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31" r:id="rId4"/>
    <p:sldId id="290" r:id="rId5"/>
    <p:sldId id="291" r:id="rId6"/>
    <p:sldId id="292" r:id="rId7"/>
    <p:sldId id="324" r:id="rId8"/>
    <p:sldId id="294" r:id="rId9"/>
    <p:sldId id="293" r:id="rId10"/>
    <p:sldId id="328" r:id="rId11"/>
    <p:sldId id="295" r:id="rId12"/>
    <p:sldId id="296" r:id="rId13"/>
    <p:sldId id="298" r:id="rId14"/>
    <p:sldId id="297" r:id="rId15"/>
    <p:sldId id="299" r:id="rId16"/>
    <p:sldId id="300" r:id="rId17"/>
    <p:sldId id="301" r:id="rId18"/>
    <p:sldId id="332" r:id="rId19"/>
    <p:sldId id="333" r:id="rId20"/>
    <p:sldId id="334" r:id="rId21"/>
    <p:sldId id="335" r:id="rId22"/>
    <p:sldId id="302" r:id="rId23"/>
    <p:sldId id="303" r:id="rId24"/>
    <p:sldId id="304" r:id="rId25"/>
    <p:sldId id="305" r:id="rId26"/>
    <p:sldId id="307" r:id="rId27"/>
    <p:sldId id="330" r:id="rId28"/>
    <p:sldId id="329" r:id="rId29"/>
    <p:sldId id="312" r:id="rId30"/>
    <p:sldId id="314" r:id="rId31"/>
    <p:sldId id="315" r:id="rId32"/>
    <p:sldId id="316" r:id="rId33"/>
    <p:sldId id="317" r:id="rId34"/>
    <p:sldId id="318" r:id="rId35"/>
    <p:sldId id="320" r:id="rId36"/>
    <p:sldId id="319" r:id="rId37"/>
    <p:sldId id="325" r:id="rId38"/>
    <p:sldId id="327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2011.12.01.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2011.12.01.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2011.12.01.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2011.12.01.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2011.12.01.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D6675-CD0F-4151-A67A-B59D82981C07}" type="datetimeFigureOut">
              <a:rPr lang="hu-HU" smtClean="0"/>
              <a:pPr/>
              <a:t>2011.12.01.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D6675-CD0F-4151-A67A-B59D82981C07}" type="datetimeFigureOut">
              <a:rPr lang="hu-HU" smtClean="0"/>
              <a:pPr/>
              <a:t>2011.12.01.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3EC0B-19BB-4D4B-BD5C-4D0B89611EC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GPGPU labor </a:t>
            </a:r>
            <a:r>
              <a:rPr lang="en-US" dirty="0" smtClean="0"/>
              <a:t>X</a:t>
            </a:r>
            <a:r>
              <a:rPr lang="hu-HU" dirty="0" smtClean="0"/>
              <a:t>II.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Tomográfiás rekonstrukció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Vetítő operátorok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Előrevetítés</a:t>
            </a:r>
          </a:p>
          <a:p>
            <a:r>
              <a:rPr lang="hu-HU" dirty="0" smtClean="0"/>
              <a:t>Visszavetítés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19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Előrevetítés: problématér felosztása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Host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simulationStep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(){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CL_SAFE_CALL(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forwardProjectionKernel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0,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(int),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&amp;nAxial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CL_SAFE_CALL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forwardProjectionKernel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1,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(int),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&amp;nTransAxial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CL_SAFE_CALL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forwardProjectionKernel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2,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(int),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&amp;resolution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CL_SAFE_CALL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forwardProjectionKernel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3,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),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&amp;detectorArea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CL_SAFE_CALL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forwardProjectionKernel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4,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(cl_float4),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&amp;volumeMin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CL_SAFE_CALL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forwardProjectionKernel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5,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(cl_float4),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&amp;volumeMax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CL_SAFE_CALL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forwardProjectionKernel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6,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(cl_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mem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),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&amp;moduleBufferGPU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CL_SAFE_CALL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forwardProjectionKernel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7,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(cl_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mem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),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&amp;measuredLorBufferGPU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CL_SAFE_CALL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forwardProjectionKernel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8,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(cl_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mem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),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&amp;estimatedLorBufferGPU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CL_SAFE_CALL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forwardProjectionKernel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9,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(cl_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mem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),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&amp;volumeBufferGPU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) 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endParaRPr lang="hu-HU" sz="1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size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_t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forwardProjectionSize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[3];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forwardProjectionSize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[0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] =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nPairs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forwardProjectionSize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[1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] =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forwardProjectionSize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[2] =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;</a:t>
            </a:r>
            <a:endParaRPr lang="hu-HU" sz="1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CL_SAFE_CALL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clEnqueueNDRangeKernel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commands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forwardProjectionKernel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 3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NULL,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forwardProjectionSize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NULL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0, 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  	NULL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NULL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) 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);</a:t>
            </a:r>
            <a:endParaRPr lang="hu-HU" sz="1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clFinish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commands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//…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endParaRPr lang="hu-HU" sz="8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Előrevetítés: problématér felosztása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900" dirty="0" smtClean="0">
                <a:latin typeface="Consolas" pitchFamily="49" charset="0"/>
                <a:cs typeface="Consolas" pitchFamily="49" charset="0"/>
              </a:rPr>
              <a:t>__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kernel</a:t>
            </a:r>
          </a:p>
          <a:p>
            <a:pPr marL="0" indent="0">
              <a:buNone/>
            </a:pPr>
            <a:r>
              <a:rPr lang="hu-HU" sz="9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forwardProjection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0" indent="0">
              <a:buNone/>
            </a:pPr>
            <a:r>
              <a:rPr lang="hu-HU" sz="9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 int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9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 int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9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 int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9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detectorArea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900" dirty="0">
                <a:latin typeface="Consolas" pitchFamily="49" charset="0"/>
                <a:cs typeface="Consolas" pitchFamily="49" charset="0"/>
              </a:rPr>
              <a:t>	float4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volumeMin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900" dirty="0">
                <a:latin typeface="Consolas" pitchFamily="49" charset="0"/>
                <a:cs typeface="Consolas" pitchFamily="49" charset="0"/>
              </a:rPr>
              <a:t>	float4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volumeMax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900" dirty="0">
                <a:latin typeface="Consolas" pitchFamily="49" charset="0"/>
                <a:cs typeface="Consolas" pitchFamily="49" charset="0"/>
              </a:rPr>
              <a:t>	__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struct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module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*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900" dirty="0">
                <a:latin typeface="Consolas" pitchFamily="49" charset="0"/>
                <a:cs typeface="Consolas" pitchFamily="49" charset="0"/>
              </a:rPr>
              <a:t>	__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*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measuredLors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900" dirty="0">
                <a:latin typeface="Consolas" pitchFamily="49" charset="0"/>
                <a:cs typeface="Consolas" pitchFamily="49" charset="0"/>
              </a:rPr>
              <a:t>	__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*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estimatedLors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900" dirty="0">
                <a:latin typeface="Consolas" pitchFamily="49" charset="0"/>
                <a:cs typeface="Consolas" pitchFamily="49" charset="0"/>
              </a:rPr>
              <a:t>	__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* </a:t>
            </a:r>
            <a:r>
              <a:rPr lang="hu-HU" sz="900" dirty="0" err="1" smtClean="0">
                <a:latin typeface="Consolas" pitchFamily="49" charset="0"/>
                <a:cs typeface="Consolas" pitchFamily="49" charset="0"/>
              </a:rPr>
              <a:t>volumeBuffer</a:t>
            </a:r>
            <a:endParaRPr lang="hu-HU" sz="9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900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 marL="0" indent="0">
              <a:buNone/>
            </a:pPr>
            <a:r>
              <a:rPr lang="hu-HU" sz="900" dirty="0">
                <a:latin typeface="Consolas" pitchFamily="49" charset="0"/>
                <a:cs typeface="Consolas" pitchFamily="49" charset="0"/>
              </a:rPr>
              <a:t>	int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iPair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get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(0);</a:t>
            </a:r>
          </a:p>
          <a:p>
            <a:pPr marL="0" indent="0">
              <a:buNone/>
            </a:pPr>
            <a:r>
              <a:rPr lang="hu-HU" sz="900" dirty="0">
                <a:latin typeface="Consolas" pitchFamily="49" charset="0"/>
                <a:cs typeface="Consolas" pitchFamily="49" charset="0"/>
              </a:rPr>
              <a:t>	int iAxial1 =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get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(1) %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900" dirty="0">
                <a:latin typeface="Consolas" pitchFamily="49" charset="0"/>
                <a:cs typeface="Consolas" pitchFamily="49" charset="0"/>
              </a:rPr>
              <a:t>	int iTransAxial1 =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get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(1) /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900" dirty="0">
                <a:latin typeface="Consolas" pitchFamily="49" charset="0"/>
                <a:cs typeface="Consolas" pitchFamily="49" charset="0"/>
              </a:rPr>
              <a:t>	int iAxial2 =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get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(2) %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900" dirty="0">
                <a:latin typeface="Consolas" pitchFamily="49" charset="0"/>
                <a:cs typeface="Consolas" pitchFamily="49" charset="0"/>
              </a:rPr>
              <a:t>	int iTransAxial2 =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get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(2) /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900" dirty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>
              <a:buNone/>
            </a:pPr>
            <a:r>
              <a:rPr lang="hu-HU" sz="900" dirty="0">
                <a:latin typeface="Consolas" pitchFamily="49" charset="0"/>
                <a:cs typeface="Consolas" pitchFamily="49" charset="0"/>
              </a:rPr>
              <a:t>	int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lorIndex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getLorIndex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iPair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, iAxial1, iAxial2, iTransAxial1, iTransAxial2,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9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endParaRPr lang="hu-HU" sz="9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900" dirty="0" smtClean="0">
                <a:latin typeface="Consolas" pitchFamily="49" charset="0"/>
                <a:cs typeface="Consolas" pitchFamily="49" charset="0"/>
              </a:rPr>
              <a:t>// …	y_</a:t>
            </a:r>
            <a:r>
              <a:rPr lang="hu-HU" sz="900" dirty="0" err="1" smtClean="0">
                <a:latin typeface="Consolas" pitchFamily="49" charset="0"/>
                <a:cs typeface="Consolas" pitchFamily="49" charset="0"/>
              </a:rPr>
              <a:t>estimated</a:t>
            </a:r>
            <a:r>
              <a:rPr lang="hu-HU" sz="900" dirty="0" smtClean="0">
                <a:latin typeface="Consolas" pitchFamily="49" charset="0"/>
                <a:cs typeface="Consolas" pitchFamily="49" charset="0"/>
              </a:rPr>
              <a:t> kiszámítása</a:t>
            </a:r>
          </a:p>
          <a:p>
            <a:pPr marL="0" indent="0">
              <a:buNone/>
            </a:pPr>
            <a:endParaRPr lang="hu-HU" sz="9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9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900" dirty="0" err="1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hu-HU" sz="900" dirty="0" smtClean="0">
                <a:latin typeface="Consolas" pitchFamily="49" charset="0"/>
                <a:cs typeface="Consolas" pitchFamily="49" charset="0"/>
              </a:rPr>
              <a:t> ( y_</a:t>
            </a:r>
            <a:r>
              <a:rPr lang="hu-HU" sz="900" dirty="0" err="1" smtClean="0">
                <a:latin typeface="Consolas" pitchFamily="49" charset="0"/>
                <a:cs typeface="Consolas" pitchFamily="49" charset="0"/>
              </a:rPr>
              <a:t>estimated</a:t>
            </a:r>
            <a:r>
              <a:rPr lang="hu-HU" sz="900" dirty="0" smtClean="0">
                <a:latin typeface="Consolas" pitchFamily="49" charset="0"/>
                <a:cs typeface="Consolas" pitchFamily="49" charset="0"/>
              </a:rPr>
              <a:t> != 0.0f )</a:t>
            </a:r>
          </a:p>
          <a:p>
            <a:pPr marL="0" indent="0">
              <a:buNone/>
            </a:pPr>
            <a:r>
              <a:rPr lang="hu-HU" sz="9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estimatedLors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lorIndex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] = 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measuredLors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900" dirty="0" err="1">
                <a:latin typeface="Consolas" pitchFamily="49" charset="0"/>
                <a:cs typeface="Consolas" pitchFamily="49" charset="0"/>
              </a:rPr>
              <a:t>lorIndex</a:t>
            </a:r>
            <a:r>
              <a:rPr lang="hu-HU" sz="900" dirty="0" smtClean="0">
                <a:latin typeface="Consolas" pitchFamily="49" charset="0"/>
                <a:cs typeface="Consolas" pitchFamily="49" charset="0"/>
              </a:rPr>
              <a:t>] / y_</a:t>
            </a:r>
            <a:r>
              <a:rPr lang="hu-HU" sz="900" dirty="0" err="1" smtClean="0">
                <a:latin typeface="Consolas" pitchFamily="49" charset="0"/>
                <a:cs typeface="Consolas" pitchFamily="49" charset="0"/>
              </a:rPr>
              <a:t>estimated</a:t>
            </a:r>
            <a:r>
              <a:rPr lang="hu-HU" sz="9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9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900" dirty="0" err="1" smtClean="0">
                <a:latin typeface="Consolas" pitchFamily="49" charset="0"/>
                <a:cs typeface="Consolas" pitchFamily="49" charset="0"/>
              </a:rPr>
              <a:t>else</a:t>
            </a:r>
            <a:endParaRPr lang="hu-HU" sz="9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9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900" dirty="0" err="1" smtClean="0">
                <a:latin typeface="Consolas" pitchFamily="49" charset="0"/>
                <a:cs typeface="Consolas" pitchFamily="49" charset="0"/>
              </a:rPr>
              <a:t>estimatedLors</a:t>
            </a:r>
            <a:r>
              <a:rPr lang="hu-HU" sz="9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900" dirty="0" err="1" smtClean="0">
                <a:latin typeface="Consolas" pitchFamily="49" charset="0"/>
                <a:cs typeface="Consolas" pitchFamily="49" charset="0"/>
              </a:rPr>
              <a:t>lorIndex</a:t>
            </a:r>
            <a:r>
              <a:rPr lang="hu-HU" sz="900" dirty="0">
                <a:latin typeface="Consolas" pitchFamily="49" charset="0"/>
                <a:cs typeface="Consolas" pitchFamily="49" charset="0"/>
              </a:rPr>
              <a:t>] = </a:t>
            </a:r>
            <a:r>
              <a:rPr lang="hu-HU" sz="900" dirty="0" smtClean="0">
                <a:latin typeface="Consolas" pitchFamily="49" charset="0"/>
                <a:cs typeface="Consolas" pitchFamily="49" charset="0"/>
              </a:rPr>
              <a:t>0.0f;</a:t>
            </a:r>
          </a:p>
          <a:p>
            <a:pPr marL="0" indent="0">
              <a:buNone/>
            </a:pPr>
            <a:r>
              <a:rPr lang="hu-HU" sz="9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742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Előrevetítés: problématér felosztása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// kitalálhatunk más indexelést is…</a:t>
            </a:r>
          </a:p>
          <a:p>
            <a:pPr marL="0" indent="0">
              <a:buNone/>
            </a:pPr>
            <a:endParaRPr lang="hu-HU" sz="14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int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getLorIndex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pair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 axial1, int axial2, int transAxial1, int transAxial2, int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 )</a:t>
            </a:r>
          </a:p>
          <a:p>
            <a:pPr marL="0" indent="0">
              <a:buNone/>
            </a:pPr>
            <a:r>
              <a:rPr lang="hu-HU" sz="14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hu-HU" sz="1400" dirty="0">
                <a:latin typeface="Consolas" pitchFamily="49" charset="0"/>
                <a:cs typeface="Consolas" pitchFamily="49" charset="0"/>
              </a:rPr>
              <a:t>	int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lorNumber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1400" dirty="0">
                <a:latin typeface="Consolas" pitchFamily="49" charset="0"/>
                <a:cs typeface="Consolas" pitchFamily="49" charset="0"/>
              </a:rPr>
              <a:t>	int u = axial1 *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 + transAxial1;</a:t>
            </a:r>
          </a:p>
          <a:p>
            <a:pPr marL="0" indent="0">
              <a:buNone/>
            </a:pPr>
            <a:r>
              <a:rPr lang="hu-HU" sz="1400" dirty="0">
                <a:latin typeface="Consolas" pitchFamily="49" charset="0"/>
                <a:cs typeface="Consolas" pitchFamily="49" charset="0"/>
              </a:rPr>
              <a:t>	int v = axial2 *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 + transAxial2;</a:t>
            </a:r>
          </a:p>
          <a:p>
            <a:pPr marL="0" indent="0">
              <a:buNone/>
            </a:pPr>
            <a:r>
              <a:rPr lang="hu-HU" sz="14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return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lorNumber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pair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 + u*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 + v;</a:t>
            </a:r>
          </a:p>
          <a:p>
            <a:pPr marL="0" indent="0">
              <a:buNone/>
            </a:pP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589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LOR-képek</a:t>
            </a:r>
            <a:r>
              <a:rPr lang="hu-HU" dirty="0" smtClean="0"/>
              <a:t> nézegetése…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600" dirty="0">
                <a:latin typeface="Consolas" pitchFamily="49" charset="0"/>
                <a:cs typeface="Consolas" pitchFamily="49" charset="0"/>
              </a:rPr>
              <a:t>CL_SAFE_CALL( </a:t>
            </a:r>
            <a:r>
              <a:rPr lang="hu-HU" sz="1600" dirty="0" err="1">
                <a:latin typeface="Consolas" pitchFamily="49" charset="0"/>
                <a:cs typeface="Consolas" pitchFamily="49" charset="0"/>
              </a:rPr>
              <a:t>clEnqueueReadBuffer</a:t>
            </a:r>
            <a:r>
              <a:rPr lang="hu-HU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dirty="0" err="1">
                <a:latin typeface="Consolas" pitchFamily="49" charset="0"/>
                <a:cs typeface="Consolas" pitchFamily="49" charset="0"/>
              </a:rPr>
              <a:t>commands</a:t>
            </a:r>
            <a:r>
              <a:rPr lang="hu-HU" sz="16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600" dirty="0" err="1">
                <a:latin typeface="Consolas" pitchFamily="49" charset="0"/>
                <a:cs typeface="Consolas" pitchFamily="49" charset="0"/>
              </a:rPr>
              <a:t>estimatedLorBufferGPU</a:t>
            </a:r>
            <a:r>
              <a:rPr lang="hu-HU" sz="1600" dirty="0">
                <a:latin typeface="Consolas" pitchFamily="49" charset="0"/>
                <a:cs typeface="Consolas" pitchFamily="49" charset="0"/>
              </a:rPr>
              <a:t>, CL_TRUE, 0, </a:t>
            </a:r>
            <a:r>
              <a:rPr lang="hu-HU" sz="16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1600" dirty="0">
                <a:latin typeface="Consolas" pitchFamily="49" charset="0"/>
                <a:cs typeface="Consolas" pitchFamily="49" charset="0"/>
              </a:rPr>
              <a:t>) * </a:t>
            </a:r>
            <a:r>
              <a:rPr lang="hu-HU" sz="1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600" dirty="0" err="1" smtClean="0">
                <a:latin typeface="Consolas" pitchFamily="49" charset="0"/>
                <a:cs typeface="Consolas" pitchFamily="49" charset="0"/>
              </a:rPr>
              <a:t>nPairs</a:t>
            </a:r>
            <a:r>
              <a:rPr lang="hu-HU" sz="16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1600" dirty="0" err="1" smtClean="0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16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1600" dirty="0" err="1" smtClean="0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16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1600" dirty="0" err="1" smtClean="0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16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1600" dirty="0" err="1" smtClean="0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16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600" dirty="0" err="1" smtClean="0">
                <a:latin typeface="Consolas" pitchFamily="49" charset="0"/>
                <a:cs typeface="Consolas" pitchFamily="49" charset="0"/>
              </a:rPr>
              <a:t>estimatedLorBufferCPU</a:t>
            </a:r>
            <a:r>
              <a:rPr lang="hu-HU" sz="1600" dirty="0">
                <a:latin typeface="Consolas" pitchFamily="49" charset="0"/>
                <a:cs typeface="Consolas" pitchFamily="49" charset="0"/>
              </a:rPr>
              <a:t>, 0, NULL, </a:t>
            </a:r>
            <a:r>
              <a:rPr lang="hu-HU" sz="1600" dirty="0" err="1">
                <a:latin typeface="Consolas" pitchFamily="49" charset="0"/>
                <a:cs typeface="Consolas" pitchFamily="49" charset="0"/>
              </a:rPr>
              <a:t>NULL</a:t>
            </a:r>
            <a:r>
              <a:rPr lang="hu-HU" sz="1600" dirty="0">
                <a:latin typeface="Consolas" pitchFamily="49" charset="0"/>
                <a:cs typeface="Consolas" pitchFamily="49" charset="0"/>
              </a:rPr>
              <a:t>));</a:t>
            </a:r>
          </a:p>
          <a:p>
            <a:pPr marL="0" indent="0">
              <a:buNone/>
            </a:pPr>
            <a:endParaRPr lang="hu-HU" sz="16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600" dirty="0" err="1" smtClean="0">
                <a:latin typeface="Consolas" pitchFamily="49" charset="0"/>
                <a:cs typeface="Consolas" pitchFamily="49" charset="0"/>
              </a:rPr>
              <a:t>saveTGA</a:t>
            </a:r>
            <a:r>
              <a:rPr lang="hu-HU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600" dirty="0" err="1" smtClean="0">
                <a:latin typeface="Consolas" pitchFamily="49" charset="0"/>
                <a:cs typeface="Consolas" pitchFamily="49" charset="0"/>
              </a:rPr>
              <a:t>iteration</a:t>
            </a:r>
            <a:r>
              <a:rPr lang="hu-HU" sz="16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1600" dirty="0" err="1" smtClean="0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16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1600" dirty="0" err="1" smtClean="0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16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1600" dirty="0" err="1" smtClean="0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16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1600" dirty="0" err="1" smtClean="0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16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1600" dirty="0" err="1" smtClean="0">
                <a:latin typeface="Consolas" pitchFamily="49" charset="0"/>
                <a:cs typeface="Consolas" pitchFamily="49" charset="0"/>
              </a:rPr>
              <a:t>nPairs</a:t>
            </a:r>
            <a:r>
              <a:rPr lang="hu-HU" sz="16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600" dirty="0" err="1" smtClean="0">
                <a:latin typeface="Consolas" pitchFamily="49" charset="0"/>
                <a:cs typeface="Consolas" pitchFamily="49" charset="0"/>
              </a:rPr>
              <a:t>estimatedLorBufferCPU</a:t>
            </a:r>
            <a:r>
              <a:rPr lang="hu-HU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endParaRPr lang="hu-HU" sz="16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2400" dirty="0" smtClean="0">
                <a:latin typeface="+mj-lt"/>
                <a:cs typeface="Consolas" pitchFamily="49" charset="0"/>
              </a:rPr>
              <a:t>Az 5D leképzése 2D-be, általában nem túl átlátható, de néha </a:t>
            </a:r>
            <a:r>
              <a:rPr lang="hu-HU" sz="2400" dirty="0" smtClean="0">
                <a:latin typeface="+mj-lt"/>
                <a:cs typeface="Consolas" pitchFamily="49" charset="0"/>
              </a:rPr>
              <a:t>segíthet.</a:t>
            </a:r>
          </a:p>
          <a:p>
            <a:pPr marL="0" indent="0">
              <a:buNone/>
            </a:pPr>
            <a:r>
              <a:rPr lang="hu-HU" sz="2400" dirty="0" smtClean="0">
                <a:latin typeface="+mj-lt"/>
                <a:cs typeface="Consolas" pitchFamily="49" charset="0"/>
              </a:rPr>
              <a:t>Helyette: a modulokkal párhuzamos </a:t>
            </a:r>
            <a:r>
              <a:rPr lang="hu-HU" sz="2400" dirty="0" err="1" smtClean="0">
                <a:latin typeface="+mj-lt"/>
                <a:cs typeface="Consolas" pitchFamily="49" charset="0"/>
              </a:rPr>
              <a:t>LOR-ok</a:t>
            </a:r>
            <a:r>
              <a:rPr lang="hu-HU" sz="2400" dirty="0" smtClean="0">
                <a:latin typeface="+mj-lt"/>
                <a:cs typeface="Consolas" pitchFamily="49" charset="0"/>
              </a:rPr>
              <a:t> kiválogatása</a:t>
            </a:r>
            <a:endParaRPr lang="hu-HU" sz="2400" dirty="0">
              <a:latin typeface="+mj-lt"/>
              <a:cs typeface="Consolas" pitchFamily="49" charset="0"/>
            </a:endParaRPr>
          </a:p>
          <a:p>
            <a:pPr marL="0" indent="0">
              <a:buNone/>
            </a:pPr>
            <a:endParaRPr lang="hu-HU" sz="900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3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Panelekre merőleges </a:t>
            </a:r>
            <a:r>
              <a:rPr lang="hu-HU" dirty="0" err="1" smtClean="0"/>
              <a:t>LOR-ok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dirty="0" smtClean="0">
                <a:latin typeface="+mj-lt"/>
                <a:cs typeface="Consolas" pitchFamily="49" charset="0"/>
              </a:rPr>
              <a:t>A </a:t>
            </a:r>
            <a:r>
              <a:rPr lang="hu-HU" sz="2400" dirty="0" err="1" smtClean="0">
                <a:latin typeface="+mj-lt"/>
                <a:cs typeface="Consolas" pitchFamily="49" charset="0"/>
              </a:rPr>
              <a:t>LOR-ok</a:t>
            </a:r>
            <a:r>
              <a:rPr lang="hu-HU" sz="2400" dirty="0" smtClean="0">
                <a:latin typeface="+mj-lt"/>
                <a:cs typeface="Consolas" pitchFamily="49" charset="0"/>
              </a:rPr>
              <a:t> közül kiválogatjuk azokat, amelyek végpontjai egymás „tükörképei”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+mj-lt"/>
                <a:cs typeface="Consolas" pitchFamily="49" charset="0"/>
              </a:rPr>
              <a:t>Axiális koordináta megegyezik</a:t>
            </a:r>
          </a:p>
          <a:p>
            <a:pPr>
              <a:buFontTx/>
              <a:buChar char="-"/>
            </a:pPr>
            <a:r>
              <a:rPr lang="hu-HU" sz="2400" dirty="0" err="1" smtClean="0">
                <a:latin typeface="+mj-lt"/>
                <a:cs typeface="Consolas" pitchFamily="49" charset="0"/>
              </a:rPr>
              <a:t>Tranzaxiálist</a:t>
            </a:r>
            <a:r>
              <a:rPr lang="hu-HU" sz="2400" dirty="0" smtClean="0">
                <a:latin typeface="+mj-lt"/>
                <a:cs typeface="Consolas" pitchFamily="49" charset="0"/>
              </a:rPr>
              <a:t> tükrözzük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+mj-lt"/>
                <a:cs typeface="Consolas" pitchFamily="49" charset="0"/>
              </a:rPr>
              <a:t>A számításokhoz nincs rá </a:t>
            </a:r>
          </a:p>
          <a:p>
            <a:pPr marL="0" indent="0">
              <a:buNone/>
            </a:pPr>
            <a:r>
              <a:rPr lang="hu-HU" sz="2400" dirty="0">
                <a:latin typeface="+mj-lt"/>
                <a:cs typeface="Consolas" pitchFamily="49" charset="0"/>
              </a:rPr>
              <a:t> </a:t>
            </a:r>
            <a:r>
              <a:rPr lang="hu-HU" sz="2400" dirty="0" smtClean="0">
                <a:latin typeface="+mj-lt"/>
                <a:cs typeface="Consolas" pitchFamily="49" charset="0"/>
              </a:rPr>
              <a:t>    szükség, de pl. hibajavításhoz</a:t>
            </a:r>
          </a:p>
          <a:p>
            <a:pPr marL="0" indent="0">
              <a:buNone/>
            </a:pPr>
            <a:r>
              <a:rPr lang="hu-HU" sz="2400" dirty="0">
                <a:latin typeface="+mj-lt"/>
                <a:cs typeface="Consolas" pitchFamily="49" charset="0"/>
              </a:rPr>
              <a:t> </a:t>
            </a:r>
            <a:r>
              <a:rPr lang="hu-HU" sz="2400" dirty="0" smtClean="0">
                <a:latin typeface="+mj-lt"/>
                <a:cs typeface="Consolas" pitchFamily="49" charset="0"/>
              </a:rPr>
              <a:t>    hasznos</a:t>
            </a:r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4679578" y="2071960"/>
            <a:ext cx="1000125" cy="4414838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rgbClr val="00B0F0">
              <a:alpha val="6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" name="Line 21"/>
          <p:cNvSpPr>
            <a:spLocks noChangeShapeType="1"/>
          </p:cNvSpPr>
          <p:nvPr/>
        </p:nvSpPr>
        <p:spPr bwMode="auto">
          <a:xfrm>
            <a:off x="4876428" y="3438798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" name="Line 22"/>
          <p:cNvSpPr>
            <a:spLocks noChangeShapeType="1"/>
          </p:cNvSpPr>
          <p:nvPr/>
        </p:nvSpPr>
        <p:spPr bwMode="auto">
          <a:xfrm>
            <a:off x="5049465" y="3149873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5224090" y="2862535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>
            <a:off x="5397128" y="2575198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Line 26"/>
          <p:cNvSpPr>
            <a:spLocks noChangeShapeType="1"/>
          </p:cNvSpPr>
          <p:nvPr/>
        </p:nvSpPr>
        <p:spPr bwMode="auto">
          <a:xfrm flipH="1">
            <a:off x="4679578" y="2518048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" name="Line 27"/>
          <p:cNvSpPr>
            <a:spLocks noChangeShapeType="1"/>
          </p:cNvSpPr>
          <p:nvPr/>
        </p:nvSpPr>
        <p:spPr bwMode="auto">
          <a:xfrm flipH="1">
            <a:off x="4703390" y="2919685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2" name="Line 28"/>
          <p:cNvSpPr>
            <a:spLocks noChangeShapeType="1"/>
          </p:cNvSpPr>
          <p:nvPr/>
        </p:nvSpPr>
        <p:spPr bwMode="auto">
          <a:xfrm flipH="1">
            <a:off x="4703390" y="3321323"/>
            <a:ext cx="984250" cy="1611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 flipH="1">
            <a:off x="4703390" y="3722960"/>
            <a:ext cx="984250" cy="1611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" name="Line 30"/>
          <p:cNvSpPr>
            <a:spLocks noChangeShapeType="1"/>
          </p:cNvSpPr>
          <p:nvPr/>
        </p:nvSpPr>
        <p:spPr bwMode="auto">
          <a:xfrm flipH="1">
            <a:off x="4703390" y="4126185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" name="Line 31"/>
          <p:cNvSpPr>
            <a:spLocks noChangeShapeType="1"/>
          </p:cNvSpPr>
          <p:nvPr/>
        </p:nvSpPr>
        <p:spPr bwMode="auto">
          <a:xfrm flipH="1">
            <a:off x="4703390" y="4527823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5543178" y="2313260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cxnSp>
        <p:nvCxnSpPr>
          <p:cNvPr id="17" name="Egyenes összekötő 16"/>
          <p:cNvCxnSpPr/>
          <p:nvPr/>
        </p:nvCxnSpPr>
        <p:spPr>
          <a:xfrm flipH="1" flipV="1">
            <a:off x="5133703" y="3165476"/>
            <a:ext cx="2805112" cy="71437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17"/>
          <p:cNvCxnSpPr/>
          <p:nvPr/>
        </p:nvCxnSpPr>
        <p:spPr>
          <a:xfrm flipH="1" flipV="1">
            <a:off x="5305152" y="2870202"/>
            <a:ext cx="2833688" cy="71436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18"/>
          <p:cNvCxnSpPr/>
          <p:nvPr/>
        </p:nvCxnSpPr>
        <p:spPr>
          <a:xfrm flipH="1" flipV="1">
            <a:off x="5476602" y="2603502"/>
            <a:ext cx="2828925" cy="61911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/>
        </p:nvCxnSpPr>
        <p:spPr>
          <a:xfrm flipH="1" flipV="1">
            <a:off x="5608408" y="2375288"/>
            <a:ext cx="2849519" cy="3295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gyenes összekötő 20"/>
          <p:cNvCxnSpPr/>
          <p:nvPr/>
        </p:nvCxnSpPr>
        <p:spPr>
          <a:xfrm flipH="1" flipV="1">
            <a:off x="5133704" y="4398567"/>
            <a:ext cx="2854349" cy="4377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21"/>
          <p:cNvCxnSpPr/>
          <p:nvPr/>
        </p:nvCxnSpPr>
        <p:spPr>
          <a:xfrm flipH="1" flipV="1">
            <a:off x="5324204" y="4122739"/>
            <a:ext cx="2830104" cy="39988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gyenes összekötő 46"/>
          <p:cNvCxnSpPr/>
          <p:nvPr/>
        </p:nvCxnSpPr>
        <p:spPr>
          <a:xfrm flipH="1" flipV="1">
            <a:off x="4798989" y="5787488"/>
            <a:ext cx="2801688" cy="11650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gyenes összekötő 54"/>
          <p:cNvCxnSpPr/>
          <p:nvPr/>
        </p:nvCxnSpPr>
        <p:spPr>
          <a:xfrm flipH="1" flipV="1">
            <a:off x="4960053" y="3428811"/>
            <a:ext cx="2805112" cy="71436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gyenes összekötő 55"/>
          <p:cNvCxnSpPr/>
          <p:nvPr/>
        </p:nvCxnSpPr>
        <p:spPr>
          <a:xfrm flipH="1" flipV="1">
            <a:off x="4779782" y="3733513"/>
            <a:ext cx="2853091" cy="74034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7697415" y="3427685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7870453" y="3138760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8045078" y="2851423"/>
            <a:ext cx="0" cy="27606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8218115" y="2564085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>
            <a:off x="8391153" y="2275160"/>
            <a:ext cx="0" cy="276066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H="1">
            <a:off x="7524378" y="2506935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H="1">
            <a:off x="7524378" y="2908573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>
            <a:off x="7524378" y="3310210"/>
            <a:ext cx="984250" cy="1611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H="1">
            <a:off x="7524378" y="3711848"/>
            <a:ext cx="984250" cy="16113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>
            <a:off x="7524378" y="4115073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7524378" y="4516710"/>
            <a:ext cx="984250" cy="1609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4" name="Freeform 32"/>
          <p:cNvSpPr>
            <a:spLocks/>
          </p:cNvSpPr>
          <p:nvPr/>
        </p:nvSpPr>
        <p:spPr bwMode="auto">
          <a:xfrm>
            <a:off x="7532315" y="2060848"/>
            <a:ext cx="1000125" cy="4414837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rgbClr val="00B0F0">
              <a:alpha val="5294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59" name="Line 52"/>
          <p:cNvSpPr>
            <a:spLocks noChangeShapeType="1"/>
          </p:cNvSpPr>
          <p:nvPr/>
        </p:nvSpPr>
        <p:spPr bwMode="auto">
          <a:xfrm flipH="1" flipV="1">
            <a:off x="4680568" y="5755542"/>
            <a:ext cx="0" cy="72276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0" name="Line 52"/>
          <p:cNvSpPr>
            <a:spLocks noChangeShapeType="1"/>
          </p:cNvSpPr>
          <p:nvPr/>
        </p:nvSpPr>
        <p:spPr bwMode="auto">
          <a:xfrm flipV="1">
            <a:off x="4686693" y="5867019"/>
            <a:ext cx="376082" cy="6174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1" name="Line 52"/>
          <p:cNvSpPr>
            <a:spLocks noChangeShapeType="1"/>
          </p:cNvSpPr>
          <p:nvPr/>
        </p:nvSpPr>
        <p:spPr bwMode="auto">
          <a:xfrm flipV="1">
            <a:off x="4658517" y="6485657"/>
            <a:ext cx="654164" cy="61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2" name="Text Box 51"/>
          <p:cNvSpPr txBox="1">
            <a:spLocks noChangeArrowheads="1"/>
          </p:cNvSpPr>
          <p:nvPr/>
        </p:nvSpPr>
        <p:spPr bwMode="auto">
          <a:xfrm>
            <a:off x="4954973" y="6478307"/>
            <a:ext cx="444685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n</a:t>
            </a:r>
            <a:r>
              <a:rPr lang="hu-HU" sz="1600" baseline="-25000">
                <a:latin typeface="Tahoma" pitchFamily="34" charset="0"/>
              </a:rPr>
              <a:t>0</a:t>
            </a:r>
          </a:p>
        </p:txBody>
      </p:sp>
      <p:sp>
        <p:nvSpPr>
          <p:cNvPr id="63" name="Text Box 51"/>
          <p:cNvSpPr txBox="1">
            <a:spLocks noChangeArrowheads="1"/>
          </p:cNvSpPr>
          <p:nvPr/>
        </p:nvSpPr>
        <p:spPr bwMode="auto">
          <a:xfrm>
            <a:off x="5011325" y="5867019"/>
            <a:ext cx="388333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a</a:t>
            </a:r>
            <a:r>
              <a:rPr lang="hu-HU" sz="1600" baseline="-25000">
                <a:latin typeface="Tahoma" pitchFamily="34" charset="0"/>
              </a:rPr>
              <a:t>0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64" name="Text Box 51"/>
          <p:cNvSpPr txBox="1">
            <a:spLocks noChangeArrowheads="1"/>
          </p:cNvSpPr>
          <p:nvPr/>
        </p:nvSpPr>
        <p:spPr bwMode="auto">
          <a:xfrm>
            <a:off x="4621766" y="5478686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t</a:t>
            </a:r>
            <a:r>
              <a:rPr lang="hu-HU" sz="1600" baseline="-25000">
                <a:latin typeface="Tahoma" pitchFamily="34" charset="0"/>
              </a:rPr>
              <a:t>0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65" name="Text Box 51"/>
          <p:cNvSpPr txBox="1">
            <a:spLocks noChangeArrowheads="1"/>
          </p:cNvSpPr>
          <p:nvPr/>
        </p:nvSpPr>
        <p:spPr bwMode="auto">
          <a:xfrm>
            <a:off x="4455163" y="6423181"/>
            <a:ext cx="389558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o</a:t>
            </a:r>
            <a:r>
              <a:rPr lang="hu-HU" sz="1600" baseline="-25000">
                <a:latin typeface="Tahoma" pitchFamily="34" charset="0"/>
              </a:rPr>
              <a:t>0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67" name="Line 52"/>
          <p:cNvSpPr>
            <a:spLocks noChangeShapeType="1"/>
          </p:cNvSpPr>
          <p:nvPr/>
        </p:nvSpPr>
        <p:spPr bwMode="auto">
          <a:xfrm flipV="1">
            <a:off x="7558438" y="3150086"/>
            <a:ext cx="374858" cy="6186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68" name="Line 52"/>
          <p:cNvSpPr>
            <a:spLocks noChangeShapeType="1"/>
          </p:cNvSpPr>
          <p:nvPr/>
        </p:nvSpPr>
        <p:spPr bwMode="auto">
          <a:xfrm>
            <a:off x="7558438" y="3768724"/>
            <a:ext cx="0" cy="6039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0" name="Line 52"/>
          <p:cNvSpPr>
            <a:spLocks noChangeShapeType="1"/>
          </p:cNvSpPr>
          <p:nvPr/>
        </p:nvSpPr>
        <p:spPr bwMode="auto">
          <a:xfrm flipH="1" flipV="1">
            <a:off x="6947150" y="3761374"/>
            <a:ext cx="611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71" name="Text Box 51"/>
          <p:cNvSpPr txBox="1">
            <a:spLocks noChangeArrowheads="1"/>
          </p:cNvSpPr>
          <p:nvPr/>
        </p:nvSpPr>
        <p:spPr bwMode="auto">
          <a:xfrm>
            <a:off x="7891645" y="2961432"/>
            <a:ext cx="388333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a</a:t>
            </a:r>
            <a:r>
              <a:rPr lang="hu-HU" sz="1600" baseline="-25000">
                <a:latin typeface="Tahoma" pitchFamily="34" charset="0"/>
              </a:rPr>
              <a:t>2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72" name="Text Box 51"/>
          <p:cNvSpPr txBox="1">
            <a:spLocks noChangeArrowheads="1"/>
          </p:cNvSpPr>
          <p:nvPr/>
        </p:nvSpPr>
        <p:spPr bwMode="auto">
          <a:xfrm>
            <a:off x="7224006" y="3373041"/>
            <a:ext cx="389558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o</a:t>
            </a:r>
            <a:r>
              <a:rPr lang="hu-HU" sz="1600" baseline="-25000">
                <a:latin typeface="Tahoma" pitchFamily="34" charset="0"/>
              </a:rPr>
              <a:t>2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73" name="Text Box 51"/>
          <p:cNvSpPr txBox="1">
            <a:spLocks noChangeArrowheads="1"/>
          </p:cNvSpPr>
          <p:nvPr/>
        </p:nvSpPr>
        <p:spPr bwMode="auto">
          <a:xfrm>
            <a:off x="7558438" y="3849576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t</a:t>
            </a:r>
            <a:r>
              <a:rPr lang="hu-HU" sz="1600" baseline="-25000">
                <a:latin typeface="Tahoma" pitchFamily="34" charset="0"/>
              </a:rPr>
              <a:t>2</a:t>
            </a:r>
            <a:endParaRPr lang="hu-HU" sz="16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Panelekre merőleges </a:t>
            </a:r>
            <a:r>
              <a:rPr lang="hu-HU" dirty="0" err="1"/>
              <a:t>LOR-ok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cl_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mem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parallelProjectionBufferGPU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parallelProjectionBufferCPU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nPairs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];  // Panelpáronként annyi merőleges LOR van, ahány detektor egy panelen</a:t>
            </a:r>
          </a:p>
          <a:p>
            <a:pPr marL="0" indent="0">
              <a:buNone/>
            </a:pPr>
            <a:endParaRPr lang="hu-HU" sz="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initSimulation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(){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//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…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parallelProjectionBufferGPU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clCreateBuffer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context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CL_MEM_READ_WRITE,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nPairs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NULL,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NULL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endParaRPr lang="hu-HU" sz="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simulationStep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(){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//…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CL_SAFE_CALL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parallelProjectionKernel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0,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(int),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&amp;nAxial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CL_SAFE_CALL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parallelProjectionKernel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1,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(int),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&amp;nTransAxial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CL_SAFE_CALL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parallelProjectionKernel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2,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(cl_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mem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&amp;estimatedLorBufferGPU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CL_SAFE_CALL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parallelProjectionKernel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3,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(cl_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mem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&amp;parallelProjectionBufferGPU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_t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parallelProjectionSize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[3];</a:t>
            </a:r>
          </a:p>
          <a:p>
            <a:pPr marL="0" indent="0">
              <a:buNone/>
            </a:pP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parallelProjectionSize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[0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]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nPairs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parallelProjectionSize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[1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]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parallelProjectionSize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[2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]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CL_SAFE_CALL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clEnqueueNDRangeKernel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commands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parallelProjectionKernel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3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NULL,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parallelProjectionSize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NULL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0, NULL,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NULL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endParaRPr lang="hu-HU" sz="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__kernel</a:t>
            </a:r>
          </a:p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parallelProjection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int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int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__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inputLors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__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outputLors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){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int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iPair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get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(0);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int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get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(1);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int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iTransAxial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get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id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(2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int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lorIndex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getLorIndex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iPair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iTransAxial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nTransAxial-iTransAxial-1,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);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int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parallelIndex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+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iTransAxial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+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iPair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outputLors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parallelIndex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]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inputLors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lorIndex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];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265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Panelekre merőleges </a:t>
            </a:r>
            <a:r>
              <a:rPr lang="hu-HU" dirty="0" err="1"/>
              <a:t>LOR-ok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409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4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simulationStep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(){</a:t>
            </a:r>
          </a:p>
          <a:p>
            <a:pPr marL="0" indent="0">
              <a:buNone/>
            </a:pPr>
            <a:r>
              <a:rPr lang="hu-HU" sz="1400" dirty="0">
                <a:latin typeface="Consolas" pitchFamily="49" charset="0"/>
                <a:cs typeface="Consolas" pitchFamily="49" charset="0"/>
              </a:rPr>
              <a:t>//…</a:t>
            </a:r>
          </a:p>
          <a:p>
            <a:pPr marL="0" indent="0">
              <a:buNone/>
            </a:pP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// parallel projection után</a:t>
            </a:r>
          </a:p>
          <a:p>
            <a:pPr marL="0" indent="0">
              <a:buNone/>
            </a:pPr>
            <a:endParaRPr lang="hu-HU" sz="14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CL_SAFE_CALL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clEnqueueReadBuffer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commands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parallelProjectionBufferGPU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, CL_TRUE, 0,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) *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nPairs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400" dirty="0">
                <a:latin typeface="Consolas" pitchFamily="49" charset="0"/>
                <a:cs typeface="Consolas" pitchFamily="49" charset="0"/>
              </a:rPr>
              <a:t>	   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parallelProjectionBufferCPU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, 0, NULL,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NULL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));</a:t>
            </a:r>
          </a:p>
          <a:p>
            <a:pPr marL="0" indent="0">
              <a:buNone/>
            </a:pPr>
            <a:endParaRPr lang="hu-HU" sz="14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400" dirty="0" err="1" smtClean="0">
                <a:latin typeface="Consolas" pitchFamily="49" charset="0"/>
                <a:cs typeface="Consolas" pitchFamily="49" charset="0"/>
              </a:rPr>
              <a:t>saveTGA</a:t>
            </a: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400" dirty="0" err="1" smtClean="0">
                <a:latin typeface="Consolas" pitchFamily="49" charset="0"/>
                <a:cs typeface="Consolas" pitchFamily="49" charset="0"/>
              </a:rPr>
              <a:t>iteration</a:t>
            </a: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1400" dirty="0" err="1" smtClean="0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1400" dirty="0" err="1" smtClean="0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1400" dirty="0" err="1" smtClean="0">
                <a:latin typeface="Consolas" pitchFamily="49" charset="0"/>
                <a:cs typeface="Consolas" pitchFamily="49" charset="0"/>
              </a:rPr>
              <a:t>nPairs</a:t>
            </a: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1400" dirty="0" err="1" smtClean="0">
                <a:latin typeface="Consolas" pitchFamily="49" charset="0"/>
                <a:cs typeface="Consolas" pitchFamily="49" charset="0"/>
              </a:rPr>
              <a:t>parallelProjectionBufferCPU</a:t>
            </a: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endParaRPr lang="hu-HU" sz="14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//…</a:t>
            </a:r>
          </a:p>
          <a:p>
            <a:pPr marL="0" indent="0">
              <a:buNone/>
            </a:pP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endParaRPr lang="hu-HU" sz="14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hu-HU" sz="1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56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Honnan szerezzük a mérést?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sz="2400" dirty="0" smtClean="0">
                <a:cs typeface="Consolas" pitchFamily="49" charset="0"/>
              </a:rPr>
              <a:t>Veszünk/építünk egy </a:t>
            </a:r>
            <a:r>
              <a:rPr lang="hu-HU" sz="2400" dirty="0" err="1" smtClean="0">
                <a:cs typeface="Consolas" pitchFamily="49" charset="0"/>
              </a:rPr>
              <a:t>PET-készüléket</a:t>
            </a:r>
            <a:r>
              <a:rPr lang="hu-HU" sz="2400" dirty="0" smtClean="0">
                <a:cs typeface="Consolas" pitchFamily="49" charset="0"/>
              </a:rPr>
              <a:t>, és betoljuk a laborba...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400" dirty="0" smtClean="0">
                <a:cs typeface="Consolas" pitchFamily="49" charset="0"/>
              </a:rPr>
              <a:t>Feltételezzük, hogy jó a modellünk, és a saját előrevetítővel állítjuk elő a „mérést”</a:t>
            </a:r>
          </a:p>
          <a:p>
            <a:pPr marL="857250" lvl="1" indent="-457200"/>
            <a:r>
              <a:rPr lang="hu-HU" sz="2000" dirty="0" smtClean="0">
                <a:cs typeface="Consolas" pitchFamily="49" charset="0"/>
              </a:rPr>
              <a:t>A valóságban is valami hasonló történik, az igazi mérés a várható érték (amit mi is közelítünk)+némi zaj</a:t>
            </a:r>
            <a:endParaRPr lang="hu-HU" sz="2400" dirty="0" smtClean="0"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Honnan szerezzük a mérést?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457200" indent="-457200"/>
            <a:r>
              <a:rPr lang="hu-HU" sz="2400" dirty="0" smtClean="0">
                <a:cs typeface="Consolas" pitchFamily="49" charset="0"/>
              </a:rPr>
              <a:t>A kiindulási </a:t>
            </a:r>
            <a:r>
              <a:rPr lang="hu-HU" sz="2400" dirty="0" err="1" smtClean="0">
                <a:cs typeface="Consolas" pitchFamily="49" charset="0"/>
              </a:rPr>
              <a:t>volume-ot</a:t>
            </a:r>
            <a:r>
              <a:rPr lang="hu-HU" sz="2400" dirty="0" smtClean="0">
                <a:cs typeface="Consolas" pitchFamily="49" charset="0"/>
              </a:rPr>
              <a:t> arra állítjuk, amit szeretnénk rekonstruálni</a:t>
            </a:r>
          </a:p>
          <a:p>
            <a:pPr marL="857250" lvl="1" indent="-457200"/>
            <a:r>
              <a:rPr lang="hu-HU" sz="2000" dirty="0" smtClean="0">
                <a:cs typeface="Consolas" pitchFamily="49" charset="0"/>
              </a:rPr>
              <a:t>A valóságban ezt nyilván nem ismerjük </a:t>
            </a:r>
            <a:r>
              <a:rPr lang="hu-HU" sz="2000" dirty="0" smtClean="0">
                <a:cs typeface="Consolas" pitchFamily="49" charset="0"/>
                <a:sym typeface="Wingdings" pitchFamily="2" charset="2"/>
              </a:rPr>
              <a:t></a:t>
            </a:r>
            <a:endParaRPr lang="hu-HU" sz="2000" dirty="0" smtClean="0">
              <a:cs typeface="Consolas" pitchFamily="49" charset="0"/>
            </a:endParaRPr>
          </a:p>
          <a:p>
            <a:pPr marL="457200" indent="-457200">
              <a:buNone/>
            </a:pPr>
            <a:endParaRPr lang="hu-HU" sz="1000" dirty="0" smtClean="0">
              <a:latin typeface="Consolas" pitchFamily="49" charset="0"/>
              <a:cs typeface="Consolas" pitchFamily="49" charset="0"/>
            </a:endParaRP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// Pl. gömb (órán ezt használjuk):</a:t>
            </a:r>
          </a:p>
          <a:p>
            <a:pPr marL="457200" indent="-457200">
              <a:buNone/>
            </a:pP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(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unsigned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int x = 0; x &lt;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[0]; ++x )</a:t>
            </a: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(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unsigned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int y = 0; y &lt;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[1]; ++y )</a:t>
            </a: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(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unsigned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int z = 0; z &lt;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[2]; ++z ) {</a:t>
            </a: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( 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x-resolution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/2)*(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x-resolution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2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)+(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y-resolution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2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)*(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y-resolution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2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)+(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z-resolution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2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)*(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z-</a:t>
            </a:r>
            <a:endParaRPr lang="hu-HU" sz="800" dirty="0" smtClean="0">
              <a:latin typeface="Consolas" pitchFamily="49" charset="0"/>
              <a:cs typeface="Consolas" pitchFamily="49" charset="0"/>
            </a:endParaRP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         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/2) &lt; 3*(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/5)*(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5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 )</a:t>
            </a: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 x +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[1]*y +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[0]*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[1]*z ] = 1.0f;</a:t>
            </a: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   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else</a:t>
            </a:r>
            <a:endParaRPr lang="hu-HU" sz="800" dirty="0" smtClean="0">
              <a:latin typeface="Consolas" pitchFamily="49" charset="0"/>
              <a:cs typeface="Consolas" pitchFamily="49" charset="0"/>
            </a:endParaRP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      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 x +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[1]*y +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[0]*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[1]*z ] = 0.0f;</a:t>
            </a: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   }</a:t>
            </a: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// vagy fájlból betöltés:</a:t>
            </a:r>
          </a:p>
          <a:p>
            <a:pPr marL="457200" indent="-457200">
              <a:buNone/>
            </a:pP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loadVolume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char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*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fileName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FILE*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dataFile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fopen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fileName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"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rb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");</a:t>
            </a: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char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*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magicNum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new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char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[2];</a:t>
            </a: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fread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magicNum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char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), 2,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dataFile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('V' ==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magicNum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[0] &amp;&amp; 'F' ==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magicNum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[1]){</a:t>
            </a: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 int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[3];</a:t>
            </a: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fread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(int), 3,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dataFile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new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[0] *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[1] *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[2]];</a:t>
            </a: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fread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[0] *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[1] *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[2],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dataFile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[0];  // most köbös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volume-ot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feltételezünk</a:t>
            </a: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}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else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std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&lt;&lt; "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Can't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open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file" &lt;&lt;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fileName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&lt;&lt;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std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endl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 marL="457200" indent="-45720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625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Kezdeti teendők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600200"/>
            <a:ext cx="8858312" cy="45259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Tantárgy honlapja, </a:t>
            </a:r>
            <a:r>
              <a:rPr lang="en-US" dirty="0" smtClean="0"/>
              <a:t>Monte Carlo </a:t>
            </a:r>
            <a:r>
              <a:rPr lang="hu-HU" dirty="0" smtClean="0"/>
              <a:t>szimuláció</a:t>
            </a:r>
          </a:p>
          <a:p>
            <a:r>
              <a:rPr lang="hu-HU" dirty="0" smtClean="0"/>
              <a:t>A labor kiindulási alapjának letöltése (lab12_</a:t>
            </a:r>
            <a:r>
              <a:rPr lang="hu-HU" dirty="0" err="1" smtClean="0"/>
              <a:t>base.zip</a:t>
            </a:r>
            <a:r>
              <a:rPr lang="hu-HU" dirty="0" smtClean="0"/>
              <a:t>), kitömörítés a D:\GPGPU\ könyvtárba</a:t>
            </a:r>
          </a:p>
          <a:p>
            <a:r>
              <a:rPr lang="hu-HU" dirty="0" smtClean="0"/>
              <a:t>D:\GPGPU\labs\lab12\lab12_opencl\lab12_opencl.sln indítása</a:t>
            </a:r>
          </a:p>
          <a:p>
            <a:r>
              <a:rPr lang="hu-HU" dirty="0" smtClean="0"/>
              <a:t>Project tulajdonságai – </a:t>
            </a:r>
            <a:r>
              <a:rPr lang="hu-HU" dirty="0" err="1" smtClean="0"/>
              <a:t>Configuration</a:t>
            </a:r>
            <a:r>
              <a:rPr lang="hu-HU" dirty="0" smtClean="0"/>
              <a:t> </a:t>
            </a:r>
            <a:r>
              <a:rPr lang="hu-HU" dirty="0" err="1" smtClean="0"/>
              <a:t>Properties</a:t>
            </a:r>
            <a:r>
              <a:rPr lang="hu-HU" dirty="0" smtClean="0"/>
              <a:t> – </a:t>
            </a:r>
            <a:r>
              <a:rPr lang="hu-HU" dirty="0" err="1" smtClean="0"/>
              <a:t>Debugging</a:t>
            </a:r>
            <a:r>
              <a:rPr lang="hu-HU" dirty="0" smtClean="0"/>
              <a:t> – </a:t>
            </a:r>
            <a:r>
              <a:rPr lang="hu-HU" dirty="0" err="1" smtClean="0"/>
              <a:t>Working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= $(</a:t>
            </a:r>
            <a:r>
              <a:rPr lang="hu-HU" dirty="0" err="1" smtClean="0"/>
              <a:t>ProjectDir</a:t>
            </a:r>
            <a:r>
              <a:rPr lang="hu-HU" dirty="0" smtClean="0"/>
              <a:t>)\..\..\bin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„Mérésgenerátor” mód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200" dirty="0">
                <a:latin typeface="Consolas" pitchFamily="49" charset="0"/>
                <a:cs typeface="Consolas" pitchFamily="49" charset="0"/>
              </a:rPr>
              <a:t>__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kernel</a:t>
            </a:r>
          </a:p>
          <a:p>
            <a:pPr marL="0" indent="0">
              <a:buNone/>
            </a:pP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forwardProjection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(	</a:t>
            </a:r>
            <a:endParaRPr lang="hu-HU" sz="12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2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// …</a:t>
            </a:r>
          </a:p>
          <a:p>
            <a:pPr marL="0" indent="0">
              <a:buNone/>
            </a:pPr>
            <a:r>
              <a:rPr lang="hu-HU" sz="1200" i="1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200" b="1" i="1" dirty="0">
                <a:latin typeface="Consolas" pitchFamily="49" charset="0"/>
                <a:cs typeface="Consolas" pitchFamily="49" charset="0"/>
              </a:rPr>
              <a:t>int </a:t>
            </a:r>
            <a:r>
              <a:rPr lang="hu-HU" sz="1200" b="1" i="1" dirty="0" err="1">
                <a:latin typeface="Consolas" pitchFamily="49" charset="0"/>
                <a:cs typeface="Consolas" pitchFamily="49" charset="0"/>
              </a:rPr>
              <a:t>measurementGeneration</a:t>
            </a:r>
            <a:endParaRPr lang="hu-HU" sz="1200" b="1" i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){</a:t>
            </a:r>
            <a:endParaRPr lang="hu-HU" sz="12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	// …</a:t>
            </a:r>
            <a:endParaRPr lang="hu-HU" sz="12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hu-HU" sz="12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2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1200" b="1" i="1" dirty="0" err="1">
                <a:latin typeface="Consolas" pitchFamily="49" charset="0"/>
                <a:cs typeface="Consolas" pitchFamily="49" charset="0"/>
              </a:rPr>
              <a:t>measurementGeneration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 marL="0" indent="0">
              <a:buNone/>
            </a:pPr>
            <a:r>
              <a:rPr lang="hu-HU" sz="12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measuredLors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lorIndex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] = y_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estimated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12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return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12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}</a:t>
            </a:r>
            <a:endParaRPr lang="hu-HU" sz="12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hu-HU" sz="12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( 0.0f != y_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estimated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)</a:t>
            </a:r>
            <a:endParaRPr lang="hu-HU" sz="12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estimatedLors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lorIndex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] = 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measuredLors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lorIndex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] / y_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estimated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;	</a:t>
            </a:r>
          </a:p>
          <a:p>
            <a:pPr marL="0" indent="0">
              <a:buNone/>
            </a:pPr>
            <a:r>
              <a:rPr lang="hu-HU" sz="12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else</a:t>
            </a:r>
            <a:endParaRPr lang="hu-HU" sz="12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estimatedLors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lorIndex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] = 0.0f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14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Mérés generálás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//…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felöltése a „páciens” adataival (betöltés, procedurális generálás stb.)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//…</a:t>
            </a:r>
          </a:p>
          <a:p>
            <a:pPr marL="0" indent="0">
              <a:buNone/>
            </a:pP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// előrevetítjük, „mérésgenerátor” módban</a:t>
            </a:r>
          </a:p>
          <a:p>
            <a:pPr marL="0" indent="0">
              <a:buNone/>
            </a:pPr>
            <a:r>
              <a:rPr lang="hu-HU" sz="800" b="1" i="1" dirty="0" err="1" smtClean="0">
                <a:latin typeface="Consolas" pitchFamily="49" charset="0"/>
                <a:cs typeface="Consolas" pitchFamily="49" charset="0"/>
              </a:rPr>
              <a:t>measurementGeneration</a:t>
            </a:r>
            <a:r>
              <a:rPr lang="hu-HU" sz="800" b="1" i="1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b="1" i="1" dirty="0">
                <a:latin typeface="Consolas" pitchFamily="49" charset="0"/>
                <a:cs typeface="Consolas" pitchFamily="49" charset="0"/>
              </a:rPr>
              <a:t>1;  </a:t>
            </a:r>
            <a:endParaRPr lang="hu-HU" sz="800" b="1" i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CL_SAFE_CALL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forwardProjectionKernel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0,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(int),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&amp;nAxial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//…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CL_SAFE_CALL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forwardProjectionKernel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10,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(cl_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mem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&amp;</a:t>
            </a:r>
            <a:r>
              <a:rPr lang="hu-HU" sz="800" b="1" i="1" dirty="0" err="1">
                <a:latin typeface="Consolas" pitchFamily="49" charset="0"/>
                <a:cs typeface="Consolas" pitchFamily="49" charset="0"/>
              </a:rPr>
              <a:t>measurementGeneration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_t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forwardProjectionSize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[3];  </a:t>
            </a:r>
            <a:endParaRPr lang="hu-HU" sz="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forwardProjectionSize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[0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]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nPairs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  </a:t>
            </a:r>
            <a:endParaRPr lang="hu-HU" sz="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forwardProjectionSize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[1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]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forwardProjectionSize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[2]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CL_SAFE_CALL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clEnqueueNDRangeKernel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commands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forwardProjectionKernel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3, NULL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forwardProjectionSize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NULL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0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NULL,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NULL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 ); </a:t>
            </a:r>
            <a:endParaRPr lang="hu-HU" sz="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clFinish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commands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endParaRPr lang="hu-HU" sz="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// konstansra állítjuk a kezdeti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volume-ot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ebből indul majd a rekonstrukció („normál” módban)</a:t>
            </a:r>
          </a:p>
          <a:p>
            <a:pPr marL="0" indent="0">
              <a:buNone/>
            </a:pPr>
            <a:r>
              <a:rPr lang="hu-HU" sz="800" b="1" i="1" dirty="0" err="1" smtClean="0">
                <a:latin typeface="Consolas" pitchFamily="49" charset="0"/>
                <a:cs typeface="Consolas" pitchFamily="49" charset="0"/>
              </a:rPr>
              <a:t>measurementGeneration</a:t>
            </a:r>
            <a:r>
              <a:rPr lang="hu-HU" sz="800" b="1" i="1" dirty="0" smtClean="0">
                <a:latin typeface="Consolas" pitchFamily="49" charset="0"/>
                <a:cs typeface="Consolas" pitchFamily="49" charset="0"/>
              </a:rPr>
              <a:t> = 0;</a:t>
            </a:r>
          </a:p>
          <a:p>
            <a:pPr marL="0" indent="0">
              <a:buNone/>
            </a:pP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[0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]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[1]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volumeSize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[2]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new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pPr marL="0" indent="0">
              <a:buNone/>
            </a:pP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unsigned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int x = 0; x &lt;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 ++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x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unsigned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int y = 0; y &lt;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 ++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y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unsigned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int z = 0; z &lt;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 ++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z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     {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     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 x +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*y +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*z ] = 1.0f;      </a:t>
            </a:r>
            <a:endParaRPr lang="hu-HU" sz="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    }  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CL_SAFE_CALL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clEnqueueWriteBuffer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commands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volumeBufferGPU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CL_TRUE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0, </a:t>
            </a:r>
            <a:endParaRPr lang="hu-HU" sz="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0, NULL,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NULL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));</a:t>
            </a:r>
            <a:endParaRPr lang="hu-HU" sz="8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457200" y="594928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u-HU" dirty="0" smtClean="0">
                <a:solidFill>
                  <a:prstClr val="black"/>
                </a:solidFill>
              </a:rPr>
              <a:t>Ezzel véget ért a keretprogram</a:t>
            </a:r>
            <a:endParaRPr lang="hu-HU" sz="1400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Előrevetítés: </a:t>
            </a:r>
            <a:r>
              <a:rPr lang="hu-HU" dirty="0" err="1" smtClean="0"/>
              <a:t>volume-metszés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__kernel</a:t>
            </a:r>
          </a:p>
          <a:p>
            <a:pPr marL="0" indent="0">
              <a:buNone/>
            </a:pPr>
            <a:r>
              <a:rPr lang="hu-HU" sz="10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forwardProjection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 /*…*/ ) {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// … indexek számítása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y_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estimated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= 0.0f;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int2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iModule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getModules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iPair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float4 z1 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=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iModule.x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].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origin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+ </a:t>
            </a:r>
            <a:endParaRPr lang="hu-HU" sz="1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iModule.x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].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transAxial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*(iTransAxial1+0.5f)/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+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iModule.x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].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axial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*(iAxial1+0.5f)/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float4 z2 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=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iModule.y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].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origin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+ </a:t>
            </a:r>
            <a:endParaRPr lang="hu-HU" sz="1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iModule.y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].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transAxial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*(iTransAxial2+0.5f)/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+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iModule.y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].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axial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*(iAxial2+0.5f)/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float4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dir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= z2-z1;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tnear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tfar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;</a:t>
            </a:r>
            <a:endParaRPr lang="hu-HU" sz="1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if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(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intersectBox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 z1,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dir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volumeMin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volumeMax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&amp;tnear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&amp;tfar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) )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//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Ray-marching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 y_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estimated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kiszámítása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// eredmény kiírása</a:t>
            </a:r>
            <a:endParaRPr lang="hu-HU" sz="1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}</a:t>
            </a:r>
            <a:endParaRPr lang="hu-HU" sz="10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5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Melyik LOR metszi a </a:t>
            </a:r>
            <a:r>
              <a:rPr lang="hu-HU" dirty="0" err="1" smtClean="0"/>
              <a:t>volume-ot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__kernel</a:t>
            </a:r>
          </a:p>
          <a:p>
            <a:pPr marL="0" indent="0">
              <a:buNone/>
            </a:pPr>
            <a:r>
              <a:rPr lang="hu-HU" sz="10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forwardProjection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 /*…*/ ) {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// … indexek számítása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y_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estimated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= 0.0f;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int2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iModule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getModules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iPair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float4 z1 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=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iModule.x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].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origin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+ </a:t>
            </a:r>
            <a:endParaRPr lang="hu-HU" sz="1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iModule.x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].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transAxial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*(iTransAxial1+0.5f)/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+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iModule.x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].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axial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*(iAxial1+0.5f)/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float4 z2 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=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iModule.y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].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origin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+ </a:t>
            </a:r>
            <a:endParaRPr lang="hu-HU" sz="1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iModule.y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].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transAxial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*(iTransAxial2+0.5f)/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+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iModule.y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].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axial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*(iAxial2+0.5f)/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float4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dir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= z2-z1;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tnear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tfar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;</a:t>
            </a:r>
            <a:endParaRPr lang="hu-HU" sz="1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if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(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intersectBox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( z1,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dir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volumeMin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volumeMax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&amp;tnear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000" dirty="0" err="1">
                <a:latin typeface="Consolas" pitchFamily="49" charset="0"/>
                <a:cs typeface="Consolas" pitchFamily="49" charset="0"/>
              </a:rPr>
              <a:t>&amp;tfar</a:t>
            </a:r>
            <a:r>
              <a:rPr lang="hu-HU" sz="1000" dirty="0">
                <a:latin typeface="Consolas" pitchFamily="49" charset="0"/>
                <a:cs typeface="Consolas" pitchFamily="49" charset="0"/>
              </a:rPr>
              <a:t> ) )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hu-HU" sz="1000" b="1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b="1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// piros = kísérletezgetés, rekonstrukciós kódnak nem része</a:t>
            </a:r>
          </a:p>
          <a:p>
            <a:pPr marL="0" indent="0">
              <a:buNone/>
            </a:pPr>
            <a:r>
              <a:rPr lang="hu-HU" sz="1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hu-HU" sz="10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estimatedLors</a:t>
            </a:r>
            <a:r>
              <a:rPr lang="hu-HU" sz="1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hu-HU" sz="10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lorIndex</a:t>
            </a:r>
            <a:r>
              <a:rPr lang="hu-HU" sz="1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 = 1.0f;</a:t>
            </a:r>
          </a:p>
          <a:p>
            <a:pPr marL="0" indent="0">
              <a:buNone/>
            </a:pPr>
            <a:r>
              <a:rPr lang="hu-HU" sz="1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hu-HU" sz="1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1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} </a:t>
            </a:r>
            <a:r>
              <a:rPr lang="hu-HU" sz="10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else</a:t>
            </a:r>
            <a:r>
              <a:rPr lang="hu-HU" sz="1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{</a:t>
            </a:r>
          </a:p>
          <a:p>
            <a:pPr marL="0" indent="0">
              <a:buNone/>
            </a:pPr>
            <a:r>
              <a:rPr lang="hu-HU" sz="1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hu-HU" sz="10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estimatedLors</a:t>
            </a:r>
            <a:r>
              <a:rPr lang="hu-HU" sz="1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hu-HU" sz="10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lorIndex</a:t>
            </a:r>
            <a:r>
              <a:rPr lang="hu-HU" sz="1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 = </a:t>
            </a:r>
            <a:r>
              <a:rPr lang="hu-HU" sz="1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0.0f;</a:t>
            </a:r>
          </a:p>
          <a:p>
            <a:pPr marL="0" indent="0">
              <a:buNone/>
            </a:pPr>
            <a:r>
              <a:rPr lang="hu-HU" sz="1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retun</a:t>
            </a:r>
            <a:r>
              <a:rPr lang="hu-HU" sz="10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10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}</a:t>
            </a:r>
            <a:endParaRPr lang="hu-HU" sz="10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7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volume</a:t>
            </a:r>
            <a:r>
              <a:rPr lang="hu-HU" dirty="0" smtClean="0"/>
              <a:t> AABB vetülete a panelekre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hu-HU" sz="1800" dirty="0" smtClean="0">
                <a:latin typeface="+mj-lt"/>
                <a:cs typeface="Consolas" pitchFamily="49" charset="0"/>
              </a:rPr>
              <a:t>A normálissal párhuzamos </a:t>
            </a:r>
            <a:r>
              <a:rPr lang="hu-HU" sz="1800" dirty="0" err="1" smtClean="0">
                <a:latin typeface="+mj-lt"/>
                <a:cs typeface="Consolas" pitchFamily="49" charset="0"/>
              </a:rPr>
              <a:t>LOR-ok</a:t>
            </a:r>
            <a:r>
              <a:rPr lang="hu-HU" sz="1800" dirty="0" smtClean="0">
                <a:latin typeface="+mj-lt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endParaRPr lang="hu-HU" sz="1800" dirty="0">
              <a:latin typeface="+mj-lt"/>
              <a:cs typeface="Consolas" pitchFamily="49" charset="0"/>
            </a:endParaRPr>
          </a:p>
          <a:p>
            <a:pPr marL="0" indent="0">
              <a:buNone/>
            </a:pPr>
            <a:endParaRPr lang="hu-HU" sz="1800" dirty="0" smtClean="0">
              <a:latin typeface="+mj-lt"/>
              <a:cs typeface="Consolas" pitchFamily="49" charset="0"/>
            </a:endParaRPr>
          </a:p>
          <a:p>
            <a:pPr marL="0" indent="0">
              <a:buNone/>
            </a:pPr>
            <a:endParaRPr lang="hu-HU" sz="1800" dirty="0">
              <a:latin typeface="+mj-lt"/>
              <a:cs typeface="Consolas" pitchFamily="49" charset="0"/>
            </a:endParaRPr>
          </a:p>
          <a:p>
            <a:pPr marL="0" indent="0">
              <a:buNone/>
            </a:pPr>
            <a:endParaRPr lang="hu-HU" sz="1800" dirty="0" smtClean="0">
              <a:latin typeface="+mj-lt"/>
              <a:cs typeface="Consolas" pitchFamily="49" charset="0"/>
            </a:endParaRPr>
          </a:p>
          <a:p>
            <a:pPr marL="0" indent="0">
              <a:buNone/>
            </a:pPr>
            <a:endParaRPr lang="hu-HU" sz="1800" dirty="0">
              <a:latin typeface="+mj-lt"/>
              <a:cs typeface="Consolas" pitchFamily="49" charset="0"/>
            </a:endParaRPr>
          </a:p>
          <a:p>
            <a:pPr marL="0" indent="0">
              <a:buNone/>
            </a:pPr>
            <a:endParaRPr lang="hu-HU" sz="1800" dirty="0" smtClean="0">
              <a:latin typeface="+mj-lt"/>
              <a:cs typeface="Consolas" pitchFamily="49" charset="0"/>
            </a:endParaRPr>
          </a:p>
          <a:p>
            <a:pPr marL="0" indent="0">
              <a:buNone/>
            </a:pPr>
            <a:endParaRPr lang="hu-HU" sz="1800" dirty="0">
              <a:latin typeface="+mj-lt"/>
              <a:cs typeface="Consolas" pitchFamily="49" charset="0"/>
            </a:endParaRPr>
          </a:p>
          <a:p>
            <a:pPr marL="0" indent="0">
              <a:buNone/>
            </a:pPr>
            <a:endParaRPr lang="hu-HU" sz="1800" dirty="0" smtClean="0">
              <a:latin typeface="+mj-lt"/>
              <a:cs typeface="Consolas" pitchFamily="49" charset="0"/>
            </a:endParaRPr>
          </a:p>
          <a:p>
            <a:pPr marL="0" indent="0">
              <a:buNone/>
            </a:pPr>
            <a:endParaRPr lang="hu-HU" sz="1800" dirty="0">
              <a:latin typeface="+mj-lt"/>
              <a:cs typeface="Consolas" pitchFamily="49" charset="0"/>
            </a:endParaRPr>
          </a:p>
          <a:p>
            <a:pPr marL="0" indent="0">
              <a:buNone/>
            </a:pPr>
            <a:endParaRPr lang="hu-HU" sz="1800" dirty="0" smtClean="0">
              <a:latin typeface="+mj-lt"/>
              <a:cs typeface="Consolas" pitchFamily="49" charset="0"/>
            </a:endParaRPr>
          </a:p>
          <a:p>
            <a:r>
              <a:rPr lang="hu-HU" sz="1800" dirty="0" smtClean="0">
                <a:latin typeface="+mj-lt"/>
                <a:cs typeface="Consolas" pitchFamily="49" charset="0"/>
              </a:rPr>
              <a:t>Próbáljuk ki más </a:t>
            </a:r>
            <a:r>
              <a:rPr lang="hu-HU" sz="1800" dirty="0" err="1" smtClean="0">
                <a:latin typeface="+mj-lt"/>
                <a:cs typeface="Consolas" pitchFamily="49" charset="0"/>
              </a:rPr>
              <a:t>AABB-re</a:t>
            </a:r>
            <a:r>
              <a:rPr lang="hu-HU" sz="1800" dirty="0" smtClean="0">
                <a:latin typeface="+mj-lt"/>
                <a:cs typeface="Consolas" pitchFamily="49" charset="0"/>
              </a:rPr>
              <a:t>!</a:t>
            </a:r>
            <a:endParaRPr lang="hu-HU" sz="1800" dirty="0">
              <a:latin typeface="+mj-lt"/>
              <a:cs typeface="Consolas" pitchFamily="49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60848"/>
            <a:ext cx="1427454" cy="2854908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 flipH="1">
            <a:off x="1907704" y="2780928"/>
            <a:ext cx="2304257" cy="792088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7"/>
          <p:cNvCxnSpPr/>
          <p:nvPr/>
        </p:nvCxnSpPr>
        <p:spPr>
          <a:xfrm flipH="1" flipV="1">
            <a:off x="1907704" y="3573016"/>
            <a:ext cx="2304257" cy="648072"/>
          </a:xfrm>
          <a:prstGeom prst="line">
            <a:avLst/>
          </a:prstGeom>
          <a:ln w="25400">
            <a:solidFill>
              <a:schemeClr val="tx1"/>
            </a:solidFill>
            <a:prstDash val="solid"/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683568" y="341970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Panelpárok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974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Előrevetítés: y_</a:t>
            </a:r>
            <a:r>
              <a:rPr lang="hu-HU" dirty="0" err="1" smtClean="0"/>
              <a:t>estimated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getIntensity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float4 p,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int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__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intensityBuffer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){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int x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p.x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int y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p.y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int z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p.z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if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(x &gt;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-1 || x &lt; 0)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return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(0.0f);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if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(y &gt;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-1 || y &lt; 0)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return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(0.0f);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if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(z &gt;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-1 || z &lt; 0)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return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(0.0f);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return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intensityBuffer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[x + y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+ z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];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__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kernel</a:t>
            </a:r>
          </a:p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forwardProjection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 /*…*/ ) {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// … 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(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intersectBox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 z1,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dir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volumeMin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volumeMax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&amp;tnear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&amp;tfar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) )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G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-detectorArea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detectorArea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*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dot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iModule.x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].n,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dir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dot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iModule.y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].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dir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(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2.0f*M_PI*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dot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dir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dir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dot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dir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dir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));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float4 start = z1+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tnear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dir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float4 end = z1+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tfar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dir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float4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step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(end - start) /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dl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length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step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float4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voxel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start;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for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( int i = 0; i &lt;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 ++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)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{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	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x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getIntensity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voxel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-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volumeMin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 / 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volumeMax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-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volumeMin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),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volumeBuffer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);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	</a:t>
            </a:r>
            <a:r>
              <a:rPr lang="hu-H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y_</a:t>
            </a:r>
            <a:r>
              <a:rPr lang="hu-HU" sz="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estimated</a:t>
            </a:r>
            <a:r>
              <a:rPr lang="hu-HU" sz="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+= G*x*dl;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	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voxel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+=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step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}	</a:t>
            </a:r>
            <a:endParaRPr lang="hu-HU" sz="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}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// eredmény kiírása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266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volume</a:t>
            </a:r>
            <a:r>
              <a:rPr lang="hu-HU" dirty="0" smtClean="0"/>
              <a:t> vetülete a detektorokra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/>
            <a:r>
              <a:rPr lang="hu-HU" sz="1600" dirty="0" smtClean="0">
                <a:latin typeface="+mj-lt"/>
              </a:rPr>
              <a:t>  </a:t>
            </a:r>
            <a:r>
              <a:rPr lang="hu-HU" sz="1600" dirty="0" err="1" smtClean="0">
                <a:latin typeface="+mj-lt"/>
              </a:rPr>
              <a:t>measurementGeneration</a:t>
            </a:r>
            <a:r>
              <a:rPr lang="hu-HU" sz="1600" dirty="0" smtClean="0">
                <a:latin typeface="+mj-lt"/>
              </a:rPr>
              <a:t> mód be, a merőleges vetítést vizsgáljuk</a:t>
            </a:r>
            <a:endParaRPr lang="hu-HU" sz="1600" dirty="0" smtClean="0">
              <a:latin typeface="+mj-lt"/>
              <a:cs typeface="Consolas" pitchFamily="49" charset="0"/>
            </a:endParaRPr>
          </a:p>
          <a:p>
            <a:pPr marL="0" indent="0">
              <a:buNone/>
            </a:pPr>
            <a:endParaRPr lang="hu-HU" sz="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__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kernel</a:t>
            </a:r>
          </a:p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forwardProjection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 /*…*/ ) {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// … 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(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intersectBox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 z1,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dir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volumeMin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volumeMax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&amp;tnear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&amp;tfar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) )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hu-HU" sz="800" dirty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G = 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-detectorArea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detectorArea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*</a:t>
            </a:r>
          </a:p>
          <a:p>
            <a:pPr marL="0" indent="0">
              <a:buNone/>
            </a:pP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			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dot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iModule.x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].n,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dir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)*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dot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iModule.y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].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n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dir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 /</a:t>
            </a:r>
          </a:p>
          <a:p>
            <a:pPr marL="0" indent="0">
              <a:buNone/>
            </a:pP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			(2.0f*M_PI*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dot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dir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dir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)*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dot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dir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dir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));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float4 start = z1+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tnear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dir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float4 end = z1+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tfar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dir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float4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step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(end - start) /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		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 dl = 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length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step</a:t>
            </a:r>
            <a:r>
              <a:rPr lang="hu-HU" sz="800" dirty="0" smtClean="0">
                <a:solidFill>
                  <a:schemeClr val="bg1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float4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voxel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start;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for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( int i = 0; i &lt;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 ++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)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{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	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x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getIntensity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voxel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-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volumeMin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 / 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volumeMax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-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volumeMin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),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volumeBuffer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endParaRPr lang="hu-HU" sz="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hu-HU" sz="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hu-HU" sz="8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geom</a:t>
            </a:r>
            <a:r>
              <a:rPr lang="hu-HU" sz="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. faktorral nem szorzunk, a vonalintegrált jelenítjük meg</a:t>
            </a:r>
          </a:p>
          <a:p>
            <a:pPr marL="0" indent="0">
              <a:buNone/>
            </a:pPr>
            <a:r>
              <a:rPr lang="hu-HU" sz="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		// dl sem érdekes, a </a:t>
            </a:r>
            <a:r>
              <a:rPr lang="hu-HU" sz="8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II-os</a:t>
            </a:r>
            <a:r>
              <a:rPr lang="hu-HU" sz="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LOR-oknál</a:t>
            </a:r>
            <a:r>
              <a:rPr lang="hu-HU" sz="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úgyis megegyezik</a:t>
            </a:r>
            <a:endParaRPr lang="hu-HU" sz="8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b="1" dirty="0">
                <a:latin typeface="Consolas" pitchFamily="49" charset="0"/>
                <a:cs typeface="Consolas" pitchFamily="49" charset="0"/>
              </a:rPr>
              <a:t>			</a:t>
            </a:r>
            <a:r>
              <a:rPr lang="hu-HU" sz="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y_</a:t>
            </a:r>
            <a:r>
              <a:rPr lang="hu-HU" sz="800" b="1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estimated</a:t>
            </a:r>
            <a:r>
              <a:rPr lang="hu-HU" sz="8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+= </a:t>
            </a:r>
            <a:r>
              <a:rPr lang="hu-HU" sz="8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x;</a:t>
            </a:r>
          </a:p>
          <a:p>
            <a:pPr marL="0" indent="0">
              <a:buNone/>
            </a:pPr>
            <a:endParaRPr lang="hu-HU" sz="800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	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voxel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+=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step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	}	</a:t>
            </a:r>
            <a:endParaRPr lang="hu-HU" sz="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// eredmény kiírása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16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volume</a:t>
            </a:r>
            <a:r>
              <a:rPr lang="hu-HU" dirty="0" smtClean="0"/>
              <a:t> vetülete a detektorokra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hu-HU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3200" noProof="0" dirty="0" smtClean="0"/>
              <a:t>Mi történik, ha tologatjuk, átméretezzük az </a:t>
            </a:r>
            <a:r>
              <a:rPr lang="hu-HU" sz="3200" noProof="0" dirty="0" err="1" smtClean="0"/>
              <a:t>AABB-t</a:t>
            </a:r>
            <a:r>
              <a:rPr lang="hu-HU" sz="3200" noProof="0" dirty="0" smtClean="0"/>
              <a:t>?</a:t>
            </a:r>
            <a:endParaRPr kumimoji="0" lang="hu-HU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60" y="1870472"/>
            <a:ext cx="1427336" cy="2854672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707904" y="14847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Vonalintegrál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51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Önálló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Szimuláljuk a bináris tomográfiát</a:t>
            </a:r>
          </a:p>
          <a:p>
            <a:r>
              <a:rPr lang="hu-HU" dirty="0" smtClean="0"/>
              <a:t>Oda írjunk 1-et, ahol a </a:t>
            </a:r>
            <a:r>
              <a:rPr lang="hu-HU" dirty="0" err="1" smtClean="0"/>
              <a:t>LOR-nak</a:t>
            </a:r>
            <a:r>
              <a:rPr lang="hu-HU" dirty="0" smtClean="0"/>
              <a:t> van metszete az objektummal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592" y="3670672"/>
            <a:ext cx="1427336" cy="285467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72" y="3670672"/>
            <a:ext cx="1427336" cy="2854672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195736" y="32849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Vonalintegrál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4788024" y="32849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Bináris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229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Visszavetítés: problématér felosztása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Host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endParaRPr lang="hu-HU" sz="1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simulationStep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(){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//…</a:t>
            </a:r>
          </a:p>
          <a:p>
            <a:pPr marL="0" indent="0">
              <a:buNone/>
            </a:pPr>
            <a:endParaRPr lang="hu-HU" sz="1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  CL_SAFE_CALL(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backProjectionKernel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 0,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(int),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&amp;nPairs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  CL_SAFE_CALL(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backProjectionKernel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 1,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(int),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&amp;nAxial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  CL_SAFE_CALL(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backProjectionKernel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 2,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(int),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&amp;nTransAxial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  CL_SAFE_CALL(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backProjectionKernel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 3,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(int),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&amp;resolution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  CL_SAFE_CALL(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backProjectionKernel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 4,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(cl_float4),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&amp;volumeMin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  CL_SAFE_CALL(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backProjectionKernel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 5,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(cl_float4),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&amp;volumeMax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  CL_SAFE_CALL(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backProjectionKernel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 6,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(cl_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mem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&amp;moduleBufferGPU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  CL_SAFE_CALL(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backProjectionKernel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 7,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(cl_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mem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&amp;estimatedLorBufferGPU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  CL_SAFE_CALL(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clSetKernelArg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backProjectionKernel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 8,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(cl_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mem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&amp;volumeBufferGPU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endParaRPr lang="hu-HU" sz="1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size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_t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backProjectionSize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[3];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backProjectionSize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[0] =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backProjectionSize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[1] =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backProjectionSize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[2] =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  CL_SAFE_CALL(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clEnqueueNDRangeKernel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commands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backProjectionKernel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  				       3, NULL,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backProjectionSize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NULL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  				       0, NULL,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NULL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 );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clFinish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commands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}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„Keretrendszer”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 „referencia mérés” legyártását és az EM iteráció vázát tartalmazza, üres projekciós kernelekkel</a:t>
            </a:r>
          </a:p>
          <a:p>
            <a:r>
              <a:rPr lang="hu-HU" dirty="0" smtClean="0"/>
              <a:t>A „referencia mérés” modul normálissal párhuzamos </a:t>
            </a:r>
            <a:r>
              <a:rPr lang="hu-HU" dirty="0" err="1" smtClean="0"/>
              <a:t>LOR-jait</a:t>
            </a:r>
            <a:r>
              <a:rPr lang="hu-HU" dirty="0" smtClean="0"/>
              <a:t> (ld. később) képként kimenti: out_000.tga</a:t>
            </a:r>
          </a:p>
          <a:p>
            <a:r>
              <a:rPr lang="hu-HU" dirty="0" smtClean="0"/>
              <a:t>„i”</a:t>
            </a:r>
            <a:r>
              <a:rPr lang="hu-HU" dirty="0" err="1" smtClean="0"/>
              <a:t>-re</a:t>
            </a:r>
            <a:r>
              <a:rPr lang="hu-HU" dirty="0" smtClean="0"/>
              <a:t> lépteti az iterációt</a:t>
            </a:r>
          </a:p>
          <a:p>
            <a:pPr lvl="1"/>
            <a:r>
              <a:rPr lang="hu-HU" dirty="0" smtClean="0"/>
              <a:t>Képként elmenti </a:t>
            </a:r>
            <a:r>
              <a:rPr lang="hu-HU" dirty="0"/>
              <a:t>a </a:t>
            </a:r>
            <a:r>
              <a:rPr lang="hu-HU" dirty="0" smtClean="0"/>
              <a:t>modul normálissal </a:t>
            </a:r>
            <a:r>
              <a:rPr lang="hu-HU" dirty="0"/>
              <a:t>párhuzamos </a:t>
            </a:r>
            <a:r>
              <a:rPr lang="hu-HU" dirty="0" err="1"/>
              <a:t>LOR-okat</a:t>
            </a:r>
            <a:r>
              <a:rPr lang="hu-HU" dirty="0"/>
              <a:t> (ld. később</a:t>
            </a:r>
            <a:r>
              <a:rPr lang="hu-HU" dirty="0" smtClean="0"/>
              <a:t>): out_{</a:t>
            </a:r>
            <a:r>
              <a:rPr lang="hu-HU" dirty="0" err="1" smtClean="0"/>
              <a:t>iterációszám</a:t>
            </a:r>
            <a:r>
              <a:rPr lang="hu-HU" dirty="0" smtClean="0"/>
              <a:t>}.</a:t>
            </a:r>
            <a:r>
              <a:rPr lang="hu-HU" dirty="0" err="1" smtClean="0"/>
              <a:t>tga</a:t>
            </a:r>
            <a:endParaRPr lang="hu-HU" dirty="0"/>
          </a:p>
          <a:p>
            <a:pPr lvl="1"/>
            <a:r>
              <a:rPr lang="hu-HU" dirty="0"/>
              <a:t>F</a:t>
            </a:r>
            <a:r>
              <a:rPr lang="hu-HU" dirty="0" smtClean="0"/>
              <a:t>rissíti a </a:t>
            </a:r>
            <a:r>
              <a:rPr lang="hu-HU" dirty="0" err="1" smtClean="0"/>
              <a:t>volume-ot</a:t>
            </a:r>
            <a:r>
              <a:rPr lang="hu-HU" dirty="0" smtClean="0"/>
              <a:t> (</a:t>
            </a:r>
            <a:r>
              <a:rPr lang="hu-HU" dirty="0" err="1" smtClean="0"/>
              <a:t>a</a:t>
            </a:r>
            <a:r>
              <a:rPr lang="hu-HU" dirty="0" smtClean="0"/>
              <a:t> kontrasztanyag eloszlásának aktuális becslését)</a:t>
            </a:r>
          </a:p>
          <a:p>
            <a:r>
              <a:rPr lang="hu-HU" dirty="0" err="1" smtClean="0"/>
              <a:t>Volume</a:t>
            </a:r>
            <a:r>
              <a:rPr lang="hu-HU" dirty="0" smtClean="0"/>
              <a:t> megjelenítő kóddal kiegészítve, az előző gyakorlat alapján</a:t>
            </a:r>
          </a:p>
          <a:p>
            <a:pPr lvl="1"/>
            <a:r>
              <a:rPr lang="hu-HU" dirty="0" smtClean="0"/>
              <a:t>Hogy lássuk, mi az aktuális </a:t>
            </a:r>
            <a:r>
              <a:rPr lang="hu-HU" dirty="0" err="1" smtClean="0"/>
              <a:t>volume</a:t>
            </a:r>
            <a:r>
              <a:rPr lang="hu-HU" dirty="0" smtClean="0"/>
              <a:t> becslés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77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Visszavetítés: problématér felosztása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__kernel</a:t>
            </a:r>
          </a:p>
          <a:p>
            <a:pPr marL="0" indent="0">
              <a:buNone/>
            </a:pP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backProjection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int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nPairs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int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int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int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float4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volumeMin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float4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volumeMax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__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module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*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__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*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estimatedLors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__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*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volumeBuffer</a:t>
            </a:r>
            <a:endParaRPr lang="hu-HU" sz="1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int4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iVoxel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= (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int4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)(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get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id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(0),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get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id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(1),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get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id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(2),0);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int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linearIndex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iVoxel.x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iVoxel.y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iVoxel.z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endParaRPr lang="hu-HU" sz="1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// …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voxel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érték kiszámítása</a:t>
            </a:r>
          </a:p>
          <a:p>
            <a:pPr marL="0" indent="0">
              <a:buNone/>
            </a:pPr>
            <a:endParaRPr lang="hu-HU" sz="1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(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denominator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&gt; 0.0f )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{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volumeBuffer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linearIndex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] *= numerator /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denominator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}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else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  // ha nem lát rá egy LOR sem a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voxelre</a:t>
            </a:r>
            <a:endParaRPr lang="hu-HU" sz="1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{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volumeBuffer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linearIndex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] = 0.0f;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}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}</a:t>
            </a:r>
            <a:endParaRPr lang="hu-HU" sz="10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Visszavetítés: </a:t>
            </a:r>
            <a:r>
              <a:rPr lang="hu-HU" dirty="0" err="1" smtClean="0"/>
              <a:t>voxel</a:t>
            </a:r>
            <a:r>
              <a:rPr lang="hu-HU" dirty="0" smtClean="0"/>
              <a:t> a térben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__kernel</a:t>
            </a:r>
          </a:p>
          <a:p>
            <a:pPr marL="0" indent="0">
              <a:buNone/>
            </a:pP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backProjection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int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nPairs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int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int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int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float4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volumeMin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float4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volumeMax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__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module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*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__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*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estimatedLors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__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global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*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volumeBuffer</a:t>
            </a:r>
            <a:endParaRPr lang="hu-HU" sz="1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){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//…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float4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voxel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= (float4)(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iVoxel.x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iVoxel.y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iVoxel.z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,0);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voxel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/=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;                                 // [0,1]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voxel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= (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volumeMax-volumeMin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)*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voxel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volumeMin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;     // [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volumeMin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1000" dirty="0" err="1" smtClean="0">
                <a:latin typeface="Consolas" pitchFamily="49" charset="0"/>
                <a:cs typeface="Consolas" pitchFamily="49" charset="0"/>
              </a:rPr>
              <a:t>VolumeMax</a:t>
            </a: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	//…</a:t>
            </a:r>
          </a:p>
          <a:p>
            <a:pPr marL="0" indent="0">
              <a:buNone/>
            </a:pPr>
            <a:r>
              <a:rPr lang="hu-HU" sz="1000" dirty="0" smtClean="0">
                <a:latin typeface="Consolas" pitchFamily="49" charset="0"/>
                <a:cs typeface="Consolas" pitchFamily="49" charset="0"/>
              </a:rPr>
              <a:t>}</a:t>
            </a:r>
            <a:endParaRPr lang="hu-HU" sz="10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Végiggyalogolunk a távolabbi detektoron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__kernel</a:t>
            </a:r>
          </a:p>
          <a:p>
            <a:pPr marL="0" indent="0">
              <a:buNone/>
            </a:pP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backProjection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 /*…*/ ){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//…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numerator = 0.0f;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denominator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0.0f;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( int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iPair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0;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iPair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&lt;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nPairs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 ++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iPair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)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{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int2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iModule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getModules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iPair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module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primary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iModule.x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];     // far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detector</a:t>
            </a:r>
            <a:endParaRPr lang="hu-HU" sz="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module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secondary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modules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iModule.y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];   //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near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detector</a:t>
            </a:r>
            <a:endParaRPr lang="hu-HU" sz="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switchDetectors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false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(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dot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voxel-primary.origin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primary.n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 &lt;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dot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voxel-secondary.origin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secondary.n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 )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{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switchDetectors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true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module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tmp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tmp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primary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primary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secondary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secondary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tmp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}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sTransAxial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/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dot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secondary.transAxial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secondary.transAxial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/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dot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secondary.axial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secondary.axial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( int p = 0; p &lt;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 ++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)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( int q = 0; q &lt;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 ++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q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)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{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	//…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}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//…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}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Vetület, LOR hozzájárulása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( int p = 0; p &lt;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 ++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)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( int q = 0; q &lt;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 ++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q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)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{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float4 z1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primary.origin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primary.axial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*(p+0.5f)/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primary.transAxial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*(q+0.5f)/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float4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dv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voxel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- z1;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//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using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similar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triangle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projection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t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dot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secondary.n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secondary.origin-z1) /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dot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secondary.n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dv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float4 z2 = z1 +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dv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*t;		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dot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(z2-secondary.origin,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secondary.axial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 *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fs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dot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(z2-secondary.origin,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secondary.transAxial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 *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sTransAxial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( 0 &lt;=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&amp;&amp;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&lt;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&amp;&amp; 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0 &lt;=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fs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&amp;&amp;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fs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&lt;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)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{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int r = (int)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int s = (int)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fs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int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lorIndex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if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(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switchDetectors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)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{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lorIndex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getLorIndex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iPair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r, p, s, q,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}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else</a:t>
            </a:r>
            <a:endParaRPr lang="hu-HU" sz="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{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lorIndex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getLorIndex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iPair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p, r, q, s,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);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}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y_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div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yw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estimatedLors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lorIndex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ddv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length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dv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Alv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dot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primary.n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dv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 / 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ddv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ddv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ddv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		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	numerator += y_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div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_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yw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*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Alv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	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denominator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+=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Alv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	}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	}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	}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Voxelek</a:t>
            </a:r>
            <a:r>
              <a:rPr lang="hu-HU" dirty="0" smtClean="0"/>
              <a:t> meghatározottsága: térszög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hu-HU" sz="1600" dirty="0" smtClean="0">
                <a:cs typeface="Consolas" pitchFamily="49" charset="0"/>
              </a:rPr>
              <a:t>A </a:t>
            </a:r>
            <a:r>
              <a:rPr lang="hu-HU" sz="1600" dirty="0" err="1" smtClean="0">
                <a:cs typeface="Consolas" pitchFamily="49" charset="0"/>
              </a:rPr>
              <a:t>voxelekből</a:t>
            </a:r>
            <a:r>
              <a:rPr lang="hu-HU" sz="1600" dirty="0" smtClean="0">
                <a:cs typeface="Consolas" pitchFamily="49" charset="0"/>
              </a:rPr>
              <a:t> </a:t>
            </a:r>
            <a:r>
              <a:rPr lang="hu-HU" sz="1600" dirty="0">
                <a:cs typeface="Consolas" pitchFamily="49" charset="0"/>
              </a:rPr>
              <a:t>a teljes detektorgyűrű mekkora térszöget fed </a:t>
            </a:r>
            <a:r>
              <a:rPr lang="hu-HU" sz="1600" dirty="0" smtClean="0">
                <a:cs typeface="Consolas" pitchFamily="49" charset="0"/>
              </a:rPr>
              <a:t>le</a:t>
            </a:r>
          </a:p>
          <a:p>
            <a:r>
              <a:rPr lang="hu-HU" sz="1600" dirty="0">
                <a:cs typeface="Consolas" pitchFamily="49" charset="0"/>
              </a:rPr>
              <a:t>A </a:t>
            </a:r>
            <a:r>
              <a:rPr lang="hu-HU" sz="1600" dirty="0" err="1">
                <a:cs typeface="Consolas" pitchFamily="49" charset="0"/>
              </a:rPr>
              <a:t>voxelből</a:t>
            </a:r>
            <a:r>
              <a:rPr lang="hu-HU" sz="1600" dirty="0">
                <a:cs typeface="Consolas" pitchFamily="49" charset="0"/>
              </a:rPr>
              <a:t> induló </a:t>
            </a:r>
            <a:r>
              <a:rPr lang="hu-HU" sz="1600" dirty="0" err="1">
                <a:cs typeface="Consolas" pitchFamily="49" charset="0"/>
              </a:rPr>
              <a:t>fotonpárok</a:t>
            </a:r>
            <a:r>
              <a:rPr lang="hu-HU" sz="1600" dirty="0">
                <a:cs typeface="Consolas" pitchFamily="49" charset="0"/>
              </a:rPr>
              <a:t> detektálási </a:t>
            </a:r>
            <a:r>
              <a:rPr lang="hu-HU" sz="1600" dirty="0" smtClean="0">
                <a:cs typeface="Consolas" pitchFamily="49" charset="0"/>
              </a:rPr>
              <a:t>valószínűsége</a:t>
            </a:r>
          </a:p>
          <a:p>
            <a:pPr marL="0" indent="0">
              <a:buNone/>
            </a:pPr>
            <a:endParaRPr lang="hu-HU" sz="12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__kernel</a:t>
            </a:r>
          </a:p>
          <a:p>
            <a:pPr marL="0" indent="0">
              <a:buNone/>
            </a:pP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backProjection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( /*…*/ ){</a:t>
            </a: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	//…</a:t>
            </a: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	int 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lorCnt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 = 0;</a:t>
            </a: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 ( int 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iPair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 = 0; 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iPair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 &lt; 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nPairs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; ++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iPair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 )</a:t>
            </a: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	{</a:t>
            </a: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		//…</a:t>
            </a: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		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 ( int p = 0; p &lt; 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; ++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p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 )</a:t>
            </a: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			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 ( int q = 0; q &lt; 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; ++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q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 )</a:t>
            </a: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			{</a:t>
            </a: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				//…</a:t>
            </a:r>
          </a:p>
          <a:p>
            <a:pPr marL="0" indent="0">
              <a:buNone/>
            </a:pPr>
            <a:endParaRPr lang="hu-HU" sz="1200" b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200" b="1" dirty="0" smtClean="0">
                <a:latin typeface="Consolas" pitchFamily="49" charset="0"/>
                <a:cs typeface="Consolas" pitchFamily="49" charset="0"/>
              </a:rPr>
              <a:t>				// mekkora térszögben látszik a LOR a </a:t>
            </a:r>
            <a:r>
              <a:rPr lang="hu-HU" sz="1200" b="1" dirty="0" err="1" smtClean="0">
                <a:latin typeface="Consolas" pitchFamily="49" charset="0"/>
                <a:cs typeface="Consolas" pitchFamily="49" charset="0"/>
              </a:rPr>
              <a:t>voxelből</a:t>
            </a:r>
            <a:endParaRPr lang="hu-HU" sz="1200" b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200" b="1" dirty="0" smtClean="0">
                <a:latin typeface="Consolas" pitchFamily="49" charset="0"/>
                <a:cs typeface="Consolas" pitchFamily="49" charset="0"/>
              </a:rPr>
              <a:t>				</a:t>
            </a:r>
            <a:r>
              <a:rPr lang="hu-HU" sz="1200" b="1" dirty="0" err="1">
                <a:latin typeface="Consolas" pitchFamily="49" charset="0"/>
                <a:cs typeface="Consolas" pitchFamily="49" charset="0"/>
              </a:rPr>
              <a:t>denominator</a:t>
            </a:r>
            <a:r>
              <a:rPr lang="hu-HU" sz="1200" b="1" dirty="0">
                <a:latin typeface="Consolas" pitchFamily="49" charset="0"/>
                <a:cs typeface="Consolas" pitchFamily="49" charset="0"/>
              </a:rPr>
              <a:t> += </a:t>
            </a:r>
            <a:r>
              <a:rPr lang="hu-HU" sz="1200" b="1" dirty="0" err="1">
                <a:latin typeface="Consolas" pitchFamily="49" charset="0"/>
                <a:cs typeface="Consolas" pitchFamily="49" charset="0"/>
              </a:rPr>
              <a:t>Alv</a:t>
            </a:r>
            <a:r>
              <a:rPr lang="hu-HU" sz="1200" b="1" dirty="0" smtClean="0">
                <a:latin typeface="Consolas" pitchFamily="49" charset="0"/>
                <a:cs typeface="Consolas" pitchFamily="49" charset="0"/>
              </a:rPr>
              <a:t>;</a:t>
            </a:r>
            <a:endParaRPr lang="hu-HU" sz="12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2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		}</a:t>
            </a: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	//…</a:t>
            </a:r>
          </a:p>
          <a:p>
            <a:pPr marL="0" indent="0">
              <a:buNone/>
            </a:pPr>
            <a:r>
              <a:rPr lang="hu-HU" sz="12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hu-HU" sz="1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// a térszögek összegét írjuk ki</a:t>
            </a:r>
            <a:endParaRPr lang="hu-HU" sz="1200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hu-HU" sz="12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volumeBuffer</a:t>
            </a:r>
            <a:r>
              <a:rPr lang="hu-HU" sz="1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hu-HU" sz="12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linearIndex</a:t>
            </a:r>
            <a:r>
              <a:rPr lang="hu-HU" sz="12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 = </a:t>
            </a:r>
            <a:r>
              <a:rPr lang="hu-HU" sz="12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denominator</a:t>
            </a:r>
            <a:r>
              <a:rPr lang="hu-HU" sz="12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}</a:t>
            </a:r>
            <a:endParaRPr lang="hu-HU" sz="12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0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Voxelek</a:t>
            </a:r>
            <a:r>
              <a:rPr lang="hu-HU" dirty="0" smtClean="0"/>
              <a:t> meghatározottsága: térszög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endParaRPr lang="hu-HU" sz="2000" dirty="0" smtClean="0">
              <a:cs typeface="Consolas" pitchFamily="49" charset="0"/>
            </a:endParaRPr>
          </a:p>
          <a:p>
            <a:endParaRPr lang="hu-HU" sz="2000" dirty="0">
              <a:cs typeface="Consolas" pitchFamily="49" charset="0"/>
            </a:endParaRPr>
          </a:p>
          <a:p>
            <a:endParaRPr lang="hu-HU" sz="2000" dirty="0" smtClean="0">
              <a:cs typeface="Consolas" pitchFamily="49" charset="0"/>
            </a:endParaRPr>
          </a:p>
          <a:p>
            <a:endParaRPr lang="hu-HU" sz="2000" dirty="0">
              <a:cs typeface="Consolas" pitchFamily="49" charset="0"/>
            </a:endParaRPr>
          </a:p>
          <a:p>
            <a:endParaRPr lang="hu-HU" sz="2000" dirty="0" smtClean="0">
              <a:cs typeface="Consolas" pitchFamily="49" charset="0"/>
            </a:endParaRPr>
          </a:p>
          <a:p>
            <a:endParaRPr lang="hu-HU" sz="2000" dirty="0">
              <a:cs typeface="Consolas" pitchFamily="49" charset="0"/>
            </a:endParaRPr>
          </a:p>
          <a:p>
            <a:endParaRPr lang="hu-HU" sz="2000" dirty="0" smtClean="0">
              <a:cs typeface="Consolas" pitchFamily="49" charset="0"/>
            </a:endParaRPr>
          </a:p>
          <a:p>
            <a:endParaRPr lang="hu-HU" sz="2000" dirty="0">
              <a:cs typeface="Consolas" pitchFamily="49" charset="0"/>
            </a:endParaRPr>
          </a:p>
          <a:p>
            <a:endParaRPr lang="hu-HU" sz="2000" dirty="0" smtClean="0">
              <a:cs typeface="Consolas" pitchFamily="49" charset="0"/>
            </a:endParaRPr>
          </a:p>
          <a:p>
            <a:endParaRPr lang="hu-HU" sz="2000" dirty="0">
              <a:cs typeface="Consolas" pitchFamily="49" charset="0"/>
            </a:endParaRPr>
          </a:p>
          <a:p>
            <a:r>
              <a:rPr lang="hu-HU" sz="2000" dirty="0" smtClean="0">
                <a:cs typeface="Consolas" pitchFamily="49" charset="0"/>
              </a:rPr>
              <a:t>Tologassuk, méretezzük át az </a:t>
            </a:r>
            <a:r>
              <a:rPr lang="hu-HU" sz="2000" dirty="0" err="1" smtClean="0">
                <a:cs typeface="Consolas" pitchFamily="49" charset="0"/>
              </a:rPr>
              <a:t>AABB-t</a:t>
            </a:r>
            <a:r>
              <a:rPr lang="hu-HU" sz="2000" dirty="0" smtClean="0">
                <a:cs typeface="Consolas" pitchFamily="49" charset="0"/>
              </a:rPr>
              <a:t>! Mi történik?</a:t>
            </a:r>
            <a:endParaRPr lang="hu-HU" sz="2000" dirty="0">
              <a:cs typeface="Consolas" pitchFamily="49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115616" y="15475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YZ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3779912" y="154750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XZ</a:t>
            </a:r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6588224" y="155679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XY</a:t>
            </a:r>
            <a:endParaRPr lang="hu-HU" dirty="0"/>
          </a:p>
        </p:txBody>
      </p:sp>
      <p:pic>
        <p:nvPicPr>
          <p:cNvPr id="10" name="Kép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4" y="1926124"/>
            <a:ext cx="2588400" cy="2588400"/>
          </a:xfrm>
          <a:prstGeom prst="rect">
            <a:avLst/>
          </a:prstGeom>
        </p:spPr>
      </p:pic>
      <p:pic>
        <p:nvPicPr>
          <p:cNvPr id="11" name="Kép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97" y="1918567"/>
            <a:ext cx="2588400" cy="2588400"/>
          </a:xfrm>
          <a:prstGeom prst="rect">
            <a:avLst/>
          </a:prstGeom>
        </p:spPr>
      </p:pic>
      <p:pic>
        <p:nvPicPr>
          <p:cNvPr id="12" name="Kép 1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064" y="1916832"/>
            <a:ext cx="2588400" cy="25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Önálló feladat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3200" dirty="0" smtClean="0"/>
              <a:t>A térszög helyett a </a:t>
            </a:r>
            <a:r>
              <a:rPr lang="hu-HU" sz="3200" dirty="0" err="1" smtClean="0"/>
              <a:t>voxelen</a:t>
            </a:r>
            <a:r>
              <a:rPr lang="hu-HU" sz="3200" dirty="0" smtClean="0"/>
              <a:t> átmenő </a:t>
            </a:r>
            <a:r>
              <a:rPr lang="hu-HU" sz="3200" dirty="0" err="1" smtClean="0"/>
              <a:t>LOR-ok</a:t>
            </a:r>
            <a:r>
              <a:rPr lang="hu-HU" sz="3200" dirty="0" smtClean="0"/>
              <a:t> számát nézzük meg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Van-e különbség az előzőhöz</a:t>
            </a:r>
            <a:r>
              <a:rPr kumimoji="0" lang="hu-HU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képest?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0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Rekonstrukció</a:t>
            </a:r>
            <a:endParaRPr lang="hu-HU" dirty="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3200" noProof="0" dirty="0" smtClean="0"/>
              <a:t>Írjunk vissza minden kísérleti változást (szedjük ki a piros részeket)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94373"/>
            <a:ext cx="2036976" cy="203697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81" y="3493667"/>
            <a:ext cx="2030164" cy="203016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35" y="3493667"/>
            <a:ext cx="2040383" cy="203697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475" y="3493667"/>
            <a:ext cx="2026757" cy="203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8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Önálló/szorgalmi feladat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Változtassuk a </a:t>
            </a:r>
            <a:r>
              <a:rPr lang="hu-HU" dirty="0" err="1" smtClean="0"/>
              <a:t>volume</a:t>
            </a:r>
            <a:r>
              <a:rPr lang="hu-HU" dirty="0" smtClean="0"/>
              <a:t> </a:t>
            </a:r>
            <a:r>
              <a:rPr lang="hu-HU" dirty="0" err="1" smtClean="0"/>
              <a:t>AABB-t</a:t>
            </a:r>
            <a:r>
              <a:rPr lang="hu-HU" dirty="0" smtClean="0"/>
              <a:t>, </a:t>
            </a:r>
            <a:r>
              <a:rPr lang="hu-HU" dirty="0" err="1" smtClean="0"/>
              <a:t>a</a:t>
            </a:r>
            <a:r>
              <a:rPr lang="hu-HU" dirty="0" smtClean="0"/>
              <a:t> kiindulási </a:t>
            </a:r>
            <a:r>
              <a:rPr lang="hu-HU" dirty="0" err="1" smtClean="0"/>
              <a:t>volume-hoz</a:t>
            </a:r>
            <a:r>
              <a:rPr lang="hu-HU" dirty="0" smtClean="0"/>
              <a:t> ne nyúljunk</a:t>
            </a:r>
          </a:p>
          <a:p>
            <a:pPr lvl="1"/>
            <a:r>
              <a:rPr lang="hu-HU" dirty="0" smtClean="0"/>
              <a:t>Változik-e a rekonstrukció eredménye?</a:t>
            </a:r>
          </a:p>
          <a:p>
            <a:pPr lvl="1"/>
            <a:r>
              <a:rPr lang="hu-HU" dirty="0" smtClean="0"/>
              <a:t>Mit kell ahhoz csinálnunk, hogy változzon?</a:t>
            </a:r>
          </a:p>
          <a:p>
            <a:r>
              <a:rPr lang="hu-HU" dirty="0" smtClean="0"/>
              <a:t>A referencia </a:t>
            </a:r>
            <a:r>
              <a:rPr lang="hu-HU" dirty="0" err="1" smtClean="0"/>
              <a:t>LOR-halmaz</a:t>
            </a:r>
            <a:r>
              <a:rPr lang="hu-HU" dirty="0" smtClean="0"/>
              <a:t> előállítása során </a:t>
            </a:r>
            <a:r>
              <a:rPr lang="hu-HU" smtClean="0"/>
              <a:t>megadott térfogat lógjon </a:t>
            </a:r>
            <a:r>
              <a:rPr lang="hu-HU" dirty="0" smtClean="0"/>
              <a:t>ki a rekonstrukció által használt </a:t>
            </a:r>
            <a:r>
              <a:rPr lang="hu-HU" dirty="0" err="1" smtClean="0"/>
              <a:t>AABB-ből</a:t>
            </a:r>
            <a:endParaRPr lang="hu-HU" dirty="0" smtClean="0"/>
          </a:p>
          <a:p>
            <a:pPr lvl="1"/>
            <a:r>
              <a:rPr lang="hu-HU" dirty="0" smtClean="0"/>
              <a:t>Mi történik? Miért?</a:t>
            </a:r>
          </a:p>
        </p:txBody>
      </p:sp>
    </p:spTree>
    <p:extLst>
      <p:ext uri="{BB962C8B-B14F-4D97-AF65-F5344CB8AC3E}">
        <p14:creationId xmlns:p14="http://schemas.microsoft.com/office/powerpoint/2010/main" val="18421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Modul geometria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dirty="0">
                <a:latin typeface="Consolas" pitchFamily="49" charset="0"/>
                <a:cs typeface="Consolas" pitchFamily="49" charset="0"/>
              </a:rPr>
              <a:t>HOST:</a:t>
            </a:r>
          </a:p>
          <a:p>
            <a:pPr marL="0" indent="0">
              <a:buNone/>
            </a:pPr>
            <a:r>
              <a:rPr lang="hu-HU" dirty="0" err="1">
                <a:latin typeface="Consolas" pitchFamily="49" charset="0"/>
                <a:cs typeface="Consolas" pitchFamily="49" charset="0"/>
              </a:rPr>
              <a:t>struct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module</a:t>
            </a:r>
            <a:endParaRPr lang="hu-HU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hu-HU" dirty="0">
                <a:latin typeface="Consolas" pitchFamily="49" charset="0"/>
                <a:cs typeface="Consolas" pitchFamily="49" charset="0"/>
              </a:rPr>
              <a:t>    cl_float4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origin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dirty="0">
                <a:latin typeface="Consolas" pitchFamily="49" charset="0"/>
                <a:cs typeface="Consolas" pitchFamily="49" charset="0"/>
              </a:rPr>
              <a:t>    cl_float4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axial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dirty="0">
                <a:latin typeface="Consolas" pitchFamily="49" charset="0"/>
                <a:cs typeface="Consolas" pitchFamily="49" charset="0"/>
              </a:rPr>
              <a:t>    cl_float4 </a:t>
            </a:r>
            <a:r>
              <a:rPr lang="hu-HU" dirty="0" err="1">
                <a:latin typeface="Consolas" pitchFamily="49" charset="0"/>
                <a:cs typeface="Consolas" pitchFamily="49" charset="0"/>
              </a:rPr>
              <a:t>transAxial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dirty="0">
                <a:latin typeface="Consolas" pitchFamily="49" charset="0"/>
                <a:cs typeface="Consolas" pitchFamily="49" charset="0"/>
              </a:rPr>
              <a:t>    cl_float4 n;</a:t>
            </a:r>
          </a:p>
          <a:p>
            <a:pPr marL="0" indent="0">
              <a:buNone/>
            </a:pPr>
            <a:r>
              <a:rPr lang="hu-HU" dirty="0">
                <a:latin typeface="Consolas" pitchFamily="49" charset="0"/>
                <a:cs typeface="Consolas" pitchFamily="49" charset="0"/>
              </a:rPr>
              <a:t>};</a:t>
            </a:r>
          </a:p>
          <a:p>
            <a:pPr marL="0" indent="0">
              <a:buNone/>
            </a:pPr>
            <a:endParaRPr lang="hu-HU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dirty="0" err="1">
                <a:latin typeface="Consolas" pitchFamily="49" charset="0"/>
                <a:cs typeface="Consolas" pitchFamily="49" charset="0"/>
              </a:rPr>
              <a:t>Device</a:t>
            </a:r>
            <a:r>
              <a:rPr lang="hu-HU" dirty="0"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  <a:cs typeface="Consolas" pitchFamily="49" charset="0"/>
              </a:rPr>
              <a:t>struct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module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float4 origin;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float4 axial;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float4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transAxial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float4 n;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};</a:t>
            </a:r>
            <a:endParaRPr lang="hu-HU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omboid 3"/>
          <p:cNvSpPr/>
          <p:nvPr/>
        </p:nvSpPr>
        <p:spPr>
          <a:xfrm>
            <a:off x="4791716" y="4069202"/>
            <a:ext cx="2944961" cy="1277701"/>
          </a:xfrm>
          <a:prstGeom prst="parallelogram">
            <a:avLst>
              <a:gd name="adj" fmla="val 60026"/>
            </a:avLst>
          </a:prstGeom>
          <a:solidFill>
            <a:srgbClr val="00B0F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4795391" y="1916832"/>
            <a:ext cx="771766" cy="3406797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rgbClr val="00B0F0">
              <a:alpha val="6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6962461" y="1916832"/>
            <a:ext cx="771766" cy="3406797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rgbClr val="00B0F0">
              <a:alpha val="6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 flipH="1" flipV="1">
            <a:off x="6190695" y="3361138"/>
            <a:ext cx="0" cy="611287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Line 52"/>
          <p:cNvSpPr>
            <a:spLocks noChangeShapeType="1"/>
          </p:cNvSpPr>
          <p:nvPr/>
        </p:nvSpPr>
        <p:spPr bwMode="auto">
          <a:xfrm flipH="1" flipV="1">
            <a:off x="5683534" y="3972425"/>
            <a:ext cx="507161" cy="0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" name="Line 52"/>
          <p:cNvSpPr>
            <a:spLocks noChangeShapeType="1"/>
          </p:cNvSpPr>
          <p:nvPr/>
        </p:nvSpPr>
        <p:spPr bwMode="auto">
          <a:xfrm flipV="1">
            <a:off x="6190695" y="3528966"/>
            <a:ext cx="215604" cy="443459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Romboid 9"/>
          <p:cNvSpPr/>
          <p:nvPr/>
        </p:nvSpPr>
        <p:spPr>
          <a:xfrm>
            <a:off x="4795391" y="1916832"/>
            <a:ext cx="2944961" cy="1277702"/>
          </a:xfrm>
          <a:prstGeom prst="parallelogram">
            <a:avLst>
              <a:gd name="adj" fmla="val 59433"/>
            </a:avLst>
          </a:prstGeom>
          <a:solidFill>
            <a:srgbClr val="00B0F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auto">
          <a:xfrm>
            <a:off x="5628408" y="3639218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x</a:t>
            </a: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5906489" y="3250885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y</a:t>
            </a:r>
          </a:p>
        </p:txBody>
      </p:sp>
      <p:sp>
        <p:nvSpPr>
          <p:cNvPr id="13" name="Line 52"/>
          <p:cNvSpPr>
            <a:spLocks noChangeShapeType="1"/>
          </p:cNvSpPr>
          <p:nvPr/>
        </p:nvSpPr>
        <p:spPr bwMode="auto">
          <a:xfrm flipH="1" flipV="1">
            <a:off x="4797841" y="4583713"/>
            <a:ext cx="0" cy="72276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" name="Line 52"/>
          <p:cNvSpPr>
            <a:spLocks noChangeShapeType="1"/>
          </p:cNvSpPr>
          <p:nvPr/>
        </p:nvSpPr>
        <p:spPr bwMode="auto">
          <a:xfrm flipV="1">
            <a:off x="4803966" y="4695190"/>
            <a:ext cx="376082" cy="6174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" name="Line 52"/>
          <p:cNvSpPr>
            <a:spLocks noChangeShapeType="1"/>
          </p:cNvSpPr>
          <p:nvPr/>
        </p:nvSpPr>
        <p:spPr bwMode="auto">
          <a:xfrm flipV="1">
            <a:off x="4775790" y="5313828"/>
            <a:ext cx="654164" cy="61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" name="Line 52"/>
          <p:cNvSpPr>
            <a:spLocks noChangeShapeType="1"/>
          </p:cNvSpPr>
          <p:nvPr/>
        </p:nvSpPr>
        <p:spPr bwMode="auto">
          <a:xfrm flipV="1">
            <a:off x="4807641" y="3194534"/>
            <a:ext cx="654164" cy="7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5072246" y="3750696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0</a:t>
            </a:r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6073093" y="2416642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1</a:t>
            </a:r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>
            <a:off x="7184190" y="3417489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2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6073093" y="4505311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3</a:t>
            </a:r>
          </a:p>
        </p:txBody>
      </p:sp>
      <p:sp>
        <p:nvSpPr>
          <p:cNvPr id="21" name="Line 52"/>
          <p:cNvSpPr>
            <a:spLocks noChangeShapeType="1"/>
          </p:cNvSpPr>
          <p:nvPr/>
        </p:nvSpPr>
        <p:spPr bwMode="auto">
          <a:xfrm flipV="1">
            <a:off x="4795391" y="2577121"/>
            <a:ext cx="374858" cy="6174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" name="Line 52"/>
          <p:cNvSpPr>
            <a:spLocks noChangeShapeType="1"/>
          </p:cNvSpPr>
          <p:nvPr/>
        </p:nvSpPr>
        <p:spPr bwMode="auto">
          <a:xfrm flipV="1">
            <a:off x="6962461" y="2583246"/>
            <a:ext cx="374858" cy="6186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 flipV="1">
            <a:off x="6962461" y="4695190"/>
            <a:ext cx="374858" cy="6174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" name="Line 52"/>
          <p:cNvSpPr>
            <a:spLocks noChangeShapeType="1"/>
          </p:cNvSpPr>
          <p:nvPr/>
        </p:nvSpPr>
        <p:spPr bwMode="auto">
          <a:xfrm>
            <a:off x="6962461" y="3201884"/>
            <a:ext cx="0" cy="6039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6239696" y="3306011"/>
            <a:ext cx="999621" cy="45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z</a:t>
            </a:r>
          </a:p>
          <a:p>
            <a:pPr algn="ctr" eaLnBrk="1" hangingPunct="1"/>
            <a:r>
              <a:rPr lang="hu-HU" sz="1600">
                <a:latin typeface="Tahoma" pitchFamily="34" charset="0"/>
              </a:rPr>
              <a:t>(axiális)</a:t>
            </a:r>
          </a:p>
        </p:txBody>
      </p:sp>
      <p:sp>
        <p:nvSpPr>
          <p:cNvPr id="26" name="Line 52"/>
          <p:cNvSpPr>
            <a:spLocks noChangeShapeType="1"/>
          </p:cNvSpPr>
          <p:nvPr/>
        </p:nvSpPr>
        <p:spPr bwMode="auto">
          <a:xfrm flipH="1" flipV="1">
            <a:off x="6351173" y="5339553"/>
            <a:ext cx="611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" name="Line 52"/>
          <p:cNvSpPr>
            <a:spLocks noChangeShapeType="1"/>
          </p:cNvSpPr>
          <p:nvPr/>
        </p:nvSpPr>
        <p:spPr bwMode="auto">
          <a:xfrm>
            <a:off x="4795391" y="3194534"/>
            <a:ext cx="0" cy="605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" name="Line 52"/>
          <p:cNvSpPr>
            <a:spLocks noChangeShapeType="1"/>
          </p:cNvSpPr>
          <p:nvPr/>
        </p:nvSpPr>
        <p:spPr bwMode="auto">
          <a:xfrm flipH="1" flipV="1">
            <a:off x="6351173" y="3194534"/>
            <a:ext cx="611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" name="Line 52"/>
          <p:cNvSpPr>
            <a:spLocks noChangeShapeType="1"/>
          </p:cNvSpPr>
          <p:nvPr/>
        </p:nvSpPr>
        <p:spPr bwMode="auto">
          <a:xfrm flipH="1" flipV="1">
            <a:off x="6962461" y="4695190"/>
            <a:ext cx="0" cy="66641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" name="Text Box 51"/>
          <p:cNvSpPr txBox="1">
            <a:spLocks noChangeArrowheads="1"/>
          </p:cNvSpPr>
          <p:nvPr/>
        </p:nvSpPr>
        <p:spPr bwMode="auto">
          <a:xfrm>
            <a:off x="6850983" y="5283202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3</a:t>
            </a:r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>
            <a:off x="5072246" y="5306478"/>
            <a:ext cx="444685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n</a:t>
            </a:r>
            <a:r>
              <a:rPr lang="hu-HU" sz="1600" baseline="-25000">
                <a:latin typeface="Tahoma" pitchFamily="34" charset="0"/>
              </a:rPr>
              <a:t>0</a:t>
            </a:r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auto">
          <a:xfrm>
            <a:off x="5128598" y="4695190"/>
            <a:ext cx="388333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a</a:t>
            </a:r>
            <a:r>
              <a:rPr lang="hu-HU" sz="1600" baseline="-25000">
                <a:latin typeface="Tahoma" pitchFamily="34" charset="0"/>
              </a:rPr>
              <a:t>0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4739039" y="4306857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t</a:t>
            </a:r>
            <a:r>
              <a:rPr lang="hu-HU" sz="1600" baseline="-25000">
                <a:latin typeface="Tahoma" pitchFamily="34" charset="0"/>
              </a:rPr>
              <a:t>0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5128598" y="2416642"/>
            <a:ext cx="388333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 dirty="0">
                <a:latin typeface="Tahoma" pitchFamily="34" charset="0"/>
              </a:rPr>
              <a:t>a</a:t>
            </a:r>
            <a:r>
              <a:rPr lang="hu-HU" sz="1600" baseline="-25000" dirty="0">
                <a:latin typeface="Tahoma" pitchFamily="34" charset="0"/>
              </a:rPr>
              <a:t>1</a:t>
            </a:r>
            <a:endParaRPr lang="hu-HU" sz="1600" dirty="0">
              <a:latin typeface="Tahoma" pitchFamily="34" charset="0"/>
            </a:endParaRPr>
          </a:p>
        </p:txBody>
      </p:sp>
      <p:sp>
        <p:nvSpPr>
          <p:cNvPr id="35" name="Text Box 51"/>
          <p:cNvSpPr txBox="1">
            <a:spLocks noChangeArrowheads="1"/>
          </p:cNvSpPr>
          <p:nvPr/>
        </p:nvSpPr>
        <p:spPr bwMode="auto">
          <a:xfrm>
            <a:off x="7295668" y="2394592"/>
            <a:ext cx="388333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a</a:t>
            </a:r>
            <a:r>
              <a:rPr lang="hu-HU" sz="1600" baseline="-25000">
                <a:latin typeface="Tahoma" pitchFamily="34" charset="0"/>
              </a:rPr>
              <a:t>2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7184190" y="4838518"/>
            <a:ext cx="388333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a</a:t>
            </a:r>
            <a:r>
              <a:rPr lang="hu-HU" sz="1600" baseline="-25000">
                <a:latin typeface="Tahoma" pitchFamily="34" charset="0"/>
              </a:rPr>
              <a:t>3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4572436" y="5251352"/>
            <a:ext cx="389558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o</a:t>
            </a:r>
            <a:r>
              <a:rPr lang="hu-HU" sz="1600" baseline="-25000">
                <a:latin typeface="Tahoma" pitchFamily="34" charset="0"/>
              </a:rPr>
              <a:t>0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4460959" y="2806201"/>
            <a:ext cx="389558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o</a:t>
            </a:r>
            <a:r>
              <a:rPr lang="hu-HU" sz="1600" baseline="-25000">
                <a:latin typeface="Tahoma" pitchFamily="34" charset="0"/>
              </a:rPr>
              <a:t>1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39" name="Text Box 51"/>
          <p:cNvSpPr txBox="1">
            <a:spLocks noChangeArrowheads="1"/>
          </p:cNvSpPr>
          <p:nvPr/>
        </p:nvSpPr>
        <p:spPr bwMode="auto">
          <a:xfrm>
            <a:off x="6628029" y="2806201"/>
            <a:ext cx="389558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o</a:t>
            </a:r>
            <a:r>
              <a:rPr lang="hu-HU" sz="1600" baseline="-25000">
                <a:latin typeface="Tahoma" pitchFamily="34" charset="0"/>
              </a:rPr>
              <a:t>2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40" name="Text Box 51"/>
          <p:cNvSpPr txBox="1">
            <a:spLocks noChangeArrowheads="1"/>
          </p:cNvSpPr>
          <p:nvPr/>
        </p:nvSpPr>
        <p:spPr bwMode="auto">
          <a:xfrm>
            <a:off x="5295201" y="3139408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t</a:t>
            </a:r>
            <a:r>
              <a:rPr lang="hu-HU" sz="1600" baseline="-25000">
                <a:latin typeface="Tahoma" pitchFamily="34" charset="0"/>
              </a:rPr>
              <a:t>1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41" name="Text Box 51"/>
          <p:cNvSpPr txBox="1">
            <a:spLocks noChangeArrowheads="1"/>
          </p:cNvSpPr>
          <p:nvPr/>
        </p:nvSpPr>
        <p:spPr bwMode="auto">
          <a:xfrm>
            <a:off x="6962461" y="3282736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t</a:t>
            </a:r>
            <a:r>
              <a:rPr lang="hu-HU" sz="1600" baseline="-25000">
                <a:latin typeface="Tahoma" pitchFamily="34" charset="0"/>
              </a:rPr>
              <a:t>2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42" name="Text Box 51"/>
          <p:cNvSpPr txBox="1">
            <a:spLocks noChangeArrowheads="1"/>
          </p:cNvSpPr>
          <p:nvPr/>
        </p:nvSpPr>
        <p:spPr bwMode="auto">
          <a:xfrm>
            <a:off x="6294822" y="5306478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t</a:t>
            </a:r>
            <a:r>
              <a:rPr lang="hu-HU" sz="1600" baseline="-25000">
                <a:latin typeface="Tahoma" pitchFamily="34" charset="0"/>
              </a:rPr>
              <a:t>3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43" name="Text Box 51"/>
          <p:cNvSpPr txBox="1">
            <a:spLocks noChangeArrowheads="1"/>
          </p:cNvSpPr>
          <p:nvPr/>
        </p:nvSpPr>
        <p:spPr bwMode="auto">
          <a:xfrm>
            <a:off x="4739039" y="3584092"/>
            <a:ext cx="444685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n</a:t>
            </a:r>
            <a:r>
              <a:rPr lang="hu-HU" sz="1600" baseline="-25000">
                <a:latin typeface="Tahoma" pitchFamily="34" charset="0"/>
              </a:rPr>
              <a:t>1</a:t>
            </a:r>
          </a:p>
        </p:txBody>
      </p:sp>
      <p:sp>
        <p:nvSpPr>
          <p:cNvPr id="44" name="Text Box 51"/>
          <p:cNvSpPr txBox="1">
            <a:spLocks noChangeArrowheads="1"/>
          </p:cNvSpPr>
          <p:nvPr/>
        </p:nvSpPr>
        <p:spPr bwMode="auto">
          <a:xfrm>
            <a:off x="6073093" y="2806201"/>
            <a:ext cx="444684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n</a:t>
            </a:r>
            <a:r>
              <a:rPr lang="hu-HU" sz="1600" baseline="-25000">
                <a:latin typeface="Tahoma" pitchFamily="34" charset="0"/>
              </a:rPr>
              <a:t>2</a:t>
            </a:r>
          </a:p>
        </p:txBody>
      </p:sp>
      <p:sp>
        <p:nvSpPr>
          <p:cNvPr id="45" name="Text Box 51"/>
          <p:cNvSpPr txBox="1">
            <a:spLocks noChangeArrowheads="1"/>
          </p:cNvSpPr>
          <p:nvPr/>
        </p:nvSpPr>
        <p:spPr bwMode="auto">
          <a:xfrm>
            <a:off x="6572903" y="4361983"/>
            <a:ext cx="444684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n</a:t>
            </a:r>
            <a:r>
              <a:rPr lang="hu-HU" sz="1600" baseline="-25000">
                <a:latin typeface="Tahoma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6140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Modul geometria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int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nModules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4;</a:t>
            </a:r>
          </a:p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int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coincidence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1;</a:t>
            </a:r>
          </a:p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int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nPairs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nModules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coincidence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/ 2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int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32;</a:t>
            </a:r>
          </a:p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int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32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err="1" smtClean="0"/>
              <a:t>const</a:t>
            </a:r>
            <a:r>
              <a:rPr lang="hu-HU" sz="800" dirty="0" smtClean="0"/>
              <a:t> </a:t>
            </a:r>
            <a:r>
              <a:rPr lang="hu-HU" sz="800" dirty="0" err="1" smtClean="0"/>
              <a:t>float</a:t>
            </a:r>
            <a:r>
              <a:rPr lang="hu-HU" sz="800" dirty="0" smtClean="0"/>
              <a:t> </a:t>
            </a:r>
            <a:r>
              <a:rPr lang="hu-HU" sz="800" dirty="0" err="1" smtClean="0"/>
              <a:t>detectorArea</a:t>
            </a:r>
            <a:r>
              <a:rPr lang="hu-HU" sz="800" dirty="0" smtClean="0"/>
              <a:t> = 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2.0f*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2.0f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/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/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800" dirty="0" smtClean="0"/>
              <a:t>;</a:t>
            </a:r>
          </a:p>
          <a:p>
            <a:pPr marL="0" indent="0">
              <a:buNone/>
            </a:pP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module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moduleBufferCPU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nModules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cl_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mem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moduleBufferGPU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rotate90xy( cl_float4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&amp;vector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 {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std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::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swap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vector.s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[0],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vector.s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[1] );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vector.s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[0] *= -1.0f;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initSimulation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(){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// …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cl_float4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origin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transAxial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n;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origin.s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[3]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axial.s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3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]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transAxial.s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3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]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n.s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3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] = 0.0f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           // (x,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,0)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origin.s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[0]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origin.s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[1]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origin.s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[2] = -1.0f;                      // (-1,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-1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-1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axial.s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[2] = 2.0f;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axial.s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[0]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axial.s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[1] = 0.0f;                    // (0,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0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,2)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transAxial.s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[0] = 2.0f;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transAxial.s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[1]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transAxial.s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[2] = 0.0f;     // (2,0,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0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n.s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[1] = 1.0f;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n.s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[0]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n.s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[2] = 0.0f;                                // (0,1,0)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detectorArea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2.0f*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2.0f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/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/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( int i = 0; i &lt;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nModules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 ++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)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moduleBufferCPU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[i].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origin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origin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moduleBufferCPU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[i].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moduleBufferCPU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[i].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transAxial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transAxial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moduleBufferCPU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[i].n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  rotate90xy(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origin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rotate90xy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rotate90xy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transAxial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); 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rotate90xy(n);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CL_SAFE_CALL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clEnqueueWriteBuffer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commands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moduleBufferGPU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CL_TRUE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0,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module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nModules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moduleBufferCPU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0, NULL,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NULL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));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}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Ellenőrzés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200" dirty="0" err="1">
                <a:latin typeface="Consolas" pitchFamily="49" charset="0"/>
                <a:cs typeface="Consolas" pitchFamily="49" charset="0"/>
              </a:rPr>
              <a:t>std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::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ostream&amp;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 operator&lt;&lt; ( 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std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::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ostream&amp;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os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cl_float4&amp; v )</a:t>
            </a:r>
          </a:p>
          <a:p>
            <a:pPr marL="0" indent="0">
              <a:buNone/>
            </a:pPr>
            <a:r>
              <a:rPr lang="hu-HU" sz="1200" dirty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hu-HU" sz="12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os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 &lt;&lt; "(" &lt;&lt; 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v.s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[0] &lt;&lt; "," &lt;&lt; 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v.s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[1] &lt;&lt; "," &lt;&lt; 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v.s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[2] &lt;&lt; "," &lt;&lt; 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v.s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[3] &lt;&lt; ")";</a:t>
            </a:r>
          </a:p>
          <a:p>
            <a:pPr marL="0" indent="0">
              <a:buNone/>
            </a:pPr>
            <a:r>
              <a:rPr lang="hu-HU" sz="12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return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os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endParaRPr lang="hu-HU" sz="12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// pl. 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init-be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hu-HU" sz="1200" dirty="0" err="1">
                <a:latin typeface="Consolas" pitchFamily="49" charset="0"/>
                <a:cs typeface="Consolas" pitchFamily="49" charset="0"/>
              </a:rPr>
              <a:t>for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 ( 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unsigned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 int i = 0; i &lt; 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nModules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; ++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) </a:t>
            </a: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hu-HU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1200" dirty="0" err="1" smtClean="0">
                <a:latin typeface="Consolas" pitchFamily="49" charset="0"/>
                <a:cs typeface="Consolas" pitchFamily="49" charset="0"/>
              </a:rPr>
              <a:t>std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::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cout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 &lt;&lt; i &lt;&lt; ": a=" &lt;&lt; 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moduleBufferCPU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[i].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axial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 </a:t>
            </a:r>
            <a:endParaRPr lang="hu-HU" sz="12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2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&lt;&lt; 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", t=" &lt;&lt; 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moduleBufferCPU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[i].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transAxial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 </a:t>
            </a:r>
            <a:endParaRPr lang="hu-HU" sz="12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2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&lt;&lt; 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", o=" &lt;&lt; 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moduleBufferCPU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[i].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origin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 </a:t>
            </a:r>
            <a:endParaRPr lang="hu-HU" sz="12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2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&lt;&lt; 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", n=" &lt;&lt; 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moduleBufferCPU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[i].n &lt;&lt; 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std</a:t>
            </a:r>
            <a:r>
              <a:rPr lang="hu-HU" sz="1200" dirty="0">
                <a:latin typeface="Consolas" pitchFamily="49" charset="0"/>
                <a:cs typeface="Consolas" pitchFamily="49" charset="0"/>
              </a:rPr>
              <a:t>::</a:t>
            </a:r>
            <a:r>
              <a:rPr lang="hu-HU" sz="1200" dirty="0" err="1">
                <a:latin typeface="Consolas" pitchFamily="49" charset="0"/>
                <a:cs typeface="Consolas" pitchFamily="49" charset="0"/>
              </a:rPr>
              <a:t>endl</a:t>
            </a: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12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endParaRPr lang="hu-HU" sz="12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pt-BR" sz="1200" dirty="0">
                <a:latin typeface="Consolas" pitchFamily="49" charset="0"/>
                <a:cs typeface="Consolas" pitchFamily="49" charset="0"/>
              </a:rPr>
              <a:t>0: a=(0,0,2,0), t=(2,0,0,0), o=(-1,-1,-1,0), n=(0,1,0,0)</a:t>
            </a:r>
          </a:p>
          <a:p>
            <a:pPr marL="0" indent="0">
              <a:buNone/>
            </a:pPr>
            <a:r>
              <a:rPr lang="pt-BR" sz="1200" dirty="0">
                <a:latin typeface="Consolas" pitchFamily="49" charset="0"/>
                <a:cs typeface="Consolas" pitchFamily="49" charset="0"/>
              </a:rPr>
              <a:t>1: a=(-0,0,2,0), t=(-0,2,0,0), o=(1,-1,-1,0), n=(-1,0,0,0)</a:t>
            </a:r>
          </a:p>
          <a:p>
            <a:pPr marL="0" indent="0">
              <a:buNone/>
            </a:pPr>
            <a:r>
              <a:rPr lang="pt-BR" sz="1200" dirty="0">
                <a:latin typeface="Consolas" pitchFamily="49" charset="0"/>
                <a:cs typeface="Consolas" pitchFamily="49" charset="0"/>
              </a:rPr>
              <a:t>2: a=(-0,-0,2,0), t=(-2,-0,0,0), o=(1,1,-1,0), n=(-0,-1,0,0)</a:t>
            </a:r>
          </a:p>
          <a:p>
            <a:pPr marL="0" indent="0">
              <a:buNone/>
            </a:pPr>
            <a:r>
              <a:rPr lang="pt-BR" sz="1200" dirty="0">
                <a:latin typeface="Consolas" pitchFamily="49" charset="0"/>
                <a:cs typeface="Consolas" pitchFamily="49" charset="0"/>
              </a:rPr>
              <a:t>3: a=(0,-0,2,0), t=(0,-2,0,0), o=(-1,1,-1,0), n=(1,-0,0,0)</a:t>
            </a:r>
            <a:endParaRPr lang="hu-HU" sz="12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omboid 3"/>
          <p:cNvSpPr/>
          <p:nvPr/>
        </p:nvSpPr>
        <p:spPr>
          <a:xfrm>
            <a:off x="5871836" y="5026816"/>
            <a:ext cx="2944961" cy="1277701"/>
          </a:xfrm>
          <a:prstGeom prst="parallelogram">
            <a:avLst>
              <a:gd name="adj" fmla="val 60026"/>
            </a:avLst>
          </a:prstGeom>
          <a:solidFill>
            <a:srgbClr val="00B0F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" name="Freeform 8"/>
          <p:cNvSpPr>
            <a:spLocks/>
          </p:cNvSpPr>
          <p:nvPr/>
        </p:nvSpPr>
        <p:spPr bwMode="auto">
          <a:xfrm>
            <a:off x="5875511" y="2874446"/>
            <a:ext cx="771766" cy="3406797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rgbClr val="00B0F0">
              <a:alpha val="6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8042581" y="2874446"/>
            <a:ext cx="771766" cy="3406797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rgbClr val="00B0F0">
              <a:alpha val="6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" name="Line 52"/>
          <p:cNvSpPr>
            <a:spLocks noChangeShapeType="1"/>
          </p:cNvSpPr>
          <p:nvPr/>
        </p:nvSpPr>
        <p:spPr bwMode="auto">
          <a:xfrm flipH="1" flipV="1">
            <a:off x="7270815" y="4318752"/>
            <a:ext cx="0" cy="611287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Line 52"/>
          <p:cNvSpPr>
            <a:spLocks noChangeShapeType="1"/>
          </p:cNvSpPr>
          <p:nvPr/>
        </p:nvSpPr>
        <p:spPr bwMode="auto">
          <a:xfrm flipH="1" flipV="1">
            <a:off x="6763654" y="4930039"/>
            <a:ext cx="507161" cy="0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" name="Line 52"/>
          <p:cNvSpPr>
            <a:spLocks noChangeShapeType="1"/>
          </p:cNvSpPr>
          <p:nvPr/>
        </p:nvSpPr>
        <p:spPr bwMode="auto">
          <a:xfrm flipV="1">
            <a:off x="7270815" y="4486580"/>
            <a:ext cx="215604" cy="443459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Romboid 9"/>
          <p:cNvSpPr/>
          <p:nvPr/>
        </p:nvSpPr>
        <p:spPr>
          <a:xfrm>
            <a:off x="5875511" y="2874446"/>
            <a:ext cx="2944961" cy="1277702"/>
          </a:xfrm>
          <a:prstGeom prst="parallelogram">
            <a:avLst>
              <a:gd name="adj" fmla="val 59433"/>
            </a:avLst>
          </a:prstGeom>
          <a:solidFill>
            <a:srgbClr val="00B0F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auto">
          <a:xfrm>
            <a:off x="6708528" y="4596832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x</a:t>
            </a: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6986609" y="4208499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y</a:t>
            </a:r>
          </a:p>
        </p:txBody>
      </p:sp>
      <p:sp>
        <p:nvSpPr>
          <p:cNvPr id="13" name="Line 52"/>
          <p:cNvSpPr>
            <a:spLocks noChangeShapeType="1"/>
          </p:cNvSpPr>
          <p:nvPr/>
        </p:nvSpPr>
        <p:spPr bwMode="auto">
          <a:xfrm flipH="1" flipV="1">
            <a:off x="5877961" y="5541327"/>
            <a:ext cx="0" cy="72276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4" name="Line 52"/>
          <p:cNvSpPr>
            <a:spLocks noChangeShapeType="1"/>
          </p:cNvSpPr>
          <p:nvPr/>
        </p:nvSpPr>
        <p:spPr bwMode="auto">
          <a:xfrm flipV="1">
            <a:off x="5884086" y="5652804"/>
            <a:ext cx="376082" cy="6174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5" name="Line 52"/>
          <p:cNvSpPr>
            <a:spLocks noChangeShapeType="1"/>
          </p:cNvSpPr>
          <p:nvPr/>
        </p:nvSpPr>
        <p:spPr bwMode="auto">
          <a:xfrm flipV="1">
            <a:off x="5855910" y="6271442"/>
            <a:ext cx="654164" cy="61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6" name="Line 52"/>
          <p:cNvSpPr>
            <a:spLocks noChangeShapeType="1"/>
          </p:cNvSpPr>
          <p:nvPr/>
        </p:nvSpPr>
        <p:spPr bwMode="auto">
          <a:xfrm flipV="1">
            <a:off x="5887761" y="4152148"/>
            <a:ext cx="654164" cy="73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6152366" y="4708310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0</a:t>
            </a:r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7153213" y="3374256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1</a:t>
            </a:r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>
            <a:off x="8264310" y="4375103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2</a:t>
            </a: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7153213" y="5462925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3</a:t>
            </a:r>
          </a:p>
        </p:txBody>
      </p:sp>
      <p:sp>
        <p:nvSpPr>
          <p:cNvPr id="21" name="Line 52"/>
          <p:cNvSpPr>
            <a:spLocks noChangeShapeType="1"/>
          </p:cNvSpPr>
          <p:nvPr/>
        </p:nvSpPr>
        <p:spPr bwMode="auto">
          <a:xfrm flipV="1">
            <a:off x="5875511" y="3534735"/>
            <a:ext cx="374858" cy="6174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2" name="Line 52"/>
          <p:cNvSpPr>
            <a:spLocks noChangeShapeType="1"/>
          </p:cNvSpPr>
          <p:nvPr/>
        </p:nvSpPr>
        <p:spPr bwMode="auto">
          <a:xfrm flipV="1">
            <a:off x="8042581" y="3540860"/>
            <a:ext cx="374858" cy="61863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3" name="Line 52"/>
          <p:cNvSpPr>
            <a:spLocks noChangeShapeType="1"/>
          </p:cNvSpPr>
          <p:nvPr/>
        </p:nvSpPr>
        <p:spPr bwMode="auto">
          <a:xfrm flipV="1">
            <a:off x="8042581" y="5652804"/>
            <a:ext cx="374858" cy="61741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" name="Line 52"/>
          <p:cNvSpPr>
            <a:spLocks noChangeShapeType="1"/>
          </p:cNvSpPr>
          <p:nvPr/>
        </p:nvSpPr>
        <p:spPr bwMode="auto">
          <a:xfrm>
            <a:off x="8042581" y="4159498"/>
            <a:ext cx="0" cy="6039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7319816" y="4263625"/>
            <a:ext cx="999621" cy="45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z</a:t>
            </a:r>
          </a:p>
          <a:p>
            <a:pPr algn="ctr" eaLnBrk="1" hangingPunct="1"/>
            <a:r>
              <a:rPr lang="hu-HU" sz="1600">
                <a:latin typeface="Tahoma" pitchFamily="34" charset="0"/>
              </a:rPr>
              <a:t>(axiális)</a:t>
            </a:r>
          </a:p>
        </p:txBody>
      </p:sp>
      <p:sp>
        <p:nvSpPr>
          <p:cNvPr id="26" name="Line 52"/>
          <p:cNvSpPr>
            <a:spLocks noChangeShapeType="1"/>
          </p:cNvSpPr>
          <p:nvPr/>
        </p:nvSpPr>
        <p:spPr bwMode="auto">
          <a:xfrm flipH="1" flipV="1">
            <a:off x="7431293" y="6297167"/>
            <a:ext cx="611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7" name="Line 52"/>
          <p:cNvSpPr>
            <a:spLocks noChangeShapeType="1"/>
          </p:cNvSpPr>
          <p:nvPr/>
        </p:nvSpPr>
        <p:spPr bwMode="auto">
          <a:xfrm>
            <a:off x="5875511" y="4152148"/>
            <a:ext cx="0" cy="6051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8" name="Line 52"/>
          <p:cNvSpPr>
            <a:spLocks noChangeShapeType="1"/>
          </p:cNvSpPr>
          <p:nvPr/>
        </p:nvSpPr>
        <p:spPr bwMode="auto">
          <a:xfrm flipH="1" flipV="1">
            <a:off x="7431293" y="4152148"/>
            <a:ext cx="6112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9" name="Line 52"/>
          <p:cNvSpPr>
            <a:spLocks noChangeShapeType="1"/>
          </p:cNvSpPr>
          <p:nvPr/>
        </p:nvSpPr>
        <p:spPr bwMode="auto">
          <a:xfrm flipH="1" flipV="1">
            <a:off x="8042581" y="5652804"/>
            <a:ext cx="0" cy="66641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30" name="Text Box 51"/>
          <p:cNvSpPr txBox="1">
            <a:spLocks noChangeArrowheads="1"/>
          </p:cNvSpPr>
          <p:nvPr/>
        </p:nvSpPr>
        <p:spPr bwMode="auto">
          <a:xfrm>
            <a:off x="7931103" y="6240816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3</a:t>
            </a:r>
          </a:p>
        </p:txBody>
      </p:sp>
      <p:sp>
        <p:nvSpPr>
          <p:cNvPr id="31" name="Text Box 51"/>
          <p:cNvSpPr txBox="1">
            <a:spLocks noChangeArrowheads="1"/>
          </p:cNvSpPr>
          <p:nvPr/>
        </p:nvSpPr>
        <p:spPr bwMode="auto">
          <a:xfrm>
            <a:off x="6152366" y="6264092"/>
            <a:ext cx="444685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n</a:t>
            </a:r>
            <a:r>
              <a:rPr lang="hu-HU" sz="1600" baseline="-25000">
                <a:latin typeface="Tahoma" pitchFamily="34" charset="0"/>
              </a:rPr>
              <a:t>0</a:t>
            </a:r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auto">
          <a:xfrm>
            <a:off x="6208718" y="5652804"/>
            <a:ext cx="388333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a</a:t>
            </a:r>
            <a:r>
              <a:rPr lang="hu-HU" sz="1600" baseline="-25000">
                <a:latin typeface="Tahoma" pitchFamily="34" charset="0"/>
              </a:rPr>
              <a:t>0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33" name="Text Box 51"/>
          <p:cNvSpPr txBox="1">
            <a:spLocks noChangeArrowheads="1"/>
          </p:cNvSpPr>
          <p:nvPr/>
        </p:nvSpPr>
        <p:spPr bwMode="auto">
          <a:xfrm>
            <a:off x="5819159" y="5264471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t</a:t>
            </a:r>
            <a:r>
              <a:rPr lang="hu-HU" sz="1600" baseline="-25000">
                <a:latin typeface="Tahoma" pitchFamily="34" charset="0"/>
              </a:rPr>
              <a:t>0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6208718" y="3374256"/>
            <a:ext cx="388333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 dirty="0">
                <a:latin typeface="Tahoma" pitchFamily="34" charset="0"/>
              </a:rPr>
              <a:t>a</a:t>
            </a:r>
            <a:r>
              <a:rPr lang="hu-HU" sz="1600" baseline="-25000" dirty="0">
                <a:latin typeface="Tahoma" pitchFamily="34" charset="0"/>
              </a:rPr>
              <a:t>1</a:t>
            </a:r>
            <a:endParaRPr lang="hu-HU" sz="1600" dirty="0">
              <a:latin typeface="Tahoma" pitchFamily="34" charset="0"/>
            </a:endParaRPr>
          </a:p>
        </p:txBody>
      </p:sp>
      <p:sp>
        <p:nvSpPr>
          <p:cNvPr id="35" name="Text Box 51"/>
          <p:cNvSpPr txBox="1">
            <a:spLocks noChangeArrowheads="1"/>
          </p:cNvSpPr>
          <p:nvPr/>
        </p:nvSpPr>
        <p:spPr bwMode="auto">
          <a:xfrm>
            <a:off x="8375788" y="3352206"/>
            <a:ext cx="388333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a</a:t>
            </a:r>
            <a:r>
              <a:rPr lang="hu-HU" sz="1600" baseline="-25000">
                <a:latin typeface="Tahoma" pitchFamily="34" charset="0"/>
              </a:rPr>
              <a:t>2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264310" y="5796132"/>
            <a:ext cx="388333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a</a:t>
            </a:r>
            <a:r>
              <a:rPr lang="hu-HU" sz="1600" baseline="-25000">
                <a:latin typeface="Tahoma" pitchFamily="34" charset="0"/>
              </a:rPr>
              <a:t>3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37" name="Text Box 51"/>
          <p:cNvSpPr txBox="1">
            <a:spLocks noChangeArrowheads="1"/>
          </p:cNvSpPr>
          <p:nvPr/>
        </p:nvSpPr>
        <p:spPr bwMode="auto">
          <a:xfrm>
            <a:off x="5652556" y="6208966"/>
            <a:ext cx="389558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o</a:t>
            </a:r>
            <a:r>
              <a:rPr lang="hu-HU" sz="1600" baseline="-25000">
                <a:latin typeface="Tahoma" pitchFamily="34" charset="0"/>
              </a:rPr>
              <a:t>0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5541079" y="3763815"/>
            <a:ext cx="389558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o</a:t>
            </a:r>
            <a:r>
              <a:rPr lang="hu-HU" sz="1600" baseline="-25000">
                <a:latin typeface="Tahoma" pitchFamily="34" charset="0"/>
              </a:rPr>
              <a:t>1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39" name="Text Box 51"/>
          <p:cNvSpPr txBox="1">
            <a:spLocks noChangeArrowheads="1"/>
          </p:cNvSpPr>
          <p:nvPr/>
        </p:nvSpPr>
        <p:spPr bwMode="auto">
          <a:xfrm>
            <a:off x="7708149" y="3763815"/>
            <a:ext cx="389558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o</a:t>
            </a:r>
            <a:r>
              <a:rPr lang="hu-HU" sz="1600" baseline="-25000">
                <a:latin typeface="Tahoma" pitchFamily="34" charset="0"/>
              </a:rPr>
              <a:t>2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40" name="Text Box 51"/>
          <p:cNvSpPr txBox="1">
            <a:spLocks noChangeArrowheads="1"/>
          </p:cNvSpPr>
          <p:nvPr/>
        </p:nvSpPr>
        <p:spPr bwMode="auto">
          <a:xfrm>
            <a:off x="6375321" y="4097022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t</a:t>
            </a:r>
            <a:r>
              <a:rPr lang="hu-HU" sz="1600" baseline="-25000">
                <a:latin typeface="Tahoma" pitchFamily="34" charset="0"/>
              </a:rPr>
              <a:t>1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41" name="Text Box 51"/>
          <p:cNvSpPr txBox="1">
            <a:spLocks noChangeArrowheads="1"/>
          </p:cNvSpPr>
          <p:nvPr/>
        </p:nvSpPr>
        <p:spPr bwMode="auto">
          <a:xfrm>
            <a:off x="8042581" y="4240350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t</a:t>
            </a:r>
            <a:r>
              <a:rPr lang="hu-HU" sz="1600" baseline="-25000">
                <a:latin typeface="Tahoma" pitchFamily="34" charset="0"/>
              </a:rPr>
              <a:t>2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42" name="Text Box 51"/>
          <p:cNvSpPr txBox="1">
            <a:spLocks noChangeArrowheads="1"/>
          </p:cNvSpPr>
          <p:nvPr/>
        </p:nvSpPr>
        <p:spPr bwMode="auto">
          <a:xfrm>
            <a:off x="7374942" y="6264092"/>
            <a:ext cx="333207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t</a:t>
            </a:r>
            <a:r>
              <a:rPr lang="hu-HU" sz="1600" baseline="-25000">
                <a:latin typeface="Tahoma" pitchFamily="34" charset="0"/>
              </a:rPr>
              <a:t>3</a:t>
            </a:r>
            <a:endParaRPr lang="hu-HU" sz="1600">
              <a:latin typeface="Tahoma" pitchFamily="34" charset="0"/>
            </a:endParaRPr>
          </a:p>
        </p:txBody>
      </p:sp>
      <p:sp>
        <p:nvSpPr>
          <p:cNvPr id="43" name="Text Box 51"/>
          <p:cNvSpPr txBox="1">
            <a:spLocks noChangeArrowheads="1"/>
          </p:cNvSpPr>
          <p:nvPr/>
        </p:nvSpPr>
        <p:spPr bwMode="auto">
          <a:xfrm>
            <a:off x="5819159" y="4541706"/>
            <a:ext cx="444685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n</a:t>
            </a:r>
            <a:r>
              <a:rPr lang="hu-HU" sz="1600" baseline="-25000">
                <a:latin typeface="Tahoma" pitchFamily="34" charset="0"/>
              </a:rPr>
              <a:t>1</a:t>
            </a:r>
          </a:p>
        </p:txBody>
      </p:sp>
      <p:sp>
        <p:nvSpPr>
          <p:cNvPr id="44" name="Text Box 51"/>
          <p:cNvSpPr txBox="1">
            <a:spLocks noChangeArrowheads="1"/>
          </p:cNvSpPr>
          <p:nvPr/>
        </p:nvSpPr>
        <p:spPr bwMode="auto">
          <a:xfrm>
            <a:off x="7153213" y="3763815"/>
            <a:ext cx="444684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n</a:t>
            </a:r>
            <a:r>
              <a:rPr lang="hu-HU" sz="1600" baseline="-25000">
                <a:latin typeface="Tahoma" pitchFamily="34" charset="0"/>
              </a:rPr>
              <a:t>2</a:t>
            </a:r>
          </a:p>
        </p:txBody>
      </p:sp>
      <p:sp>
        <p:nvSpPr>
          <p:cNvPr id="45" name="Text Box 51"/>
          <p:cNvSpPr txBox="1">
            <a:spLocks noChangeArrowheads="1"/>
          </p:cNvSpPr>
          <p:nvPr/>
        </p:nvSpPr>
        <p:spPr bwMode="auto">
          <a:xfrm>
            <a:off x="7653023" y="5319597"/>
            <a:ext cx="444684" cy="26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>
                <a:latin typeface="Tahoma" pitchFamily="34" charset="0"/>
              </a:rPr>
              <a:t>n</a:t>
            </a:r>
            <a:r>
              <a:rPr lang="hu-HU" sz="1600" baseline="-25000">
                <a:latin typeface="Tahoma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028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Koincidencia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lvl="0">
              <a:defRPr/>
            </a:pPr>
            <a:r>
              <a:rPr lang="hu-HU" dirty="0" smtClean="0">
                <a:solidFill>
                  <a:prstClr val="black"/>
                </a:solidFill>
              </a:rPr>
              <a:t>A </a:t>
            </a:r>
            <a:r>
              <a:rPr lang="hu-HU" dirty="0" err="1" smtClean="0">
                <a:solidFill>
                  <a:prstClr val="black"/>
                </a:solidFill>
              </a:rPr>
              <a:t>host</a:t>
            </a:r>
            <a:r>
              <a:rPr lang="hu-HU" dirty="0" smtClean="0">
                <a:solidFill>
                  <a:prstClr val="black"/>
                </a:solidFill>
              </a:rPr>
              <a:t> oldalon nincs rá szükség</a:t>
            </a:r>
          </a:p>
          <a:p>
            <a:pPr lvl="0">
              <a:defRPr/>
            </a:pPr>
            <a:r>
              <a:rPr lang="hu-HU" dirty="0" smtClean="0">
                <a:solidFill>
                  <a:prstClr val="black"/>
                </a:solidFill>
              </a:rPr>
              <a:t>A kernelekben is csak a párindex → panelindex irányra van szükség:</a:t>
            </a:r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hu-HU" sz="14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int2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getModules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pair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){</a:t>
            </a:r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switch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 pair )	{		</a:t>
            </a:r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4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case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0: return (int2)(0,2);		</a:t>
            </a:r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400" dirty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case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1: return (int2)(1,3);	</a:t>
            </a:r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};</a:t>
            </a:r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return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(int2)(0,0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);</a:t>
            </a:r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</a:t>
            </a:r>
            <a:endParaRPr lang="hu-HU" sz="1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47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Volume</a:t>
            </a:r>
            <a:r>
              <a:rPr lang="hu-HU" dirty="0" smtClean="0"/>
              <a:t> fizikai elhelyezkedése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400" dirty="0">
                <a:latin typeface="Consolas" pitchFamily="49" charset="0"/>
                <a:cs typeface="Consolas" pitchFamily="49" charset="0"/>
              </a:rPr>
              <a:t>cl_float4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volumeMin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1400" dirty="0">
                <a:latin typeface="Consolas" pitchFamily="49" charset="0"/>
                <a:cs typeface="Consolas" pitchFamily="49" charset="0"/>
              </a:rPr>
              <a:t>cl_float4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volumeMax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endParaRPr lang="hu-HU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4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initSimulation</a:t>
            </a: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(){</a:t>
            </a:r>
          </a:p>
          <a:p>
            <a:pPr marL="0" indent="0">
              <a:buNone/>
            </a:pP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// …</a:t>
            </a:r>
            <a:endParaRPr lang="hu-HU" sz="14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400" dirty="0" err="1" smtClean="0">
                <a:latin typeface="Consolas" pitchFamily="49" charset="0"/>
                <a:cs typeface="Consolas" pitchFamily="49" charset="0"/>
              </a:rPr>
              <a:t>volumeMin.s</a:t>
            </a: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[0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] =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volumeMin.s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[1] =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volumeMin.s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[2] = -0.5f;</a:t>
            </a:r>
          </a:p>
          <a:p>
            <a:pPr marL="0" indent="0">
              <a:buNone/>
            </a:pP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400" dirty="0" err="1" smtClean="0">
                <a:latin typeface="Consolas" pitchFamily="49" charset="0"/>
                <a:cs typeface="Consolas" pitchFamily="49" charset="0"/>
              </a:rPr>
              <a:t>volumeMax.s</a:t>
            </a: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[0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] =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volumeMax.s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[1] =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volumeMax.s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[2] = 0.5f</a:t>
            </a: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;</a:t>
            </a:r>
            <a:endParaRPr lang="hu-HU" sz="14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hu-HU" sz="1400" dirty="0" err="1" smtClean="0">
                <a:latin typeface="Consolas" pitchFamily="49" charset="0"/>
                <a:cs typeface="Consolas" pitchFamily="49" charset="0"/>
              </a:rPr>
              <a:t>volumeMin.s</a:t>
            </a: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[3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] = 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volumeMax.s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1400" dirty="0" err="1">
                <a:latin typeface="Consolas" pitchFamily="49" charset="0"/>
                <a:cs typeface="Consolas" pitchFamily="49" charset="0"/>
              </a:rPr>
              <a:t>3</a:t>
            </a:r>
            <a:r>
              <a:rPr lang="hu-HU" sz="1400" dirty="0">
                <a:latin typeface="Consolas" pitchFamily="49" charset="0"/>
                <a:cs typeface="Consolas" pitchFamily="49" charset="0"/>
              </a:rPr>
              <a:t>] = 0.0f</a:t>
            </a: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1400" dirty="0" smtClean="0">
                <a:latin typeface="Consolas" pitchFamily="49" charset="0"/>
                <a:cs typeface="Consolas" pitchFamily="49" charset="0"/>
              </a:rPr>
              <a:t>//…</a:t>
            </a:r>
          </a:p>
          <a:p>
            <a:pPr marL="0" indent="0">
              <a:buNone/>
            </a:pPr>
            <a:r>
              <a:rPr lang="hu-HU" sz="14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4" name="Line 52"/>
          <p:cNvSpPr>
            <a:spLocks noChangeShapeType="1"/>
          </p:cNvSpPr>
          <p:nvPr/>
        </p:nvSpPr>
        <p:spPr bwMode="auto">
          <a:xfrm flipV="1">
            <a:off x="6781633" y="5014921"/>
            <a:ext cx="191500" cy="393880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" name="Romboid 4"/>
          <p:cNvSpPr/>
          <p:nvPr/>
        </p:nvSpPr>
        <p:spPr>
          <a:xfrm>
            <a:off x="5539062" y="5494759"/>
            <a:ext cx="2615710" cy="1134852"/>
          </a:xfrm>
          <a:prstGeom prst="parallelogram">
            <a:avLst>
              <a:gd name="adj" fmla="val 60026"/>
            </a:avLst>
          </a:prstGeom>
          <a:solidFill>
            <a:srgbClr val="00B0F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5542326" y="3583027"/>
            <a:ext cx="685481" cy="3025911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rgbClr val="00B0F0">
              <a:alpha val="6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7467115" y="3583027"/>
            <a:ext cx="685481" cy="3025911"/>
          </a:xfrm>
          <a:custGeom>
            <a:avLst/>
            <a:gdLst>
              <a:gd name="T0" fmla="*/ 2147483647 w 785"/>
              <a:gd name="T1" fmla="*/ 2147483647 h 3481"/>
              <a:gd name="T2" fmla="*/ 0 w 785"/>
              <a:gd name="T3" fmla="*/ 2147483647 h 3481"/>
              <a:gd name="T4" fmla="*/ 2147483647 w 785"/>
              <a:gd name="T5" fmla="*/ 2147483647 h 3481"/>
              <a:gd name="T6" fmla="*/ 2147483647 w 785"/>
              <a:gd name="T7" fmla="*/ 0 h 3481"/>
              <a:gd name="T8" fmla="*/ 2147483647 w 785"/>
              <a:gd name="T9" fmla="*/ 2147483647 h 3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5"/>
              <a:gd name="T16" fmla="*/ 0 h 3481"/>
              <a:gd name="T17" fmla="*/ 785 w 785"/>
              <a:gd name="T18" fmla="*/ 3481 h 3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5" h="3481">
                <a:moveTo>
                  <a:pt x="10" y="1293"/>
                </a:moveTo>
                <a:lnTo>
                  <a:pt x="0" y="3481"/>
                </a:lnTo>
                <a:lnTo>
                  <a:pt x="785" y="2174"/>
                </a:lnTo>
                <a:lnTo>
                  <a:pt x="780" y="0"/>
                </a:lnTo>
                <a:lnTo>
                  <a:pt x="10" y="1293"/>
                </a:lnTo>
                <a:close/>
              </a:path>
            </a:pathLst>
          </a:custGeom>
          <a:solidFill>
            <a:srgbClr val="00B0F0">
              <a:alpha val="6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u-HU"/>
          </a:p>
        </p:txBody>
      </p:sp>
      <p:sp>
        <p:nvSpPr>
          <p:cNvPr id="8" name="Line 52"/>
          <p:cNvSpPr>
            <a:spLocks noChangeShapeType="1"/>
          </p:cNvSpPr>
          <p:nvPr/>
        </p:nvSpPr>
        <p:spPr bwMode="auto">
          <a:xfrm flipH="1" flipV="1">
            <a:off x="6781633" y="4865857"/>
            <a:ext cx="0" cy="542944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9" name="Line 52"/>
          <p:cNvSpPr>
            <a:spLocks noChangeShapeType="1"/>
          </p:cNvSpPr>
          <p:nvPr/>
        </p:nvSpPr>
        <p:spPr bwMode="auto">
          <a:xfrm flipH="1" flipV="1">
            <a:off x="6331174" y="5408801"/>
            <a:ext cx="450459" cy="0"/>
          </a:xfrm>
          <a:prstGeom prst="line">
            <a:avLst/>
          </a:prstGeom>
          <a:noFill/>
          <a:ln w="444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0" name="Text Box 51"/>
          <p:cNvSpPr txBox="1">
            <a:spLocks noChangeArrowheads="1"/>
          </p:cNvSpPr>
          <p:nvPr/>
        </p:nvSpPr>
        <p:spPr bwMode="auto">
          <a:xfrm>
            <a:off x="6228184" y="5013176"/>
            <a:ext cx="295954" cy="31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2400" dirty="0">
                <a:latin typeface="Tahoma" pitchFamily="34" charset="0"/>
              </a:rPr>
              <a:t>x</a:t>
            </a: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auto">
          <a:xfrm>
            <a:off x="6516216" y="4653136"/>
            <a:ext cx="295954" cy="31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2400">
                <a:latin typeface="Tahoma" pitchFamily="34" charset="0"/>
              </a:rPr>
              <a:t>y</a:t>
            </a: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6627128" y="4797152"/>
            <a:ext cx="888949" cy="31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2400">
                <a:latin typeface="Tahoma" pitchFamily="34" charset="0"/>
              </a:rPr>
              <a:t>z</a:t>
            </a:r>
          </a:p>
        </p:txBody>
      </p:sp>
      <p:sp>
        <p:nvSpPr>
          <p:cNvPr id="13" name="Kocka 12"/>
          <p:cNvSpPr/>
          <p:nvPr/>
        </p:nvSpPr>
        <p:spPr>
          <a:xfrm>
            <a:off x="6156176" y="4643405"/>
            <a:ext cx="1184903" cy="1233867"/>
          </a:xfrm>
          <a:prstGeom prst="cube">
            <a:avLst>
              <a:gd name="adj" fmla="val 39564"/>
            </a:avLst>
          </a:prstGeom>
          <a:solidFill>
            <a:srgbClr val="FF0000">
              <a:alpha val="39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5" name="Romboid 14"/>
          <p:cNvSpPr/>
          <p:nvPr/>
        </p:nvSpPr>
        <p:spPr>
          <a:xfrm>
            <a:off x="5542326" y="3583027"/>
            <a:ext cx="2615710" cy="1134853"/>
          </a:xfrm>
          <a:prstGeom prst="parallelogram">
            <a:avLst>
              <a:gd name="adj" fmla="val 59433"/>
            </a:avLst>
          </a:prstGeom>
          <a:solidFill>
            <a:srgbClr val="00B0F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6" name="Text Box 51"/>
          <p:cNvSpPr txBox="1">
            <a:spLocks noChangeArrowheads="1"/>
          </p:cNvSpPr>
          <p:nvPr/>
        </p:nvSpPr>
        <p:spPr bwMode="auto">
          <a:xfrm>
            <a:off x="6627128" y="4273949"/>
            <a:ext cx="19053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dirty="0" err="1">
                <a:latin typeface="Tahoma" pitchFamily="34" charset="0"/>
              </a:rPr>
              <a:t>volumeMax</a:t>
            </a:r>
            <a:endParaRPr lang="hu-HU" dirty="0">
              <a:latin typeface="Tahoma" pitchFamily="34" charset="0"/>
            </a:endParaRPr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4860255" y="5826750"/>
            <a:ext cx="2232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hu-HU" sz="1600" dirty="0" err="1">
                <a:latin typeface="Tahoma" pitchFamily="34" charset="0"/>
              </a:rPr>
              <a:t>volumeMin</a:t>
            </a:r>
            <a:endParaRPr lang="hu-HU" sz="16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// LOR</a:t>
            </a:r>
          </a:p>
          <a:p>
            <a:pPr marL="0" indent="0">
              <a:buNone/>
            </a:pP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int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lorNumberPerPair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nTransAxial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int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lorNumber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lorNumberPerPair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nPairs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cl_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mem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estimatedLorBufferGPU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cl_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mem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measuredLorBufferGPU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estimatedLorBufferCPU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lorNumber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];</a:t>
            </a:r>
          </a:p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measuredLorBufferCPU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lorNumber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pPr marL="0" indent="0">
              <a:buNone/>
            </a:pP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initSimulation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(){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//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estimatedLorBufferGPU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clCreateBuffer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context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CL_MEM_READ_WRITE,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lorNumber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NULL,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NULL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measuredLorBufferGPU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clCreateBuffer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context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CL_MEM_READ_WRITE,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lorNumber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NULL,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NULL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// …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</a:t>
            </a:r>
            <a:endParaRPr lang="hu-HU" sz="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hu-HU" sz="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err="1"/>
              <a:t>const</a:t>
            </a:r>
            <a:r>
              <a:rPr lang="hu-HU" sz="800" dirty="0"/>
              <a:t> int </a:t>
            </a:r>
            <a:r>
              <a:rPr lang="hu-HU" sz="800" dirty="0" err="1"/>
              <a:t>resolution</a:t>
            </a:r>
            <a:r>
              <a:rPr lang="hu-HU" sz="800" dirty="0"/>
              <a:t> = 32</a:t>
            </a:r>
            <a:r>
              <a:rPr lang="hu-HU" sz="800" dirty="0" smtClean="0"/>
              <a:t>;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cl_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mem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volumeBufferGPU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volumeData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err="1">
                <a:latin typeface="Consolas" pitchFamily="49" charset="0"/>
                <a:cs typeface="Consolas" pitchFamily="49" charset="0"/>
              </a:rPr>
              <a:t>void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initSimulation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(){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// …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new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];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unsigned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int x = 0; x &lt;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 ++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x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)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unsigned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int y = 0; y &lt;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 ++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y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)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    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for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unsigned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int z = 0; z &lt;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; ++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z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         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volumeData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[ x +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*y +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*z ] = 1.0f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volumeBufferGPU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=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clCreateBuffer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context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CL_MEM_READ_WRITE,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NULL,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NULL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   CL_SAFE_CALL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clEnqueueWriteBuffer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commands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hu-HU" sz="800" dirty="0" err="1" smtClean="0">
                <a:latin typeface="Consolas" pitchFamily="49" charset="0"/>
                <a:cs typeface="Consolas" pitchFamily="49" charset="0"/>
              </a:rPr>
              <a:t>volumeBufferGPU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, CL_TRUE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0,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sizeof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(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float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)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 *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resolution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hu-HU" sz="800" dirty="0">
                <a:latin typeface="Consolas" pitchFamily="49" charset="0"/>
                <a:cs typeface="Consolas" pitchFamily="49" charset="0"/>
              </a:rPr>
              <a:t>                                    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volumeData</a:t>
            </a:r>
            <a:r>
              <a:rPr lang="hu-HU" sz="800" dirty="0">
                <a:latin typeface="Consolas" pitchFamily="49" charset="0"/>
                <a:cs typeface="Consolas" pitchFamily="49" charset="0"/>
              </a:rPr>
              <a:t>, 0, NULL, </a:t>
            </a:r>
            <a:r>
              <a:rPr lang="hu-HU" sz="800" dirty="0" err="1">
                <a:latin typeface="Consolas" pitchFamily="49" charset="0"/>
                <a:cs typeface="Consolas" pitchFamily="49" charset="0"/>
              </a:rPr>
              <a:t>NULL</a:t>
            </a:r>
            <a:r>
              <a:rPr lang="hu-HU" sz="800" dirty="0" smtClean="0">
                <a:latin typeface="Consolas" pitchFamily="49" charset="0"/>
                <a:cs typeface="Consolas" pitchFamily="49" charset="0"/>
              </a:rPr>
              <a:t>));</a:t>
            </a: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// …</a:t>
            </a:r>
            <a:endParaRPr lang="hu-HU" sz="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hu-HU" sz="8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endParaRPr lang="hu-HU" sz="8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7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1830</TotalTime>
  <Words>2366</Words>
  <Application>Microsoft Office PowerPoint</Application>
  <PresentationFormat>Diavetítés a képernyőre (4:3 oldalarány)</PresentationFormat>
  <Paragraphs>738</Paragraphs>
  <Slides>38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39" baseType="lpstr">
      <vt:lpstr>Office-téma</vt:lpstr>
      <vt:lpstr>GPGPU labor XII.</vt:lpstr>
      <vt:lpstr>Kezdeti teendők</vt:lpstr>
      <vt:lpstr>„Keretrendszer”</vt:lpstr>
      <vt:lpstr>Modul geometria</vt:lpstr>
      <vt:lpstr>Modul geometria</vt:lpstr>
      <vt:lpstr>Ellenőrzés</vt:lpstr>
      <vt:lpstr>Koincidencia</vt:lpstr>
      <vt:lpstr>Volume fizikai elhelyezkedése</vt:lpstr>
      <vt:lpstr>Adatok</vt:lpstr>
      <vt:lpstr>Vetítő operátorok</vt:lpstr>
      <vt:lpstr>Előrevetítés: problématér felosztása</vt:lpstr>
      <vt:lpstr>Előrevetítés: problématér felosztása</vt:lpstr>
      <vt:lpstr>Előrevetítés: problématér felosztása</vt:lpstr>
      <vt:lpstr>LOR-képek nézegetése…</vt:lpstr>
      <vt:lpstr>Panelekre merőleges LOR-ok</vt:lpstr>
      <vt:lpstr>Panelekre merőleges LOR-ok</vt:lpstr>
      <vt:lpstr>Panelekre merőleges LOR-ok</vt:lpstr>
      <vt:lpstr>Honnan szerezzük a mérést?</vt:lpstr>
      <vt:lpstr>Honnan szerezzük a mérést?</vt:lpstr>
      <vt:lpstr>„Mérésgenerátor” mód</vt:lpstr>
      <vt:lpstr>Mérés generálás</vt:lpstr>
      <vt:lpstr>Előrevetítés: volume-metszés</vt:lpstr>
      <vt:lpstr>Melyik LOR metszi a volume-ot?</vt:lpstr>
      <vt:lpstr>A volume AABB vetülete a panelekre</vt:lpstr>
      <vt:lpstr>Előrevetítés: y_estimated</vt:lpstr>
      <vt:lpstr>A volume vetülete a detektorokra</vt:lpstr>
      <vt:lpstr>A volume vetülete a detektorokra</vt:lpstr>
      <vt:lpstr>Önálló feladat</vt:lpstr>
      <vt:lpstr>Visszavetítés: problématér felosztása</vt:lpstr>
      <vt:lpstr>Visszavetítés: problématér felosztása</vt:lpstr>
      <vt:lpstr>Visszavetítés: voxel a térben</vt:lpstr>
      <vt:lpstr>Végiggyalogolunk a távolabbi detektoron</vt:lpstr>
      <vt:lpstr>Vetület, LOR hozzájárulása</vt:lpstr>
      <vt:lpstr>Voxelek meghatározottsága: térszög</vt:lpstr>
      <vt:lpstr>Voxelek meghatározottsága: térszög</vt:lpstr>
      <vt:lpstr>Önálló feladat</vt:lpstr>
      <vt:lpstr>Rekonstrukció</vt:lpstr>
      <vt:lpstr>Önálló/szorgalmi feladat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UmiTomi</dc:creator>
  <cp:lastModifiedBy>root</cp:lastModifiedBy>
  <cp:revision>405</cp:revision>
  <dcterms:created xsi:type="dcterms:W3CDTF">2011-02-23T08:08:41Z</dcterms:created>
  <dcterms:modified xsi:type="dcterms:W3CDTF">2011-12-01T09:28:50Z</dcterms:modified>
</cp:coreProperties>
</file>