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5"/>
  </p:notesMasterIdLst>
  <p:sldIdLst>
    <p:sldId id="256" r:id="rId2"/>
    <p:sldId id="257" r:id="rId3"/>
    <p:sldId id="296" r:id="rId4"/>
    <p:sldId id="258" r:id="rId5"/>
    <p:sldId id="260" r:id="rId6"/>
    <p:sldId id="261" r:id="rId7"/>
    <p:sldId id="294" r:id="rId8"/>
    <p:sldId id="262" r:id="rId9"/>
    <p:sldId id="263" r:id="rId10"/>
    <p:sldId id="315" r:id="rId11"/>
    <p:sldId id="318" r:id="rId12"/>
    <p:sldId id="259" r:id="rId13"/>
    <p:sldId id="304" r:id="rId14"/>
    <p:sldId id="264" r:id="rId15"/>
    <p:sldId id="308" r:id="rId16"/>
    <p:sldId id="316" r:id="rId17"/>
    <p:sldId id="266" r:id="rId18"/>
    <p:sldId id="267" r:id="rId19"/>
    <p:sldId id="297" r:id="rId20"/>
    <p:sldId id="270" r:id="rId21"/>
    <p:sldId id="298" r:id="rId22"/>
    <p:sldId id="271" r:id="rId23"/>
    <p:sldId id="309" r:id="rId24"/>
    <p:sldId id="272" r:id="rId25"/>
    <p:sldId id="299" r:id="rId26"/>
    <p:sldId id="320" r:id="rId27"/>
    <p:sldId id="317" r:id="rId28"/>
    <p:sldId id="273" r:id="rId29"/>
    <p:sldId id="276" r:id="rId30"/>
    <p:sldId id="278" r:id="rId31"/>
    <p:sldId id="313" r:id="rId32"/>
    <p:sldId id="311" r:id="rId33"/>
    <p:sldId id="282" r:id="rId34"/>
    <p:sldId id="275" r:id="rId35"/>
    <p:sldId id="284" r:id="rId36"/>
    <p:sldId id="283" r:id="rId37"/>
    <p:sldId id="285" r:id="rId38"/>
    <p:sldId id="286" r:id="rId39"/>
    <p:sldId id="288" r:id="rId40"/>
    <p:sldId id="289" r:id="rId41"/>
    <p:sldId id="290" r:id="rId42"/>
    <p:sldId id="277" r:id="rId43"/>
    <p:sldId id="291" r:id="rId44"/>
    <p:sldId id="292" r:id="rId45"/>
    <p:sldId id="293" r:id="rId46"/>
    <p:sldId id="279" r:id="rId47"/>
    <p:sldId id="300" r:id="rId48"/>
    <p:sldId id="301" r:id="rId49"/>
    <p:sldId id="302" r:id="rId50"/>
    <p:sldId id="303" r:id="rId51"/>
    <p:sldId id="305" r:id="rId52"/>
    <p:sldId id="306" r:id="rId53"/>
    <p:sldId id="307" r:id="rId5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73" autoAdjust="0"/>
  </p:normalViewPr>
  <p:slideViewPr>
    <p:cSldViewPr>
      <p:cViewPr varScale="1">
        <p:scale>
          <a:sx n="110" d="100"/>
          <a:sy n="110" d="100"/>
        </p:scale>
        <p:origin x="60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284FE-BE6D-427F-8A79-489C3B3549DD}" type="datetimeFigureOut">
              <a:rPr lang="hu-HU" smtClean="0"/>
              <a:pPr/>
              <a:t>2014.11.13.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A45EC-C7A0-4BB5-9B6B-587291C6139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1145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7FAD4-F73A-4C82-A4D4-B6EE463C7F4D}" type="slidenum">
              <a:rPr lang="hu-HU" smtClean="0"/>
              <a:pPr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5010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5325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2075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9590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6198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0821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5645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6982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8301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1209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57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3701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2366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4426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0793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0325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6090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7FAD4-F73A-4C82-A4D4-B6EE463C7F4D}" type="slidenum">
              <a:rPr lang="hu-HU" smtClean="0"/>
              <a:pPr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9126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7FAD4-F73A-4C82-A4D4-B6EE463C7F4D}" type="slidenum">
              <a:rPr lang="hu-HU" smtClean="0"/>
              <a:pPr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4123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9060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6854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7060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3104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45EC-C7A0-4BB5-9B6B-587291C61397}" type="slidenum">
              <a:rPr lang="hu-HU" smtClean="0"/>
              <a:pPr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0018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3D5D-59D4-4FB7-A263-0DAF59899FB1}" type="datetimeFigureOut">
              <a:rPr lang="hu-HU" smtClean="0"/>
              <a:pPr/>
              <a:t>2014.11.13.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74E6-D78A-477E-B2AB-75CCA320455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Téglalap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3D5D-59D4-4FB7-A263-0DAF59899FB1}" type="datetimeFigureOut">
              <a:rPr lang="hu-HU" smtClean="0"/>
              <a:pPr/>
              <a:t>2014.11.13.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74E6-D78A-477E-B2AB-75CCA320455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3D5D-59D4-4FB7-A263-0DAF59899FB1}" type="datetimeFigureOut">
              <a:rPr lang="hu-HU" smtClean="0"/>
              <a:pPr/>
              <a:t>2014.11.13.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74E6-D78A-477E-B2AB-75CCA320455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3D5D-59D4-4FB7-A263-0DAF59899FB1}" type="datetimeFigureOut">
              <a:rPr lang="hu-HU" smtClean="0"/>
              <a:pPr/>
              <a:t>2014.11.13.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74E6-D78A-477E-B2AB-75CCA320455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Téglalap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3D5D-59D4-4FB7-A263-0DAF59899FB1}" type="datetimeFigureOut">
              <a:rPr lang="hu-HU" smtClean="0"/>
              <a:pPr/>
              <a:t>2014.11.13.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74E6-D78A-477E-B2AB-75CCA320455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3D5D-59D4-4FB7-A263-0DAF59899FB1}" type="datetimeFigureOut">
              <a:rPr lang="hu-HU" smtClean="0"/>
              <a:pPr/>
              <a:t>2014.11.13.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74E6-D78A-477E-B2AB-75CCA320455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3D5D-59D4-4FB7-A263-0DAF59899FB1}" type="datetimeFigureOut">
              <a:rPr lang="hu-HU" smtClean="0"/>
              <a:pPr/>
              <a:t>2014.11.13.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74E6-D78A-477E-B2AB-75CCA320455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3D5D-59D4-4FB7-A263-0DAF59899FB1}" type="datetimeFigureOut">
              <a:rPr lang="hu-HU" smtClean="0"/>
              <a:pPr/>
              <a:t>2014.11.13.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74E6-D78A-477E-B2AB-75CCA320455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3D5D-59D4-4FB7-A263-0DAF59899FB1}" type="datetimeFigureOut">
              <a:rPr lang="hu-HU" smtClean="0"/>
              <a:pPr/>
              <a:t>2014.11.13.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74E6-D78A-477E-B2AB-75CCA320455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3D5D-59D4-4FB7-A263-0DAF59899FB1}" type="datetimeFigureOut">
              <a:rPr lang="hu-HU" smtClean="0"/>
              <a:pPr/>
              <a:t>2014.11.13.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74E6-D78A-477E-B2AB-75CCA320455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2" name="Téglalap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7C73D5D-59D4-4FB7-A263-0DAF59899FB1}" type="datetimeFigureOut">
              <a:rPr lang="hu-HU" smtClean="0"/>
              <a:pPr/>
              <a:t>2014.11.13.</a:t>
            </a:fld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35B74E6-D78A-477E-B2AB-75CCA320455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Téglalap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7C73D5D-59D4-4FB7-A263-0DAF59899FB1}" type="datetimeFigureOut">
              <a:rPr lang="hu-HU" smtClean="0"/>
              <a:pPr/>
              <a:t>2014.11.13.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35B74E6-D78A-477E-B2AB-75CCA320455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7" Type="http://schemas.openxmlformats.org/officeDocument/2006/relationships/image" Target="../media/image33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0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70.png"/><Relationship Id="rId4" Type="http://schemas.openxmlformats.org/officeDocument/2006/relationships/image" Target="../media/image4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0.png"/><Relationship Id="rId4" Type="http://schemas.openxmlformats.org/officeDocument/2006/relationships/image" Target="../media/image4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PET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Pozitron Emissziós Tomográfia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0789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 figyelmen kívül hagyjuk…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17780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9"/>
          <p:cNvSpPr txBox="1">
            <a:spLocks noChangeArrowheads="1"/>
          </p:cNvSpPr>
          <p:nvPr/>
        </p:nvSpPr>
        <p:spPr bwMode="auto">
          <a:xfrm>
            <a:off x="76200" y="3152775"/>
            <a:ext cx="152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200"/>
              <a:t>Fantom</a:t>
            </a:r>
            <a:endParaRPr lang="es-ES" altLang="hu-HU" sz="1200"/>
          </a:p>
        </p:txBody>
      </p:sp>
      <p:sp>
        <p:nvSpPr>
          <p:cNvPr id="7" name="Szövegdoboz 63"/>
          <p:cNvSpPr txBox="1">
            <a:spLocks noChangeArrowheads="1"/>
          </p:cNvSpPr>
          <p:nvPr/>
        </p:nvSpPr>
        <p:spPr bwMode="auto">
          <a:xfrm>
            <a:off x="7391400" y="6453187"/>
            <a:ext cx="1524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200"/>
              <a:t>Vonalprofilok</a:t>
            </a:r>
            <a:endParaRPr lang="es-ES" altLang="hu-HU" sz="1200"/>
          </a:p>
        </p:txBody>
      </p:sp>
      <p:sp>
        <p:nvSpPr>
          <p:cNvPr id="8" name="Szövegdoboz 59"/>
          <p:cNvSpPr txBox="1">
            <a:spLocks noChangeArrowheads="1"/>
          </p:cNvSpPr>
          <p:nvPr/>
        </p:nvSpPr>
        <p:spPr bwMode="auto">
          <a:xfrm>
            <a:off x="1103784" y="3615109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200" dirty="0" err="1"/>
              <a:t>Pozitronvándorlás</a:t>
            </a:r>
            <a:r>
              <a:rPr lang="hu-HU" altLang="hu-HU" sz="1200" dirty="0"/>
              <a:t> nélkül</a:t>
            </a:r>
            <a:endParaRPr lang="es-ES" altLang="hu-HU" sz="1200" dirty="0"/>
          </a:p>
        </p:txBody>
      </p:sp>
      <p:sp>
        <p:nvSpPr>
          <p:cNvPr id="9" name="Szövegdoboz 59"/>
          <p:cNvSpPr txBox="1">
            <a:spLocks noChangeArrowheads="1"/>
          </p:cNvSpPr>
          <p:nvPr/>
        </p:nvSpPr>
        <p:spPr bwMode="auto">
          <a:xfrm>
            <a:off x="1103784" y="4983261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200" dirty="0" err="1"/>
              <a:t>Pozitronvándorlás</a:t>
            </a:r>
            <a:r>
              <a:rPr lang="hu-HU" altLang="hu-HU" sz="1200" dirty="0"/>
              <a:t> szimulációval</a:t>
            </a:r>
            <a:endParaRPr lang="es-ES" altLang="hu-HU" sz="1200" dirty="0"/>
          </a:p>
        </p:txBody>
      </p:sp>
      <p:pic>
        <p:nvPicPr>
          <p:cNvPr id="10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6309320"/>
            <a:ext cx="5976664" cy="45380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1" y="1700808"/>
            <a:ext cx="6037487" cy="457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6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Direkt hatás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25609"/>
          </a:xfrm>
        </p:spPr>
        <p:txBody>
          <a:bodyPr>
            <a:normAutofit/>
          </a:bodyPr>
          <a:lstStyle/>
          <a:p>
            <a:r>
              <a:rPr lang="hu-HU" sz="2000" dirty="0" smtClean="0"/>
              <a:t>A fotonok nagy része nem szóródik</a:t>
            </a:r>
          </a:p>
          <a:p>
            <a:pPr lvl="1"/>
            <a:r>
              <a:rPr lang="hu-HU" sz="2000" dirty="0" smtClean="0"/>
              <a:t>A </a:t>
            </a:r>
            <a:r>
              <a:rPr lang="hu-HU" sz="2000" dirty="0" err="1" smtClean="0"/>
              <a:t>fotonpár</a:t>
            </a:r>
            <a:r>
              <a:rPr lang="hu-HU" sz="2000" dirty="0" smtClean="0"/>
              <a:t> útja egy egyenes</a:t>
            </a:r>
          </a:p>
          <a:p>
            <a:pPr lvl="1"/>
            <a:r>
              <a:rPr lang="hu-HU" sz="2000" dirty="0" smtClean="0"/>
              <a:t>Egy adott detektorpárra hatással lévő fotonok keletkezési helye jól körülhatárolt: a detektált (nem szóródott) </a:t>
            </a:r>
            <a:r>
              <a:rPr lang="hu-HU" sz="2000" dirty="0" err="1" smtClean="0"/>
              <a:t>fotonpárok</a:t>
            </a:r>
            <a:r>
              <a:rPr lang="hu-HU" sz="2000" dirty="0" smtClean="0"/>
              <a:t> a detektorok felületét összekötő szakaszok mentén keletkeztek</a:t>
            </a:r>
            <a:endParaRPr lang="hu-HU" sz="2000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838200" y="3572718"/>
            <a:ext cx="3048000" cy="3168650"/>
            <a:chOff x="1066" y="852"/>
            <a:chExt cx="3279" cy="3481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1792"/>
              <a:ext cx="1728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1066" y="852"/>
              <a:ext cx="785" cy="3481"/>
            </a:xfrm>
            <a:custGeom>
              <a:avLst/>
              <a:gdLst>
                <a:gd name="T0" fmla="*/ 10 w 785"/>
                <a:gd name="T1" fmla="*/ 1293 h 3481"/>
                <a:gd name="T2" fmla="*/ 0 w 785"/>
                <a:gd name="T3" fmla="*/ 3481 h 3481"/>
                <a:gd name="T4" fmla="*/ 785 w 785"/>
                <a:gd name="T5" fmla="*/ 2174 h 3481"/>
                <a:gd name="T6" fmla="*/ 780 w 785"/>
                <a:gd name="T7" fmla="*/ 0 h 3481"/>
                <a:gd name="T8" fmla="*/ 10 w 785"/>
                <a:gd name="T9" fmla="*/ 1293 h 3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5"/>
                <a:gd name="T16" fmla="*/ 0 h 3481"/>
                <a:gd name="T17" fmla="*/ 785 w 785"/>
                <a:gd name="T18" fmla="*/ 3481 h 34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5" h="3481">
                  <a:moveTo>
                    <a:pt x="10" y="1293"/>
                  </a:moveTo>
                  <a:lnTo>
                    <a:pt x="0" y="3481"/>
                  </a:lnTo>
                  <a:lnTo>
                    <a:pt x="785" y="2174"/>
                  </a:lnTo>
                  <a:lnTo>
                    <a:pt x="780" y="0"/>
                  </a:lnTo>
                  <a:lnTo>
                    <a:pt x="10" y="1293"/>
                  </a:lnTo>
                  <a:close/>
                </a:path>
              </a:pathLst>
            </a:cu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560" y="852"/>
              <a:ext cx="785" cy="3481"/>
            </a:xfrm>
            <a:custGeom>
              <a:avLst/>
              <a:gdLst>
                <a:gd name="T0" fmla="*/ 10 w 785"/>
                <a:gd name="T1" fmla="*/ 1293 h 3481"/>
                <a:gd name="T2" fmla="*/ 0 w 785"/>
                <a:gd name="T3" fmla="*/ 3481 h 3481"/>
                <a:gd name="T4" fmla="*/ 785 w 785"/>
                <a:gd name="T5" fmla="*/ 2174 h 3481"/>
                <a:gd name="T6" fmla="*/ 780 w 785"/>
                <a:gd name="T7" fmla="*/ 0 h 3481"/>
                <a:gd name="T8" fmla="*/ 10 w 785"/>
                <a:gd name="T9" fmla="*/ 1293 h 3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5"/>
                <a:gd name="T16" fmla="*/ 0 h 3481"/>
                <a:gd name="T17" fmla="*/ 785 w 785"/>
                <a:gd name="T18" fmla="*/ 3481 h 34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5" h="3481">
                  <a:moveTo>
                    <a:pt x="10" y="1293"/>
                  </a:moveTo>
                  <a:lnTo>
                    <a:pt x="0" y="3481"/>
                  </a:lnTo>
                  <a:lnTo>
                    <a:pt x="785" y="2174"/>
                  </a:lnTo>
                  <a:lnTo>
                    <a:pt x="780" y="0"/>
                  </a:lnTo>
                  <a:lnTo>
                    <a:pt x="10" y="1293"/>
                  </a:lnTo>
                  <a:close/>
                </a:path>
              </a:pathLst>
            </a:custGeom>
            <a:solidFill>
              <a:srgbClr val="00B0F0">
                <a:alpha val="53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1883" y="2564"/>
              <a:ext cx="90" cy="3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3696" y="1929"/>
              <a:ext cx="0" cy="2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3832" y="1702"/>
              <a:ext cx="0" cy="2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>
              <a:off x="3968" y="1475"/>
              <a:ext cx="0" cy="2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4104" y="1248"/>
              <a:ext cx="0" cy="2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4240" y="1021"/>
              <a:ext cx="0" cy="2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 flipH="1">
              <a:off x="3560" y="1203"/>
              <a:ext cx="772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flipH="1">
              <a:off x="3560" y="1520"/>
              <a:ext cx="772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 flipH="1">
              <a:off x="3560" y="1837"/>
              <a:ext cx="772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 flipH="1">
              <a:off x="3560" y="2154"/>
              <a:ext cx="772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 flipH="1">
              <a:off x="3560" y="2471"/>
              <a:ext cx="772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 flipH="1">
              <a:off x="3560" y="2788"/>
              <a:ext cx="772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" name="Line 19"/>
            <p:cNvSpPr>
              <a:spLocks noChangeShapeType="1"/>
            </p:cNvSpPr>
            <p:nvPr/>
          </p:nvSpPr>
          <p:spPr bwMode="auto">
            <a:xfrm>
              <a:off x="1202" y="1929"/>
              <a:ext cx="0" cy="2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>
              <a:off x="1338" y="1702"/>
              <a:ext cx="0" cy="2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>
              <a:off x="1474" y="1475"/>
              <a:ext cx="0" cy="2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>
              <a:off x="1610" y="1248"/>
              <a:ext cx="0" cy="2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0" name="Line 23"/>
            <p:cNvSpPr>
              <a:spLocks noChangeShapeType="1"/>
            </p:cNvSpPr>
            <p:nvPr/>
          </p:nvSpPr>
          <p:spPr bwMode="auto">
            <a:xfrm>
              <a:off x="1746" y="1021"/>
              <a:ext cx="0" cy="2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1" name="Line 24"/>
            <p:cNvSpPr>
              <a:spLocks noChangeShapeType="1"/>
            </p:cNvSpPr>
            <p:nvPr/>
          </p:nvSpPr>
          <p:spPr bwMode="auto">
            <a:xfrm flipH="1">
              <a:off x="1066" y="1203"/>
              <a:ext cx="772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2" name="Line 25"/>
            <p:cNvSpPr>
              <a:spLocks noChangeShapeType="1"/>
            </p:cNvSpPr>
            <p:nvPr/>
          </p:nvSpPr>
          <p:spPr bwMode="auto">
            <a:xfrm flipH="1">
              <a:off x="1066" y="1520"/>
              <a:ext cx="772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3" name="Line 26"/>
            <p:cNvSpPr>
              <a:spLocks noChangeShapeType="1"/>
            </p:cNvSpPr>
            <p:nvPr/>
          </p:nvSpPr>
          <p:spPr bwMode="auto">
            <a:xfrm flipH="1">
              <a:off x="1066" y="1837"/>
              <a:ext cx="772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4" name="Line 27"/>
            <p:cNvSpPr>
              <a:spLocks noChangeShapeType="1"/>
            </p:cNvSpPr>
            <p:nvPr/>
          </p:nvSpPr>
          <p:spPr bwMode="auto">
            <a:xfrm flipH="1">
              <a:off x="1066" y="2154"/>
              <a:ext cx="772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 flipH="1">
              <a:off x="1066" y="2471"/>
              <a:ext cx="772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6" name="Line 29"/>
            <p:cNvSpPr>
              <a:spLocks noChangeShapeType="1"/>
            </p:cNvSpPr>
            <p:nvPr/>
          </p:nvSpPr>
          <p:spPr bwMode="auto">
            <a:xfrm flipH="1">
              <a:off x="1066" y="2788"/>
              <a:ext cx="772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1474" y="2518"/>
              <a:ext cx="137" cy="545"/>
            </a:xfrm>
            <a:custGeom>
              <a:avLst/>
              <a:gdLst>
                <a:gd name="T0" fmla="*/ 0 w 137"/>
                <a:gd name="T1" fmla="*/ 227 h 545"/>
                <a:gd name="T2" fmla="*/ 0 w 137"/>
                <a:gd name="T3" fmla="*/ 545 h 545"/>
                <a:gd name="T4" fmla="*/ 137 w 137"/>
                <a:gd name="T5" fmla="*/ 318 h 545"/>
                <a:gd name="T6" fmla="*/ 137 w 137"/>
                <a:gd name="T7" fmla="*/ 0 h 545"/>
                <a:gd name="T8" fmla="*/ 0 w 137"/>
                <a:gd name="T9" fmla="*/ 227 h 5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7"/>
                <a:gd name="T16" fmla="*/ 0 h 545"/>
                <a:gd name="T17" fmla="*/ 137 w 137"/>
                <a:gd name="T18" fmla="*/ 545 h 5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7" h="545">
                  <a:moveTo>
                    <a:pt x="0" y="227"/>
                  </a:moveTo>
                  <a:lnTo>
                    <a:pt x="0" y="545"/>
                  </a:lnTo>
                  <a:lnTo>
                    <a:pt x="137" y="318"/>
                  </a:lnTo>
                  <a:lnTo>
                    <a:pt x="137" y="0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FEF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3696" y="2019"/>
              <a:ext cx="137" cy="545"/>
            </a:xfrm>
            <a:custGeom>
              <a:avLst/>
              <a:gdLst>
                <a:gd name="T0" fmla="*/ 0 w 137"/>
                <a:gd name="T1" fmla="*/ 227 h 545"/>
                <a:gd name="T2" fmla="*/ 0 w 137"/>
                <a:gd name="T3" fmla="*/ 545 h 545"/>
                <a:gd name="T4" fmla="*/ 137 w 137"/>
                <a:gd name="T5" fmla="*/ 318 h 545"/>
                <a:gd name="T6" fmla="*/ 137 w 137"/>
                <a:gd name="T7" fmla="*/ 0 h 545"/>
                <a:gd name="T8" fmla="*/ 0 w 137"/>
                <a:gd name="T9" fmla="*/ 227 h 5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7"/>
                <a:gd name="T16" fmla="*/ 0 h 545"/>
                <a:gd name="T17" fmla="*/ 137 w 137"/>
                <a:gd name="T18" fmla="*/ 545 h 5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7" h="545">
                  <a:moveTo>
                    <a:pt x="0" y="227"/>
                  </a:moveTo>
                  <a:lnTo>
                    <a:pt x="0" y="545"/>
                  </a:lnTo>
                  <a:lnTo>
                    <a:pt x="137" y="318"/>
                  </a:lnTo>
                  <a:lnTo>
                    <a:pt x="137" y="0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FEFE00">
                <a:alpha val="5882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9" name="Line 39"/>
            <p:cNvSpPr>
              <a:spLocks noChangeShapeType="1"/>
            </p:cNvSpPr>
            <p:nvPr/>
          </p:nvSpPr>
          <p:spPr bwMode="auto">
            <a:xfrm flipV="1">
              <a:off x="1565" y="2455"/>
              <a:ext cx="2177" cy="363"/>
            </a:xfrm>
            <a:prstGeom prst="line">
              <a:avLst/>
            </a:prstGeom>
            <a:noFill/>
            <a:ln w="38100">
              <a:solidFill>
                <a:srgbClr val="FC14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" name="Line 40"/>
            <p:cNvSpPr>
              <a:spLocks noChangeShapeType="1"/>
            </p:cNvSpPr>
            <p:nvPr/>
          </p:nvSpPr>
          <p:spPr bwMode="auto">
            <a:xfrm flipV="1">
              <a:off x="1542" y="2341"/>
              <a:ext cx="2268" cy="341"/>
            </a:xfrm>
            <a:prstGeom prst="line">
              <a:avLst/>
            </a:prstGeom>
            <a:noFill/>
            <a:ln w="38100">
              <a:solidFill>
                <a:srgbClr val="FC14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 flipV="1">
              <a:off x="1474" y="2251"/>
              <a:ext cx="2268" cy="498"/>
            </a:xfrm>
            <a:prstGeom prst="line">
              <a:avLst/>
            </a:prstGeom>
            <a:noFill/>
            <a:ln w="38100">
              <a:solidFill>
                <a:srgbClr val="FC14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2" name="Line 42"/>
            <p:cNvSpPr>
              <a:spLocks noChangeShapeType="1"/>
            </p:cNvSpPr>
            <p:nvPr/>
          </p:nvSpPr>
          <p:spPr bwMode="auto">
            <a:xfrm flipV="1">
              <a:off x="1497" y="2160"/>
              <a:ext cx="2313" cy="771"/>
            </a:xfrm>
            <a:prstGeom prst="line">
              <a:avLst/>
            </a:prstGeom>
            <a:noFill/>
            <a:ln w="38100">
              <a:solidFill>
                <a:srgbClr val="FC14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" name="Oval 56"/>
          <p:cNvSpPr>
            <a:spLocks noChangeArrowheads="1"/>
          </p:cNvSpPr>
          <p:nvPr/>
        </p:nvSpPr>
        <p:spPr bwMode="auto">
          <a:xfrm>
            <a:off x="1792371" y="5114701"/>
            <a:ext cx="103253" cy="103227"/>
          </a:xfrm>
          <a:prstGeom prst="ellipse">
            <a:avLst/>
          </a:prstGeom>
          <a:solidFill>
            <a:srgbClr val="FEF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7" name="Oval 57"/>
          <p:cNvSpPr>
            <a:spLocks noChangeArrowheads="1"/>
          </p:cNvSpPr>
          <p:nvPr/>
        </p:nvSpPr>
        <p:spPr bwMode="auto">
          <a:xfrm>
            <a:off x="2023841" y="5062521"/>
            <a:ext cx="103253" cy="103227"/>
          </a:xfrm>
          <a:prstGeom prst="ellipse">
            <a:avLst/>
          </a:prstGeom>
          <a:solidFill>
            <a:srgbClr val="FEF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8" name="Oval 58"/>
          <p:cNvSpPr>
            <a:spLocks noChangeArrowheads="1"/>
          </p:cNvSpPr>
          <p:nvPr/>
        </p:nvSpPr>
        <p:spPr bwMode="auto">
          <a:xfrm>
            <a:off x="2255311" y="5010340"/>
            <a:ext cx="103253" cy="103227"/>
          </a:xfrm>
          <a:prstGeom prst="ellipse">
            <a:avLst/>
          </a:prstGeom>
          <a:solidFill>
            <a:srgbClr val="FEF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9" name="Oval 59"/>
          <p:cNvSpPr>
            <a:spLocks noChangeArrowheads="1"/>
          </p:cNvSpPr>
          <p:nvPr/>
        </p:nvSpPr>
        <p:spPr bwMode="auto">
          <a:xfrm>
            <a:off x="2486781" y="4958160"/>
            <a:ext cx="103253" cy="103227"/>
          </a:xfrm>
          <a:prstGeom prst="ellipse">
            <a:avLst/>
          </a:prstGeom>
          <a:solidFill>
            <a:srgbClr val="FEF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0" name="Oval 60"/>
          <p:cNvSpPr>
            <a:spLocks noChangeArrowheads="1"/>
          </p:cNvSpPr>
          <p:nvPr/>
        </p:nvSpPr>
        <p:spPr bwMode="auto">
          <a:xfrm>
            <a:off x="2718252" y="4905980"/>
            <a:ext cx="103253" cy="103227"/>
          </a:xfrm>
          <a:prstGeom prst="ellipse">
            <a:avLst/>
          </a:prstGeom>
          <a:solidFill>
            <a:srgbClr val="FEF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13968"/>
            <a:ext cx="33782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95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Szóródás, elnyelődés</a:t>
            </a:r>
            <a:endParaRPr lang="hu-H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3260725"/>
            <a:ext cx="220027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 rot="1835598">
            <a:off x="5657850" y="3695700"/>
            <a:ext cx="927100" cy="5715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6072188" y="3978275"/>
            <a:ext cx="174625" cy="2174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Oval 33"/>
          <p:cNvSpPr>
            <a:spLocks noChangeArrowheads="1"/>
          </p:cNvSpPr>
          <p:nvPr/>
        </p:nvSpPr>
        <p:spPr bwMode="auto">
          <a:xfrm>
            <a:off x="5897563" y="3906838"/>
            <a:ext cx="174625" cy="2174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" name="Oval 34"/>
          <p:cNvSpPr>
            <a:spLocks noChangeArrowheads="1"/>
          </p:cNvSpPr>
          <p:nvPr/>
        </p:nvSpPr>
        <p:spPr bwMode="auto">
          <a:xfrm>
            <a:off x="6072188" y="3906838"/>
            <a:ext cx="174625" cy="2174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" name="Oval 35"/>
          <p:cNvSpPr>
            <a:spLocks noChangeArrowheads="1"/>
          </p:cNvSpPr>
          <p:nvPr/>
        </p:nvSpPr>
        <p:spPr bwMode="auto">
          <a:xfrm>
            <a:off x="6000750" y="4013200"/>
            <a:ext cx="174625" cy="2174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" name="Line 36"/>
          <p:cNvSpPr>
            <a:spLocks noChangeShapeType="1"/>
          </p:cNvSpPr>
          <p:nvPr/>
        </p:nvSpPr>
        <p:spPr bwMode="auto">
          <a:xfrm flipV="1">
            <a:off x="6216650" y="3681413"/>
            <a:ext cx="192088" cy="2968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" name="Line 37"/>
          <p:cNvSpPr>
            <a:spLocks noChangeShapeType="1"/>
          </p:cNvSpPr>
          <p:nvPr/>
        </p:nvSpPr>
        <p:spPr bwMode="auto">
          <a:xfrm flipH="1">
            <a:off x="6072188" y="3716338"/>
            <a:ext cx="371475" cy="9826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" name="Line 39"/>
          <p:cNvSpPr>
            <a:spLocks noChangeShapeType="1"/>
          </p:cNvSpPr>
          <p:nvPr/>
        </p:nvSpPr>
        <p:spPr bwMode="auto">
          <a:xfrm flipH="1">
            <a:off x="5724525" y="4122738"/>
            <a:ext cx="347663" cy="4937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5711825" y="35941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hu-HU" sz="2400" dirty="0">
                <a:latin typeface="Times New Roman" pitchFamily="18" charset="0"/>
              </a:rPr>
              <a:t>e</a:t>
            </a:r>
            <a:r>
              <a:rPr lang="hu-HU" sz="2400" baseline="30000" dirty="0">
                <a:latin typeface="Times New Roman" pitchFamily="18" charset="0"/>
              </a:rPr>
              <a:t>-</a:t>
            </a:r>
          </a:p>
        </p:txBody>
      </p:sp>
      <p:sp>
        <p:nvSpPr>
          <p:cNvPr id="14" name="Text Box 42"/>
          <p:cNvSpPr txBox="1">
            <a:spLocks noChangeArrowheads="1"/>
          </p:cNvSpPr>
          <p:nvPr/>
        </p:nvSpPr>
        <p:spPr bwMode="auto">
          <a:xfrm>
            <a:off x="6154837" y="3851275"/>
            <a:ext cx="43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hu-HU" sz="2400" dirty="0">
                <a:latin typeface="Times New Roman" pitchFamily="18" charset="0"/>
              </a:rPr>
              <a:t>e</a:t>
            </a:r>
            <a:r>
              <a:rPr lang="hu-HU" sz="2400" baseline="30000" dirty="0">
                <a:latin typeface="Times New Roman" pitchFamily="18" charset="0"/>
              </a:rPr>
              <a:t>+</a:t>
            </a:r>
          </a:p>
        </p:txBody>
      </p:sp>
      <p:sp>
        <p:nvSpPr>
          <p:cNvPr id="32" name="Freeform 8"/>
          <p:cNvSpPr>
            <a:spLocks/>
          </p:cNvSpPr>
          <p:nvPr/>
        </p:nvSpPr>
        <p:spPr bwMode="auto">
          <a:xfrm>
            <a:off x="3419475" y="2014538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0000">
              <a:alpha val="5803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3" name="AutoShape 44"/>
          <p:cNvSpPr>
            <a:spLocks noChangeArrowheads="1"/>
          </p:cNvSpPr>
          <p:nvPr/>
        </p:nvSpPr>
        <p:spPr bwMode="auto">
          <a:xfrm>
            <a:off x="3673475" y="3968750"/>
            <a:ext cx="431800" cy="504825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cxnSp>
        <p:nvCxnSpPr>
          <p:cNvPr id="34" name="Egyenes összekötő 33"/>
          <p:cNvCxnSpPr/>
          <p:nvPr/>
        </p:nvCxnSpPr>
        <p:spPr>
          <a:xfrm>
            <a:off x="3433763" y="3660775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4"/>
          <p:cNvCxnSpPr/>
          <p:nvPr/>
        </p:nvCxnSpPr>
        <p:spPr>
          <a:xfrm>
            <a:off x="3421063" y="4075113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>
            <a:off x="3421063" y="4471988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/>
          <p:nvPr/>
        </p:nvCxnSpPr>
        <p:spPr>
          <a:xfrm>
            <a:off x="3421063" y="4867275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/>
          <p:nvPr/>
        </p:nvCxnSpPr>
        <p:spPr>
          <a:xfrm>
            <a:off x="3421063" y="5264150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/>
          <p:cNvCxnSpPr/>
          <p:nvPr/>
        </p:nvCxnSpPr>
        <p:spPr>
          <a:xfrm>
            <a:off x="3421063" y="5659438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39"/>
          <p:cNvCxnSpPr/>
          <p:nvPr/>
        </p:nvCxnSpPr>
        <p:spPr>
          <a:xfrm>
            <a:off x="3421063" y="6056313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/>
          <p:cNvCxnSpPr/>
          <p:nvPr/>
        </p:nvCxnSpPr>
        <p:spPr>
          <a:xfrm>
            <a:off x="3427413" y="6438900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ine 38"/>
          <p:cNvSpPr>
            <a:spLocks noChangeShapeType="1"/>
          </p:cNvSpPr>
          <p:nvPr/>
        </p:nvSpPr>
        <p:spPr bwMode="auto">
          <a:xfrm>
            <a:off x="6072188" y="4699000"/>
            <a:ext cx="1439862" cy="1444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3" name="Line 40"/>
          <p:cNvSpPr>
            <a:spLocks noChangeShapeType="1"/>
          </p:cNvSpPr>
          <p:nvPr/>
        </p:nvSpPr>
        <p:spPr bwMode="auto">
          <a:xfrm flipH="1" flipV="1">
            <a:off x="3997325" y="4292600"/>
            <a:ext cx="6477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4" name="Freeform 8"/>
          <p:cNvSpPr>
            <a:spLocks/>
          </p:cNvSpPr>
          <p:nvPr/>
        </p:nvSpPr>
        <p:spPr bwMode="auto">
          <a:xfrm>
            <a:off x="3893700" y="2038498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5" name="Line 21"/>
          <p:cNvSpPr>
            <a:spLocks noChangeShapeType="1"/>
          </p:cNvSpPr>
          <p:nvPr/>
        </p:nvSpPr>
        <p:spPr bwMode="auto">
          <a:xfrm>
            <a:off x="4076700" y="34020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>
            <a:off x="4249738" y="31130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7" name="Line 23"/>
          <p:cNvSpPr>
            <a:spLocks noChangeShapeType="1"/>
          </p:cNvSpPr>
          <p:nvPr/>
        </p:nvSpPr>
        <p:spPr bwMode="auto">
          <a:xfrm>
            <a:off x="4424363" y="282575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4597400" y="25384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" name="Line 25"/>
          <p:cNvSpPr>
            <a:spLocks noChangeShapeType="1"/>
          </p:cNvSpPr>
          <p:nvPr/>
        </p:nvSpPr>
        <p:spPr bwMode="auto">
          <a:xfrm>
            <a:off x="4770438" y="22494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 flipH="1">
            <a:off x="3903663" y="2481263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 flipH="1">
            <a:off x="3903663" y="28829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 flipH="1">
            <a:off x="3903663" y="3284538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 flipH="1">
            <a:off x="3903663" y="368617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 flipH="1">
            <a:off x="3903663" y="40894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 flipH="1">
            <a:off x="3903663" y="449103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cxnSp>
        <p:nvCxnSpPr>
          <p:cNvPr id="56" name="Egyenes összekötő 55"/>
          <p:cNvCxnSpPr/>
          <p:nvPr/>
        </p:nvCxnSpPr>
        <p:spPr>
          <a:xfrm>
            <a:off x="3600450" y="3392488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56"/>
          <p:cNvCxnSpPr/>
          <p:nvPr/>
        </p:nvCxnSpPr>
        <p:spPr>
          <a:xfrm>
            <a:off x="3779838" y="3103563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gyenes összekötő 57"/>
          <p:cNvCxnSpPr/>
          <p:nvPr/>
        </p:nvCxnSpPr>
        <p:spPr>
          <a:xfrm>
            <a:off x="3948113" y="2811463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/>
          <p:cNvCxnSpPr/>
          <p:nvPr/>
        </p:nvCxnSpPr>
        <p:spPr>
          <a:xfrm>
            <a:off x="4141788" y="2492375"/>
            <a:ext cx="466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gyenes összekötő 59"/>
          <p:cNvCxnSpPr/>
          <p:nvPr/>
        </p:nvCxnSpPr>
        <p:spPr>
          <a:xfrm>
            <a:off x="4288533" y="2239963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/>
          <p:cNvCxnSpPr/>
          <p:nvPr/>
        </p:nvCxnSpPr>
        <p:spPr>
          <a:xfrm>
            <a:off x="4414011" y="2034182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Line 40"/>
          <p:cNvSpPr>
            <a:spLocks noChangeShapeType="1"/>
          </p:cNvSpPr>
          <p:nvPr/>
        </p:nvSpPr>
        <p:spPr bwMode="auto">
          <a:xfrm flipH="1" flipV="1">
            <a:off x="4645025" y="4292600"/>
            <a:ext cx="1079500" cy="3238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" name="Line 10"/>
          <p:cNvSpPr>
            <a:spLocks noChangeShapeType="1"/>
          </p:cNvSpPr>
          <p:nvPr/>
        </p:nvSpPr>
        <p:spPr bwMode="auto">
          <a:xfrm>
            <a:off x="7481888" y="339090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5" name="Line 11"/>
          <p:cNvSpPr>
            <a:spLocks noChangeShapeType="1"/>
          </p:cNvSpPr>
          <p:nvPr/>
        </p:nvSpPr>
        <p:spPr bwMode="auto">
          <a:xfrm>
            <a:off x="7656513" y="31019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6" name="Line 12"/>
          <p:cNvSpPr>
            <a:spLocks noChangeShapeType="1"/>
          </p:cNvSpPr>
          <p:nvPr/>
        </p:nvSpPr>
        <p:spPr bwMode="auto">
          <a:xfrm>
            <a:off x="7866063" y="277812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7" name="Line 13"/>
          <p:cNvSpPr>
            <a:spLocks noChangeShapeType="1"/>
          </p:cNvSpPr>
          <p:nvPr/>
        </p:nvSpPr>
        <p:spPr bwMode="auto">
          <a:xfrm>
            <a:off x="8039100" y="24907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8" name="Line 14"/>
          <p:cNvSpPr>
            <a:spLocks noChangeShapeType="1"/>
          </p:cNvSpPr>
          <p:nvPr/>
        </p:nvSpPr>
        <p:spPr bwMode="auto">
          <a:xfrm>
            <a:off x="8212138" y="220186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9" name="Line 15"/>
          <p:cNvSpPr>
            <a:spLocks noChangeShapeType="1"/>
          </p:cNvSpPr>
          <p:nvPr/>
        </p:nvSpPr>
        <p:spPr bwMode="auto">
          <a:xfrm flipH="1">
            <a:off x="7308850" y="247015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0" name="Line 16"/>
          <p:cNvSpPr>
            <a:spLocks noChangeShapeType="1"/>
          </p:cNvSpPr>
          <p:nvPr/>
        </p:nvSpPr>
        <p:spPr bwMode="auto">
          <a:xfrm flipH="1">
            <a:off x="7308850" y="28717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1" name="Line 17"/>
          <p:cNvSpPr>
            <a:spLocks noChangeShapeType="1"/>
          </p:cNvSpPr>
          <p:nvPr/>
        </p:nvSpPr>
        <p:spPr bwMode="auto">
          <a:xfrm flipH="1">
            <a:off x="7308850" y="327342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" name="Line 18"/>
          <p:cNvSpPr>
            <a:spLocks noChangeShapeType="1"/>
          </p:cNvSpPr>
          <p:nvPr/>
        </p:nvSpPr>
        <p:spPr bwMode="auto">
          <a:xfrm flipH="1">
            <a:off x="7308850" y="3675063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3" name="Line 19"/>
          <p:cNvSpPr>
            <a:spLocks noChangeShapeType="1"/>
          </p:cNvSpPr>
          <p:nvPr/>
        </p:nvSpPr>
        <p:spPr bwMode="auto">
          <a:xfrm flipH="1">
            <a:off x="7308850" y="40782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4" name="Line 20"/>
          <p:cNvSpPr>
            <a:spLocks noChangeShapeType="1"/>
          </p:cNvSpPr>
          <p:nvPr/>
        </p:nvSpPr>
        <p:spPr bwMode="auto">
          <a:xfrm flipH="1">
            <a:off x="7308850" y="447992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5" name="Freeform 32"/>
          <p:cNvSpPr>
            <a:spLocks/>
          </p:cNvSpPr>
          <p:nvPr/>
        </p:nvSpPr>
        <p:spPr bwMode="auto">
          <a:xfrm>
            <a:off x="7308850" y="2024063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76" name="Line 21"/>
          <p:cNvSpPr>
            <a:spLocks noChangeShapeType="1"/>
          </p:cNvSpPr>
          <p:nvPr/>
        </p:nvSpPr>
        <p:spPr bwMode="auto">
          <a:xfrm>
            <a:off x="7950200" y="339090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7" name="Line 22"/>
          <p:cNvSpPr>
            <a:spLocks noChangeShapeType="1"/>
          </p:cNvSpPr>
          <p:nvPr/>
        </p:nvSpPr>
        <p:spPr bwMode="auto">
          <a:xfrm>
            <a:off x="8123238" y="31019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" name="Line 23"/>
          <p:cNvSpPr>
            <a:spLocks noChangeShapeType="1"/>
          </p:cNvSpPr>
          <p:nvPr/>
        </p:nvSpPr>
        <p:spPr bwMode="auto">
          <a:xfrm>
            <a:off x="8297863" y="281463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" name="Line 24"/>
          <p:cNvSpPr>
            <a:spLocks noChangeShapeType="1"/>
          </p:cNvSpPr>
          <p:nvPr/>
        </p:nvSpPr>
        <p:spPr bwMode="auto">
          <a:xfrm>
            <a:off x="8470900" y="252730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0" name="Line 25"/>
          <p:cNvSpPr>
            <a:spLocks noChangeShapeType="1"/>
          </p:cNvSpPr>
          <p:nvPr/>
        </p:nvSpPr>
        <p:spPr bwMode="auto">
          <a:xfrm>
            <a:off x="8643938" y="22383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1" name="Line 26"/>
          <p:cNvSpPr>
            <a:spLocks noChangeShapeType="1"/>
          </p:cNvSpPr>
          <p:nvPr/>
        </p:nvSpPr>
        <p:spPr bwMode="auto">
          <a:xfrm flipH="1">
            <a:off x="7777163" y="247015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2" name="Line 27"/>
          <p:cNvSpPr>
            <a:spLocks noChangeShapeType="1"/>
          </p:cNvSpPr>
          <p:nvPr/>
        </p:nvSpPr>
        <p:spPr bwMode="auto">
          <a:xfrm flipH="1">
            <a:off x="7777163" y="28717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3" name="Line 28"/>
          <p:cNvSpPr>
            <a:spLocks noChangeShapeType="1"/>
          </p:cNvSpPr>
          <p:nvPr/>
        </p:nvSpPr>
        <p:spPr bwMode="auto">
          <a:xfrm flipH="1">
            <a:off x="7777163" y="327342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4" name="Line 29"/>
          <p:cNvSpPr>
            <a:spLocks noChangeShapeType="1"/>
          </p:cNvSpPr>
          <p:nvPr/>
        </p:nvSpPr>
        <p:spPr bwMode="auto">
          <a:xfrm flipH="1">
            <a:off x="7777163" y="3675063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" name="Line 30"/>
          <p:cNvSpPr>
            <a:spLocks noChangeShapeType="1"/>
          </p:cNvSpPr>
          <p:nvPr/>
        </p:nvSpPr>
        <p:spPr bwMode="auto">
          <a:xfrm flipH="1">
            <a:off x="7777163" y="40782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" name="Line 31"/>
          <p:cNvSpPr>
            <a:spLocks noChangeShapeType="1"/>
          </p:cNvSpPr>
          <p:nvPr/>
        </p:nvSpPr>
        <p:spPr bwMode="auto">
          <a:xfrm flipH="1">
            <a:off x="7777163" y="447992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7" name="AutoShape 43"/>
          <p:cNvSpPr>
            <a:spLocks noChangeArrowheads="1"/>
          </p:cNvSpPr>
          <p:nvPr/>
        </p:nvSpPr>
        <p:spPr bwMode="auto">
          <a:xfrm>
            <a:off x="7885113" y="4003675"/>
            <a:ext cx="431800" cy="504825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8" name="Line 38"/>
          <p:cNvSpPr>
            <a:spLocks noChangeShapeType="1"/>
          </p:cNvSpPr>
          <p:nvPr/>
        </p:nvSpPr>
        <p:spPr bwMode="auto">
          <a:xfrm flipV="1">
            <a:off x="7488238" y="4400550"/>
            <a:ext cx="396875" cy="431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cxnSp>
        <p:nvCxnSpPr>
          <p:cNvPr id="89" name="Egyenes összekötő 88"/>
          <p:cNvCxnSpPr/>
          <p:nvPr/>
        </p:nvCxnSpPr>
        <p:spPr>
          <a:xfrm>
            <a:off x="7324725" y="3670300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>
            <a:off x="7308850" y="4075113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gyenes összekötő 90"/>
          <p:cNvCxnSpPr/>
          <p:nvPr/>
        </p:nvCxnSpPr>
        <p:spPr>
          <a:xfrm>
            <a:off x="7308850" y="4471988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gyenes összekötő 91"/>
          <p:cNvCxnSpPr/>
          <p:nvPr/>
        </p:nvCxnSpPr>
        <p:spPr>
          <a:xfrm>
            <a:off x="7308850" y="4867275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Egyenes összekötő 92"/>
          <p:cNvCxnSpPr/>
          <p:nvPr/>
        </p:nvCxnSpPr>
        <p:spPr>
          <a:xfrm>
            <a:off x="7308850" y="5264150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gyenes összekötő 93"/>
          <p:cNvCxnSpPr/>
          <p:nvPr/>
        </p:nvCxnSpPr>
        <p:spPr>
          <a:xfrm>
            <a:off x="7308850" y="5659438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Egyenes összekötő 94"/>
          <p:cNvCxnSpPr/>
          <p:nvPr/>
        </p:nvCxnSpPr>
        <p:spPr>
          <a:xfrm>
            <a:off x="7308850" y="6056313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Egyenes összekötő 95"/>
          <p:cNvCxnSpPr/>
          <p:nvPr/>
        </p:nvCxnSpPr>
        <p:spPr>
          <a:xfrm>
            <a:off x="7308850" y="6451600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gyenes összekötő 96"/>
          <p:cNvCxnSpPr/>
          <p:nvPr/>
        </p:nvCxnSpPr>
        <p:spPr>
          <a:xfrm>
            <a:off x="7488238" y="3392488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gyenes összekötő 97"/>
          <p:cNvCxnSpPr/>
          <p:nvPr/>
        </p:nvCxnSpPr>
        <p:spPr>
          <a:xfrm>
            <a:off x="7658100" y="3103563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gyenes összekötő 98"/>
          <p:cNvCxnSpPr/>
          <p:nvPr/>
        </p:nvCxnSpPr>
        <p:spPr>
          <a:xfrm>
            <a:off x="7848600" y="2779713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Egyenes összekötő 99"/>
          <p:cNvCxnSpPr/>
          <p:nvPr/>
        </p:nvCxnSpPr>
        <p:spPr>
          <a:xfrm>
            <a:off x="8029575" y="2492375"/>
            <a:ext cx="466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Egyenes összekötő 100"/>
          <p:cNvCxnSpPr/>
          <p:nvPr/>
        </p:nvCxnSpPr>
        <p:spPr>
          <a:xfrm>
            <a:off x="8202613" y="2211388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gyenes összekötő 101"/>
          <p:cNvCxnSpPr/>
          <p:nvPr/>
        </p:nvCxnSpPr>
        <p:spPr>
          <a:xfrm>
            <a:off x="8304213" y="2024063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Freeform 8"/>
          <p:cNvSpPr>
            <a:spLocks/>
          </p:cNvSpPr>
          <p:nvPr/>
        </p:nvSpPr>
        <p:spPr bwMode="auto">
          <a:xfrm>
            <a:off x="7777163" y="2024063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23" name="Text Box 51"/>
          <p:cNvSpPr txBox="1">
            <a:spLocks noChangeArrowheads="1"/>
          </p:cNvSpPr>
          <p:nvPr/>
        </p:nvSpPr>
        <p:spPr bwMode="auto">
          <a:xfrm>
            <a:off x="5004048" y="2636912"/>
            <a:ext cx="28281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 smtClean="0"/>
              <a:t>testen </a:t>
            </a:r>
            <a:r>
              <a:rPr lang="hu-HU" dirty="0"/>
              <a:t>belüli </a:t>
            </a:r>
            <a:r>
              <a:rPr lang="hu-HU" dirty="0" smtClean="0"/>
              <a:t>szóródás,</a:t>
            </a:r>
          </a:p>
          <a:p>
            <a:pPr algn="ctr" eaLnBrk="1" hangingPunct="1"/>
            <a:r>
              <a:rPr lang="hu-HU" dirty="0" smtClean="0"/>
              <a:t>elnyelődés</a:t>
            </a:r>
            <a:endParaRPr lang="hu-HU" dirty="0"/>
          </a:p>
        </p:txBody>
      </p:sp>
      <p:sp>
        <p:nvSpPr>
          <p:cNvPr id="105" name="Oval 37"/>
          <p:cNvSpPr>
            <a:spLocks noChangeArrowheads="1"/>
          </p:cNvSpPr>
          <p:nvPr/>
        </p:nvSpPr>
        <p:spPr bwMode="auto">
          <a:xfrm>
            <a:off x="1310010" y="2746300"/>
            <a:ext cx="431800" cy="3952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6" name="Line 4"/>
          <p:cNvSpPr>
            <a:spLocks noChangeShapeType="1"/>
          </p:cNvSpPr>
          <p:nvPr/>
        </p:nvSpPr>
        <p:spPr bwMode="auto">
          <a:xfrm>
            <a:off x="444823" y="2962200"/>
            <a:ext cx="10445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7" name="Line 5"/>
          <p:cNvSpPr>
            <a:spLocks noChangeShapeType="1"/>
          </p:cNvSpPr>
          <p:nvPr/>
        </p:nvSpPr>
        <p:spPr bwMode="auto">
          <a:xfrm flipV="1">
            <a:off x="1489398" y="1954138"/>
            <a:ext cx="2016125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8" name="Line 6"/>
          <p:cNvSpPr>
            <a:spLocks noChangeShapeType="1"/>
          </p:cNvSpPr>
          <p:nvPr/>
        </p:nvSpPr>
        <p:spPr bwMode="auto">
          <a:xfrm flipV="1">
            <a:off x="2929260" y="1522338"/>
            <a:ext cx="0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" name="Line 7"/>
          <p:cNvSpPr>
            <a:spLocks noChangeShapeType="1"/>
          </p:cNvSpPr>
          <p:nvPr/>
        </p:nvSpPr>
        <p:spPr bwMode="auto">
          <a:xfrm flipH="1">
            <a:off x="1884685" y="2962200"/>
            <a:ext cx="1042988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1" name="Oval 9"/>
          <p:cNvSpPr>
            <a:spLocks noChangeArrowheads="1"/>
          </p:cNvSpPr>
          <p:nvPr/>
        </p:nvSpPr>
        <p:spPr bwMode="auto">
          <a:xfrm>
            <a:off x="2533973" y="1738238"/>
            <a:ext cx="792162" cy="24828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2" name="Oval 10"/>
          <p:cNvSpPr>
            <a:spLocks noChangeArrowheads="1"/>
          </p:cNvSpPr>
          <p:nvPr/>
        </p:nvSpPr>
        <p:spPr bwMode="auto">
          <a:xfrm>
            <a:off x="2460948" y="2349425"/>
            <a:ext cx="179387" cy="180975"/>
          </a:xfrm>
          <a:prstGeom prst="ellipse">
            <a:avLst/>
          </a:prstGeom>
          <a:solidFill>
            <a:srgbClr val="FEF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3" name="Oval 11"/>
          <p:cNvSpPr>
            <a:spLocks noChangeArrowheads="1"/>
          </p:cNvSpPr>
          <p:nvPr/>
        </p:nvSpPr>
        <p:spPr bwMode="auto">
          <a:xfrm>
            <a:off x="265435" y="2854250"/>
            <a:ext cx="179388" cy="180975"/>
          </a:xfrm>
          <a:prstGeom prst="ellipse">
            <a:avLst/>
          </a:prstGeom>
          <a:solidFill>
            <a:srgbClr val="FEF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4" name="Line 12"/>
          <p:cNvSpPr>
            <a:spLocks noChangeShapeType="1"/>
          </p:cNvSpPr>
          <p:nvPr/>
        </p:nvSpPr>
        <p:spPr bwMode="auto">
          <a:xfrm flipH="1" flipV="1">
            <a:off x="2605410" y="2493888"/>
            <a:ext cx="323850" cy="468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5" name="Text Box 13"/>
          <p:cNvSpPr txBox="1">
            <a:spLocks noChangeArrowheads="1"/>
          </p:cNvSpPr>
          <p:nvPr/>
        </p:nvSpPr>
        <p:spPr bwMode="auto">
          <a:xfrm>
            <a:off x="3498" y="2170038"/>
            <a:ext cx="711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hu-HU">
                <a:latin typeface="Times New Roman" pitchFamily="18" charset="0"/>
              </a:rPr>
              <a:t>beeső</a:t>
            </a:r>
            <a:endParaRPr lang="en-GB">
              <a:latin typeface="Times New Roman" pitchFamily="18" charset="0"/>
            </a:endParaRPr>
          </a:p>
          <a:p>
            <a:pPr eaLnBrk="1" hangingPunct="1"/>
            <a:r>
              <a:rPr lang="hu-HU">
                <a:latin typeface="Times New Roman" pitchFamily="18" charset="0"/>
              </a:rPr>
              <a:t>foton</a:t>
            </a:r>
          </a:p>
        </p:txBody>
      </p:sp>
      <p:sp>
        <p:nvSpPr>
          <p:cNvPr id="116" name="Text Box 14"/>
          <p:cNvSpPr txBox="1">
            <a:spLocks noChangeArrowheads="1"/>
          </p:cNvSpPr>
          <p:nvPr/>
        </p:nvSpPr>
        <p:spPr bwMode="auto">
          <a:xfrm>
            <a:off x="1465585" y="1811263"/>
            <a:ext cx="1044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hu-HU">
                <a:latin typeface="Times New Roman" pitchFamily="18" charset="0"/>
              </a:rPr>
              <a:t>szóródott</a:t>
            </a:r>
            <a:endParaRPr lang="en-GB">
              <a:latin typeface="Times New Roman" pitchFamily="18" charset="0"/>
            </a:endParaRPr>
          </a:p>
          <a:p>
            <a:pPr eaLnBrk="1" hangingPunct="1"/>
            <a:r>
              <a:rPr lang="hu-HU">
                <a:latin typeface="Times New Roman" pitchFamily="18" charset="0"/>
              </a:rPr>
              <a:t>f</a:t>
            </a:r>
            <a:r>
              <a:rPr lang="en-GB">
                <a:latin typeface="Times New Roman" pitchFamily="18" charset="0"/>
              </a:rPr>
              <a:t>oton</a:t>
            </a:r>
            <a:endParaRPr lang="hu-HU">
              <a:latin typeface="Times New Roman" pitchFamily="18" charset="0"/>
            </a:endParaRPr>
          </a:p>
        </p:txBody>
      </p:sp>
      <p:sp>
        <p:nvSpPr>
          <p:cNvPr id="117" name="Line 15"/>
          <p:cNvSpPr>
            <a:spLocks noChangeShapeType="1"/>
          </p:cNvSpPr>
          <p:nvPr/>
        </p:nvSpPr>
        <p:spPr bwMode="auto">
          <a:xfrm>
            <a:off x="1452886" y="2962200"/>
            <a:ext cx="22023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8" name="Text Box 16"/>
          <p:cNvSpPr txBox="1">
            <a:spLocks noChangeArrowheads="1"/>
          </p:cNvSpPr>
          <p:nvPr/>
        </p:nvSpPr>
        <p:spPr bwMode="auto">
          <a:xfrm>
            <a:off x="3347864" y="2854250"/>
            <a:ext cx="27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GB" i="1">
                <a:latin typeface="Times New Roman" pitchFamily="18" charset="0"/>
              </a:rPr>
              <a:t>z</a:t>
            </a:r>
            <a:endParaRPr lang="hu-HU" i="1">
              <a:latin typeface="Times New Roman" pitchFamily="18" charset="0"/>
            </a:endParaRPr>
          </a:p>
        </p:txBody>
      </p:sp>
      <p:sp>
        <p:nvSpPr>
          <p:cNvPr id="119" name="Text Box 17"/>
          <p:cNvSpPr txBox="1">
            <a:spLocks noChangeArrowheads="1"/>
          </p:cNvSpPr>
          <p:nvPr/>
        </p:nvSpPr>
        <p:spPr bwMode="auto">
          <a:xfrm>
            <a:off x="2965773" y="1408038"/>
            <a:ext cx="285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GB" i="1">
                <a:latin typeface="Times New Roman" pitchFamily="18" charset="0"/>
              </a:rPr>
              <a:t>x</a:t>
            </a:r>
            <a:endParaRPr lang="hu-HU" i="1">
              <a:latin typeface="Times New Roman" pitchFamily="18" charset="0"/>
            </a:endParaRPr>
          </a:p>
        </p:txBody>
      </p:sp>
      <p:sp>
        <p:nvSpPr>
          <p:cNvPr id="120" name="Text Box 18"/>
          <p:cNvSpPr txBox="1">
            <a:spLocks noChangeArrowheads="1"/>
          </p:cNvSpPr>
          <p:nvPr/>
        </p:nvSpPr>
        <p:spPr bwMode="auto">
          <a:xfrm>
            <a:off x="2030735" y="3430513"/>
            <a:ext cx="285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GB" i="1">
                <a:latin typeface="Times New Roman" pitchFamily="18" charset="0"/>
              </a:rPr>
              <a:t>y</a:t>
            </a:r>
            <a:endParaRPr lang="hu-HU" i="1">
              <a:latin typeface="Times New Roman" pitchFamily="18" charset="0"/>
            </a:endParaRPr>
          </a:p>
        </p:txBody>
      </p:sp>
      <p:sp>
        <p:nvSpPr>
          <p:cNvPr id="121" name="Freeform 19"/>
          <p:cNvSpPr>
            <a:spLocks/>
          </p:cNvSpPr>
          <p:nvPr/>
        </p:nvSpPr>
        <p:spPr bwMode="auto">
          <a:xfrm>
            <a:off x="2259335" y="2589138"/>
            <a:ext cx="130175" cy="373062"/>
          </a:xfrm>
          <a:custGeom>
            <a:avLst/>
            <a:gdLst>
              <a:gd name="T0" fmla="*/ 0 w 82"/>
              <a:gd name="T1" fmla="*/ 0 h 235"/>
              <a:gd name="T2" fmla="*/ 2147483647 w 82"/>
              <a:gd name="T3" fmla="*/ 2147483647 h 235"/>
              <a:gd name="T4" fmla="*/ 2147483647 w 82"/>
              <a:gd name="T5" fmla="*/ 2147483647 h 235"/>
              <a:gd name="T6" fmla="*/ 0 60000 65536"/>
              <a:gd name="T7" fmla="*/ 0 60000 65536"/>
              <a:gd name="T8" fmla="*/ 0 60000 65536"/>
              <a:gd name="T9" fmla="*/ 0 w 82"/>
              <a:gd name="T10" fmla="*/ 0 h 235"/>
              <a:gd name="T11" fmla="*/ 82 w 82"/>
              <a:gd name="T12" fmla="*/ 235 h 2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" h="235">
                <a:moveTo>
                  <a:pt x="0" y="0"/>
                </a:moveTo>
                <a:cubicBezTo>
                  <a:pt x="11" y="20"/>
                  <a:pt x="45" y="83"/>
                  <a:pt x="59" y="122"/>
                </a:cubicBezTo>
                <a:cubicBezTo>
                  <a:pt x="73" y="161"/>
                  <a:pt x="78" y="216"/>
                  <a:pt x="82" y="23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" name="Freeform 20"/>
          <p:cNvSpPr>
            <a:spLocks/>
          </p:cNvSpPr>
          <p:nvPr/>
        </p:nvSpPr>
        <p:spPr bwMode="auto">
          <a:xfrm>
            <a:off x="2676848" y="2349425"/>
            <a:ext cx="252412" cy="252413"/>
          </a:xfrm>
          <a:custGeom>
            <a:avLst/>
            <a:gdLst>
              <a:gd name="T0" fmla="*/ 0 w 159"/>
              <a:gd name="T1" fmla="*/ 2147483647 h 159"/>
              <a:gd name="T2" fmla="*/ 2147483647 w 159"/>
              <a:gd name="T3" fmla="*/ 2147483647 h 159"/>
              <a:gd name="T4" fmla="*/ 2147483647 w 159"/>
              <a:gd name="T5" fmla="*/ 0 h 159"/>
              <a:gd name="T6" fmla="*/ 0 60000 65536"/>
              <a:gd name="T7" fmla="*/ 0 60000 65536"/>
              <a:gd name="T8" fmla="*/ 0 60000 65536"/>
              <a:gd name="T9" fmla="*/ 0 w 159"/>
              <a:gd name="T10" fmla="*/ 0 h 159"/>
              <a:gd name="T11" fmla="*/ 159 w 159"/>
              <a:gd name="T12" fmla="*/ 159 h 1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" h="159">
                <a:moveTo>
                  <a:pt x="0" y="159"/>
                </a:moveTo>
                <a:cubicBezTo>
                  <a:pt x="13" y="141"/>
                  <a:pt x="51" y="76"/>
                  <a:pt x="77" y="50"/>
                </a:cubicBezTo>
                <a:cubicBezTo>
                  <a:pt x="103" y="24"/>
                  <a:pt x="142" y="10"/>
                  <a:pt x="15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4" name="Rectangle 21"/>
          <p:cNvSpPr>
            <a:spLocks noChangeArrowheads="1"/>
          </p:cNvSpPr>
          <p:nvPr/>
        </p:nvSpPr>
        <p:spPr bwMode="auto">
          <a:xfrm>
            <a:off x="2676848" y="24224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φ</a:t>
            </a:r>
            <a:endParaRPr lang="hu-HU" i="1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25" name="Text Box 22"/>
          <p:cNvSpPr txBox="1">
            <a:spLocks noChangeArrowheads="1"/>
          </p:cNvSpPr>
          <p:nvPr/>
        </p:nvSpPr>
        <p:spPr bwMode="auto">
          <a:xfrm>
            <a:off x="1992635" y="2601838"/>
            <a:ext cx="303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GB" i="1">
                <a:latin typeface="Times New Roman" pitchFamily="18" charset="0"/>
                <a:sym typeface="Symbol" pitchFamily="18" charset="2"/>
              </a:rPr>
              <a:t></a:t>
            </a:r>
            <a:endParaRPr lang="el-GR" i="1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26" name="Text Box 23"/>
          <p:cNvSpPr txBox="1">
            <a:spLocks noChangeArrowheads="1"/>
          </p:cNvSpPr>
          <p:nvPr/>
        </p:nvSpPr>
        <p:spPr bwMode="auto">
          <a:xfrm>
            <a:off x="1027435" y="3106663"/>
            <a:ext cx="88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hu-HU">
                <a:latin typeface="Times New Roman" pitchFamily="18" charset="0"/>
              </a:rPr>
              <a:t>ütközés</a:t>
            </a:r>
          </a:p>
        </p:txBody>
      </p:sp>
      <p:sp>
        <p:nvSpPr>
          <p:cNvPr id="127" name="Text Box 24"/>
          <p:cNvSpPr txBox="1">
            <a:spLocks noChangeArrowheads="1"/>
          </p:cNvSpPr>
          <p:nvPr/>
        </p:nvSpPr>
        <p:spPr bwMode="auto">
          <a:xfrm>
            <a:off x="157485" y="306896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2400" i="1" dirty="0">
                <a:latin typeface="Times New Roman" pitchFamily="18" charset="0"/>
              </a:rPr>
              <a:t>E</a:t>
            </a:r>
            <a:endParaRPr lang="hu-HU" sz="2400" i="1" dirty="0">
              <a:latin typeface="Times New Roman" pitchFamily="18" charset="0"/>
            </a:endParaRPr>
          </a:p>
        </p:txBody>
      </p:sp>
      <p:sp>
        <p:nvSpPr>
          <p:cNvPr id="128" name="Text Box 25"/>
          <p:cNvSpPr txBox="1">
            <a:spLocks noChangeArrowheads="1"/>
          </p:cNvSpPr>
          <p:nvPr/>
        </p:nvSpPr>
        <p:spPr bwMode="auto">
          <a:xfrm>
            <a:off x="3326135" y="1414388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2400" i="1">
                <a:latin typeface="Times New Roman" pitchFamily="18" charset="0"/>
              </a:rPr>
              <a:t>E’</a:t>
            </a:r>
            <a:endParaRPr lang="hu-HU" sz="2400" i="1">
              <a:latin typeface="Times New Roman" pitchFamily="18" charset="0"/>
            </a:endParaRPr>
          </a:p>
        </p:txBody>
      </p:sp>
      <p:graphicFrame>
        <p:nvGraphicFramePr>
          <p:cNvPr id="129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037495"/>
              </p:ext>
            </p:extLst>
          </p:nvPr>
        </p:nvGraphicFramePr>
        <p:xfrm>
          <a:off x="179512" y="4102497"/>
          <a:ext cx="2155796" cy="910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" name="Equation" r:id="rId4" imgW="1473200" imgH="622300" progId="Equation.3">
                  <p:embed/>
                </p:oleObj>
              </mc:Choice>
              <mc:Fallback>
                <p:oleObj name="Equation" r:id="rId4" imgW="1473200" imgH="622300" progId="Equation.3">
                  <p:embed/>
                  <p:pic>
                    <p:nvPicPr>
                      <p:cNvPr id="0" name="Picture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4102497"/>
                        <a:ext cx="2155796" cy="9106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575395"/>
              </p:ext>
            </p:extLst>
          </p:nvPr>
        </p:nvGraphicFramePr>
        <p:xfrm>
          <a:off x="35496" y="5301208"/>
          <a:ext cx="3376937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Equation" r:id="rId6" imgW="2273300" imgH="533400" progId="Equation.3">
                  <p:embed/>
                </p:oleObj>
              </mc:Choice>
              <mc:Fallback>
                <p:oleObj name="Equation" r:id="rId6" imgW="2273300" imgH="533400" progId="Equation.3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5301208"/>
                        <a:ext cx="3376937" cy="792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Rectangle 30"/>
          <p:cNvSpPr>
            <a:spLocks noChangeArrowheads="1"/>
          </p:cNvSpPr>
          <p:nvPr/>
        </p:nvSpPr>
        <p:spPr bwMode="auto">
          <a:xfrm>
            <a:off x="179512" y="5013176"/>
            <a:ext cx="16466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dirty="0" smtClean="0"/>
              <a:t>- </a:t>
            </a:r>
            <a:r>
              <a:rPr lang="en-US" dirty="0" smtClean="0"/>
              <a:t>Klein-</a:t>
            </a:r>
            <a:r>
              <a:rPr lang="en-US" dirty="0" err="1" smtClean="0"/>
              <a:t>Nishin</a:t>
            </a:r>
            <a:r>
              <a:rPr lang="hu-HU" dirty="0" smtClean="0"/>
              <a:t>a:</a:t>
            </a:r>
            <a:endParaRPr lang="hu-HU" dirty="0"/>
          </a:p>
        </p:txBody>
      </p:sp>
      <p:sp>
        <p:nvSpPr>
          <p:cNvPr id="132" name="Rectangle 31"/>
          <p:cNvSpPr>
            <a:spLocks noChangeArrowheads="1"/>
          </p:cNvSpPr>
          <p:nvPr/>
        </p:nvSpPr>
        <p:spPr bwMode="auto">
          <a:xfrm>
            <a:off x="107504" y="3789040"/>
            <a:ext cx="20559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dirty="0" smtClean="0"/>
              <a:t>- </a:t>
            </a:r>
            <a:r>
              <a:rPr lang="en-US" dirty="0" smtClean="0"/>
              <a:t>Compton </a:t>
            </a:r>
            <a:r>
              <a:rPr lang="en-US" dirty="0"/>
              <a:t>formula:</a:t>
            </a:r>
            <a:endParaRPr lang="hu-HU" dirty="0"/>
          </a:p>
        </p:txBody>
      </p:sp>
      <p:sp>
        <p:nvSpPr>
          <p:cNvPr id="133" name="Rectangle 45"/>
          <p:cNvSpPr>
            <a:spLocks noChangeArrowheads="1"/>
          </p:cNvSpPr>
          <p:nvPr/>
        </p:nvSpPr>
        <p:spPr bwMode="auto">
          <a:xfrm>
            <a:off x="35496" y="6165304"/>
            <a:ext cx="28638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dirty="0" err="1"/>
              <a:t>Ele</a:t>
            </a:r>
            <a:r>
              <a:rPr lang="hu-HU" dirty="0" err="1"/>
              <a:t>ktronsűrűség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(</a:t>
            </a:r>
            <a:r>
              <a:rPr lang="hu-HU" u="sng" dirty="0"/>
              <a:t>anyagfüggő</a:t>
            </a:r>
            <a:r>
              <a:rPr lang="hu-HU" dirty="0"/>
              <a:t> – CT mérésből)</a:t>
            </a:r>
          </a:p>
        </p:txBody>
      </p:sp>
      <p:sp>
        <p:nvSpPr>
          <p:cNvPr id="134" name="Line 46"/>
          <p:cNvSpPr>
            <a:spLocks noChangeShapeType="1"/>
          </p:cNvSpPr>
          <p:nvPr/>
        </p:nvSpPr>
        <p:spPr bwMode="auto">
          <a:xfrm flipV="1">
            <a:off x="827584" y="5805512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8" name="Text Box 51"/>
          <p:cNvSpPr txBox="1">
            <a:spLocks noChangeArrowheads="1"/>
          </p:cNvSpPr>
          <p:nvPr/>
        </p:nvSpPr>
        <p:spPr bwMode="auto">
          <a:xfrm>
            <a:off x="4355976" y="5867980"/>
            <a:ext cx="3024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 smtClean="0"/>
              <a:t>detektoron belüli szóródás,</a:t>
            </a:r>
          </a:p>
          <a:p>
            <a:pPr algn="ctr" eaLnBrk="1" hangingPunct="1"/>
            <a:r>
              <a:rPr lang="hu-HU" dirty="0" smtClean="0"/>
              <a:t>elnyelődés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6459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1"/>
      <p:bldP spid="33" grpId="0" animBg="1"/>
      <p:bldP spid="42" grpId="0" animBg="1"/>
      <p:bldP spid="43" grpId="0" animBg="1"/>
      <p:bldP spid="62" grpId="0" animBg="1"/>
      <p:bldP spid="87" grpId="0" animBg="1"/>
      <p:bldP spid="88" grpId="0" animBg="1"/>
      <p:bldP spid="123" grpId="0"/>
      <p:bldP spid="105" grpId="0" animBg="1"/>
      <p:bldP spid="106" grpId="0" animBg="1"/>
      <p:bldP spid="107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/>
      <p:bldP spid="116" grpId="0"/>
      <p:bldP spid="117" grpId="0" animBg="1"/>
      <p:bldP spid="118" grpId="0"/>
      <p:bldP spid="119" grpId="0"/>
      <p:bldP spid="120" grpId="0"/>
      <p:bldP spid="121" grpId="0" animBg="1"/>
      <p:bldP spid="122" grpId="0" animBg="1"/>
      <p:bldP spid="124" grpId="0"/>
      <p:bldP spid="125" grpId="0"/>
      <p:bldP spid="126" grpId="0"/>
      <p:bldP spid="127" grpId="0"/>
      <p:bldP spid="128" grpId="0"/>
      <p:bldP spid="131" grpId="0"/>
      <p:bldP spid="132" grpId="0"/>
      <p:bldP spid="133" grpId="0"/>
      <p:bldP spid="134" grpId="0" animBg="1"/>
      <p:bldP spid="1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 figyelmen kívül hagyjuk…</a:t>
            </a:r>
            <a:endParaRPr lang="hu-HU" dirty="0"/>
          </a:p>
        </p:txBody>
      </p:sp>
      <p:pic>
        <p:nvPicPr>
          <p:cNvPr id="4" name="Tartalom helye 3" descr="iqabsonly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05944" y="3059066"/>
            <a:ext cx="2362200" cy="2352675"/>
          </a:xfrm>
        </p:spPr>
      </p:pic>
      <p:pic>
        <p:nvPicPr>
          <p:cNvPr id="5" name="Kép 4" descr="iqgeomonly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2723" y="3088078"/>
            <a:ext cx="2361600" cy="2323663"/>
          </a:xfrm>
          <a:prstGeom prst="rect">
            <a:avLst/>
          </a:prstGeom>
        </p:spPr>
      </p:pic>
      <p:pic>
        <p:nvPicPr>
          <p:cNvPr id="6" name="Kép 5" descr="iqscatter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3068959"/>
            <a:ext cx="2361600" cy="234278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83568" y="2564904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Szóródás+elnyelődés</a:t>
            </a:r>
            <a:endParaRPr lang="hu-HU" sz="20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3491880" y="2564904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Elnyelődés</a:t>
            </a:r>
            <a:endParaRPr lang="hu-HU" sz="2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6228184" y="2596842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Csak geometria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Detektormodell</a:t>
            </a:r>
            <a:endParaRPr lang="hu-HU" dirty="0"/>
          </a:p>
        </p:txBody>
      </p:sp>
      <p:sp>
        <p:nvSpPr>
          <p:cNvPr id="58" name="Tartalom helye 2"/>
          <p:cNvSpPr>
            <a:spLocks noGrp="1"/>
          </p:cNvSpPr>
          <p:nvPr>
            <p:ph idx="1"/>
          </p:nvPr>
        </p:nvSpPr>
        <p:spPr>
          <a:xfrm>
            <a:off x="457200" y="1775191"/>
            <a:ext cx="5122912" cy="4625609"/>
          </a:xfrm>
        </p:spPr>
        <p:txBody>
          <a:bodyPr>
            <a:normAutofit/>
          </a:bodyPr>
          <a:lstStyle/>
          <a:p>
            <a:r>
              <a:rPr lang="hu-HU" sz="2400" dirty="0" smtClean="0"/>
              <a:t>Átszóródás: a foton a kristályok közt átszóródhat, így nem ott detektálódik, mint ahol beérkezett</a:t>
            </a:r>
          </a:p>
          <a:p>
            <a:r>
              <a:rPr lang="hu-HU" sz="2400" dirty="0" smtClean="0"/>
              <a:t>Kristályok és az elektronika tökéletlensége: egy </a:t>
            </a:r>
            <a:r>
              <a:rPr lang="hu-HU" sz="2400" dirty="0" err="1" smtClean="0"/>
              <a:t>fotonbecsapódást</a:t>
            </a:r>
            <a:r>
              <a:rPr lang="hu-HU" sz="2400" dirty="0" smtClean="0"/>
              <a:t> várható értékben nem pontosan egy találatként regisztrál (nem érzékeli, vagy több találatként regisztrálja)</a:t>
            </a:r>
          </a:p>
        </p:txBody>
      </p:sp>
      <p:grpSp>
        <p:nvGrpSpPr>
          <p:cNvPr id="4" name="Csoportba foglalás 306"/>
          <p:cNvGrpSpPr>
            <a:grpSpLocks/>
          </p:cNvGrpSpPr>
          <p:nvPr/>
        </p:nvGrpSpPr>
        <p:grpSpPr bwMode="auto">
          <a:xfrm>
            <a:off x="5687888" y="1708299"/>
            <a:ext cx="3276600" cy="4745037"/>
            <a:chOff x="1783697" y="116632"/>
            <a:chExt cx="3276364" cy="4746141"/>
          </a:xfrm>
        </p:grpSpPr>
        <p:sp>
          <p:nvSpPr>
            <p:cNvPr id="5" name="Rectangle 42"/>
            <p:cNvSpPr>
              <a:spLocks noChangeArrowheads="1"/>
            </p:cNvSpPr>
            <p:nvPr/>
          </p:nvSpPr>
          <p:spPr bwMode="auto">
            <a:xfrm>
              <a:off x="2087327" y="1162795"/>
              <a:ext cx="561975" cy="138112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 sz="2400"/>
            </a:p>
          </p:txBody>
        </p:sp>
        <p:sp>
          <p:nvSpPr>
            <p:cNvPr id="6" name="Rectangle 43"/>
            <p:cNvSpPr>
              <a:spLocks noChangeArrowheads="1"/>
            </p:cNvSpPr>
            <p:nvPr/>
          </p:nvSpPr>
          <p:spPr bwMode="auto">
            <a:xfrm>
              <a:off x="2649302" y="1162795"/>
              <a:ext cx="561975" cy="138112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 sz="2400"/>
            </a:p>
          </p:txBody>
        </p:sp>
        <p:sp>
          <p:nvSpPr>
            <p:cNvPr id="7" name="Rectangle 44"/>
            <p:cNvSpPr>
              <a:spLocks noChangeArrowheads="1"/>
            </p:cNvSpPr>
            <p:nvPr/>
          </p:nvSpPr>
          <p:spPr bwMode="auto">
            <a:xfrm>
              <a:off x="3211277" y="1162795"/>
              <a:ext cx="560387" cy="138112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 sz="2400"/>
            </a:p>
          </p:txBody>
        </p:sp>
        <p:sp>
          <p:nvSpPr>
            <p:cNvPr id="8" name="Rectangle 45"/>
            <p:cNvSpPr>
              <a:spLocks noChangeArrowheads="1"/>
            </p:cNvSpPr>
            <p:nvPr/>
          </p:nvSpPr>
          <p:spPr bwMode="auto">
            <a:xfrm>
              <a:off x="3771664" y="1162795"/>
              <a:ext cx="561975" cy="138112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 sz="2400"/>
            </a:p>
          </p:txBody>
        </p:sp>
        <p:sp>
          <p:nvSpPr>
            <p:cNvPr id="9" name="Rectangle 46"/>
            <p:cNvSpPr>
              <a:spLocks noChangeArrowheads="1"/>
            </p:cNvSpPr>
            <p:nvPr/>
          </p:nvSpPr>
          <p:spPr bwMode="auto">
            <a:xfrm>
              <a:off x="4333639" y="1162795"/>
              <a:ext cx="561975" cy="138112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 sz="2400"/>
            </a:p>
          </p:txBody>
        </p:sp>
        <p:sp>
          <p:nvSpPr>
            <p:cNvPr id="10" name="Oval 50"/>
            <p:cNvSpPr>
              <a:spLocks noChangeArrowheads="1"/>
            </p:cNvSpPr>
            <p:nvPr/>
          </p:nvSpPr>
          <p:spPr bwMode="auto">
            <a:xfrm>
              <a:off x="2874727" y="297607"/>
              <a:ext cx="168275" cy="188913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 sz="2400"/>
            </a:p>
          </p:txBody>
        </p:sp>
        <p:sp>
          <p:nvSpPr>
            <p:cNvPr id="11" name="Oval 51"/>
            <p:cNvSpPr>
              <a:spLocks noChangeArrowheads="1"/>
            </p:cNvSpPr>
            <p:nvPr/>
          </p:nvSpPr>
          <p:spPr bwMode="auto">
            <a:xfrm>
              <a:off x="2847739" y="1731120"/>
              <a:ext cx="168275" cy="1905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FC140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 sz="2400"/>
            </a:p>
          </p:txBody>
        </p:sp>
        <p:cxnSp>
          <p:nvCxnSpPr>
            <p:cNvPr id="12" name="Egyenes összekötő nyíllal 11"/>
            <p:cNvCxnSpPr>
              <a:endCxn id="8" idx="0"/>
            </p:cNvCxnSpPr>
            <p:nvPr/>
          </p:nvCxnSpPr>
          <p:spPr>
            <a:xfrm>
              <a:off x="3015508" y="459612"/>
              <a:ext cx="1038150" cy="7034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zabadkézi sokszög 12"/>
            <p:cNvSpPr/>
            <p:nvPr/>
          </p:nvSpPr>
          <p:spPr>
            <a:xfrm>
              <a:off x="2978998" y="1197971"/>
              <a:ext cx="1309594" cy="620857"/>
            </a:xfrm>
            <a:custGeom>
              <a:avLst/>
              <a:gdLst>
                <a:gd name="connsiteX0" fmla="*/ 1356851 w 1676400"/>
                <a:gd name="connsiteY0" fmla="*/ 0 h 825910"/>
                <a:gd name="connsiteX1" fmla="*/ 1150374 w 1676400"/>
                <a:gd name="connsiteY1" fmla="*/ 265471 h 825910"/>
                <a:gd name="connsiteX2" fmla="*/ 1386348 w 1676400"/>
                <a:gd name="connsiteY2" fmla="*/ 457200 h 825910"/>
                <a:gd name="connsiteX3" fmla="*/ 1578077 w 1676400"/>
                <a:gd name="connsiteY3" fmla="*/ 766916 h 825910"/>
                <a:gd name="connsiteX4" fmla="*/ 796413 w 1676400"/>
                <a:gd name="connsiteY4" fmla="*/ 368710 h 825910"/>
                <a:gd name="connsiteX5" fmla="*/ 575187 w 1676400"/>
                <a:gd name="connsiteY5" fmla="*/ 619432 h 825910"/>
                <a:gd name="connsiteX6" fmla="*/ 0 w 1676400"/>
                <a:gd name="connsiteY6" fmla="*/ 825910 h 82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6400" h="825910">
                  <a:moveTo>
                    <a:pt x="1356851" y="0"/>
                  </a:moveTo>
                  <a:cubicBezTo>
                    <a:pt x="1251154" y="94635"/>
                    <a:pt x="1145458" y="189271"/>
                    <a:pt x="1150374" y="265471"/>
                  </a:cubicBezTo>
                  <a:cubicBezTo>
                    <a:pt x="1155290" y="341671"/>
                    <a:pt x="1315064" y="373626"/>
                    <a:pt x="1386348" y="457200"/>
                  </a:cubicBezTo>
                  <a:cubicBezTo>
                    <a:pt x="1457632" y="540774"/>
                    <a:pt x="1676400" y="781664"/>
                    <a:pt x="1578077" y="766916"/>
                  </a:cubicBezTo>
                  <a:cubicBezTo>
                    <a:pt x="1479754" y="752168"/>
                    <a:pt x="963561" y="393291"/>
                    <a:pt x="796413" y="368710"/>
                  </a:cubicBezTo>
                  <a:cubicBezTo>
                    <a:pt x="629265" y="344129"/>
                    <a:pt x="707922" y="543232"/>
                    <a:pt x="575187" y="619432"/>
                  </a:cubicBezTo>
                  <a:cubicBezTo>
                    <a:pt x="442452" y="695632"/>
                    <a:pt x="221226" y="760771"/>
                    <a:pt x="0" y="825910"/>
                  </a:cubicBezTo>
                </a:path>
              </a:pathLst>
            </a:cu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hu-HU" sz="2400"/>
            </a:p>
          </p:txBody>
        </p:sp>
        <p:sp>
          <p:nvSpPr>
            <p:cNvPr id="14" name="Szövegdoboz 22"/>
            <p:cNvSpPr txBox="1">
              <a:spLocks noChangeArrowheads="1"/>
            </p:cNvSpPr>
            <p:nvPr/>
          </p:nvSpPr>
          <p:spPr bwMode="auto">
            <a:xfrm>
              <a:off x="3342818" y="116632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/>
              <a:r>
                <a:rPr lang="hu-HU" sz="2400">
                  <a:latin typeface="Times New Roman" pitchFamily="18" charset="0"/>
                  <a:cs typeface="Times New Roman" pitchFamily="18" charset="0"/>
                </a:rPr>
                <a:t>foton</a:t>
              </a:r>
            </a:p>
          </p:txBody>
        </p:sp>
        <p:sp>
          <p:nvSpPr>
            <p:cNvPr id="15" name="Szövegdoboz 23"/>
            <p:cNvSpPr txBox="1">
              <a:spLocks noChangeArrowheads="1"/>
            </p:cNvSpPr>
            <p:nvPr/>
          </p:nvSpPr>
          <p:spPr bwMode="auto">
            <a:xfrm>
              <a:off x="2010762" y="771091"/>
              <a:ext cx="141417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/>
              <a:r>
                <a:rPr lang="hu-HU" sz="2400">
                  <a:latin typeface="Times New Roman" pitchFamily="18" charset="0"/>
                  <a:cs typeface="Times New Roman" pitchFamily="18" charset="0"/>
                </a:rPr>
                <a:t>kristályok</a:t>
              </a:r>
            </a:p>
          </p:txBody>
        </p:sp>
        <p:sp>
          <p:nvSpPr>
            <p:cNvPr id="16" name="Szövegdoboz 24"/>
            <p:cNvSpPr txBox="1">
              <a:spLocks noChangeArrowheads="1"/>
            </p:cNvSpPr>
            <p:nvPr/>
          </p:nvSpPr>
          <p:spPr bwMode="auto">
            <a:xfrm>
              <a:off x="3568948" y="1268760"/>
              <a:ext cx="14911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/>
              <a:r>
                <a:rPr lang="hu-HU" sz="2400">
                  <a:latin typeface="Times New Roman" pitchFamily="18" charset="0"/>
                  <a:cs typeface="Times New Roman" pitchFamily="18" charset="0"/>
                </a:rPr>
                <a:t>kristályok </a:t>
              </a:r>
            </a:p>
            <a:p>
              <a:pPr eaLnBrk="1" hangingPunct="1"/>
              <a:r>
                <a:rPr lang="hu-HU" sz="2400">
                  <a:latin typeface="Times New Roman" pitchFamily="18" charset="0"/>
                  <a:cs typeface="Times New Roman" pitchFamily="18" charset="0"/>
                </a:rPr>
                <a:t>közötti </a:t>
              </a:r>
            </a:p>
            <a:p>
              <a:pPr eaLnBrk="1" hangingPunct="1"/>
              <a:r>
                <a:rPr lang="hu-HU" sz="2400">
                  <a:latin typeface="Times New Roman" pitchFamily="18" charset="0"/>
                  <a:cs typeface="Times New Roman" pitchFamily="18" charset="0"/>
                </a:rPr>
                <a:t>szóródás</a:t>
              </a:r>
            </a:p>
          </p:txBody>
        </p:sp>
        <p:sp>
          <p:nvSpPr>
            <p:cNvPr id="17" name="Szövegdoboz 25"/>
            <p:cNvSpPr txBox="1">
              <a:spLocks noChangeArrowheads="1"/>
            </p:cNvSpPr>
            <p:nvPr/>
          </p:nvSpPr>
          <p:spPr bwMode="auto">
            <a:xfrm>
              <a:off x="2033815" y="1844824"/>
              <a:ext cx="149912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/>
              <a:r>
                <a:rPr lang="hu-HU" sz="2400">
                  <a:latin typeface="Times New Roman" pitchFamily="18" charset="0"/>
                  <a:cs typeface="Times New Roman" pitchFamily="18" charset="0"/>
                </a:rPr>
                <a:t>elnyelődés</a:t>
              </a:r>
            </a:p>
          </p:txBody>
        </p:sp>
        <p:sp>
          <p:nvSpPr>
            <p:cNvPr id="18" name="Ellipszis 17"/>
            <p:cNvSpPr/>
            <p:nvPr/>
          </p:nvSpPr>
          <p:spPr>
            <a:xfrm>
              <a:off x="1783697" y="2922397"/>
              <a:ext cx="2277898" cy="97336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hu-HU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Elektronika</a:t>
              </a:r>
            </a:p>
          </p:txBody>
        </p:sp>
        <p:cxnSp>
          <p:nvCxnSpPr>
            <p:cNvPr id="19" name="Egyenes összekötő nyíllal 18"/>
            <p:cNvCxnSpPr>
              <a:stCxn id="6" idx="2"/>
              <a:endCxn id="18" idx="0"/>
            </p:cNvCxnSpPr>
            <p:nvPr/>
          </p:nvCxnSpPr>
          <p:spPr>
            <a:xfrm rot="5400000">
              <a:off x="2737658" y="2730266"/>
              <a:ext cx="377913" cy="63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nyíllal 19"/>
            <p:cNvCxnSpPr>
              <a:stCxn id="18" idx="4"/>
            </p:cNvCxnSpPr>
            <p:nvPr/>
          </p:nvCxnSpPr>
          <p:spPr>
            <a:xfrm rot="16200000" flipH="1">
              <a:off x="2677318" y="4141883"/>
              <a:ext cx="504942" cy="126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Szövegdoboz 35"/>
            <p:cNvSpPr txBox="1">
              <a:spLocks noChangeArrowheads="1"/>
            </p:cNvSpPr>
            <p:nvPr/>
          </p:nvSpPr>
          <p:spPr bwMode="auto">
            <a:xfrm>
              <a:off x="2143737" y="4401108"/>
              <a:ext cx="20858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/>
              <a:r>
                <a:rPr lang="hu-HU" sz="2400">
                  <a:latin typeface="Times New Roman" pitchFamily="18" charset="0"/>
                  <a:cs typeface="Times New Roman" pitchFamily="18" charset="0"/>
                </a:rPr>
                <a:t>találatok száma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823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Ha figyelmen kívül hagyjuk…</a:t>
            </a:r>
            <a:endParaRPr lang="hu-HU" dirty="0"/>
          </a:p>
        </p:txBody>
      </p:sp>
      <p:pic>
        <p:nvPicPr>
          <p:cNvPr id="5122" name="Picture 2" descr="D:\Work\phd\prezentációk\Doktorandusz konferencia - 2011 november\mouse_geo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812229"/>
            <a:ext cx="2808312" cy="4624877"/>
          </a:xfrm>
          <a:prstGeom prst="rect">
            <a:avLst/>
          </a:prstGeom>
          <a:noFill/>
        </p:spPr>
      </p:pic>
      <p:pic>
        <p:nvPicPr>
          <p:cNvPr id="5123" name="Picture 3" descr="D:\Work\phd\prezentációk\Doktorandusz konferencia - 2011 november\mouse_detmo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1812230"/>
            <a:ext cx="2799171" cy="4626000"/>
          </a:xfrm>
          <a:prstGeom prst="rect">
            <a:avLst/>
          </a:prstGeom>
          <a:noFill/>
        </p:spPr>
      </p:pic>
      <p:sp>
        <p:nvSpPr>
          <p:cNvPr id="13" name="Szövegdoboz 12"/>
          <p:cNvSpPr txBox="1"/>
          <p:nvPr/>
        </p:nvSpPr>
        <p:spPr>
          <a:xfrm>
            <a:off x="1907704" y="1812230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0000"/>
                </a:solidFill>
              </a:rPr>
              <a:t>Ideális detektor</a:t>
            </a:r>
            <a:endParaRPr lang="hu-HU" sz="1600" dirty="0">
              <a:solidFill>
                <a:srgbClr val="FF000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4860032" y="1802938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0000"/>
                </a:solidFill>
              </a:rPr>
              <a:t>Valószerű detektor</a:t>
            </a:r>
            <a:endParaRPr lang="hu-HU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Rekonstrukciós módszer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Az ismeretlen függvény modellje</a:t>
            </a:r>
          </a:p>
          <a:p>
            <a:pPr lvl="1"/>
            <a:r>
              <a:rPr lang="hu-HU" dirty="0" err="1" smtClean="0"/>
              <a:t>Végeselem</a:t>
            </a:r>
            <a:r>
              <a:rPr lang="hu-HU" dirty="0" smtClean="0"/>
              <a:t> reprezentáció, interpolációs módok</a:t>
            </a:r>
          </a:p>
          <a:p>
            <a:r>
              <a:rPr lang="hu-HU" dirty="0" smtClean="0"/>
              <a:t>Rekonstrukciós algoritmus</a:t>
            </a:r>
          </a:p>
          <a:p>
            <a:pPr lvl="1"/>
            <a:r>
              <a:rPr lang="hu-HU" dirty="0" smtClean="0"/>
              <a:t>ML-EM: iteratív, figyelembe veszi a mért adat Poisson eloszlását, tetszőleges fizikai jelenség modellje beépíthető</a:t>
            </a:r>
          </a:p>
          <a:p>
            <a:r>
              <a:rPr lang="hu-HU" dirty="0" smtClean="0"/>
              <a:t>Rendszermátrix</a:t>
            </a:r>
          </a:p>
          <a:p>
            <a:pPr lvl="1"/>
            <a:r>
              <a:rPr lang="hu-HU" dirty="0" smtClean="0"/>
              <a:t>Direkt vs. </a:t>
            </a:r>
            <a:r>
              <a:rPr lang="hu-HU" dirty="0" err="1" smtClean="0"/>
              <a:t>Adjungált</a:t>
            </a:r>
            <a:r>
              <a:rPr lang="hu-HU" dirty="0" smtClean="0"/>
              <a:t> módszerek</a:t>
            </a:r>
          </a:p>
          <a:p>
            <a:pPr lvl="1"/>
            <a:r>
              <a:rPr lang="hu-HU" dirty="0" smtClean="0"/>
              <a:t>Fizikai modellek</a:t>
            </a:r>
          </a:p>
        </p:txBody>
      </p:sp>
    </p:spTree>
    <p:extLst>
      <p:ext uri="{BB962C8B-B14F-4D97-AF65-F5344CB8AC3E}">
        <p14:creationId xmlns:p14="http://schemas.microsoft.com/office/powerpoint/2010/main" val="415606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Végeselem</a:t>
            </a:r>
            <a:r>
              <a:rPr lang="hu-HU" dirty="0" smtClean="0"/>
              <a:t> módszer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75191"/>
            <a:ext cx="5122912" cy="4625609"/>
          </a:xfrm>
        </p:spPr>
        <p:txBody>
          <a:bodyPr>
            <a:normAutofit/>
          </a:bodyPr>
          <a:lstStyle/>
          <a:p>
            <a:r>
              <a:rPr lang="hu-HU" sz="2000" dirty="0" smtClean="0"/>
              <a:t>Az ismeretlen függvényt együtthatók és rögzített bázisfüggvények segítségével írjuk le: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29" y="3116945"/>
            <a:ext cx="1552203" cy="160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 rot="1835598">
            <a:off x="7436053" y="3300285"/>
            <a:ext cx="677246" cy="41748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515515" y="3354462"/>
            <a:ext cx="174625" cy="2174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7598164" y="3227462"/>
            <a:ext cx="43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hu-HU" sz="2400" dirty="0">
                <a:latin typeface="Times New Roman" pitchFamily="18" charset="0"/>
              </a:rPr>
              <a:t>e</a:t>
            </a:r>
            <a:r>
              <a:rPr lang="hu-HU" sz="2400" baseline="30000" dirty="0">
                <a:latin typeface="Times New Roman" pitchFamily="18" charset="0"/>
              </a:rPr>
              <a:t>+</a:t>
            </a:r>
          </a:p>
        </p:txBody>
      </p:sp>
      <p:sp>
        <p:nvSpPr>
          <p:cNvPr id="13" name="Text Box 51"/>
          <p:cNvSpPr txBox="1">
            <a:spLocks noChangeArrowheads="1"/>
          </p:cNvSpPr>
          <p:nvPr/>
        </p:nvSpPr>
        <p:spPr bwMode="auto">
          <a:xfrm>
            <a:off x="5633020" y="1665288"/>
            <a:ext cx="3619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/>
              <a:t>Intenzitás: </a:t>
            </a:r>
            <a:r>
              <a:rPr lang="hu-HU" i="1" dirty="0" smtClean="0"/>
              <a:t>x(v)</a:t>
            </a:r>
            <a:endParaRPr lang="hu-HU" i="1" dirty="0"/>
          </a:p>
          <a:p>
            <a:pPr algn="ctr" eaLnBrk="1" hangingPunct="1"/>
            <a:r>
              <a:rPr lang="hu-HU" dirty="0"/>
              <a:t>(pozitron bomlások sűrűsége)</a:t>
            </a:r>
            <a:endParaRPr lang="hu-HU" i="1" dirty="0"/>
          </a:p>
        </p:txBody>
      </p:sp>
      <p:sp>
        <p:nvSpPr>
          <p:cNvPr id="14" name="Line 52"/>
          <p:cNvSpPr>
            <a:spLocks noChangeShapeType="1"/>
          </p:cNvSpPr>
          <p:nvPr/>
        </p:nvSpPr>
        <p:spPr bwMode="auto">
          <a:xfrm flipH="1">
            <a:off x="7576840" y="2311400"/>
            <a:ext cx="19496" cy="90157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Szövegdoboz 44"/>
              <p:cNvSpPr txBox="1"/>
              <p:nvPr/>
            </p:nvSpPr>
            <p:spPr>
              <a:xfrm>
                <a:off x="901871" y="2708920"/>
                <a:ext cx="2301976" cy="10197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000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hu-HU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hu-H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0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hu-HU" sz="2000" b="0" i="0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hu-HU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hu-HU" sz="2000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hu-HU" sz="20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hu-HU" sz="2000" b="0" i="1" smtClean="0">
                              <a:latin typeface="Cambria Math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hu-H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0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hu-HU" sz="20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hu-H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000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hu-HU" sz="20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hu-HU" sz="2000" b="1" i="1" smtClean="0">
                              <a:latin typeface="Cambria Math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hu-H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000" i="1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  <m:r>
                            <a:rPr lang="hu-HU" sz="2000" b="1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hu-HU" sz="2000" b="1" dirty="0"/>
              </a:p>
            </p:txBody>
          </p:sp>
        </mc:Choice>
        <mc:Fallback xmlns="">
          <p:sp>
            <p:nvSpPr>
              <p:cNvPr id="45" name="Szövegdoboz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871" y="2708920"/>
                <a:ext cx="2301976" cy="1019703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Kép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33056"/>
            <a:ext cx="6559846" cy="2736304"/>
          </a:xfrm>
          <a:prstGeom prst="rect">
            <a:avLst/>
          </a:prstGeom>
        </p:spPr>
      </p:pic>
      <p:sp>
        <p:nvSpPr>
          <p:cNvPr id="51" name="Ellipszis 50"/>
          <p:cNvSpPr/>
          <p:nvPr/>
        </p:nvSpPr>
        <p:spPr>
          <a:xfrm>
            <a:off x="35496" y="3429000"/>
            <a:ext cx="4104456" cy="3286050"/>
          </a:xfrm>
          <a:prstGeom prst="ellipse">
            <a:avLst/>
          </a:prstGeom>
          <a:noFill/>
          <a:ln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Szövegdoboz 51"/>
          <p:cNvSpPr txBox="1"/>
          <p:nvPr/>
        </p:nvSpPr>
        <p:spPr>
          <a:xfrm>
            <a:off x="611560" y="3779748"/>
            <a:ext cx="190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Nearest</a:t>
            </a:r>
            <a:r>
              <a:rPr lang="hu-HU" dirty="0" smtClean="0">
                <a:solidFill>
                  <a:srgbClr val="FF0000"/>
                </a:solidFill>
              </a:rPr>
              <a:t> (</a:t>
            </a:r>
            <a:r>
              <a:rPr lang="hu-HU" dirty="0" err="1" smtClean="0">
                <a:solidFill>
                  <a:srgbClr val="FF0000"/>
                </a:solidFill>
              </a:rPr>
              <a:t>point</a:t>
            </a:r>
            <a:r>
              <a:rPr lang="hu-HU" dirty="0" smtClean="0">
                <a:solidFill>
                  <a:srgbClr val="FF0000"/>
                </a:solidFill>
              </a:rPr>
              <a:t>)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53" name="Szövegdoboz 52"/>
          <p:cNvSpPr txBox="1"/>
          <p:nvPr/>
        </p:nvSpPr>
        <p:spPr>
          <a:xfrm>
            <a:off x="2267744" y="3779748"/>
            <a:ext cx="190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(</a:t>
            </a:r>
            <a:r>
              <a:rPr lang="hu-HU" dirty="0" err="1" smtClean="0">
                <a:solidFill>
                  <a:srgbClr val="FF0000"/>
                </a:solidFill>
              </a:rPr>
              <a:t>Tri</a:t>
            </a:r>
            <a:r>
              <a:rPr lang="hu-HU" dirty="0" smtClean="0">
                <a:solidFill>
                  <a:srgbClr val="FF0000"/>
                </a:solidFill>
              </a:rPr>
              <a:t>)</a:t>
            </a:r>
            <a:r>
              <a:rPr lang="hu-HU" dirty="0" err="1" smtClean="0">
                <a:solidFill>
                  <a:srgbClr val="FF0000"/>
                </a:solidFill>
              </a:rPr>
              <a:t>Linear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54" name="Szövegdoboz 53"/>
          <p:cNvSpPr txBox="1"/>
          <p:nvPr/>
        </p:nvSpPr>
        <p:spPr>
          <a:xfrm>
            <a:off x="3347864" y="345606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GPU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5" name="Line 52"/>
          <p:cNvSpPr>
            <a:spLocks noChangeShapeType="1"/>
          </p:cNvSpPr>
          <p:nvPr/>
        </p:nvSpPr>
        <p:spPr bwMode="auto">
          <a:xfrm flipV="1">
            <a:off x="2411760" y="2762189"/>
            <a:ext cx="576064" cy="35475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6" name="Szövegdoboz 55"/>
          <p:cNvSpPr txBox="1"/>
          <p:nvPr/>
        </p:nvSpPr>
        <p:spPr>
          <a:xfrm>
            <a:off x="2987824" y="25649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Voxelek</a:t>
            </a:r>
            <a:r>
              <a:rPr lang="hu-HU" dirty="0" smtClean="0">
                <a:solidFill>
                  <a:srgbClr val="FF0000"/>
                </a:solidFill>
              </a:rPr>
              <a:t>, 3D rács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7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  <p:bldP spid="54" grpId="0"/>
      <p:bldP spid="55" grpId="0" animBg="1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Modellezés: rendszermátrix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sz="2400" dirty="0" smtClean="0"/>
              <a:t>Problémák:</a:t>
            </a:r>
          </a:p>
          <a:p>
            <a:pPr lvl="1"/>
            <a:r>
              <a:rPr lang="hu-HU" sz="2000" kern="0" dirty="0" smtClean="0"/>
              <a:t>A gyakorlatban óriási </a:t>
            </a:r>
            <a:r>
              <a:rPr lang="hu-HU" sz="2000" kern="0" dirty="0"/>
              <a:t>rendszermátrix: 10</a:t>
            </a:r>
            <a:r>
              <a:rPr lang="en-US" sz="2000" kern="0" baseline="30000" dirty="0"/>
              <a:t>8</a:t>
            </a:r>
            <a:r>
              <a:rPr lang="en-US" sz="2000" kern="0" dirty="0">
                <a:cs typeface="Arial" charset="0"/>
              </a:rPr>
              <a:t>×</a:t>
            </a:r>
            <a:r>
              <a:rPr lang="hu-HU" sz="2000" kern="0" dirty="0"/>
              <a:t>10</a:t>
            </a:r>
            <a:r>
              <a:rPr lang="en-US" sz="2000" kern="0" baseline="30000" dirty="0" smtClean="0"/>
              <a:t>7</a:t>
            </a:r>
            <a:r>
              <a:rPr lang="hu-HU" sz="2000" kern="0" dirty="0" smtClean="0"/>
              <a:t> = 10</a:t>
            </a:r>
            <a:r>
              <a:rPr lang="hu-HU" sz="2000" kern="0" baseline="30000" dirty="0" smtClean="0"/>
              <a:t>15</a:t>
            </a:r>
            <a:r>
              <a:rPr lang="hu-HU" sz="2000" kern="0" dirty="0" smtClean="0"/>
              <a:t>  elem</a:t>
            </a:r>
            <a:endParaRPr lang="hu-HU" sz="2000" kern="0" baseline="30000" dirty="0" smtClean="0"/>
          </a:p>
          <a:p>
            <a:pPr lvl="1"/>
            <a:r>
              <a:rPr lang="hu-HU" sz="2000" kern="0" dirty="0" smtClean="0"/>
              <a:t>Néhány </a:t>
            </a:r>
            <a:r>
              <a:rPr lang="hu-HU" sz="2000" kern="0" dirty="0" err="1" smtClean="0"/>
              <a:t>TeraByte</a:t>
            </a:r>
            <a:r>
              <a:rPr lang="hu-HU" sz="2000" kern="0" dirty="0" smtClean="0"/>
              <a:t>!</a:t>
            </a:r>
          </a:p>
          <a:p>
            <a:pPr lvl="1"/>
            <a:r>
              <a:rPr lang="hu-HU" sz="2000" kern="0" dirty="0" smtClean="0"/>
              <a:t>Minden </a:t>
            </a:r>
            <a:r>
              <a:rPr lang="hu-HU" sz="2000" kern="0" dirty="0"/>
              <a:t>mátrixelem végtelendimenziós </a:t>
            </a:r>
            <a:r>
              <a:rPr lang="hu-HU" sz="2000" kern="0" dirty="0" smtClean="0"/>
              <a:t>integrál (szóródás)</a:t>
            </a:r>
          </a:p>
          <a:p>
            <a:pPr lvl="1"/>
            <a:r>
              <a:rPr lang="hu-HU" sz="2000" kern="0" dirty="0"/>
              <a:t>A mátrixelemek függnek a mért </a:t>
            </a:r>
            <a:r>
              <a:rPr lang="hu-HU" sz="2000" kern="0" dirty="0" smtClean="0"/>
              <a:t>objektumtól </a:t>
            </a:r>
            <a:r>
              <a:rPr lang="hu-HU" sz="2000" kern="0" dirty="0"/>
              <a:t>(szóródás, pozitron-vándorlás)</a:t>
            </a:r>
            <a:r>
              <a:rPr lang="hu-HU" sz="2000" kern="0" dirty="0" smtClean="0"/>
              <a:t>, ezért offline nem számolható pontosan</a:t>
            </a:r>
          </a:p>
          <a:p>
            <a:pPr lvl="1"/>
            <a:r>
              <a:rPr lang="hu-HU" sz="2000" dirty="0" smtClean="0"/>
              <a:t>Ha eltekintünk a szóródástól, a mátrix ritka: gyorsítások</a:t>
            </a:r>
          </a:p>
          <a:p>
            <a:r>
              <a:rPr lang="hu-HU" sz="2400" dirty="0" smtClean="0"/>
              <a:t>A mátrixelemeket </a:t>
            </a:r>
            <a:r>
              <a:rPr lang="hu-HU" sz="2400" dirty="0" err="1" smtClean="0"/>
              <a:t>on-the-fly</a:t>
            </a:r>
            <a:r>
              <a:rPr lang="hu-HU" sz="2400" dirty="0" smtClean="0"/>
              <a:t> számoljuk!</a:t>
            </a:r>
            <a:endParaRPr lang="hu-HU" sz="2400" dirty="0"/>
          </a:p>
        </p:txBody>
      </p:sp>
      <p:sp>
        <p:nvSpPr>
          <p:cNvPr id="5" name="Text Box 45"/>
          <p:cNvSpPr txBox="1">
            <a:spLocks noChangeArrowheads="1"/>
          </p:cNvSpPr>
          <p:nvPr/>
        </p:nvSpPr>
        <p:spPr bwMode="auto">
          <a:xfrm>
            <a:off x="3106811" y="1578223"/>
            <a:ext cx="2303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 smtClean="0"/>
              <a:t>mért LOR válasz </a:t>
            </a:r>
            <a:endParaRPr lang="hu-HU" dirty="0"/>
          </a:p>
        </p:txBody>
      </p:sp>
      <p:sp>
        <p:nvSpPr>
          <p:cNvPr id="6" name="Text Box 46"/>
          <p:cNvSpPr txBox="1">
            <a:spLocks noChangeArrowheads="1"/>
          </p:cNvSpPr>
          <p:nvPr/>
        </p:nvSpPr>
        <p:spPr bwMode="auto">
          <a:xfrm>
            <a:off x="6602967" y="1619508"/>
            <a:ext cx="17445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 err="1" smtClean="0"/>
              <a:t>voxel</a:t>
            </a:r>
            <a:r>
              <a:rPr lang="hu-HU" dirty="0" smtClean="0"/>
              <a:t> intenzitás</a:t>
            </a:r>
            <a:endParaRPr lang="hu-HU" dirty="0"/>
          </a:p>
        </p:txBody>
      </p:sp>
      <p:sp>
        <p:nvSpPr>
          <p:cNvPr id="7" name="Line 47"/>
          <p:cNvSpPr>
            <a:spLocks noChangeShapeType="1"/>
          </p:cNvSpPr>
          <p:nvPr/>
        </p:nvSpPr>
        <p:spPr bwMode="auto">
          <a:xfrm flipV="1">
            <a:off x="6012160" y="2888109"/>
            <a:ext cx="0" cy="396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" name="Text Box 48"/>
          <p:cNvSpPr txBox="1">
            <a:spLocks noChangeArrowheads="1"/>
          </p:cNvSpPr>
          <p:nvPr/>
        </p:nvSpPr>
        <p:spPr bwMode="auto">
          <a:xfrm>
            <a:off x="3737049" y="3214935"/>
            <a:ext cx="52502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hu-HU" dirty="0" err="1" smtClean="0"/>
              <a:t>A</a:t>
            </a:r>
            <a:r>
              <a:rPr lang="hu-HU" baseline="-25000" dirty="0" err="1" smtClean="0"/>
              <a:t>i</a:t>
            </a:r>
            <a:r>
              <a:rPr lang="hu-HU" baseline="-25000" dirty="0" err="1"/>
              <a:t>j</a:t>
            </a:r>
            <a:r>
              <a:rPr lang="hu-HU" dirty="0" smtClean="0"/>
              <a:t>: annak </a:t>
            </a:r>
            <a:r>
              <a:rPr lang="hu-HU" dirty="0"/>
              <a:t>valószínűsége, hogy </a:t>
            </a:r>
            <a:r>
              <a:rPr lang="hu-HU" dirty="0" smtClean="0"/>
              <a:t>az </a:t>
            </a:r>
            <a:r>
              <a:rPr lang="hu-HU" dirty="0" err="1" smtClean="0"/>
              <a:t>i-edik</a:t>
            </a:r>
            <a:r>
              <a:rPr lang="hu-HU" dirty="0" smtClean="0"/>
              <a:t> </a:t>
            </a:r>
            <a:r>
              <a:rPr lang="hu-HU" dirty="0" err="1"/>
              <a:t>voxelben</a:t>
            </a:r>
            <a:r>
              <a:rPr lang="hu-HU" dirty="0"/>
              <a:t> </a:t>
            </a:r>
          </a:p>
          <a:p>
            <a:pPr eaLnBrk="1" hangingPunct="1"/>
            <a:r>
              <a:rPr lang="hu-HU" dirty="0"/>
              <a:t>keletkezett </a:t>
            </a:r>
            <a:r>
              <a:rPr lang="hu-HU" dirty="0" smtClean="0"/>
              <a:t>pozitron a </a:t>
            </a:r>
            <a:r>
              <a:rPr lang="hu-HU" i="1" dirty="0" err="1" smtClean="0"/>
              <a:t>j</a:t>
            </a:r>
            <a:r>
              <a:rPr lang="hu-HU" dirty="0" err="1" smtClean="0"/>
              <a:t>-edik</a:t>
            </a:r>
            <a:r>
              <a:rPr lang="hu-HU" dirty="0" smtClean="0"/>
              <a:t> </a:t>
            </a:r>
            <a:r>
              <a:rPr lang="hu-HU" dirty="0" err="1"/>
              <a:t>LoR-ban</a:t>
            </a:r>
            <a:r>
              <a:rPr lang="hu-HU" dirty="0"/>
              <a:t> </a:t>
            </a:r>
            <a:r>
              <a:rPr lang="hu-HU" dirty="0" smtClean="0"/>
              <a:t>eredményez</a:t>
            </a:r>
          </a:p>
          <a:p>
            <a:pPr eaLnBrk="1" hangingPunct="1"/>
            <a:r>
              <a:rPr lang="hu-HU" dirty="0" err="1" smtClean="0"/>
              <a:t>fotonpár</a:t>
            </a:r>
            <a:r>
              <a:rPr lang="hu-HU" dirty="0" smtClean="0"/>
              <a:t> becsapódást</a:t>
            </a:r>
            <a:endParaRPr lang="hu-HU" baseline="30000" dirty="0"/>
          </a:p>
        </p:txBody>
      </p:sp>
      <p:pic>
        <p:nvPicPr>
          <p:cNvPr id="9" name="Picture 51"/>
          <p:cNvPicPr>
            <a:picLocks noChangeAspect="1" noChangeArrowheads="1"/>
          </p:cNvPicPr>
          <p:nvPr/>
        </p:nvPicPr>
        <p:blipFill>
          <a:blip r:embed="rId2" cstate="print"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70" y="1864717"/>
            <a:ext cx="146685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52"/>
          <p:cNvSpPr>
            <a:spLocks/>
          </p:cNvSpPr>
          <p:nvPr/>
        </p:nvSpPr>
        <p:spPr bwMode="auto">
          <a:xfrm>
            <a:off x="251520" y="1145579"/>
            <a:ext cx="666750" cy="2665413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" name="Freeform 53"/>
          <p:cNvSpPr>
            <a:spLocks/>
          </p:cNvSpPr>
          <p:nvPr/>
        </p:nvSpPr>
        <p:spPr bwMode="auto">
          <a:xfrm>
            <a:off x="2369245" y="1145579"/>
            <a:ext cx="665162" cy="2665413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" name="Line 55"/>
          <p:cNvSpPr>
            <a:spLocks noChangeShapeType="1"/>
          </p:cNvSpPr>
          <p:nvPr/>
        </p:nvSpPr>
        <p:spPr bwMode="auto">
          <a:xfrm>
            <a:off x="2483545" y="1969492"/>
            <a:ext cx="0" cy="1668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" name="Line 56"/>
          <p:cNvSpPr>
            <a:spLocks noChangeShapeType="1"/>
          </p:cNvSpPr>
          <p:nvPr/>
        </p:nvSpPr>
        <p:spPr bwMode="auto">
          <a:xfrm>
            <a:off x="2599432" y="1796454"/>
            <a:ext cx="0" cy="1666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" name="Line 57"/>
          <p:cNvSpPr>
            <a:spLocks noChangeShapeType="1"/>
          </p:cNvSpPr>
          <p:nvPr/>
        </p:nvSpPr>
        <p:spPr bwMode="auto">
          <a:xfrm>
            <a:off x="2715320" y="1621829"/>
            <a:ext cx="0" cy="1668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" name="Line 58"/>
          <p:cNvSpPr>
            <a:spLocks noChangeShapeType="1"/>
          </p:cNvSpPr>
          <p:nvPr/>
        </p:nvSpPr>
        <p:spPr bwMode="auto">
          <a:xfrm>
            <a:off x="2831207" y="1448792"/>
            <a:ext cx="0" cy="1666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" name="Line 59"/>
          <p:cNvSpPr>
            <a:spLocks noChangeShapeType="1"/>
          </p:cNvSpPr>
          <p:nvPr/>
        </p:nvSpPr>
        <p:spPr bwMode="auto">
          <a:xfrm>
            <a:off x="2945507" y="1274167"/>
            <a:ext cx="0" cy="1668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" name="Line 60"/>
          <p:cNvSpPr>
            <a:spLocks noChangeShapeType="1"/>
          </p:cNvSpPr>
          <p:nvPr/>
        </p:nvSpPr>
        <p:spPr bwMode="auto">
          <a:xfrm flipH="1">
            <a:off x="2369245" y="1413867"/>
            <a:ext cx="654050" cy="973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" name="Line 61"/>
          <p:cNvSpPr>
            <a:spLocks noChangeShapeType="1"/>
          </p:cNvSpPr>
          <p:nvPr/>
        </p:nvSpPr>
        <p:spPr bwMode="auto">
          <a:xfrm flipH="1">
            <a:off x="2369245" y="1656754"/>
            <a:ext cx="654050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" name="Line 62"/>
          <p:cNvSpPr>
            <a:spLocks noChangeShapeType="1"/>
          </p:cNvSpPr>
          <p:nvPr/>
        </p:nvSpPr>
        <p:spPr bwMode="auto">
          <a:xfrm flipH="1">
            <a:off x="2369245" y="1899642"/>
            <a:ext cx="654050" cy="973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" name="Line 63"/>
          <p:cNvSpPr>
            <a:spLocks noChangeShapeType="1"/>
          </p:cNvSpPr>
          <p:nvPr/>
        </p:nvSpPr>
        <p:spPr bwMode="auto">
          <a:xfrm flipH="1">
            <a:off x="2369245" y="2142529"/>
            <a:ext cx="654050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2" name="Line 64"/>
          <p:cNvSpPr>
            <a:spLocks noChangeShapeType="1"/>
          </p:cNvSpPr>
          <p:nvPr/>
        </p:nvSpPr>
        <p:spPr bwMode="auto">
          <a:xfrm flipH="1">
            <a:off x="2369245" y="2407642"/>
            <a:ext cx="654050" cy="97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" name="Line 65"/>
          <p:cNvSpPr>
            <a:spLocks noChangeShapeType="1"/>
          </p:cNvSpPr>
          <p:nvPr/>
        </p:nvSpPr>
        <p:spPr bwMode="auto">
          <a:xfrm flipH="1">
            <a:off x="2369245" y="2650529"/>
            <a:ext cx="654050" cy="97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" name="Line 66"/>
          <p:cNvSpPr>
            <a:spLocks noChangeShapeType="1"/>
          </p:cNvSpPr>
          <p:nvPr/>
        </p:nvSpPr>
        <p:spPr bwMode="auto">
          <a:xfrm>
            <a:off x="365820" y="1969492"/>
            <a:ext cx="0" cy="1668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5" name="Line 67"/>
          <p:cNvSpPr>
            <a:spLocks noChangeShapeType="1"/>
          </p:cNvSpPr>
          <p:nvPr/>
        </p:nvSpPr>
        <p:spPr bwMode="auto">
          <a:xfrm>
            <a:off x="481707" y="1796454"/>
            <a:ext cx="0" cy="1666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" name="Line 68"/>
          <p:cNvSpPr>
            <a:spLocks noChangeShapeType="1"/>
          </p:cNvSpPr>
          <p:nvPr/>
        </p:nvSpPr>
        <p:spPr bwMode="auto">
          <a:xfrm>
            <a:off x="597595" y="1621829"/>
            <a:ext cx="0" cy="1668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7" name="Line 69"/>
          <p:cNvSpPr>
            <a:spLocks noChangeShapeType="1"/>
          </p:cNvSpPr>
          <p:nvPr/>
        </p:nvSpPr>
        <p:spPr bwMode="auto">
          <a:xfrm>
            <a:off x="713482" y="1448792"/>
            <a:ext cx="0" cy="1666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8" name="Line 70"/>
          <p:cNvSpPr>
            <a:spLocks noChangeShapeType="1"/>
          </p:cNvSpPr>
          <p:nvPr/>
        </p:nvSpPr>
        <p:spPr bwMode="auto">
          <a:xfrm>
            <a:off x="827782" y="1274167"/>
            <a:ext cx="0" cy="1668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" name="Line 71"/>
          <p:cNvSpPr>
            <a:spLocks noChangeShapeType="1"/>
          </p:cNvSpPr>
          <p:nvPr/>
        </p:nvSpPr>
        <p:spPr bwMode="auto">
          <a:xfrm flipH="1">
            <a:off x="251520" y="1413867"/>
            <a:ext cx="655637" cy="973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" name="Line 72"/>
          <p:cNvSpPr>
            <a:spLocks noChangeShapeType="1"/>
          </p:cNvSpPr>
          <p:nvPr/>
        </p:nvSpPr>
        <p:spPr bwMode="auto">
          <a:xfrm flipH="1">
            <a:off x="251520" y="1656754"/>
            <a:ext cx="655637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1" name="Line 73"/>
          <p:cNvSpPr>
            <a:spLocks noChangeShapeType="1"/>
          </p:cNvSpPr>
          <p:nvPr/>
        </p:nvSpPr>
        <p:spPr bwMode="auto">
          <a:xfrm flipH="1">
            <a:off x="251520" y="1899642"/>
            <a:ext cx="655637" cy="973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" name="Line 74"/>
          <p:cNvSpPr>
            <a:spLocks noChangeShapeType="1"/>
          </p:cNvSpPr>
          <p:nvPr/>
        </p:nvSpPr>
        <p:spPr bwMode="auto">
          <a:xfrm flipH="1">
            <a:off x="251520" y="2142529"/>
            <a:ext cx="655637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3" name="Line 75"/>
          <p:cNvSpPr>
            <a:spLocks noChangeShapeType="1"/>
          </p:cNvSpPr>
          <p:nvPr/>
        </p:nvSpPr>
        <p:spPr bwMode="auto">
          <a:xfrm flipH="1">
            <a:off x="251520" y="2385417"/>
            <a:ext cx="655637" cy="97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4" name="Line 76"/>
          <p:cNvSpPr>
            <a:spLocks noChangeShapeType="1"/>
          </p:cNvSpPr>
          <p:nvPr/>
        </p:nvSpPr>
        <p:spPr bwMode="auto">
          <a:xfrm flipH="1">
            <a:off x="251520" y="2628304"/>
            <a:ext cx="655637" cy="97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5" name="Text Box 79"/>
          <p:cNvSpPr txBox="1">
            <a:spLocks noChangeArrowheads="1"/>
          </p:cNvSpPr>
          <p:nvPr/>
        </p:nvSpPr>
        <p:spPr bwMode="auto">
          <a:xfrm>
            <a:off x="1415157" y="1501179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GB">
                <a:latin typeface="Times New Roman" pitchFamily="18" charset="0"/>
              </a:rPr>
              <a:t>voxel</a:t>
            </a:r>
            <a:endParaRPr lang="hu-HU">
              <a:latin typeface="Times New Roman" pitchFamily="18" charset="0"/>
            </a:endParaRPr>
          </a:p>
        </p:txBody>
      </p:sp>
      <p:sp>
        <p:nvSpPr>
          <p:cNvPr id="36" name="Freeform 84"/>
          <p:cNvSpPr>
            <a:spLocks/>
          </p:cNvSpPr>
          <p:nvPr/>
        </p:nvSpPr>
        <p:spPr bwMode="auto">
          <a:xfrm>
            <a:off x="597595" y="2420342"/>
            <a:ext cx="115887" cy="417512"/>
          </a:xfrm>
          <a:custGeom>
            <a:avLst/>
            <a:gdLst>
              <a:gd name="T0" fmla="*/ 0 w 137"/>
              <a:gd name="T1" fmla="*/ 2147483647 h 545"/>
              <a:gd name="T2" fmla="*/ 0 w 137"/>
              <a:gd name="T3" fmla="*/ 2147483647 h 545"/>
              <a:gd name="T4" fmla="*/ 2147483647 w 137"/>
              <a:gd name="T5" fmla="*/ 2147483647 h 545"/>
              <a:gd name="T6" fmla="*/ 2147483647 w 137"/>
              <a:gd name="T7" fmla="*/ 0 h 545"/>
              <a:gd name="T8" fmla="*/ 0 w 137"/>
              <a:gd name="T9" fmla="*/ 2147483647 h 5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7"/>
              <a:gd name="T16" fmla="*/ 0 h 545"/>
              <a:gd name="T17" fmla="*/ 137 w 137"/>
              <a:gd name="T18" fmla="*/ 545 h 5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7" h="545">
                <a:moveTo>
                  <a:pt x="0" y="227"/>
                </a:moveTo>
                <a:lnTo>
                  <a:pt x="0" y="545"/>
                </a:lnTo>
                <a:lnTo>
                  <a:pt x="137" y="318"/>
                </a:lnTo>
                <a:lnTo>
                  <a:pt x="137" y="0"/>
                </a:lnTo>
                <a:lnTo>
                  <a:pt x="0" y="227"/>
                </a:lnTo>
                <a:close/>
              </a:path>
            </a:pathLst>
          </a:custGeom>
          <a:solidFill>
            <a:srgbClr val="FC140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7" name="Freeform 85"/>
          <p:cNvSpPr>
            <a:spLocks/>
          </p:cNvSpPr>
          <p:nvPr/>
        </p:nvSpPr>
        <p:spPr bwMode="auto">
          <a:xfrm>
            <a:off x="2483545" y="2039342"/>
            <a:ext cx="117475" cy="417512"/>
          </a:xfrm>
          <a:custGeom>
            <a:avLst/>
            <a:gdLst>
              <a:gd name="T0" fmla="*/ 0 w 137"/>
              <a:gd name="T1" fmla="*/ 2147483647 h 545"/>
              <a:gd name="T2" fmla="*/ 0 w 137"/>
              <a:gd name="T3" fmla="*/ 2147483647 h 545"/>
              <a:gd name="T4" fmla="*/ 2147483647 w 137"/>
              <a:gd name="T5" fmla="*/ 2147483647 h 545"/>
              <a:gd name="T6" fmla="*/ 2147483647 w 137"/>
              <a:gd name="T7" fmla="*/ 0 h 545"/>
              <a:gd name="T8" fmla="*/ 0 w 137"/>
              <a:gd name="T9" fmla="*/ 2147483647 h 5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7"/>
              <a:gd name="T16" fmla="*/ 0 h 545"/>
              <a:gd name="T17" fmla="*/ 137 w 137"/>
              <a:gd name="T18" fmla="*/ 545 h 5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7" h="545">
                <a:moveTo>
                  <a:pt x="0" y="227"/>
                </a:moveTo>
                <a:lnTo>
                  <a:pt x="0" y="545"/>
                </a:lnTo>
                <a:lnTo>
                  <a:pt x="137" y="318"/>
                </a:lnTo>
                <a:lnTo>
                  <a:pt x="137" y="0"/>
                </a:lnTo>
                <a:lnTo>
                  <a:pt x="0" y="227"/>
                </a:lnTo>
                <a:close/>
              </a:path>
            </a:pathLst>
          </a:custGeom>
          <a:solidFill>
            <a:srgbClr val="FC1402">
              <a:alpha val="5882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38" name="Group 90"/>
          <p:cNvGrpSpPr>
            <a:grpSpLocks/>
          </p:cNvGrpSpPr>
          <p:nvPr/>
        </p:nvGrpSpPr>
        <p:grpSpPr bwMode="auto">
          <a:xfrm>
            <a:off x="1438970" y="2194917"/>
            <a:ext cx="481012" cy="520700"/>
            <a:chOff x="2495" y="2137"/>
            <a:chExt cx="567" cy="680"/>
          </a:xfrm>
        </p:grpSpPr>
        <p:sp>
          <p:nvSpPr>
            <p:cNvPr id="39" name="Rectangle 91"/>
            <p:cNvSpPr>
              <a:spLocks noChangeArrowheads="1"/>
            </p:cNvSpPr>
            <p:nvPr/>
          </p:nvSpPr>
          <p:spPr bwMode="auto">
            <a:xfrm>
              <a:off x="2676" y="2137"/>
              <a:ext cx="385" cy="47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0" name="Rectangle 92"/>
            <p:cNvSpPr>
              <a:spLocks noChangeArrowheads="1"/>
            </p:cNvSpPr>
            <p:nvPr/>
          </p:nvSpPr>
          <p:spPr bwMode="auto">
            <a:xfrm>
              <a:off x="2495" y="2341"/>
              <a:ext cx="385" cy="47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" name="Line 93"/>
            <p:cNvSpPr>
              <a:spLocks noChangeShapeType="1"/>
            </p:cNvSpPr>
            <p:nvPr/>
          </p:nvSpPr>
          <p:spPr bwMode="auto">
            <a:xfrm flipH="1">
              <a:off x="2880" y="2137"/>
              <a:ext cx="182" cy="2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2" name="Line 94"/>
            <p:cNvSpPr>
              <a:spLocks noChangeShapeType="1"/>
            </p:cNvSpPr>
            <p:nvPr/>
          </p:nvSpPr>
          <p:spPr bwMode="auto">
            <a:xfrm flipH="1">
              <a:off x="2880" y="2613"/>
              <a:ext cx="182" cy="2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" name="Line 95"/>
            <p:cNvSpPr>
              <a:spLocks noChangeShapeType="1"/>
            </p:cNvSpPr>
            <p:nvPr/>
          </p:nvSpPr>
          <p:spPr bwMode="auto">
            <a:xfrm flipH="1">
              <a:off x="2495" y="2137"/>
              <a:ext cx="182" cy="2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4" name="Line 96"/>
            <p:cNvSpPr>
              <a:spLocks noChangeShapeType="1"/>
            </p:cNvSpPr>
            <p:nvPr/>
          </p:nvSpPr>
          <p:spPr bwMode="auto">
            <a:xfrm flipH="1">
              <a:off x="2495" y="2613"/>
              <a:ext cx="182" cy="2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5" name="AutoShape 103"/>
          <p:cNvSpPr>
            <a:spLocks noChangeArrowheads="1"/>
          </p:cNvSpPr>
          <p:nvPr/>
        </p:nvSpPr>
        <p:spPr bwMode="auto">
          <a:xfrm rot="17246461">
            <a:off x="1760438" y="1941711"/>
            <a:ext cx="576263" cy="863600"/>
          </a:xfrm>
          <a:prstGeom prst="lightningBol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latin typeface="Tahoma" pitchFamily="34" charset="0"/>
            </a:endParaRPr>
          </a:p>
        </p:txBody>
      </p:sp>
      <p:sp>
        <p:nvSpPr>
          <p:cNvPr id="46" name="AutoShape 104"/>
          <p:cNvSpPr>
            <a:spLocks noChangeArrowheads="1"/>
          </p:cNvSpPr>
          <p:nvPr/>
        </p:nvSpPr>
        <p:spPr bwMode="auto">
          <a:xfrm rot="17246461" flipH="1" flipV="1">
            <a:off x="971451" y="2041723"/>
            <a:ext cx="466725" cy="957263"/>
          </a:xfrm>
          <a:prstGeom prst="lightningBol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latin typeface="Tahoma" pitchFamily="34" charset="0"/>
            </a:endParaRPr>
          </a:p>
        </p:txBody>
      </p:sp>
      <p:sp>
        <p:nvSpPr>
          <p:cNvPr id="47" name="Line 105"/>
          <p:cNvSpPr>
            <a:spLocks noChangeShapeType="1"/>
          </p:cNvSpPr>
          <p:nvPr/>
        </p:nvSpPr>
        <p:spPr bwMode="auto">
          <a:xfrm flipH="1">
            <a:off x="6231979" y="1988840"/>
            <a:ext cx="1220341" cy="70559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" name="Line 106"/>
          <p:cNvSpPr>
            <a:spLocks noChangeShapeType="1"/>
          </p:cNvSpPr>
          <p:nvPr/>
        </p:nvSpPr>
        <p:spPr bwMode="auto">
          <a:xfrm>
            <a:off x="4258319" y="1903660"/>
            <a:ext cx="1105769" cy="72464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Szövegdoboz 52"/>
              <p:cNvSpPr txBox="1"/>
              <p:nvPr/>
            </p:nvSpPr>
            <p:spPr>
              <a:xfrm>
                <a:off x="5220072" y="2530951"/>
                <a:ext cx="11989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>
                          <a:latin typeface="Cambria Math"/>
                        </a:rPr>
                        <m:t>𝑦</m:t>
                      </m:r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r>
                        <a:rPr lang="hu-HU" sz="2400" b="1" i="1" smtClean="0">
                          <a:latin typeface="Cambria Math"/>
                        </a:rPr>
                        <m:t>𝑨</m:t>
                      </m:r>
                      <m:r>
                        <a:rPr lang="hu-HU" sz="24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hu-HU" sz="2400" dirty="0"/>
              </a:p>
            </p:txBody>
          </p:sp>
        </mc:Choice>
        <mc:Fallback xmlns="">
          <p:sp>
            <p:nvSpPr>
              <p:cNvPr id="53" name="Szövegdoboz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2530951"/>
                <a:ext cx="1198918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389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Kép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56792"/>
            <a:ext cx="2496277" cy="1872208"/>
          </a:xfrm>
          <a:prstGeom prst="rect">
            <a:avLst/>
          </a:prstGeom>
        </p:spPr>
      </p:pic>
      <p:pic>
        <p:nvPicPr>
          <p:cNvPr id="61" name="Kép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82" y="2950424"/>
            <a:ext cx="2604606" cy="2494800"/>
          </a:xfrm>
          <a:prstGeom prst="rect">
            <a:avLst/>
          </a:prstGeom>
        </p:spPr>
      </p:pic>
      <p:pic>
        <p:nvPicPr>
          <p:cNvPr id="60" name="Kép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96798"/>
            <a:ext cx="2314376" cy="792088"/>
          </a:xfrm>
          <a:prstGeom prst="rect">
            <a:avLst/>
          </a:prstGeom>
          <a:noFill/>
        </p:spPr>
      </p:pic>
      <p:grpSp>
        <p:nvGrpSpPr>
          <p:cNvPr id="2" name="Csoportba foglalás 61"/>
          <p:cNvGrpSpPr/>
          <p:nvPr/>
        </p:nvGrpSpPr>
        <p:grpSpPr>
          <a:xfrm>
            <a:off x="238062" y="2949332"/>
            <a:ext cx="2605746" cy="2495892"/>
            <a:chOff x="179512" y="2492896"/>
            <a:chExt cx="2736304" cy="2620946"/>
          </a:xfrm>
        </p:grpSpPr>
        <p:pic>
          <p:nvPicPr>
            <p:cNvPr id="63" name="Kép 6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2492896"/>
              <a:ext cx="2736304" cy="2620946"/>
            </a:xfrm>
            <a:prstGeom prst="rect">
              <a:avLst/>
            </a:prstGeom>
          </p:spPr>
        </p:pic>
        <p:sp>
          <p:nvSpPr>
            <p:cNvPr id="64" name="Szövegdoboz 63"/>
            <p:cNvSpPr txBox="1"/>
            <p:nvPr/>
          </p:nvSpPr>
          <p:spPr>
            <a:xfrm>
              <a:off x="1270306" y="3072213"/>
              <a:ext cx="360040" cy="151902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hu-HU" sz="8800" dirty="0" smtClean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?</a:t>
              </a:r>
              <a:endParaRPr lang="hu-HU" sz="8800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5" name="Line 40"/>
            <p:cNvSpPr>
              <a:spLocks noChangeShapeType="1"/>
            </p:cNvSpPr>
            <p:nvPr/>
          </p:nvSpPr>
          <p:spPr bwMode="auto">
            <a:xfrm flipH="1">
              <a:off x="811792" y="3969420"/>
              <a:ext cx="504056" cy="23703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Line 40"/>
            <p:cNvSpPr>
              <a:spLocks noChangeShapeType="1"/>
            </p:cNvSpPr>
            <p:nvPr/>
          </p:nvSpPr>
          <p:spPr bwMode="auto">
            <a:xfrm flipV="1">
              <a:off x="1932810" y="3525906"/>
              <a:ext cx="529311" cy="22685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" name="Line 40"/>
            <p:cNvSpPr>
              <a:spLocks noChangeShapeType="1"/>
            </p:cNvSpPr>
            <p:nvPr/>
          </p:nvSpPr>
          <p:spPr bwMode="auto">
            <a:xfrm flipH="1" flipV="1">
              <a:off x="1101035" y="2996595"/>
              <a:ext cx="302464" cy="3780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" name="Line 40"/>
            <p:cNvSpPr>
              <a:spLocks noChangeShapeType="1"/>
            </p:cNvSpPr>
            <p:nvPr/>
          </p:nvSpPr>
          <p:spPr bwMode="auto">
            <a:xfrm flipV="1">
              <a:off x="1781578" y="2789185"/>
              <a:ext cx="118516" cy="50987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9" name="Szövegdoboz 68"/>
          <p:cNvSpPr txBox="1"/>
          <p:nvPr/>
        </p:nvSpPr>
        <p:spPr>
          <a:xfrm>
            <a:off x="3851920" y="4006805"/>
            <a:ext cx="1584176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Becsült </a:t>
            </a:r>
          </a:p>
          <a:p>
            <a:pPr algn="ctr"/>
            <a:r>
              <a:rPr lang="hu-HU" dirty="0" smtClean="0"/>
              <a:t>foton találatok</a:t>
            </a:r>
            <a:endParaRPr lang="hu-HU" dirty="0"/>
          </a:p>
        </p:txBody>
      </p:sp>
      <p:sp>
        <p:nvSpPr>
          <p:cNvPr id="70" name="Szövegdoboz 69"/>
          <p:cNvSpPr txBox="1"/>
          <p:nvPr/>
        </p:nvSpPr>
        <p:spPr>
          <a:xfrm>
            <a:off x="6732240" y="1630541"/>
            <a:ext cx="1656184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Mért </a:t>
            </a:r>
          </a:p>
          <a:p>
            <a:pPr algn="ctr"/>
            <a:r>
              <a:rPr lang="hu-HU" dirty="0" smtClean="0"/>
              <a:t>foton találatok</a:t>
            </a:r>
            <a:endParaRPr lang="hu-HU" dirty="0"/>
          </a:p>
        </p:txBody>
      </p:sp>
      <p:sp>
        <p:nvSpPr>
          <p:cNvPr id="71" name="Szövegdoboz 70"/>
          <p:cNvSpPr txBox="1"/>
          <p:nvPr/>
        </p:nvSpPr>
        <p:spPr>
          <a:xfrm>
            <a:off x="35496" y="5325596"/>
            <a:ext cx="316835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I. </a:t>
            </a:r>
            <a:r>
              <a:rPr lang="hu-HU" sz="1600" dirty="0" smtClean="0"/>
              <a:t>„</a:t>
            </a:r>
            <a:r>
              <a:rPr lang="hu-HU" sz="1600" b="1" dirty="0" smtClean="0"/>
              <a:t>Előrevetítés</a:t>
            </a:r>
            <a:r>
              <a:rPr lang="hu-HU" sz="1600" dirty="0" smtClean="0"/>
              <a:t>”:</a:t>
            </a:r>
          </a:p>
          <a:p>
            <a:pPr algn="ctr"/>
            <a:r>
              <a:rPr lang="hu-HU" sz="1400" dirty="0" smtClean="0"/>
              <a:t>A kontrasztanyag eloszlásának egy (tetszőleges) becsléséből kiindulva, egy </a:t>
            </a:r>
            <a:r>
              <a:rPr lang="hu-HU" sz="1400" b="1" dirty="0" smtClean="0"/>
              <a:t>pontos fizikai modellt </a:t>
            </a:r>
            <a:r>
              <a:rPr lang="hu-HU" sz="1400" dirty="0" smtClean="0"/>
              <a:t>alkalmazva kiszámoljuk, hogy a becslést feltételezve </a:t>
            </a:r>
          </a:p>
          <a:p>
            <a:pPr algn="ctr"/>
            <a:r>
              <a:rPr lang="hu-HU" sz="1400" b="1" dirty="0" smtClean="0"/>
              <a:t>mit</a:t>
            </a:r>
            <a:r>
              <a:rPr lang="hu-HU" sz="1400" dirty="0" smtClean="0"/>
              <a:t> </a:t>
            </a:r>
            <a:r>
              <a:rPr lang="hu-HU" sz="1400" b="1" dirty="0" smtClean="0"/>
              <a:t>kellene mérnünk</a:t>
            </a:r>
            <a:endParaRPr lang="hu-HU" sz="1400" dirty="0"/>
          </a:p>
        </p:txBody>
      </p:sp>
      <p:sp>
        <p:nvSpPr>
          <p:cNvPr id="72" name="Line 40"/>
          <p:cNvSpPr>
            <a:spLocks noChangeShapeType="1"/>
          </p:cNvSpPr>
          <p:nvPr/>
        </p:nvSpPr>
        <p:spPr bwMode="auto">
          <a:xfrm flipV="1">
            <a:off x="2843808" y="4294837"/>
            <a:ext cx="864096" cy="0"/>
          </a:xfrm>
          <a:prstGeom prst="line">
            <a:avLst/>
          </a:prstGeom>
          <a:noFill/>
          <a:ln w="73025" cap="rnd">
            <a:solidFill>
              <a:srgbClr val="00B050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3" name="Line 40"/>
          <p:cNvSpPr>
            <a:spLocks noChangeShapeType="1"/>
          </p:cNvSpPr>
          <p:nvPr/>
        </p:nvSpPr>
        <p:spPr bwMode="auto">
          <a:xfrm flipV="1">
            <a:off x="5580112" y="1916831"/>
            <a:ext cx="1008112" cy="0"/>
          </a:xfrm>
          <a:prstGeom prst="line">
            <a:avLst/>
          </a:prstGeom>
          <a:noFill/>
          <a:ln w="73025" cap="rnd">
            <a:solidFill>
              <a:srgbClr val="00B050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4" name="Szövegdoboz 73"/>
          <p:cNvSpPr txBox="1"/>
          <p:nvPr/>
        </p:nvSpPr>
        <p:spPr>
          <a:xfrm>
            <a:off x="6372200" y="5362179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II. </a:t>
            </a:r>
            <a:r>
              <a:rPr lang="hu-HU" sz="1600" dirty="0" smtClean="0"/>
              <a:t>„</a:t>
            </a:r>
            <a:r>
              <a:rPr lang="hu-HU" sz="1600" b="1" dirty="0" smtClean="0"/>
              <a:t>Visszavetítés</a:t>
            </a:r>
            <a:r>
              <a:rPr lang="hu-HU" sz="1600" dirty="0" smtClean="0"/>
              <a:t>”:</a:t>
            </a:r>
          </a:p>
          <a:p>
            <a:pPr algn="ctr"/>
            <a:r>
              <a:rPr lang="hu-HU" sz="1400" dirty="0" smtClean="0"/>
              <a:t>A becsült és a mért beütések aránya alapján </a:t>
            </a:r>
            <a:r>
              <a:rPr lang="hu-HU" sz="1400" b="1" dirty="0" smtClean="0"/>
              <a:t>korrigáljuk</a:t>
            </a:r>
            <a:r>
              <a:rPr lang="hu-HU" sz="1400" dirty="0" smtClean="0"/>
              <a:t> </a:t>
            </a:r>
          </a:p>
          <a:p>
            <a:pPr algn="ctr"/>
            <a:r>
              <a:rPr lang="hu-HU" sz="1400" dirty="0" smtClean="0"/>
              <a:t>a kontrasztanyag eloszlására </a:t>
            </a:r>
          </a:p>
          <a:p>
            <a:pPr algn="ctr"/>
            <a:r>
              <a:rPr lang="hu-HU" sz="1400" dirty="0" smtClean="0"/>
              <a:t>adott becslést</a:t>
            </a:r>
            <a:endParaRPr lang="hu-HU" sz="1400" b="1" dirty="0"/>
          </a:p>
        </p:txBody>
      </p:sp>
      <p:sp>
        <p:nvSpPr>
          <p:cNvPr id="75" name="Line 40"/>
          <p:cNvSpPr>
            <a:spLocks noChangeShapeType="1"/>
          </p:cNvSpPr>
          <p:nvPr/>
        </p:nvSpPr>
        <p:spPr bwMode="auto">
          <a:xfrm flipV="1">
            <a:off x="5652120" y="4303221"/>
            <a:ext cx="864096" cy="0"/>
          </a:xfrm>
          <a:prstGeom prst="line">
            <a:avLst/>
          </a:prstGeom>
          <a:noFill/>
          <a:ln w="73025" cap="rnd">
            <a:solidFill>
              <a:srgbClr val="00B050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6" name="Szövegdoboz 75"/>
          <p:cNvSpPr txBox="1"/>
          <p:nvPr/>
        </p:nvSpPr>
        <p:spPr>
          <a:xfrm>
            <a:off x="3707904" y="5595625"/>
            <a:ext cx="24482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III. Iteratív rekonstrukció: </a:t>
            </a:r>
          </a:p>
          <a:p>
            <a:pPr algn="ctr"/>
            <a:r>
              <a:rPr lang="hu-HU" sz="1400" dirty="0" smtClean="0"/>
              <a:t>Az egészet megismételjük, immáron az új, pontosabb becslésből kiindulva</a:t>
            </a:r>
            <a:endParaRPr lang="hu-HU" sz="1400" b="1" dirty="0"/>
          </a:p>
        </p:txBody>
      </p:sp>
      <p:sp>
        <p:nvSpPr>
          <p:cNvPr id="77" name="Szalagnyíl lefelé 76"/>
          <p:cNvSpPr/>
          <p:nvPr/>
        </p:nvSpPr>
        <p:spPr>
          <a:xfrm rot="10800000">
            <a:off x="2627784" y="5037564"/>
            <a:ext cx="4176464" cy="50405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78" name="Kép 77" descr="mouse_slice_inve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8304" y="3466208"/>
            <a:ext cx="680609" cy="1402952"/>
          </a:xfrm>
          <a:prstGeom prst="rect">
            <a:avLst/>
          </a:prstGeom>
        </p:spPr>
      </p:pic>
      <p:sp>
        <p:nvSpPr>
          <p:cNvPr id="79" name="Line 40"/>
          <p:cNvSpPr>
            <a:spLocks noChangeShapeType="1"/>
          </p:cNvSpPr>
          <p:nvPr/>
        </p:nvSpPr>
        <p:spPr bwMode="auto">
          <a:xfrm flipH="1">
            <a:off x="7884368" y="3284984"/>
            <a:ext cx="144897" cy="34895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0" name="Line 40"/>
          <p:cNvSpPr>
            <a:spLocks noChangeShapeType="1"/>
          </p:cNvSpPr>
          <p:nvPr/>
        </p:nvSpPr>
        <p:spPr bwMode="auto">
          <a:xfrm flipV="1">
            <a:off x="7555473" y="4890782"/>
            <a:ext cx="40863" cy="29079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1" name="Line 40"/>
          <p:cNvSpPr>
            <a:spLocks noChangeShapeType="1"/>
          </p:cNvSpPr>
          <p:nvPr/>
        </p:nvSpPr>
        <p:spPr bwMode="auto">
          <a:xfrm flipV="1">
            <a:off x="7020463" y="4356821"/>
            <a:ext cx="287841" cy="15229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2" name="Line 40"/>
          <p:cNvSpPr>
            <a:spLocks noChangeShapeType="1"/>
          </p:cNvSpPr>
          <p:nvPr/>
        </p:nvSpPr>
        <p:spPr bwMode="auto">
          <a:xfrm flipH="1" flipV="1">
            <a:off x="8100392" y="4481662"/>
            <a:ext cx="243482" cy="24348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3" name="Line 40"/>
          <p:cNvSpPr>
            <a:spLocks noChangeShapeType="1"/>
          </p:cNvSpPr>
          <p:nvPr/>
        </p:nvSpPr>
        <p:spPr bwMode="auto">
          <a:xfrm>
            <a:off x="7236000" y="3356992"/>
            <a:ext cx="216320" cy="28803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4" name="Téglalap feliratnak 83"/>
          <p:cNvSpPr/>
          <p:nvPr/>
        </p:nvSpPr>
        <p:spPr>
          <a:xfrm>
            <a:off x="755576" y="1696798"/>
            <a:ext cx="2304256" cy="796098"/>
          </a:xfrm>
          <a:prstGeom prst="wedgeRectCallout">
            <a:avLst>
              <a:gd name="adj1" fmla="val 118573"/>
              <a:gd name="adj2" fmla="val 9365"/>
            </a:avLst>
          </a:pr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Line 40"/>
          <p:cNvSpPr>
            <a:spLocks noChangeShapeType="1"/>
          </p:cNvSpPr>
          <p:nvPr/>
        </p:nvSpPr>
        <p:spPr bwMode="auto">
          <a:xfrm>
            <a:off x="7596336" y="2348880"/>
            <a:ext cx="0" cy="648072"/>
          </a:xfrm>
          <a:prstGeom prst="line">
            <a:avLst/>
          </a:prstGeom>
          <a:noFill/>
          <a:ln w="73025" cap="rnd">
            <a:solidFill>
              <a:srgbClr val="00B050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" name="Cím 2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Az </a:t>
            </a:r>
            <a:r>
              <a:rPr lang="hu-HU" dirty="0" err="1" smtClean="0"/>
              <a:t>EM-algoritmus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(</a:t>
            </a:r>
            <a:r>
              <a:rPr lang="hu-HU" dirty="0" err="1" smtClean="0"/>
              <a:t>Expectation</a:t>
            </a:r>
            <a:r>
              <a:rPr lang="hu-HU" dirty="0" smtClean="0"/>
              <a:t> </a:t>
            </a:r>
            <a:r>
              <a:rPr lang="hu-HU" dirty="0" err="1" smtClean="0"/>
              <a:t>Maximization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31" name="Line 40"/>
          <p:cNvSpPr>
            <a:spLocks noChangeShapeType="1"/>
          </p:cNvSpPr>
          <p:nvPr/>
        </p:nvSpPr>
        <p:spPr bwMode="auto">
          <a:xfrm flipH="1">
            <a:off x="1475656" y="4725144"/>
            <a:ext cx="72008" cy="50405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" name="Line 40"/>
          <p:cNvSpPr>
            <a:spLocks noChangeShapeType="1"/>
          </p:cNvSpPr>
          <p:nvPr/>
        </p:nvSpPr>
        <p:spPr bwMode="auto">
          <a:xfrm>
            <a:off x="1907704" y="4437112"/>
            <a:ext cx="288032" cy="36004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3" name="Line 40"/>
          <p:cNvSpPr>
            <a:spLocks noChangeShapeType="1"/>
          </p:cNvSpPr>
          <p:nvPr/>
        </p:nvSpPr>
        <p:spPr bwMode="auto">
          <a:xfrm flipH="1">
            <a:off x="8100392" y="3933056"/>
            <a:ext cx="360040" cy="14401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Tomográfia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75191"/>
            <a:ext cx="5482952" cy="4625609"/>
          </a:xfrm>
        </p:spPr>
        <p:txBody>
          <a:bodyPr>
            <a:normAutofit/>
          </a:bodyPr>
          <a:lstStyle/>
          <a:p>
            <a:r>
              <a:rPr lang="hu-HU" sz="2800" dirty="0" smtClean="0"/>
              <a:t>Vetületi képekből állítsuk elő a (3D) objektumot</a:t>
            </a:r>
            <a:r>
              <a:rPr lang="hu-HU" sz="2800" dirty="0"/>
              <a:t> </a:t>
            </a:r>
            <a:r>
              <a:rPr lang="hu-HU" sz="2800" dirty="0" smtClean="0"/>
              <a:t>vagy függvényt</a:t>
            </a:r>
          </a:p>
          <a:p>
            <a:r>
              <a:rPr lang="hu-HU" sz="2800" dirty="0" smtClean="0"/>
              <a:t>A vetületi képek előállítására különféle fizikai jelenségeket használunk, </a:t>
            </a:r>
            <a:r>
              <a:rPr lang="hu-HU" sz="2800" dirty="0" err="1" smtClean="0"/>
              <a:t>pl</a:t>
            </a:r>
            <a:r>
              <a:rPr lang="hu-HU" sz="2800" dirty="0" smtClean="0"/>
              <a:t>:</a:t>
            </a:r>
            <a:endParaRPr lang="hu-HU" sz="2800" dirty="0"/>
          </a:p>
        </p:txBody>
      </p:sp>
      <p:pic>
        <p:nvPicPr>
          <p:cNvPr id="5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92" y="1844824"/>
            <a:ext cx="2849596" cy="4032448"/>
          </a:xfrm>
          <a:prstGeom prst="rect">
            <a:avLst/>
          </a:prstGeom>
        </p:spPr>
      </p:pic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884961"/>
              </p:ext>
            </p:extLst>
          </p:nvPr>
        </p:nvGraphicFramePr>
        <p:xfrm>
          <a:off x="899592" y="4300304"/>
          <a:ext cx="528024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124"/>
                <a:gridCol w="2640124"/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Fizikai jelenség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„Tomográfiás</a:t>
                      </a:r>
                      <a:r>
                        <a:rPr lang="hu-HU" baseline="0" dirty="0" smtClean="0"/>
                        <a:t> módszer”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Látható</a:t>
                      </a:r>
                      <a:r>
                        <a:rPr lang="hu-HU" baseline="0" dirty="0" smtClean="0"/>
                        <a:t> fény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Térlátás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Röntgen-sugár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CT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Gamma-sugár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SPECT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Rádió-hullám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MRI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u="sng" dirty="0" smtClean="0"/>
                        <a:t>Pozitron-elektron ütközés</a:t>
                      </a:r>
                      <a:endParaRPr lang="hu-HU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u="sng" dirty="0" smtClean="0"/>
                        <a:t>PET</a:t>
                      </a:r>
                      <a:endParaRPr lang="hu-HU" u="sng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8" name="Csoportba foglalás 7"/>
          <p:cNvGrpSpPr/>
          <p:nvPr/>
        </p:nvGrpSpPr>
        <p:grpSpPr>
          <a:xfrm>
            <a:off x="5796136" y="26595"/>
            <a:ext cx="3456384" cy="1411442"/>
            <a:chOff x="179512" y="1628800"/>
            <a:chExt cx="6629400" cy="2754396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628800"/>
              <a:ext cx="6353175" cy="2705100"/>
            </a:xfrm>
            <a:prstGeom prst="rect">
              <a:avLst/>
            </a:prstGeom>
          </p:spPr>
        </p:pic>
        <p:sp>
          <p:nvSpPr>
            <p:cNvPr id="7" name="Szövegdoboz 6"/>
            <p:cNvSpPr txBox="1"/>
            <p:nvPr/>
          </p:nvSpPr>
          <p:spPr>
            <a:xfrm>
              <a:off x="4644009" y="4052856"/>
              <a:ext cx="2164903" cy="330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500" dirty="0"/>
                <a:t>http://</a:t>
              </a:r>
              <a:r>
                <a:rPr lang="hu-HU" sz="500" dirty="0" smtClean="0"/>
                <a:t>www.dig.cs.gc.cuny.edu</a:t>
              </a:r>
              <a:endParaRPr lang="hu-HU" sz="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2470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Az </a:t>
            </a:r>
            <a:r>
              <a:rPr lang="hu-HU" dirty="0" err="1" smtClean="0"/>
              <a:t>EM-algoritmus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(</a:t>
            </a:r>
            <a:r>
              <a:rPr lang="hu-HU" dirty="0" err="1" smtClean="0"/>
              <a:t>Expectation</a:t>
            </a:r>
            <a:r>
              <a:rPr lang="hu-HU" dirty="0" smtClean="0"/>
              <a:t> </a:t>
            </a:r>
            <a:r>
              <a:rPr lang="hu-HU" dirty="0" err="1" smtClean="0"/>
              <a:t>Maximization</a:t>
            </a:r>
            <a:r>
              <a:rPr lang="hu-HU" dirty="0" smtClean="0"/>
              <a:t>)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hu-HU" sz="2000" dirty="0" err="1" smtClean="0"/>
                  <a:t>Maximum-likelihood</a:t>
                </a:r>
                <a:r>
                  <a:rPr lang="hu-HU" sz="2000" dirty="0" smtClean="0"/>
                  <a:t> becslés: találjuk meg azt </a:t>
                </a:r>
                <a:r>
                  <a:rPr lang="hu-HU" sz="2000" dirty="0"/>
                  <a:t>az </a:t>
                </a:r>
                <a:r>
                  <a:rPr lang="hu-HU" sz="2000" i="1" dirty="0"/>
                  <a:t>x(v)</a:t>
                </a:r>
                <a:r>
                  <a:rPr lang="hu-HU" sz="2000" dirty="0"/>
                  <a:t> függvényt, amelyet feltételezve az adott mérés valószínűsége maximális</a:t>
                </a:r>
              </a:p>
              <a:p>
                <a:r>
                  <a:rPr lang="hu-HU" sz="2000" dirty="0" err="1"/>
                  <a:t>Likelihood</a:t>
                </a:r>
                <a:r>
                  <a:rPr lang="hu-HU" sz="2000" dirty="0"/>
                  <a:t>: </a:t>
                </a:r>
                <a14:m>
                  <m:oMath xmlns:m="http://schemas.openxmlformats.org/officeDocument/2006/math">
                    <m:r>
                      <a:rPr lang="hu-HU" sz="2000" i="1">
                        <a:latin typeface="Cambria Math"/>
                      </a:rPr>
                      <m:t>𝐿</m:t>
                    </m:r>
                    <m:d>
                      <m:dPr>
                        <m:ctrlPr>
                          <a:rPr lang="hu-H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sz="2000" i="1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hu-HU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hu-HU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hu-HU" sz="2000" i="1">
                                    <a:latin typeface="Cambria Math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  <m:e>
                        <m:sSub>
                          <m:sSubPr>
                            <m:ctrlPr>
                              <a:rPr lang="hu-H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2000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hu-HU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hu-HU" sz="2000" i="1">
                            <a:latin typeface="Cambria Math"/>
                          </a:rPr>
                          <m:t>,…</m:t>
                        </m:r>
                        <m:sSub>
                          <m:sSubPr>
                            <m:ctrlPr>
                              <a:rPr lang="hu-H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2000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hu-HU" sz="2000" i="1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hu-HU" sz="2000" i="1">
                        <a:latin typeface="Cambria Math"/>
                      </a:rPr>
                      <m:t>=</m:t>
                    </m:r>
                    <m:r>
                      <a:rPr lang="hu-HU" sz="2000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hu-H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u-H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2000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hu-HU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hu-HU" sz="2000" i="1">
                            <a:latin typeface="Cambria Math"/>
                          </a:rPr>
                          <m:t>,…</m:t>
                        </m:r>
                        <m:sSub>
                          <m:sSubPr>
                            <m:ctrlPr>
                              <a:rPr lang="hu-H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2000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hu-HU" sz="2000" i="1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e>
                      <m:e>
                        <m:r>
                          <a:rPr lang="hu-HU" sz="2000" i="1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hu-HU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hu-HU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hu-HU" sz="2000" i="1">
                                    <a:latin typeface="Cambria Math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hu-HU" sz="2000" i="1">
                        <a:latin typeface="Cambria Math"/>
                      </a:rPr>
                      <m:t>=</m:t>
                    </m:r>
                    <m:nary>
                      <m:naryPr>
                        <m:chr m:val="∏"/>
                        <m:ctrlPr>
                          <a:rPr lang="hu-HU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hu-HU" sz="2000" i="1">
                            <a:latin typeface="Cambria Math"/>
                          </a:rPr>
                          <m:t>𝑖</m:t>
                        </m:r>
                        <m:r>
                          <a:rPr lang="hu-HU" sz="2000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hu-HU" sz="2000" i="1">
                            <a:latin typeface="Cambria Math"/>
                          </a:rPr>
                          <m:t>𝑁</m:t>
                        </m:r>
                      </m:sup>
                      <m:e>
                        <m:r>
                          <a:rPr lang="hu-HU" sz="2000" i="1">
                            <a:latin typeface="Cambria Math"/>
                          </a:rPr>
                          <m:t>𝑃</m:t>
                        </m:r>
                        <m:r>
                          <a:rPr lang="hu-HU" sz="2000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hu-H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2000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hu-HU" sz="20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hu-HU" sz="2000" i="1">
                            <a:latin typeface="Cambria Math"/>
                          </a:rPr>
                          <m:t>|</m:t>
                        </m:r>
                        <m:r>
                          <a:rPr lang="hu-HU" sz="2000" i="1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hu-HU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hu-HU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hu-HU" sz="2000" i="1">
                                    <a:latin typeface="Cambria Math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  <m:r>
                          <a:rPr lang="hu-HU" sz="2000" i="1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hu-HU" sz="2000" dirty="0" smtClean="0"/>
              </a:p>
              <a:p>
                <a:r>
                  <a:rPr lang="hu-HU" sz="2000" dirty="0" smtClean="0"/>
                  <a:t>Az EM algoritmus a fenti </a:t>
                </a:r>
                <a:r>
                  <a:rPr lang="hu-HU" sz="2000" dirty="0" err="1" smtClean="0"/>
                  <a:t>Likelihoodot</a:t>
                </a:r>
                <a:r>
                  <a:rPr lang="hu-HU" sz="2000" dirty="0" smtClean="0"/>
                  <a:t> maximalizálja feltételezve, hogy a </a:t>
                </a:r>
                <a:r>
                  <a:rPr lang="hu-HU" sz="2000" dirty="0" err="1" smtClean="0"/>
                  <a:t>LOR-beütések</a:t>
                </a:r>
                <a:r>
                  <a:rPr lang="hu-HU" sz="2000" dirty="0" smtClean="0"/>
                  <a:t> Poisson eloszlásúak</a:t>
                </a:r>
                <a:endParaRPr lang="hu-HU" sz="2000" dirty="0"/>
              </a:p>
              <a:p>
                <a:endParaRPr lang="hu-HU" sz="2000" dirty="0" smtClean="0"/>
              </a:p>
              <a:p>
                <a:r>
                  <a:rPr lang="hu-HU" sz="2000" dirty="0" err="1" smtClean="0"/>
                  <a:t>EM-iterációs</a:t>
                </a:r>
                <a:r>
                  <a:rPr lang="hu-HU" sz="2000" dirty="0" smtClean="0"/>
                  <a:t> séma: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hu-HU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0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hu-HU" sz="2000" b="0" i="1" smtClean="0">
                            <a:latin typeface="Cambria Math"/>
                          </a:rPr>
                          <m:t>𝑗</m:t>
                        </m:r>
                      </m:sub>
                      <m:sup>
                        <m:r>
                          <a:rPr lang="hu-HU" sz="2000" b="0" i="1" smtClean="0">
                            <a:latin typeface="Cambria Math"/>
                          </a:rPr>
                          <m:t>(</m:t>
                        </m:r>
                        <m:r>
                          <a:rPr lang="hu-HU" sz="2000" b="0" i="1" smtClean="0">
                            <a:latin typeface="Cambria Math"/>
                          </a:rPr>
                          <m:t>𝑛</m:t>
                        </m:r>
                        <m:r>
                          <a:rPr lang="hu-HU" sz="2000" b="0" i="1" smtClean="0">
                            <a:latin typeface="Cambria Math"/>
                          </a:rPr>
                          <m:t>+1)</m:t>
                        </m:r>
                      </m:sup>
                    </m:sSubSup>
                    <m:r>
                      <a:rPr lang="hu-HU" sz="2000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hu-HU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hu-HU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hu-HU" sz="20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hu-HU" sz="2000" i="1">
                                <a:latin typeface="Cambria Math"/>
                              </a:rPr>
                              <m:t>𝑗</m:t>
                            </m:r>
                          </m:sub>
                          <m:sup>
                            <m:r>
                              <a:rPr lang="hu-HU" sz="2000" i="1">
                                <a:latin typeface="Cambria Math"/>
                              </a:rPr>
                              <m:t>(</m:t>
                            </m:r>
                            <m:r>
                              <a:rPr lang="hu-HU" sz="2000" i="1">
                                <a:latin typeface="Cambria Math"/>
                              </a:rPr>
                              <m:t>𝑛</m:t>
                            </m:r>
                            <m:r>
                              <a:rPr lang="hu-HU" sz="2000" i="1">
                                <a:latin typeface="Cambria Math"/>
                              </a:rPr>
                              <m:t>)</m:t>
                            </m:r>
                          </m:sup>
                        </m:sSubSup>
                        <m:nary>
                          <m:naryPr>
                            <m:chr m:val="∑"/>
                            <m:ctrlPr>
                              <a:rPr lang="hu-HU" sz="20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hu-HU" sz="2000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hu-HU" sz="2000" b="0" i="1" smtClean="0"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hu-HU" sz="2000" b="0" i="1" smtClean="0">
                                <a:latin typeface="Cambria Math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hu-HU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2000" b="1" i="1">
                                    <a:latin typeface="Cambria Math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hu-HU" sz="2000" i="1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hu-HU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hu-H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sz="2000" i="1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hu-HU" sz="20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hu-H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hu-HU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hu-HU" sz="2000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hu-HU" sz="20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ctrlPr>
                              <a:rPr lang="hu-HU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hu-HU" sz="2000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hu-HU" sz="2000" b="0" i="1" smtClean="0"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hu-HU" sz="2000" b="0" i="1" smtClean="0">
                                <a:latin typeface="Cambria Math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hu-HU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2000" b="1" i="1">
                                    <a:latin typeface="Cambria Math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hu-HU" sz="2000" i="1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hu-HU" sz="2000" b="0" i="1" smtClean="0">
                        <a:latin typeface="Cambria Math"/>
                      </a:rPr>
                      <m:t> ,   </m:t>
                    </m:r>
                    <m:r>
                      <a:rPr lang="hu-HU" sz="2000" i="1">
                        <a:latin typeface="Cambria Math"/>
                      </a:rPr>
                      <m:t>𝑗</m:t>
                    </m:r>
                    <m:r>
                      <a:rPr lang="hu-HU" sz="2000" i="1">
                        <a:latin typeface="Cambria Math"/>
                      </a:rPr>
                      <m:t>=1, …, </m:t>
                    </m:r>
                    <m:r>
                      <a:rPr lang="hu-HU" sz="2000" i="1">
                        <a:latin typeface="Cambria Math"/>
                      </a:rPr>
                      <m:t>𝑀</m:t>
                    </m:r>
                  </m:oMath>
                </a14:m>
                <a:r>
                  <a:rPr lang="hu-HU" sz="2000" dirty="0" smtClean="0"/>
                  <a:t> (minden </a:t>
                </a:r>
                <a:r>
                  <a:rPr lang="hu-HU" sz="2000" dirty="0" err="1" smtClean="0"/>
                  <a:t>voxelre</a:t>
                </a:r>
                <a:r>
                  <a:rPr lang="hu-HU" sz="2000" dirty="0" smtClean="0"/>
                  <a:t>)</a:t>
                </a:r>
                <a:endParaRPr lang="hu-HU" sz="2000" dirty="0"/>
              </a:p>
              <a:p>
                <a:pPr lvl="1"/>
                <a:r>
                  <a:rPr lang="hu-HU" sz="1600" dirty="0" smtClean="0"/>
                  <a:t>Tetszőleges </a:t>
                </a:r>
                <a:r>
                  <a:rPr lang="hu-HU" sz="1600" dirty="0" err="1" smtClean="0"/>
                  <a:t>nemnulla</a:t>
                </a:r>
                <a:r>
                  <a:rPr lang="hu-HU" sz="16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u-HU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16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hu-HU" sz="1600" i="1">
                            <a:latin typeface="Cambria Math"/>
                          </a:rPr>
                          <m:t>𝑗</m:t>
                        </m:r>
                      </m:sub>
                      <m:sup>
                        <m:r>
                          <a:rPr lang="hu-HU" sz="1600" i="1">
                            <a:latin typeface="Cambria Math"/>
                          </a:rPr>
                          <m:t>(</m:t>
                        </m:r>
                        <m:r>
                          <a:rPr lang="hu-HU" sz="1600" b="0" i="1" smtClean="0">
                            <a:latin typeface="Cambria Math"/>
                          </a:rPr>
                          <m:t>0</m:t>
                        </m:r>
                        <m:r>
                          <a:rPr lang="hu-HU" sz="1600" i="1">
                            <a:latin typeface="Cambria Math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hu-HU" sz="1600" dirty="0" smtClean="0"/>
                  <a:t> jó</a:t>
                </a:r>
              </a:p>
              <a:p>
                <a:pPr lvl="1"/>
                <a:r>
                  <a:rPr lang="hu-HU" sz="1600" dirty="0" smtClean="0"/>
                  <a:t>Minden iterációban a mért és becsült </a:t>
                </a:r>
                <a:r>
                  <a:rPr lang="hu-HU" sz="1600" dirty="0" err="1" smtClean="0"/>
                  <a:t>LOR-ok</a:t>
                </a:r>
                <a:r>
                  <a:rPr lang="hu-HU" sz="1600" dirty="0" smtClean="0"/>
                  <a:t> aránya alapján korrigáljuk a bomlássűrűség (</a:t>
                </a:r>
                <a:r>
                  <a:rPr lang="hu-HU" sz="1600" i="1" dirty="0" smtClean="0"/>
                  <a:t>x(v)</a:t>
                </a:r>
                <a:r>
                  <a:rPr lang="hu-HU" sz="1600" dirty="0" smtClean="0"/>
                  <a:t>) aktuális becslését</a:t>
                </a:r>
              </a:p>
              <a:p>
                <a:pPr lvl="1"/>
                <a:r>
                  <a:rPr lang="hu-HU" sz="1600" dirty="0" smtClean="0"/>
                  <a:t>A becsült várható érték: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hu-HU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u-HU" sz="1600" i="1">
                                <a:latin typeface="Cambria Math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hu-HU" sz="16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hu-HU" sz="1600" i="1">
                        <a:latin typeface="Cambria Math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hu-HU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hu-HU" sz="1600" i="1">
                            <a:latin typeface="Cambria Math"/>
                          </a:rPr>
                          <m:t>𝑗</m:t>
                        </m:r>
                        <m:r>
                          <a:rPr lang="hu-HU" sz="1600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hu-HU" sz="1600" i="1">
                            <a:latin typeface="Cambria Math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hu-H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hu-HU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1600" b="1" i="1">
                                    <a:latin typeface="Cambria Math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hu-HU" sz="1600" i="1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hu-HU" sz="16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hu-HU" sz="1600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hu-HU" sz="1600" dirty="0" smtClean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r="-667" b="-421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3779912" y="3854376"/>
            <a:ext cx="2303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 smtClean="0"/>
              <a:t>becslés</a:t>
            </a:r>
            <a:endParaRPr lang="hu-HU" dirty="0"/>
          </a:p>
        </p:txBody>
      </p:sp>
      <p:sp>
        <p:nvSpPr>
          <p:cNvPr id="7" name="Line 106"/>
          <p:cNvSpPr>
            <a:spLocks noChangeShapeType="1"/>
          </p:cNvSpPr>
          <p:nvPr/>
        </p:nvSpPr>
        <p:spPr bwMode="auto">
          <a:xfrm flipV="1">
            <a:off x="3347864" y="4026962"/>
            <a:ext cx="1151731" cy="33814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" name="Line 106"/>
          <p:cNvSpPr>
            <a:spLocks noChangeShapeType="1"/>
          </p:cNvSpPr>
          <p:nvPr/>
        </p:nvSpPr>
        <p:spPr bwMode="auto">
          <a:xfrm flipV="1">
            <a:off x="3347864" y="3789040"/>
            <a:ext cx="1151731" cy="33814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3707904" y="3573016"/>
            <a:ext cx="2303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 smtClean="0"/>
              <a:t>mérés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5001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Az </a:t>
            </a:r>
            <a:r>
              <a:rPr lang="hu-HU" dirty="0" err="1" smtClean="0"/>
              <a:t>EM-algoritmus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(</a:t>
            </a:r>
            <a:r>
              <a:rPr lang="hu-HU" dirty="0" err="1" smtClean="0"/>
              <a:t>Expectation</a:t>
            </a:r>
            <a:r>
              <a:rPr lang="hu-HU" dirty="0" smtClean="0"/>
              <a:t> </a:t>
            </a:r>
            <a:r>
              <a:rPr lang="hu-HU" dirty="0" err="1" smtClean="0"/>
              <a:t>Maximization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4" name="mouse_itera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3696" y="1628800"/>
            <a:ext cx="6266656" cy="5031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artalom helye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625609"/>
          </a:xfrm>
        </p:spPr>
        <p:txBody>
          <a:bodyPr>
            <a:normAutofit lnSpcReduction="10000"/>
          </a:bodyPr>
          <a:lstStyle/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r>
              <a:rPr lang="hu-HU" sz="1600" dirty="0" smtClean="0"/>
              <a:t>Mindkét operátor egymástól függetlenül dolgozza fel az adatokat (párhuzamosítás!)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Az </a:t>
            </a:r>
            <a:r>
              <a:rPr lang="hu-HU" dirty="0" err="1"/>
              <a:t>EM-algoritmus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(</a:t>
            </a:r>
            <a:r>
              <a:rPr lang="hu-HU" dirty="0" err="1"/>
              <a:t>Expectation</a:t>
            </a:r>
            <a:r>
              <a:rPr lang="hu-HU" dirty="0"/>
              <a:t> </a:t>
            </a:r>
            <a:r>
              <a:rPr lang="hu-HU" dirty="0" err="1"/>
              <a:t>Maximization</a:t>
            </a:r>
            <a:r>
              <a:rPr lang="hu-HU" dirty="0"/>
              <a:t>)</a:t>
            </a:r>
          </a:p>
        </p:txBody>
      </p:sp>
      <p:sp>
        <p:nvSpPr>
          <p:cNvPr id="5" name="Folyamatábra: Adatok 4"/>
          <p:cNvSpPr/>
          <p:nvPr/>
        </p:nvSpPr>
        <p:spPr>
          <a:xfrm>
            <a:off x="3980280" y="4610766"/>
            <a:ext cx="886638" cy="788122"/>
          </a:xfrm>
          <a:prstGeom prst="flowChartInputOutp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4177279" y="4837007"/>
                <a:ext cx="529569" cy="390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hu-HU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hu-HU" sz="1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hu-HU" sz="1400" b="0" i="1" smtClean="0">
                              <a:latin typeface="Cambria Math"/>
                            </a:rPr>
                            <m:t>𝑗</m:t>
                          </m:r>
                        </m:sub>
                        <m:sup>
                          <m:r>
                            <a:rPr lang="hu-HU" sz="1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hu-HU" sz="1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hu-HU" sz="1400" b="0" i="1" smtClean="0">
                              <a:latin typeface="Cambria Math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hu-HU" sz="1400" dirty="0"/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279" y="4837007"/>
                <a:ext cx="529569" cy="390876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yamatábra: Feldolgozás 6"/>
          <p:cNvSpPr/>
          <p:nvPr/>
        </p:nvSpPr>
        <p:spPr>
          <a:xfrm>
            <a:off x="384472" y="3052132"/>
            <a:ext cx="1428472" cy="788122"/>
          </a:xfrm>
          <a:prstGeom prst="flowChart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zövegdoboz 7"/>
              <p:cNvSpPr txBox="1"/>
              <p:nvPr/>
            </p:nvSpPr>
            <p:spPr>
              <a:xfrm>
                <a:off x="88926" y="3101389"/>
                <a:ext cx="2068821" cy="999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hu-HU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14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hu-HU" sz="14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hu-HU" sz="1400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hu-HU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hu-HU" sz="1400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hu-HU" sz="14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hu-HU" sz="1400" b="0" i="1" smtClean="0">
                              <a:latin typeface="Cambria Math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hu-HU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1400" b="1" i="1" smtClean="0">
                                  <a:latin typeface="Cambria Math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hu-HU" sz="1400" b="0" i="1" smtClean="0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  <m:sSubSup>
                        <m:sSubSupPr>
                          <m:ctrlPr>
                            <a:rPr lang="hu-HU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hu-HU" sz="1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hu-HU" sz="1400" b="0" i="1" smtClean="0">
                              <a:latin typeface="Cambria Math"/>
                            </a:rPr>
                            <m:t>𝑗</m:t>
                          </m:r>
                        </m:sub>
                        <m:sup>
                          <m:r>
                            <a:rPr lang="hu-HU" sz="1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hu-HU" sz="1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hu-HU" sz="1400" b="0" i="1" smtClean="0">
                              <a:latin typeface="Cambria Math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hu-HU" sz="1400" dirty="0"/>
              </a:p>
              <a:p>
                <a:endParaRPr lang="hu-HU" dirty="0"/>
              </a:p>
            </p:txBody>
          </p:sp>
        </mc:Choice>
        <mc:Fallback xmlns="">
          <p:sp>
            <p:nvSpPr>
              <p:cNvPr id="8" name="Szövegdoboz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6" y="3101389"/>
                <a:ext cx="2068821" cy="999504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lyamatábra: Feldolgozás 8"/>
          <p:cNvSpPr/>
          <p:nvPr/>
        </p:nvSpPr>
        <p:spPr>
          <a:xfrm>
            <a:off x="3837100" y="3052132"/>
            <a:ext cx="1526988" cy="788122"/>
          </a:xfrm>
          <a:prstGeom prst="flowChart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/>
              <p:cNvSpPr txBox="1">
                <a:spLocks/>
              </p:cNvSpPr>
              <p:nvPr/>
            </p:nvSpPr>
            <p:spPr>
              <a:xfrm>
                <a:off x="2915816" y="3063908"/>
                <a:ext cx="3290845" cy="708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400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hu-HU" sz="1400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hu-HU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hu-HU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hu-HU" sz="14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hu-HU" sz="1400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hu-HU" sz="1400" b="0" i="1" smtClean="0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hu-HU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1400" b="1" i="1" smtClean="0">
                                      <a:latin typeface="Cambria Math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hu-HU" sz="1400" b="0" i="1" smtClean="0">
                                      <a:latin typeface="Cambria Math"/>
                                    </a:rPr>
                                    <m:t>𝑖𝑗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hu-HU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hu-HU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sz="1400" b="0" i="1" smtClean="0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hu-HU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hu-HU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hu-HU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hu-HU" sz="1400" b="0" i="1" smtClean="0">
                                              <a:latin typeface="Cambria Math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hu-HU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hu-HU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hu-HU" sz="14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hu-HU" sz="1400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hu-HU" sz="1400" b="0" i="1" smtClean="0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hu-HU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1400" b="1" i="1" smtClean="0">
                                      <a:latin typeface="Cambria Math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hu-HU" sz="1400" b="0" i="1" smtClean="0">
                                      <a:latin typeface="Cambria Math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hu-HU" sz="1400" dirty="0"/>
              </a:p>
            </p:txBody>
          </p:sp>
        </mc:Choice>
        <mc:Fallback xmlns="">
          <p:sp>
            <p:nvSpPr>
              <p:cNvPr id="10" name="Szövegdoboz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3063908"/>
                <a:ext cx="3290845" cy="708720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lyamatábra: Összegzés 10"/>
          <p:cNvSpPr/>
          <p:nvPr/>
        </p:nvSpPr>
        <p:spPr>
          <a:xfrm>
            <a:off x="6075609" y="3052132"/>
            <a:ext cx="770512" cy="770512"/>
          </a:xfrm>
          <a:prstGeom prst="flowChartSummingJunc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2" name="Folyamatábra: Adatok 11"/>
          <p:cNvSpPr/>
          <p:nvPr/>
        </p:nvSpPr>
        <p:spPr>
          <a:xfrm>
            <a:off x="4045402" y="1556792"/>
            <a:ext cx="886638" cy="788122"/>
          </a:xfrm>
          <a:prstGeom prst="flowChartInputOutp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/>
              <p:cNvSpPr txBox="1"/>
              <p:nvPr/>
            </p:nvSpPr>
            <p:spPr>
              <a:xfrm>
                <a:off x="4206740" y="1776051"/>
                <a:ext cx="563961" cy="3966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13" name="Szövegdoboz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740" y="1776051"/>
                <a:ext cx="563961" cy="396660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olyamatábra: Adatok 13"/>
          <p:cNvSpPr/>
          <p:nvPr/>
        </p:nvSpPr>
        <p:spPr>
          <a:xfrm>
            <a:off x="7303293" y="3083779"/>
            <a:ext cx="1661195" cy="788122"/>
          </a:xfrm>
          <a:prstGeom prst="flowChartInputOutp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zövegdoboz 14"/>
              <p:cNvSpPr txBox="1"/>
              <p:nvPr/>
            </p:nvSpPr>
            <p:spPr>
              <a:xfrm>
                <a:off x="7441056" y="3319907"/>
                <a:ext cx="1379416" cy="390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hu-HU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hu-HU" sz="1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hu-HU" sz="1400" b="0" i="1" smtClean="0">
                              <a:latin typeface="Cambria Math"/>
                            </a:rPr>
                            <m:t>𝑗</m:t>
                          </m:r>
                        </m:sub>
                        <m:sup>
                          <m:r>
                            <a:rPr lang="hu-HU" sz="1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hu-HU" sz="1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hu-HU" sz="1400" b="0" i="1" smtClean="0">
                              <a:latin typeface="Cambria Math"/>
                            </a:rPr>
                            <m:t>+1)</m:t>
                          </m:r>
                        </m:sup>
                      </m:sSubSup>
                      <m:r>
                        <a:rPr lang="hu-HU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hu-HU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400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hu-HU" sz="1400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sSubSup>
                        <m:sSubSupPr>
                          <m:ctrlPr>
                            <a:rPr lang="hu-HU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hu-HU" sz="1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hu-HU" sz="1400" b="0" i="1" smtClean="0">
                              <a:latin typeface="Cambria Math"/>
                            </a:rPr>
                            <m:t>𝑗</m:t>
                          </m:r>
                        </m:sub>
                        <m:sup>
                          <m:r>
                            <a:rPr lang="hu-HU" sz="1400" i="1">
                              <a:latin typeface="Cambria Math"/>
                            </a:rPr>
                            <m:t>(</m:t>
                          </m:r>
                          <m:r>
                            <a:rPr lang="hu-HU" sz="1400" i="1">
                              <a:latin typeface="Cambria Math"/>
                            </a:rPr>
                            <m:t>𝑛</m:t>
                          </m:r>
                          <m:r>
                            <a:rPr lang="hu-HU" sz="1400" i="1">
                              <a:latin typeface="Cambria Math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hu-HU" sz="1400" dirty="0"/>
              </a:p>
            </p:txBody>
          </p:sp>
        </mc:Choice>
        <mc:Fallback xmlns="">
          <p:sp>
            <p:nvSpPr>
              <p:cNvPr id="15" name="Szövegdoboz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056" y="3319907"/>
                <a:ext cx="1379416" cy="390876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zövegdoboz 15"/>
          <p:cNvSpPr txBox="1"/>
          <p:nvPr/>
        </p:nvSpPr>
        <p:spPr>
          <a:xfrm>
            <a:off x="202264" y="3968907"/>
            <a:ext cx="184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1. Becsült </a:t>
            </a:r>
            <a:r>
              <a:rPr lang="hu-HU" sz="1400" b="1" dirty="0" err="1" smtClean="0"/>
              <a:t>LOR-ok</a:t>
            </a:r>
            <a:endParaRPr lang="hu-HU" sz="1400" b="1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568271" y="3896899"/>
            <a:ext cx="2659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2.a. Korrekciós faktorok</a:t>
            </a:r>
          </a:p>
        </p:txBody>
      </p:sp>
      <p:sp>
        <p:nvSpPr>
          <p:cNvPr id="18" name="Jobbra nyíl 17"/>
          <p:cNvSpPr/>
          <p:nvPr/>
        </p:nvSpPr>
        <p:spPr>
          <a:xfrm rot="16200000">
            <a:off x="4300455" y="4284854"/>
            <a:ext cx="295546" cy="14777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Jobbra nyíl 18"/>
          <p:cNvSpPr/>
          <p:nvPr/>
        </p:nvSpPr>
        <p:spPr>
          <a:xfrm>
            <a:off x="1972198" y="3396935"/>
            <a:ext cx="295546" cy="14777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Jobbra nyíl 19"/>
          <p:cNvSpPr/>
          <p:nvPr/>
        </p:nvSpPr>
        <p:spPr>
          <a:xfrm>
            <a:off x="5580112" y="3372306"/>
            <a:ext cx="295546" cy="14777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Kanyar felfelé 20"/>
          <p:cNvSpPr/>
          <p:nvPr/>
        </p:nvSpPr>
        <p:spPr>
          <a:xfrm>
            <a:off x="4866918" y="4142156"/>
            <a:ext cx="1724018" cy="862671"/>
          </a:xfrm>
          <a:prstGeom prst="bentUpArrow">
            <a:avLst>
              <a:gd name="adj1" fmla="val 9146"/>
              <a:gd name="adj2" fmla="val 8079"/>
              <a:gd name="adj3" fmla="val 863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Kanyar felfelé 21"/>
          <p:cNvSpPr/>
          <p:nvPr/>
        </p:nvSpPr>
        <p:spPr>
          <a:xfrm>
            <a:off x="1098709" y="4424123"/>
            <a:ext cx="2832315" cy="576485"/>
          </a:xfrm>
          <a:prstGeom prst="bentUpArrow">
            <a:avLst>
              <a:gd name="adj1" fmla="val 15094"/>
              <a:gd name="adj2" fmla="val 10958"/>
              <a:gd name="adj3" fmla="val 12510"/>
            </a:avLst>
          </a:prstGeom>
          <a:noFill/>
          <a:ln>
            <a:solidFill>
              <a:schemeClr val="tx1"/>
            </a:solidFill>
          </a:ln>
          <a:scene3d>
            <a:camera prst="orthographicFront">
              <a:rot lat="0" lon="10799977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Jobbra nyíl 22"/>
          <p:cNvSpPr/>
          <p:nvPr/>
        </p:nvSpPr>
        <p:spPr>
          <a:xfrm rot="5400000">
            <a:off x="4282090" y="2714347"/>
            <a:ext cx="295546" cy="14777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Jobbra nyíl 23"/>
          <p:cNvSpPr/>
          <p:nvPr/>
        </p:nvSpPr>
        <p:spPr>
          <a:xfrm>
            <a:off x="7012758" y="3379325"/>
            <a:ext cx="295546" cy="14777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Kanyar felfelé 24"/>
          <p:cNvSpPr/>
          <p:nvPr/>
        </p:nvSpPr>
        <p:spPr>
          <a:xfrm rot="16200000">
            <a:off x="5759087" y="3080742"/>
            <a:ext cx="1368151" cy="3152490"/>
          </a:xfrm>
          <a:prstGeom prst="bentUpArrow">
            <a:avLst>
              <a:gd name="adj1" fmla="val 6183"/>
              <a:gd name="adj2" fmla="val 5499"/>
              <a:gd name="adj3" fmla="val 6282"/>
            </a:avLst>
          </a:prstGeom>
          <a:noFill/>
          <a:ln>
            <a:solidFill>
              <a:schemeClr val="tx1"/>
            </a:solidFill>
          </a:ln>
          <a:scene3d>
            <a:camera prst="orthographicFront">
              <a:rot lat="0" lon="10799977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Szövegdoboz 25"/>
          <p:cNvSpPr txBox="1"/>
          <p:nvPr/>
        </p:nvSpPr>
        <p:spPr>
          <a:xfrm>
            <a:off x="3419872" y="2344914"/>
            <a:ext cx="2177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/>
              <a:t>Mérés (</a:t>
            </a:r>
            <a:r>
              <a:rPr lang="hu-HU" sz="1400" i="1" dirty="0" err="1" smtClean="0"/>
              <a:t>LOR-ok</a:t>
            </a:r>
            <a:r>
              <a:rPr lang="hu-HU" sz="1400" i="1" dirty="0" smtClean="0"/>
              <a:t>)</a:t>
            </a:r>
            <a:endParaRPr lang="hu-HU" sz="1400" i="1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3649462" y="5409067"/>
            <a:ext cx="135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/>
              <a:t>Intenzitás</a:t>
            </a:r>
          </a:p>
          <a:p>
            <a:pPr algn="ctr"/>
            <a:r>
              <a:rPr lang="hu-HU" sz="1400" i="1" dirty="0" smtClean="0"/>
              <a:t>(</a:t>
            </a:r>
            <a:r>
              <a:rPr lang="hu-HU" sz="1400" i="1" dirty="0" err="1" smtClean="0"/>
              <a:t>Voxelek</a:t>
            </a:r>
            <a:r>
              <a:rPr lang="hu-HU" sz="1400" i="1" dirty="0" smtClean="0"/>
              <a:t>)</a:t>
            </a:r>
            <a:endParaRPr lang="hu-HU" sz="1400" i="1" dirty="0"/>
          </a:p>
        </p:txBody>
      </p:sp>
      <p:sp>
        <p:nvSpPr>
          <p:cNvPr id="28" name="Folyamatábra: Adatok 27"/>
          <p:cNvSpPr/>
          <p:nvPr/>
        </p:nvSpPr>
        <p:spPr>
          <a:xfrm>
            <a:off x="2339752" y="3034521"/>
            <a:ext cx="886638" cy="788122"/>
          </a:xfrm>
          <a:prstGeom prst="flowChartInputOutp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Szövegdoboz 28"/>
              <p:cNvSpPr txBox="1"/>
              <p:nvPr/>
            </p:nvSpPr>
            <p:spPr>
              <a:xfrm>
                <a:off x="2501090" y="3243916"/>
                <a:ext cx="5639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hu-HU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29" name="Szövegdoboz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1090" y="3243916"/>
                <a:ext cx="563961" cy="369332"/>
              </a:xfrm>
              <a:prstGeom prst="rect">
                <a:avLst/>
              </a:prstGeom>
              <a:blipFill rotWithShape="1">
                <a:blip r:embed="rId7" cstate="print"/>
                <a:stretch>
                  <a:fillRect r="-15054" b="-491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zövegdoboz 29"/>
          <p:cNvSpPr txBox="1"/>
          <p:nvPr/>
        </p:nvSpPr>
        <p:spPr>
          <a:xfrm>
            <a:off x="1913757" y="3823835"/>
            <a:ext cx="165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/>
              <a:t>Becslés</a:t>
            </a:r>
          </a:p>
          <a:p>
            <a:pPr algn="ctr"/>
            <a:r>
              <a:rPr lang="hu-HU" sz="1400" i="1" dirty="0" smtClean="0"/>
              <a:t>(</a:t>
            </a:r>
            <a:r>
              <a:rPr lang="hu-HU" sz="1400" i="1" dirty="0" err="1" smtClean="0"/>
              <a:t>LOR-ok</a:t>
            </a:r>
            <a:r>
              <a:rPr lang="hu-HU" sz="1400" i="1" dirty="0" smtClean="0"/>
              <a:t>)</a:t>
            </a:r>
            <a:endParaRPr lang="hu-HU" sz="1400" i="1" dirty="0"/>
          </a:p>
        </p:txBody>
      </p:sp>
      <p:sp>
        <p:nvSpPr>
          <p:cNvPr id="31" name="Jobbra nyíl 30"/>
          <p:cNvSpPr/>
          <p:nvPr/>
        </p:nvSpPr>
        <p:spPr>
          <a:xfrm>
            <a:off x="3275856" y="3379325"/>
            <a:ext cx="295546" cy="14777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Szövegdoboz 31"/>
          <p:cNvSpPr txBox="1"/>
          <p:nvPr/>
        </p:nvSpPr>
        <p:spPr>
          <a:xfrm>
            <a:off x="5796136" y="3871901"/>
            <a:ext cx="1501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2.b. Korrekció</a:t>
            </a:r>
            <a:endParaRPr lang="hu-HU" sz="1400" b="1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5868144" y="534327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3. Következő iteráció</a:t>
            </a:r>
            <a:endParaRPr lang="hu-HU" sz="1400" b="1" dirty="0"/>
          </a:p>
        </p:txBody>
      </p:sp>
      <p:sp>
        <p:nvSpPr>
          <p:cNvPr id="34" name="Téglalap 33"/>
          <p:cNvSpPr/>
          <p:nvPr/>
        </p:nvSpPr>
        <p:spPr>
          <a:xfrm>
            <a:off x="107504" y="2476484"/>
            <a:ext cx="3402954" cy="2074689"/>
          </a:xfrm>
          <a:prstGeom prst="rect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Téglalap 34"/>
          <p:cNvSpPr/>
          <p:nvPr/>
        </p:nvSpPr>
        <p:spPr>
          <a:xfrm>
            <a:off x="3649462" y="2475942"/>
            <a:ext cx="5387034" cy="2065914"/>
          </a:xfrm>
          <a:prstGeom prst="rect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Text Box 45"/>
          <p:cNvSpPr txBox="1">
            <a:spLocks noChangeArrowheads="1"/>
          </p:cNvSpPr>
          <p:nvPr/>
        </p:nvSpPr>
        <p:spPr bwMode="auto">
          <a:xfrm>
            <a:off x="-180528" y="2476484"/>
            <a:ext cx="4015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 smtClean="0">
                <a:solidFill>
                  <a:srgbClr val="FF0000"/>
                </a:solidFill>
              </a:rPr>
              <a:t>Előrevetítés (</a:t>
            </a:r>
            <a:r>
              <a:rPr lang="hu-HU" dirty="0" err="1" smtClean="0">
                <a:solidFill>
                  <a:srgbClr val="FF0000"/>
                </a:solidFill>
              </a:rPr>
              <a:t>Forward</a:t>
            </a:r>
            <a:r>
              <a:rPr lang="hu-HU" dirty="0" smtClean="0">
                <a:solidFill>
                  <a:srgbClr val="FF0000"/>
                </a:solidFill>
              </a:rPr>
              <a:t> Projection)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7" name="Text Box 45"/>
          <p:cNvSpPr txBox="1">
            <a:spLocks noChangeArrowheads="1"/>
          </p:cNvSpPr>
          <p:nvPr/>
        </p:nvSpPr>
        <p:spPr bwMode="auto">
          <a:xfrm>
            <a:off x="4499992" y="2476484"/>
            <a:ext cx="4015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 smtClean="0">
                <a:solidFill>
                  <a:srgbClr val="FF0000"/>
                </a:solidFill>
              </a:rPr>
              <a:t>Visszavetítés (Back Projection)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  <p:bldP spid="34" grpId="0" animBg="1"/>
      <p:bldP spid="35" grpId="0" animBg="1"/>
      <p:bldP spid="36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Hátrányok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625609"/>
          </a:xfrm>
        </p:spPr>
        <p:txBody>
          <a:bodyPr>
            <a:normAutofit/>
          </a:bodyPr>
          <a:lstStyle/>
          <a:p>
            <a:r>
              <a:rPr lang="hu-HU" sz="2000" dirty="0" smtClean="0"/>
              <a:t>Rosszul kondicionált, inverz feladat: az ML-EM </a:t>
            </a:r>
            <a:r>
              <a:rPr lang="hu-HU" sz="2000" dirty="0" err="1" smtClean="0"/>
              <a:t>likelihoodban</a:t>
            </a:r>
            <a:r>
              <a:rPr lang="hu-HU" sz="2000" dirty="0" smtClean="0"/>
              <a:t> konvergál (</a:t>
            </a:r>
            <a:r>
              <a:rPr lang="hu-HU" sz="2000" dirty="0" err="1" smtClean="0"/>
              <a:t>LOR-tér</a:t>
            </a:r>
            <a:r>
              <a:rPr lang="hu-HU" sz="2000" dirty="0" smtClean="0"/>
              <a:t>), nem pl. </a:t>
            </a:r>
            <a:r>
              <a:rPr lang="hu-HU" sz="2000" dirty="0" err="1" smtClean="0"/>
              <a:t>voxeltérbeli</a:t>
            </a:r>
            <a:r>
              <a:rPr lang="hu-HU" sz="2000" dirty="0" smtClean="0"/>
              <a:t> L</a:t>
            </a:r>
            <a:r>
              <a:rPr lang="hu-HU" sz="2000" baseline="-25000" dirty="0" smtClean="0"/>
              <a:t>2</a:t>
            </a:r>
            <a:r>
              <a:rPr lang="hu-HU" sz="2000" dirty="0" smtClean="0"/>
              <a:t> hibában</a:t>
            </a:r>
          </a:p>
          <a:p>
            <a:pPr lvl="1"/>
            <a:r>
              <a:rPr lang="hu-HU" sz="2000" dirty="0" smtClean="0"/>
              <a:t>Egy idő után a mérési zajhoz illeszti a rekonstruált térfogatot</a:t>
            </a:r>
          </a:p>
          <a:p>
            <a:pPr lvl="1"/>
            <a:r>
              <a:rPr lang="hu-HU" sz="2000" dirty="0" err="1" smtClean="0"/>
              <a:t>Regularizáció</a:t>
            </a:r>
            <a:r>
              <a:rPr lang="hu-HU" sz="2000" dirty="0" smtClean="0"/>
              <a:t>, szűrések (elő-, utó-), megállási feltételek stb.</a:t>
            </a:r>
            <a:endParaRPr lang="hu-HU" sz="2000" dirty="0"/>
          </a:p>
        </p:txBody>
      </p:sp>
      <p:cxnSp>
        <p:nvCxnSpPr>
          <p:cNvPr id="4" name="Egyenes összekötő nyíllal 3"/>
          <p:cNvCxnSpPr/>
          <p:nvPr/>
        </p:nvCxnSpPr>
        <p:spPr>
          <a:xfrm rot="5400000" flipH="1" flipV="1">
            <a:off x="-1282757" y="3802116"/>
            <a:ext cx="2996954" cy="12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>
            <a:off x="-36512" y="4039936"/>
            <a:ext cx="4101189" cy="4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abadkézi sokszög 5"/>
          <p:cNvSpPr/>
          <p:nvPr/>
        </p:nvSpPr>
        <p:spPr>
          <a:xfrm>
            <a:off x="323850" y="2628288"/>
            <a:ext cx="3600897" cy="1187809"/>
          </a:xfrm>
          <a:custGeom>
            <a:avLst/>
            <a:gdLst>
              <a:gd name="connsiteX0" fmla="*/ 0 w 4741333"/>
              <a:gd name="connsiteY0" fmla="*/ 0 h 2847622"/>
              <a:gd name="connsiteX1" fmla="*/ 16933 w 4741333"/>
              <a:gd name="connsiteY1" fmla="*/ 372533 h 2847622"/>
              <a:gd name="connsiteX2" fmla="*/ 84666 w 4741333"/>
              <a:gd name="connsiteY2" fmla="*/ 1185333 h 2847622"/>
              <a:gd name="connsiteX3" fmla="*/ 254000 w 4741333"/>
              <a:gd name="connsiteY3" fmla="*/ 1998133 h 2847622"/>
              <a:gd name="connsiteX4" fmla="*/ 508000 w 4741333"/>
              <a:gd name="connsiteY4" fmla="*/ 2540000 h 2847622"/>
              <a:gd name="connsiteX5" fmla="*/ 812800 w 4741333"/>
              <a:gd name="connsiteY5" fmla="*/ 2760133 h 2847622"/>
              <a:gd name="connsiteX6" fmla="*/ 1439333 w 4741333"/>
              <a:gd name="connsiteY6" fmla="*/ 2844800 h 2847622"/>
              <a:gd name="connsiteX7" fmla="*/ 2184400 w 4741333"/>
              <a:gd name="connsiteY7" fmla="*/ 2743200 h 2847622"/>
              <a:gd name="connsiteX8" fmla="*/ 2912533 w 4741333"/>
              <a:gd name="connsiteY8" fmla="*/ 2590800 h 2847622"/>
              <a:gd name="connsiteX9" fmla="*/ 3674533 w 4741333"/>
              <a:gd name="connsiteY9" fmla="*/ 2421467 h 2847622"/>
              <a:gd name="connsiteX10" fmla="*/ 4402666 w 4741333"/>
              <a:gd name="connsiteY10" fmla="*/ 2218267 h 2847622"/>
              <a:gd name="connsiteX11" fmla="*/ 4741333 w 4741333"/>
              <a:gd name="connsiteY11" fmla="*/ 2099733 h 284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41333" h="2847622">
                <a:moveTo>
                  <a:pt x="0" y="0"/>
                </a:moveTo>
                <a:cubicBezTo>
                  <a:pt x="1411" y="87488"/>
                  <a:pt x="2822" y="174977"/>
                  <a:pt x="16933" y="372533"/>
                </a:cubicBezTo>
                <a:cubicBezTo>
                  <a:pt x="31044" y="570089"/>
                  <a:pt x="45155" y="914400"/>
                  <a:pt x="84666" y="1185333"/>
                </a:cubicBezTo>
                <a:cubicBezTo>
                  <a:pt x="124177" y="1456266"/>
                  <a:pt x="183444" y="1772355"/>
                  <a:pt x="254000" y="1998133"/>
                </a:cubicBezTo>
                <a:cubicBezTo>
                  <a:pt x="324556" y="2223911"/>
                  <a:pt x="414867" y="2413000"/>
                  <a:pt x="508000" y="2540000"/>
                </a:cubicBezTo>
                <a:cubicBezTo>
                  <a:pt x="601133" y="2667000"/>
                  <a:pt x="657578" y="2709333"/>
                  <a:pt x="812800" y="2760133"/>
                </a:cubicBezTo>
                <a:cubicBezTo>
                  <a:pt x="968022" y="2810933"/>
                  <a:pt x="1210733" y="2847622"/>
                  <a:pt x="1439333" y="2844800"/>
                </a:cubicBezTo>
                <a:cubicBezTo>
                  <a:pt x="1667933" y="2841978"/>
                  <a:pt x="1938867" y="2785533"/>
                  <a:pt x="2184400" y="2743200"/>
                </a:cubicBezTo>
                <a:cubicBezTo>
                  <a:pt x="2429933" y="2700867"/>
                  <a:pt x="2912533" y="2590800"/>
                  <a:pt x="2912533" y="2590800"/>
                </a:cubicBezTo>
                <a:cubicBezTo>
                  <a:pt x="3160888" y="2537178"/>
                  <a:pt x="3426178" y="2483556"/>
                  <a:pt x="3674533" y="2421467"/>
                </a:cubicBezTo>
                <a:cubicBezTo>
                  <a:pt x="3922888" y="2359378"/>
                  <a:pt x="4224866" y="2271889"/>
                  <a:pt x="4402666" y="2218267"/>
                </a:cubicBezTo>
                <a:cubicBezTo>
                  <a:pt x="4580466" y="2164645"/>
                  <a:pt x="4660899" y="2132189"/>
                  <a:pt x="4741333" y="2099733"/>
                </a:cubicBezTo>
              </a:path>
            </a:pathLst>
          </a:custGeom>
          <a:ln w="28575">
            <a:solidFill>
              <a:srgbClr val="FC14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584325" y="3227520"/>
            <a:ext cx="7281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rgbClr val="FF0000"/>
                </a:solidFill>
              </a:rPr>
              <a:t>hiba</a:t>
            </a:r>
          </a:p>
        </p:txBody>
      </p:sp>
      <p:sp>
        <p:nvSpPr>
          <p:cNvPr id="8" name="Szövegdoboz 11"/>
          <p:cNvSpPr txBox="1">
            <a:spLocks noChangeArrowheads="1"/>
          </p:cNvSpPr>
          <p:nvPr/>
        </p:nvSpPr>
        <p:spPr bwMode="auto">
          <a:xfrm>
            <a:off x="3204667" y="3600397"/>
            <a:ext cx="14958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dirty="0" err="1"/>
              <a:t>Iterációszám</a:t>
            </a:r>
            <a:endParaRPr lang="hu-HU" sz="2000" dirty="0"/>
          </a:p>
        </p:txBody>
      </p:sp>
      <p:sp>
        <p:nvSpPr>
          <p:cNvPr id="9" name="Szövegdoboz 12"/>
          <p:cNvSpPr txBox="1">
            <a:spLocks noChangeArrowheads="1"/>
          </p:cNvSpPr>
          <p:nvPr/>
        </p:nvSpPr>
        <p:spPr bwMode="auto">
          <a:xfrm>
            <a:off x="1368425" y="4522920"/>
            <a:ext cx="25424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>
                <a:solidFill>
                  <a:srgbClr val="00B050"/>
                </a:solidFill>
              </a:rPr>
              <a:t>Log Likelihood</a:t>
            </a:r>
          </a:p>
        </p:txBody>
      </p:sp>
      <p:sp>
        <p:nvSpPr>
          <p:cNvPr id="10" name="Szabadkézi sokszög 9"/>
          <p:cNvSpPr/>
          <p:nvPr/>
        </p:nvSpPr>
        <p:spPr>
          <a:xfrm flipV="1">
            <a:off x="288926" y="4395988"/>
            <a:ext cx="3571964" cy="796472"/>
          </a:xfrm>
          <a:custGeom>
            <a:avLst/>
            <a:gdLst>
              <a:gd name="connsiteX0" fmla="*/ 0 w 4741333"/>
              <a:gd name="connsiteY0" fmla="*/ 0 h 2847622"/>
              <a:gd name="connsiteX1" fmla="*/ 16933 w 4741333"/>
              <a:gd name="connsiteY1" fmla="*/ 372533 h 2847622"/>
              <a:gd name="connsiteX2" fmla="*/ 84666 w 4741333"/>
              <a:gd name="connsiteY2" fmla="*/ 1185333 h 2847622"/>
              <a:gd name="connsiteX3" fmla="*/ 254000 w 4741333"/>
              <a:gd name="connsiteY3" fmla="*/ 1998133 h 2847622"/>
              <a:gd name="connsiteX4" fmla="*/ 508000 w 4741333"/>
              <a:gd name="connsiteY4" fmla="*/ 2540000 h 2847622"/>
              <a:gd name="connsiteX5" fmla="*/ 812800 w 4741333"/>
              <a:gd name="connsiteY5" fmla="*/ 2760133 h 2847622"/>
              <a:gd name="connsiteX6" fmla="*/ 1439333 w 4741333"/>
              <a:gd name="connsiteY6" fmla="*/ 2844800 h 2847622"/>
              <a:gd name="connsiteX7" fmla="*/ 2184400 w 4741333"/>
              <a:gd name="connsiteY7" fmla="*/ 2743200 h 2847622"/>
              <a:gd name="connsiteX8" fmla="*/ 2912533 w 4741333"/>
              <a:gd name="connsiteY8" fmla="*/ 2590800 h 2847622"/>
              <a:gd name="connsiteX9" fmla="*/ 3674533 w 4741333"/>
              <a:gd name="connsiteY9" fmla="*/ 2421467 h 2847622"/>
              <a:gd name="connsiteX10" fmla="*/ 4402666 w 4741333"/>
              <a:gd name="connsiteY10" fmla="*/ 2218267 h 2847622"/>
              <a:gd name="connsiteX11" fmla="*/ 4741333 w 4741333"/>
              <a:gd name="connsiteY11" fmla="*/ 2099733 h 2847622"/>
              <a:gd name="connsiteX0" fmla="*/ 0 w 4741333"/>
              <a:gd name="connsiteY0" fmla="*/ 0 h 2847622"/>
              <a:gd name="connsiteX1" fmla="*/ 16933 w 4741333"/>
              <a:gd name="connsiteY1" fmla="*/ 372533 h 2847622"/>
              <a:gd name="connsiteX2" fmla="*/ 84666 w 4741333"/>
              <a:gd name="connsiteY2" fmla="*/ 1185333 h 2847622"/>
              <a:gd name="connsiteX3" fmla="*/ 254000 w 4741333"/>
              <a:gd name="connsiteY3" fmla="*/ 1998133 h 2847622"/>
              <a:gd name="connsiteX4" fmla="*/ 508000 w 4741333"/>
              <a:gd name="connsiteY4" fmla="*/ 2540000 h 2847622"/>
              <a:gd name="connsiteX5" fmla="*/ 812800 w 4741333"/>
              <a:gd name="connsiteY5" fmla="*/ 2760133 h 2847622"/>
              <a:gd name="connsiteX6" fmla="*/ 1439333 w 4741333"/>
              <a:gd name="connsiteY6" fmla="*/ 2844800 h 2847622"/>
              <a:gd name="connsiteX7" fmla="*/ 2184400 w 4741333"/>
              <a:gd name="connsiteY7" fmla="*/ 2743200 h 2847622"/>
              <a:gd name="connsiteX8" fmla="*/ 2912533 w 4741333"/>
              <a:gd name="connsiteY8" fmla="*/ 2590800 h 2847622"/>
              <a:gd name="connsiteX9" fmla="*/ 4402666 w 4741333"/>
              <a:gd name="connsiteY9" fmla="*/ 2218267 h 2847622"/>
              <a:gd name="connsiteX10" fmla="*/ 4741333 w 4741333"/>
              <a:gd name="connsiteY10" fmla="*/ 2099733 h 2847622"/>
              <a:gd name="connsiteX0" fmla="*/ 0 w 4741333"/>
              <a:gd name="connsiteY0" fmla="*/ 0 h 2847622"/>
              <a:gd name="connsiteX1" fmla="*/ 16933 w 4741333"/>
              <a:gd name="connsiteY1" fmla="*/ 372533 h 2847622"/>
              <a:gd name="connsiteX2" fmla="*/ 84666 w 4741333"/>
              <a:gd name="connsiteY2" fmla="*/ 1185333 h 2847622"/>
              <a:gd name="connsiteX3" fmla="*/ 254000 w 4741333"/>
              <a:gd name="connsiteY3" fmla="*/ 1998133 h 2847622"/>
              <a:gd name="connsiteX4" fmla="*/ 508000 w 4741333"/>
              <a:gd name="connsiteY4" fmla="*/ 2540000 h 2847622"/>
              <a:gd name="connsiteX5" fmla="*/ 812800 w 4741333"/>
              <a:gd name="connsiteY5" fmla="*/ 2760133 h 2847622"/>
              <a:gd name="connsiteX6" fmla="*/ 1439333 w 4741333"/>
              <a:gd name="connsiteY6" fmla="*/ 2844800 h 2847622"/>
              <a:gd name="connsiteX7" fmla="*/ 2184400 w 4741333"/>
              <a:gd name="connsiteY7" fmla="*/ 2743200 h 2847622"/>
              <a:gd name="connsiteX8" fmla="*/ 2912533 w 4741333"/>
              <a:gd name="connsiteY8" fmla="*/ 2590800 h 2847622"/>
              <a:gd name="connsiteX9" fmla="*/ 4741333 w 4741333"/>
              <a:gd name="connsiteY9" fmla="*/ 2099733 h 2847622"/>
              <a:gd name="connsiteX0" fmla="*/ 0 w 4741333"/>
              <a:gd name="connsiteY0" fmla="*/ 0 h 2873021"/>
              <a:gd name="connsiteX1" fmla="*/ 16933 w 4741333"/>
              <a:gd name="connsiteY1" fmla="*/ 372533 h 2873021"/>
              <a:gd name="connsiteX2" fmla="*/ 84666 w 4741333"/>
              <a:gd name="connsiteY2" fmla="*/ 1185333 h 2873021"/>
              <a:gd name="connsiteX3" fmla="*/ 254000 w 4741333"/>
              <a:gd name="connsiteY3" fmla="*/ 1998133 h 2873021"/>
              <a:gd name="connsiteX4" fmla="*/ 508000 w 4741333"/>
              <a:gd name="connsiteY4" fmla="*/ 2540000 h 2873021"/>
              <a:gd name="connsiteX5" fmla="*/ 812800 w 4741333"/>
              <a:gd name="connsiteY5" fmla="*/ 2760133 h 2873021"/>
              <a:gd name="connsiteX6" fmla="*/ 1439333 w 4741333"/>
              <a:gd name="connsiteY6" fmla="*/ 2844800 h 2873021"/>
              <a:gd name="connsiteX7" fmla="*/ 2912533 w 4741333"/>
              <a:gd name="connsiteY7" fmla="*/ 2590800 h 2873021"/>
              <a:gd name="connsiteX8" fmla="*/ 4741333 w 4741333"/>
              <a:gd name="connsiteY8" fmla="*/ 2099733 h 2873021"/>
              <a:gd name="connsiteX0" fmla="*/ 0 w 4741333"/>
              <a:gd name="connsiteY0" fmla="*/ 0 h 2859775"/>
              <a:gd name="connsiteX1" fmla="*/ 16933 w 4741333"/>
              <a:gd name="connsiteY1" fmla="*/ 372533 h 2859775"/>
              <a:gd name="connsiteX2" fmla="*/ 84666 w 4741333"/>
              <a:gd name="connsiteY2" fmla="*/ 1185333 h 2859775"/>
              <a:gd name="connsiteX3" fmla="*/ 254000 w 4741333"/>
              <a:gd name="connsiteY3" fmla="*/ 1998133 h 2859775"/>
              <a:gd name="connsiteX4" fmla="*/ 508000 w 4741333"/>
              <a:gd name="connsiteY4" fmla="*/ 2540000 h 2859775"/>
              <a:gd name="connsiteX5" fmla="*/ 812800 w 4741333"/>
              <a:gd name="connsiteY5" fmla="*/ 2760133 h 2859775"/>
              <a:gd name="connsiteX6" fmla="*/ 1439333 w 4741333"/>
              <a:gd name="connsiteY6" fmla="*/ 2844800 h 2859775"/>
              <a:gd name="connsiteX7" fmla="*/ 2155460 w 4741333"/>
              <a:gd name="connsiteY7" fmla="*/ 2670280 h 2859775"/>
              <a:gd name="connsiteX8" fmla="*/ 2912533 w 4741333"/>
              <a:gd name="connsiteY8" fmla="*/ 2590800 h 2859775"/>
              <a:gd name="connsiteX9" fmla="*/ 4741333 w 4741333"/>
              <a:gd name="connsiteY9" fmla="*/ 2099733 h 2859775"/>
              <a:gd name="connsiteX0" fmla="*/ 0 w 4741333"/>
              <a:gd name="connsiteY0" fmla="*/ 0 h 2866514"/>
              <a:gd name="connsiteX1" fmla="*/ 16933 w 4741333"/>
              <a:gd name="connsiteY1" fmla="*/ 372533 h 2866514"/>
              <a:gd name="connsiteX2" fmla="*/ 84666 w 4741333"/>
              <a:gd name="connsiteY2" fmla="*/ 1185333 h 2866514"/>
              <a:gd name="connsiteX3" fmla="*/ 254000 w 4741333"/>
              <a:gd name="connsiteY3" fmla="*/ 1998133 h 2866514"/>
              <a:gd name="connsiteX4" fmla="*/ 508000 w 4741333"/>
              <a:gd name="connsiteY4" fmla="*/ 2540000 h 2866514"/>
              <a:gd name="connsiteX5" fmla="*/ 1439333 w 4741333"/>
              <a:gd name="connsiteY5" fmla="*/ 2844800 h 2866514"/>
              <a:gd name="connsiteX6" fmla="*/ 2155460 w 4741333"/>
              <a:gd name="connsiteY6" fmla="*/ 2670280 h 2866514"/>
              <a:gd name="connsiteX7" fmla="*/ 2912533 w 4741333"/>
              <a:gd name="connsiteY7" fmla="*/ 2590800 h 2866514"/>
              <a:gd name="connsiteX8" fmla="*/ 4741333 w 4741333"/>
              <a:gd name="connsiteY8" fmla="*/ 2099733 h 2866514"/>
              <a:gd name="connsiteX0" fmla="*/ 0 w 4741333"/>
              <a:gd name="connsiteY0" fmla="*/ 0 h 2866514"/>
              <a:gd name="connsiteX1" fmla="*/ 16933 w 4741333"/>
              <a:gd name="connsiteY1" fmla="*/ 372533 h 2866514"/>
              <a:gd name="connsiteX2" fmla="*/ 84666 w 4741333"/>
              <a:gd name="connsiteY2" fmla="*/ 1185333 h 2866514"/>
              <a:gd name="connsiteX3" fmla="*/ 508000 w 4741333"/>
              <a:gd name="connsiteY3" fmla="*/ 2540000 h 2866514"/>
              <a:gd name="connsiteX4" fmla="*/ 1439333 w 4741333"/>
              <a:gd name="connsiteY4" fmla="*/ 2844800 h 2866514"/>
              <a:gd name="connsiteX5" fmla="*/ 2155460 w 4741333"/>
              <a:gd name="connsiteY5" fmla="*/ 2670280 h 2866514"/>
              <a:gd name="connsiteX6" fmla="*/ 2912533 w 4741333"/>
              <a:gd name="connsiteY6" fmla="*/ 2590800 h 2866514"/>
              <a:gd name="connsiteX7" fmla="*/ 4741333 w 4741333"/>
              <a:gd name="connsiteY7" fmla="*/ 2099733 h 2866514"/>
              <a:gd name="connsiteX0" fmla="*/ 67734 w 4809067"/>
              <a:gd name="connsiteY0" fmla="*/ 50799 h 3002841"/>
              <a:gd name="connsiteX1" fmla="*/ 84667 w 4809067"/>
              <a:gd name="connsiteY1" fmla="*/ 423332 h 3002841"/>
              <a:gd name="connsiteX2" fmla="*/ 575734 w 4809067"/>
              <a:gd name="connsiteY2" fmla="*/ 2590799 h 3002841"/>
              <a:gd name="connsiteX3" fmla="*/ 1507067 w 4809067"/>
              <a:gd name="connsiteY3" fmla="*/ 2895599 h 3002841"/>
              <a:gd name="connsiteX4" fmla="*/ 2223194 w 4809067"/>
              <a:gd name="connsiteY4" fmla="*/ 2721079 h 3002841"/>
              <a:gd name="connsiteX5" fmla="*/ 2980267 w 4809067"/>
              <a:gd name="connsiteY5" fmla="*/ 2641599 h 3002841"/>
              <a:gd name="connsiteX6" fmla="*/ 4809067 w 4809067"/>
              <a:gd name="connsiteY6" fmla="*/ 2150532 h 3002841"/>
              <a:gd name="connsiteX0" fmla="*/ 67734 w 4715996"/>
              <a:gd name="connsiteY0" fmla="*/ 50799 h 12006078"/>
              <a:gd name="connsiteX1" fmla="*/ 84667 w 4715996"/>
              <a:gd name="connsiteY1" fmla="*/ 423332 h 12006078"/>
              <a:gd name="connsiteX2" fmla="*/ 575734 w 4715996"/>
              <a:gd name="connsiteY2" fmla="*/ 2590799 h 12006078"/>
              <a:gd name="connsiteX3" fmla="*/ 1507067 w 4715996"/>
              <a:gd name="connsiteY3" fmla="*/ 2895599 h 12006078"/>
              <a:gd name="connsiteX4" fmla="*/ 2223194 w 4715996"/>
              <a:gd name="connsiteY4" fmla="*/ 2721079 h 12006078"/>
              <a:gd name="connsiteX5" fmla="*/ 2980267 w 4715996"/>
              <a:gd name="connsiteY5" fmla="*/ 2641599 h 12006078"/>
              <a:gd name="connsiteX6" fmla="*/ 4715996 w 4715996"/>
              <a:gd name="connsiteY6" fmla="*/ 11903774 h 12006078"/>
              <a:gd name="connsiteX0" fmla="*/ 67734 w 4715996"/>
              <a:gd name="connsiteY0" fmla="*/ 50799 h 12006078"/>
              <a:gd name="connsiteX1" fmla="*/ 84667 w 4715996"/>
              <a:gd name="connsiteY1" fmla="*/ 423332 h 12006078"/>
              <a:gd name="connsiteX2" fmla="*/ 575734 w 4715996"/>
              <a:gd name="connsiteY2" fmla="*/ 2590799 h 12006078"/>
              <a:gd name="connsiteX3" fmla="*/ 1507067 w 4715996"/>
              <a:gd name="connsiteY3" fmla="*/ 2895599 h 12006078"/>
              <a:gd name="connsiteX4" fmla="*/ 2223194 w 4715996"/>
              <a:gd name="connsiteY4" fmla="*/ 2721079 h 12006078"/>
              <a:gd name="connsiteX5" fmla="*/ 2699998 w 4715996"/>
              <a:gd name="connsiteY5" fmla="*/ 10479619 h 12006078"/>
              <a:gd name="connsiteX6" fmla="*/ 4715996 w 4715996"/>
              <a:gd name="connsiteY6" fmla="*/ 11903774 h 12006078"/>
              <a:gd name="connsiteX0" fmla="*/ 67734 w 4715996"/>
              <a:gd name="connsiteY0" fmla="*/ 50799 h 11903773"/>
              <a:gd name="connsiteX1" fmla="*/ 84667 w 4715996"/>
              <a:gd name="connsiteY1" fmla="*/ 423332 h 11903773"/>
              <a:gd name="connsiteX2" fmla="*/ 575734 w 4715996"/>
              <a:gd name="connsiteY2" fmla="*/ 2590799 h 11903773"/>
              <a:gd name="connsiteX3" fmla="*/ 1507067 w 4715996"/>
              <a:gd name="connsiteY3" fmla="*/ 2895599 h 11903773"/>
              <a:gd name="connsiteX4" fmla="*/ 2223194 w 4715996"/>
              <a:gd name="connsiteY4" fmla="*/ 2721079 h 11903773"/>
              <a:gd name="connsiteX5" fmla="*/ 4715996 w 4715996"/>
              <a:gd name="connsiteY5" fmla="*/ 11903774 h 11903773"/>
              <a:gd name="connsiteX0" fmla="*/ 67734 w 4715996"/>
              <a:gd name="connsiteY0" fmla="*/ 50799 h 11903773"/>
              <a:gd name="connsiteX1" fmla="*/ 84667 w 4715996"/>
              <a:gd name="connsiteY1" fmla="*/ 423332 h 11903773"/>
              <a:gd name="connsiteX2" fmla="*/ 575734 w 4715996"/>
              <a:gd name="connsiteY2" fmla="*/ 2590799 h 11903773"/>
              <a:gd name="connsiteX3" fmla="*/ 1507067 w 4715996"/>
              <a:gd name="connsiteY3" fmla="*/ 2895599 h 11903773"/>
              <a:gd name="connsiteX4" fmla="*/ 4715996 w 4715996"/>
              <a:gd name="connsiteY4" fmla="*/ 11903774 h 11903773"/>
              <a:gd name="connsiteX0" fmla="*/ 67734 w 4715996"/>
              <a:gd name="connsiteY0" fmla="*/ 50799 h 11903773"/>
              <a:gd name="connsiteX1" fmla="*/ 84667 w 4715996"/>
              <a:gd name="connsiteY1" fmla="*/ 423332 h 11903773"/>
              <a:gd name="connsiteX2" fmla="*/ 575734 w 4715996"/>
              <a:gd name="connsiteY2" fmla="*/ 2590799 h 11903773"/>
              <a:gd name="connsiteX3" fmla="*/ 1547999 w 4715996"/>
              <a:gd name="connsiteY3" fmla="*/ 8521419 h 11903773"/>
              <a:gd name="connsiteX4" fmla="*/ 4715996 w 4715996"/>
              <a:gd name="connsiteY4" fmla="*/ 11903774 h 11903773"/>
              <a:gd name="connsiteX0" fmla="*/ 55778 w 4704040"/>
              <a:gd name="connsiteY0" fmla="*/ 623861 h 12476835"/>
              <a:gd name="connsiteX1" fmla="*/ 72711 w 4704040"/>
              <a:gd name="connsiteY1" fmla="*/ 996394 h 12476835"/>
              <a:gd name="connsiteX2" fmla="*/ 492044 w 4704040"/>
              <a:gd name="connsiteY2" fmla="*/ 6602220 h 12476835"/>
              <a:gd name="connsiteX3" fmla="*/ 1536043 w 4704040"/>
              <a:gd name="connsiteY3" fmla="*/ 9094481 h 12476835"/>
              <a:gd name="connsiteX4" fmla="*/ 4704040 w 4704040"/>
              <a:gd name="connsiteY4" fmla="*/ 12476836 h 12476835"/>
              <a:gd name="connsiteX0" fmla="*/ 55778 w 4704040"/>
              <a:gd name="connsiteY0" fmla="*/ 623861 h 12120798"/>
              <a:gd name="connsiteX1" fmla="*/ 72711 w 4704040"/>
              <a:gd name="connsiteY1" fmla="*/ 996394 h 12120798"/>
              <a:gd name="connsiteX2" fmla="*/ 492044 w 4704040"/>
              <a:gd name="connsiteY2" fmla="*/ 6602220 h 12120798"/>
              <a:gd name="connsiteX3" fmla="*/ 1536043 w 4704040"/>
              <a:gd name="connsiteY3" fmla="*/ 9094481 h 12120798"/>
              <a:gd name="connsiteX4" fmla="*/ 4704040 w 4704040"/>
              <a:gd name="connsiteY4" fmla="*/ 12120798 h 12120798"/>
              <a:gd name="connsiteX0" fmla="*/ 55778 w 4704040"/>
              <a:gd name="connsiteY0" fmla="*/ 623861 h 12120798"/>
              <a:gd name="connsiteX1" fmla="*/ 72711 w 4704040"/>
              <a:gd name="connsiteY1" fmla="*/ 996394 h 12120798"/>
              <a:gd name="connsiteX2" fmla="*/ 492044 w 4704040"/>
              <a:gd name="connsiteY2" fmla="*/ 6602220 h 12120798"/>
              <a:gd name="connsiteX3" fmla="*/ 1536043 w 4704040"/>
              <a:gd name="connsiteY3" fmla="*/ 9094481 h 12120798"/>
              <a:gd name="connsiteX4" fmla="*/ 4704040 w 4704040"/>
              <a:gd name="connsiteY4" fmla="*/ 12120798 h 12120798"/>
              <a:gd name="connsiteX0" fmla="*/ 55778 w 4704040"/>
              <a:gd name="connsiteY0" fmla="*/ 623861 h 11300257"/>
              <a:gd name="connsiteX1" fmla="*/ 72711 w 4704040"/>
              <a:gd name="connsiteY1" fmla="*/ 996394 h 11300257"/>
              <a:gd name="connsiteX2" fmla="*/ 492044 w 4704040"/>
              <a:gd name="connsiteY2" fmla="*/ 6602220 h 11300257"/>
              <a:gd name="connsiteX3" fmla="*/ 1536043 w 4704040"/>
              <a:gd name="connsiteY3" fmla="*/ 9094481 h 11300257"/>
              <a:gd name="connsiteX4" fmla="*/ 4704040 w 4704040"/>
              <a:gd name="connsiteY4" fmla="*/ 11300257 h 11300257"/>
              <a:gd name="connsiteX0" fmla="*/ 55778 w 4704040"/>
              <a:gd name="connsiteY0" fmla="*/ 623861 h 11300257"/>
              <a:gd name="connsiteX1" fmla="*/ 72711 w 4704040"/>
              <a:gd name="connsiteY1" fmla="*/ 996394 h 11300257"/>
              <a:gd name="connsiteX2" fmla="*/ 492044 w 4704040"/>
              <a:gd name="connsiteY2" fmla="*/ 6602220 h 11300257"/>
              <a:gd name="connsiteX3" fmla="*/ 1536043 w 4704040"/>
              <a:gd name="connsiteY3" fmla="*/ 9094481 h 11300257"/>
              <a:gd name="connsiteX4" fmla="*/ 4704040 w 4704040"/>
              <a:gd name="connsiteY4" fmla="*/ 11300257 h 11300257"/>
              <a:gd name="connsiteX0" fmla="*/ 55778 w 4704040"/>
              <a:gd name="connsiteY0" fmla="*/ 623861 h 10684861"/>
              <a:gd name="connsiteX1" fmla="*/ 72711 w 4704040"/>
              <a:gd name="connsiteY1" fmla="*/ 996394 h 10684861"/>
              <a:gd name="connsiteX2" fmla="*/ 492044 w 4704040"/>
              <a:gd name="connsiteY2" fmla="*/ 6602220 h 10684861"/>
              <a:gd name="connsiteX3" fmla="*/ 1536043 w 4704040"/>
              <a:gd name="connsiteY3" fmla="*/ 9094481 h 10684861"/>
              <a:gd name="connsiteX4" fmla="*/ 4704040 w 4704040"/>
              <a:gd name="connsiteY4" fmla="*/ 10684861 h 1068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4040" h="10684861">
                <a:moveTo>
                  <a:pt x="55778" y="623861"/>
                </a:moveTo>
                <a:cubicBezTo>
                  <a:pt x="57189" y="711349"/>
                  <a:pt x="0" y="1"/>
                  <a:pt x="72711" y="996394"/>
                </a:cubicBezTo>
                <a:cubicBezTo>
                  <a:pt x="145422" y="1992787"/>
                  <a:pt x="248155" y="5252539"/>
                  <a:pt x="492044" y="6602220"/>
                </a:cubicBezTo>
                <a:cubicBezTo>
                  <a:pt x="735933" y="7951901"/>
                  <a:pt x="834044" y="8414041"/>
                  <a:pt x="1536043" y="9094481"/>
                </a:cubicBezTo>
                <a:cubicBezTo>
                  <a:pt x="2238042" y="9774921"/>
                  <a:pt x="3560674" y="10521593"/>
                  <a:pt x="4704040" y="10684861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3" name="Kép 5" descr="cylinder_500s_it100.slicez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256584"/>
            <a:ext cx="1657154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Kép 5" descr="cylinder_50s_it10.slicez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8976" y="5256584"/>
            <a:ext cx="1658245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Kép 14" descr="cylinder_1s_it3.slicez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7168" y="5256584"/>
            <a:ext cx="1658245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Előrevetítés: Direkt MC</a:t>
            </a:r>
            <a:endParaRPr lang="hu-H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3260725"/>
            <a:ext cx="220027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 rot="1835598">
            <a:off x="5657850" y="3695700"/>
            <a:ext cx="927100" cy="5715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Line 52"/>
          <p:cNvSpPr>
            <a:spLocks noChangeShapeType="1"/>
          </p:cNvSpPr>
          <p:nvPr/>
        </p:nvSpPr>
        <p:spPr bwMode="auto">
          <a:xfrm flipH="1">
            <a:off x="6173787" y="2024064"/>
            <a:ext cx="342899" cy="155813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7481888" y="339090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7656513" y="31019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7866063" y="277812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8039100" y="24907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8212138" y="220186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>
            <a:off x="7308850" y="247015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H="1">
            <a:off x="7308850" y="28717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 flipH="1">
            <a:off x="7308850" y="327342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 flipH="1">
            <a:off x="7308850" y="3675063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" name="Line 19"/>
          <p:cNvSpPr>
            <a:spLocks noChangeShapeType="1"/>
          </p:cNvSpPr>
          <p:nvPr/>
        </p:nvSpPr>
        <p:spPr bwMode="auto">
          <a:xfrm flipH="1">
            <a:off x="7308850" y="40782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 flipH="1">
            <a:off x="7308850" y="447992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" name="Freeform 32"/>
          <p:cNvSpPr>
            <a:spLocks/>
          </p:cNvSpPr>
          <p:nvPr/>
        </p:nvSpPr>
        <p:spPr bwMode="auto">
          <a:xfrm>
            <a:off x="7308850" y="2024063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2" name="Text Box 51"/>
          <p:cNvSpPr txBox="1">
            <a:spLocks noChangeArrowheads="1"/>
          </p:cNvSpPr>
          <p:nvPr/>
        </p:nvSpPr>
        <p:spPr bwMode="auto">
          <a:xfrm>
            <a:off x="4644008" y="1610237"/>
            <a:ext cx="3619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 smtClean="0"/>
              <a:t>Adott: az intenzitás becslése:</a:t>
            </a:r>
            <a:endParaRPr lang="hu-HU" i="1" dirty="0"/>
          </a:p>
        </p:txBody>
      </p:sp>
      <p:sp>
        <p:nvSpPr>
          <p:cNvPr id="53" name="Text Box 51"/>
          <p:cNvSpPr txBox="1">
            <a:spLocks noChangeArrowheads="1"/>
          </p:cNvSpPr>
          <p:nvPr/>
        </p:nvSpPr>
        <p:spPr bwMode="auto">
          <a:xfrm>
            <a:off x="4263280" y="5951538"/>
            <a:ext cx="3621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hu-HU" dirty="0"/>
              <a:t>Cél: várható beütésszám (</a:t>
            </a:r>
            <a:r>
              <a:rPr lang="hu-HU" dirty="0" err="1" smtClean="0"/>
              <a:t>y</a:t>
            </a:r>
            <a:r>
              <a:rPr lang="hu-HU" baseline="-25000" dirty="0" err="1" smtClean="0"/>
              <a:t>i</a:t>
            </a:r>
            <a:r>
              <a:rPr lang="hu-HU" dirty="0" smtClean="0"/>
              <a:t>) </a:t>
            </a:r>
            <a:r>
              <a:rPr lang="hu-HU" dirty="0"/>
              <a:t>meghatározása, </a:t>
            </a:r>
            <a:r>
              <a:rPr lang="hu-HU" dirty="0" err="1"/>
              <a:t>LoR-onként</a:t>
            </a:r>
            <a:endParaRPr lang="hu-HU" i="1" dirty="0"/>
          </a:p>
        </p:txBody>
      </p:sp>
      <p:sp>
        <p:nvSpPr>
          <p:cNvPr id="54" name="AutoShape 43"/>
          <p:cNvSpPr>
            <a:spLocks noChangeArrowheads="1"/>
          </p:cNvSpPr>
          <p:nvPr/>
        </p:nvSpPr>
        <p:spPr bwMode="auto">
          <a:xfrm>
            <a:off x="7740352" y="4003675"/>
            <a:ext cx="431800" cy="504825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9" name="Freeform 8"/>
          <p:cNvSpPr>
            <a:spLocks/>
          </p:cNvSpPr>
          <p:nvPr/>
        </p:nvSpPr>
        <p:spPr bwMode="auto">
          <a:xfrm>
            <a:off x="3903663" y="2035175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60" name="Line 21"/>
          <p:cNvSpPr>
            <a:spLocks noChangeShapeType="1"/>
          </p:cNvSpPr>
          <p:nvPr/>
        </p:nvSpPr>
        <p:spPr bwMode="auto">
          <a:xfrm>
            <a:off x="4076700" y="34020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1" name="Line 22"/>
          <p:cNvSpPr>
            <a:spLocks noChangeShapeType="1"/>
          </p:cNvSpPr>
          <p:nvPr/>
        </p:nvSpPr>
        <p:spPr bwMode="auto">
          <a:xfrm>
            <a:off x="4249738" y="31130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2" name="Line 23"/>
          <p:cNvSpPr>
            <a:spLocks noChangeShapeType="1"/>
          </p:cNvSpPr>
          <p:nvPr/>
        </p:nvSpPr>
        <p:spPr bwMode="auto">
          <a:xfrm>
            <a:off x="4424363" y="282575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3" name="Line 24"/>
          <p:cNvSpPr>
            <a:spLocks noChangeShapeType="1"/>
          </p:cNvSpPr>
          <p:nvPr/>
        </p:nvSpPr>
        <p:spPr bwMode="auto">
          <a:xfrm>
            <a:off x="4597400" y="25384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" name="Line 25"/>
          <p:cNvSpPr>
            <a:spLocks noChangeShapeType="1"/>
          </p:cNvSpPr>
          <p:nvPr/>
        </p:nvSpPr>
        <p:spPr bwMode="auto">
          <a:xfrm>
            <a:off x="4770438" y="22494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5" name="Line 26"/>
          <p:cNvSpPr>
            <a:spLocks noChangeShapeType="1"/>
          </p:cNvSpPr>
          <p:nvPr/>
        </p:nvSpPr>
        <p:spPr bwMode="auto">
          <a:xfrm flipH="1">
            <a:off x="3903663" y="2481263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6" name="Line 27"/>
          <p:cNvSpPr>
            <a:spLocks noChangeShapeType="1"/>
          </p:cNvSpPr>
          <p:nvPr/>
        </p:nvSpPr>
        <p:spPr bwMode="auto">
          <a:xfrm flipH="1">
            <a:off x="3903663" y="28829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7" name="Line 28"/>
          <p:cNvSpPr>
            <a:spLocks noChangeShapeType="1"/>
          </p:cNvSpPr>
          <p:nvPr/>
        </p:nvSpPr>
        <p:spPr bwMode="auto">
          <a:xfrm flipH="1">
            <a:off x="3903663" y="3284538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8" name="Line 29"/>
          <p:cNvSpPr>
            <a:spLocks noChangeShapeType="1"/>
          </p:cNvSpPr>
          <p:nvPr/>
        </p:nvSpPr>
        <p:spPr bwMode="auto">
          <a:xfrm flipH="1">
            <a:off x="3903663" y="368617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9" name="Line 30"/>
          <p:cNvSpPr>
            <a:spLocks noChangeShapeType="1"/>
          </p:cNvSpPr>
          <p:nvPr/>
        </p:nvSpPr>
        <p:spPr bwMode="auto">
          <a:xfrm flipH="1">
            <a:off x="3903663" y="40894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0" name="Line 31"/>
          <p:cNvSpPr>
            <a:spLocks noChangeShapeType="1"/>
          </p:cNvSpPr>
          <p:nvPr/>
        </p:nvSpPr>
        <p:spPr bwMode="auto">
          <a:xfrm flipH="1">
            <a:off x="3903663" y="449103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6" name="Line 50"/>
          <p:cNvSpPr>
            <a:spLocks noChangeShapeType="1"/>
          </p:cNvSpPr>
          <p:nvPr/>
        </p:nvSpPr>
        <p:spPr bwMode="auto">
          <a:xfrm flipH="1" flipV="1">
            <a:off x="4212083" y="4365625"/>
            <a:ext cx="1428303" cy="16652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7" name="Line 53"/>
          <p:cNvSpPr>
            <a:spLocks noChangeShapeType="1"/>
          </p:cNvSpPr>
          <p:nvPr/>
        </p:nvSpPr>
        <p:spPr bwMode="auto">
          <a:xfrm flipV="1">
            <a:off x="6103939" y="4400549"/>
            <a:ext cx="1704974" cy="1666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graphicFrame>
        <p:nvGraphicFramePr>
          <p:cNvPr id="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991195"/>
              </p:ext>
            </p:extLst>
          </p:nvPr>
        </p:nvGraphicFramePr>
        <p:xfrm>
          <a:off x="514350" y="1989138"/>
          <a:ext cx="3182938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4" imgW="1333440" imgH="482400" progId="Equation.3">
                  <p:embed/>
                </p:oleObj>
              </mc:Choice>
              <mc:Fallback>
                <p:oleObj name="Equation" r:id="rId4" imgW="1333440" imgH="48240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1989138"/>
                        <a:ext cx="3182938" cy="1152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Text Box 51"/>
          <p:cNvSpPr txBox="1">
            <a:spLocks noChangeArrowheads="1"/>
          </p:cNvSpPr>
          <p:nvPr/>
        </p:nvSpPr>
        <p:spPr bwMode="auto">
          <a:xfrm>
            <a:off x="467742" y="3146425"/>
            <a:ext cx="40322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l" eaLnBrk="1" hangingPunct="1"/>
            <a:r>
              <a:rPr lang="hu-HU" sz="2400" dirty="0" smtClean="0"/>
              <a:t>Direkt Monte-Carlo: </a:t>
            </a:r>
            <a:endParaRPr lang="hu-HU" sz="2400" dirty="0"/>
          </a:p>
          <a:p>
            <a:pPr algn="l" eaLnBrk="1" hangingPunct="1"/>
            <a:r>
              <a:rPr lang="hu-HU" sz="2400" dirty="0"/>
              <a:t>A térfogatot mintavételezi, szimulálja a fotonok útját, az út végén regisztrálja a becsapódás helyét</a:t>
            </a:r>
            <a:endParaRPr lang="hu-HU" sz="2400" i="1" dirty="0"/>
          </a:p>
        </p:txBody>
      </p:sp>
      <p:sp>
        <p:nvSpPr>
          <p:cNvPr id="80" name="Oval 34"/>
          <p:cNvSpPr>
            <a:spLocks noChangeArrowheads="1"/>
          </p:cNvSpPr>
          <p:nvPr/>
        </p:nvSpPr>
        <p:spPr bwMode="auto">
          <a:xfrm>
            <a:off x="6342063" y="4148138"/>
            <a:ext cx="174625" cy="2174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1" name="Oval 34"/>
          <p:cNvSpPr>
            <a:spLocks noChangeArrowheads="1"/>
          </p:cNvSpPr>
          <p:nvPr/>
        </p:nvSpPr>
        <p:spPr bwMode="auto">
          <a:xfrm>
            <a:off x="5837238" y="3644900"/>
            <a:ext cx="174625" cy="2174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" name="Oval 34"/>
          <p:cNvSpPr>
            <a:spLocks noChangeArrowheads="1"/>
          </p:cNvSpPr>
          <p:nvPr/>
        </p:nvSpPr>
        <p:spPr bwMode="auto">
          <a:xfrm>
            <a:off x="5910263" y="4040188"/>
            <a:ext cx="174625" cy="2174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3" name="Line 39"/>
          <p:cNvSpPr>
            <a:spLocks noChangeShapeType="1"/>
          </p:cNvSpPr>
          <p:nvPr/>
        </p:nvSpPr>
        <p:spPr bwMode="auto">
          <a:xfrm flipH="1">
            <a:off x="5592763" y="4184650"/>
            <a:ext cx="347662" cy="4953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4" name="Line 39"/>
          <p:cNvSpPr>
            <a:spLocks noChangeShapeType="1"/>
          </p:cNvSpPr>
          <p:nvPr/>
        </p:nvSpPr>
        <p:spPr bwMode="auto">
          <a:xfrm flipV="1">
            <a:off x="6011863" y="3608388"/>
            <a:ext cx="323850" cy="5048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" name="Line 39"/>
          <p:cNvSpPr>
            <a:spLocks noChangeShapeType="1"/>
          </p:cNvSpPr>
          <p:nvPr/>
        </p:nvSpPr>
        <p:spPr bwMode="auto">
          <a:xfrm flipH="1" flipV="1">
            <a:off x="5903913" y="3897313"/>
            <a:ext cx="504825" cy="3238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" name="Line 39"/>
          <p:cNvSpPr>
            <a:spLocks noChangeShapeType="1"/>
          </p:cNvSpPr>
          <p:nvPr/>
        </p:nvSpPr>
        <p:spPr bwMode="auto">
          <a:xfrm>
            <a:off x="6480175" y="4257675"/>
            <a:ext cx="539750" cy="3238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7" name="Line 39"/>
          <p:cNvSpPr>
            <a:spLocks noChangeShapeType="1"/>
          </p:cNvSpPr>
          <p:nvPr/>
        </p:nvSpPr>
        <p:spPr bwMode="auto">
          <a:xfrm rot="1800000" flipH="1">
            <a:off x="5427663" y="3662363"/>
            <a:ext cx="349250" cy="4953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8" name="Line 39"/>
          <p:cNvSpPr>
            <a:spLocks noChangeShapeType="1"/>
          </p:cNvSpPr>
          <p:nvPr/>
        </p:nvSpPr>
        <p:spPr bwMode="auto">
          <a:xfrm rot="1800000" flipV="1">
            <a:off x="6108700" y="3241675"/>
            <a:ext cx="431800" cy="6477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9" name="Ellipszis 88"/>
          <p:cNvSpPr>
            <a:spLocks noChangeArrowheads="1"/>
          </p:cNvSpPr>
          <p:nvPr/>
        </p:nvSpPr>
        <p:spPr bwMode="auto">
          <a:xfrm>
            <a:off x="1259632" y="2168525"/>
            <a:ext cx="684212" cy="755650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0" name="Text Box 51"/>
          <p:cNvSpPr txBox="1">
            <a:spLocks noChangeArrowheads="1"/>
          </p:cNvSpPr>
          <p:nvPr/>
        </p:nvSpPr>
        <p:spPr bwMode="auto">
          <a:xfrm>
            <a:off x="467544" y="5299075"/>
            <a:ext cx="313310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l" eaLnBrk="1" hangingPunct="1"/>
            <a:r>
              <a:rPr lang="hu-HU" sz="2400" dirty="0"/>
              <a:t>„Lövés” típus: </a:t>
            </a:r>
            <a:endParaRPr lang="hu-HU" sz="2400" i="1" dirty="0"/>
          </a:p>
          <a:p>
            <a:pPr algn="l" eaLnBrk="1" hangingPunct="1"/>
            <a:r>
              <a:rPr lang="hu-HU" sz="2400" i="1" dirty="0" err="1"/>
              <a:t>GPU-n</a:t>
            </a:r>
            <a:r>
              <a:rPr lang="hu-HU" sz="2400" i="1" dirty="0"/>
              <a:t> </a:t>
            </a:r>
            <a:r>
              <a:rPr lang="hu-HU" sz="2400" i="1" dirty="0" smtClean="0"/>
              <a:t>általában nem </a:t>
            </a:r>
            <a:r>
              <a:rPr lang="hu-HU" sz="2400" i="1" dirty="0"/>
              <a:t>hatékony!</a:t>
            </a:r>
            <a:endParaRPr lang="hu-HU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églalap 90"/>
              <p:cNvSpPr/>
              <p:nvPr/>
            </p:nvSpPr>
            <p:spPr>
              <a:xfrm>
                <a:off x="7902716" y="1556792"/>
                <a:ext cx="629724" cy="47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hu-HU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hu-HU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hu-HU" i="1">
                              <a:latin typeface="Cambria Math"/>
                            </a:rPr>
                            <m:t>𝑗</m:t>
                          </m:r>
                        </m:sub>
                        <m:sup>
                          <m:r>
                            <a:rPr lang="hu-HU" i="1">
                              <a:latin typeface="Cambria Math"/>
                            </a:rPr>
                            <m:t>(</m:t>
                          </m:r>
                          <m:r>
                            <a:rPr lang="hu-HU" i="1">
                              <a:latin typeface="Cambria Math"/>
                            </a:rPr>
                            <m:t>𝑛</m:t>
                          </m:r>
                          <m:r>
                            <a:rPr lang="hu-HU" i="1">
                              <a:latin typeface="Cambria Math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91" name="Téglalap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2716" y="1556792"/>
                <a:ext cx="629724" cy="476221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b="-641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utoShape 44"/>
          <p:cNvSpPr>
            <a:spLocks noChangeArrowheads="1"/>
          </p:cNvSpPr>
          <p:nvPr/>
        </p:nvSpPr>
        <p:spPr bwMode="auto">
          <a:xfrm>
            <a:off x="3996184" y="3968750"/>
            <a:ext cx="431800" cy="504825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753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52" grpId="0"/>
      <p:bldP spid="53" grpId="0"/>
      <p:bldP spid="54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6" grpId="0" animBg="1"/>
      <p:bldP spid="77" grpId="0" animBg="1"/>
      <p:bldP spid="79" grpId="0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/>
      <p:bldP spid="91" grpId="0" animBg="1"/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ine 39"/>
          <p:cNvSpPr>
            <a:spLocks noChangeShapeType="1"/>
          </p:cNvSpPr>
          <p:nvPr/>
        </p:nvSpPr>
        <p:spPr bwMode="auto">
          <a:xfrm flipV="1">
            <a:off x="7020272" y="2529681"/>
            <a:ext cx="1656184" cy="1152128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9" name="Line 39"/>
          <p:cNvSpPr>
            <a:spLocks noChangeShapeType="1"/>
          </p:cNvSpPr>
          <p:nvPr/>
        </p:nvSpPr>
        <p:spPr bwMode="auto">
          <a:xfrm flipV="1">
            <a:off x="7524328" y="5049961"/>
            <a:ext cx="576064" cy="332557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7" name="Line 39"/>
          <p:cNvSpPr>
            <a:spLocks noChangeShapeType="1"/>
          </p:cNvSpPr>
          <p:nvPr/>
        </p:nvSpPr>
        <p:spPr bwMode="auto">
          <a:xfrm>
            <a:off x="7236296" y="2646213"/>
            <a:ext cx="1296144" cy="675555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518" y="2937470"/>
            <a:ext cx="220027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Line 39"/>
          <p:cNvSpPr>
            <a:spLocks noChangeShapeType="1"/>
          </p:cNvSpPr>
          <p:nvPr/>
        </p:nvSpPr>
        <p:spPr bwMode="auto">
          <a:xfrm rot="1800000" flipV="1">
            <a:off x="7188498" y="3000248"/>
            <a:ext cx="1175715" cy="411875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Direkt MC: szóródás</a:t>
            </a:r>
            <a:endParaRPr lang="hu-HU" dirty="0"/>
          </a:p>
        </p:txBody>
      </p:sp>
      <p:sp>
        <p:nvSpPr>
          <p:cNvPr id="57" name="Oval 6"/>
          <p:cNvSpPr>
            <a:spLocks noChangeArrowheads="1"/>
          </p:cNvSpPr>
          <p:nvPr/>
        </p:nvSpPr>
        <p:spPr bwMode="auto">
          <a:xfrm rot="1835598">
            <a:off x="6169893" y="3372445"/>
            <a:ext cx="927100" cy="5715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1" name="Line 10"/>
          <p:cNvSpPr>
            <a:spLocks noChangeShapeType="1"/>
          </p:cNvSpPr>
          <p:nvPr/>
        </p:nvSpPr>
        <p:spPr bwMode="auto">
          <a:xfrm>
            <a:off x="8137401" y="306764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" name="Line 11"/>
          <p:cNvSpPr>
            <a:spLocks noChangeShapeType="1"/>
          </p:cNvSpPr>
          <p:nvPr/>
        </p:nvSpPr>
        <p:spPr bwMode="auto">
          <a:xfrm>
            <a:off x="8312026" y="277872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3" name="Line 12"/>
          <p:cNvSpPr>
            <a:spLocks noChangeShapeType="1"/>
          </p:cNvSpPr>
          <p:nvPr/>
        </p:nvSpPr>
        <p:spPr bwMode="auto">
          <a:xfrm>
            <a:off x="8521576" y="245487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4" name="Line 13"/>
          <p:cNvSpPr>
            <a:spLocks noChangeShapeType="1"/>
          </p:cNvSpPr>
          <p:nvPr/>
        </p:nvSpPr>
        <p:spPr bwMode="auto">
          <a:xfrm>
            <a:off x="8694613" y="216753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5" name="Line 14"/>
          <p:cNvSpPr>
            <a:spLocks noChangeShapeType="1"/>
          </p:cNvSpPr>
          <p:nvPr/>
        </p:nvSpPr>
        <p:spPr bwMode="auto">
          <a:xfrm>
            <a:off x="8867651" y="187860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" name="Line 15"/>
          <p:cNvSpPr>
            <a:spLocks noChangeShapeType="1"/>
          </p:cNvSpPr>
          <p:nvPr/>
        </p:nvSpPr>
        <p:spPr bwMode="auto">
          <a:xfrm flipH="1">
            <a:off x="7964363" y="214689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3" name="Line 16"/>
          <p:cNvSpPr>
            <a:spLocks noChangeShapeType="1"/>
          </p:cNvSpPr>
          <p:nvPr/>
        </p:nvSpPr>
        <p:spPr bwMode="auto">
          <a:xfrm flipH="1">
            <a:off x="7964363" y="2548533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4" name="Line 17"/>
          <p:cNvSpPr>
            <a:spLocks noChangeShapeType="1"/>
          </p:cNvSpPr>
          <p:nvPr/>
        </p:nvSpPr>
        <p:spPr bwMode="auto">
          <a:xfrm flipH="1">
            <a:off x="7964363" y="2950170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5" name="Line 18"/>
          <p:cNvSpPr>
            <a:spLocks noChangeShapeType="1"/>
          </p:cNvSpPr>
          <p:nvPr/>
        </p:nvSpPr>
        <p:spPr bwMode="auto">
          <a:xfrm flipH="1">
            <a:off x="7964363" y="3351808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6" name="Line 19"/>
          <p:cNvSpPr>
            <a:spLocks noChangeShapeType="1"/>
          </p:cNvSpPr>
          <p:nvPr/>
        </p:nvSpPr>
        <p:spPr bwMode="auto">
          <a:xfrm flipH="1">
            <a:off x="7964363" y="3755033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7" name="Line 20"/>
          <p:cNvSpPr>
            <a:spLocks noChangeShapeType="1"/>
          </p:cNvSpPr>
          <p:nvPr/>
        </p:nvSpPr>
        <p:spPr bwMode="auto">
          <a:xfrm flipH="1">
            <a:off x="7964363" y="415667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8" name="Freeform 32"/>
          <p:cNvSpPr>
            <a:spLocks/>
          </p:cNvSpPr>
          <p:nvPr/>
        </p:nvSpPr>
        <p:spPr bwMode="auto">
          <a:xfrm>
            <a:off x="7964363" y="1700808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1" name="AutoShape 43"/>
          <p:cNvSpPr>
            <a:spLocks noChangeArrowheads="1"/>
          </p:cNvSpPr>
          <p:nvPr/>
        </p:nvSpPr>
        <p:spPr bwMode="auto">
          <a:xfrm>
            <a:off x="8316416" y="3105745"/>
            <a:ext cx="431800" cy="504825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" name="Freeform 8"/>
          <p:cNvSpPr>
            <a:spLocks/>
          </p:cNvSpPr>
          <p:nvPr/>
        </p:nvSpPr>
        <p:spPr bwMode="auto">
          <a:xfrm>
            <a:off x="4415706" y="1711920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3" name="Line 21"/>
          <p:cNvSpPr>
            <a:spLocks noChangeShapeType="1"/>
          </p:cNvSpPr>
          <p:nvPr/>
        </p:nvSpPr>
        <p:spPr bwMode="auto">
          <a:xfrm>
            <a:off x="4588743" y="307875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4" name="Line 22"/>
          <p:cNvSpPr>
            <a:spLocks noChangeShapeType="1"/>
          </p:cNvSpPr>
          <p:nvPr/>
        </p:nvSpPr>
        <p:spPr bwMode="auto">
          <a:xfrm>
            <a:off x="4761781" y="278983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5" name="Line 23"/>
          <p:cNvSpPr>
            <a:spLocks noChangeShapeType="1"/>
          </p:cNvSpPr>
          <p:nvPr/>
        </p:nvSpPr>
        <p:spPr bwMode="auto">
          <a:xfrm>
            <a:off x="4936406" y="250249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6" name="Line 24"/>
          <p:cNvSpPr>
            <a:spLocks noChangeShapeType="1"/>
          </p:cNvSpPr>
          <p:nvPr/>
        </p:nvSpPr>
        <p:spPr bwMode="auto">
          <a:xfrm>
            <a:off x="5109443" y="221515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7" name="Line 25"/>
          <p:cNvSpPr>
            <a:spLocks noChangeShapeType="1"/>
          </p:cNvSpPr>
          <p:nvPr/>
        </p:nvSpPr>
        <p:spPr bwMode="auto">
          <a:xfrm>
            <a:off x="5282481" y="192623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8" name="Line 26"/>
          <p:cNvSpPr>
            <a:spLocks noChangeShapeType="1"/>
          </p:cNvSpPr>
          <p:nvPr/>
        </p:nvSpPr>
        <p:spPr bwMode="auto">
          <a:xfrm flipH="1">
            <a:off x="4415706" y="215800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" name="Line 27"/>
          <p:cNvSpPr>
            <a:spLocks noChangeShapeType="1"/>
          </p:cNvSpPr>
          <p:nvPr/>
        </p:nvSpPr>
        <p:spPr bwMode="auto">
          <a:xfrm flipH="1">
            <a:off x="4415706" y="255964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0" name="Line 28"/>
          <p:cNvSpPr>
            <a:spLocks noChangeShapeType="1"/>
          </p:cNvSpPr>
          <p:nvPr/>
        </p:nvSpPr>
        <p:spPr bwMode="auto">
          <a:xfrm flipH="1">
            <a:off x="4415706" y="2961283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1" name="Line 29"/>
          <p:cNvSpPr>
            <a:spLocks noChangeShapeType="1"/>
          </p:cNvSpPr>
          <p:nvPr/>
        </p:nvSpPr>
        <p:spPr bwMode="auto">
          <a:xfrm flipH="1">
            <a:off x="4415706" y="3362920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" name="Line 30"/>
          <p:cNvSpPr>
            <a:spLocks noChangeShapeType="1"/>
          </p:cNvSpPr>
          <p:nvPr/>
        </p:nvSpPr>
        <p:spPr bwMode="auto">
          <a:xfrm flipH="1">
            <a:off x="4415706" y="376614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3" name="Line 31"/>
          <p:cNvSpPr>
            <a:spLocks noChangeShapeType="1"/>
          </p:cNvSpPr>
          <p:nvPr/>
        </p:nvSpPr>
        <p:spPr bwMode="auto">
          <a:xfrm flipH="1">
            <a:off x="4415706" y="4167783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6" name="Oval 34"/>
          <p:cNvSpPr>
            <a:spLocks noChangeArrowheads="1"/>
          </p:cNvSpPr>
          <p:nvPr/>
        </p:nvSpPr>
        <p:spPr bwMode="auto">
          <a:xfrm>
            <a:off x="6854106" y="3824883"/>
            <a:ext cx="174625" cy="2174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7" name="Oval 34"/>
          <p:cNvSpPr>
            <a:spLocks noChangeArrowheads="1"/>
          </p:cNvSpPr>
          <p:nvPr/>
        </p:nvSpPr>
        <p:spPr bwMode="auto">
          <a:xfrm>
            <a:off x="6349281" y="3321645"/>
            <a:ext cx="174625" cy="2174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8" name="Oval 34"/>
          <p:cNvSpPr>
            <a:spLocks noChangeArrowheads="1"/>
          </p:cNvSpPr>
          <p:nvPr/>
        </p:nvSpPr>
        <p:spPr bwMode="auto">
          <a:xfrm>
            <a:off x="6422306" y="3716933"/>
            <a:ext cx="174625" cy="2174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9" name="Line 39"/>
          <p:cNvSpPr>
            <a:spLocks noChangeShapeType="1"/>
          </p:cNvSpPr>
          <p:nvPr/>
        </p:nvSpPr>
        <p:spPr bwMode="auto">
          <a:xfrm flipH="1">
            <a:off x="5820363" y="3861395"/>
            <a:ext cx="632105" cy="900534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0" name="Line 39"/>
          <p:cNvSpPr>
            <a:spLocks noChangeShapeType="1"/>
          </p:cNvSpPr>
          <p:nvPr/>
        </p:nvSpPr>
        <p:spPr bwMode="auto">
          <a:xfrm flipV="1">
            <a:off x="6523906" y="2679468"/>
            <a:ext cx="712390" cy="1110490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" name="Line 39"/>
          <p:cNvSpPr>
            <a:spLocks noChangeShapeType="1"/>
          </p:cNvSpPr>
          <p:nvPr/>
        </p:nvSpPr>
        <p:spPr bwMode="auto">
          <a:xfrm flipH="1" flipV="1">
            <a:off x="5236947" y="2817713"/>
            <a:ext cx="1683833" cy="1080195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" name="Line 39"/>
          <p:cNvSpPr>
            <a:spLocks noChangeShapeType="1"/>
          </p:cNvSpPr>
          <p:nvPr/>
        </p:nvSpPr>
        <p:spPr bwMode="auto">
          <a:xfrm>
            <a:off x="7020272" y="3967411"/>
            <a:ext cx="576064" cy="345638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" name="Line 39"/>
          <p:cNvSpPr>
            <a:spLocks noChangeShapeType="1"/>
          </p:cNvSpPr>
          <p:nvPr/>
        </p:nvSpPr>
        <p:spPr bwMode="auto">
          <a:xfrm rot="1800000" flipH="1">
            <a:off x="5725879" y="3281812"/>
            <a:ext cx="517739" cy="721798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4" name="Line 39"/>
          <p:cNvSpPr>
            <a:spLocks noChangeShapeType="1"/>
          </p:cNvSpPr>
          <p:nvPr/>
        </p:nvSpPr>
        <p:spPr bwMode="auto">
          <a:xfrm rot="1800000" flipV="1">
            <a:off x="6620743" y="2918420"/>
            <a:ext cx="431800" cy="647700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6" name="AutoShape 44"/>
          <p:cNvSpPr>
            <a:spLocks noChangeArrowheads="1"/>
          </p:cNvSpPr>
          <p:nvPr/>
        </p:nvSpPr>
        <p:spPr bwMode="auto">
          <a:xfrm>
            <a:off x="4644256" y="3105745"/>
            <a:ext cx="431800" cy="504825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8" name="Line 39"/>
          <p:cNvSpPr>
            <a:spLocks noChangeShapeType="1"/>
          </p:cNvSpPr>
          <p:nvPr/>
        </p:nvSpPr>
        <p:spPr bwMode="auto">
          <a:xfrm rot="1800000" flipH="1" flipV="1">
            <a:off x="4934638" y="3494783"/>
            <a:ext cx="714882" cy="86080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" name="Szabadkézi sokszög 130"/>
          <p:cNvSpPr/>
          <p:nvPr/>
        </p:nvSpPr>
        <p:spPr>
          <a:xfrm>
            <a:off x="475536" y="1985690"/>
            <a:ext cx="640080" cy="1688951"/>
          </a:xfrm>
          <a:custGeom>
            <a:avLst/>
            <a:gdLst>
              <a:gd name="connsiteX0" fmla="*/ 0 w 640080"/>
              <a:gd name="connsiteY0" fmla="*/ 0 h 1688951"/>
              <a:gd name="connsiteX1" fmla="*/ 634701 w 640080"/>
              <a:gd name="connsiteY1" fmla="*/ 225911 h 1688951"/>
              <a:gd name="connsiteX2" fmla="*/ 32273 w 640080"/>
              <a:gd name="connsiteY2" fmla="*/ 430306 h 1688951"/>
              <a:gd name="connsiteX3" fmla="*/ 580913 w 640080"/>
              <a:gd name="connsiteY3" fmla="*/ 634702 h 1688951"/>
              <a:gd name="connsiteX4" fmla="*/ 43031 w 640080"/>
              <a:gd name="connsiteY4" fmla="*/ 849854 h 1688951"/>
              <a:gd name="connsiteX5" fmla="*/ 559398 w 640080"/>
              <a:gd name="connsiteY5" fmla="*/ 1032734 h 1688951"/>
              <a:gd name="connsiteX6" fmla="*/ 75304 w 640080"/>
              <a:gd name="connsiteY6" fmla="*/ 1247887 h 1688951"/>
              <a:gd name="connsiteX7" fmla="*/ 570156 w 640080"/>
              <a:gd name="connsiteY7" fmla="*/ 1473798 h 1688951"/>
              <a:gd name="connsiteX8" fmla="*/ 96819 w 640080"/>
              <a:gd name="connsiteY8" fmla="*/ 1688951 h 168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080" h="1688951">
                <a:moveTo>
                  <a:pt x="0" y="0"/>
                </a:moveTo>
                <a:cubicBezTo>
                  <a:pt x="314661" y="77096"/>
                  <a:pt x="629322" y="154193"/>
                  <a:pt x="634701" y="225911"/>
                </a:cubicBezTo>
                <a:cubicBezTo>
                  <a:pt x="640080" y="297629"/>
                  <a:pt x="41238" y="362174"/>
                  <a:pt x="32273" y="430306"/>
                </a:cubicBezTo>
                <a:cubicBezTo>
                  <a:pt x="23308" y="498438"/>
                  <a:pt x="579120" y="564777"/>
                  <a:pt x="580913" y="634702"/>
                </a:cubicBezTo>
                <a:cubicBezTo>
                  <a:pt x="582706" y="704627"/>
                  <a:pt x="46617" y="783515"/>
                  <a:pt x="43031" y="849854"/>
                </a:cubicBezTo>
                <a:cubicBezTo>
                  <a:pt x="39445" y="916193"/>
                  <a:pt x="554019" y="966395"/>
                  <a:pt x="559398" y="1032734"/>
                </a:cubicBezTo>
                <a:cubicBezTo>
                  <a:pt x="564777" y="1099073"/>
                  <a:pt x="73511" y="1174376"/>
                  <a:pt x="75304" y="1247887"/>
                </a:cubicBezTo>
                <a:cubicBezTo>
                  <a:pt x="77097" y="1321398"/>
                  <a:pt x="566570" y="1400287"/>
                  <a:pt x="570156" y="1473798"/>
                </a:cubicBezTo>
                <a:cubicBezTo>
                  <a:pt x="573742" y="1547309"/>
                  <a:pt x="181087" y="1647713"/>
                  <a:pt x="96819" y="1688951"/>
                </a:cubicBezTo>
              </a:path>
            </a:pathLst>
          </a:cu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2" name="Szövegdoboz 131"/>
          <p:cNvSpPr txBox="1"/>
          <p:nvPr/>
        </p:nvSpPr>
        <p:spPr>
          <a:xfrm>
            <a:off x="35496" y="148478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Thread</a:t>
            </a:r>
            <a:endParaRPr lang="hu-HU" sz="2400" dirty="0"/>
          </a:p>
        </p:txBody>
      </p:sp>
      <p:graphicFrame>
        <p:nvGraphicFramePr>
          <p:cNvPr id="133" name="Táblázat 132"/>
          <p:cNvGraphicFramePr>
            <a:graphicFrameLocks noGrp="1"/>
          </p:cNvGraphicFramePr>
          <p:nvPr/>
        </p:nvGraphicFramePr>
        <p:xfrm>
          <a:off x="323532" y="4437112"/>
          <a:ext cx="2736300" cy="21945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3630"/>
                <a:gridCol w="273630"/>
                <a:gridCol w="273630"/>
                <a:gridCol w="273630"/>
                <a:gridCol w="273630"/>
                <a:gridCol w="273630"/>
                <a:gridCol w="273630"/>
                <a:gridCol w="273630"/>
                <a:gridCol w="273630"/>
                <a:gridCol w="273630"/>
              </a:tblGrid>
              <a:tr h="25217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217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217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217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217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217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4" name="Szövegdoboz 133"/>
          <p:cNvSpPr txBox="1"/>
          <p:nvPr/>
        </p:nvSpPr>
        <p:spPr>
          <a:xfrm>
            <a:off x="115888" y="3903439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GPU memória</a:t>
            </a:r>
            <a:endParaRPr lang="hu-HU" sz="2400" dirty="0"/>
          </a:p>
        </p:txBody>
      </p:sp>
      <p:sp>
        <p:nvSpPr>
          <p:cNvPr id="135" name="Line 52"/>
          <p:cNvSpPr>
            <a:spLocks noChangeShapeType="1"/>
          </p:cNvSpPr>
          <p:nvPr/>
        </p:nvSpPr>
        <p:spPr bwMode="auto">
          <a:xfrm flipH="1">
            <a:off x="755575" y="3717032"/>
            <a:ext cx="54866" cy="1656184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6" name="Szabadkézi sokszög 135"/>
          <p:cNvSpPr/>
          <p:nvPr/>
        </p:nvSpPr>
        <p:spPr>
          <a:xfrm>
            <a:off x="1483648" y="1985690"/>
            <a:ext cx="640080" cy="1688951"/>
          </a:xfrm>
          <a:custGeom>
            <a:avLst/>
            <a:gdLst>
              <a:gd name="connsiteX0" fmla="*/ 0 w 640080"/>
              <a:gd name="connsiteY0" fmla="*/ 0 h 1688951"/>
              <a:gd name="connsiteX1" fmla="*/ 634701 w 640080"/>
              <a:gd name="connsiteY1" fmla="*/ 225911 h 1688951"/>
              <a:gd name="connsiteX2" fmla="*/ 32273 w 640080"/>
              <a:gd name="connsiteY2" fmla="*/ 430306 h 1688951"/>
              <a:gd name="connsiteX3" fmla="*/ 580913 w 640080"/>
              <a:gd name="connsiteY3" fmla="*/ 634702 h 1688951"/>
              <a:gd name="connsiteX4" fmla="*/ 43031 w 640080"/>
              <a:gd name="connsiteY4" fmla="*/ 849854 h 1688951"/>
              <a:gd name="connsiteX5" fmla="*/ 559398 w 640080"/>
              <a:gd name="connsiteY5" fmla="*/ 1032734 h 1688951"/>
              <a:gd name="connsiteX6" fmla="*/ 75304 w 640080"/>
              <a:gd name="connsiteY6" fmla="*/ 1247887 h 1688951"/>
              <a:gd name="connsiteX7" fmla="*/ 570156 w 640080"/>
              <a:gd name="connsiteY7" fmla="*/ 1473798 h 1688951"/>
              <a:gd name="connsiteX8" fmla="*/ 96819 w 640080"/>
              <a:gd name="connsiteY8" fmla="*/ 1688951 h 168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080" h="1688951">
                <a:moveTo>
                  <a:pt x="0" y="0"/>
                </a:moveTo>
                <a:cubicBezTo>
                  <a:pt x="314661" y="77096"/>
                  <a:pt x="629322" y="154193"/>
                  <a:pt x="634701" y="225911"/>
                </a:cubicBezTo>
                <a:cubicBezTo>
                  <a:pt x="640080" y="297629"/>
                  <a:pt x="41238" y="362174"/>
                  <a:pt x="32273" y="430306"/>
                </a:cubicBezTo>
                <a:cubicBezTo>
                  <a:pt x="23308" y="498438"/>
                  <a:pt x="579120" y="564777"/>
                  <a:pt x="580913" y="634702"/>
                </a:cubicBezTo>
                <a:cubicBezTo>
                  <a:pt x="582706" y="704627"/>
                  <a:pt x="46617" y="783515"/>
                  <a:pt x="43031" y="849854"/>
                </a:cubicBezTo>
                <a:cubicBezTo>
                  <a:pt x="39445" y="916193"/>
                  <a:pt x="554019" y="966395"/>
                  <a:pt x="559398" y="1032734"/>
                </a:cubicBezTo>
                <a:cubicBezTo>
                  <a:pt x="564777" y="1099073"/>
                  <a:pt x="73511" y="1174376"/>
                  <a:pt x="75304" y="1247887"/>
                </a:cubicBezTo>
                <a:cubicBezTo>
                  <a:pt x="77097" y="1321398"/>
                  <a:pt x="566570" y="1400287"/>
                  <a:pt x="570156" y="1473798"/>
                </a:cubicBezTo>
                <a:cubicBezTo>
                  <a:pt x="573742" y="1547309"/>
                  <a:pt x="181087" y="1647713"/>
                  <a:pt x="96819" y="1688951"/>
                </a:cubicBezTo>
              </a:path>
            </a:pathLst>
          </a:cu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7" name="Szövegdoboz 136"/>
          <p:cNvSpPr txBox="1"/>
          <p:nvPr/>
        </p:nvSpPr>
        <p:spPr>
          <a:xfrm>
            <a:off x="1043608" y="148478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Thread</a:t>
            </a:r>
            <a:endParaRPr lang="hu-HU" sz="2400" dirty="0"/>
          </a:p>
        </p:txBody>
      </p:sp>
      <p:sp>
        <p:nvSpPr>
          <p:cNvPr id="138" name="Szabadkézi sokszög 137"/>
          <p:cNvSpPr/>
          <p:nvPr/>
        </p:nvSpPr>
        <p:spPr>
          <a:xfrm>
            <a:off x="2491760" y="1985690"/>
            <a:ext cx="640080" cy="1688951"/>
          </a:xfrm>
          <a:custGeom>
            <a:avLst/>
            <a:gdLst>
              <a:gd name="connsiteX0" fmla="*/ 0 w 640080"/>
              <a:gd name="connsiteY0" fmla="*/ 0 h 1688951"/>
              <a:gd name="connsiteX1" fmla="*/ 634701 w 640080"/>
              <a:gd name="connsiteY1" fmla="*/ 225911 h 1688951"/>
              <a:gd name="connsiteX2" fmla="*/ 32273 w 640080"/>
              <a:gd name="connsiteY2" fmla="*/ 430306 h 1688951"/>
              <a:gd name="connsiteX3" fmla="*/ 580913 w 640080"/>
              <a:gd name="connsiteY3" fmla="*/ 634702 h 1688951"/>
              <a:gd name="connsiteX4" fmla="*/ 43031 w 640080"/>
              <a:gd name="connsiteY4" fmla="*/ 849854 h 1688951"/>
              <a:gd name="connsiteX5" fmla="*/ 559398 w 640080"/>
              <a:gd name="connsiteY5" fmla="*/ 1032734 h 1688951"/>
              <a:gd name="connsiteX6" fmla="*/ 75304 w 640080"/>
              <a:gd name="connsiteY6" fmla="*/ 1247887 h 1688951"/>
              <a:gd name="connsiteX7" fmla="*/ 570156 w 640080"/>
              <a:gd name="connsiteY7" fmla="*/ 1473798 h 1688951"/>
              <a:gd name="connsiteX8" fmla="*/ 96819 w 640080"/>
              <a:gd name="connsiteY8" fmla="*/ 1688951 h 168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080" h="1688951">
                <a:moveTo>
                  <a:pt x="0" y="0"/>
                </a:moveTo>
                <a:cubicBezTo>
                  <a:pt x="314661" y="77096"/>
                  <a:pt x="629322" y="154193"/>
                  <a:pt x="634701" y="225911"/>
                </a:cubicBezTo>
                <a:cubicBezTo>
                  <a:pt x="640080" y="297629"/>
                  <a:pt x="41238" y="362174"/>
                  <a:pt x="32273" y="430306"/>
                </a:cubicBezTo>
                <a:cubicBezTo>
                  <a:pt x="23308" y="498438"/>
                  <a:pt x="579120" y="564777"/>
                  <a:pt x="580913" y="634702"/>
                </a:cubicBezTo>
                <a:cubicBezTo>
                  <a:pt x="582706" y="704627"/>
                  <a:pt x="46617" y="783515"/>
                  <a:pt x="43031" y="849854"/>
                </a:cubicBezTo>
                <a:cubicBezTo>
                  <a:pt x="39445" y="916193"/>
                  <a:pt x="554019" y="966395"/>
                  <a:pt x="559398" y="1032734"/>
                </a:cubicBezTo>
                <a:cubicBezTo>
                  <a:pt x="564777" y="1099073"/>
                  <a:pt x="73511" y="1174376"/>
                  <a:pt x="75304" y="1247887"/>
                </a:cubicBezTo>
                <a:cubicBezTo>
                  <a:pt x="77097" y="1321398"/>
                  <a:pt x="566570" y="1400287"/>
                  <a:pt x="570156" y="1473798"/>
                </a:cubicBezTo>
                <a:cubicBezTo>
                  <a:pt x="573742" y="1547309"/>
                  <a:pt x="181087" y="1647713"/>
                  <a:pt x="96819" y="1688951"/>
                </a:cubicBezTo>
              </a:path>
            </a:pathLst>
          </a:cu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9" name="Szövegdoboz 138"/>
          <p:cNvSpPr txBox="1"/>
          <p:nvPr/>
        </p:nvSpPr>
        <p:spPr>
          <a:xfrm>
            <a:off x="2051720" y="148478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Thread</a:t>
            </a:r>
            <a:endParaRPr lang="hu-HU" sz="2400" dirty="0"/>
          </a:p>
        </p:txBody>
      </p:sp>
      <p:sp>
        <p:nvSpPr>
          <p:cNvPr id="140" name="Line 52"/>
          <p:cNvSpPr>
            <a:spLocks noChangeShapeType="1"/>
          </p:cNvSpPr>
          <p:nvPr/>
        </p:nvSpPr>
        <p:spPr bwMode="auto">
          <a:xfrm>
            <a:off x="1835696" y="3717032"/>
            <a:ext cx="792088" cy="2736304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" name="Line 52"/>
          <p:cNvSpPr>
            <a:spLocks noChangeShapeType="1"/>
          </p:cNvSpPr>
          <p:nvPr/>
        </p:nvSpPr>
        <p:spPr bwMode="auto">
          <a:xfrm flipH="1">
            <a:off x="1043608" y="3789040"/>
            <a:ext cx="1872208" cy="2592288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" name="Szabadkézi sokszög 141"/>
          <p:cNvSpPr/>
          <p:nvPr/>
        </p:nvSpPr>
        <p:spPr>
          <a:xfrm>
            <a:off x="3499872" y="1985690"/>
            <a:ext cx="640080" cy="1688951"/>
          </a:xfrm>
          <a:custGeom>
            <a:avLst/>
            <a:gdLst>
              <a:gd name="connsiteX0" fmla="*/ 0 w 640080"/>
              <a:gd name="connsiteY0" fmla="*/ 0 h 1688951"/>
              <a:gd name="connsiteX1" fmla="*/ 634701 w 640080"/>
              <a:gd name="connsiteY1" fmla="*/ 225911 h 1688951"/>
              <a:gd name="connsiteX2" fmla="*/ 32273 w 640080"/>
              <a:gd name="connsiteY2" fmla="*/ 430306 h 1688951"/>
              <a:gd name="connsiteX3" fmla="*/ 580913 w 640080"/>
              <a:gd name="connsiteY3" fmla="*/ 634702 h 1688951"/>
              <a:gd name="connsiteX4" fmla="*/ 43031 w 640080"/>
              <a:gd name="connsiteY4" fmla="*/ 849854 h 1688951"/>
              <a:gd name="connsiteX5" fmla="*/ 559398 w 640080"/>
              <a:gd name="connsiteY5" fmla="*/ 1032734 h 1688951"/>
              <a:gd name="connsiteX6" fmla="*/ 75304 w 640080"/>
              <a:gd name="connsiteY6" fmla="*/ 1247887 h 1688951"/>
              <a:gd name="connsiteX7" fmla="*/ 570156 w 640080"/>
              <a:gd name="connsiteY7" fmla="*/ 1473798 h 1688951"/>
              <a:gd name="connsiteX8" fmla="*/ 96819 w 640080"/>
              <a:gd name="connsiteY8" fmla="*/ 1688951 h 168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080" h="1688951">
                <a:moveTo>
                  <a:pt x="0" y="0"/>
                </a:moveTo>
                <a:cubicBezTo>
                  <a:pt x="314661" y="77096"/>
                  <a:pt x="629322" y="154193"/>
                  <a:pt x="634701" y="225911"/>
                </a:cubicBezTo>
                <a:cubicBezTo>
                  <a:pt x="640080" y="297629"/>
                  <a:pt x="41238" y="362174"/>
                  <a:pt x="32273" y="430306"/>
                </a:cubicBezTo>
                <a:cubicBezTo>
                  <a:pt x="23308" y="498438"/>
                  <a:pt x="579120" y="564777"/>
                  <a:pt x="580913" y="634702"/>
                </a:cubicBezTo>
                <a:cubicBezTo>
                  <a:pt x="582706" y="704627"/>
                  <a:pt x="46617" y="783515"/>
                  <a:pt x="43031" y="849854"/>
                </a:cubicBezTo>
                <a:cubicBezTo>
                  <a:pt x="39445" y="916193"/>
                  <a:pt x="554019" y="966395"/>
                  <a:pt x="559398" y="1032734"/>
                </a:cubicBezTo>
                <a:cubicBezTo>
                  <a:pt x="564777" y="1099073"/>
                  <a:pt x="73511" y="1174376"/>
                  <a:pt x="75304" y="1247887"/>
                </a:cubicBezTo>
                <a:cubicBezTo>
                  <a:pt x="77097" y="1321398"/>
                  <a:pt x="566570" y="1400287"/>
                  <a:pt x="570156" y="1473798"/>
                </a:cubicBezTo>
                <a:cubicBezTo>
                  <a:pt x="573742" y="1547309"/>
                  <a:pt x="181087" y="1647713"/>
                  <a:pt x="96819" y="1688951"/>
                </a:cubicBezTo>
              </a:path>
            </a:pathLst>
          </a:cu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3" name="Szövegdoboz 142"/>
          <p:cNvSpPr txBox="1"/>
          <p:nvPr/>
        </p:nvSpPr>
        <p:spPr>
          <a:xfrm>
            <a:off x="3059832" y="148478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Thread</a:t>
            </a:r>
            <a:endParaRPr lang="hu-HU" sz="2400" dirty="0"/>
          </a:p>
        </p:txBody>
      </p:sp>
      <p:sp>
        <p:nvSpPr>
          <p:cNvPr id="144" name="Line 52"/>
          <p:cNvSpPr>
            <a:spLocks noChangeShapeType="1"/>
          </p:cNvSpPr>
          <p:nvPr/>
        </p:nvSpPr>
        <p:spPr bwMode="auto">
          <a:xfrm flipH="1">
            <a:off x="2699792" y="3717032"/>
            <a:ext cx="1152128" cy="2736304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5" name="Oval 34"/>
          <p:cNvSpPr>
            <a:spLocks noChangeArrowheads="1"/>
          </p:cNvSpPr>
          <p:nvPr/>
        </p:nvSpPr>
        <p:spPr bwMode="auto">
          <a:xfrm>
            <a:off x="6845647" y="3536330"/>
            <a:ext cx="174625" cy="2174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46" name="Line 39"/>
          <p:cNvSpPr>
            <a:spLocks noChangeShapeType="1"/>
          </p:cNvSpPr>
          <p:nvPr/>
        </p:nvSpPr>
        <p:spPr bwMode="auto">
          <a:xfrm flipH="1" flipV="1">
            <a:off x="4860031" y="3393777"/>
            <a:ext cx="920136" cy="1368152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8" name="Line 39"/>
          <p:cNvSpPr>
            <a:spLocks noChangeShapeType="1"/>
          </p:cNvSpPr>
          <p:nvPr/>
        </p:nvSpPr>
        <p:spPr bwMode="auto">
          <a:xfrm>
            <a:off x="7524328" y="4329881"/>
            <a:ext cx="0" cy="1035595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0" name="AutoShape 43"/>
          <p:cNvSpPr>
            <a:spLocks noChangeArrowheads="1"/>
          </p:cNvSpPr>
          <p:nvPr/>
        </p:nvSpPr>
        <p:spPr bwMode="auto">
          <a:xfrm>
            <a:off x="8028384" y="4761929"/>
            <a:ext cx="431800" cy="504825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1" name="AutoShape 43"/>
          <p:cNvSpPr>
            <a:spLocks noChangeArrowheads="1"/>
          </p:cNvSpPr>
          <p:nvPr/>
        </p:nvSpPr>
        <p:spPr bwMode="auto">
          <a:xfrm>
            <a:off x="4932040" y="2529681"/>
            <a:ext cx="431800" cy="504825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" name="Line 39"/>
          <p:cNvSpPr>
            <a:spLocks noChangeShapeType="1"/>
          </p:cNvSpPr>
          <p:nvPr/>
        </p:nvSpPr>
        <p:spPr bwMode="auto">
          <a:xfrm flipH="1">
            <a:off x="4860032" y="3681809"/>
            <a:ext cx="2016224" cy="1440160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4" name="AutoShape 43"/>
          <p:cNvSpPr>
            <a:spLocks noChangeArrowheads="1"/>
          </p:cNvSpPr>
          <p:nvPr/>
        </p:nvSpPr>
        <p:spPr bwMode="auto">
          <a:xfrm>
            <a:off x="8468816" y="2313657"/>
            <a:ext cx="431800" cy="504825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5" name="AutoShape 43"/>
          <p:cNvSpPr>
            <a:spLocks noChangeArrowheads="1"/>
          </p:cNvSpPr>
          <p:nvPr/>
        </p:nvSpPr>
        <p:spPr bwMode="auto">
          <a:xfrm>
            <a:off x="4572000" y="4905945"/>
            <a:ext cx="431800" cy="504825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6" name="Szövegdoboz 155"/>
          <p:cNvSpPr txBox="1"/>
          <p:nvPr/>
        </p:nvSpPr>
        <p:spPr>
          <a:xfrm>
            <a:off x="3995936" y="6237312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„Lövés”: </a:t>
            </a:r>
            <a:r>
              <a:rPr lang="hu-HU" sz="2400" b="1" dirty="0" err="1" smtClean="0"/>
              <a:t>GPU-n</a:t>
            </a:r>
            <a:r>
              <a:rPr lang="hu-HU" sz="2400" b="1" dirty="0" smtClean="0"/>
              <a:t> nem hatékony!</a:t>
            </a:r>
            <a:endParaRPr lang="hu-HU" sz="2400" b="1" dirty="0"/>
          </a:p>
        </p:txBody>
      </p:sp>
      <p:sp>
        <p:nvSpPr>
          <p:cNvPr id="158" name="Ellipszis 157"/>
          <p:cNvSpPr/>
          <p:nvPr/>
        </p:nvSpPr>
        <p:spPr>
          <a:xfrm>
            <a:off x="2411760" y="6165304"/>
            <a:ext cx="504056" cy="504056"/>
          </a:xfrm>
          <a:prstGeom prst="ellipse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9" name="Szövegdoboz 158"/>
          <p:cNvSpPr txBox="1"/>
          <p:nvPr/>
        </p:nvSpPr>
        <p:spPr>
          <a:xfrm>
            <a:off x="1700064" y="5406315"/>
            <a:ext cx="200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Atomi összeadás!</a:t>
            </a:r>
            <a:endParaRPr lang="hu-HU" sz="2400" b="1" dirty="0"/>
          </a:p>
        </p:txBody>
      </p:sp>
      <p:sp>
        <p:nvSpPr>
          <p:cNvPr id="70" name="Szövegdoboz 69"/>
          <p:cNvSpPr txBox="1"/>
          <p:nvPr/>
        </p:nvSpPr>
        <p:spPr>
          <a:xfrm>
            <a:off x="5508104" y="1549241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A fizikai törvények alapján szimuláljuk a fotonok útját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81753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49" grpId="0" animBg="1"/>
      <p:bldP spid="147" grpId="0" animBg="1"/>
      <p:bldP spid="127" grpId="0" animBg="1"/>
      <p:bldP spid="101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6" grpId="0" animBg="1"/>
      <p:bldP spid="128" grpId="0" animBg="1"/>
      <p:bldP spid="135" grpId="0" animBg="1"/>
      <p:bldP spid="136" grpId="0" animBg="1"/>
      <p:bldP spid="137" grpId="0"/>
      <p:bldP spid="138" grpId="0" animBg="1"/>
      <p:bldP spid="139" grpId="0"/>
      <p:bldP spid="140" grpId="0" animBg="1"/>
      <p:bldP spid="141" grpId="0" animBg="1"/>
      <p:bldP spid="142" grpId="0" animBg="1"/>
      <p:bldP spid="143" grpId="0"/>
      <p:bldP spid="144" grpId="0" animBg="1"/>
      <p:bldP spid="145" grpId="0" animBg="1"/>
      <p:bldP spid="146" grpId="0" animBg="1"/>
      <p:bldP spid="148" grpId="0" animBg="1"/>
      <p:bldP spid="150" grpId="0" animBg="1"/>
      <p:bldP spid="151" grpId="0" animBg="1"/>
      <p:bldP spid="153" grpId="0" animBg="1"/>
      <p:bldP spid="154" grpId="0" animBg="1"/>
      <p:bldP spid="155" grpId="0" animBg="1"/>
      <p:bldP spid="156" grpId="0"/>
      <p:bldP spid="158" grpId="0" animBg="1"/>
      <p:bldP spid="1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1098"/>
            <a:ext cx="4876800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Párhuzamosítás: </a:t>
            </a:r>
            <a:r>
              <a:rPr lang="hu-HU" dirty="0" err="1" smtClean="0"/>
              <a:t>faktorizáció</a:t>
            </a:r>
            <a:endParaRPr lang="hu-HU" dirty="0"/>
          </a:p>
        </p:txBody>
      </p:sp>
      <p:sp>
        <p:nvSpPr>
          <p:cNvPr id="5" name="Text Box 51"/>
          <p:cNvSpPr txBox="1">
            <a:spLocks noChangeArrowheads="1"/>
          </p:cNvSpPr>
          <p:nvPr/>
        </p:nvSpPr>
        <p:spPr bwMode="auto">
          <a:xfrm>
            <a:off x="6490766" y="4633203"/>
            <a:ext cx="212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400" dirty="0"/>
              <a:t>fizikai </a:t>
            </a:r>
            <a:r>
              <a:rPr lang="hu-HU" altLang="hu-HU" sz="2400" dirty="0" smtClean="0"/>
              <a:t>hatások</a:t>
            </a:r>
            <a:endParaRPr lang="hu-HU" altLang="hu-HU" sz="2400" i="1" dirty="0"/>
          </a:p>
        </p:txBody>
      </p:sp>
      <p:sp>
        <p:nvSpPr>
          <p:cNvPr id="6" name="Line 106"/>
          <p:cNvSpPr>
            <a:spLocks noChangeShapeType="1"/>
          </p:cNvSpPr>
          <p:nvPr/>
        </p:nvSpPr>
        <p:spPr bwMode="auto">
          <a:xfrm>
            <a:off x="6692378" y="4014078"/>
            <a:ext cx="457200" cy="547687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hu-HU"/>
          </a:p>
        </p:txBody>
      </p:sp>
      <p:sp>
        <p:nvSpPr>
          <p:cNvPr id="7" name="Line 106"/>
          <p:cNvSpPr>
            <a:spLocks noChangeShapeType="1"/>
          </p:cNvSpPr>
          <p:nvPr/>
        </p:nvSpPr>
        <p:spPr bwMode="auto">
          <a:xfrm>
            <a:off x="7240066" y="4028365"/>
            <a:ext cx="61912" cy="5334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hu-HU"/>
          </a:p>
        </p:txBody>
      </p:sp>
      <p:sp>
        <p:nvSpPr>
          <p:cNvPr id="8" name="Line 106"/>
          <p:cNvSpPr>
            <a:spLocks noChangeShapeType="1"/>
          </p:cNvSpPr>
          <p:nvPr/>
        </p:nvSpPr>
        <p:spPr bwMode="auto">
          <a:xfrm flipH="1">
            <a:off x="7606778" y="4028365"/>
            <a:ext cx="166688" cy="6096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hu-HU"/>
          </a:p>
        </p:txBody>
      </p:sp>
      <p:sp>
        <p:nvSpPr>
          <p:cNvPr id="9" name="Line 106"/>
          <p:cNvSpPr>
            <a:spLocks noChangeShapeType="1"/>
          </p:cNvSpPr>
          <p:nvPr/>
        </p:nvSpPr>
        <p:spPr bwMode="auto">
          <a:xfrm flipH="1">
            <a:off x="7835378" y="4028365"/>
            <a:ext cx="547688" cy="6096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hu-HU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4" y="4596209"/>
            <a:ext cx="44275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1"/>
          <p:cNvSpPr txBox="1">
            <a:spLocks noChangeArrowheads="1"/>
          </p:cNvSpPr>
          <p:nvPr/>
        </p:nvSpPr>
        <p:spPr bwMode="auto">
          <a:xfrm>
            <a:off x="2563812" y="1737122"/>
            <a:ext cx="1338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00"/>
              <a:t>4 részecske út</a:t>
            </a:r>
            <a:endParaRPr lang="hu-HU" altLang="hu-HU" sz="1400" i="1"/>
          </a:p>
        </p:txBody>
      </p:sp>
      <p:sp>
        <p:nvSpPr>
          <p:cNvPr id="12" name="Text Box 51"/>
          <p:cNvSpPr txBox="1">
            <a:spLocks noChangeArrowheads="1"/>
          </p:cNvSpPr>
          <p:nvPr/>
        </p:nvSpPr>
        <p:spPr bwMode="auto">
          <a:xfrm>
            <a:off x="2282824" y="4440634"/>
            <a:ext cx="1528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00"/>
              <a:t>4x4 részecske út</a:t>
            </a:r>
            <a:endParaRPr lang="hu-HU" altLang="hu-HU" sz="1400" i="1"/>
          </a:p>
        </p:txBody>
      </p:sp>
      <p:sp>
        <p:nvSpPr>
          <p:cNvPr id="13" name="Text Box 51"/>
          <p:cNvSpPr txBox="1">
            <a:spLocks noChangeArrowheads="1"/>
          </p:cNvSpPr>
          <p:nvPr/>
        </p:nvSpPr>
        <p:spPr bwMode="auto">
          <a:xfrm>
            <a:off x="293687" y="3999309"/>
            <a:ext cx="1836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00"/>
              <a:t>Részecskét emittáló </a:t>
            </a:r>
          </a:p>
          <a:p>
            <a:pPr algn="ctr" eaLnBrk="1" hangingPunct="1"/>
            <a:r>
              <a:rPr lang="hu-HU" altLang="hu-HU" sz="1400"/>
              <a:t>forrás</a:t>
            </a:r>
            <a:endParaRPr lang="hu-HU" altLang="hu-HU" sz="1400" i="1"/>
          </a:p>
        </p:txBody>
      </p:sp>
      <p:sp>
        <p:nvSpPr>
          <p:cNvPr id="14" name="Text Box 51"/>
          <p:cNvSpPr txBox="1">
            <a:spLocks noChangeArrowheads="1"/>
          </p:cNvSpPr>
          <p:nvPr/>
        </p:nvSpPr>
        <p:spPr bwMode="auto">
          <a:xfrm>
            <a:off x="4144962" y="3999309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00"/>
              <a:t>Eseményt jelző</a:t>
            </a:r>
          </a:p>
          <a:p>
            <a:pPr algn="ctr" eaLnBrk="1" hangingPunct="1"/>
            <a:r>
              <a:rPr lang="hu-HU" altLang="hu-HU" sz="1400"/>
              <a:t>(fizikai) detektor</a:t>
            </a:r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1835696" y="6505401"/>
            <a:ext cx="2020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00" dirty="0"/>
              <a:t>Virtuális detektor/forrás</a:t>
            </a:r>
            <a:endParaRPr lang="hu-HU" altLang="hu-HU" sz="1400" i="1" dirty="0"/>
          </a:p>
        </p:txBody>
      </p:sp>
      <p:sp>
        <p:nvSpPr>
          <p:cNvPr id="16" name="Lefelé nyíl 15"/>
          <p:cNvSpPr/>
          <p:nvPr/>
        </p:nvSpPr>
        <p:spPr>
          <a:xfrm>
            <a:off x="2663824" y="3532584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/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auto">
          <a:xfrm>
            <a:off x="5129212" y="2118122"/>
            <a:ext cx="482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00"/>
              <a:t>3 út</a:t>
            </a:r>
            <a:endParaRPr lang="hu-HU" altLang="hu-HU" sz="1400" i="1"/>
          </a:p>
        </p:txBody>
      </p:sp>
      <p:sp>
        <p:nvSpPr>
          <p:cNvPr id="18" name="Text Box 51"/>
          <p:cNvSpPr txBox="1">
            <a:spLocks noChangeArrowheads="1"/>
          </p:cNvSpPr>
          <p:nvPr/>
        </p:nvSpPr>
        <p:spPr bwMode="auto">
          <a:xfrm>
            <a:off x="5129212" y="2651522"/>
            <a:ext cx="482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00"/>
              <a:t>0 út</a:t>
            </a:r>
            <a:endParaRPr lang="hu-HU" altLang="hu-HU" sz="1400" i="1"/>
          </a:p>
        </p:txBody>
      </p:sp>
      <p:sp>
        <p:nvSpPr>
          <p:cNvPr id="19" name="Text Box 51"/>
          <p:cNvSpPr txBox="1">
            <a:spLocks noChangeArrowheads="1"/>
          </p:cNvSpPr>
          <p:nvPr/>
        </p:nvSpPr>
        <p:spPr bwMode="auto">
          <a:xfrm>
            <a:off x="5129212" y="3184922"/>
            <a:ext cx="482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00"/>
              <a:t>1 út</a:t>
            </a:r>
            <a:endParaRPr lang="hu-HU" altLang="hu-HU" sz="1400" i="1"/>
          </a:p>
        </p:txBody>
      </p:sp>
      <p:sp>
        <p:nvSpPr>
          <p:cNvPr id="20" name="Text Box 51"/>
          <p:cNvSpPr txBox="1">
            <a:spLocks noChangeArrowheads="1"/>
          </p:cNvSpPr>
          <p:nvPr/>
        </p:nvSpPr>
        <p:spPr bwMode="auto">
          <a:xfrm>
            <a:off x="5129212" y="5056584"/>
            <a:ext cx="582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00"/>
              <a:t>12 út</a:t>
            </a:r>
            <a:endParaRPr lang="hu-HU" altLang="hu-HU" sz="1400" i="1"/>
          </a:p>
        </p:txBody>
      </p:sp>
      <p:sp>
        <p:nvSpPr>
          <p:cNvPr id="21" name="Text Box 51"/>
          <p:cNvSpPr txBox="1">
            <a:spLocks noChangeArrowheads="1"/>
          </p:cNvSpPr>
          <p:nvPr/>
        </p:nvSpPr>
        <p:spPr bwMode="auto">
          <a:xfrm>
            <a:off x="5129212" y="5589984"/>
            <a:ext cx="482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00"/>
              <a:t>0 út</a:t>
            </a:r>
            <a:endParaRPr lang="hu-HU" altLang="hu-HU" sz="1400" i="1"/>
          </a:p>
        </p:txBody>
      </p:sp>
      <p:sp>
        <p:nvSpPr>
          <p:cNvPr id="22" name="Text Box 51"/>
          <p:cNvSpPr txBox="1">
            <a:spLocks noChangeArrowheads="1"/>
          </p:cNvSpPr>
          <p:nvPr/>
        </p:nvSpPr>
        <p:spPr bwMode="auto">
          <a:xfrm>
            <a:off x="5129212" y="6123384"/>
            <a:ext cx="482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00"/>
              <a:t>4 út</a:t>
            </a:r>
            <a:endParaRPr lang="hu-HU" altLang="hu-HU" sz="1400" i="1"/>
          </a:p>
        </p:txBody>
      </p:sp>
      <p:sp>
        <p:nvSpPr>
          <p:cNvPr id="24" name="Text Box 51"/>
          <p:cNvSpPr txBox="1">
            <a:spLocks noChangeArrowheads="1"/>
          </p:cNvSpPr>
          <p:nvPr/>
        </p:nvSpPr>
        <p:spPr bwMode="auto">
          <a:xfrm>
            <a:off x="6205562" y="5129897"/>
            <a:ext cx="25939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000" dirty="0" smtClean="0"/>
              <a:t>(</a:t>
            </a:r>
            <a:r>
              <a:rPr lang="hu-HU" altLang="hu-HU" sz="2000" b="1" dirty="0" err="1" smtClean="0"/>
              <a:t>P</a:t>
            </a:r>
            <a:r>
              <a:rPr lang="hu-HU" altLang="hu-HU" sz="2000" dirty="0" err="1" smtClean="0"/>
              <a:t>ozitronvándorlás</a:t>
            </a:r>
            <a:r>
              <a:rPr lang="hu-HU" altLang="hu-HU" sz="2000" dirty="0" smtClean="0"/>
              <a:t>, </a:t>
            </a:r>
          </a:p>
          <a:p>
            <a:pPr algn="ctr" eaLnBrk="1" hangingPunct="1"/>
            <a:r>
              <a:rPr lang="hu-HU" altLang="hu-HU" sz="2000" b="1" dirty="0" smtClean="0"/>
              <a:t>D</a:t>
            </a:r>
            <a:r>
              <a:rPr lang="hu-HU" altLang="hu-HU" sz="2000" dirty="0" smtClean="0"/>
              <a:t>irekt hatás,</a:t>
            </a:r>
          </a:p>
          <a:p>
            <a:pPr algn="ctr" eaLnBrk="1" hangingPunct="1"/>
            <a:r>
              <a:rPr lang="hu-HU" altLang="hu-HU" sz="2000" b="1" dirty="0" smtClean="0"/>
              <a:t>S</a:t>
            </a:r>
            <a:r>
              <a:rPr lang="hu-HU" altLang="hu-HU" sz="2000" dirty="0" smtClean="0"/>
              <a:t>zóródás,</a:t>
            </a:r>
          </a:p>
          <a:p>
            <a:pPr algn="ctr" eaLnBrk="1" hangingPunct="1"/>
            <a:r>
              <a:rPr lang="hu-HU" altLang="hu-HU" sz="2000" dirty="0" err="1" smtClean="0"/>
              <a:t>Detektormodel</a:t>
            </a:r>
            <a:r>
              <a:rPr lang="hu-HU" altLang="hu-HU" sz="2000" b="1" dirty="0" err="1" smtClean="0"/>
              <a:t>L</a:t>
            </a:r>
            <a:r>
              <a:rPr lang="hu-HU" altLang="hu-HU" sz="2000" dirty="0" smtClean="0"/>
              <a:t>)</a:t>
            </a:r>
            <a:endParaRPr lang="hu-HU" altLang="hu-HU" sz="2000" dirty="0"/>
          </a:p>
        </p:txBody>
      </p:sp>
      <p:graphicFrame>
        <p:nvGraphicFramePr>
          <p:cNvPr id="2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580389"/>
              </p:ext>
            </p:extLst>
          </p:nvPr>
        </p:nvGraphicFramePr>
        <p:xfrm>
          <a:off x="5652120" y="3573869"/>
          <a:ext cx="34337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2" name="Equation" r:id="rId5" imgW="1307880" imgH="203040" progId="Equation.3">
                  <p:embed/>
                </p:oleObj>
              </mc:Choice>
              <mc:Fallback>
                <p:oleObj name="Equation" r:id="rId5" imgW="1307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3573869"/>
                        <a:ext cx="343376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015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Előrevetítés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err="1" smtClean="0"/>
              <a:t>Voxel-központú</a:t>
            </a:r>
            <a:r>
              <a:rPr lang="hu-HU" sz="2000" dirty="0" smtClean="0"/>
              <a:t> direkt MC: a </a:t>
            </a:r>
            <a:r>
              <a:rPr lang="hu-HU" sz="2000" dirty="0" err="1" smtClean="0"/>
              <a:t>voxelekből</a:t>
            </a:r>
            <a:r>
              <a:rPr lang="hu-HU" sz="2000" dirty="0" smtClean="0"/>
              <a:t> kiindulva szimuláljuk a fotonok útját, az út végén találatot regisztrálunk a detektorokban</a:t>
            </a:r>
          </a:p>
          <a:p>
            <a:pPr lvl="1"/>
            <a:r>
              <a:rPr lang="hu-HU" sz="2000" dirty="0" smtClean="0"/>
              <a:t>Intuitív, „könnyű” lekódolni a fizikai jelenségeket</a:t>
            </a:r>
          </a:p>
          <a:p>
            <a:pPr lvl="1"/>
            <a:r>
              <a:rPr lang="hu-HU" sz="2000" dirty="0" smtClean="0"/>
              <a:t>Nem illeszkedik a GPU architektúrájához</a:t>
            </a:r>
            <a:endParaRPr lang="hu-HU" sz="2000" dirty="0"/>
          </a:p>
          <a:p>
            <a:r>
              <a:rPr lang="hu-HU" sz="2000" dirty="0" err="1" smtClean="0"/>
              <a:t>LOR-központú</a:t>
            </a:r>
            <a:r>
              <a:rPr lang="hu-HU" sz="2000" dirty="0" smtClean="0"/>
              <a:t> „</a:t>
            </a:r>
            <a:r>
              <a:rPr lang="hu-HU" sz="2000" dirty="0" err="1" smtClean="0"/>
              <a:t>adjungált</a:t>
            </a:r>
            <a:r>
              <a:rPr lang="hu-HU" sz="2000" dirty="0" smtClean="0"/>
              <a:t> MC”: a detektorokból kiindulva megnézzük, hogy mely </a:t>
            </a:r>
            <a:r>
              <a:rPr lang="hu-HU" sz="2000" dirty="0" err="1" smtClean="0"/>
              <a:t>voxelek</a:t>
            </a:r>
            <a:r>
              <a:rPr lang="hu-HU" sz="2000" dirty="0" smtClean="0"/>
              <a:t> hatnak az adott detektorpárra</a:t>
            </a:r>
          </a:p>
          <a:p>
            <a:pPr lvl="1"/>
            <a:r>
              <a:rPr lang="hu-HU" sz="2000" dirty="0" smtClean="0"/>
              <a:t>Gyűjtés-típusú módszer!</a:t>
            </a:r>
          </a:p>
          <a:p>
            <a:pPr lvl="1"/>
            <a:r>
              <a:rPr lang="hu-HU" sz="2000" dirty="0" smtClean="0"/>
              <a:t>A probléma </a:t>
            </a:r>
            <a:r>
              <a:rPr lang="hu-HU" sz="2000" b="1" dirty="0" smtClean="0"/>
              <a:t>matematikai modelljének átfogalmazása</a:t>
            </a:r>
            <a:r>
              <a:rPr lang="hu-HU" sz="2000" dirty="0" smtClean="0"/>
              <a:t>!</a:t>
            </a:r>
          </a:p>
          <a:p>
            <a:pPr lvl="1"/>
            <a:r>
              <a:rPr lang="hu-HU" sz="2000" dirty="0" smtClean="0"/>
              <a:t>Pl. geometriai vetítés:</a:t>
            </a:r>
            <a:endParaRPr lang="hu-HU" sz="2000" dirty="0"/>
          </a:p>
        </p:txBody>
      </p:sp>
      <p:graphicFrame>
        <p:nvGraphicFramePr>
          <p:cNvPr id="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870508"/>
              </p:ext>
            </p:extLst>
          </p:nvPr>
        </p:nvGraphicFramePr>
        <p:xfrm>
          <a:off x="500063" y="5013176"/>
          <a:ext cx="8307387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0" name="Equation" r:id="rId3" imgW="4546440" imgH="495000" progId="Equation.3">
                  <p:embed/>
                </p:oleObj>
              </mc:Choice>
              <mc:Fallback>
                <p:oleObj name="Equation" r:id="rId3" imgW="454644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5013176"/>
                        <a:ext cx="8307387" cy="900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661100" y="6083449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>
                <a:latin typeface="Times New Roman" panose="02020603050405020304" pitchFamily="18" charset="0"/>
              </a:rPr>
              <a:t>teljes aktivitás</a:t>
            </a:r>
          </a:p>
        </p:txBody>
      </p:sp>
      <p:cxnSp>
        <p:nvCxnSpPr>
          <p:cNvPr id="8" name="Egyenes összekötő 7"/>
          <p:cNvCxnSpPr/>
          <p:nvPr/>
        </p:nvCxnSpPr>
        <p:spPr>
          <a:xfrm flipV="1">
            <a:off x="7410400" y="5594598"/>
            <a:ext cx="0" cy="427111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V="1">
            <a:off x="6021884" y="5877272"/>
            <a:ext cx="100012" cy="239713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436096" y="6093296"/>
            <a:ext cx="1171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>
                <a:latin typeface="Times New Roman" panose="02020603050405020304" pitchFamily="18" charset="0"/>
              </a:rPr>
              <a:t>Jacobi </a:t>
            </a:r>
            <a:r>
              <a:rPr lang="hu-HU" altLang="hu-HU" dirty="0" err="1">
                <a:latin typeface="Times New Roman" panose="02020603050405020304" pitchFamily="18" charset="0"/>
              </a:rPr>
              <a:t>det</a:t>
            </a:r>
            <a:r>
              <a:rPr lang="hu-HU" altLang="hu-HU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512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Geometriai előrevetítés: </a:t>
            </a:r>
            <a:br>
              <a:rPr lang="hu-HU" dirty="0" smtClean="0"/>
            </a:br>
            <a:r>
              <a:rPr lang="hu-HU" dirty="0" err="1" smtClean="0"/>
              <a:t>Adjungált</a:t>
            </a:r>
            <a:r>
              <a:rPr lang="hu-HU" dirty="0" smtClean="0"/>
              <a:t> MC</a:t>
            </a:r>
            <a:endParaRPr lang="hu-HU" dirty="0"/>
          </a:p>
        </p:txBody>
      </p:sp>
      <p:sp>
        <p:nvSpPr>
          <p:cNvPr id="51" name="Freeform 8"/>
          <p:cNvSpPr>
            <a:spLocks/>
          </p:cNvSpPr>
          <p:nvPr/>
        </p:nvSpPr>
        <p:spPr bwMode="auto">
          <a:xfrm>
            <a:off x="4932363" y="2035175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8" name="Romboid 122"/>
          <p:cNvSpPr>
            <a:spLocks noChangeArrowheads="1"/>
          </p:cNvSpPr>
          <p:nvPr/>
        </p:nvSpPr>
        <p:spPr bwMode="auto">
          <a:xfrm rot="18218404">
            <a:off x="5245861" y="4012791"/>
            <a:ext cx="619125" cy="220663"/>
          </a:xfrm>
          <a:prstGeom prst="parallelogram">
            <a:avLst>
              <a:gd name="adj" fmla="val 149042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5" name="Line 21"/>
          <p:cNvSpPr>
            <a:spLocks noChangeShapeType="1"/>
          </p:cNvSpPr>
          <p:nvPr/>
        </p:nvSpPr>
        <p:spPr bwMode="auto">
          <a:xfrm>
            <a:off x="5129213" y="34020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7" name="Line 22"/>
          <p:cNvSpPr>
            <a:spLocks noChangeShapeType="1"/>
          </p:cNvSpPr>
          <p:nvPr/>
        </p:nvSpPr>
        <p:spPr bwMode="auto">
          <a:xfrm>
            <a:off x="5302250" y="31130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8" name="Line 23"/>
          <p:cNvSpPr>
            <a:spLocks noChangeShapeType="1"/>
          </p:cNvSpPr>
          <p:nvPr/>
        </p:nvSpPr>
        <p:spPr bwMode="auto">
          <a:xfrm>
            <a:off x="5476875" y="282575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1" name="Line 24"/>
          <p:cNvSpPr>
            <a:spLocks noChangeShapeType="1"/>
          </p:cNvSpPr>
          <p:nvPr/>
        </p:nvSpPr>
        <p:spPr bwMode="auto">
          <a:xfrm>
            <a:off x="5649913" y="25384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" name="Line 26"/>
          <p:cNvSpPr>
            <a:spLocks noChangeShapeType="1"/>
          </p:cNvSpPr>
          <p:nvPr/>
        </p:nvSpPr>
        <p:spPr bwMode="auto">
          <a:xfrm flipH="1">
            <a:off x="4932363" y="2481263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3" name="Line 27"/>
          <p:cNvSpPr>
            <a:spLocks noChangeShapeType="1"/>
          </p:cNvSpPr>
          <p:nvPr/>
        </p:nvSpPr>
        <p:spPr bwMode="auto">
          <a:xfrm flipH="1">
            <a:off x="4956175" y="28829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4" name="Line 28"/>
          <p:cNvSpPr>
            <a:spLocks noChangeShapeType="1"/>
          </p:cNvSpPr>
          <p:nvPr/>
        </p:nvSpPr>
        <p:spPr bwMode="auto">
          <a:xfrm flipH="1">
            <a:off x="4956175" y="3284538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5" name="Line 29"/>
          <p:cNvSpPr>
            <a:spLocks noChangeShapeType="1"/>
          </p:cNvSpPr>
          <p:nvPr/>
        </p:nvSpPr>
        <p:spPr bwMode="auto">
          <a:xfrm flipH="1">
            <a:off x="4956175" y="368617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" name="Line 30"/>
          <p:cNvSpPr>
            <a:spLocks noChangeShapeType="1"/>
          </p:cNvSpPr>
          <p:nvPr/>
        </p:nvSpPr>
        <p:spPr bwMode="auto">
          <a:xfrm flipH="1">
            <a:off x="4956175" y="40894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3" name="Line 31"/>
          <p:cNvSpPr>
            <a:spLocks noChangeShapeType="1"/>
          </p:cNvSpPr>
          <p:nvPr/>
        </p:nvSpPr>
        <p:spPr bwMode="auto">
          <a:xfrm flipH="1">
            <a:off x="4956175" y="449103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4" name="Text Box 51"/>
          <p:cNvSpPr txBox="1">
            <a:spLocks noChangeArrowheads="1"/>
          </p:cNvSpPr>
          <p:nvPr/>
        </p:nvSpPr>
        <p:spPr bwMode="auto">
          <a:xfrm>
            <a:off x="539552" y="3208908"/>
            <a:ext cx="3708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l" eaLnBrk="1" hangingPunct="1"/>
            <a:r>
              <a:rPr lang="hu-HU" sz="2400" dirty="0" err="1"/>
              <a:t>Adjungált</a:t>
            </a:r>
            <a:r>
              <a:rPr lang="hu-HU" sz="2400" dirty="0"/>
              <a:t> </a:t>
            </a:r>
            <a:r>
              <a:rPr lang="hu-HU" sz="2400" dirty="0" smtClean="0"/>
              <a:t>Monte-Carlo: </a:t>
            </a:r>
            <a:endParaRPr lang="hu-HU" sz="2400" dirty="0"/>
          </a:p>
          <a:p>
            <a:pPr algn="l" eaLnBrk="1" hangingPunct="1"/>
            <a:r>
              <a:rPr lang="hu-HU" sz="2400" dirty="0"/>
              <a:t>A detektorfelületet mintavételezzük, össze</a:t>
            </a:r>
            <a:r>
              <a:rPr lang="hu-HU" sz="2400" i="1" dirty="0"/>
              <a:t>gyűjtjük</a:t>
            </a:r>
            <a:r>
              <a:rPr lang="hu-HU" sz="2400" dirty="0"/>
              <a:t> a mintapontokat összekötő utak </a:t>
            </a:r>
            <a:r>
              <a:rPr lang="hu-HU" sz="2400" dirty="0" smtClean="0"/>
              <a:t>hozzájárulását</a:t>
            </a:r>
          </a:p>
        </p:txBody>
      </p:sp>
      <p:sp>
        <p:nvSpPr>
          <p:cNvPr id="95" name="Oval 34"/>
          <p:cNvSpPr>
            <a:spLocks noChangeArrowheads="1"/>
          </p:cNvSpPr>
          <p:nvPr/>
        </p:nvSpPr>
        <p:spPr bwMode="auto">
          <a:xfrm>
            <a:off x="5472113" y="3933825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6" name="Oval 34"/>
          <p:cNvSpPr>
            <a:spLocks noChangeArrowheads="1"/>
          </p:cNvSpPr>
          <p:nvPr/>
        </p:nvSpPr>
        <p:spPr bwMode="auto">
          <a:xfrm>
            <a:off x="5435600" y="4179560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7" name="Oval 34"/>
          <p:cNvSpPr>
            <a:spLocks noChangeArrowheads="1"/>
          </p:cNvSpPr>
          <p:nvPr/>
        </p:nvSpPr>
        <p:spPr bwMode="auto">
          <a:xfrm>
            <a:off x="5580063" y="3789363"/>
            <a:ext cx="174625" cy="217487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9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209994"/>
              </p:ext>
            </p:extLst>
          </p:nvPr>
        </p:nvGraphicFramePr>
        <p:xfrm>
          <a:off x="511175" y="2003425"/>
          <a:ext cx="4545013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Equation" r:id="rId3" imgW="1904760" imgH="469800" progId="Equation.3">
                  <p:embed/>
                </p:oleObj>
              </mc:Choice>
              <mc:Fallback>
                <p:oleObj name="Equation" r:id="rId3" imgW="1904760" imgH="46980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" y="2003425"/>
                        <a:ext cx="4545013" cy="1122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Line 24"/>
          <p:cNvSpPr>
            <a:spLocks noChangeShapeType="1"/>
          </p:cNvSpPr>
          <p:nvPr/>
        </p:nvSpPr>
        <p:spPr bwMode="auto">
          <a:xfrm>
            <a:off x="5795963" y="22764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0" name="Ellipszis 99"/>
          <p:cNvSpPr>
            <a:spLocks noChangeArrowheads="1"/>
          </p:cNvSpPr>
          <p:nvPr/>
        </p:nvSpPr>
        <p:spPr bwMode="auto">
          <a:xfrm>
            <a:off x="2704902" y="2168525"/>
            <a:ext cx="1439863" cy="755650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1" name="Oval 6"/>
          <p:cNvSpPr>
            <a:spLocks noChangeArrowheads="1"/>
          </p:cNvSpPr>
          <p:nvPr/>
        </p:nvSpPr>
        <p:spPr bwMode="auto">
          <a:xfrm>
            <a:off x="6227763" y="3824288"/>
            <a:ext cx="1317625" cy="1141412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" name="Line 39"/>
          <p:cNvSpPr>
            <a:spLocks noChangeShapeType="1"/>
          </p:cNvSpPr>
          <p:nvPr/>
        </p:nvSpPr>
        <p:spPr bwMode="auto">
          <a:xfrm rot="1800000" flipV="1">
            <a:off x="5800725" y="3475038"/>
            <a:ext cx="2401888" cy="109537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3" name="Line 39"/>
          <p:cNvSpPr>
            <a:spLocks noChangeShapeType="1"/>
          </p:cNvSpPr>
          <p:nvPr/>
        </p:nvSpPr>
        <p:spPr bwMode="auto">
          <a:xfrm rot="1800000" flipV="1">
            <a:off x="5638800" y="3821113"/>
            <a:ext cx="2509838" cy="9080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4" name="Line 39"/>
          <p:cNvSpPr>
            <a:spLocks noChangeShapeType="1"/>
          </p:cNvSpPr>
          <p:nvPr/>
        </p:nvSpPr>
        <p:spPr bwMode="auto">
          <a:xfrm rot="1800000" flipV="1">
            <a:off x="5680075" y="3651250"/>
            <a:ext cx="2355850" cy="131921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5" name="Oval 34"/>
          <p:cNvSpPr>
            <a:spLocks noChangeArrowheads="1"/>
          </p:cNvSpPr>
          <p:nvPr/>
        </p:nvSpPr>
        <p:spPr bwMode="auto">
          <a:xfrm>
            <a:off x="8101013" y="4184650"/>
            <a:ext cx="174625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6" name="Oval 34"/>
          <p:cNvSpPr>
            <a:spLocks noChangeArrowheads="1"/>
          </p:cNvSpPr>
          <p:nvPr/>
        </p:nvSpPr>
        <p:spPr bwMode="auto">
          <a:xfrm>
            <a:off x="8064500" y="4400550"/>
            <a:ext cx="174625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7" name="Oval 34"/>
          <p:cNvSpPr>
            <a:spLocks noChangeArrowheads="1"/>
          </p:cNvSpPr>
          <p:nvPr/>
        </p:nvSpPr>
        <p:spPr bwMode="auto">
          <a:xfrm>
            <a:off x="8208963" y="4041775"/>
            <a:ext cx="174625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9" name="Line 21"/>
          <p:cNvSpPr>
            <a:spLocks noChangeShapeType="1"/>
          </p:cNvSpPr>
          <p:nvPr/>
        </p:nvSpPr>
        <p:spPr bwMode="auto">
          <a:xfrm>
            <a:off x="7950200" y="339090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0" name="Line 22"/>
          <p:cNvSpPr>
            <a:spLocks noChangeShapeType="1"/>
          </p:cNvSpPr>
          <p:nvPr/>
        </p:nvSpPr>
        <p:spPr bwMode="auto">
          <a:xfrm>
            <a:off x="8123238" y="31019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1" name="Line 23"/>
          <p:cNvSpPr>
            <a:spLocks noChangeShapeType="1"/>
          </p:cNvSpPr>
          <p:nvPr/>
        </p:nvSpPr>
        <p:spPr bwMode="auto">
          <a:xfrm>
            <a:off x="8297863" y="281463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" name="Line 24"/>
          <p:cNvSpPr>
            <a:spLocks noChangeShapeType="1"/>
          </p:cNvSpPr>
          <p:nvPr/>
        </p:nvSpPr>
        <p:spPr bwMode="auto">
          <a:xfrm>
            <a:off x="8470900" y="252730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3" name="Line 25"/>
          <p:cNvSpPr>
            <a:spLocks noChangeShapeType="1"/>
          </p:cNvSpPr>
          <p:nvPr/>
        </p:nvSpPr>
        <p:spPr bwMode="auto">
          <a:xfrm>
            <a:off x="8643938" y="22383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4" name="Line 26"/>
          <p:cNvSpPr>
            <a:spLocks noChangeShapeType="1"/>
          </p:cNvSpPr>
          <p:nvPr/>
        </p:nvSpPr>
        <p:spPr bwMode="auto">
          <a:xfrm flipH="1">
            <a:off x="7777163" y="247015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5" name="Line 27"/>
          <p:cNvSpPr>
            <a:spLocks noChangeShapeType="1"/>
          </p:cNvSpPr>
          <p:nvPr/>
        </p:nvSpPr>
        <p:spPr bwMode="auto">
          <a:xfrm flipH="1">
            <a:off x="7777163" y="28717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6" name="Line 28"/>
          <p:cNvSpPr>
            <a:spLocks noChangeShapeType="1"/>
          </p:cNvSpPr>
          <p:nvPr/>
        </p:nvSpPr>
        <p:spPr bwMode="auto">
          <a:xfrm flipH="1">
            <a:off x="7777163" y="327342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" name="Line 29"/>
          <p:cNvSpPr>
            <a:spLocks noChangeShapeType="1"/>
          </p:cNvSpPr>
          <p:nvPr/>
        </p:nvSpPr>
        <p:spPr bwMode="auto">
          <a:xfrm flipH="1">
            <a:off x="7777163" y="3675063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8" name="Line 30"/>
          <p:cNvSpPr>
            <a:spLocks noChangeShapeType="1"/>
          </p:cNvSpPr>
          <p:nvPr/>
        </p:nvSpPr>
        <p:spPr bwMode="auto">
          <a:xfrm flipH="1">
            <a:off x="7777163" y="40782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9" name="Line 31"/>
          <p:cNvSpPr>
            <a:spLocks noChangeShapeType="1"/>
          </p:cNvSpPr>
          <p:nvPr/>
        </p:nvSpPr>
        <p:spPr bwMode="auto">
          <a:xfrm flipH="1">
            <a:off x="7777163" y="447992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120" name="Csoportba foglalás 156"/>
          <p:cNvGrpSpPr>
            <a:grpSpLocks/>
          </p:cNvGrpSpPr>
          <p:nvPr/>
        </p:nvGrpSpPr>
        <p:grpSpPr bwMode="auto">
          <a:xfrm rot="202779">
            <a:off x="6343650" y="3859213"/>
            <a:ext cx="1152525" cy="287337"/>
            <a:chOff x="6444208" y="3825044"/>
            <a:chExt cx="1152128" cy="288032"/>
          </a:xfrm>
        </p:grpSpPr>
        <p:sp>
          <p:nvSpPr>
            <p:cNvPr id="121" name="Kocka 120"/>
            <p:cNvSpPr/>
            <p:nvPr/>
          </p:nvSpPr>
          <p:spPr bwMode="auto">
            <a:xfrm>
              <a:off x="6436657" y="3817576"/>
              <a:ext cx="288825" cy="288033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>
                <a:latin typeface="Tahoma" pitchFamily="34" charset="0"/>
              </a:endParaRPr>
            </a:p>
          </p:txBody>
        </p:sp>
        <p:sp>
          <p:nvSpPr>
            <p:cNvPr id="122" name="Kocka 121"/>
            <p:cNvSpPr/>
            <p:nvPr/>
          </p:nvSpPr>
          <p:spPr bwMode="auto">
            <a:xfrm>
              <a:off x="6659193" y="3817151"/>
              <a:ext cx="288825" cy="288033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>
                <a:latin typeface="Tahoma" pitchFamily="34" charset="0"/>
              </a:endParaRPr>
            </a:p>
          </p:txBody>
        </p:sp>
        <p:sp>
          <p:nvSpPr>
            <p:cNvPr id="123" name="Kocka 122"/>
            <p:cNvSpPr/>
            <p:nvPr/>
          </p:nvSpPr>
          <p:spPr bwMode="auto">
            <a:xfrm>
              <a:off x="6875859" y="3825044"/>
              <a:ext cx="288825" cy="288032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>
                <a:latin typeface="Tahoma" pitchFamily="34" charset="0"/>
              </a:endParaRPr>
            </a:p>
          </p:txBody>
        </p:sp>
        <p:sp>
          <p:nvSpPr>
            <p:cNvPr id="124" name="Kocka 123"/>
            <p:cNvSpPr/>
            <p:nvPr/>
          </p:nvSpPr>
          <p:spPr bwMode="auto">
            <a:xfrm>
              <a:off x="7083763" y="3819109"/>
              <a:ext cx="288825" cy="288032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>
                <a:latin typeface="Tahoma" pitchFamily="34" charset="0"/>
              </a:endParaRPr>
            </a:p>
          </p:txBody>
        </p:sp>
        <p:sp>
          <p:nvSpPr>
            <p:cNvPr id="125" name="Kocka 124"/>
            <p:cNvSpPr/>
            <p:nvPr/>
          </p:nvSpPr>
          <p:spPr bwMode="auto">
            <a:xfrm>
              <a:off x="7301641" y="3820600"/>
              <a:ext cx="287239" cy="288033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>
                <a:latin typeface="Tahoma" pitchFamily="34" charset="0"/>
              </a:endParaRPr>
            </a:p>
          </p:txBody>
        </p:sp>
      </p:grpSp>
      <p:sp>
        <p:nvSpPr>
          <p:cNvPr id="126" name="Szövegdoboz 157"/>
          <p:cNvSpPr txBox="1">
            <a:spLocks noChangeArrowheads="1"/>
          </p:cNvSpPr>
          <p:nvPr/>
        </p:nvSpPr>
        <p:spPr bwMode="auto">
          <a:xfrm>
            <a:off x="6516688" y="4464050"/>
            <a:ext cx="684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hu-HU" dirty="0"/>
              <a:t>x(v)</a:t>
            </a:r>
          </a:p>
        </p:txBody>
      </p:sp>
      <p:sp>
        <p:nvSpPr>
          <p:cNvPr id="127" name="Text Box 51"/>
          <p:cNvSpPr txBox="1">
            <a:spLocks noChangeArrowheads="1"/>
          </p:cNvSpPr>
          <p:nvPr/>
        </p:nvSpPr>
        <p:spPr bwMode="auto">
          <a:xfrm>
            <a:off x="5868144" y="3176588"/>
            <a:ext cx="2152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hu-HU" sz="2400" dirty="0" err="1"/>
              <a:t>Ray-marching</a:t>
            </a:r>
            <a:endParaRPr lang="hu-HU" sz="2400" i="1" dirty="0"/>
          </a:p>
        </p:txBody>
      </p:sp>
      <p:sp>
        <p:nvSpPr>
          <p:cNvPr id="108" name="Freeform 32"/>
          <p:cNvSpPr>
            <a:spLocks/>
          </p:cNvSpPr>
          <p:nvPr/>
        </p:nvSpPr>
        <p:spPr bwMode="auto">
          <a:xfrm>
            <a:off x="7785100" y="2024063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9" name="Romboid 122"/>
          <p:cNvSpPr>
            <a:spLocks noChangeArrowheads="1"/>
          </p:cNvSpPr>
          <p:nvPr/>
        </p:nvSpPr>
        <p:spPr bwMode="auto">
          <a:xfrm rot="18218404">
            <a:off x="7906192" y="4246822"/>
            <a:ext cx="619125" cy="220663"/>
          </a:xfrm>
          <a:prstGeom prst="parallelogram">
            <a:avLst>
              <a:gd name="adj" fmla="val 149042"/>
            </a:avLst>
          </a:prstGeom>
          <a:solidFill>
            <a:srgbClr val="FFC000">
              <a:alpha val="5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" name="Ellipszis feliratnak 3"/>
          <p:cNvSpPr/>
          <p:nvPr/>
        </p:nvSpPr>
        <p:spPr>
          <a:xfrm>
            <a:off x="3563888" y="836712"/>
            <a:ext cx="1656507" cy="1258044"/>
          </a:xfrm>
          <a:prstGeom prst="wedgeEllipseCallout">
            <a:avLst/>
          </a:prstGeom>
          <a:solidFill>
            <a:schemeClr val="bg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Szövegdoboz 51"/>
              <p:cNvSpPr txBox="1"/>
              <p:nvPr/>
            </p:nvSpPr>
            <p:spPr>
              <a:xfrm>
                <a:off x="3789035" y="980728"/>
                <a:ext cx="1143005" cy="935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hu-H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hu-H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hu-HU" b="0" i="1" smtClean="0">
                              <a:latin typeface="Cambria Math"/>
                            </a:rPr>
                            <m:t>𝑥</m:t>
                          </m:r>
                          <m:d>
                            <m:d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d>
                          <m:r>
                            <a:rPr lang="hu-HU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52" name="Szövegdoboz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035" y="980728"/>
                <a:ext cx="1143005" cy="935384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478794"/>
              </p:ext>
            </p:extLst>
          </p:nvPr>
        </p:nvGraphicFramePr>
        <p:xfrm>
          <a:off x="514350" y="1516088"/>
          <a:ext cx="1902197" cy="688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Equation" r:id="rId6" imgW="1333440" imgH="482400" progId="Equation.3">
                  <p:embed/>
                </p:oleObj>
              </mc:Choice>
              <mc:Fallback>
                <p:oleObj name="Equation" r:id="rId6" imgW="13334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1516088"/>
                        <a:ext cx="1902197" cy="68877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Egyenes összekötő 4"/>
          <p:cNvCxnSpPr/>
          <p:nvPr/>
        </p:nvCxnSpPr>
        <p:spPr>
          <a:xfrm>
            <a:off x="457200" y="1516088"/>
            <a:ext cx="1959347" cy="61676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/>
          <p:nvPr/>
        </p:nvCxnSpPr>
        <p:spPr>
          <a:xfrm flipV="1">
            <a:off x="529208" y="1588096"/>
            <a:ext cx="1957189" cy="54476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9" name="Text Box 51"/>
          <p:cNvSpPr txBox="1">
            <a:spLocks noChangeArrowheads="1"/>
          </p:cNvSpPr>
          <p:nvPr/>
        </p:nvSpPr>
        <p:spPr bwMode="auto">
          <a:xfrm>
            <a:off x="441673" y="5766355"/>
            <a:ext cx="32662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1600" dirty="0" smtClean="0"/>
              <a:t>10 millió út/s (Direkt MC) </a:t>
            </a:r>
          </a:p>
          <a:p>
            <a:pPr algn="ctr" eaLnBrk="1" hangingPunct="1"/>
            <a:r>
              <a:rPr lang="hu-HU" sz="1600" dirty="0" smtClean="0"/>
              <a:t>vs. </a:t>
            </a:r>
          </a:p>
          <a:p>
            <a:pPr algn="ctr" eaLnBrk="1" hangingPunct="1"/>
            <a:r>
              <a:rPr lang="hu-HU" sz="1600" dirty="0" smtClean="0"/>
              <a:t>2.000 millió minta/s (adj. MC)</a:t>
            </a:r>
          </a:p>
        </p:txBody>
      </p:sp>
    </p:spTree>
    <p:extLst>
      <p:ext uri="{BB962C8B-B14F-4D97-AF65-F5344CB8AC3E}">
        <p14:creationId xmlns:p14="http://schemas.microsoft.com/office/powerpoint/2010/main" val="255900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27" grpId="0"/>
      <p:bldP spid="4" grpId="0" animBg="1"/>
      <p:bldP spid="5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Oval 6"/>
          <p:cNvSpPr>
            <a:spLocks noChangeArrowheads="1"/>
          </p:cNvSpPr>
          <p:nvPr/>
        </p:nvSpPr>
        <p:spPr bwMode="auto">
          <a:xfrm>
            <a:off x="6227763" y="3824288"/>
            <a:ext cx="1317625" cy="1141412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" name="Kocka 43"/>
          <p:cNvSpPr/>
          <p:nvPr/>
        </p:nvSpPr>
        <p:spPr bwMode="auto">
          <a:xfrm rot="202779">
            <a:off x="6723128" y="4069500"/>
            <a:ext cx="288925" cy="28733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>
              <a:latin typeface="Tahoma" pitchFamily="34" charset="0"/>
            </a:endParaRPr>
          </a:p>
        </p:txBody>
      </p:sp>
      <p:cxnSp>
        <p:nvCxnSpPr>
          <p:cNvPr id="78" name="Egyenes összekötő 77"/>
          <p:cNvCxnSpPr>
            <a:stCxn id="47" idx="4"/>
          </p:cNvCxnSpPr>
          <p:nvPr/>
        </p:nvCxnSpPr>
        <p:spPr>
          <a:xfrm flipH="1" flipV="1">
            <a:off x="6850380" y="4244340"/>
            <a:ext cx="1446439" cy="166754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gyenes összekötő 76"/>
          <p:cNvCxnSpPr>
            <a:stCxn id="47" idx="0"/>
          </p:cNvCxnSpPr>
          <p:nvPr/>
        </p:nvCxnSpPr>
        <p:spPr>
          <a:xfrm flipH="1" flipV="1">
            <a:off x="6850380" y="4244340"/>
            <a:ext cx="1284311" cy="5887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gyenes összekötő 63"/>
          <p:cNvCxnSpPr/>
          <p:nvPr/>
        </p:nvCxnSpPr>
        <p:spPr>
          <a:xfrm flipH="1">
            <a:off x="6858000" y="4030504"/>
            <a:ext cx="1439863" cy="213836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Előrevetítés</a:t>
            </a:r>
            <a:endParaRPr lang="hu-HU" dirty="0"/>
          </a:p>
        </p:txBody>
      </p:sp>
      <p:sp>
        <p:nvSpPr>
          <p:cNvPr id="51" name="Freeform 8"/>
          <p:cNvSpPr>
            <a:spLocks/>
          </p:cNvSpPr>
          <p:nvPr/>
        </p:nvSpPr>
        <p:spPr bwMode="auto">
          <a:xfrm>
            <a:off x="4932363" y="2035175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8" name="Romboid 122"/>
          <p:cNvSpPr>
            <a:spLocks noChangeArrowheads="1"/>
          </p:cNvSpPr>
          <p:nvPr/>
        </p:nvSpPr>
        <p:spPr bwMode="auto">
          <a:xfrm rot="18218404">
            <a:off x="5245861" y="4012791"/>
            <a:ext cx="619125" cy="220663"/>
          </a:xfrm>
          <a:prstGeom prst="parallelogram">
            <a:avLst>
              <a:gd name="adj" fmla="val 149042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5" name="Line 21"/>
          <p:cNvSpPr>
            <a:spLocks noChangeShapeType="1"/>
          </p:cNvSpPr>
          <p:nvPr/>
        </p:nvSpPr>
        <p:spPr bwMode="auto">
          <a:xfrm>
            <a:off x="5129213" y="34020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7" name="Line 22"/>
          <p:cNvSpPr>
            <a:spLocks noChangeShapeType="1"/>
          </p:cNvSpPr>
          <p:nvPr/>
        </p:nvSpPr>
        <p:spPr bwMode="auto">
          <a:xfrm>
            <a:off x="5302250" y="31130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8" name="Line 23"/>
          <p:cNvSpPr>
            <a:spLocks noChangeShapeType="1"/>
          </p:cNvSpPr>
          <p:nvPr/>
        </p:nvSpPr>
        <p:spPr bwMode="auto">
          <a:xfrm>
            <a:off x="5476875" y="282575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1" name="Line 24"/>
          <p:cNvSpPr>
            <a:spLocks noChangeShapeType="1"/>
          </p:cNvSpPr>
          <p:nvPr/>
        </p:nvSpPr>
        <p:spPr bwMode="auto">
          <a:xfrm>
            <a:off x="5649913" y="25384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" name="Line 26"/>
          <p:cNvSpPr>
            <a:spLocks noChangeShapeType="1"/>
          </p:cNvSpPr>
          <p:nvPr/>
        </p:nvSpPr>
        <p:spPr bwMode="auto">
          <a:xfrm flipH="1">
            <a:off x="4932363" y="2481263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3" name="Line 27"/>
          <p:cNvSpPr>
            <a:spLocks noChangeShapeType="1"/>
          </p:cNvSpPr>
          <p:nvPr/>
        </p:nvSpPr>
        <p:spPr bwMode="auto">
          <a:xfrm flipH="1">
            <a:off x="4956175" y="28829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cxnSp>
        <p:nvCxnSpPr>
          <p:cNvPr id="61" name="Egyenes összekötő 60"/>
          <p:cNvCxnSpPr/>
          <p:nvPr/>
        </p:nvCxnSpPr>
        <p:spPr>
          <a:xfrm flipH="1" flipV="1">
            <a:off x="6835140" y="4236720"/>
            <a:ext cx="1288099" cy="439276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Line 28"/>
          <p:cNvSpPr>
            <a:spLocks noChangeShapeType="1"/>
          </p:cNvSpPr>
          <p:nvPr/>
        </p:nvSpPr>
        <p:spPr bwMode="auto">
          <a:xfrm flipH="1">
            <a:off x="4956175" y="3284538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5" name="Line 29"/>
          <p:cNvSpPr>
            <a:spLocks noChangeShapeType="1"/>
          </p:cNvSpPr>
          <p:nvPr/>
        </p:nvSpPr>
        <p:spPr bwMode="auto">
          <a:xfrm flipH="1">
            <a:off x="4956175" y="368617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" name="Line 30"/>
          <p:cNvSpPr>
            <a:spLocks noChangeShapeType="1"/>
          </p:cNvSpPr>
          <p:nvPr/>
        </p:nvSpPr>
        <p:spPr bwMode="auto">
          <a:xfrm flipH="1">
            <a:off x="4956175" y="40894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3" name="Line 31"/>
          <p:cNvSpPr>
            <a:spLocks noChangeShapeType="1"/>
          </p:cNvSpPr>
          <p:nvPr/>
        </p:nvSpPr>
        <p:spPr bwMode="auto">
          <a:xfrm flipH="1">
            <a:off x="4956175" y="449103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4" name="Text Box 51"/>
          <p:cNvSpPr txBox="1">
            <a:spLocks noChangeArrowheads="1"/>
          </p:cNvSpPr>
          <p:nvPr/>
        </p:nvSpPr>
        <p:spPr bwMode="auto">
          <a:xfrm>
            <a:off x="539552" y="3208908"/>
            <a:ext cx="3708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l" eaLnBrk="1" hangingPunct="1"/>
            <a:r>
              <a:rPr lang="hu-HU" sz="2400" dirty="0" smtClean="0"/>
              <a:t>Valószínűség helyett a térszög jelenik meg, amelyben a detektorok felülete látszik</a:t>
            </a:r>
            <a:endParaRPr lang="hu-HU" sz="2400" dirty="0"/>
          </a:p>
        </p:txBody>
      </p:sp>
      <p:graphicFrame>
        <p:nvGraphicFramePr>
          <p:cNvPr id="9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834732"/>
              </p:ext>
            </p:extLst>
          </p:nvPr>
        </p:nvGraphicFramePr>
        <p:xfrm>
          <a:off x="511175" y="2003425"/>
          <a:ext cx="4545013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name="Equation" r:id="rId3" imgW="1904760" imgH="469800" progId="Equation.3">
                  <p:embed/>
                </p:oleObj>
              </mc:Choice>
              <mc:Fallback>
                <p:oleObj name="Equation" r:id="rId3" imgW="1904760" imgH="469800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" y="2003425"/>
                        <a:ext cx="4545013" cy="1122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Line 24"/>
          <p:cNvSpPr>
            <a:spLocks noChangeShapeType="1"/>
          </p:cNvSpPr>
          <p:nvPr/>
        </p:nvSpPr>
        <p:spPr bwMode="auto">
          <a:xfrm>
            <a:off x="5795963" y="22764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0" name="Ellipszis 99"/>
          <p:cNvSpPr>
            <a:spLocks noChangeArrowheads="1"/>
          </p:cNvSpPr>
          <p:nvPr/>
        </p:nvSpPr>
        <p:spPr bwMode="auto">
          <a:xfrm>
            <a:off x="1403648" y="2168525"/>
            <a:ext cx="1439863" cy="755650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" name="Line 21"/>
          <p:cNvSpPr>
            <a:spLocks noChangeShapeType="1"/>
          </p:cNvSpPr>
          <p:nvPr/>
        </p:nvSpPr>
        <p:spPr bwMode="auto">
          <a:xfrm>
            <a:off x="7950200" y="339090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0" name="Line 22"/>
          <p:cNvSpPr>
            <a:spLocks noChangeShapeType="1"/>
          </p:cNvSpPr>
          <p:nvPr/>
        </p:nvSpPr>
        <p:spPr bwMode="auto">
          <a:xfrm>
            <a:off x="8123238" y="31019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1" name="Line 23"/>
          <p:cNvSpPr>
            <a:spLocks noChangeShapeType="1"/>
          </p:cNvSpPr>
          <p:nvPr/>
        </p:nvSpPr>
        <p:spPr bwMode="auto">
          <a:xfrm>
            <a:off x="8297863" y="281463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" name="Line 24"/>
          <p:cNvSpPr>
            <a:spLocks noChangeShapeType="1"/>
          </p:cNvSpPr>
          <p:nvPr/>
        </p:nvSpPr>
        <p:spPr bwMode="auto">
          <a:xfrm>
            <a:off x="8470900" y="252730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3" name="Line 25"/>
          <p:cNvSpPr>
            <a:spLocks noChangeShapeType="1"/>
          </p:cNvSpPr>
          <p:nvPr/>
        </p:nvSpPr>
        <p:spPr bwMode="auto">
          <a:xfrm>
            <a:off x="8643938" y="22383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4" name="Line 26"/>
          <p:cNvSpPr>
            <a:spLocks noChangeShapeType="1"/>
          </p:cNvSpPr>
          <p:nvPr/>
        </p:nvSpPr>
        <p:spPr bwMode="auto">
          <a:xfrm flipH="1">
            <a:off x="7777163" y="247015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5" name="Line 27"/>
          <p:cNvSpPr>
            <a:spLocks noChangeShapeType="1"/>
          </p:cNvSpPr>
          <p:nvPr/>
        </p:nvSpPr>
        <p:spPr bwMode="auto">
          <a:xfrm flipH="1">
            <a:off x="7777163" y="28717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6" name="Line 28"/>
          <p:cNvSpPr>
            <a:spLocks noChangeShapeType="1"/>
          </p:cNvSpPr>
          <p:nvPr/>
        </p:nvSpPr>
        <p:spPr bwMode="auto">
          <a:xfrm flipH="1">
            <a:off x="7777163" y="327342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" name="Line 29"/>
          <p:cNvSpPr>
            <a:spLocks noChangeShapeType="1"/>
          </p:cNvSpPr>
          <p:nvPr/>
        </p:nvSpPr>
        <p:spPr bwMode="auto">
          <a:xfrm flipH="1">
            <a:off x="7777163" y="3675063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8" name="Line 30"/>
          <p:cNvSpPr>
            <a:spLocks noChangeShapeType="1"/>
          </p:cNvSpPr>
          <p:nvPr/>
        </p:nvSpPr>
        <p:spPr bwMode="auto">
          <a:xfrm flipH="1">
            <a:off x="7777163" y="40782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9" name="Line 31"/>
          <p:cNvSpPr>
            <a:spLocks noChangeShapeType="1"/>
          </p:cNvSpPr>
          <p:nvPr/>
        </p:nvSpPr>
        <p:spPr bwMode="auto">
          <a:xfrm flipH="1">
            <a:off x="7777163" y="447992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6" name="Szövegdoboz 157"/>
          <p:cNvSpPr txBox="1">
            <a:spLocks noChangeArrowheads="1"/>
          </p:cNvSpPr>
          <p:nvPr/>
        </p:nvSpPr>
        <p:spPr bwMode="auto">
          <a:xfrm>
            <a:off x="6516688" y="4464050"/>
            <a:ext cx="684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hu-HU" dirty="0"/>
              <a:t>x(v)</a:t>
            </a:r>
          </a:p>
        </p:txBody>
      </p:sp>
      <p:sp>
        <p:nvSpPr>
          <p:cNvPr id="108" name="Freeform 32"/>
          <p:cNvSpPr>
            <a:spLocks/>
          </p:cNvSpPr>
          <p:nvPr/>
        </p:nvSpPr>
        <p:spPr bwMode="auto">
          <a:xfrm>
            <a:off x="7785100" y="2024063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7" name="Romboid 122"/>
          <p:cNvSpPr>
            <a:spLocks noChangeArrowheads="1"/>
          </p:cNvSpPr>
          <p:nvPr/>
        </p:nvSpPr>
        <p:spPr bwMode="auto">
          <a:xfrm rot="18218404">
            <a:off x="7906192" y="4246822"/>
            <a:ext cx="619125" cy="220663"/>
          </a:xfrm>
          <a:prstGeom prst="parallelogram">
            <a:avLst>
              <a:gd name="adj" fmla="val 149042"/>
            </a:avLst>
          </a:prstGeom>
          <a:solidFill>
            <a:srgbClr val="FFC000">
              <a:alpha val="5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cxnSp>
        <p:nvCxnSpPr>
          <p:cNvPr id="5" name="Egyenes összekötő 4"/>
          <p:cNvCxnSpPr/>
          <p:nvPr/>
        </p:nvCxnSpPr>
        <p:spPr>
          <a:xfrm flipH="1" flipV="1">
            <a:off x="5649915" y="3824289"/>
            <a:ext cx="1192845" cy="41243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H="1">
            <a:off x="5476877" y="4251960"/>
            <a:ext cx="1350643" cy="143034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gyenes összekötő 67"/>
          <p:cNvCxnSpPr/>
          <p:nvPr/>
        </p:nvCxnSpPr>
        <p:spPr>
          <a:xfrm flipH="1" flipV="1">
            <a:off x="5476875" y="4061233"/>
            <a:ext cx="1365885" cy="175487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gyenes összekötő 75"/>
          <p:cNvCxnSpPr/>
          <p:nvPr/>
        </p:nvCxnSpPr>
        <p:spPr>
          <a:xfrm flipH="1" flipV="1">
            <a:off x="5649913" y="4182905"/>
            <a:ext cx="1200467" cy="61435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zis feliratnak 79"/>
          <p:cNvSpPr/>
          <p:nvPr/>
        </p:nvSpPr>
        <p:spPr>
          <a:xfrm>
            <a:off x="2267744" y="764704"/>
            <a:ext cx="1872208" cy="1330052"/>
          </a:xfrm>
          <a:prstGeom prst="wedgeEllipseCallout">
            <a:avLst/>
          </a:prstGeom>
          <a:solidFill>
            <a:schemeClr val="bg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Szövegdoboz 80"/>
              <p:cNvSpPr txBox="1"/>
              <p:nvPr/>
            </p:nvSpPr>
            <p:spPr>
              <a:xfrm>
                <a:off x="2421467" y="1103017"/>
                <a:ext cx="1574469" cy="669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b="0" i="1" smtClean="0">
                              <a:latin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hu-HU" i="1">
                              <a:latin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hu-H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>
                            <a:rPr lang="hu-HU" b="0" i="1" smtClean="0">
                              <a:latin typeface="Cambria Math"/>
                            </a:rPr>
                            <m:t>2</m:t>
                          </m:r>
                          <m:r>
                            <a:rPr lang="hu-HU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hu-HU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u-HU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hu-HU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hu-HU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hu-HU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hu-HU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b="1" dirty="0"/>
              </a:p>
            </p:txBody>
          </p:sp>
        </mc:Choice>
        <mc:Fallback xmlns="">
          <p:sp>
            <p:nvSpPr>
              <p:cNvPr id="81" name="Szövegdoboz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467" y="1103017"/>
                <a:ext cx="1574469" cy="669799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7" name="Objektum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234397"/>
              </p:ext>
            </p:extLst>
          </p:nvPr>
        </p:nvGraphicFramePr>
        <p:xfrm>
          <a:off x="251520" y="4941168"/>
          <a:ext cx="4635500" cy="139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name="Equation" r:id="rId6" imgW="1942920" imgH="583920" progId="Equation.3">
                  <p:embed/>
                </p:oleObj>
              </mc:Choice>
              <mc:Fallback>
                <p:oleObj name="Equation" r:id="rId6" imgW="1942920" imgH="583920" progId="Equation.3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941168"/>
                        <a:ext cx="4635500" cy="1395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876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80" grpId="0" animBg="1"/>
      <p:bldP spid="8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Komputertomográfia (CT)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Mérési adat: a röntgen-sugár csillapodása egy adott út mentén</a:t>
            </a:r>
          </a:p>
          <a:p>
            <a:pPr lvl="1"/>
            <a:r>
              <a:rPr lang="hu-HU" sz="2000" dirty="0" smtClean="0"/>
              <a:t>Az anyagsűrűség függvénye</a:t>
            </a:r>
          </a:p>
          <a:p>
            <a:r>
              <a:rPr lang="hu-HU" sz="2400" dirty="0" smtClean="0"/>
              <a:t>Kimenet: anyagsűrűség a tér pontjaiban</a:t>
            </a:r>
          </a:p>
          <a:p>
            <a:endParaRPr lang="hu-HU" sz="24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5795" y="2753668"/>
            <a:ext cx="2960701" cy="377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757068"/>
            <a:ext cx="2664296" cy="269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Előrevetítés</a:t>
            </a:r>
            <a:endParaRPr lang="hu-HU" dirty="0"/>
          </a:p>
        </p:txBody>
      </p:sp>
      <p:sp>
        <p:nvSpPr>
          <p:cNvPr id="94" name="Text Box 51"/>
          <p:cNvSpPr txBox="1">
            <a:spLocks noChangeArrowheads="1"/>
          </p:cNvSpPr>
          <p:nvPr/>
        </p:nvSpPr>
        <p:spPr bwMode="auto">
          <a:xfrm>
            <a:off x="539552" y="3068960"/>
            <a:ext cx="5760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l" eaLnBrk="1" hangingPunct="1"/>
            <a:r>
              <a:rPr lang="hu-HU" sz="2400" dirty="0" smtClean="0"/>
              <a:t>Diszkrét mintákkal közelítve:</a:t>
            </a:r>
            <a:endParaRPr lang="hu-HU" sz="2400" dirty="0"/>
          </a:p>
        </p:txBody>
      </p:sp>
      <p:graphicFrame>
        <p:nvGraphicFramePr>
          <p:cNvPr id="9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807792"/>
              </p:ext>
            </p:extLst>
          </p:nvPr>
        </p:nvGraphicFramePr>
        <p:xfrm>
          <a:off x="511175" y="2003425"/>
          <a:ext cx="4545013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name="Equation" r:id="rId4" imgW="1904760" imgH="469800" progId="Equation.3">
                  <p:embed/>
                </p:oleObj>
              </mc:Choice>
              <mc:Fallback>
                <p:oleObj name="Equation" r:id="rId4" imgW="1904760" imgH="46980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" y="2003425"/>
                        <a:ext cx="4545013" cy="1122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ktum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629768"/>
              </p:ext>
            </p:extLst>
          </p:nvPr>
        </p:nvGraphicFramePr>
        <p:xfrm>
          <a:off x="512564" y="4377878"/>
          <a:ext cx="4635500" cy="139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9" name="Equation" r:id="rId6" imgW="1942920" imgH="583920" progId="Equation.3">
                  <p:embed/>
                </p:oleObj>
              </mc:Choice>
              <mc:Fallback>
                <p:oleObj name="Equation" r:id="rId6" imgW="1942920" imgH="58392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564" y="4377878"/>
                        <a:ext cx="4635500" cy="1395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45"/>
          <p:cNvSpPr txBox="1">
            <a:spLocks noChangeArrowheads="1"/>
          </p:cNvSpPr>
          <p:nvPr/>
        </p:nvSpPr>
        <p:spPr bwMode="auto">
          <a:xfrm>
            <a:off x="323528" y="3873822"/>
            <a:ext cx="2303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 smtClean="0">
                <a:solidFill>
                  <a:srgbClr val="FF0000"/>
                </a:solidFill>
              </a:rPr>
              <a:t>detektorfelület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49" name="Line 106"/>
          <p:cNvSpPr>
            <a:spLocks noChangeShapeType="1"/>
          </p:cNvSpPr>
          <p:nvPr/>
        </p:nvSpPr>
        <p:spPr bwMode="auto">
          <a:xfrm flipV="1">
            <a:off x="1403649" y="5530006"/>
            <a:ext cx="1008112" cy="57606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0" name="Line 106"/>
          <p:cNvSpPr>
            <a:spLocks noChangeShapeType="1"/>
          </p:cNvSpPr>
          <p:nvPr/>
        </p:nvSpPr>
        <p:spPr bwMode="auto">
          <a:xfrm flipV="1">
            <a:off x="1403648" y="5530006"/>
            <a:ext cx="359643" cy="57606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" name="Text Box 45"/>
          <p:cNvSpPr txBox="1">
            <a:spLocks noChangeArrowheads="1"/>
          </p:cNvSpPr>
          <p:nvPr/>
        </p:nvSpPr>
        <p:spPr bwMode="auto">
          <a:xfrm>
            <a:off x="395536" y="6106070"/>
            <a:ext cx="2303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 smtClean="0">
                <a:solidFill>
                  <a:srgbClr val="FF0000"/>
                </a:solidFill>
              </a:rPr>
              <a:t>vonalminták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54" name="Line 106"/>
          <p:cNvSpPr>
            <a:spLocks noChangeShapeType="1"/>
          </p:cNvSpPr>
          <p:nvPr/>
        </p:nvSpPr>
        <p:spPr bwMode="auto">
          <a:xfrm flipH="1">
            <a:off x="1547266" y="4232121"/>
            <a:ext cx="0" cy="36178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6" name="Line 106"/>
          <p:cNvSpPr>
            <a:spLocks noChangeShapeType="1"/>
          </p:cNvSpPr>
          <p:nvPr/>
        </p:nvSpPr>
        <p:spPr bwMode="auto">
          <a:xfrm>
            <a:off x="1547266" y="4221499"/>
            <a:ext cx="288430" cy="37240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0" name="Line 106"/>
          <p:cNvSpPr>
            <a:spLocks noChangeShapeType="1"/>
          </p:cNvSpPr>
          <p:nvPr/>
        </p:nvSpPr>
        <p:spPr bwMode="auto">
          <a:xfrm flipH="1" flipV="1">
            <a:off x="3851920" y="5674022"/>
            <a:ext cx="144016" cy="28803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2" name="Text Box 45"/>
          <p:cNvSpPr txBox="1">
            <a:spLocks noChangeArrowheads="1"/>
          </p:cNvSpPr>
          <p:nvPr/>
        </p:nvSpPr>
        <p:spPr bwMode="auto">
          <a:xfrm>
            <a:off x="1691680" y="5962054"/>
            <a:ext cx="46797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 smtClean="0">
                <a:solidFill>
                  <a:srgbClr val="FF0000"/>
                </a:solidFill>
              </a:rPr>
              <a:t>detektorminták </a:t>
            </a:r>
          </a:p>
          <a:p>
            <a:pPr algn="ctr" eaLnBrk="1" hangingPunct="1"/>
            <a:r>
              <a:rPr lang="hu-HU" dirty="0" smtClean="0">
                <a:solidFill>
                  <a:srgbClr val="FF0000"/>
                </a:solidFill>
              </a:rPr>
              <a:t>(=a vonalminták végpontjai) </a:t>
            </a:r>
          </a:p>
          <a:p>
            <a:pPr algn="ctr" eaLnBrk="1" hangingPunct="1"/>
            <a:r>
              <a:rPr lang="hu-HU" dirty="0" smtClean="0">
                <a:solidFill>
                  <a:srgbClr val="FF0000"/>
                </a:solidFill>
              </a:rPr>
              <a:t>távolsága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63" name="Ellipszis feliratnak 62"/>
          <p:cNvSpPr/>
          <p:nvPr/>
        </p:nvSpPr>
        <p:spPr>
          <a:xfrm>
            <a:off x="1475656" y="764704"/>
            <a:ext cx="1872208" cy="1330052"/>
          </a:xfrm>
          <a:prstGeom prst="wedgeEllipseCallout">
            <a:avLst/>
          </a:prstGeom>
          <a:solidFill>
            <a:schemeClr val="bg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Szövegdoboz 64"/>
              <p:cNvSpPr txBox="1"/>
              <p:nvPr/>
            </p:nvSpPr>
            <p:spPr>
              <a:xfrm>
                <a:off x="1629379" y="1103017"/>
                <a:ext cx="1574469" cy="669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b="0" i="1" smtClean="0">
                              <a:latin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hu-HU" i="1">
                              <a:latin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hu-H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>
                            <a:rPr lang="hu-HU" b="0" i="1" smtClean="0">
                              <a:latin typeface="Cambria Math"/>
                            </a:rPr>
                            <m:t>2</m:t>
                          </m:r>
                          <m:r>
                            <a:rPr lang="hu-HU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hu-HU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u-HU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hu-HU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hu-HU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hu-HU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hu-HU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b="1" dirty="0"/>
              </a:p>
            </p:txBody>
          </p:sp>
        </mc:Choice>
        <mc:Fallback xmlns="">
          <p:sp>
            <p:nvSpPr>
              <p:cNvPr id="65" name="Szövegdoboz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379" y="1103017"/>
                <a:ext cx="1574469" cy="669799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Ellipszis feliratnak 65"/>
          <p:cNvSpPr/>
          <p:nvPr/>
        </p:nvSpPr>
        <p:spPr>
          <a:xfrm>
            <a:off x="3419872" y="836712"/>
            <a:ext cx="1656507" cy="1258044"/>
          </a:xfrm>
          <a:prstGeom prst="wedgeEllipseCallout">
            <a:avLst/>
          </a:prstGeom>
          <a:solidFill>
            <a:schemeClr val="bg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Szövegdoboz 66"/>
              <p:cNvSpPr txBox="1"/>
              <p:nvPr/>
            </p:nvSpPr>
            <p:spPr>
              <a:xfrm>
                <a:off x="3645019" y="980728"/>
                <a:ext cx="1143005" cy="935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hu-H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hu-H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hu-HU" b="0" i="1" smtClean="0">
                              <a:latin typeface="Cambria Math"/>
                            </a:rPr>
                            <m:t>𝑥</m:t>
                          </m:r>
                          <m:d>
                            <m:d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d>
                          <m:r>
                            <a:rPr lang="hu-HU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67" name="Szövegdoboz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019" y="980728"/>
                <a:ext cx="1143005" cy="935384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Freeform 8"/>
          <p:cNvSpPr>
            <a:spLocks/>
          </p:cNvSpPr>
          <p:nvPr/>
        </p:nvSpPr>
        <p:spPr bwMode="auto">
          <a:xfrm>
            <a:off x="5730677" y="1495896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70" name="Romboid 122"/>
          <p:cNvSpPr>
            <a:spLocks noChangeArrowheads="1"/>
          </p:cNvSpPr>
          <p:nvPr/>
        </p:nvSpPr>
        <p:spPr bwMode="auto">
          <a:xfrm rot="18218404">
            <a:off x="6044175" y="3473512"/>
            <a:ext cx="619125" cy="220663"/>
          </a:xfrm>
          <a:prstGeom prst="parallelogram">
            <a:avLst>
              <a:gd name="adj" fmla="val 149042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79" name="Line 21"/>
          <p:cNvSpPr>
            <a:spLocks noChangeShapeType="1"/>
          </p:cNvSpPr>
          <p:nvPr/>
        </p:nvSpPr>
        <p:spPr bwMode="auto">
          <a:xfrm>
            <a:off x="5927527" y="2862734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2" name="Line 22"/>
          <p:cNvSpPr>
            <a:spLocks noChangeShapeType="1"/>
          </p:cNvSpPr>
          <p:nvPr/>
        </p:nvSpPr>
        <p:spPr bwMode="auto">
          <a:xfrm>
            <a:off x="6100564" y="2573809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3" name="Line 23"/>
          <p:cNvSpPr>
            <a:spLocks noChangeShapeType="1"/>
          </p:cNvSpPr>
          <p:nvPr/>
        </p:nvSpPr>
        <p:spPr bwMode="auto">
          <a:xfrm>
            <a:off x="6275189" y="2286471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4" name="Line 24"/>
          <p:cNvSpPr>
            <a:spLocks noChangeShapeType="1"/>
          </p:cNvSpPr>
          <p:nvPr/>
        </p:nvSpPr>
        <p:spPr bwMode="auto">
          <a:xfrm>
            <a:off x="6448227" y="1999134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" name="Line 26"/>
          <p:cNvSpPr>
            <a:spLocks noChangeShapeType="1"/>
          </p:cNvSpPr>
          <p:nvPr/>
        </p:nvSpPr>
        <p:spPr bwMode="auto">
          <a:xfrm flipH="1">
            <a:off x="5730677" y="1941984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" name="Line 27"/>
          <p:cNvSpPr>
            <a:spLocks noChangeShapeType="1"/>
          </p:cNvSpPr>
          <p:nvPr/>
        </p:nvSpPr>
        <p:spPr bwMode="auto">
          <a:xfrm flipH="1">
            <a:off x="5754489" y="2343621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7" name="Line 28"/>
          <p:cNvSpPr>
            <a:spLocks noChangeShapeType="1"/>
          </p:cNvSpPr>
          <p:nvPr/>
        </p:nvSpPr>
        <p:spPr bwMode="auto">
          <a:xfrm flipH="1">
            <a:off x="5754489" y="2745259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8" name="Line 29"/>
          <p:cNvSpPr>
            <a:spLocks noChangeShapeType="1"/>
          </p:cNvSpPr>
          <p:nvPr/>
        </p:nvSpPr>
        <p:spPr bwMode="auto">
          <a:xfrm flipH="1">
            <a:off x="5754489" y="3146896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9" name="Line 30"/>
          <p:cNvSpPr>
            <a:spLocks noChangeShapeType="1"/>
          </p:cNvSpPr>
          <p:nvPr/>
        </p:nvSpPr>
        <p:spPr bwMode="auto">
          <a:xfrm flipH="1">
            <a:off x="5754489" y="3550121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0" name="Line 31"/>
          <p:cNvSpPr>
            <a:spLocks noChangeShapeType="1"/>
          </p:cNvSpPr>
          <p:nvPr/>
        </p:nvSpPr>
        <p:spPr bwMode="auto">
          <a:xfrm flipH="1">
            <a:off x="5754489" y="3951759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" name="Oval 34"/>
          <p:cNvSpPr>
            <a:spLocks noChangeArrowheads="1"/>
          </p:cNvSpPr>
          <p:nvPr/>
        </p:nvSpPr>
        <p:spPr bwMode="auto">
          <a:xfrm>
            <a:off x="6270427" y="3394546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5" name="Oval 34"/>
          <p:cNvSpPr>
            <a:spLocks noChangeArrowheads="1"/>
          </p:cNvSpPr>
          <p:nvPr/>
        </p:nvSpPr>
        <p:spPr bwMode="auto">
          <a:xfrm>
            <a:off x="6233914" y="3640281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6" name="Oval 34"/>
          <p:cNvSpPr>
            <a:spLocks noChangeArrowheads="1"/>
          </p:cNvSpPr>
          <p:nvPr/>
        </p:nvSpPr>
        <p:spPr bwMode="auto">
          <a:xfrm>
            <a:off x="6378377" y="3250084"/>
            <a:ext cx="174625" cy="217487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7" name="Line 24"/>
          <p:cNvSpPr>
            <a:spLocks noChangeShapeType="1"/>
          </p:cNvSpPr>
          <p:nvPr/>
        </p:nvSpPr>
        <p:spPr bwMode="auto">
          <a:xfrm>
            <a:off x="6594277" y="1737196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2" name="Oval 6"/>
          <p:cNvSpPr>
            <a:spLocks noChangeArrowheads="1"/>
          </p:cNvSpPr>
          <p:nvPr/>
        </p:nvSpPr>
        <p:spPr bwMode="auto">
          <a:xfrm>
            <a:off x="6665987" y="3285009"/>
            <a:ext cx="1317625" cy="1141412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3" name="Line 39"/>
          <p:cNvSpPr>
            <a:spLocks noChangeShapeType="1"/>
          </p:cNvSpPr>
          <p:nvPr/>
        </p:nvSpPr>
        <p:spPr bwMode="auto">
          <a:xfrm rot="1800000" flipV="1">
            <a:off x="6548567" y="3059049"/>
            <a:ext cx="1971826" cy="85985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4" name="Line 39"/>
          <p:cNvSpPr>
            <a:spLocks noChangeShapeType="1"/>
          </p:cNvSpPr>
          <p:nvPr/>
        </p:nvSpPr>
        <p:spPr bwMode="auto">
          <a:xfrm rot="1800000" flipV="1">
            <a:off x="6387806" y="3405436"/>
            <a:ext cx="2073358" cy="69182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5" name="Line 39"/>
          <p:cNvSpPr>
            <a:spLocks noChangeShapeType="1"/>
          </p:cNvSpPr>
          <p:nvPr/>
        </p:nvSpPr>
        <p:spPr bwMode="auto">
          <a:xfrm rot="1800000" flipV="1">
            <a:off x="6464666" y="3245109"/>
            <a:ext cx="1887517" cy="107952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6" name="Oval 34"/>
          <p:cNvSpPr>
            <a:spLocks noChangeArrowheads="1"/>
          </p:cNvSpPr>
          <p:nvPr/>
        </p:nvSpPr>
        <p:spPr bwMode="auto">
          <a:xfrm>
            <a:off x="8388722" y="3645371"/>
            <a:ext cx="174625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7" name="Oval 34"/>
          <p:cNvSpPr>
            <a:spLocks noChangeArrowheads="1"/>
          </p:cNvSpPr>
          <p:nvPr/>
        </p:nvSpPr>
        <p:spPr bwMode="auto">
          <a:xfrm>
            <a:off x="8352209" y="3861271"/>
            <a:ext cx="174625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0" name="Oval 34"/>
          <p:cNvSpPr>
            <a:spLocks noChangeArrowheads="1"/>
          </p:cNvSpPr>
          <p:nvPr/>
        </p:nvSpPr>
        <p:spPr bwMode="auto">
          <a:xfrm>
            <a:off x="8496672" y="3502496"/>
            <a:ext cx="174625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auto">
          <a:xfrm>
            <a:off x="8244408" y="2851621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" name="Line 22"/>
          <p:cNvSpPr>
            <a:spLocks noChangeShapeType="1"/>
          </p:cNvSpPr>
          <p:nvPr/>
        </p:nvSpPr>
        <p:spPr bwMode="auto">
          <a:xfrm>
            <a:off x="8410947" y="2562696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" name="Line 23"/>
          <p:cNvSpPr>
            <a:spLocks noChangeShapeType="1"/>
          </p:cNvSpPr>
          <p:nvPr/>
        </p:nvSpPr>
        <p:spPr bwMode="auto">
          <a:xfrm>
            <a:off x="8585572" y="2275359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4" name="Line 24"/>
          <p:cNvSpPr>
            <a:spLocks noChangeShapeType="1"/>
          </p:cNvSpPr>
          <p:nvPr/>
        </p:nvSpPr>
        <p:spPr bwMode="auto">
          <a:xfrm>
            <a:off x="8758609" y="1988021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5" name="Line 25"/>
          <p:cNvSpPr>
            <a:spLocks noChangeShapeType="1"/>
          </p:cNvSpPr>
          <p:nvPr/>
        </p:nvSpPr>
        <p:spPr bwMode="auto">
          <a:xfrm>
            <a:off x="8931647" y="1699096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7" name="Line 26"/>
          <p:cNvSpPr>
            <a:spLocks noChangeShapeType="1"/>
          </p:cNvSpPr>
          <p:nvPr/>
        </p:nvSpPr>
        <p:spPr bwMode="auto">
          <a:xfrm flipH="1">
            <a:off x="8064872" y="1930871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8" name="Line 27"/>
          <p:cNvSpPr>
            <a:spLocks noChangeShapeType="1"/>
          </p:cNvSpPr>
          <p:nvPr/>
        </p:nvSpPr>
        <p:spPr bwMode="auto">
          <a:xfrm flipH="1">
            <a:off x="8064872" y="2332509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9" name="Line 28"/>
          <p:cNvSpPr>
            <a:spLocks noChangeShapeType="1"/>
          </p:cNvSpPr>
          <p:nvPr/>
        </p:nvSpPr>
        <p:spPr bwMode="auto">
          <a:xfrm flipH="1">
            <a:off x="8064872" y="2734146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0" name="Line 29"/>
          <p:cNvSpPr>
            <a:spLocks noChangeShapeType="1"/>
          </p:cNvSpPr>
          <p:nvPr/>
        </p:nvSpPr>
        <p:spPr bwMode="auto">
          <a:xfrm flipH="1">
            <a:off x="8064872" y="3135784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" name="Line 30"/>
          <p:cNvSpPr>
            <a:spLocks noChangeShapeType="1"/>
          </p:cNvSpPr>
          <p:nvPr/>
        </p:nvSpPr>
        <p:spPr bwMode="auto">
          <a:xfrm flipH="1">
            <a:off x="8064872" y="3539009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2" name="Line 31"/>
          <p:cNvSpPr>
            <a:spLocks noChangeShapeType="1"/>
          </p:cNvSpPr>
          <p:nvPr/>
        </p:nvSpPr>
        <p:spPr bwMode="auto">
          <a:xfrm flipH="1">
            <a:off x="8064872" y="3940646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133" name="Csoportba foglalás 156"/>
          <p:cNvGrpSpPr>
            <a:grpSpLocks/>
          </p:cNvGrpSpPr>
          <p:nvPr/>
        </p:nvGrpSpPr>
        <p:grpSpPr bwMode="auto">
          <a:xfrm rot="332440">
            <a:off x="6868391" y="3374726"/>
            <a:ext cx="1152525" cy="287337"/>
            <a:chOff x="6444208" y="3825044"/>
            <a:chExt cx="1152128" cy="288032"/>
          </a:xfrm>
        </p:grpSpPr>
        <p:sp>
          <p:nvSpPr>
            <p:cNvPr id="134" name="Kocka 133"/>
            <p:cNvSpPr/>
            <p:nvPr/>
          </p:nvSpPr>
          <p:spPr bwMode="auto">
            <a:xfrm>
              <a:off x="6436657" y="3817576"/>
              <a:ext cx="288825" cy="288033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>
                <a:latin typeface="Tahoma" pitchFamily="34" charset="0"/>
              </a:endParaRPr>
            </a:p>
          </p:txBody>
        </p:sp>
        <p:sp>
          <p:nvSpPr>
            <p:cNvPr id="135" name="Kocka 134"/>
            <p:cNvSpPr/>
            <p:nvPr/>
          </p:nvSpPr>
          <p:spPr bwMode="auto">
            <a:xfrm>
              <a:off x="6659193" y="3817151"/>
              <a:ext cx="288825" cy="288033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>
                <a:latin typeface="Tahoma" pitchFamily="34" charset="0"/>
              </a:endParaRPr>
            </a:p>
          </p:txBody>
        </p:sp>
        <p:sp>
          <p:nvSpPr>
            <p:cNvPr id="136" name="Kocka 135"/>
            <p:cNvSpPr/>
            <p:nvPr/>
          </p:nvSpPr>
          <p:spPr bwMode="auto">
            <a:xfrm>
              <a:off x="6875859" y="3825044"/>
              <a:ext cx="288825" cy="288032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>
                <a:latin typeface="Tahoma" pitchFamily="34" charset="0"/>
              </a:endParaRPr>
            </a:p>
          </p:txBody>
        </p:sp>
        <p:sp>
          <p:nvSpPr>
            <p:cNvPr id="137" name="Kocka 136"/>
            <p:cNvSpPr/>
            <p:nvPr/>
          </p:nvSpPr>
          <p:spPr bwMode="auto">
            <a:xfrm>
              <a:off x="7083763" y="3819109"/>
              <a:ext cx="288825" cy="288032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>
                <a:latin typeface="Tahoma" pitchFamily="34" charset="0"/>
              </a:endParaRPr>
            </a:p>
          </p:txBody>
        </p:sp>
        <p:sp>
          <p:nvSpPr>
            <p:cNvPr id="138" name="Kocka 137"/>
            <p:cNvSpPr/>
            <p:nvPr/>
          </p:nvSpPr>
          <p:spPr bwMode="auto">
            <a:xfrm>
              <a:off x="7301641" y="3820600"/>
              <a:ext cx="287239" cy="288033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>
                <a:latin typeface="Tahoma" pitchFamily="34" charset="0"/>
              </a:endParaRPr>
            </a:p>
          </p:txBody>
        </p:sp>
      </p:grpSp>
      <p:sp>
        <p:nvSpPr>
          <p:cNvPr id="139" name="Szövegdoboz 157"/>
          <p:cNvSpPr txBox="1">
            <a:spLocks noChangeArrowheads="1"/>
          </p:cNvSpPr>
          <p:nvPr/>
        </p:nvSpPr>
        <p:spPr bwMode="auto">
          <a:xfrm>
            <a:off x="6954912" y="3924771"/>
            <a:ext cx="684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hu-HU" dirty="0"/>
              <a:t>x(v)</a:t>
            </a:r>
          </a:p>
        </p:txBody>
      </p:sp>
      <p:sp>
        <p:nvSpPr>
          <p:cNvPr id="141" name="Freeform 32"/>
          <p:cNvSpPr>
            <a:spLocks/>
          </p:cNvSpPr>
          <p:nvPr/>
        </p:nvSpPr>
        <p:spPr bwMode="auto">
          <a:xfrm>
            <a:off x="8072809" y="1484784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42" name="Romboid 122"/>
          <p:cNvSpPr>
            <a:spLocks noChangeArrowheads="1"/>
          </p:cNvSpPr>
          <p:nvPr/>
        </p:nvSpPr>
        <p:spPr bwMode="auto">
          <a:xfrm rot="18218404">
            <a:off x="8193901" y="3707543"/>
            <a:ext cx="619125" cy="220663"/>
          </a:xfrm>
          <a:prstGeom prst="parallelogram">
            <a:avLst>
              <a:gd name="adj" fmla="val 149042"/>
            </a:avLst>
          </a:prstGeom>
          <a:solidFill>
            <a:srgbClr val="FFC000">
              <a:alpha val="5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43" name="Line 106"/>
          <p:cNvSpPr>
            <a:spLocks noChangeShapeType="1"/>
          </p:cNvSpPr>
          <p:nvPr/>
        </p:nvSpPr>
        <p:spPr bwMode="auto">
          <a:xfrm flipH="1">
            <a:off x="3275856" y="4161854"/>
            <a:ext cx="0" cy="25538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4" name="Text Box 45"/>
          <p:cNvSpPr txBox="1">
            <a:spLocks noChangeArrowheads="1"/>
          </p:cNvSpPr>
          <p:nvPr/>
        </p:nvSpPr>
        <p:spPr bwMode="auto">
          <a:xfrm>
            <a:off x="1908497" y="3585790"/>
            <a:ext cx="23034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 err="1" smtClean="0">
                <a:solidFill>
                  <a:srgbClr val="FF0000"/>
                </a:solidFill>
              </a:rPr>
              <a:t>ray-marching</a:t>
            </a:r>
            <a:endParaRPr lang="hu-HU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hu-HU" dirty="0" smtClean="0">
                <a:solidFill>
                  <a:srgbClr val="FF0000"/>
                </a:solidFill>
              </a:rPr>
              <a:t>lépésszám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45" name="Text Box 45"/>
          <p:cNvSpPr txBox="1">
            <a:spLocks noChangeArrowheads="1"/>
          </p:cNvSpPr>
          <p:nvPr/>
        </p:nvSpPr>
        <p:spPr bwMode="auto">
          <a:xfrm>
            <a:off x="3851920" y="3429000"/>
            <a:ext cx="23034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 err="1" smtClean="0">
                <a:solidFill>
                  <a:srgbClr val="FF0000"/>
                </a:solidFill>
              </a:rPr>
              <a:t>ray-marching</a:t>
            </a:r>
            <a:endParaRPr lang="hu-HU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hu-HU" dirty="0" smtClean="0">
                <a:solidFill>
                  <a:srgbClr val="FF0000"/>
                </a:solidFill>
              </a:rPr>
              <a:t>lépéshossz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46" name="Text Box 45"/>
          <p:cNvSpPr txBox="1">
            <a:spLocks noChangeArrowheads="1"/>
          </p:cNvSpPr>
          <p:nvPr/>
        </p:nvSpPr>
        <p:spPr bwMode="auto">
          <a:xfrm>
            <a:off x="3060625" y="4005064"/>
            <a:ext cx="2303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 smtClean="0">
                <a:solidFill>
                  <a:srgbClr val="FF0000"/>
                </a:solidFill>
              </a:rPr>
              <a:t>x(v)</a:t>
            </a:r>
            <a:r>
              <a:rPr lang="hu-HU" dirty="0" err="1" smtClean="0">
                <a:solidFill>
                  <a:srgbClr val="FF0000"/>
                </a:solidFill>
              </a:rPr>
              <a:t>-minta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47" name="Line 106"/>
          <p:cNvSpPr>
            <a:spLocks noChangeShapeType="1"/>
          </p:cNvSpPr>
          <p:nvPr/>
        </p:nvSpPr>
        <p:spPr bwMode="auto">
          <a:xfrm flipH="1">
            <a:off x="4860032" y="4057179"/>
            <a:ext cx="72008" cy="46471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8" name="Line 106"/>
          <p:cNvSpPr>
            <a:spLocks noChangeShapeType="1"/>
          </p:cNvSpPr>
          <p:nvPr/>
        </p:nvSpPr>
        <p:spPr bwMode="auto">
          <a:xfrm flipH="1">
            <a:off x="3923928" y="4325739"/>
            <a:ext cx="0" cy="25538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475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Vonalminták végpontjai</a:t>
            </a:r>
            <a:endParaRPr lang="hu-HU" dirty="0"/>
          </a:p>
        </p:txBody>
      </p:sp>
      <p:grpSp>
        <p:nvGrpSpPr>
          <p:cNvPr id="62" name="Csoportba foglalás 61"/>
          <p:cNvGrpSpPr/>
          <p:nvPr/>
        </p:nvGrpSpPr>
        <p:grpSpPr>
          <a:xfrm>
            <a:off x="1442967" y="2204864"/>
            <a:ext cx="6081361" cy="4409365"/>
            <a:chOff x="431800" y="836613"/>
            <a:chExt cx="8291513" cy="6011862"/>
          </a:xfrm>
        </p:grpSpPr>
        <p:pic>
          <p:nvPicPr>
            <p:cNvPr id="63" name="Picture 5" descr="randomsample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00" y="3933825"/>
              <a:ext cx="4114800" cy="287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6" descr="randomsample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00" y="1196975"/>
              <a:ext cx="4114800" cy="287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7" descr="poissonsample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3" y="1196975"/>
              <a:ext cx="4113212" cy="287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8" descr="poissonsample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3" y="3968750"/>
              <a:ext cx="4114800" cy="287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Oval 9"/>
            <p:cNvSpPr>
              <a:spLocks noChangeArrowheads="1"/>
            </p:cNvSpPr>
            <p:nvPr/>
          </p:nvSpPr>
          <p:spPr bwMode="auto">
            <a:xfrm>
              <a:off x="4032250" y="1736725"/>
              <a:ext cx="179388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8" name="Oval 10"/>
            <p:cNvSpPr>
              <a:spLocks noChangeArrowheads="1"/>
            </p:cNvSpPr>
            <p:nvPr/>
          </p:nvSpPr>
          <p:spPr bwMode="auto">
            <a:xfrm>
              <a:off x="2124075" y="1233488"/>
              <a:ext cx="179388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9" name="Oval 11"/>
            <p:cNvSpPr>
              <a:spLocks noChangeArrowheads="1"/>
            </p:cNvSpPr>
            <p:nvPr/>
          </p:nvSpPr>
          <p:spPr bwMode="auto">
            <a:xfrm>
              <a:off x="2376488" y="1520825"/>
              <a:ext cx="179387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0" name="Oval 12"/>
            <p:cNvSpPr>
              <a:spLocks noChangeArrowheads="1"/>
            </p:cNvSpPr>
            <p:nvPr/>
          </p:nvSpPr>
          <p:spPr bwMode="auto">
            <a:xfrm>
              <a:off x="2555875" y="1881188"/>
              <a:ext cx="179388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" name="Oval 13"/>
            <p:cNvSpPr>
              <a:spLocks noChangeArrowheads="1"/>
            </p:cNvSpPr>
            <p:nvPr/>
          </p:nvSpPr>
          <p:spPr bwMode="auto">
            <a:xfrm>
              <a:off x="1871663" y="1881188"/>
              <a:ext cx="179387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2" name="Oval 14"/>
            <p:cNvSpPr>
              <a:spLocks noChangeArrowheads="1"/>
            </p:cNvSpPr>
            <p:nvPr/>
          </p:nvSpPr>
          <p:spPr bwMode="auto">
            <a:xfrm>
              <a:off x="1042988" y="3573463"/>
              <a:ext cx="179387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3" name="Oval 15"/>
            <p:cNvSpPr>
              <a:spLocks noChangeArrowheads="1"/>
            </p:cNvSpPr>
            <p:nvPr/>
          </p:nvSpPr>
          <p:spPr bwMode="auto">
            <a:xfrm>
              <a:off x="2519363" y="2492375"/>
              <a:ext cx="179387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" name="Oval 16"/>
            <p:cNvSpPr>
              <a:spLocks noChangeArrowheads="1"/>
            </p:cNvSpPr>
            <p:nvPr/>
          </p:nvSpPr>
          <p:spPr bwMode="auto">
            <a:xfrm>
              <a:off x="3095625" y="2960688"/>
              <a:ext cx="179388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5" name="Oval 17"/>
            <p:cNvSpPr>
              <a:spLocks noChangeArrowheads="1"/>
            </p:cNvSpPr>
            <p:nvPr/>
          </p:nvSpPr>
          <p:spPr bwMode="auto">
            <a:xfrm>
              <a:off x="5111750" y="1449388"/>
              <a:ext cx="179388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6" name="Oval 18"/>
            <p:cNvSpPr>
              <a:spLocks noChangeArrowheads="1"/>
            </p:cNvSpPr>
            <p:nvPr/>
          </p:nvSpPr>
          <p:spPr bwMode="auto">
            <a:xfrm>
              <a:off x="6192838" y="1520825"/>
              <a:ext cx="179387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7" name="Oval 19"/>
            <p:cNvSpPr>
              <a:spLocks noChangeArrowheads="1"/>
            </p:cNvSpPr>
            <p:nvPr/>
          </p:nvSpPr>
          <p:spPr bwMode="auto">
            <a:xfrm>
              <a:off x="7559675" y="1520825"/>
              <a:ext cx="179388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8" name="Oval 20"/>
            <p:cNvSpPr>
              <a:spLocks noChangeArrowheads="1"/>
            </p:cNvSpPr>
            <p:nvPr/>
          </p:nvSpPr>
          <p:spPr bwMode="auto">
            <a:xfrm>
              <a:off x="8388350" y="2816225"/>
              <a:ext cx="179388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9" name="Oval 21"/>
            <p:cNvSpPr>
              <a:spLocks noChangeArrowheads="1"/>
            </p:cNvSpPr>
            <p:nvPr/>
          </p:nvSpPr>
          <p:spPr bwMode="auto">
            <a:xfrm>
              <a:off x="6911975" y="3465513"/>
              <a:ext cx="179388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0" name="Oval 22"/>
            <p:cNvSpPr>
              <a:spLocks noChangeArrowheads="1"/>
            </p:cNvSpPr>
            <p:nvPr/>
          </p:nvSpPr>
          <p:spPr bwMode="auto">
            <a:xfrm>
              <a:off x="5759450" y="3284538"/>
              <a:ext cx="179388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1" name="Oval 23"/>
            <p:cNvSpPr>
              <a:spLocks noChangeArrowheads="1"/>
            </p:cNvSpPr>
            <p:nvPr/>
          </p:nvSpPr>
          <p:spPr bwMode="auto">
            <a:xfrm>
              <a:off x="5616575" y="2276475"/>
              <a:ext cx="179388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" name="Oval 24"/>
            <p:cNvSpPr>
              <a:spLocks noChangeArrowheads="1"/>
            </p:cNvSpPr>
            <p:nvPr/>
          </p:nvSpPr>
          <p:spPr bwMode="auto">
            <a:xfrm>
              <a:off x="6732588" y="2492375"/>
              <a:ext cx="179387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3" name="Oval 25"/>
            <p:cNvSpPr>
              <a:spLocks noChangeArrowheads="1"/>
            </p:cNvSpPr>
            <p:nvPr/>
          </p:nvSpPr>
          <p:spPr bwMode="auto">
            <a:xfrm>
              <a:off x="3311525" y="4221163"/>
              <a:ext cx="179388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4" name="Oval 26"/>
            <p:cNvSpPr>
              <a:spLocks noChangeArrowheads="1"/>
            </p:cNvSpPr>
            <p:nvPr/>
          </p:nvSpPr>
          <p:spPr bwMode="auto">
            <a:xfrm>
              <a:off x="1223963" y="4041775"/>
              <a:ext cx="179387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5" name="Oval 27"/>
            <p:cNvSpPr>
              <a:spLocks noChangeArrowheads="1"/>
            </p:cNvSpPr>
            <p:nvPr/>
          </p:nvSpPr>
          <p:spPr bwMode="auto">
            <a:xfrm>
              <a:off x="792163" y="4724400"/>
              <a:ext cx="179387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6" name="Oval 28"/>
            <p:cNvSpPr>
              <a:spLocks noChangeArrowheads="1"/>
            </p:cNvSpPr>
            <p:nvPr/>
          </p:nvSpPr>
          <p:spPr bwMode="auto">
            <a:xfrm>
              <a:off x="1187450" y="4616450"/>
              <a:ext cx="179388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7" name="Oval 29"/>
            <p:cNvSpPr>
              <a:spLocks noChangeArrowheads="1"/>
            </p:cNvSpPr>
            <p:nvPr/>
          </p:nvSpPr>
          <p:spPr bwMode="auto">
            <a:xfrm>
              <a:off x="2627313" y="4797425"/>
              <a:ext cx="179387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8" name="Oval 30"/>
            <p:cNvSpPr>
              <a:spLocks noChangeArrowheads="1"/>
            </p:cNvSpPr>
            <p:nvPr/>
          </p:nvSpPr>
          <p:spPr bwMode="auto">
            <a:xfrm>
              <a:off x="3743325" y="5121275"/>
              <a:ext cx="179388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9" name="Oval 31"/>
            <p:cNvSpPr>
              <a:spLocks noChangeArrowheads="1"/>
            </p:cNvSpPr>
            <p:nvPr/>
          </p:nvSpPr>
          <p:spPr bwMode="auto">
            <a:xfrm>
              <a:off x="2555875" y="5265738"/>
              <a:ext cx="179388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0" name="Oval 32"/>
            <p:cNvSpPr>
              <a:spLocks noChangeArrowheads="1"/>
            </p:cNvSpPr>
            <p:nvPr/>
          </p:nvSpPr>
          <p:spPr bwMode="auto">
            <a:xfrm>
              <a:off x="2124075" y="5661025"/>
              <a:ext cx="179388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1" name="Oval 33"/>
            <p:cNvSpPr>
              <a:spLocks noChangeArrowheads="1"/>
            </p:cNvSpPr>
            <p:nvPr/>
          </p:nvSpPr>
          <p:spPr bwMode="auto">
            <a:xfrm>
              <a:off x="1871663" y="5913438"/>
              <a:ext cx="179387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" name="Oval 34"/>
            <p:cNvSpPr>
              <a:spLocks noChangeArrowheads="1"/>
            </p:cNvSpPr>
            <p:nvPr/>
          </p:nvSpPr>
          <p:spPr bwMode="auto">
            <a:xfrm>
              <a:off x="1619250" y="6200775"/>
              <a:ext cx="179388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3" name="Oval 35"/>
            <p:cNvSpPr>
              <a:spLocks noChangeArrowheads="1"/>
            </p:cNvSpPr>
            <p:nvPr/>
          </p:nvSpPr>
          <p:spPr bwMode="auto">
            <a:xfrm>
              <a:off x="2916238" y="5516563"/>
              <a:ext cx="179387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4" name="Oval 36"/>
            <p:cNvSpPr>
              <a:spLocks noChangeArrowheads="1"/>
            </p:cNvSpPr>
            <p:nvPr/>
          </p:nvSpPr>
          <p:spPr bwMode="auto">
            <a:xfrm>
              <a:off x="4140200" y="5805488"/>
              <a:ext cx="179388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5" name="Oval 37"/>
            <p:cNvSpPr>
              <a:spLocks noChangeArrowheads="1"/>
            </p:cNvSpPr>
            <p:nvPr/>
          </p:nvSpPr>
          <p:spPr bwMode="auto">
            <a:xfrm>
              <a:off x="4103688" y="6200775"/>
              <a:ext cx="179387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6" name="Oval 38"/>
            <p:cNvSpPr>
              <a:spLocks noChangeArrowheads="1"/>
            </p:cNvSpPr>
            <p:nvPr/>
          </p:nvSpPr>
          <p:spPr bwMode="auto">
            <a:xfrm>
              <a:off x="4103688" y="6416675"/>
              <a:ext cx="179387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" name="Oval 39"/>
            <p:cNvSpPr>
              <a:spLocks noChangeArrowheads="1"/>
            </p:cNvSpPr>
            <p:nvPr/>
          </p:nvSpPr>
          <p:spPr bwMode="auto">
            <a:xfrm>
              <a:off x="3455988" y="5842000"/>
              <a:ext cx="179387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8" name="Oval 40"/>
            <p:cNvSpPr>
              <a:spLocks noChangeArrowheads="1"/>
            </p:cNvSpPr>
            <p:nvPr/>
          </p:nvSpPr>
          <p:spPr bwMode="auto">
            <a:xfrm>
              <a:off x="3455988" y="6308725"/>
              <a:ext cx="179387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9" name="Oval 41"/>
            <p:cNvSpPr>
              <a:spLocks noChangeArrowheads="1"/>
            </p:cNvSpPr>
            <p:nvPr/>
          </p:nvSpPr>
          <p:spPr bwMode="auto">
            <a:xfrm>
              <a:off x="5003800" y="4076700"/>
              <a:ext cx="179388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0" name="Oval 42"/>
            <p:cNvSpPr>
              <a:spLocks noChangeArrowheads="1"/>
            </p:cNvSpPr>
            <p:nvPr/>
          </p:nvSpPr>
          <p:spPr bwMode="auto">
            <a:xfrm>
              <a:off x="6588125" y="4292600"/>
              <a:ext cx="179388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1" name="Oval 43"/>
            <p:cNvSpPr>
              <a:spLocks noChangeArrowheads="1"/>
            </p:cNvSpPr>
            <p:nvPr/>
          </p:nvSpPr>
          <p:spPr bwMode="auto">
            <a:xfrm>
              <a:off x="7848600" y="4292600"/>
              <a:ext cx="179388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" name="Oval 44"/>
            <p:cNvSpPr>
              <a:spLocks noChangeArrowheads="1"/>
            </p:cNvSpPr>
            <p:nvPr/>
          </p:nvSpPr>
          <p:spPr bwMode="auto">
            <a:xfrm>
              <a:off x="7235825" y="4581525"/>
              <a:ext cx="179388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3" name="Oval 45"/>
            <p:cNvSpPr>
              <a:spLocks noChangeArrowheads="1"/>
            </p:cNvSpPr>
            <p:nvPr/>
          </p:nvSpPr>
          <p:spPr bwMode="auto">
            <a:xfrm>
              <a:off x="5148263" y="4797425"/>
              <a:ext cx="179387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4" name="Oval 46"/>
            <p:cNvSpPr>
              <a:spLocks noChangeArrowheads="1"/>
            </p:cNvSpPr>
            <p:nvPr/>
          </p:nvSpPr>
          <p:spPr bwMode="auto">
            <a:xfrm>
              <a:off x="5724525" y="5157788"/>
              <a:ext cx="179388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5" name="Oval 47"/>
            <p:cNvSpPr>
              <a:spLocks noChangeArrowheads="1"/>
            </p:cNvSpPr>
            <p:nvPr/>
          </p:nvSpPr>
          <p:spPr bwMode="auto">
            <a:xfrm>
              <a:off x="6732588" y="5300663"/>
              <a:ext cx="179387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6" name="Oval 48"/>
            <p:cNvSpPr>
              <a:spLocks noChangeArrowheads="1"/>
            </p:cNvSpPr>
            <p:nvPr/>
          </p:nvSpPr>
          <p:spPr bwMode="auto">
            <a:xfrm>
              <a:off x="7885113" y="4833938"/>
              <a:ext cx="179387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7" name="Oval 49"/>
            <p:cNvSpPr>
              <a:spLocks noChangeArrowheads="1"/>
            </p:cNvSpPr>
            <p:nvPr/>
          </p:nvSpPr>
          <p:spPr bwMode="auto">
            <a:xfrm>
              <a:off x="8424863" y="5624513"/>
              <a:ext cx="179387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8" name="Oval 50"/>
            <p:cNvSpPr>
              <a:spLocks noChangeArrowheads="1"/>
            </p:cNvSpPr>
            <p:nvPr/>
          </p:nvSpPr>
          <p:spPr bwMode="auto">
            <a:xfrm>
              <a:off x="7704138" y="5553075"/>
              <a:ext cx="179387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9" name="Oval 51"/>
            <p:cNvSpPr>
              <a:spLocks noChangeArrowheads="1"/>
            </p:cNvSpPr>
            <p:nvPr/>
          </p:nvSpPr>
          <p:spPr bwMode="auto">
            <a:xfrm>
              <a:off x="6227763" y="5913438"/>
              <a:ext cx="179387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0" name="Oval 52"/>
            <p:cNvSpPr>
              <a:spLocks noChangeArrowheads="1"/>
            </p:cNvSpPr>
            <p:nvPr/>
          </p:nvSpPr>
          <p:spPr bwMode="auto">
            <a:xfrm>
              <a:off x="5327650" y="6237288"/>
              <a:ext cx="179388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1" name="Oval 53"/>
            <p:cNvSpPr>
              <a:spLocks noChangeArrowheads="1"/>
            </p:cNvSpPr>
            <p:nvPr/>
          </p:nvSpPr>
          <p:spPr bwMode="auto">
            <a:xfrm>
              <a:off x="6227763" y="6489700"/>
              <a:ext cx="179387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2" name="Oval 54"/>
            <p:cNvSpPr>
              <a:spLocks noChangeArrowheads="1"/>
            </p:cNvSpPr>
            <p:nvPr/>
          </p:nvSpPr>
          <p:spPr bwMode="auto">
            <a:xfrm>
              <a:off x="7019925" y="6021388"/>
              <a:ext cx="179388" cy="179387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3" name="Oval 55"/>
            <p:cNvSpPr>
              <a:spLocks noChangeArrowheads="1"/>
            </p:cNvSpPr>
            <p:nvPr/>
          </p:nvSpPr>
          <p:spPr bwMode="auto">
            <a:xfrm>
              <a:off x="7343775" y="6524625"/>
              <a:ext cx="179388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4" name="Oval 56"/>
            <p:cNvSpPr>
              <a:spLocks noChangeArrowheads="1"/>
            </p:cNvSpPr>
            <p:nvPr/>
          </p:nvSpPr>
          <p:spPr bwMode="auto">
            <a:xfrm>
              <a:off x="8027988" y="6308725"/>
              <a:ext cx="179387" cy="179388"/>
            </a:xfrm>
            <a:prstGeom prst="ellipse">
              <a:avLst/>
            </a:prstGeom>
            <a:solidFill>
              <a:srgbClr val="FC1402"/>
            </a:solidFill>
            <a:ln w="9525">
              <a:solidFill>
                <a:srgbClr val="FC14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5" name="Oval 57"/>
            <p:cNvSpPr>
              <a:spLocks noChangeArrowheads="1"/>
            </p:cNvSpPr>
            <p:nvPr/>
          </p:nvSpPr>
          <p:spPr bwMode="auto">
            <a:xfrm>
              <a:off x="6011863" y="1808163"/>
              <a:ext cx="1620837" cy="14763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6" name="Oval 58"/>
            <p:cNvSpPr>
              <a:spLocks noChangeArrowheads="1"/>
            </p:cNvSpPr>
            <p:nvPr/>
          </p:nvSpPr>
          <p:spPr bwMode="auto">
            <a:xfrm>
              <a:off x="6300788" y="2024063"/>
              <a:ext cx="179387" cy="1793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FEF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7" name="Oval 59"/>
            <p:cNvSpPr>
              <a:spLocks noChangeArrowheads="1"/>
            </p:cNvSpPr>
            <p:nvPr/>
          </p:nvSpPr>
          <p:spPr bwMode="auto">
            <a:xfrm>
              <a:off x="5508625" y="836613"/>
              <a:ext cx="1620838" cy="14763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8" name="Oval 60"/>
            <p:cNvSpPr>
              <a:spLocks noChangeArrowheads="1"/>
            </p:cNvSpPr>
            <p:nvPr/>
          </p:nvSpPr>
          <p:spPr bwMode="auto">
            <a:xfrm>
              <a:off x="5507038" y="3429000"/>
              <a:ext cx="1620837" cy="14763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9" name="Oval 61"/>
            <p:cNvSpPr>
              <a:spLocks noChangeArrowheads="1"/>
            </p:cNvSpPr>
            <p:nvPr/>
          </p:nvSpPr>
          <p:spPr bwMode="auto">
            <a:xfrm>
              <a:off x="5651500" y="1557338"/>
              <a:ext cx="179388" cy="1793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FEF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20" name="Szövegdoboz 119"/>
          <p:cNvSpPr txBox="1"/>
          <p:nvPr/>
        </p:nvSpPr>
        <p:spPr>
          <a:xfrm>
            <a:off x="2442044" y="1484396"/>
            <a:ext cx="1121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err="1" smtClean="0"/>
              <a:t>Rnd</a:t>
            </a:r>
            <a:endParaRPr lang="hu-HU" sz="3600" dirty="0"/>
          </a:p>
        </p:txBody>
      </p:sp>
      <p:sp>
        <p:nvSpPr>
          <p:cNvPr id="179" name="Szövegdoboz 178"/>
          <p:cNvSpPr txBox="1"/>
          <p:nvPr/>
        </p:nvSpPr>
        <p:spPr>
          <a:xfrm>
            <a:off x="4788024" y="148478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Poisson </a:t>
            </a:r>
            <a:r>
              <a:rPr lang="hu-HU" sz="3600" dirty="0" err="1" smtClean="0"/>
              <a:t>Disk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35621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Implementáció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err="1" smtClean="0"/>
              <a:t>PET-geometria</a:t>
            </a:r>
            <a:endParaRPr lang="hu-HU" sz="2400" dirty="0" smtClean="0"/>
          </a:p>
          <a:p>
            <a:pPr lvl="1"/>
            <a:r>
              <a:rPr lang="hu-HU" sz="2000" dirty="0" smtClean="0"/>
              <a:t>Detektorok geometriája</a:t>
            </a:r>
          </a:p>
          <a:p>
            <a:pPr lvl="1"/>
            <a:r>
              <a:rPr lang="hu-HU" sz="2000" dirty="0" err="1" smtClean="0"/>
              <a:t>Volume</a:t>
            </a:r>
            <a:r>
              <a:rPr lang="hu-HU" sz="2000" dirty="0" smtClean="0"/>
              <a:t> leírás</a:t>
            </a:r>
          </a:p>
          <a:p>
            <a:r>
              <a:rPr lang="hu-HU" sz="2400" dirty="0" smtClean="0"/>
              <a:t>Előrevetítő operátor</a:t>
            </a:r>
          </a:p>
          <a:p>
            <a:r>
              <a:rPr lang="hu-HU" sz="2400" dirty="0" smtClean="0"/>
              <a:t>Visszavetítő operátor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mboid 9"/>
          <p:cNvSpPr/>
          <p:nvPr/>
        </p:nvSpPr>
        <p:spPr>
          <a:xfrm>
            <a:off x="5071691" y="4633471"/>
            <a:ext cx="3816424" cy="1656184"/>
          </a:xfrm>
          <a:prstGeom prst="parallelogram">
            <a:avLst>
              <a:gd name="adj" fmla="val 60026"/>
            </a:avLst>
          </a:prstGeom>
          <a:solidFill>
            <a:srgbClr val="00B0F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Modulok</a:t>
            </a:r>
            <a:endParaRPr lang="hu-HU" dirty="0"/>
          </a:p>
        </p:txBody>
      </p:sp>
      <p:sp>
        <p:nvSpPr>
          <p:cNvPr id="4" name="Freeform 8"/>
          <p:cNvSpPr>
            <a:spLocks/>
          </p:cNvSpPr>
          <p:nvPr/>
        </p:nvSpPr>
        <p:spPr bwMode="auto">
          <a:xfrm>
            <a:off x="5076056" y="1844824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85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7884368" y="1844824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17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" name="Line 52"/>
          <p:cNvSpPr>
            <a:spLocks noChangeShapeType="1"/>
          </p:cNvSpPr>
          <p:nvPr/>
        </p:nvSpPr>
        <p:spPr bwMode="auto">
          <a:xfrm flipH="1" flipV="1">
            <a:off x="6884640" y="3717032"/>
            <a:ext cx="0" cy="792088"/>
          </a:xfrm>
          <a:prstGeom prst="line">
            <a:avLst/>
          </a:prstGeom>
          <a:noFill/>
          <a:ln w="444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" name="Line 52"/>
          <p:cNvSpPr>
            <a:spLocks noChangeShapeType="1"/>
          </p:cNvSpPr>
          <p:nvPr/>
        </p:nvSpPr>
        <p:spPr bwMode="auto">
          <a:xfrm flipH="1" flipV="1">
            <a:off x="6228184" y="4509120"/>
            <a:ext cx="656456" cy="0"/>
          </a:xfrm>
          <a:prstGeom prst="line">
            <a:avLst/>
          </a:prstGeom>
          <a:noFill/>
          <a:ln w="444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" name="Line 52"/>
          <p:cNvSpPr>
            <a:spLocks noChangeShapeType="1"/>
          </p:cNvSpPr>
          <p:nvPr/>
        </p:nvSpPr>
        <p:spPr bwMode="auto">
          <a:xfrm flipV="1">
            <a:off x="6884640" y="3933055"/>
            <a:ext cx="279648" cy="576062"/>
          </a:xfrm>
          <a:prstGeom prst="line">
            <a:avLst/>
          </a:prstGeom>
          <a:noFill/>
          <a:ln w="444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" name="Romboid 8"/>
          <p:cNvSpPr/>
          <p:nvPr/>
        </p:nvSpPr>
        <p:spPr>
          <a:xfrm>
            <a:off x="5076056" y="1844824"/>
            <a:ext cx="3816424" cy="1656184"/>
          </a:xfrm>
          <a:prstGeom prst="parallelogram">
            <a:avLst>
              <a:gd name="adj" fmla="val 59433"/>
            </a:avLst>
          </a:prstGeom>
          <a:solidFill>
            <a:srgbClr val="00B0F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ext Box 51"/>
          <p:cNvSpPr txBox="1">
            <a:spLocks noChangeArrowheads="1"/>
          </p:cNvSpPr>
          <p:nvPr/>
        </p:nvSpPr>
        <p:spPr bwMode="auto">
          <a:xfrm>
            <a:off x="6156176" y="4077072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x</a:t>
            </a:r>
            <a:endParaRPr lang="hu-HU" sz="2400" dirty="0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6516216" y="3573016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y</a:t>
            </a:r>
            <a:endParaRPr lang="hu-HU" sz="2400" dirty="0"/>
          </a:p>
        </p:txBody>
      </p:sp>
      <p:sp>
        <p:nvSpPr>
          <p:cNvPr id="16" name="Text Box 51"/>
          <p:cNvSpPr txBox="1">
            <a:spLocks noChangeArrowheads="1"/>
          </p:cNvSpPr>
          <p:nvPr/>
        </p:nvSpPr>
        <p:spPr bwMode="auto">
          <a:xfrm>
            <a:off x="6948264" y="3645024"/>
            <a:ext cx="12961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z</a:t>
            </a:r>
          </a:p>
          <a:p>
            <a:pPr algn="ctr" eaLnBrk="1" hangingPunct="1"/>
            <a:r>
              <a:rPr lang="hu-HU" sz="2400" dirty="0" smtClean="0"/>
              <a:t>(axiális)</a:t>
            </a:r>
            <a:endParaRPr lang="hu-HU" sz="2400" dirty="0"/>
          </a:p>
        </p:txBody>
      </p:sp>
      <p:sp>
        <p:nvSpPr>
          <p:cNvPr id="18" name="Line 52"/>
          <p:cNvSpPr>
            <a:spLocks noChangeShapeType="1"/>
          </p:cNvSpPr>
          <p:nvPr/>
        </p:nvSpPr>
        <p:spPr bwMode="auto">
          <a:xfrm flipH="1" flipV="1">
            <a:off x="5071691" y="3501008"/>
            <a:ext cx="8384" cy="273630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51520" y="1635969"/>
            <a:ext cx="4464496" cy="4889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54864" tIns="91440" rtlCol="0">
            <a:normAutofit/>
          </a:bodyPr>
          <a:lstStyle/>
          <a:p>
            <a:r>
              <a:rPr lang="hu-HU" sz="1600" dirty="0" err="1" smtClean="0"/>
              <a:t>struct</a:t>
            </a:r>
            <a:r>
              <a:rPr lang="hu-HU" sz="1600" dirty="0" smtClean="0"/>
              <a:t> </a:t>
            </a:r>
            <a:r>
              <a:rPr lang="hu-HU" sz="1600" dirty="0" err="1" smtClean="0"/>
              <a:t>module</a:t>
            </a:r>
            <a:endParaRPr lang="hu-HU" sz="1600" dirty="0" smtClean="0"/>
          </a:p>
          <a:p>
            <a:r>
              <a:rPr lang="hu-HU" sz="1600" dirty="0" smtClean="0"/>
              <a:t>{</a:t>
            </a:r>
          </a:p>
          <a:p>
            <a:r>
              <a:rPr lang="hu-HU" sz="1600" dirty="0" smtClean="0"/>
              <a:t>    cl_float4 </a:t>
            </a:r>
            <a:r>
              <a:rPr lang="hu-HU" sz="1600" dirty="0" err="1" smtClean="0"/>
              <a:t>origin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 cl_float4 </a:t>
            </a:r>
            <a:r>
              <a:rPr lang="hu-HU" sz="1600" dirty="0" err="1" smtClean="0"/>
              <a:t>axial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 cl_float4 </a:t>
            </a:r>
            <a:r>
              <a:rPr lang="hu-HU" sz="1600" dirty="0" err="1" smtClean="0"/>
              <a:t>transAxial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 cl_float4 n;</a:t>
            </a:r>
          </a:p>
          <a:p>
            <a:r>
              <a:rPr lang="hu-HU" sz="1600" dirty="0" smtClean="0"/>
              <a:t>};</a:t>
            </a:r>
          </a:p>
          <a:p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olas" pitchFamily="49" charset="0"/>
              <a:ea typeface="+mn-ea"/>
              <a:cs typeface="Consolas" pitchFamily="49" charset="0"/>
            </a:endParaRPr>
          </a:p>
          <a:p>
            <a:r>
              <a:rPr lang="hu-HU" sz="1600" dirty="0" smtClean="0"/>
              <a:t>cl_float4 </a:t>
            </a:r>
            <a:r>
              <a:rPr lang="hu-HU" sz="1600" dirty="0" err="1" smtClean="0"/>
              <a:t>origin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cl_float4 </a:t>
            </a:r>
            <a:r>
              <a:rPr lang="hu-HU" sz="1600" dirty="0" err="1" smtClean="0"/>
              <a:t>axial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cl_float4 </a:t>
            </a:r>
            <a:r>
              <a:rPr lang="hu-HU" sz="1600" dirty="0" err="1" smtClean="0"/>
              <a:t>transAxial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cl_float4 n;</a:t>
            </a:r>
          </a:p>
          <a:p>
            <a:r>
              <a:rPr lang="hu-HU" sz="1600" dirty="0" err="1" smtClean="0"/>
              <a:t>origin.s</a:t>
            </a:r>
            <a:r>
              <a:rPr lang="hu-HU" sz="1600" dirty="0" smtClean="0"/>
              <a:t>[3] = </a:t>
            </a:r>
            <a:r>
              <a:rPr lang="hu-HU" sz="1600" dirty="0" err="1" smtClean="0"/>
              <a:t>axial.s</a:t>
            </a:r>
            <a:r>
              <a:rPr lang="hu-HU" sz="1600" dirty="0" smtClean="0"/>
              <a:t>[</a:t>
            </a:r>
            <a:r>
              <a:rPr lang="hu-HU" sz="1600" dirty="0" err="1" smtClean="0"/>
              <a:t>3</a:t>
            </a:r>
            <a:r>
              <a:rPr lang="hu-HU" sz="1600" dirty="0" smtClean="0"/>
              <a:t>] = </a:t>
            </a:r>
            <a:r>
              <a:rPr lang="hu-HU" sz="1600" dirty="0" err="1" smtClean="0"/>
              <a:t>transAxial.s</a:t>
            </a:r>
            <a:r>
              <a:rPr lang="hu-HU" sz="1600" dirty="0" smtClean="0"/>
              <a:t>[</a:t>
            </a:r>
            <a:r>
              <a:rPr lang="hu-HU" sz="1600" dirty="0" err="1" smtClean="0"/>
              <a:t>3</a:t>
            </a:r>
            <a:r>
              <a:rPr lang="hu-HU" sz="1600" dirty="0" smtClean="0"/>
              <a:t>] = </a:t>
            </a:r>
            <a:r>
              <a:rPr lang="hu-HU" sz="1600" dirty="0" err="1" smtClean="0"/>
              <a:t>n.s</a:t>
            </a:r>
            <a:r>
              <a:rPr lang="hu-HU" sz="1600" dirty="0" smtClean="0"/>
              <a:t>[</a:t>
            </a:r>
            <a:r>
              <a:rPr lang="hu-HU" sz="1600" dirty="0" err="1" smtClean="0"/>
              <a:t>3</a:t>
            </a:r>
            <a:r>
              <a:rPr lang="hu-HU" sz="1600" dirty="0" smtClean="0"/>
              <a:t>] = 0.0f;</a:t>
            </a:r>
          </a:p>
          <a:p>
            <a:r>
              <a:rPr lang="hu-HU" sz="1600" dirty="0" err="1" smtClean="0"/>
              <a:t>origin.s</a:t>
            </a:r>
            <a:r>
              <a:rPr lang="hu-HU" sz="1600" dirty="0" smtClean="0"/>
              <a:t>[0] = </a:t>
            </a:r>
            <a:r>
              <a:rPr lang="hu-HU" sz="1600" dirty="0" err="1" smtClean="0"/>
              <a:t>origin.s</a:t>
            </a:r>
            <a:r>
              <a:rPr lang="hu-HU" sz="1600" dirty="0" smtClean="0"/>
              <a:t>[1] = </a:t>
            </a:r>
            <a:r>
              <a:rPr lang="hu-HU" sz="1600" dirty="0" err="1" smtClean="0"/>
              <a:t>origin.s</a:t>
            </a:r>
            <a:r>
              <a:rPr lang="hu-HU" sz="1600" dirty="0" smtClean="0"/>
              <a:t>[2] = -1.0f;                      </a:t>
            </a:r>
          </a:p>
          <a:p>
            <a:r>
              <a:rPr lang="hu-HU" sz="1600" dirty="0" err="1" smtClean="0"/>
              <a:t>axial.s</a:t>
            </a:r>
            <a:r>
              <a:rPr lang="hu-HU" sz="1600" dirty="0" smtClean="0"/>
              <a:t>[2] = 2.0f; </a:t>
            </a:r>
            <a:r>
              <a:rPr lang="hu-HU" sz="1600" dirty="0" err="1" smtClean="0"/>
              <a:t>axial.s</a:t>
            </a:r>
            <a:r>
              <a:rPr lang="hu-HU" sz="1600" dirty="0" smtClean="0"/>
              <a:t>[0] = </a:t>
            </a:r>
            <a:r>
              <a:rPr lang="hu-HU" sz="1600" dirty="0" err="1" smtClean="0"/>
              <a:t>axial.s</a:t>
            </a:r>
            <a:r>
              <a:rPr lang="hu-HU" sz="1600" dirty="0" smtClean="0"/>
              <a:t>[1] = 0.0f; </a:t>
            </a:r>
          </a:p>
          <a:p>
            <a:r>
              <a:rPr lang="hu-HU" sz="1600" dirty="0" err="1" smtClean="0"/>
              <a:t>transAxial.s</a:t>
            </a:r>
            <a:r>
              <a:rPr lang="hu-HU" sz="1600" dirty="0" smtClean="0"/>
              <a:t>[0] = 2.0f; </a:t>
            </a:r>
          </a:p>
          <a:p>
            <a:r>
              <a:rPr lang="hu-HU" sz="1600" dirty="0" err="1" smtClean="0"/>
              <a:t>transAxial.s</a:t>
            </a:r>
            <a:r>
              <a:rPr lang="hu-HU" sz="1600" dirty="0" smtClean="0"/>
              <a:t>[1] = </a:t>
            </a:r>
            <a:r>
              <a:rPr lang="hu-HU" sz="1600" dirty="0" err="1" smtClean="0"/>
              <a:t>transAxial.s</a:t>
            </a:r>
            <a:r>
              <a:rPr lang="hu-HU" sz="1600" dirty="0" smtClean="0"/>
              <a:t>[2] = 0.0f;  </a:t>
            </a:r>
          </a:p>
          <a:p>
            <a:r>
              <a:rPr lang="hu-HU" sz="1600" dirty="0" err="1" smtClean="0"/>
              <a:t>n.s</a:t>
            </a:r>
            <a:r>
              <a:rPr lang="hu-HU" sz="1600" dirty="0" smtClean="0"/>
              <a:t>[1] = 1.0f; </a:t>
            </a:r>
            <a:r>
              <a:rPr lang="hu-HU" sz="1600" dirty="0" err="1" smtClean="0"/>
              <a:t>n.s</a:t>
            </a:r>
            <a:r>
              <a:rPr lang="hu-HU" sz="1600" dirty="0" smtClean="0"/>
              <a:t>[0] = </a:t>
            </a:r>
            <a:r>
              <a:rPr lang="hu-HU" sz="1600" dirty="0" err="1" smtClean="0"/>
              <a:t>n.s</a:t>
            </a:r>
            <a:r>
              <a:rPr lang="hu-HU" sz="1600" dirty="0" smtClean="0"/>
              <a:t>[2] = 0.0f; </a:t>
            </a:r>
          </a:p>
        </p:txBody>
      </p:sp>
      <p:sp>
        <p:nvSpPr>
          <p:cNvPr id="17" name="Line 52"/>
          <p:cNvSpPr>
            <a:spLocks noChangeShapeType="1"/>
          </p:cNvSpPr>
          <p:nvPr/>
        </p:nvSpPr>
        <p:spPr bwMode="auto">
          <a:xfrm flipV="1">
            <a:off x="5088459" y="4581128"/>
            <a:ext cx="1013245" cy="166456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" name="Line 52"/>
          <p:cNvSpPr>
            <a:spLocks noChangeShapeType="1"/>
          </p:cNvSpPr>
          <p:nvPr/>
        </p:nvSpPr>
        <p:spPr bwMode="auto">
          <a:xfrm flipV="1">
            <a:off x="5052026" y="6247144"/>
            <a:ext cx="847328" cy="838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" name="Text Box 51"/>
          <p:cNvSpPr txBox="1">
            <a:spLocks noChangeArrowheads="1"/>
          </p:cNvSpPr>
          <p:nvPr/>
        </p:nvSpPr>
        <p:spPr bwMode="auto">
          <a:xfrm>
            <a:off x="4855667" y="3725416"/>
            <a:ext cx="1872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err="1" smtClean="0"/>
              <a:t>transAxial</a:t>
            </a:r>
            <a:endParaRPr lang="hu-HU" sz="2400" dirty="0"/>
          </a:p>
        </p:txBody>
      </p:sp>
      <p:sp>
        <p:nvSpPr>
          <p:cNvPr id="22" name="Text Box 51"/>
          <p:cNvSpPr txBox="1">
            <a:spLocks noChangeArrowheads="1"/>
          </p:cNvSpPr>
          <p:nvPr/>
        </p:nvSpPr>
        <p:spPr bwMode="auto">
          <a:xfrm>
            <a:off x="5215707" y="4941168"/>
            <a:ext cx="1872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err="1" smtClean="0"/>
              <a:t>axial</a:t>
            </a:r>
            <a:endParaRPr lang="hu-HU" sz="2400" dirty="0"/>
          </a:p>
        </p:txBody>
      </p:sp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5071691" y="5877272"/>
            <a:ext cx="1872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n</a:t>
            </a:r>
            <a:endParaRPr lang="hu-HU" sz="2400" dirty="0"/>
          </a:p>
        </p:txBody>
      </p:sp>
      <p:sp>
        <p:nvSpPr>
          <p:cNvPr id="40" name="Text Box 51"/>
          <p:cNvSpPr txBox="1">
            <a:spLocks noChangeArrowheads="1"/>
          </p:cNvSpPr>
          <p:nvPr/>
        </p:nvSpPr>
        <p:spPr bwMode="auto">
          <a:xfrm>
            <a:off x="4211960" y="6207695"/>
            <a:ext cx="1872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err="1" smtClean="0"/>
              <a:t>origin</a:t>
            </a:r>
            <a:endParaRPr lang="hu-HU" sz="2400" dirty="0"/>
          </a:p>
        </p:txBody>
      </p:sp>
      <p:sp>
        <p:nvSpPr>
          <p:cNvPr id="41" name="Text Box 51"/>
          <p:cNvSpPr txBox="1">
            <a:spLocks noChangeArrowheads="1"/>
          </p:cNvSpPr>
          <p:nvPr/>
        </p:nvSpPr>
        <p:spPr bwMode="auto">
          <a:xfrm>
            <a:off x="5436096" y="4221088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0</a:t>
            </a:r>
            <a:endParaRPr lang="hu-HU" sz="2400" dirty="0"/>
          </a:p>
        </p:txBody>
      </p:sp>
      <p:sp>
        <p:nvSpPr>
          <p:cNvPr id="42" name="Text Box 51"/>
          <p:cNvSpPr txBox="1">
            <a:spLocks noChangeArrowheads="1"/>
          </p:cNvSpPr>
          <p:nvPr/>
        </p:nvSpPr>
        <p:spPr bwMode="auto">
          <a:xfrm>
            <a:off x="6732240" y="2492896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1</a:t>
            </a:r>
            <a:endParaRPr lang="hu-HU" sz="2400" dirty="0"/>
          </a:p>
        </p:txBody>
      </p:sp>
      <p:sp>
        <p:nvSpPr>
          <p:cNvPr id="43" name="Text Box 51"/>
          <p:cNvSpPr txBox="1">
            <a:spLocks noChangeArrowheads="1"/>
          </p:cNvSpPr>
          <p:nvPr/>
        </p:nvSpPr>
        <p:spPr bwMode="auto">
          <a:xfrm>
            <a:off x="8172400" y="3789040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2</a:t>
            </a:r>
            <a:endParaRPr lang="hu-HU" sz="2400" dirty="0"/>
          </a:p>
        </p:txBody>
      </p:sp>
      <p:sp>
        <p:nvSpPr>
          <p:cNvPr id="44" name="Text Box 51"/>
          <p:cNvSpPr txBox="1">
            <a:spLocks noChangeArrowheads="1"/>
          </p:cNvSpPr>
          <p:nvPr/>
        </p:nvSpPr>
        <p:spPr bwMode="auto">
          <a:xfrm>
            <a:off x="6732240" y="5199583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3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372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Modulok</a:t>
            </a:r>
            <a:endParaRPr lang="hu-HU" dirty="0"/>
          </a:p>
        </p:txBody>
      </p:sp>
      <p:sp>
        <p:nvSpPr>
          <p:cNvPr id="21" name="Romboid 20"/>
          <p:cNvSpPr/>
          <p:nvPr/>
        </p:nvSpPr>
        <p:spPr>
          <a:xfrm>
            <a:off x="5071691" y="4633471"/>
            <a:ext cx="3816424" cy="1656184"/>
          </a:xfrm>
          <a:prstGeom prst="parallelogram">
            <a:avLst>
              <a:gd name="adj" fmla="val 60026"/>
            </a:avLst>
          </a:prstGeom>
          <a:solidFill>
            <a:srgbClr val="00B0F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Freeform 8"/>
          <p:cNvSpPr>
            <a:spLocks/>
          </p:cNvSpPr>
          <p:nvPr/>
        </p:nvSpPr>
        <p:spPr bwMode="auto">
          <a:xfrm>
            <a:off x="5076056" y="1844824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" name="Freeform 8"/>
          <p:cNvSpPr>
            <a:spLocks/>
          </p:cNvSpPr>
          <p:nvPr/>
        </p:nvSpPr>
        <p:spPr bwMode="auto">
          <a:xfrm>
            <a:off x="7884368" y="1844824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" name="Line 52"/>
          <p:cNvSpPr>
            <a:spLocks noChangeShapeType="1"/>
          </p:cNvSpPr>
          <p:nvPr/>
        </p:nvSpPr>
        <p:spPr bwMode="auto">
          <a:xfrm flipH="1" flipV="1">
            <a:off x="6884640" y="3717032"/>
            <a:ext cx="0" cy="792088"/>
          </a:xfrm>
          <a:prstGeom prst="line">
            <a:avLst/>
          </a:prstGeom>
          <a:noFill/>
          <a:ln w="444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5" name="Line 52"/>
          <p:cNvSpPr>
            <a:spLocks noChangeShapeType="1"/>
          </p:cNvSpPr>
          <p:nvPr/>
        </p:nvSpPr>
        <p:spPr bwMode="auto">
          <a:xfrm flipH="1" flipV="1">
            <a:off x="6228184" y="4509120"/>
            <a:ext cx="656456" cy="0"/>
          </a:xfrm>
          <a:prstGeom prst="line">
            <a:avLst/>
          </a:prstGeom>
          <a:noFill/>
          <a:ln w="444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" name="Line 52"/>
          <p:cNvSpPr>
            <a:spLocks noChangeShapeType="1"/>
          </p:cNvSpPr>
          <p:nvPr/>
        </p:nvSpPr>
        <p:spPr bwMode="auto">
          <a:xfrm flipV="1">
            <a:off x="6884640" y="3933055"/>
            <a:ext cx="279648" cy="576062"/>
          </a:xfrm>
          <a:prstGeom prst="line">
            <a:avLst/>
          </a:prstGeom>
          <a:noFill/>
          <a:ln w="444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7" name="Romboid 26"/>
          <p:cNvSpPr/>
          <p:nvPr/>
        </p:nvSpPr>
        <p:spPr>
          <a:xfrm>
            <a:off x="5076056" y="1844824"/>
            <a:ext cx="3816424" cy="1656184"/>
          </a:xfrm>
          <a:prstGeom prst="parallelogram">
            <a:avLst>
              <a:gd name="adj" fmla="val 59433"/>
            </a:avLst>
          </a:prstGeom>
          <a:solidFill>
            <a:srgbClr val="00B0F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ext Box 51"/>
          <p:cNvSpPr txBox="1">
            <a:spLocks noChangeArrowheads="1"/>
          </p:cNvSpPr>
          <p:nvPr/>
        </p:nvSpPr>
        <p:spPr bwMode="auto">
          <a:xfrm>
            <a:off x="6156176" y="4077072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x</a:t>
            </a:r>
            <a:endParaRPr lang="hu-HU" sz="2400" dirty="0"/>
          </a:p>
        </p:txBody>
      </p:sp>
      <p:sp>
        <p:nvSpPr>
          <p:cNvPr id="29" name="Text Box 51"/>
          <p:cNvSpPr txBox="1">
            <a:spLocks noChangeArrowheads="1"/>
          </p:cNvSpPr>
          <p:nvPr/>
        </p:nvSpPr>
        <p:spPr bwMode="auto">
          <a:xfrm>
            <a:off x="6516216" y="3573016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y</a:t>
            </a:r>
            <a:endParaRPr lang="hu-HU" sz="2400" dirty="0"/>
          </a:p>
        </p:txBody>
      </p:sp>
      <p:sp>
        <p:nvSpPr>
          <p:cNvPr id="31" name="Line 52"/>
          <p:cNvSpPr>
            <a:spLocks noChangeShapeType="1"/>
          </p:cNvSpPr>
          <p:nvPr/>
        </p:nvSpPr>
        <p:spPr bwMode="auto">
          <a:xfrm flipH="1" flipV="1">
            <a:off x="5080075" y="5301208"/>
            <a:ext cx="0" cy="93610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" name="Line 52"/>
          <p:cNvSpPr>
            <a:spLocks noChangeShapeType="1"/>
          </p:cNvSpPr>
          <p:nvPr/>
        </p:nvSpPr>
        <p:spPr bwMode="auto">
          <a:xfrm flipV="1">
            <a:off x="5088460" y="5445224"/>
            <a:ext cx="487258" cy="80047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3" name="Line 52"/>
          <p:cNvSpPr>
            <a:spLocks noChangeShapeType="1"/>
          </p:cNvSpPr>
          <p:nvPr/>
        </p:nvSpPr>
        <p:spPr bwMode="auto">
          <a:xfrm flipV="1">
            <a:off x="5052026" y="6247144"/>
            <a:ext cx="847328" cy="838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251520" y="1635969"/>
            <a:ext cx="4464496" cy="46013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54864" tIns="91440" rtlCol="0">
            <a:normAutofit/>
          </a:bodyPr>
          <a:lstStyle/>
          <a:p>
            <a:r>
              <a:rPr lang="hu-HU" sz="1600" dirty="0" err="1" smtClean="0"/>
              <a:t>moduleBufferGPU</a:t>
            </a:r>
            <a:r>
              <a:rPr lang="hu-HU" sz="1600" dirty="0" smtClean="0"/>
              <a:t> = </a:t>
            </a:r>
            <a:r>
              <a:rPr lang="hu-HU" sz="1600" dirty="0" err="1" smtClean="0"/>
              <a:t>clCreateBuffer</a:t>
            </a:r>
            <a:r>
              <a:rPr lang="hu-HU" sz="1600" dirty="0" smtClean="0"/>
              <a:t>(</a:t>
            </a:r>
            <a:r>
              <a:rPr lang="hu-HU" sz="1600" dirty="0" err="1" smtClean="0"/>
              <a:t>context</a:t>
            </a:r>
            <a:r>
              <a:rPr lang="hu-HU" sz="1600" dirty="0" smtClean="0"/>
              <a:t>, CL_MEM_READ_WRITE, </a:t>
            </a:r>
            <a:r>
              <a:rPr lang="hu-HU" sz="1600" dirty="0" err="1" smtClean="0"/>
              <a:t>sizeof</a:t>
            </a:r>
            <a:r>
              <a:rPr lang="hu-HU" sz="1600" dirty="0" smtClean="0"/>
              <a:t>(</a:t>
            </a:r>
            <a:r>
              <a:rPr lang="hu-HU" sz="1600" dirty="0" err="1" smtClean="0"/>
              <a:t>module</a:t>
            </a:r>
            <a:r>
              <a:rPr lang="hu-HU" sz="1600" dirty="0" smtClean="0"/>
              <a:t>)*</a:t>
            </a:r>
            <a:r>
              <a:rPr lang="hu-HU" sz="1600" dirty="0" err="1" smtClean="0"/>
              <a:t>nModules</a:t>
            </a:r>
            <a:r>
              <a:rPr lang="hu-HU" sz="1600" dirty="0" smtClean="0"/>
              <a:t>, NULL, </a:t>
            </a:r>
            <a:r>
              <a:rPr lang="hu-HU" sz="1600" dirty="0" err="1" smtClean="0"/>
              <a:t>NULL</a:t>
            </a:r>
            <a:r>
              <a:rPr lang="hu-HU" sz="1600" dirty="0" smtClean="0"/>
              <a:t>);</a:t>
            </a:r>
          </a:p>
          <a:p>
            <a:r>
              <a:rPr lang="nn-NO" sz="1600" dirty="0" smtClean="0"/>
              <a:t>for ( int i = 0; i &lt; nModules; ++i )</a:t>
            </a:r>
          </a:p>
          <a:p>
            <a:r>
              <a:rPr lang="hu-HU" sz="1600" dirty="0" smtClean="0"/>
              <a:t>{</a:t>
            </a:r>
          </a:p>
          <a:p>
            <a:r>
              <a:rPr lang="hu-HU" sz="1600" dirty="0" smtClean="0"/>
              <a:t>    </a:t>
            </a:r>
            <a:r>
              <a:rPr lang="hu-HU" sz="1600" dirty="0" err="1" smtClean="0"/>
              <a:t>moduleBufferCPU</a:t>
            </a:r>
            <a:r>
              <a:rPr lang="hu-HU" sz="1600" dirty="0" smtClean="0"/>
              <a:t>[i].</a:t>
            </a:r>
            <a:r>
              <a:rPr lang="hu-HU" sz="1600" dirty="0" err="1" smtClean="0"/>
              <a:t>origin</a:t>
            </a:r>
            <a:r>
              <a:rPr lang="hu-HU" sz="1600" dirty="0" smtClean="0"/>
              <a:t> = </a:t>
            </a:r>
            <a:r>
              <a:rPr lang="hu-HU" sz="1600" dirty="0" err="1" smtClean="0"/>
              <a:t>origin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 </a:t>
            </a:r>
            <a:r>
              <a:rPr lang="hu-HU" sz="1600" dirty="0" err="1" smtClean="0"/>
              <a:t>moduleBufferCPU</a:t>
            </a:r>
            <a:r>
              <a:rPr lang="hu-HU" sz="1600" dirty="0" smtClean="0"/>
              <a:t>[i].</a:t>
            </a:r>
            <a:r>
              <a:rPr lang="hu-HU" sz="1600" dirty="0" err="1" smtClean="0"/>
              <a:t>axial</a:t>
            </a:r>
            <a:r>
              <a:rPr lang="hu-HU" sz="1600" dirty="0" smtClean="0"/>
              <a:t> = </a:t>
            </a:r>
            <a:r>
              <a:rPr lang="hu-HU" sz="1600" dirty="0" err="1" smtClean="0"/>
              <a:t>axial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 </a:t>
            </a:r>
            <a:r>
              <a:rPr lang="hu-HU" sz="1600" dirty="0" err="1" smtClean="0"/>
              <a:t>moduleBufferCPU</a:t>
            </a:r>
            <a:r>
              <a:rPr lang="hu-HU" sz="1600" dirty="0" smtClean="0"/>
              <a:t>[i].</a:t>
            </a:r>
            <a:r>
              <a:rPr lang="hu-HU" sz="1600" dirty="0" err="1" smtClean="0"/>
              <a:t>transAxial</a:t>
            </a:r>
            <a:r>
              <a:rPr lang="hu-HU" sz="1600" dirty="0" smtClean="0"/>
              <a:t> = </a:t>
            </a:r>
            <a:r>
              <a:rPr lang="hu-HU" sz="1600" dirty="0" err="1" smtClean="0"/>
              <a:t>transAxial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 </a:t>
            </a:r>
            <a:r>
              <a:rPr lang="hu-HU" sz="1600" dirty="0" err="1" smtClean="0"/>
              <a:t>moduleBufferCPU</a:t>
            </a:r>
            <a:r>
              <a:rPr lang="hu-HU" sz="1600" dirty="0" smtClean="0"/>
              <a:t>[i].n = </a:t>
            </a:r>
            <a:r>
              <a:rPr lang="hu-HU" sz="1600" dirty="0" err="1" smtClean="0"/>
              <a:t>n</a:t>
            </a:r>
            <a:r>
              <a:rPr lang="hu-HU" sz="1600" dirty="0" smtClean="0"/>
              <a:t>;</a:t>
            </a:r>
          </a:p>
          <a:p>
            <a:endParaRPr lang="hu-HU" sz="1600" dirty="0" smtClean="0"/>
          </a:p>
          <a:p>
            <a:r>
              <a:rPr lang="hu-HU" sz="1600" dirty="0" smtClean="0"/>
              <a:t>    rotate90xy(</a:t>
            </a:r>
            <a:r>
              <a:rPr lang="hu-HU" sz="1600" dirty="0" err="1" smtClean="0"/>
              <a:t>origin</a:t>
            </a:r>
            <a:r>
              <a:rPr lang="hu-HU" sz="1600" dirty="0" smtClean="0"/>
              <a:t>);</a:t>
            </a:r>
          </a:p>
          <a:p>
            <a:r>
              <a:rPr lang="hu-HU" sz="1600" dirty="0" smtClean="0"/>
              <a:t>    rotate90xy(</a:t>
            </a:r>
            <a:r>
              <a:rPr lang="hu-HU" sz="1600" dirty="0" err="1" smtClean="0"/>
              <a:t>transAxial</a:t>
            </a:r>
            <a:r>
              <a:rPr lang="hu-HU" sz="1600" dirty="0" smtClean="0"/>
              <a:t>);</a:t>
            </a:r>
          </a:p>
          <a:p>
            <a:r>
              <a:rPr lang="hu-HU" sz="1600" dirty="0" smtClean="0"/>
              <a:t>    rotate90xy(n);</a:t>
            </a:r>
          </a:p>
          <a:p>
            <a:r>
              <a:rPr lang="hu-HU" sz="1600" dirty="0" smtClean="0"/>
              <a:t>}</a:t>
            </a:r>
          </a:p>
          <a:p>
            <a:r>
              <a:rPr lang="hu-HU" sz="1600" dirty="0" err="1" smtClean="0"/>
              <a:t>clEnqueueWriteBuffer</a:t>
            </a:r>
            <a:r>
              <a:rPr lang="hu-HU" sz="1600" dirty="0" smtClean="0"/>
              <a:t>(</a:t>
            </a:r>
            <a:r>
              <a:rPr lang="hu-HU" sz="1600" dirty="0" err="1" smtClean="0"/>
              <a:t>commands</a:t>
            </a:r>
            <a:r>
              <a:rPr lang="hu-HU" sz="1600" dirty="0" smtClean="0"/>
              <a:t>, 	</a:t>
            </a:r>
            <a:r>
              <a:rPr lang="hu-HU" sz="1600" dirty="0" err="1" smtClean="0"/>
              <a:t>moduleBufferGPU</a:t>
            </a:r>
            <a:r>
              <a:rPr lang="hu-HU" sz="1600" dirty="0" smtClean="0"/>
              <a:t>, CL_TRUE, 0, 	</a:t>
            </a:r>
            <a:r>
              <a:rPr lang="hu-HU" sz="1600" dirty="0" err="1" smtClean="0"/>
              <a:t>sizeof</a:t>
            </a:r>
            <a:r>
              <a:rPr lang="hu-HU" sz="1600" dirty="0" smtClean="0"/>
              <a:t>(</a:t>
            </a:r>
            <a:r>
              <a:rPr lang="hu-HU" sz="1600" dirty="0" err="1" smtClean="0"/>
              <a:t>module</a:t>
            </a:r>
            <a:r>
              <a:rPr lang="hu-HU" sz="1600" dirty="0" smtClean="0"/>
              <a:t>)*</a:t>
            </a:r>
            <a:r>
              <a:rPr lang="hu-HU" sz="1600" dirty="0" err="1" smtClean="0"/>
              <a:t>nModules</a:t>
            </a:r>
            <a:r>
              <a:rPr lang="hu-HU" sz="1600" dirty="0" smtClean="0"/>
              <a:t>,                                	</a:t>
            </a:r>
            <a:r>
              <a:rPr lang="hu-HU" sz="1600" dirty="0" err="1" smtClean="0"/>
              <a:t>moduleBufferCPU</a:t>
            </a:r>
            <a:r>
              <a:rPr lang="hu-HU" sz="1600" dirty="0" smtClean="0"/>
              <a:t>, 0, NULL, </a:t>
            </a:r>
            <a:r>
              <a:rPr lang="hu-HU" sz="1600" dirty="0" err="1" smtClean="0"/>
              <a:t>NULL</a:t>
            </a:r>
            <a:r>
              <a:rPr lang="hu-HU" sz="1600" dirty="0" smtClean="0"/>
              <a:t>);</a:t>
            </a:r>
          </a:p>
        </p:txBody>
      </p:sp>
      <p:sp>
        <p:nvSpPr>
          <p:cNvPr id="39" name="Line 52"/>
          <p:cNvSpPr>
            <a:spLocks noChangeShapeType="1"/>
          </p:cNvSpPr>
          <p:nvPr/>
        </p:nvSpPr>
        <p:spPr bwMode="auto">
          <a:xfrm flipV="1">
            <a:off x="5092824" y="3501008"/>
            <a:ext cx="847328" cy="838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0" name="Text Box 51"/>
          <p:cNvSpPr txBox="1">
            <a:spLocks noChangeArrowheads="1"/>
          </p:cNvSpPr>
          <p:nvPr/>
        </p:nvSpPr>
        <p:spPr bwMode="auto">
          <a:xfrm>
            <a:off x="5436096" y="4221088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0</a:t>
            </a:r>
            <a:endParaRPr lang="hu-HU" sz="2400" dirty="0"/>
          </a:p>
        </p:txBody>
      </p:sp>
      <p:sp>
        <p:nvSpPr>
          <p:cNvPr id="41" name="Text Box 51"/>
          <p:cNvSpPr txBox="1">
            <a:spLocks noChangeArrowheads="1"/>
          </p:cNvSpPr>
          <p:nvPr/>
        </p:nvSpPr>
        <p:spPr bwMode="auto">
          <a:xfrm>
            <a:off x="6732240" y="2492896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1</a:t>
            </a:r>
            <a:endParaRPr lang="hu-HU" sz="2400" dirty="0"/>
          </a:p>
        </p:txBody>
      </p:sp>
      <p:sp>
        <p:nvSpPr>
          <p:cNvPr id="42" name="Text Box 51"/>
          <p:cNvSpPr txBox="1">
            <a:spLocks noChangeArrowheads="1"/>
          </p:cNvSpPr>
          <p:nvPr/>
        </p:nvSpPr>
        <p:spPr bwMode="auto">
          <a:xfrm>
            <a:off x="8172400" y="3789040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2</a:t>
            </a:r>
            <a:endParaRPr lang="hu-HU" sz="2400" dirty="0"/>
          </a:p>
        </p:txBody>
      </p:sp>
      <p:sp>
        <p:nvSpPr>
          <p:cNvPr id="43" name="Text Box 51"/>
          <p:cNvSpPr txBox="1">
            <a:spLocks noChangeArrowheads="1"/>
          </p:cNvSpPr>
          <p:nvPr/>
        </p:nvSpPr>
        <p:spPr bwMode="auto">
          <a:xfrm>
            <a:off x="6732240" y="5199583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3</a:t>
            </a:r>
            <a:endParaRPr lang="hu-HU" sz="2400" dirty="0"/>
          </a:p>
        </p:txBody>
      </p:sp>
      <p:sp>
        <p:nvSpPr>
          <p:cNvPr id="44" name="Line 52"/>
          <p:cNvSpPr>
            <a:spLocks noChangeShapeType="1"/>
          </p:cNvSpPr>
          <p:nvPr/>
        </p:nvSpPr>
        <p:spPr bwMode="auto">
          <a:xfrm flipV="1">
            <a:off x="5076056" y="2700536"/>
            <a:ext cx="487258" cy="80047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" name="Line 52"/>
          <p:cNvSpPr>
            <a:spLocks noChangeShapeType="1"/>
          </p:cNvSpPr>
          <p:nvPr/>
        </p:nvSpPr>
        <p:spPr bwMode="auto">
          <a:xfrm flipV="1">
            <a:off x="7884368" y="2708920"/>
            <a:ext cx="487258" cy="80047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6" name="Line 52"/>
          <p:cNvSpPr>
            <a:spLocks noChangeShapeType="1"/>
          </p:cNvSpPr>
          <p:nvPr/>
        </p:nvSpPr>
        <p:spPr bwMode="auto">
          <a:xfrm flipV="1">
            <a:off x="7884368" y="5445224"/>
            <a:ext cx="487258" cy="80047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7" name="Line 52"/>
          <p:cNvSpPr>
            <a:spLocks noChangeShapeType="1"/>
          </p:cNvSpPr>
          <p:nvPr/>
        </p:nvSpPr>
        <p:spPr bwMode="auto">
          <a:xfrm>
            <a:off x="7884368" y="3509392"/>
            <a:ext cx="0" cy="78370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" name="Text Box 51"/>
          <p:cNvSpPr txBox="1">
            <a:spLocks noChangeArrowheads="1"/>
          </p:cNvSpPr>
          <p:nvPr/>
        </p:nvSpPr>
        <p:spPr bwMode="auto">
          <a:xfrm>
            <a:off x="6948264" y="3645024"/>
            <a:ext cx="12961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z</a:t>
            </a:r>
          </a:p>
          <a:p>
            <a:pPr algn="ctr" eaLnBrk="1" hangingPunct="1"/>
            <a:r>
              <a:rPr lang="hu-HU" sz="2400" dirty="0" smtClean="0"/>
              <a:t>(axiális)</a:t>
            </a:r>
            <a:endParaRPr lang="hu-HU" sz="2400" dirty="0"/>
          </a:p>
        </p:txBody>
      </p:sp>
      <p:sp>
        <p:nvSpPr>
          <p:cNvPr id="48" name="Line 52"/>
          <p:cNvSpPr>
            <a:spLocks noChangeShapeType="1"/>
          </p:cNvSpPr>
          <p:nvPr/>
        </p:nvSpPr>
        <p:spPr bwMode="auto">
          <a:xfrm flipH="1" flipV="1">
            <a:off x="7092280" y="6279823"/>
            <a:ext cx="7920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" name="Line 52"/>
          <p:cNvSpPr>
            <a:spLocks noChangeShapeType="1"/>
          </p:cNvSpPr>
          <p:nvPr/>
        </p:nvSpPr>
        <p:spPr bwMode="auto">
          <a:xfrm>
            <a:off x="5076056" y="3501008"/>
            <a:ext cx="0" cy="78370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" name="Line 52"/>
          <p:cNvSpPr>
            <a:spLocks noChangeShapeType="1"/>
          </p:cNvSpPr>
          <p:nvPr/>
        </p:nvSpPr>
        <p:spPr bwMode="auto">
          <a:xfrm flipH="1" flipV="1">
            <a:off x="7092280" y="3501008"/>
            <a:ext cx="7920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 flipH="1" flipV="1">
            <a:off x="7884368" y="5445224"/>
            <a:ext cx="0" cy="86409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" name="Text Box 51"/>
          <p:cNvSpPr txBox="1">
            <a:spLocks noChangeArrowheads="1"/>
          </p:cNvSpPr>
          <p:nvPr/>
        </p:nvSpPr>
        <p:spPr bwMode="auto">
          <a:xfrm>
            <a:off x="7740352" y="6207695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3</a:t>
            </a:r>
            <a:endParaRPr lang="hu-HU" sz="2400" dirty="0"/>
          </a:p>
        </p:txBody>
      </p:sp>
      <p:sp>
        <p:nvSpPr>
          <p:cNvPr id="56" name="Text Box 51"/>
          <p:cNvSpPr txBox="1">
            <a:spLocks noChangeArrowheads="1"/>
          </p:cNvSpPr>
          <p:nvPr/>
        </p:nvSpPr>
        <p:spPr bwMode="auto">
          <a:xfrm>
            <a:off x="5436096" y="6237312"/>
            <a:ext cx="576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n</a:t>
            </a:r>
            <a:r>
              <a:rPr lang="hu-HU" sz="2400" baseline="-25000" dirty="0" smtClean="0"/>
              <a:t>0</a:t>
            </a:r>
            <a:endParaRPr lang="hu-HU" sz="2400" baseline="-25000" dirty="0"/>
          </a:p>
        </p:txBody>
      </p:sp>
      <p:sp>
        <p:nvSpPr>
          <p:cNvPr id="57" name="Text Box 51"/>
          <p:cNvSpPr txBox="1">
            <a:spLocks noChangeArrowheads="1"/>
          </p:cNvSpPr>
          <p:nvPr/>
        </p:nvSpPr>
        <p:spPr bwMode="auto">
          <a:xfrm>
            <a:off x="5508104" y="5445224"/>
            <a:ext cx="5040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a</a:t>
            </a:r>
            <a:r>
              <a:rPr lang="hu-HU" sz="2400" baseline="-25000" dirty="0" smtClean="0"/>
              <a:t>0</a:t>
            </a:r>
            <a:endParaRPr lang="hu-HU" sz="2400" dirty="0"/>
          </a:p>
        </p:txBody>
      </p:sp>
      <p:sp>
        <p:nvSpPr>
          <p:cNvPr id="58" name="Text Box 51"/>
          <p:cNvSpPr txBox="1">
            <a:spLocks noChangeArrowheads="1"/>
          </p:cNvSpPr>
          <p:nvPr/>
        </p:nvSpPr>
        <p:spPr bwMode="auto">
          <a:xfrm>
            <a:off x="5004048" y="4941168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t</a:t>
            </a:r>
            <a:r>
              <a:rPr lang="hu-HU" sz="2400" baseline="-25000" dirty="0" smtClean="0"/>
              <a:t>0</a:t>
            </a:r>
            <a:endParaRPr lang="hu-HU" sz="2400" dirty="0"/>
          </a:p>
        </p:txBody>
      </p:sp>
      <p:sp>
        <p:nvSpPr>
          <p:cNvPr id="60" name="Text Box 51"/>
          <p:cNvSpPr txBox="1">
            <a:spLocks noChangeArrowheads="1"/>
          </p:cNvSpPr>
          <p:nvPr/>
        </p:nvSpPr>
        <p:spPr bwMode="auto">
          <a:xfrm>
            <a:off x="5508104" y="2492896"/>
            <a:ext cx="5040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a</a:t>
            </a:r>
            <a:r>
              <a:rPr lang="hu-HU" sz="2400" baseline="-25000" dirty="0" smtClean="0"/>
              <a:t>1</a:t>
            </a:r>
            <a:endParaRPr lang="hu-HU" sz="2400" dirty="0"/>
          </a:p>
        </p:txBody>
      </p:sp>
      <p:sp>
        <p:nvSpPr>
          <p:cNvPr id="61" name="Text Box 51"/>
          <p:cNvSpPr txBox="1">
            <a:spLocks noChangeArrowheads="1"/>
          </p:cNvSpPr>
          <p:nvPr/>
        </p:nvSpPr>
        <p:spPr bwMode="auto">
          <a:xfrm>
            <a:off x="8316416" y="2463279"/>
            <a:ext cx="5040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a</a:t>
            </a:r>
            <a:r>
              <a:rPr lang="hu-HU" sz="2400" baseline="-25000" dirty="0" smtClean="0"/>
              <a:t>2</a:t>
            </a:r>
            <a:endParaRPr lang="hu-HU" sz="2400" dirty="0"/>
          </a:p>
        </p:txBody>
      </p:sp>
      <p:sp>
        <p:nvSpPr>
          <p:cNvPr id="62" name="Text Box 51"/>
          <p:cNvSpPr txBox="1">
            <a:spLocks noChangeArrowheads="1"/>
          </p:cNvSpPr>
          <p:nvPr/>
        </p:nvSpPr>
        <p:spPr bwMode="auto">
          <a:xfrm>
            <a:off x="8172400" y="5631631"/>
            <a:ext cx="5040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a</a:t>
            </a:r>
            <a:r>
              <a:rPr lang="hu-HU" sz="2400" baseline="-25000" dirty="0" smtClean="0"/>
              <a:t>3</a:t>
            </a:r>
            <a:endParaRPr lang="hu-HU" sz="2400" dirty="0"/>
          </a:p>
        </p:txBody>
      </p:sp>
      <p:sp>
        <p:nvSpPr>
          <p:cNvPr id="63" name="Text Box 51"/>
          <p:cNvSpPr txBox="1">
            <a:spLocks noChangeArrowheads="1"/>
          </p:cNvSpPr>
          <p:nvPr/>
        </p:nvSpPr>
        <p:spPr bwMode="auto">
          <a:xfrm>
            <a:off x="4788024" y="6165304"/>
            <a:ext cx="5040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o</a:t>
            </a:r>
            <a:r>
              <a:rPr lang="hu-HU" sz="2400" baseline="-25000" dirty="0" smtClean="0"/>
              <a:t>0</a:t>
            </a:r>
            <a:endParaRPr lang="hu-HU" sz="2400" dirty="0"/>
          </a:p>
        </p:txBody>
      </p:sp>
      <p:sp>
        <p:nvSpPr>
          <p:cNvPr id="64" name="Text Box 51"/>
          <p:cNvSpPr txBox="1">
            <a:spLocks noChangeArrowheads="1"/>
          </p:cNvSpPr>
          <p:nvPr/>
        </p:nvSpPr>
        <p:spPr bwMode="auto">
          <a:xfrm>
            <a:off x="4644008" y="2996952"/>
            <a:ext cx="5040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o</a:t>
            </a:r>
            <a:r>
              <a:rPr lang="hu-HU" sz="2400" baseline="-25000" dirty="0" smtClean="0"/>
              <a:t>1</a:t>
            </a:r>
            <a:endParaRPr lang="hu-HU" sz="2400" dirty="0"/>
          </a:p>
        </p:txBody>
      </p:sp>
      <p:sp>
        <p:nvSpPr>
          <p:cNvPr id="65" name="Text Box 51"/>
          <p:cNvSpPr txBox="1">
            <a:spLocks noChangeArrowheads="1"/>
          </p:cNvSpPr>
          <p:nvPr/>
        </p:nvSpPr>
        <p:spPr bwMode="auto">
          <a:xfrm>
            <a:off x="7452320" y="2996952"/>
            <a:ext cx="5040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o</a:t>
            </a:r>
            <a:r>
              <a:rPr lang="hu-HU" sz="2400" baseline="-25000" dirty="0" smtClean="0"/>
              <a:t>2</a:t>
            </a:r>
            <a:endParaRPr lang="hu-HU" sz="2400" dirty="0"/>
          </a:p>
        </p:txBody>
      </p:sp>
      <p:sp>
        <p:nvSpPr>
          <p:cNvPr id="66" name="Text Box 51"/>
          <p:cNvSpPr txBox="1">
            <a:spLocks noChangeArrowheads="1"/>
          </p:cNvSpPr>
          <p:nvPr/>
        </p:nvSpPr>
        <p:spPr bwMode="auto">
          <a:xfrm>
            <a:off x="5724128" y="3429000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t</a:t>
            </a:r>
            <a:r>
              <a:rPr lang="hu-HU" sz="2400" baseline="-25000" dirty="0" smtClean="0"/>
              <a:t>1</a:t>
            </a:r>
            <a:endParaRPr lang="hu-HU" sz="2400" dirty="0"/>
          </a:p>
        </p:txBody>
      </p:sp>
      <p:sp>
        <p:nvSpPr>
          <p:cNvPr id="67" name="Text Box 51"/>
          <p:cNvSpPr txBox="1">
            <a:spLocks noChangeArrowheads="1"/>
          </p:cNvSpPr>
          <p:nvPr/>
        </p:nvSpPr>
        <p:spPr bwMode="auto">
          <a:xfrm>
            <a:off x="7884368" y="3615407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t</a:t>
            </a:r>
            <a:r>
              <a:rPr lang="hu-HU" sz="2400" baseline="-25000" dirty="0" smtClean="0"/>
              <a:t>2</a:t>
            </a:r>
            <a:endParaRPr lang="hu-HU" sz="2400" dirty="0"/>
          </a:p>
        </p:txBody>
      </p:sp>
      <p:sp>
        <p:nvSpPr>
          <p:cNvPr id="68" name="Text Box 51"/>
          <p:cNvSpPr txBox="1">
            <a:spLocks noChangeArrowheads="1"/>
          </p:cNvSpPr>
          <p:nvPr/>
        </p:nvSpPr>
        <p:spPr bwMode="auto">
          <a:xfrm>
            <a:off x="7020272" y="6237312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t</a:t>
            </a:r>
            <a:r>
              <a:rPr lang="hu-HU" sz="2400" baseline="-25000" dirty="0" smtClean="0"/>
              <a:t>3</a:t>
            </a:r>
            <a:endParaRPr lang="hu-HU" sz="2400" dirty="0"/>
          </a:p>
        </p:txBody>
      </p:sp>
      <p:sp>
        <p:nvSpPr>
          <p:cNvPr id="69" name="Text Box 51"/>
          <p:cNvSpPr txBox="1">
            <a:spLocks noChangeArrowheads="1"/>
          </p:cNvSpPr>
          <p:nvPr/>
        </p:nvSpPr>
        <p:spPr bwMode="auto">
          <a:xfrm>
            <a:off x="5004048" y="4005064"/>
            <a:ext cx="576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n</a:t>
            </a:r>
            <a:r>
              <a:rPr lang="hu-HU" sz="2400" baseline="-25000" dirty="0" smtClean="0"/>
              <a:t>1</a:t>
            </a:r>
            <a:endParaRPr lang="hu-HU" sz="2400" baseline="-25000" dirty="0"/>
          </a:p>
        </p:txBody>
      </p:sp>
      <p:sp>
        <p:nvSpPr>
          <p:cNvPr id="70" name="Text Box 51"/>
          <p:cNvSpPr txBox="1">
            <a:spLocks noChangeArrowheads="1"/>
          </p:cNvSpPr>
          <p:nvPr/>
        </p:nvSpPr>
        <p:spPr bwMode="auto">
          <a:xfrm>
            <a:off x="6732240" y="2996952"/>
            <a:ext cx="576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n</a:t>
            </a:r>
            <a:r>
              <a:rPr lang="hu-HU" sz="2400" baseline="-25000" dirty="0" smtClean="0"/>
              <a:t>2</a:t>
            </a:r>
            <a:endParaRPr lang="hu-HU" sz="2400" baseline="-25000" dirty="0"/>
          </a:p>
        </p:txBody>
      </p:sp>
      <p:sp>
        <p:nvSpPr>
          <p:cNvPr id="71" name="Text Box 51"/>
          <p:cNvSpPr txBox="1">
            <a:spLocks noChangeArrowheads="1"/>
          </p:cNvSpPr>
          <p:nvPr/>
        </p:nvSpPr>
        <p:spPr bwMode="auto">
          <a:xfrm>
            <a:off x="7380312" y="5013176"/>
            <a:ext cx="576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n</a:t>
            </a:r>
            <a:r>
              <a:rPr lang="hu-HU" sz="2400" baseline="-25000" dirty="0" smtClean="0"/>
              <a:t>3</a:t>
            </a:r>
            <a:endParaRPr lang="hu-HU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372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24944"/>
            <a:ext cx="4104456" cy="336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Koincidencia</a:t>
            </a:r>
            <a:endParaRPr lang="hu-HU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611560" y="2924944"/>
            <a:ext cx="4464496" cy="33051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54864" tIns="91440" rtlCol="0">
            <a:normAutofit/>
          </a:bodyPr>
          <a:lstStyle/>
          <a:p>
            <a:r>
              <a:rPr lang="hu-HU" dirty="0" smtClean="0"/>
              <a:t>// csúnya, de egyszerű </a:t>
            </a:r>
            <a:r>
              <a:rPr lang="hu-HU" dirty="0" smtClean="0">
                <a:sym typeface="Wingdings" pitchFamily="2" charset="2"/>
              </a:rPr>
              <a:t>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int2 </a:t>
            </a:r>
            <a:r>
              <a:rPr lang="hu-HU" dirty="0" err="1" smtClean="0"/>
              <a:t>getModules</a:t>
            </a:r>
            <a:r>
              <a:rPr lang="hu-HU" dirty="0" smtClean="0"/>
              <a:t>(int </a:t>
            </a:r>
            <a:r>
              <a:rPr lang="hu-HU" dirty="0" err="1" smtClean="0"/>
              <a:t>pair</a:t>
            </a:r>
            <a:r>
              <a:rPr lang="hu-HU" dirty="0" smtClean="0"/>
              <a:t>)</a:t>
            </a:r>
          </a:p>
          <a:p>
            <a:r>
              <a:rPr lang="hu-HU" dirty="0" smtClean="0"/>
              <a:t>{</a:t>
            </a:r>
          </a:p>
          <a:p>
            <a:r>
              <a:rPr lang="hu-HU" dirty="0" smtClean="0"/>
              <a:t>	</a:t>
            </a:r>
            <a:r>
              <a:rPr lang="hu-HU" dirty="0" err="1" smtClean="0"/>
              <a:t>switch</a:t>
            </a:r>
            <a:r>
              <a:rPr lang="hu-HU" dirty="0" smtClean="0"/>
              <a:t> ( </a:t>
            </a:r>
            <a:r>
              <a:rPr lang="hu-HU" dirty="0" err="1" smtClean="0"/>
              <a:t>pair</a:t>
            </a:r>
            <a:r>
              <a:rPr lang="hu-HU" dirty="0" smtClean="0"/>
              <a:t> )</a:t>
            </a:r>
          </a:p>
          <a:p>
            <a:r>
              <a:rPr lang="hu-HU" dirty="0" smtClean="0"/>
              <a:t>	{</a:t>
            </a:r>
          </a:p>
          <a:p>
            <a:r>
              <a:rPr lang="en-US" dirty="0" smtClean="0"/>
              <a:t>		case 0: return (int2)(0,2);</a:t>
            </a:r>
          </a:p>
          <a:p>
            <a:r>
              <a:rPr lang="en-US" dirty="0" smtClean="0"/>
              <a:t>		case 1: return (int2)(1,3);</a:t>
            </a:r>
          </a:p>
          <a:p>
            <a:r>
              <a:rPr lang="hu-HU" dirty="0" smtClean="0"/>
              <a:t>	};</a:t>
            </a:r>
          </a:p>
          <a:p>
            <a:r>
              <a:rPr lang="hu-HU" dirty="0" smtClean="0"/>
              <a:t>	</a:t>
            </a:r>
            <a:r>
              <a:rPr lang="hu-HU" dirty="0" err="1" smtClean="0"/>
              <a:t>return</a:t>
            </a:r>
            <a:r>
              <a:rPr lang="hu-HU" dirty="0" smtClean="0"/>
              <a:t> (int2)(0,</a:t>
            </a:r>
            <a:r>
              <a:rPr lang="hu-HU" dirty="0" err="1" smtClean="0"/>
              <a:t>0</a:t>
            </a:r>
            <a:r>
              <a:rPr lang="hu-HU" dirty="0" smtClean="0"/>
              <a:t>);</a:t>
            </a:r>
          </a:p>
          <a:p>
            <a:r>
              <a:rPr lang="hu-HU" dirty="0" smtClean="0"/>
              <a:t>}</a:t>
            </a:r>
          </a:p>
        </p:txBody>
      </p:sp>
      <p:sp>
        <p:nvSpPr>
          <p:cNvPr id="49" name="Tartalom helye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1005737"/>
          </a:xfrm>
        </p:spPr>
        <p:txBody>
          <a:bodyPr>
            <a:normAutofit/>
          </a:bodyPr>
          <a:lstStyle/>
          <a:p>
            <a:r>
              <a:rPr lang="hu-HU" sz="2400" dirty="0" smtClean="0"/>
              <a:t>Int </a:t>
            </a:r>
            <a:r>
              <a:rPr lang="hu-HU" sz="2400" dirty="0" smtClean="0">
                <a:latin typeface="Arial"/>
                <a:cs typeface="Arial"/>
              </a:rPr>
              <a:t>→ </a:t>
            </a:r>
            <a:r>
              <a:rPr lang="hu-HU" sz="2400" dirty="0" err="1" smtClean="0"/>
              <a:t>Int</a:t>
            </a:r>
            <a:r>
              <a:rPr lang="hu-HU" sz="2400" dirty="0" smtClean="0"/>
              <a:t> </a:t>
            </a:r>
            <a:r>
              <a:rPr lang="hu-HU" sz="2400" dirty="0" smtClean="0">
                <a:latin typeface="Arial"/>
                <a:cs typeface="Arial"/>
              </a:rPr>
              <a:t>×</a:t>
            </a:r>
            <a:r>
              <a:rPr lang="hu-HU" sz="2400" dirty="0" smtClean="0"/>
              <a:t> </a:t>
            </a:r>
            <a:r>
              <a:rPr lang="hu-HU" sz="2400" dirty="0" err="1" smtClean="0"/>
              <a:t>Int</a:t>
            </a:r>
            <a:r>
              <a:rPr lang="hu-HU" sz="2400" dirty="0" smtClean="0"/>
              <a:t> leképzés</a:t>
            </a:r>
          </a:p>
          <a:p>
            <a:r>
              <a:rPr lang="hu-HU" sz="2400" dirty="0" smtClean="0"/>
              <a:t>Melyik panel melyik másikkal alkothat </a:t>
            </a:r>
            <a:r>
              <a:rPr lang="hu-HU" sz="2400" dirty="0" err="1" smtClean="0"/>
              <a:t>LOR-okat</a:t>
            </a:r>
            <a:endParaRPr lang="hu-HU" sz="2400" dirty="0"/>
          </a:p>
        </p:txBody>
      </p:sp>
      <p:sp>
        <p:nvSpPr>
          <p:cNvPr id="6" name="Line 38"/>
          <p:cNvSpPr>
            <a:spLocks noChangeShapeType="1"/>
          </p:cNvSpPr>
          <p:nvPr/>
        </p:nvSpPr>
        <p:spPr bwMode="auto">
          <a:xfrm flipV="1">
            <a:off x="6129759" y="3814415"/>
            <a:ext cx="1610593" cy="115212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" name="Line 38"/>
          <p:cNvSpPr>
            <a:spLocks noChangeShapeType="1"/>
          </p:cNvSpPr>
          <p:nvPr/>
        </p:nvSpPr>
        <p:spPr bwMode="auto">
          <a:xfrm flipV="1">
            <a:off x="6129759" y="4390479"/>
            <a:ext cx="1682601" cy="57606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" name="Line 38"/>
          <p:cNvSpPr>
            <a:spLocks noChangeShapeType="1"/>
          </p:cNvSpPr>
          <p:nvPr/>
        </p:nvSpPr>
        <p:spPr bwMode="auto">
          <a:xfrm flipV="1">
            <a:off x="6129759" y="4822527"/>
            <a:ext cx="1682601" cy="14401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2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Line 52"/>
          <p:cNvSpPr>
            <a:spLocks noChangeShapeType="1"/>
          </p:cNvSpPr>
          <p:nvPr/>
        </p:nvSpPr>
        <p:spPr bwMode="auto">
          <a:xfrm flipV="1">
            <a:off x="6884640" y="3933055"/>
            <a:ext cx="279648" cy="576062"/>
          </a:xfrm>
          <a:prstGeom prst="line">
            <a:avLst/>
          </a:prstGeom>
          <a:noFill/>
          <a:ln w="444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Volume</a:t>
            </a:r>
            <a:r>
              <a:rPr lang="hu-HU" dirty="0" smtClean="0"/>
              <a:t> fizikai méret</a:t>
            </a:r>
            <a:endParaRPr lang="hu-HU" dirty="0"/>
          </a:p>
        </p:txBody>
      </p:sp>
      <p:sp>
        <p:nvSpPr>
          <p:cNvPr id="21" name="Romboid 20"/>
          <p:cNvSpPr/>
          <p:nvPr/>
        </p:nvSpPr>
        <p:spPr>
          <a:xfrm>
            <a:off x="5071691" y="4633471"/>
            <a:ext cx="3816424" cy="1656184"/>
          </a:xfrm>
          <a:prstGeom prst="parallelogram">
            <a:avLst>
              <a:gd name="adj" fmla="val 60026"/>
            </a:avLst>
          </a:prstGeom>
          <a:solidFill>
            <a:srgbClr val="00B0F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Freeform 8"/>
          <p:cNvSpPr>
            <a:spLocks/>
          </p:cNvSpPr>
          <p:nvPr/>
        </p:nvSpPr>
        <p:spPr bwMode="auto">
          <a:xfrm>
            <a:off x="5076056" y="1844824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" name="Freeform 8"/>
          <p:cNvSpPr>
            <a:spLocks/>
          </p:cNvSpPr>
          <p:nvPr/>
        </p:nvSpPr>
        <p:spPr bwMode="auto">
          <a:xfrm>
            <a:off x="7884368" y="1844824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" name="Line 52"/>
          <p:cNvSpPr>
            <a:spLocks noChangeShapeType="1"/>
          </p:cNvSpPr>
          <p:nvPr/>
        </p:nvSpPr>
        <p:spPr bwMode="auto">
          <a:xfrm flipH="1" flipV="1">
            <a:off x="6884640" y="3717032"/>
            <a:ext cx="0" cy="792088"/>
          </a:xfrm>
          <a:prstGeom prst="line">
            <a:avLst/>
          </a:prstGeom>
          <a:noFill/>
          <a:ln w="444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5" name="Line 52"/>
          <p:cNvSpPr>
            <a:spLocks noChangeShapeType="1"/>
          </p:cNvSpPr>
          <p:nvPr/>
        </p:nvSpPr>
        <p:spPr bwMode="auto">
          <a:xfrm flipH="1" flipV="1">
            <a:off x="6228184" y="4509120"/>
            <a:ext cx="656456" cy="0"/>
          </a:xfrm>
          <a:prstGeom prst="line">
            <a:avLst/>
          </a:prstGeom>
          <a:noFill/>
          <a:ln w="444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8" name="Text Box 51"/>
          <p:cNvSpPr txBox="1">
            <a:spLocks noChangeArrowheads="1"/>
          </p:cNvSpPr>
          <p:nvPr/>
        </p:nvSpPr>
        <p:spPr bwMode="auto">
          <a:xfrm>
            <a:off x="6156176" y="4077072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x</a:t>
            </a:r>
            <a:endParaRPr lang="hu-HU" sz="2400" dirty="0"/>
          </a:p>
        </p:txBody>
      </p:sp>
      <p:sp>
        <p:nvSpPr>
          <p:cNvPr id="29" name="Text Box 51"/>
          <p:cNvSpPr txBox="1">
            <a:spLocks noChangeArrowheads="1"/>
          </p:cNvSpPr>
          <p:nvPr/>
        </p:nvSpPr>
        <p:spPr bwMode="auto">
          <a:xfrm>
            <a:off x="6516216" y="3573016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y</a:t>
            </a:r>
            <a:endParaRPr lang="hu-HU" sz="2400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251520" y="1635969"/>
            <a:ext cx="3744416" cy="1504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54864" tIns="91440" rtlCol="0">
            <a:normAutofit/>
          </a:bodyPr>
          <a:lstStyle/>
          <a:p>
            <a:r>
              <a:rPr lang="hu-HU" sz="1600" dirty="0" err="1" smtClean="0"/>
              <a:t>volumeMin.s</a:t>
            </a:r>
            <a:r>
              <a:rPr lang="hu-HU" sz="1600" dirty="0" smtClean="0"/>
              <a:t>[0] = </a:t>
            </a:r>
            <a:r>
              <a:rPr lang="hu-HU" sz="1600" dirty="0" err="1" smtClean="0"/>
              <a:t>volumeMin.s</a:t>
            </a:r>
            <a:r>
              <a:rPr lang="hu-HU" sz="1600" dirty="0" smtClean="0"/>
              <a:t>[1] = 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volumeMin.s</a:t>
            </a:r>
            <a:r>
              <a:rPr lang="hu-HU" sz="1600" dirty="0" smtClean="0"/>
              <a:t>[2] = -0.5f;</a:t>
            </a:r>
          </a:p>
          <a:p>
            <a:r>
              <a:rPr lang="hu-HU" sz="1600" dirty="0" smtClean="0"/>
              <a:t> </a:t>
            </a:r>
            <a:r>
              <a:rPr lang="hu-HU" sz="1600" dirty="0" err="1" smtClean="0"/>
              <a:t>volumeMax.s</a:t>
            </a:r>
            <a:r>
              <a:rPr lang="hu-HU" sz="1600" dirty="0" smtClean="0"/>
              <a:t>[0] = </a:t>
            </a:r>
            <a:r>
              <a:rPr lang="hu-HU" sz="1600" dirty="0" err="1" smtClean="0"/>
              <a:t>volumeMax.s</a:t>
            </a:r>
            <a:r>
              <a:rPr lang="hu-HU" sz="1600" dirty="0" smtClean="0"/>
              <a:t>[1] = 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volumeMax.s</a:t>
            </a:r>
            <a:r>
              <a:rPr lang="hu-HU" sz="1600" dirty="0" smtClean="0"/>
              <a:t>[2] = 0.5f;</a:t>
            </a:r>
          </a:p>
          <a:p>
            <a:r>
              <a:rPr lang="hu-HU" sz="1600" dirty="0" smtClean="0"/>
              <a:t> </a:t>
            </a:r>
            <a:r>
              <a:rPr lang="hu-HU" sz="1600" dirty="0" err="1" smtClean="0"/>
              <a:t>volumeMin.s</a:t>
            </a:r>
            <a:r>
              <a:rPr lang="hu-HU" sz="1600" dirty="0" smtClean="0"/>
              <a:t>[3] = </a:t>
            </a:r>
            <a:r>
              <a:rPr lang="hu-HU" sz="1600" dirty="0" err="1" smtClean="0"/>
              <a:t>volumeMax.s</a:t>
            </a:r>
            <a:r>
              <a:rPr lang="hu-HU" sz="1600" dirty="0" smtClean="0"/>
              <a:t>[</a:t>
            </a:r>
            <a:r>
              <a:rPr lang="hu-HU" sz="1600" dirty="0" err="1" smtClean="0"/>
              <a:t>3</a:t>
            </a:r>
            <a:r>
              <a:rPr lang="hu-HU" sz="1600" dirty="0" smtClean="0"/>
              <a:t>] = 0.0f;</a:t>
            </a:r>
          </a:p>
        </p:txBody>
      </p:sp>
      <p:sp>
        <p:nvSpPr>
          <p:cNvPr id="30" name="Text Box 51"/>
          <p:cNvSpPr txBox="1">
            <a:spLocks noChangeArrowheads="1"/>
          </p:cNvSpPr>
          <p:nvPr/>
        </p:nvSpPr>
        <p:spPr bwMode="auto">
          <a:xfrm>
            <a:off x="6660232" y="3687415"/>
            <a:ext cx="12961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z</a:t>
            </a:r>
            <a:endParaRPr lang="hu-HU" sz="2400" dirty="0"/>
          </a:p>
        </p:txBody>
      </p:sp>
      <p:sp>
        <p:nvSpPr>
          <p:cNvPr id="72" name="Kocka 71"/>
          <p:cNvSpPr/>
          <p:nvPr/>
        </p:nvSpPr>
        <p:spPr>
          <a:xfrm>
            <a:off x="6012160" y="3356992"/>
            <a:ext cx="1728192" cy="1800200"/>
          </a:xfrm>
          <a:prstGeom prst="cube">
            <a:avLst>
              <a:gd name="adj" fmla="val 39564"/>
            </a:avLst>
          </a:prstGeom>
          <a:solidFill>
            <a:srgbClr val="FF0000">
              <a:alpha val="39000"/>
            </a:srgbClr>
          </a:solidFill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4" name="Text Box 51"/>
          <p:cNvSpPr txBox="1">
            <a:spLocks noChangeArrowheads="1"/>
          </p:cNvSpPr>
          <p:nvPr/>
        </p:nvSpPr>
        <p:spPr bwMode="auto">
          <a:xfrm>
            <a:off x="4716016" y="5085184"/>
            <a:ext cx="2232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err="1" smtClean="0"/>
              <a:t>volumeMin</a:t>
            </a:r>
            <a:endParaRPr lang="hu-HU" sz="2400" dirty="0"/>
          </a:p>
        </p:txBody>
      </p:sp>
      <p:sp>
        <p:nvSpPr>
          <p:cNvPr id="27" name="Romboid 26"/>
          <p:cNvSpPr/>
          <p:nvPr/>
        </p:nvSpPr>
        <p:spPr>
          <a:xfrm>
            <a:off x="5076056" y="1844824"/>
            <a:ext cx="3816424" cy="1656184"/>
          </a:xfrm>
          <a:prstGeom prst="parallelogram">
            <a:avLst>
              <a:gd name="adj" fmla="val 59433"/>
            </a:avLst>
          </a:prstGeom>
          <a:solidFill>
            <a:srgbClr val="00B0F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5" name="Text Box 51"/>
          <p:cNvSpPr txBox="1">
            <a:spLocks noChangeArrowheads="1"/>
          </p:cNvSpPr>
          <p:nvPr/>
        </p:nvSpPr>
        <p:spPr bwMode="auto">
          <a:xfrm>
            <a:off x="6660232" y="2852936"/>
            <a:ext cx="2232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err="1" smtClean="0"/>
              <a:t>volumeMax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372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Előrevetítő kernel</a:t>
            </a:r>
            <a:endParaRPr lang="hu-HU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467544" y="1844824"/>
            <a:ext cx="8136904" cy="45365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54864" tIns="91440" rtlCol="0">
            <a:normAutofit/>
          </a:bodyPr>
          <a:lstStyle/>
          <a:p>
            <a:r>
              <a:rPr lang="hu-HU" dirty="0" smtClean="0"/>
              <a:t>__kernel</a:t>
            </a:r>
          </a:p>
          <a:p>
            <a:r>
              <a:rPr lang="hu-HU" dirty="0" err="1" smtClean="0"/>
              <a:t>void</a:t>
            </a:r>
            <a:r>
              <a:rPr lang="hu-HU" dirty="0" smtClean="0"/>
              <a:t> </a:t>
            </a:r>
            <a:r>
              <a:rPr lang="hu-HU" dirty="0" err="1" smtClean="0"/>
              <a:t>forwardProjection</a:t>
            </a:r>
            <a:r>
              <a:rPr lang="hu-HU" dirty="0" smtClean="0"/>
              <a:t>(</a:t>
            </a:r>
          </a:p>
          <a:p>
            <a:r>
              <a:rPr lang="hu-HU" dirty="0" smtClean="0"/>
              <a:t>	</a:t>
            </a:r>
            <a:r>
              <a:rPr lang="hu-HU" dirty="0" err="1" smtClean="0"/>
              <a:t>const</a:t>
            </a:r>
            <a:r>
              <a:rPr lang="hu-HU" dirty="0" smtClean="0"/>
              <a:t> int </a:t>
            </a:r>
            <a:r>
              <a:rPr lang="hu-HU" dirty="0" err="1" smtClean="0"/>
              <a:t>nAxial</a:t>
            </a:r>
            <a:r>
              <a:rPr lang="hu-HU" dirty="0" smtClean="0"/>
              <a:t>,			// modulok axiális felbontása</a:t>
            </a:r>
          </a:p>
          <a:p>
            <a:r>
              <a:rPr lang="hu-HU" dirty="0" smtClean="0"/>
              <a:t>	</a:t>
            </a:r>
            <a:r>
              <a:rPr lang="hu-HU" dirty="0" err="1" smtClean="0"/>
              <a:t>const</a:t>
            </a:r>
            <a:r>
              <a:rPr lang="hu-HU" dirty="0" smtClean="0"/>
              <a:t> int </a:t>
            </a:r>
            <a:r>
              <a:rPr lang="hu-HU" dirty="0" err="1" smtClean="0"/>
              <a:t>nTransAxial</a:t>
            </a:r>
            <a:r>
              <a:rPr lang="hu-HU" dirty="0" smtClean="0"/>
              <a:t>,		// modulok </a:t>
            </a:r>
            <a:r>
              <a:rPr lang="hu-HU" dirty="0" err="1" smtClean="0"/>
              <a:t>tranzaxiális</a:t>
            </a:r>
            <a:r>
              <a:rPr lang="hu-HU" dirty="0" smtClean="0"/>
              <a:t> felbontása</a:t>
            </a:r>
          </a:p>
          <a:p>
            <a:r>
              <a:rPr lang="hu-HU" dirty="0" smtClean="0"/>
              <a:t>	</a:t>
            </a:r>
            <a:r>
              <a:rPr lang="hu-HU" dirty="0" err="1" smtClean="0"/>
              <a:t>const</a:t>
            </a:r>
            <a:r>
              <a:rPr lang="hu-HU" dirty="0" smtClean="0"/>
              <a:t> int </a:t>
            </a:r>
            <a:r>
              <a:rPr lang="hu-HU" dirty="0" err="1" smtClean="0"/>
              <a:t>resolution</a:t>
            </a:r>
            <a:r>
              <a:rPr lang="hu-HU" dirty="0" smtClean="0"/>
              <a:t>,		// </a:t>
            </a:r>
            <a:r>
              <a:rPr lang="hu-HU" dirty="0" err="1" smtClean="0"/>
              <a:t>volume</a:t>
            </a:r>
            <a:r>
              <a:rPr lang="hu-HU" dirty="0" smtClean="0"/>
              <a:t> felbontás (most köbös)</a:t>
            </a:r>
          </a:p>
          <a:p>
            <a:r>
              <a:rPr lang="hu-HU" dirty="0" smtClean="0"/>
              <a:t>	</a:t>
            </a:r>
            <a:r>
              <a:rPr lang="hu-HU" dirty="0" err="1" smtClean="0"/>
              <a:t>const</a:t>
            </a:r>
            <a:r>
              <a:rPr lang="hu-HU" dirty="0" smtClean="0"/>
              <a:t> </a:t>
            </a:r>
            <a:r>
              <a:rPr lang="hu-HU" dirty="0" err="1" smtClean="0"/>
              <a:t>float</a:t>
            </a:r>
            <a:r>
              <a:rPr lang="hu-HU" dirty="0" smtClean="0"/>
              <a:t> </a:t>
            </a:r>
            <a:r>
              <a:rPr lang="hu-HU" dirty="0" err="1" smtClean="0"/>
              <a:t>detectorArea</a:t>
            </a:r>
            <a:r>
              <a:rPr lang="hu-HU" dirty="0" smtClean="0"/>
              <a:t>,		// detektor felszín (térszöghöz)</a:t>
            </a:r>
          </a:p>
          <a:p>
            <a:r>
              <a:rPr lang="hu-HU" dirty="0" smtClean="0"/>
              <a:t>	float4 </a:t>
            </a:r>
            <a:r>
              <a:rPr lang="hu-HU" dirty="0" err="1" smtClean="0"/>
              <a:t>volumeMin</a:t>
            </a:r>
            <a:r>
              <a:rPr lang="hu-HU" dirty="0" smtClean="0"/>
              <a:t>,			// AABB</a:t>
            </a:r>
          </a:p>
          <a:p>
            <a:r>
              <a:rPr lang="hu-HU" dirty="0" smtClean="0"/>
              <a:t>	float4 </a:t>
            </a:r>
            <a:r>
              <a:rPr lang="hu-HU" dirty="0" err="1" smtClean="0"/>
              <a:t>volumeMax</a:t>
            </a:r>
            <a:r>
              <a:rPr lang="hu-HU" dirty="0" smtClean="0"/>
              <a:t>,			// AABB</a:t>
            </a:r>
          </a:p>
          <a:p>
            <a:r>
              <a:rPr lang="hu-HU" dirty="0" smtClean="0"/>
              <a:t>	__</a:t>
            </a:r>
            <a:r>
              <a:rPr lang="hu-HU" dirty="0" err="1" smtClean="0"/>
              <a:t>global</a:t>
            </a:r>
            <a:r>
              <a:rPr lang="hu-HU" dirty="0" smtClean="0"/>
              <a:t> </a:t>
            </a:r>
            <a:r>
              <a:rPr lang="hu-HU" dirty="0" err="1" smtClean="0"/>
              <a:t>struct</a:t>
            </a:r>
            <a:r>
              <a:rPr lang="hu-HU" dirty="0" smtClean="0"/>
              <a:t> </a:t>
            </a:r>
            <a:r>
              <a:rPr lang="hu-HU" dirty="0" err="1" smtClean="0"/>
              <a:t>module</a:t>
            </a:r>
            <a:r>
              <a:rPr lang="hu-HU" dirty="0" smtClean="0"/>
              <a:t>* </a:t>
            </a:r>
            <a:r>
              <a:rPr lang="hu-HU" dirty="0" err="1" smtClean="0"/>
              <a:t>modules</a:t>
            </a:r>
            <a:r>
              <a:rPr lang="hu-HU" dirty="0" smtClean="0"/>
              <a:t>,	// modulleírók</a:t>
            </a:r>
          </a:p>
          <a:p>
            <a:r>
              <a:rPr lang="hu-HU" dirty="0" smtClean="0"/>
              <a:t>	__</a:t>
            </a:r>
            <a:r>
              <a:rPr lang="hu-HU" dirty="0" err="1" smtClean="0"/>
              <a:t>global</a:t>
            </a:r>
            <a:r>
              <a:rPr lang="hu-HU" dirty="0" smtClean="0"/>
              <a:t> </a:t>
            </a:r>
            <a:r>
              <a:rPr lang="hu-HU" dirty="0" err="1" smtClean="0"/>
              <a:t>float</a:t>
            </a:r>
            <a:r>
              <a:rPr lang="hu-HU" dirty="0" smtClean="0"/>
              <a:t>* </a:t>
            </a:r>
            <a:r>
              <a:rPr lang="hu-HU" dirty="0" err="1" smtClean="0"/>
              <a:t>measuredLors</a:t>
            </a:r>
            <a:r>
              <a:rPr lang="hu-HU" dirty="0" smtClean="0"/>
              <a:t>,	// mért LOR beütésszámok</a:t>
            </a:r>
          </a:p>
          <a:p>
            <a:r>
              <a:rPr lang="hu-HU" dirty="0" smtClean="0"/>
              <a:t>	__</a:t>
            </a:r>
            <a:r>
              <a:rPr lang="hu-HU" dirty="0" err="1" smtClean="0"/>
              <a:t>global</a:t>
            </a:r>
            <a:r>
              <a:rPr lang="hu-HU" dirty="0" smtClean="0"/>
              <a:t> </a:t>
            </a:r>
            <a:r>
              <a:rPr lang="hu-HU" dirty="0" err="1" smtClean="0"/>
              <a:t>float</a:t>
            </a:r>
            <a:r>
              <a:rPr lang="hu-HU" dirty="0" smtClean="0"/>
              <a:t>* </a:t>
            </a:r>
            <a:r>
              <a:rPr lang="hu-HU" dirty="0" err="1" smtClean="0"/>
              <a:t>estimatedLors</a:t>
            </a:r>
            <a:r>
              <a:rPr lang="hu-HU" dirty="0" smtClean="0"/>
              <a:t>,	// becsült </a:t>
            </a:r>
            <a:r>
              <a:rPr lang="hu-HU" dirty="0" err="1" smtClean="0"/>
              <a:t>LOR-ok</a:t>
            </a:r>
            <a:endParaRPr lang="hu-HU" dirty="0" smtClean="0"/>
          </a:p>
          <a:p>
            <a:r>
              <a:rPr lang="hu-HU" dirty="0" smtClean="0"/>
              <a:t>	__</a:t>
            </a:r>
            <a:r>
              <a:rPr lang="hu-HU" dirty="0" err="1" smtClean="0"/>
              <a:t>global</a:t>
            </a:r>
            <a:r>
              <a:rPr lang="hu-HU" dirty="0" smtClean="0"/>
              <a:t> </a:t>
            </a:r>
            <a:r>
              <a:rPr lang="hu-HU" dirty="0" err="1" smtClean="0"/>
              <a:t>float</a:t>
            </a:r>
            <a:r>
              <a:rPr lang="hu-HU" dirty="0" smtClean="0"/>
              <a:t>* </a:t>
            </a:r>
            <a:r>
              <a:rPr lang="hu-HU" dirty="0" err="1" smtClean="0"/>
              <a:t>volumeBuffer</a:t>
            </a:r>
            <a:r>
              <a:rPr lang="hu-HU" dirty="0" smtClean="0"/>
              <a:t>	// bomlássűrűség</a:t>
            </a:r>
          </a:p>
          <a:p>
            <a:r>
              <a:rPr lang="hu-HU" dirty="0" smtClean="0"/>
              <a:t>)</a:t>
            </a:r>
          </a:p>
          <a:p>
            <a:r>
              <a:rPr lang="hu-HU" dirty="0" smtClean="0"/>
              <a:t>{</a:t>
            </a:r>
          </a:p>
          <a:p>
            <a:r>
              <a:rPr lang="hu-HU" dirty="0" smtClean="0"/>
              <a:t> // …</a:t>
            </a:r>
          </a:p>
          <a:p>
            <a:r>
              <a:rPr lang="hu-HU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72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Problématér felosztása</a:t>
            </a:r>
            <a:endParaRPr lang="hu-HU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323528" y="1512168"/>
            <a:ext cx="8640960" cy="53012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54864" tIns="91440" rtlCol="0">
            <a:noAutofit/>
          </a:bodyPr>
          <a:lstStyle/>
          <a:p>
            <a:r>
              <a:rPr lang="hu-HU" sz="1600" dirty="0" err="1" smtClean="0"/>
              <a:t>forwardProjectionSize</a:t>
            </a:r>
            <a:r>
              <a:rPr lang="hu-HU" sz="1600" dirty="0" smtClean="0"/>
              <a:t>[0] = </a:t>
            </a:r>
            <a:r>
              <a:rPr lang="hu-HU" sz="1600" dirty="0" err="1" smtClean="0"/>
              <a:t>nPairs</a:t>
            </a:r>
            <a:r>
              <a:rPr lang="hu-HU" sz="1600" dirty="0" smtClean="0"/>
              <a:t>;</a:t>
            </a:r>
          </a:p>
          <a:p>
            <a:r>
              <a:rPr lang="hu-HU" sz="1600" dirty="0" err="1" smtClean="0"/>
              <a:t>forwardProjectionSize</a:t>
            </a:r>
            <a:r>
              <a:rPr lang="hu-HU" sz="1600" dirty="0" smtClean="0"/>
              <a:t>[1] = </a:t>
            </a:r>
            <a:r>
              <a:rPr lang="hu-HU" sz="1600" dirty="0" err="1" smtClean="0"/>
              <a:t>forwardProjectionSize</a:t>
            </a:r>
            <a:r>
              <a:rPr lang="hu-HU" sz="1600" dirty="0" smtClean="0"/>
              <a:t>[2] = </a:t>
            </a:r>
            <a:r>
              <a:rPr lang="hu-HU" sz="1600" dirty="0" err="1" smtClean="0"/>
              <a:t>nTransAxial</a:t>
            </a:r>
            <a:r>
              <a:rPr lang="hu-HU" sz="1600" dirty="0" smtClean="0"/>
              <a:t>*</a:t>
            </a:r>
            <a:r>
              <a:rPr lang="hu-HU" sz="1600" dirty="0" err="1" smtClean="0"/>
              <a:t>nAxial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CL_SAFE_CALL( </a:t>
            </a:r>
            <a:r>
              <a:rPr lang="hu-HU" sz="1600" dirty="0" err="1" smtClean="0"/>
              <a:t>clEnqueueNDRangeKernel</a:t>
            </a:r>
            <a:r>
              <a:rPr lang="hu-HU" sz="1600" dirty="0" smtClean="0"/>
              <a:t>(</a:t>
            </a:r>
            <a:r>
              <a:rPr lang="hu-HU" sz="1600" dirty="0" err="1" smtClean="0"/>
              <a:t>commands</a:t>
            </a:r>
            <a:r>
              <a:rPr lang="hu-HU" sz="1600" dirty="0" smtClean="0"/>
              <a:t>, </a:t>
            </a:r>
            <a:r>
              <a:rPr lang="hu-HU" sz="1600" dirty="0" err="1" smtClean="0"/>
              <a:t>forwardProjectionKernel</a:t>
            </a:r>
            <a:r>
              <a:rPr lang="hu-HU" sz="1600" dirty="0" smtClean="0"/>
              <a:t>,</a:t>
            </a:r>
          </a:p>
          <a:p>
            <a:r>
              <a:rPr lang="hu-HU" sz="1600" dirty="0" smtClean="0"/>
              <a:t>   		</a:t>
            </a:r>
            <a:r>
              <a:rPr lang="hu-HU" sz="1600" dirty="0" smtClean="0">
                <a:solidFill>
                  <a:srgbClr val="FF0000"/>
                </a:solidFill>
              </a:rPr>
              <a:t>3</a:t>
            </a:r>
            <a:r>
              <a:rPr lang="hu-HU" sz="1600" dirty="0" smtClean="0"/>
              <a:t>, NULL, </a:t>
            </a:r>
            <a:r>
              <a:rPr lang="hu-HU" sz="1600" dirty="0" err="1" smtClean="0">
                <a:solidFill>
                  <a:srgbClr val="FF0000"/>
                </a:solidFill>
              </a:rPr>
              <a:t>forwardProjectionSize</a:t>
            </a:r>
            <a:r>
              <a:rPr lang="hu-HU" sz="1600" dirty="0" smtClean="0"/>
              <a:t>, </a:t>
            </a:r>
            <a:r>
              <a:rPr lang="hu-HU" sz="1600" dirty="0" err="1" smtClean="0"/>
              <a:t>NULL</a:t>
            </a:r>
            <a:r>
              <a:rPr lang="hu-HU" sz="1600" dirty="0" smtClean="0"/>
              <a:t>, 0, NULL, </a:t>
            </a:r>
            <a:r>
              <a:rPr lang="hu-HU" sz="1600" dirty="0" err="1" smtClean="0"/>
              <a:t>NULL</a:t>
            </a:r>
            <a:r>
              <a:rPr lang="hu-HU" sz="1600" dirty="0" smtClean="0"/>
              <a:t>) );</a:t>
            </a:r>
          </a:p>
          <a:p>
            <a:r>
              <a:rPr lang="hu-HU" sz="1600" dirty="0" smtClean="0"/>
              <a:t>__kernel </a:t>
            </a:r>
            <a:r>
              <a:rPr lang="hu-HU" sz="1600" dirty="0" err="1" smtClean="0"/>
              <a:t>void</a:t>
            </a:r>
            <a:r>
              <a:rPr lang="hu-HU" sz="1600" dirty="0" smtClean="0"/>
              <a:t> </a:t>
            </a:r>
            <a:r>
              <a:rPr lang="hu-HU" sz="1600" dirty="0" err="1" smtClean="0"/>
              <a:t>forwardProjection</a:t>
            </a:r>
            <a:r>
              <a:rPr lang="hu-HU" sz="1600" dirty="0" smtClean="0"/>
              <a:t>(</a:t>
            </a:r>
          </a:p>
          <a:p>
            <a:r>
              <a:rPr lang="hu-HU" sz="1600" dirty="0" smtClean="0"/>
              <a:t>// …</a:t>
            </a:r>
          </a:p>
          <a:p>
            <a:r>
              <a:rPr lang="hu-HU" sz="1600" dirty="0" smtClean="0"/>
              <a:t>{</a:t>
            </a:r>
          </a:p>
          <a:p>
            <a:r>
              <a:rPr lang="hu-HU" sz="1600" dirty="0" smtClean="0"/>
              <a:t>   int </a:t>
            </a:r>
            <a:r>
              <a:rPr lang="hu-HU" sz="1600" dirty="0" err="1" smtClean="0"/>
              <a:t>iPair</a:t>
            </a:r>
            <a:r>
              <a:rPr lang="hu-HU" sz="1600" dirty="0" smtClean="0"/>
              <a:t> = </a:t>
            </a:r>
            <a:r>
              <a:rPr lang="hu-HU" sz="1600" dirty="0" err="1" smtClean="0"/>
              <a:t>get</a:t>
            </a:r>
            <a:r>
              <a:rPr lang="hu-HU" sz="1600" dirty="0" smtClean="0"/>
              <a:t>_</a:t>
            </a:r>
            <a:r>
              <a:rPr lang="hu-HU" sz="1600" dirty="0" err="1" smtClean="0"/>
              <a:t>global</a:t>
            </a:r>
            <a:r>
              <a:rPr lang="hu-HU" sz="1600" dirty="0" smtClean="0"/>
              <a:t>_</a:t>
            </a:r>
            <a:r>
              <a:rPr lang="hu-HU" sz="1600" dirty="0" err="1" smtClean="0"/>
              <a:t>id</a:t>
            </a:r>
            <a:r>
              <a:rPr lang="hu-HU" sz="1600" dirty="0" smtClean="0"/>
              <a:t>(0);</a:t>
            </a:r>
          </a:p>
          <a:p>
            <a:r>
              <a:rPr lang="hu-HU" sz="1600" dirty="0" smtClean="0"/>
              <a:t>   int iAxial1 = </a:t>
            </a:r>
            <a:r>
              <a:rPr lang="hu-HU" sz="1600" dirty="0" err="1" smtClean="0"/>
              <a:t>get</a:t>
            </a:r>
            <a:r>
              <a:rPr lang="hu-HU" sz="1600" dirty="0" smtClean="0"/>
              <a:t>_</a:t>
            </a:r>
            <a:r>
              <a:rPr lang="hu-HU" sz="1600" dirty="0" err="1" smtClean="0"/>
              <a:t>global</a:t>
            </a:r>
            <a:r>
              <a:rPr lang="hu-HU" sz="1600" dirty="0" smtClean="0"/>
              <a:t>_</a:t>
            </a:r>
            <a:r>
              <a:rPr lang="hu-HU" sz="1600" dirty="0" err="1" smtClean="0"/>
              <a:t>id</a:t>
            </a:r>
            <a:r>
              <a:rPr lang="hu-HU" sz="1600" dirty="0" smtClean="0"/>
              <a:t>(1) % </a:t>
            </a:r>
            <a:r>
              <a:rPr lang="hu-HU" sz="1600" dirty="0" err="1" smtClean="0"/>
              <a:t>nAxial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int iTransAxial1 = </a:t>
            </a:r>
            <a:r>
              <a:rPr lang="hu-HU" sz="1600" dirty="0" err="1" smtClean="0"/>
              <a:t>get</a:t>
            </a:r>
            <a:r>
              <a:rPr lang="hu-HU" sz="1600" dirty="0" smtClean="0"/>
              <a:t>_</a:t>
            </a:r>
            <a:r>
              <a:rPr lang="hu-HU" sz="1600" dirty="0" err="1" smtClean="0"/>
              <a:t>global</a:t>
            </a:r>
            <a:r>
              <a:rPr lang="hu-HU" sz="1600" dirty="0" smtClean="0"/>
              <a:t>_</a:t>
            </a:r>
            <a:r>
              <a:rPr lang="hu-HU" sz="1600" dirty="0" err="1" smtClean="0"/>
              <a:t>id</a:t>
            </a:r>
            <a:r>
              <a:rPr lang="hu-HU" sz="1600" dirty="0" smtClean="0"/>
              <a:t>(1) / </a:t>
            </a:r>
            <a:r>
              <a:rPr lang="hu-HU" sz="1600" dirty="0" err="1" smtClean="0"/>
              <a:t>nAxial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int iAxial2 = </a:t>
            </a:r>
            <a:r>
              <a:rPr lang="hu-HU" sz="1600" dirty="0" err="1" smtClean="0"/>
              <a:t>get</a:t>
            </a:r>
            <a:r>
              <a:rPr lang="hu-HU" sz="1600" dirty="0" smtClean="0"/>
              <a:t>_</a:t>
            </a:r>
            <a:r>
              <a:rPr lang="hu-HU" sz="1600" dirty="0" err="1" smtClean="0"/>
              <a:t>global</a:t>
            </a:r>
            <a:r>
              <a:rPr lang="hu-HU" sz="1600" dirty="0" smtClean="0"/>
              <a:t>_</a:t>
            </a:r>
            <a:r>
              <a:rPr lang="hu-HU" sz="1600" dirty="0" err="1" smtClean="0"/>
              <a:t>id</a:t>
            </a:r>
            <a:r>
              <a:rPr lang="hu-HU" sz="1600" dirty="0" smtClean="0"/>
              <a:t>(2) % </a:t>
            </a:r>
            <a:r>
              <a:rPr lang="hu-HU" sz="1600" dirty="0" err="1" smtClean="0"/>
              <a:t>nAxial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int iTransAxial2 = </a:t>
            </a:r>
            <a:r>
              <a:rPr lang="hu-HU" sz="1600" dirty="0" err="1" smtClean="0"/>
              <a:t>get</a:t>
            </a:r>
            <a:r>
              <a:rPr lang="hu-HU" sz="1600" dirty="0" smtClean="0"/>
              <a:t>_</a:t>
            </a:r>
            <a:r>
              <a:rPr lang="hu-HU" sz="1600" dirty="0" err="1" smtClean="0"/>
              <a:t>global</a:t>
            </a:r>
            <a:r>
              <a:rPr lang="hu-HU" sz="1600" dirty="0" smtClean="0"/>
              <a:t>_</a:t>
            </a:r>
            <a:r>
              <a:rPr lang="hu-HU" sz="1600" dirty="0" err="1" smtClean="0"/>
              <a:t>id</a:t>
            </a:r>
            <a:r>
              <a:rPr lang="hu-HU" sz="1600" dirty="0" smtClean="0"/>
              <a:t>(2) / </a:t>
            </a:r>
            <a:r>
              <a:rPr lang="hu-HU" sz="1600" dirty="0" err="1" smtClean="0"/>
              <a:t>nAxial</a:t>
            </a:r>
            <a:r>
              <a:rPr lang="hu-HU" sz="1600" dirty="0" smtClean="0"/>
              <a:t>;	</a:t>
            </a:r>
          </a:p>
          <a:p>
            <a:r>
              <a:rPr lang="hu-HU" sz="1600" dirty="0" smtClean="0"/>
              <a:t>   int </a:t>
            </a:r>
            <a:r>
              <a:rPr lang="hu-HU" sz="1600" dirty="0" err="1" smtClean="0"/>
              <a:t>lorIndex</a:t>
            </a:r>
            <a:r>
              <a:rPr lang="hu-HU" sz="1600" dirty="0" smtClean="0"/>
              <a:t> = </a:t>
            </a:r>
            <a:r>
              <a:rPr lang="hu-HU" sz="1600" dirty="0" err="1" smtClean="0"/>
              <a:t>getLorIndex</a:t>
            </a:r>
            <a:r>
              <a:rPr lang="hu-HU" sz="1600" dirty="0" smtClean="0"/>
              <a:t>( </a:t>
            </a:r>
            <a:r>
              <a:rPr lang="hu-HU" sz="1600" dirty="0" err="1" smtClean="0"/>
              <a:t>iPair</a:t>
            </a:r>
            <a:r>
              <a:rPr lang="hu-HU" sz="1600" dirty="0" smtClean="0"/>
              <a:t>, iAxial1, iAxial2, iTransAxial1, iTransAxial2, </a:t>
            </a:r>
            <a:r>
              <a:rPr lang="hu-HU" sz="1600" dirty="0" err="1" smtClean="0"/>
              <a:t>nAxial</a:t>
            </a:r>
            <a:r>
              <a:rPr lang="hu-HU" sz="1600" dirty="0" smtClean="0"/>
              <a:t>, </a:t>
            </a:r>
            <a:r>
              <a:rPr lang="hu-HU" sz="1600" dirty="0" err="1" smtClean="0"/>
              <a:t>nTransAxial</a:t>
            </a:r>
            <a:r>
              <a:rPr lang="hu-HU" sz="1600" dirty="0" smtClean="0"/>
              <a:t> );</a:t>
            </a:r>
          </a:p>
          <a:p>
            <a:r>
              <a:rPr lang="hu-HU" sz="1600" dirty="0" smtClean="0"/>
              <a:t>}</a:t>
            </a:r>
          </a:p>
          <a:p>
            <a:r>
              <a:rPr lang="hu-HU" sz="1600" dirty="0" smtClean="0"/>
              <a:t>int </a:t>
            </a:r>
            <a:r>
              <a:rPr lang="hu-HU" sz="1600" dirty="0" err="1" smtClean="0"/>
              <a:t>getLorIndex</a:t>
            </a:r>
            <a:r>
              <a:rPr lang="hu-HU" sz="1600" dirty="0" smtClean="0"/>
              <a:t>( </a:t>
            </a:r>
            <a:r>
              <a:rPr lang="hu-HU" sz="1600" dirty="0" err="1" smtClean="0"/>
              <a:t>int</a:t>
            </a:r>
            <a:r>
              <a:rPr lang="hu-HU" sz="1600" dirty="0" smtClean="0"/>
              <a:t> </a:t>
            </a:r>
            <a:r>
              <a:rPr lang="hu-HU" sz="1600" dirty="0" err="1" smtClean="0"/>
              <a:t>pair</a:t>
            </a:r>
            <a:r>
              <a:rPr lang="hu-HU" sz="1600" dirty="0" smtClean="0"/>
              <a:t>, </a:t>
            </a:r>
            <a:r>
              <a:rPr lang="hu-HU" sz="1600" dirty="0" err="1" smtClean="0"/>
              <a:t>int</a:t>
            </a:r>
            <a:r>
              <a:rPr lang="hu-HU" sz="1600" dirty="0" smtClean="0"/>
              <a:t> axial1, int axial2, int transAxial1, int transAxial2, int </a:t>
            </a:r>
            <a:r>
              <a:rPr lang="hu-HU" sz="1600" dirty="0" err="1" smtClean="0"/>
              <a:t>nAxial</a:t>
            </a:r>
            <a:r>
              <a:rPr lang="hu-HU" sz="1600" dirty="0" smtClean="0"/>
              <a:t>, </a:t>
            </a:r>
            <a:r>
              <a:rPr lang="hu-HU" sz="1600" dirty="0" err="1" smtClean="0"/>
              <a:t>int</a:t>
            </a:r>
            <a:r>
              <a:rPr lang="hu-HU" sz="1600" dirty="0" smtClean="0"/>
              <a:t> </a:t>
            </a:r>
            <a:r>
              <a:rPr lang="hu-HU" sz="1600" dirty="0" err="1" smtClean="0"/>
              <a:t>nTransAxial</a:t>
            </a:r>
            <a:r>
              <a:rPr lang="hu-HU" sz="1600" dirty="0" smtClean="0"/>
              <a:t> ) {</a:t>
            </a:r>
          </a:p>
          <a:p>
            <a:r>
              <a:rPr lang="hu-HU" sz="1600" dirty="0" smtClean="0"/>
              <a:t>	int </a:t>
            </a:r>
            <a:r>
              <a:rPr lang="hu-HU" sz="1600" dirty="0" err="1" smtClean="0"/>
              <a:t>lorNumber</a:t>
            </a:r>
            <a:r>
              <a:rPr lang="hu-HU" sz="1600" dirty="0" smtClean="0"/>
              <a:t> = </a:t>
            </a:r>
            <a:r>
              <a:rPr lang="hu-HU" sz="1600" dirty="0" err="1" smtClean="0"/>
              <a:t>nAxial</a:t>
            </a:r>
            <a:r>
              <a:rPr lang="hu-HU" sz="1600" dirty="0" smtClean="0"/>
              <a:t>*</a:t>
            </a:r>
            <a:r>
              <a:rPr lang="hu-HU" sz="1600" dirty="0" err="1" smtClean="0"/>
              <a:t>nAxial</a:t>
            </a:r>
            <a:r>
              <a:rPr lang="hu-HU" sz="1600" dirty="0" smtClean="0"/>
              <a:t>*</a:t>
            </a:r>
            <a:r>
              <a:rPr lang="hu-HU" sz="1600" dirty="0" err="1" smtClean="0"/>
              <a:t>nTransAxial</a:t>
            </a:r>
            <a:r>
              <a:rPr lang="hu-HU" sz="1600" dirty="0" smtClean="0"/>
              <a:t>*</a:t>
            </a:r>
            <a:r>
              <a:rPr lang="hu-HU" sz="1600" dirty="0" err="1" smtClean="0"/>
              <a:t>nTransAxial</a:t>
            </a:r>
            <a:r>
              <a:rPr lang="hu-HU" sz="1600" dirty="0" smtClean="0"/>
              <a:t>;</a:t>
            </a:r>
          </a:p>
          <a:p>
            <a:r>
              <a:rPr lang="es-ES" sz="1600" dirty="0" smtClean="0"/>
              <a:t>	int u = axial1 * nTransAxial + transAxial1;</a:t>
            </a:r>
          </a:p>
          <a:p>
            <a:r>
              <a:rPr lang="hu-HU" sz="1600" dirty="0" smtClean="0"/>
              <a:t>	int v = axial2 * </a:t>
            </a:r>
            <a:r>
              <a:rPr lang="hu-HU" sz="1600" dirty="0" err="1" smtClean="0"/>
              <a:t>nTransAxial</a:t>
            </a:r>
            <a:r>
              <a:rPr lang="hu-HU" sz="1600" dirty="0" smtClean="0"/>
              <a:t> + transAxial2;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return</a:t>
            </a:r>
            <a:r>
              <a:rPr lang="hu-HU" sz="1600" dirty="0" smtClean="0"/>
              <a:t> </a:t>
            </a:r>
            <a:r>
              <a:rPr lang="hu-HU" sz="1600" dirty="0" err="1" smtClean="0"/>
              <a:t>lorNumber</a:t>
            </a:r>
            <a:r>
              <a:rPr lang="hu-HU" sz="1600" dirty="0" smtClean="0"/>
              <a:t>*</a:t>
            </a:r>
            <a:r>
              <a:rPr lang="hu-HU" sz="1600" dirty="0" err="1" smtClean="0"/>
              <a:t>pair</a:t>
            </a:r>
            <a:r>
              <a:rPr lang="hu-HU" sz="1600" dirty="0" smtClean="0"/>
              <a:t> + u*</a:t>
            </a:r>
            <a:r>
              <a:rPr lang="hu-HU" sz="1600" dirty="0" err="1" smtClean="0"/>
              <a:t>nAxial</a:t>
            </a:r>
            <a:r>
              <a:rPr lang="hu-HU" sz="1600" dirty="0" smtClean="0"/>
              <a:t>*</a:t>
            </a:r>
            <a:r>
              <a:rPr lang="hu-HU" sz="1600" dirty="0" err="1" smtClean="0"/>
              <a:t>nTransAxial</a:t>
            </a:r>
            <a:r>
              <a:rPr lang="hu-HU" sz="1600" dirty="0" smtClean="0"/>
              <a:t> + v;	</a:t>
            </a:r>
          </a:p>
          <a:p>
            <a:r>
              <a:rPr lang="hu-HU" sz="1600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72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Előrevetítő kernel</a:t>
            </a:r>
            <a:endParaRPr lang="hu-HU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323528" y="1512168"/>
            <a:ext cx="8640960" cy="53012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54864" tIns="91440" rtlCol="0">
            <a:noAutofit/>
          </a:bodyPr>
          <a:lstStyle/>
          <a:p>
            <a:r>
              <a:rPr lang="hu-HU" sz="1600" dirty="0" smtClean="0"/>
              <a:t>float4 z1 =  //  1 vonalminta, a detektor </a:t>
            </a:r>
            <a:r>
              <a:rPr lang="hu-HU" sz="1600" dirty="0" smtClean="0">
                <a:solidFill>
                  <a:srgbClr val="FF0000"/>
                </a:solidFill>
              </a:rPr>
              <a:t>közepén</a:t>
            </a:r>
            <a:endParaRPr lang="hu-HU" sz="1600" dirty="0" smtClean="0"/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modules</a:t>
            </a:r>
            <a:r>
              <a:rPr lang="hu-HU" sz="1600" dirty="0" smtClean="0"/>
              <a:t>[</a:t>
            </a:r>
            <a:r>
              <a:rPr lang="hu-HU" sz="1600" dirty="0" err="1" smtClean="0"/>
              <a:t>iModule.x</a:t>
            </a:r>
            <a:r>
              <a:rPr lang="hu-HU" sz="1600" dirty="0" smtClean="0"/>
              <a:t>].</a:t>
            </a:r>
            <a:r>
              <a:rPr lang="hu-HU" sz="1600" dirty="0" err="1" smtClean="0"/>
              <a:t>origin</a:t>
            </a:r>
            <a:r>
              <a:rPr lang="hu-HU" sz="1600" dirty="0" smtClean="0"/>
              <a:t> + 	</a:t>
            </a:r>
            <a:r>
              <a:rPr lang="hu-HU" sz="1600" dirty="0" err="1" smtClean="0"/>
              <a:t>modules</a:t>
            </a:r>
            <a:r>
              <a:rPr lang="hu-HU" sz="1600" dirty="0" smtClean="0"/>
              <a:t>[</a:t>
            </a:r>
            <a:r>
              <a:rPr lang="hu-HU" sz="1600" dirty="0" err="1" smtClean="0"/>
              <a:t>iModule.x</a:t>
            </a:r>
            <a:r>
              <a:rPr lang="hu-HU" sz="1600" dirty="0" smtClean="0"/>
              <a:t>].</a:t>
            </a:r>
            <a:r>
              <a:rPr lang="hu-HU" sz="1600" dirty="0" err="1" smtClean="0"/>
              <a:t>transAxial</a:t>
            </a:r>
            <a:r>
              <a:rPr lang="hu-HU" sz="1600" dirty="0" smtClean="0"/>
              <a:t>*(iTransAxial1+</a:t>
            </a:r>
            <a:r>
              <a:rPr lang="hu-HU" sz="1600" dirty="0" smtClean="0">
                <a:solidFill>
                  <a:srgbClr val="FF0000"/>
                </a:solidFill>
              </a:rPr>
              <a:t>0.5f</a:t>
            </a:r>
            <a:r>
              <a:rPr lang="hu-HU" sz="1600" dirty="0" smtClean="0"/>
              <a:t>)/</a:t>
            </a:r>
            <a:r>
              <a:rPr lang="hu-HU" sz="1600" dirty="0" err="1" smtClean="0"/>
              <a:t>nTransAxial</a:t>
            </a:r>
            <a:r>
              <a:rPr lang="hu-HU" sz="1600" dirty="0" smtClean="0"/>
              <a:t> + 	</a:t>
            </a:r>
            <a:r>
              <a:rPr lang="hu-HU" sz="1600" dirty="0" err="1" smtClean="0"/>
              <a:t>modules</a:t>
            </a:r>
            <a:r>
              <a:rPr lang="hu-HU" sz="1600" dirty="0" smtClean="0"/>
              <a:t>[</a:t>
            </a:r>
            <a:r>
              <a:rPr lang="hu-HU" sz="1600" dirty="0" err="1" smtClean="0"/>
              <a:t>iModule.x</a:t>
            </a:r>
            <a:r>
              <a:rPr lang="hu-HU" sz="1600" dirty="0" smtClean="0"/>
              <a:t>].</a:t>
            </a:r>
            <a:r>
              <a:rPr lang="hu-HU" sz="1600" dirty="0" err="1" smtClean="0"/>
              <a:t>axial</a:t>
            </a:r>
            <a:r>
              <a:rPr lang="hu-HU" sz="1600" dirty="0" smtClean="0"/>
              <a:t>*(iAxial1+</a:t>
            </a:r>
            <a:r>
              <a:rPr lang="hu-HU" sz="1600" dirty="0" smtClean="0">
                <a:solidFill>
                  <a:srgbClr val="FF0000"/>
                </a:solidFill>
              </a:rPr>
              <a:t>0.5f</a:t>
            </a:r>
            <a:r>
              <a:rPr lang="hu-HU" sz="1600" dirty="0" smtClean="0"/>
              <a:t>)/</a:t>
            </a:r>
            <a:r>
              <a:rPr lang="hu-HU" sz="1600" dirty="0" err="1" smtClean="0"/>
              <a:t>nAxial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float4 z2 = …</a:t>
            </a:r>
          </a:p>
          <a:p>
            <a:r>
              <a:rPr lang="hu-HU" sz="1600" dirty="0" smtClean="0"/>
              <a:t>float4 </a:t>
            </a:r>
            <a:r>
              <a:rPr lang="hu-HU" sz="1600" dirty="0" err="1" smtClean="0"/>
              <a:t>dir</a:t>
            </a:r>
            <a:r>
              <a:rPr lang="hu-HU" sz="1600" dirty="0" smtClean="0"/>
              <a:t> = z2-z1;</a:t>
            </a:r>
          </a:p>
          <a:p>
            <a:r>
              <a:rPr lang="en-US" sz="1600" dirty="0" smtClean="0"/>
              <a:t>if ( </a:t>
            </a:r>
            <a:r>
              <a:rPr lang="en-US" sz="1600" dirty="0" err="1" smtClean="0"/>
              <a:t>intersectBox</a:t>
            </a:r>
            <a:r>
              <a:rPr lang="en-US" sz="1600" dirty="0" smtClean="0"/>
              <a:t>( z1, dir, </a:t>
            </a:r>
            <a:r>
              <a:rPr lang="en-US" sz="1600" dirty="0" err="1" smtClean="0"/>
              <a:t>volumeMin</a:t>
            </a:r>
            <a:r>
              <a:rPr lang="en-US" sz="1600" dirty="0" smtClean="0"/>
              <a:t>, </a:t>
            </a:r>
            <a:r>
              <a:rPr lang="en-US" sz="1600" dirty="0" err="1" smtClean="0"/>
              <a:t>volumeMax</a:t>
            </a:r>
            <a:r>
              <a:rPr lang="en-US" sz="1600" dirty="0" smtClean="0"/>
              <a:t>, &amp;</a:t>
            </a:r>
            <a:r>
              <a:rPr lang="en-US" sz="1600" dirty="0" err="1" smtClean="0"/>
              <a:t>tnear</a:t>
            </a:r>
            <a:r>
              <a:rPr lang="en-US" sz="1600" dirty="0" smtClean="0"/>
              <a:t>, &amp;</a:t>
            </a:r>
            <a:r>
              <a:rPr lang="en-US" sz="1600" dirty="0" err="1" smtClean="0"/>
              <a:t>tfar</a:t>
            </a:r>
            <a:r>
              <a:rPr lang="en-US" sz="1600" dirty="0" smtClean="0"/>
              <a:t> ) )</a:t>
            </a:r>
            <a:r>
              <a:rPr lang="hu-HU" sz="1600" dirty="0" smtClean="0"/>
              <a:t> {</a:t>
            </a:r>
          </a:p>
          <a:p>
            <a:r>
              <a:rPr lang="hu-HU" sz="1600" dirty="0" smtClean="0"/>
              <a:t>    </a:t>
            </a:r>
            <a:r>
              <a:rPr lang="hu-HU" sz="1600" dirty="0" err="1" smtClean="0"/>
              <a:t>float</a:t>
            </a:r>
            <a:r>
              <a:rPr lang="hu-HU" sz="1600" dirty="0" smtClean="0"/>
              <a:t> G = </a:t>
            </a:r>
            <a:r>
              <a:rPr lang="hu-HU" sz="1600" dirty="0" err="1" smtClean="0"/>
              <a:t>-detectorArea</a:t>
            </a:r>
            <a:r>
              <a:rPr lang="hu-HU" sz="1600" dirty="0" smtClean="0"/>
              <a:t>*</a:t>
            </a:r>
            <a:r>
              <a:rPr lang="hu-HU" sz="1600" dirty="0" err="1" smtClean="0"/>
              <a:t>detectorArea</a:t>
            </a:r>
            <a:r>
              <a:rPr lang="hu-HU" sz="1600" dirty="0" smtClean="0"/>
              <a:t> * 	</a:t>
            </a:r>
            <a:r>
              <a:rPr lang="hu-HU" sz="1600" dirty="0" err="1" smtClean="0"/>
              <a:t>dot</a:t>
            </a:r>
            <a:r>
              <a:rPr lang="hu-HU" sz="1600" dirty="0" smtClean="0"/>
              <a:t>(</a:t>
            </a:r>
            <a:r>
              <a:rPr lang="hu-HU" sz="1600" dirty="0" err="1" smtClean="0"/>
              <a:t>modules</a:t>
            </a:r>
            <a:r>
              <a:rPr lang="hu-HU" sz="1600" dirty="0" smtClean="0"/>
              <a:t>[</a:t>
            </a:r>
            <a:r>
              <a:rPr lang="hu-HU" sz="1600" dirty="0" err="1" smtClean="0"/>
              <a:t>iModule.x</a:t>
            </a:r>
            <a:r>
              <a:rPr lang="hu-HU" sz="1600" dirty="0" smtClean="0"/>
              <a:t>].n,</a:t>
            </a:r>
            <a:r>
              <a:rPr lang="hu-HU" sz="1600" dirty="0" err="1" smtClean="0"/>
              <a:t>dir</a:t>
            </a:r>
            <a:r>
              <a:rPr lang="hu-HU" sz="1600" dirty="0" smtClean="0"/>
              <a:t>)*</a:t>
            </a:r>
            <a:r>
              <a:rPr lang="hu-HU" sz="1600" dirty="0" err="1" smtClean="0"/>
              <a:t>dot</a:t>
            </a:r>
            <a:r>
              <a:rPr lang="hu-HU" sz="1600" dirty="0" smtClean="0"/>
              <a:t>(</a:t>
            </a:r>
            <a:r>
              <a:rPr lang="hu-HU" sz="1600" dirty="0" err="1" smtClean="0"/>
              <a:t>modules</a:t>
            </a:r>
            <a:r>
              <a:rPr lang="hu-HU" sz="1600" dirty="0" smtClean="0"/>
              <a:t>[</a:t>
            </a:r>
            <a:r>
              <a:rPr lang="hu-HU" sz="1600" dirty="0" err="1" smtClean="0"/>
              <a:t>iModule.y</a:t>
            </a:r>
            <a:r>
              <a:rPr lang="hu-HU" sz="1600" dirty="0" smtClean="0"/>
              <a:t>].</a:t>
            </a:r>
            <a:r>
              <a:rPr lang="hu-HU" sz="1600" dirty="0" err="1" smtClean="0"/>
              <a:t>n</a:t>
            </a:r>
            <a:r>
              <a:rPr lang="hu-HU" sz="1600" dirty="0" smtClean="0"/>
              <a:t>,</a:t>
            </a:r>
            <a:r>
              <a:rPr lang="hu-HU" sz="1600" dirty="0" err="1" smtClean="0"/>
              <a:t>dir</a:t>
            </a:r>
            <a:r>
              <a:rPr lang="hu-HU" sz="1600" dirty="0" smtClean="0"/>
              <a:t>) </a:t>
            </a:r>
          </a:p>
          <a:p>
            <a:r>
              <a:rPr lang="hu-HU" sz="1600" dirty="0" smtClean="0"/>
              <a:t>	/ (2.0f*M_PI*</a:t>
            </a:r>
            <a:r>
              <a:rPr lang="hu-HU" sz="1600" dirty="0" err="1" smtClean="0"/>
              <a:t>dot</a:t>
            </a:r>
            <a:r>
              <a:rPr lang="hu-HU" sz="1600" dirty="0" smtClean="0"/>
              <a:t>(</a:t>
            </a:r>
            <a:r>
              <a:rPr lang="hu-HU" sz="1600" dirty="0" err="1" smtClean="0"/>
              <a:t>dir</a:t>
            </a:r>
            <a:r>
              <a:rPr lang="hu-HU" sz="1600" dirty="0" smtClean="0"/>
              <a:t>,</a:t>
            </a:r>
            <a:r>
              <a:rPr lang="hu-HU" sz="1600" dirty="0" err="1" smtClean="0"/>
              <a:t>dir</a:t>
            </a:r>
            <a:r>
              <a:rPr lang="hu-HU" sz="1600" dirty="0" smtClean="0"/>
              <a:t>)*</a:t>
            </a:r>
            <a:r>
              <a:rPr lang="hu-HU" sz="1600" dirty="0" err="1" smtClean="0"/>
              <a:t>dot</a:t>
            </a:r>
            <a:r>
              <a:rPr lang="hu-HU" sz="1600" dirty="0" smtClean="0"/>
              <a:t>(</a:t>
            </a:r>
            <a:r>
              <a:rPr lang="hu-HU" sz="1600" dirty="0" err="1" smtClean="0"/>
              <a:t>dir</a:t>
            </a:r>
            <a:r>
              <a:rPr lang="hu-HU" sz="1600" dirty="0" smtClean="0"/>
              <a:t>,</a:t>
            </a:r>
            <a:r>
              <a:rPr lang="hu-HU" sz="1600" dirty="0" err="1" smtClean="0"/>
              <a:t>dir</a:t>
            </a:r>
            <a:r>
              <a:rPr lang="hu-HU" sz="1600" dirty="0" smtClean="0"/>
              <a:t>));</a:t>
            </a:r>
          </a:p>
          <a:p>
            <a:r>
              <a:rPr lang="hu-HU" sz="1600" dirty="0" smtClean="0"/>
              <a:t>    float4 start = z1+</a:t>
            </a:r>
            <a:r>
              <a:rPr lang="hu-HU" sz="1600" dirty="0" err="1" smtClean="0"/>
              <a:t>tnear</a:t>
            </a:r>
            <a:r>
              <a:rPr lang="hu-HU" sz="1600" dirty="0" smtClean="0"/>
              <a:t>*</a:t>
            </a:r>
            <a:r>
              <a:rPr lang="hu-HU" sz="1600" dirty="0" err="1" smtClean="0"/>
              <a:t>dir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 float4 end = z1+</a:t>
            </a:r>
            <a:r>
              <a:rPr lang="hu-HU" sz="1600" dirty="0" err="1" smtClean="0"/>
              <a:t>tfar</a:t>
            </a:r>
            <a:r>
              <a:rPr lang="hu-HU" sz="1600" dirty="0" smtClean="0"/>
              <a:t>*</a:t>
            </a:r>
            <a:r>
              <a:rPr lang="hu-HU" sz="1600" dirty="0" err="1" smtClean="0"/>
              <a:t>dir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 </a:t>
            </a:r>
            <a:r>
              <a:rPr lang="en-US" sz="1600" dirty="0" smtClean="0"/>
              <a:t>float4 step = (end - start) / resolution;</a:t>
            </a:r>
          </a:p>
          <a:p>
            <a:r>
              <a:rPr lang="hu-HU" sz="1600" dirty="0" smtClean="0"/>
              <a:t>    </a:t>
            </a:r>
            <a:r>
              <a:rPr lang="en-US" sz="1600" dirty="0" smtClean="0"/>
              <a:t>float dl = length(step); </a:t>
            </a:r>
            <a:r>
              <a:rPr lang="hu-HU" sz="1600" dirty="0" smtClean="0"/>
              <a:t>		</a:t>
            </a:r>
          </a:p>
          <a:p>
            <a:r>
              <a:rPr lang="hu-HU" sz="1600" dirty="0" smtClean="0"/>
              <a:t>    float4 </a:t>
            </a:r>
            <a:r>
              <a:rPr lang="hu-HU" sz="1600" dirty="0" err="1" smtClean="0"/>
              <a:t>voxel</a:t>
            </a:r>
            <a:r>
              <a:rPr lang="hu-HU" sz="1600" dirty="0" smtClean="0"/>
              <a:t> = start;</a:t>
            </a:r>
          </a:p>
          <a:p>
            <a:r>
              <a:rPr lang="hu-HU" sz="1600" dirty="0" smtClean="0"/>
              <a:t>    </a:t>
            </a:r>
            <a:r>
              <a:rPr lang="hu-HU" sz="1600" dirty="0" err="1" smtClean="0"/>
              <a:t>for</a:t>
            </a:r>
            <a:r>
              <a:rPr lang="hu-HU" sz="1600" dirty="0" smtClean="0"/>
              <a:t> ( int i = 0; i &lt; </a:t>
            </a:r>
            <a:r>
              <a:rPr lang="hu-HU" sz="1600" dirty="0" err="1" smtClean="0"/>
              <a:t>resolution</a:t>
            </a:r>
            <a:r>
              <a:rPr lang="hu-HU" sz="1600" dirty="0" smtClean="0"/>
              <a:t>; ++</a:t>
            </a:r>
            <a:r>
              <a:rPr lang="hu-HU" sz="1600" dirty="0" err="1" smtClean="0"/>
              <a:t>i</a:t>
            </a:r>
            <a:r>
              <a:rPr lang="hu-HU" sz="1600" dirty="0" smtClean="0"/>
              <a:t> ) {</a:t>
            </a:r>
          </a:p>
          <a:p>
            <a:r>
              <a:rPr lang="hu-HU" sz="1600" dirty="0" smtClean="0"/>
              <a:t>        </a:t>
            </a:r>
            <a:r>
              <a:rPr lang="hu-HU" sz="1600" dirty="0" err="1" smtClean="0"/>
              <a:t>float</a:t>
            </a:r>
            <a:r>
              <a:rPr lang="hu-HU" sz="1600" dirty="0" smtClean="0"/>
              <a:t> x = </a:t>
            </a:r>
            <a:r>
              <a:rPr lang="hu-HU" sz="1600" dirty="0" err="1" smtClean="0"/>
              <a:t>getIntensity</a:t>
            </a:r>
            <a:r>
              <a:rPr lang="hu-HU" sz="1600" dirty="0" smtClean="0"/>
              <a:t>( (</a:t>
            </a:r>
            <a:r>
              <a:rPr lang="hu-HU" sz="1600" dirty="0" err="1" smtClean="0"/>
              <a:t>voxel</a:t>
            </a:r>
            <a:r>
              <a:rPr lang="hu-HU" sz="1600" dirty="0" smtClean="0"/>
              <a:t> - </a:t>
            </a:r>
            <a:r>
              <a:rPr lang="hu-HU" sz="1600" dirty="0" err="1" smtClean="0"/>
              <a:t>volumeMin</a:t>
            </a:r>
            <a:r>
              <a:rPr lang="hu-HU" sz="1600" dirty="0" smtClean="0"/>
              <a:t>) / (</a:t>
            </a:r>
            <a:r>
              <a:rPr lang="hu-HU" sz="1600" dirty="0" err="1" smtClean="0"/>
              <a:t>volumeMax</a:t>
            </a:r>
            <a:r>
              <a:rPr lang="hu-HU" sz="1600" dirty="0" smtClean="0"/>
              <a:t> - </a:t>
            </a:r>
            <a:r>
              <a:rPr lang="hu-HU" sz="1600" dirty="0" err="1" smtClean="0"/>
              <a:t>volumeMin</a:t>
            </a:r>
            <a:r>
              <a:rPr lang="hu-HU" sz="1600" dirty="0" smtClean="0"/>
              <a:t>), </a:t>
            </a:r>
            <a:r>
              <a:rPr lang="hu-HU" sz="1600" dirty="0" err="1" smtClean="0"/>
              <a:t>resolution</a:t>
            </a:r>
            <a:r>
              <a:rPr lang="hu-HU" sz="1600" dirty="0" smtClean="0"/>
              <a:t>, </a:t>
            </a:r>
            <a:r>
              <a:rPr lang="hu-HU" sz="1600" dirty="0" err="1" smtClean="0"/>
              <a:t>volumeBuffer</a:t>
            </a:r>
            <a:r>
              <a:rPr lang="hu-HU" sz="1600" dirty="0" smtClean="0"/>
              <a:t> );</a:t>
            </a:r>
          </a:p>
          <a:p>
            <a:r>
              <a:rPr lang="hu-HU" sz="1600" dirty="0" smtClean="0"/>
              <a:t>        </a:t>
            </a:r>
            <a:r>
              <a:rPr lang="hu-HU" sz="1600" dirty="0" err="1" smtClean="0"/>
              <a:t>xSum</a:t>
            </a:r>
            <a:r>
              <a:rPr lang="hu-HU" sz="1600" dirty="0" smtClean="0"/>
              <a:t> += G*x*dl;</a:t>
            </a:r>
          </a:p>
          <a:p>
            <a:r>
              <a:rPr lang="hu-HU" sz="1600" dirty="0" smtClean="0"/>
              <a:t>        </a:t>
            </a:r>
            <a:r>
              <a:rPr lang="hu-HU" sz="1600" dirty="0" err="1" smtClean="0"/>
              <a:t>voxel</a:t>
            </a:r>
            <a:r>
              <a:rPr lang="hu-HU" sz="1600" dirty="0" smtClean="0"/>
              <a:t> += </a:t>
            </a:r>
            <a:r>
              <a:rPr lang="hu-HU" sz="1600" dirty="0" err="1" smtClean="0"/>
              <a:t>step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 }</a:t>
            </a:r>
          </a:p>
          <a:p>
            <a:r>
              <a:rPr lang="hu-HU" sz="1600" dirty="0" smtClean="0"/>
              <a:t>}	</a:t>
            </a:r>
          </a:p>
        </p:txBody>
      </p:sp>
      <p:sp>
        <p:nvSpPr>
          <p:cNvPr id="5" name="Téglalap 4"/>
          <p:cNvSpPr/>
          <p:nvPr/>
        </p:nvSpPr>
        <p:spPr>
          <a:xfrm>
            <a:off x="288032" y="1484784"/>
            <a:ext cx="6588224" cy="158417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923928" y="2852936"/>
            <a:ext cx="5040560" cy="3933056"/>
          </a:xfrm>
          <a:prstGeom prst="rect">
            <a:avLst/>
          </a:prstGeom>
          <a:solidFill>
            <a:schemeClr val="bg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932363" y="2924944"/>
            <a:ext cx="854065" cy="3770089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>
            <a:off x="5129212" y="4015345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" name="Line 22"/>
          <p:cNvSpPr>
            <a:spLocks noChangeShapeType="1"/>
          </p:cNvSpPr>
          <p:nvPr/>
        </p:nvSpPr>
        <p:spPr bwMode="auto">
          <a:xfrm>
            <a:off x="5302249" y="3726420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" name="Line 23"/>
          <p:cNvSpPr>
            <a:spLocks noChangeShapeType="1"/>
          </p:cNvSpPr>
          <p:nvPr/>
        </p:nvSpPr>
        <p:spPr bwMode="auto">
          <a:xfrm>
            <a:off x="5476874" y="3439083"/>
            <a:ext cx="1" cy="235749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" name="Line 24"/>
          <p:cNvSpPr>
            <a:spLocks noChangeShapeType="1"/>
          </p:cNvSpPr>
          <p:nvPr/>
        </p:nvSpPr>
        <p:spPr bwMode="auto">
          <a:xfrm>
            <a:off x="5649912" y="3151745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 flipH="1">
            <a:off x="4932363" y="3232162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" name="Line 27"/>
          <p:cNvSpPr>
            <a:spLocks noChangeShapeType="1"/>
          </p:cNvSpPr>
          <p:nvPr/>
        </p:nvSpPr>
        <p:spPr bwMode="auto">
          <a:xfrm flipH="1">
            <a:off x="4956175" y="352668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 flipH="1">
            <a:off x="4956175" y="3886721"/>
            <a:ext cx="840509" cy="137599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" name="Line 29"/>
          <p:cNvSpPr>
            <a:spLocks noChangeShapeType="1"/>
          </p:cNvSpPr>
          <p:nvPr/>
        </p:nvSpPr>
        <p:spPr bwMode="auto">
          <a:xfrm flipH="1">
            <a:off x="4956175" y="4246761"/>
            <a:ext cx="840509" cy="137599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" name="Line 30"/>
          <p:cNvSpPr>
            <a:spLocks noChangeShapeType="1"/>
          </p:cNvSpPr>
          <p:nvPr/>
        </p:nvSpPr>
        <p:spPr bwMode="auto">
          <a:xfrm flipH="1">
            <a:off x="4956175" y="460680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" name="Line 31"/>
          <p:cNvSpPr>
            <a:spLocks noChangeShapeType="1"/>
          </p:cNvSpPr>
          <p:nvPr/>
        </p:nvSpPr>
        <p:spPr bwMode="auto">
          <a:xfrm flipH="1">
            <a:off x="4956175" y="496684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7720952" y="4015345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7893989" y="3726420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8068614" y="3439083"/>
            <a:ext cx="1" cy="235749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8241652" y="3151745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H="1">
            <a:off x="7524103" y="3232162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 flipH="1">
            <a:off x="7547915" y="352668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H="1">
            <a:off x="7547915" y="3886721"/>
            <a:ext cx="840509" cy="137599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H="1">
            <a:off x="7547915" y="4246761"/>
            <a:ext cx="840509" cy="137599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 flipH="1">
            <a:off x="7547915" y="460680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 flipH="1">
            <a:off x="7547915" y="496684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cxnSp>
        <p:nvCxnSpPr>
          <p:cNvPr id="32" name="Egyenes összekötő 31"/>
          <p:cNvCxnSpPr/>
          <p:nvPr/>
        </p:nvCxnSpPr>
        <p:spPr>
          <a:xfrm rot="10800000">
            <a:off x="5364088" y="4365104"/>
            <a:ext cx="2592288" cy="72008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8"/>
          <p:cNvSpPr>
            <a:spLocks/>
          </p:cNvSpPr>
          <p:nvPr/>
        </p:nvSpPr>
        <p:spPr bwMode="auto">
          <a:xfrm>
            <a:off x="7524103" y="2924944"/>
            <a:ext cx="854065" cy="3770089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7668344" y="5013176"/>
            <a:ext cx="792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z</a:t>
            </a:r>
            <a:r>
              <a:rPr lang="hu-HU" sz="2400" baseline="-25000" dirty="0" smtClean="0"/>
              <a:t>1</a:t>
            </a:r>
            <a:endParaRPr lang="hu-HU" sz="2400" baseline="-25000" dirty="0"/>
          </a:p>
        </p:txBody>
      </p:sp>
      <p:sp>
        <p:nvSpPr>
          <p:cNvPr id="37" name="Text Box 51"/>
          <p:cNvSpPr txBox="1">
            <a:spLocks noChangeArrowheads="1"/>
          </p:cNvSpPr>
          <p:nvPr/>
        </p:nvSpPr>
        <p:spPr bwMode="auto">
          <a:xfrm>
            <a:off x="5076056" y="4437112"/>
            <a:ext cx="792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z</a:t>
            </a:r>
            <a:r>
              <a:rPr lang="hu-HU" sz="2400" baseline="-25000" dirty="0" smtClean="0"/>
              <a:t>2</a:t>
            </a:r>
            <a:endParaRPr lang="hu-HU" sz="2400" baseline="-25000" dirty="0"/>
          </a:p>
        </p:txBody>
      </p:sp>
      <p:sp>
        <p:nvSpPr>
          <p:cNvPr id="39" name="Text Box 51"/>
          <p:cNvSpPr txBox="1">
            <a:spLocks noChangeArrowheads="1"/>
          </p:cNvSpPr>
          <p:nvPr/>
        </p:nvSpPr>
        <p:spPr bwMode="auto">
          <a:xfrm>
            <a:off x="6084168" y="4695527"/>
            <a:ext cx="792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err="1" smtClean="0"/>
              <a:t>dir</a:t>
            </a:r>
            <a:endParaRPr lang="hu-HU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3720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1" grpId="0" animBg="1"/>
      <p:bldP spid="36" grpId="0"/>
      <p:bldP spid="37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Pozitron Emissziós Tomográfia</a:t>
            </a:r>
            <a:endParaRPr lang="hu-H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3260725"/>
            <a:ext cx="220027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 rot="1835598">
            <a:off x="5657850" y="3695700"/>
            <a:ext cx="927100" cy="5715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6072188" y="3978275"/>
            <a:ext cx="174625" cy="2174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Oval 33"/>
          <p:cNvSpPr>
            <a:spLocks noChangeArrowheads="1"/>
          </p:cNvSpPr>
          <p:nvPr/>
        </p:nvSpPr>
        <p:spPr bwMode="auto">
          <a:xfrm>
            <a:off x="5897563" y="3906838"/>
            <a:ext cx="174625" cy="2174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" name="Oval 34"/>
          <p:cNvSpPr>
            <a:spLocks noChangeArrowheads="1"/>
          </p:cNvSpPr>
          <p:nvPr/>
        </p:nvSpPr>
        <p:spPr bwMode="auto">
          <a:xfrm>
            <a:off x="6125567" y="4003601"/>
            <a:ext cx="174625" cy="2174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" name="Oval 35"/>
          <p:cNvSpPr>
            <a:spLocks noChangeArrowheads="1"/>
          </p:cNvSpPr>
          <p:nvPr/>
        </p:nvSpPr>
        <p:spPr bwMode="auto">
          <a:xfrm>
            <a:off x="5940152" y="4005064"/>
            <a:ext cx="174625" cy="2174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5711825" y="35941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hu-HU" sz="2400" dirty="0">
                <a:latin typeface="Times New Roman" pitchFamily="18" charset="0"/>
              </a:rPr>
              <a:t>e</a:t>
            </a:r>
            <a:r>
              <a:rPr lang="hu-HU" sz="2400" baseline="30000" dirty="0">
                <a:latin typeface="Times New Roman" pitchFamily="18" charset="0"/>
              </a:rPr>
              <a:t>-</a:t>
            </a:r>
          </a:p>
        </p:txBody>
      </p:sp>
      <p:sp>
        <p:nvSpPr>
          <p:cNvPr id="14" name="Text Box 42"/>
          <p:cNvSpPr txBox="1">
            <a:spLocks noChangeArrowheads="1"/>
          </p:cNvSpPr>
          <p:nvPr/>
        </p:nvSpPr>
        <p:spPr bwMode="auto">
          <a:xfrm>
            <a:off x="6154837" y="3851275"/>
            <a:ext cx="43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hu-HU" sz="2400" dirty="0">
                <a:latin typeface="Times New Roman" pitchFamily="18" charset="0"/>
              </a:rPr>
              <a:t>e</a:t>
            </a:r>
            <a:r>
              <a:rPr lang="hu-HU" sz="2400" baseline="30000" dirty="0">
                <a:latin typeface="Times New Roman" pitchFamily="18" charset="0"/>
              </a:rPr>
              <a:t>+</a:t>
            </a:r>
          </a:p>
        </p:txBody>
      </p:sp>
      <p:sp>
        <p:nvSpPr>
          <p:cNvPr id="15" name="Text Box 49"/>
          <p:cNvSpPr txBox="1">
            <a:spLocks noChangeArrowheads="1"/>
          </p:cNvSpPr>
          <p:nvPr/>
        </p:nvSpPr>
        <p:spPr bwMode="auto">
          <a:xfrm>
            <a:off x="4337050" y="5995988"/>
            <a:ext cx="29051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hu-HU" dirty="0"/>
              <a:t>LOR (Line of </a:t>
            </a:r>
            <a:r>
              <a:rPr lang="hu-HU" dirty="0" err="1"/>
              <a:t>Response</a:t>
            </a:r>
            <a:r>
              <a:rPr lang="hu-HU" dirty="0"/>
              <a:t>): </a:t>
            </a:r>
            <a:r>
              <a:rPr lang="hu-HU" i="1" dirty="0" err="1" smtClean="0"/>
              <a:t>y</a:t>
            </a:r>
            <a:r>
              <a:rPr lang="hu-HU" i="1" baseline="-25000" dirty="0" err="1" smtClean="0"/>
              <a:t>l</a:t>
            </a:r>
            <a:endParaRPr lang="hu-HU" i="1" baseline="-25000" dirty="0"/>
          </a:p>
          <a:p>
            <a:pPr algn="ctr" eaLnBrk="1" hangingPunct="1"/>
            <a:r>
              <a:rPr lang="hu-HU" dirty="0"/>
              <a:t>(Mért adat)</a:t>
            </a:r>
          </a:p>
        </p:txBody>
      </p:sp>
      <p:sp>
        <p:nvSpPr>
          <p:cNvPr id="16" name="Text Box 51"/>
          <p:cNvSpPr txBox="1">
            <a:spLocks noChangeArrowheads="1"/>
          </p:cNvSpPr>
          <p:nvPr/>
        </p:nvSpPr>
        <p:spPr bwMode="auto">
          <a:xfrm>
            <a:off x="4696916" y="1665288"/>
            <a:ext cx="3619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/>
              <a:t>Intenzitás: </a:t>
            </a:r>
            <a:r>
              <a:rPr lang="hu-HU" i="1" dirty="0" smtClean="0"/>
              <a:t>x(v)</a:t>
            </a:r>
            <a:endParaRPr lang="hu-HU" i="1" dirty="0"/>
          </a:p>
          <a:p>
            <a:pPr algn="ctr" eaLnBrk="1" hangingPunct="1"/>
            <a:r>
              <a:rPr lang="hu-HU" dirty="0"/>
              <a:t>(pozitron bomlások sűrűsége)</a:t>
            </a:r>
            <a:endParaRPr lang="hu-HU" i="1" dirty="0"/>
          </a:p>
        </p:txBody>
      </p:sp>
      <p:sp>
        <p:nvSpPr>
          <p:cNvPr id="17" name="Line 52"/>
          <p:cNvSpPr>
            <a:spLocks noChangeShapeType="1"/>
          </p:cNvSpPr>
          <p:nvPr/>
        </p:nvSpPr>
        <p:spPr bwMode="auto">
          <a:xfrm flipH="1">
            <a:off x="6156176" y="2349500"/>
            <a:ext cx="327025" cy="16287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942975" y="1931988"/>
            <a:ext cx="927100" cy="5715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1870075" y="2006600"/>
            <a:ext cx="900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hu-HU" sz="2000"/>
              <a:t>Izotóp</a:t>
            </a:r>
          </a:p>
        </p:txBody>
      </p:sp>
      <p:sp>
        <p:nvSpPr>
          <p:cNvPr id="20" name="Oval 34"/>
          <p:cNvSpPr>
            <a:spLocks noChangeArrowheads="1"/>
          </p:cNvSpPr>
          <p:nvPr/>
        </p:nvSpPr>
        <p:spPr bwMode="auto">
          <a:xfrm>
            <a:off x="1103313" y="5037138"/>
            <a:ext cx="174625" cy="2174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1" name="Text Box 49"/>
          <p:cNvSpPr txBox="1">
            <a:spLocks noChangeArrowheads="1"/>
          </p:cNvSpPr>
          <p:nvPr/>
        </p:nvSpPr>
        <p:spPr bwMode="auto">
          <a:xfrm>
            <a:off x="998538" y="4341813"/>
            <a:ext cx="200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hu-HU" sz="2000"/>
              <a:t>Gamma-fotonok</a:t>
            </a:r>
          </a:p>
        </p:txBody>
      </p:sp>
      <p:sp>
        <p:nvSpPr>
          <p:cNvPr id="22" name="Line 39"/>
          <p:cNvSpPr>
            <a:spLocks noChangeShapeType="1"/>
          </p:cNvSpPr>
          <p:nvPr/>
        </p:nvSpPr>
        <p:spPr bwMode="auto">
          <a:xfrm>
            <a:off x="1431925" y="2552700"/>
            <a:ext cx="0" cy="657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" name="Oval 9"/>
          <p:cNvSpPr>
            <a:spLocks noChangeArrowheads="1"/>
          </p:cNvSpPr>
          <p:nvPr/>
        </p:nvSpPr>
        <p:spPr bwMode="auto">
          <a:xfrm>
            <a:off x="1212850" y="3319463"/>
            <a:ext cx="174625" cy="21748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1358900" y="3149600"/>
            <a:ext cx="1717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hu-HU" sz="2400">
                <a:latin typeface="Times New Roman" pitchFamily="18" charset="0"/>
              </a:rPr>
              <a:t>e</a:t>
            </a:r>
            <a:r>
              <a:rPr lang="hu-HU" sz="2400" baseline="30000">
                <a:latin typeface="Times New Roman" pitchFamily="18" charset="0"/>
              </a:rPr>
              <a:t>+ </a:t>
            </a:r>
            <a:r>
              <a:rPr lang="hu-HU" sz="2400">
                <a:latin typeface="Times New Roman" pitchFamily="18" charset="0"/>
              </a:rPr>
              <a:t>(pozitron)</a:t>
            </a:r>
            <a:endParaRPr lang="hu-HU" sz="2400" baseline="30000">
              <a:latin typeface="Times New Roman" pitchFamily="18" charset="0"/>
            </a:endParaRPr>
          </a:p>
        </p:txBody>
      </p:sp>
      <p:sp>
        <p:nvSpPr>
          <p:cNvPr id="25" name="Line 39"/>
          <p:cNvSpPr>
            <a:spLocks noChangeShapeType="1"/>
          </p:cNvSpPr>
          <p:nvPr/>
        </p:nvSpPr>
        <p:spPr bwMode="auto">
          <a:xfrm>
            <a:off x="1431925" y="3648075"/>
            <a:ext cx="0" cy="657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" name="Oval 34"/>
          <p:cNvSpPr>
            <a:spLocks noChangeArrowheads="1"/>
          </p:cNvSpPr>
          <p:nvPr/>
        </p:nvSpPr>
        <p:spPr bwMode="auto">
          <a:xfrm>
            <a:off x="1212850" y="5254625"/>
            <a:ext cx="174625" cy="2174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7" name="Line 39"/>
          <p:cNvSpPr>
            <a:spLocks noChangeShapeType="1"/>
          </p:cNvSpPr>
          <p:nvPr/>
        </p:nvSpPr>
        <p:spPr bwMode="auto">
          <a:xfrm flipH="1" flipV="1">
            <a:off x="847725" y="4487863"/>
            <a:ext cx="255588" cy="4746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8" name="Line 39"/>
          <p:cNvSpPr>
            <a:spLocks noChangeShapeType="1"/>
          </p:cNvSpPr>
          <p:nvPr/>
        </p:nvSpPr>
        <p:spPr bwMode="auto">
          <a:xfrm>
            <a:off x="1395413" y="5510213"/>
            <a:ext cx="292100" cy="5476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" name="Oval 33"/>
          <p:cNvSpPr>
            <a:spLocks noChangeArrowheads="1"/>
          </p:cNvSpPr>
          <p:nvPr/>
        </p:nvSpPr>
        <p:spPr bwMode="auto">
          <a:xfrm>
            <a:off x="901700" y="3303588"/>
            <a:ext cx="174625" cy="2174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" name="Text Box 41"/>
          <p:cNvSpPr txBox="1">
            <a:spLocks noChangeArrowheads="1"/>
          </p:cNvSpPr>
          <p:nvPr/>
        </p:nvSpPr>
        <p:spPr bwMode="auto">
          <a:xfrm>
            <a:off x="715963" y="299085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hu-HU" sz="2400">
                <a:latin typeface="Times New Roman" pitchFamily="18" charset="0"/>
              </a:rPr>
              <a:t>e</a:t>
            </a:r>
            <a:r>
              <a:rPr lang="hu-HU" sz="2400" baseline="30000">
                <a:latin typeface="Times New Roman" pitchFamily="18" charset="0"/>
              </a:rPr>
              <a:t>-</a:t>
            </a:r>
          </a:p>
        </p:txBody>
      </p:sp>
      <p:sp>
        <p:nvSpPr>
          <p:cNvPr id="31" name="Line 39"/>
          <p:cNvSpPr>
            <a:spLocks noChangeShapeType="1"/>
          </p:cNvSpPr>
          <p:nvPr/>
        </p:nvSpPr>
        <p:spPr bwMode="auto">
          <a:xfrm flipH="1">
            <a:off x="993775" y="3429000"/>
            <a:ext cx="255588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2" name="Line 38"/>
          <p:cNvSpPr>
            <a:spLocks noChangeShapeType="1"/>
          </p:cNvSpPr>
          <p:nvPr/>
        </p:nvSpPr>
        <p:spPr bwMode="auto">
          <a:xfrm flipV="1">
            <a:off x="6300490" y="3933056"/>
            <a:ext cx="1386185" cy="13305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4" name="Freeform 8"/>
          <p:cNvSpPr>
            <a:spLocks/>
          </p:cNvSpPr>
          <p:nvPr/>
        </p:nvSpPr>
        <p:spPr bwMode="auto">
          <a:xfrm>
            <a:off x="3892178" y="2028842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5" name="Line 21"/>
          <p:cNvSpPr>
            <a:spLocks noChangeShapeType="1"/>
          </p:cNvSpPr>
          <p:nvPr/>
        </p:nvSpPr>
        <p:spPr bwMode="auto">
          <a:xfrm>
            <a:off x="4076700" y="34020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>
            <a:off x="4249738" y="31130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7" name="Line 23"/>
          <p:cNvSpPr>
            <a:spLocks noChangeShapeType="1"/>
          </p:cNvSpPr>
          <p:nvPr/>
        </p:nvSpPr>
        <p:spPr bwMode="auto">
          <a:xfrm>
            <a:off x="4424363" y="282575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4597400" y="25384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" name="Line 25"/>
          <p:cNvSpPr>
            <a:spLocks noChangeShapeType="1"/>
          </p:cNvSpPr>
          <p:nvPr/>
        </p:nvSpPr>
        <p:spPr bwMode="auto">
          <a:xfrm>
            <a:off x="4770438" y="22494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 flipH="1">
            <a:off x="3903663" y="2481263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 flipH="1">
            <a:off x="3903663" y="28829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 flipH="1">
            <a:off x="3903663" y="3284538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 flipH="1">
            <a:off x="3903663" y="368617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 flipH="1">
            <a:off x="3903663" y="40894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 flipH="1">
            <a:off x="3903663" y="449103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2" name="Line 40"/>
          <p:cNvSpPr>
            <a:spLocks noChangeShapeType="1"/>
          </p:cNvSpPr>
          <p:nvPr/>
        </p:nvSpPr>
        <p:spPr bwMode="auto">
          <a:xfrm flipH="1">
            <a:off x="4645025" y="4121944"/>
            <a:ext cx="1339850" cy="17065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3" name="Line 50"/>
          <p:cNvSpPr>
            <a:spLocks noChangeShapeType="1"/>
          </p:cNvSpPr>
          <p:nvPr/>
        </p:nvSpPr>
        <p:spPr bwMode="auto">
          <a:xfrm flipH="1" flipV="1">
            <a:off x="4597399" y="4541837"/>
            <a:ext cx="1042988" cy="1489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" name="Line 10"/>
          <p:cNvSpPr>
            <a:spLocks noChangeShapeType="1"/>
          </p:cNvSpPr>
          <p:nvPr/>
        </p:nvSpPr>
        <p:spPr bwMode="auto">
          <a:xfrm>
            <a:off x="7481888" y="339090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5" name="Line 11"/>
          <p:cNvSpPr>
            <a:spLocks noChangeShapeType="1"/>
          </p:cNvSpPr>
          <p:nvPr/>
        </p:nvSpPr>
        <p:spPr bwMode="auto">
          <a:xfrm>
            <a:off x="7656513" y="31019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6" name="Line 12"/>
          <p:cNvSpPr>
            <a:spLocks noChangeShapeType="1"/>
          </p:cNvSpPr>
          <p:nvPr/>
        </p:nvSpPr>
        <p:spPr bwMode="auto">
          <a:xfrm>
            <a:off x="7866063" y="277812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7" name="Line 13"/>
          <p:cNvSpPr>
            <a:spLocks noChangeShapeType="1"/>
          </p:cNvSpPr>
          <p:nvPr/>
        </p:nvSpPr>
        <p:spPr bwMode="auto">
          <a:xfrm>
            <a:off x="8039100" y="24907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8" name="Line 14"/>
          <p:cNvSpPr>
            <a:spLocks noChangeShapeType="1"/>
          </p:cNvSpPr>
          <p:nvPr/>
        </p:nvSpPr>
        <p:spPr bwMode="auto">
          <a:xfrm>
            <a:off x="8212138" y="220186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9" name="Line 15"/>
          <p:cNvSpPr>
            <a:spLocks noChangeShapeType="1"/>
          </p:cNvSpPr>
          <p:nvPr/>
        </p:nvSpPr>
        <p:spPr bwMode="auto">
          <a:xfrm flipH="1">
            <a:off x="7308850" y="247015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0" name="Line 16"/>
          <p:cNvSpPr>
            <a:spLocks noChangeShapeType="1"/>
          </p:cNvSpPr>
          <p:nvPr/>
        </p:nvSpPr>
        <p:spPr bwMode="auto">
          <a:xfrm flipH="1">
            <a:off x="7308850" y="28717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1" name="Line 17"/>
          <p:cNvSpPr>
            <a:spLocks noChangeShapeType="1"/>
          </p:cNvSpPr>
          <p:nvPr/>
        </p:nvSpPr>
        <p:spPr bwMode="auto">
          <a:xfrm flipH="1">
            <a:off x="7308850" y="327342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" name="Line 18"/>
          <p:cNvSpPr>
            <a:spLocks noChangeShapeType="1"/>
          </p:cNvSpPr>
          <p:nvPr/>
        </p:nvSpPr>
        <p:spPr bwMode="auto">
          <a:xfrm flipH="1">
            <a:off x="7308850" y="3675063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3" name="Line 19"/>
          <p:cNvSpPr>
            <a:spLocks noChangeShapeType="1"/>
          </p:cNvSpPr>
          <p:nvPr/>
        </p:nvSpPr>
        <p:spPr bwMode="auto">
          <a:xfrm flipH="1">
            <a:off x="7308850" y="40782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4" name="Line 20"/>
          <p:cNvSpPr>
            <a:spLocks noChangeShapeType="1"/>
          </p:cNvSpPr>
          <p:nvPr/>
        </p:nvSpPr>
        <p:spPr bwMode="auto">
          <a:xfrm flipH="1">
            <a:off x="7308850" y="447992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5" name="Freeform 32"/>
          <p:cNvSpPr>
            <a:spLocks/>
          </p:cNvSpPr>
          <p:nvPr/>
        </p:nvSpPr>
        <p:spPr bwMode="auto">
          <a:xfrm>
            <a:off x="7308850" y="2024063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7" name="AutoShape 43"/>
          <p:cNvSpPr>
            <a:spLocks noChangeArrowheads="1"/>
          </p:cNvSpPr>
          <p:nvPr/>
        </p:nvSpPr>
        <p:spPr bwMode="auto">
          <a:xfrm>
            <a:off x="7524328" y="3645024"/>
            <a:ext cx="431800" cy="504825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4" name="Line 53"/>
          <p:cNvSpPr>
            <a:spLocks noChangeShapeType="1"/>
          </p:cNvSpPr>
          <p:nvPr/>
        </p:nvSpPr>
        <p:spPr bwMode="auto">
          <a:xfrm flipV="1">
            <a:off x="6103939" y="4149849"/>
            <a:ext cx="1492398" cy="191757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4" name="AutoShape 44"/>
          <p:cNvSpPr>
            <a:spLocks noChangeArrowheads="1"/>
          </p:cNvSpPr>
          <p:nvPr/>
        </p:nvSpPr>
        <p:spPr bwMode="auto">
          <a:xfrm>
            <a:off x="4283968" y="4077072"/>
            <a:ext cx="431800" cy="504825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987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3" grpId="0"/>
      <p:bldP spid="14" grpId="0"/>
      <p:bldP spid="14" grpId="1"/>
      <p:bldP spid="15" grpId="0"/>
      <p:bldP spid="16" grpId="0"/>
      <p:bldP spid="17" grpId="0" animBg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 animBg="1"/>
      <p:bldP spid="23" grpId="1" animBg="1"/>
      <p:bldP spid="24" grpId="0"/>
      <p:bldP spid="24" grpId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0" grpId="1"/>
      <p:bldP spid="31" grpId="0" animBg="1"/>
      <p:bldP spid="31" grpId="1" animBg="1"/>
      <p:bldP spid="31" grpId="2" animBg="1"/>
      <p:bldP spid="42" grpId="0" animBg="1"/>
      <p:bldP spid="62" grpId="0" animBg="1"/>
      <p:bldP spid="63" grpId="0" animBg="1"/>
      <p:bldP spid="87" grpId="0" animBg="1"/>
      <p:bldP spid="104" grpId="0" animBg="1"/>
      <p:bldP spid="1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/>
          <p:cNvSpPr txBox="1">
            <a:spLocks/>
          </p:cNvSpPr>
          <p:nvPr/>
        </p:nvSpPr>
        <p:spPr>
          <a:xfrm>
            <a:off x="323528" y="1512168"/>
            <a:ext cx="8640960" cy="53012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54864" tIns="91440" rtlCol="0">
            <a:noAutofit/>
          </a:bodyPr>
          <a:lstStyle/>
          <a:p>
            <a:r>
              <a:rPr lang="hu-HU" sz="1600" dirty="0" smtClean="0"/>
              <a:t>float4 z1 =  //  1 vonalminta, a detektor közepén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modules</a:t>
            </a:r>
            <a:r>
              <a:rPr lang="hu-HU" sz="1600" dirty="0" smtClean="0"/>
              <a:t>[</a:t>
            </a:r>
            <a:r>
              <a:rPr lang="hu-HU" sz="1600" dirty="0" err="1" smtClean="0"/>
              <a:t>iModule.x</a:t>
            </a:r>
            <a:r>
              <a:rPr lang="hu-HU" sz="1600" dirty="0" smtClean="0"/>
              <a:t>].</a:t>
            </a:r>
            <a:r>
              <a:rPr lang="hu-HU" sz="1600" dirty="0" err="1" smtClean="0"/>
              <a:t>origin</a:t>
            </a:r>
            <a:r>
              <a:rPr lang="hu-HU" sz="1600" dirty="0" smtClean="0"/>
              <a:t> + 	</a:t>
            </a:r>
            <a:r>
              <a:rPr lang="hu-HU" sz="1600" dirty="0" err="1" smtClean="0"/>
              <a:t>modules</a:t>
            </a:r>
            <a:r>
              <a:rPr lang="hu-HU" sz="1600" dirty="0" smtClean="0"/>
              <a:t>[</a:t>
            </a:r>
            <a:r>
              <a:rPr lang="hu-HU" sz="1600" dirty="0" err="1" smtClean="0"/>
              <a:t>iModule.x</a:t>
            </a:r>
            <a:r>
              <a:rPr lang="hu-HU" sz="1600" dirty="0" smtClean="0"/>
              <a:t>].</a:t>
            </a:r>
            <a:r>
              <a:rPr lang="hu-HU" sz="1600" dirty="0" err="1" smtClean="0"/>
              <a:t>transAxial</a:t>
            </a:r>
            <a:r>
              <a:rPr lang="hu-HU" sz="1600" dirty="0" smtClean="0"/>
              <a:t>*(iTransAxial1+0.5f)/</a:t>
            </a:r>
            <a:r>
              <a:rPr lang="hu-HU" sz="1600" dirty="0" err="1" smtClean="0"/>
              <a:t>nTransAxial</a:t>
            </a:r>
            <a:r>
              <a:rPr lang="hu-HU" sz="1600" dirty="0" smtClean="0"/>
              <a:t> + 	</a:t>
            </a:r>
            <a:r>
              <a:rPr lang="hu-HU" sz="1600" dirty="0" err="1" smtClean="0"/>
              <a:t>modules</a:t>
            </a:r>
            <a:r>
              <a:rPr lang="hu-HU" sz="1600" dirty="0" smtClean="0"/>
              <a:t>[</a:t>
            </a:r>
            <a:r>
              <a:rPr lang="hu-HU" sz="1600" dirty="0" err="1" smtClean="0"/>
              <a:t>iModule.x</a:t>
            </a:r>
            <a:r>
              <a:rPr lang="hu-HU" sz="1600" dirty="0" smtClean="0"/>
              <a:t>].</a:t>
            </a:r>
            <a:r>
              <a:rPr lang="hu-HU" sz="1600" dirty="0" err="1" smtClean="0"/>
              <a:t>axial</a:t>
            </a:r>
            <a:r>
              <a:rPr lang="hu-HU" sz="1600" dirty="0" smtClean="0"/>
              <a:t>*(iAxial1+0.5f)/</a:t>
            </a:r>
            <a:r>
              <a:rPr lang="hu-HU" sz="1600" dirty="0" err="1" smtClean="0"/>
              <a:t>nAxial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float4 z2 = …</a:t>
            </a:r>
          </a:p>
          <a:p>
            <a:r>
              <a:rPr lang="hu-HU" sz="1600" dirty="0" smtClean="0"/>
              <a:t>float4 </a:t>
            </a:r>
            <a:r>
              <a:rPr lang="hu-HU" sz="1600" dirty="0" err="1" smtClean="0"/>
              <a:t>dir</a:t>
            </a:r>
            <a:r>
              <a:rPr lang="hu-HU" sz="1600" dirty="0" smtClean="0"/>
              <a:t> = z2-z1;</a:t>
            </a:r>
          </a:p>
          <a:p>
            <a:r>
              <a:rPr lang="en-US" sz="1600" dirty="0" smtClean="0"/>
              <a:t>if ( </a:t>
            </a:r>
            <a:r>
              <a:rPr lang="en-US" sz="1600" dirty="0" err="1" smtClean="0">
                <a:solidFill>
                  <a:srgbClr val="FF0000"/>
                </a:solidFill>
              </a:rPr>
              <a:t>intersectBox</a:t>
            </a:r>
            <a:r>
              <a:rPr lang="en-US" sz="1600" dirty="0" smtClean="0"/>
              <a:t>( z1, dir, </a:t>
            </a:r>
            <a:r>
              <a:rPr lang="en-US" sz="1600" dirty="0" err="1" smtClean="0"/>
              <a:t>volumeMin</a:t>
            </a:r>
            <a:r>
              <a:rPr lang="en-US" sz="1600" dirty="0" smtClean="0"/>
              <a:t>, </a:t>
            </a:r>
            <a:r>
              <a:rPr lang="en-US" sz="1600" dirty="0" err="1" smtClean="0"/>
              <a:t>volumeMax</a:t>
            </a:r>
            <a:r>
              <a:rPr lang="en-US" sz="1600" dirty="0" smtClean="0"/>
              <a:t>, &amp;</a:t>
            </a:r>
            <a:r>
              <a:rPr lang="en-US" sz="1600" dirty="0" err="1" smtClean="0"/>
              <a:t>tnear</a:t>
            </a:r>
            <a:r>
              <a:rPr lang="en-US" sz="1600" dirty="0" smtClean="0"/>
              <a:t>, &amp;</a:t>
            </a:r>
            <a:r>
              <a:rPr lang="en-US" sz="1600" dirty="0" err="1" smtClean="0"/>
              <a:t>tfar</a:t>
            </a:r>
            <a:r>
              <a:rPr lang="en-US" sz="1600" dirty="0" smtClean="0"/>
              <a:t> ) )</a:t>
            </a:r>
            <a:r>
              <a:rPr lang="hu-HU" sz="1600" dirty="0" smtClean="0"/>
              <a:t> {</a:t>
            </a:r>
          </a:p>
          <a:p>
            <a:r>
              <a:rPr lang="hu-HU" sz="1600" dirty="0" smtClean="0"/>
              <a:t>    </a:t>
            </a:r>
            <a:r>
              <a:rPr lang="hu-HU" sz="1600" dirty="0" err="1" smtClean="0"/>
              <a:t>float</a:t>
            </a:r>
            <a:r>
              <a:rPr lang="hu-HU" sz="1600" dirty="0" smtClean="0"/>
              <a:t> G = </a:t>
            </a:r>
            <a:r>
              <a:rPr lang="hu-HU" sz="1600" dirty="0" err="1" smtClean="0"/>
              <a:t>-detectorArea</a:t>
            </a:r>
            <a:r>
              <a:rPr lang="hu-HU" sz="1600" dirty="0" smtClean="0"/>
              <a:t>*</a:t>
            </a:r>
            <a:r>
              <a:rPr lang="hu-HU" sz="1600" dirty="0" err="1" smtClean="0"/>
              <a:t>detectorArea</a:t>
            </a:r>
            <a:r>
              <a:rPr lang="hu-HU" sz="1600" dirty="0" smtClean="0"/>
              <a:t> * 	</a:t>
            </a:r>
            <a:r>
              <a:rPr lang="hu-HU" sz="1600" dirty="0" err="1" smtClean="0"/>
              <a:t>dot</a:t>
            </a:r>
            <a:r>
              <a:rPr lang="hu-HU" sz="1600" dirty="0" smtClean="0"/>
              <a:t>(</a:t>
            </a:r>
            <a:r>
              <a:rPr lang="hu-HU" sz="1600" dirty="0" err="1" smtClean="0"/>
              <a:t>modules</a:t>
            </a:r>
            <a:r>
              <a:rPr lang="hu-HU" sz="1600" dirty="0" smtClean="0"/>
              <a:t>[</a:t>
            </a:r>
            <a:r>
              <a:rPr lang="hu-HU" sz="1600" dirty="0" err="1" smtClean="0"/>
              <a:t>iModule.x</a:t>
            </a:r>
            <a:r>
              <a:rPr lang="hu-HU" sz="1600" dirty="0" smtClean="0"/>
              <a:t>].n,</a:t>
            </a:r>
            <a:r>
              <a:rPr lang="hu-HU" sz="1600" dirty="0" err="1" smtClean="0"/>
              <a:t>dir</a:t>
            </a:r>
            <a:r>
              <a:rPr lang="hu-HU" sz="1600" dirty="0" smtClean="0"/>
              <a:t>)*</a:t>
            </a:r>
            <a:r>
              <a:rPr lang="hu-HU" sz="1600" dirty="0" err="1" smtClean="0"/>
              <a:t>dot</a:t>
            </a:r>
            <a:r>
              <a:rPr lang="hu-HU" sz="1600" dirty="0" smtClean="0"/>
              <a:t>(</a:t>
            </a:r>
            <a:r>
              <a:rPr lang="hu-HU" sz="1600" dirty="0" err="1" smtClean="0"/>
              <a:t>modules</a:t>
            </a:r>
            <a:r>
              <a:rPr lang="hu-HU" sz="1600" dirty="0" smtClean="0"/>
              <a:t>[</a:t>
            </a:r>
            <a:r>
              <a:rPr lang="hu-HU" sz="1600" dirty="0" err="1" smtClean="0"/>
              <a:t>iModule.y</a:t>
            </a:r>
            <a:r>
              <a:rPr lang="hu-HU" sz="1600" dirty="0" smtClean="0"/>
              <a:t>].</a:t>
            </a:r>
            <a:r>
              <a:rPr lang="hu-HU" sz="1600" dirty="0" err="1" smtClean="0"/>
              <a:t>n</a:t>
            </a:r>
            <a:r>
              <a:rPr lang="hu-HU" sz="1600" dirty="0" smtClean="0"/>
              <a:t>,</a:t>
            </a:r>
            <a:r>
              <a:rPr lang="hu-HU" sz="1600" dirty="0" err="1" smtClean="0"/>
              <a:t>dir</a:t>
            </a:r>
            <a:r>
              <a:rPr lang="hu-HU" sz="1600" dirty="0" smtClean="0"/>
              <a:t>) </a:t>
            </a:r>
          </a:p>
          <a:p>
            <a:r>
              <a:rPr lang="hu-HU" sz="1600" dirty="0" smtClean="0"/>
              <a:t>	/ (2.0f*M_PI*</a:t>
            </a:r>
            <a:r>
              <a:rPr lang="hu-HU" sz="1600" dirty="0" err="1" smtClean="0"/>
              <a:t>dot</a:t>
            </a:r>
            <a:r>
              <a:rPr lang="hu-HU" sz="1600" dirty="0" smtClean="0"/>
              <a:t>(</a:t>
            </a:r>
            <a:r>
              <a:rPr lang="hu-HU" sz="1600" dirty="0" err="1" smtClean="0"/>
              <a:t>dir</a:t>
            </a:r>
            <a:r>
              <a:rPr lang="hu-HU" sz="1600" dirty="0" smtClean="0"/>
              <a:t>,</a:t>
            </a:r>
            <a:r>
              <a:rPr lang="hu-HU" sz="1600" dirty="0" err="1" smtClean="0"/>
              <a:t>dir</a:t>
            </a:r>
            <a:r>
              <a:rPr lang="hu-HU" sz="1600" dirty="0" smtClean="0"/>
              <a:t>)*</a:t>
            </a:r>
            <a:r>
              <a:rPr lang="hu-HU" sz="1600" dirty="0" err="1" smtClean="0"/>
              <a:t>dot</a:t>
            </a:r>
            <a:r>
              <a:rPr lang="hu-HU" sz="1600" dirty="0" smtClean="0"/>
              <a:t>(</a:t>
            </a:r>
            <a:r>
              <a:rPr lang="hu-HU" sz="1600" dirty="0" err="1" smtClean="0"/>
              <a:t>dir</a:t>
            </a:r>
            <a:r>
              <a:rPr lang="hu-HU" sz="1600" dirty="0" smtClean="0"/>
              <a:t>,</a:t>
            </a:r>
            <a:r>
              <a:rPr lang="hu-HU" sz="1600" dirty="0" err="1" smtClean="0"/>
              <a:t>dir</a:t>
            </a:r>
            <a:r>
              <a:rPr lang="hu-HU" sz="1600" dirty="0" smtClean="0"/>
              <a:t>));</a:t>
            </a:r>
          </a:p>
          <a:p>
            <a:r>
              <a:rPr lang="hu-HU" sz="1600" dirty="0" smtClean="0"/>
              <a:t>    float4 start = z1+</a:t>
            </a:r>
            <a:r>
              <a:rPr lang="hu-HU" sz="1600" dirty="0" err="1" smtClean="0"/>
              <a:t>tnear</a:t>
            </a:r>
            <a:r>
              <a:rPr lang="hu-HU" sz="1600" dirty="0" smtClean="0"/>
              <a:t>*</a:t>
            </a:r>
            <a:r>
              <a:rPr lang="hu-HU" sz="1600" dirty="0" err="1" smtClean="0"/>
              <a:t>dir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 float4 end = z1+</a:t>
            </a:r>
            <a:r>
              <a:rPr lang="hu-HU" sz="1600" dirty="0" err="1" smtClean="0"/>
              <a:t>tfar</a:t>
            </a:r>
            <a:r>
              <a:rPr lang="hu-HU" sz="1600" dirty="0" smtClean="0"/>
              <a:t>*</a:t>
            </a:r>
            <a:r>
              <a:rPr lang="hu-HU" sz="1600" dirty="0" err="1" smtClean="0"/>
              <a:t>dir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 </a:t>
            </a:r>
            <a:r>
              <a:rPr lang="en-US" sz="1600" dirty="0" smtClean="0"/>
              <a:t>float4 step = (end - start) / resolution;</a:t>
            </a:r>
          </a:p>
          <a:p>
            <a:r>
              <a:rPr lang="hu-HU" sz="1600" dirty="0" smtClean="0"/>
              <a:t>    </a:t>
            </a:r>
            <a:r>
              <a:rPr lang="en-US" sz="1600" dirty="0" smtClean="0"/>
              <a:t>float dl = length(step); </a:t>
            </a:r>
            <a:r>
              <a:rPr lang="hu-HU" sz="1600" dirty="0" smtClean="0"/>
              <a:t>		</a:t>
            </a:r>
          </a:p>
          <a:p>
            <a:r>
              <a:rPr lang="hu-HU" sz="1600" dirty="0" smtClean="0"/>
              <a:t>    float4 </a:t>
            </a:r>
            <a:r>
              <a:rPr lang="hu-HU" sz="1600" dirty="0" err="1" smtClean="0"/>
              <a:t>voxel</a:t>
            </a:r>
            <a:r>
              <a:rPr lang="hu-HU" sz="1600" dirty="0" smtClean="0"/>
              <a:t> = start;</a:t>
            </a:r>
          </a:p>
          <a:p>
            <a:r>
              <a:rPr lang="hu-HU" sz="1600" dirty="0" smtClean="0"/>
              <a:t>    </a:t>
            </a:r>
            <a:r>
              <a:rPr lang="hu-HU" sz="1600" dirty="0" err="1" smtClean="0"/>
              <a:t>for</a:t>
            </a:r>
            <a:r>
              <a:rPr lang="hu-HU" sz="1600" dirty="0" smtClean="0"/>
              <a:t> ( int i = 0; i &lt; </a:t>
            </a:r>
            <a:r>
              <a:rPr lang="hu-HU" sz="1600" dirty="0" err="1" smtClean="0"/>
              <a:t>resolution</a:t>
            </a:r>
            <a:r>
              <a:rPr lang="hu-HU" sz="1600" dirty="0" smtClean="0"/>
              <a:t>; ++</a:t>
            </a:r>
            <a:r>
              <a:rPr lang="hu-HU" sz="1600" dirty="0" err="1" smtClean="0"/>
              <a:t>i</a:t>
            </a:r>
            <a:r>
              <a:rPr lang="hu-HU" sz="1600" dirty="0" smtClean="0"/>
              <a:t> ) {</a:t>
            </a:r>
          </a:p>
          <a:p>
            <a:r>
              <a:rPr lang="hu-HU" sz="1600" dirty="0" smtClean="0"/>
              <a:t>        </a:t>
            </a:r>
            <a:r>
              <a:rPr lang="hu-HU" sz="1600" dirty="0" err="1" smtClean="0"/>
              <a:t>float</a:t>
            </a:r>
            <a:r>
              <a:rPr lang="hu-HU" sz="1600" dirty="0" smtClean="0"/>
              <a:t> x = </a:t>
            </a:r>
            <a:r>
              <a:rPr lang="hu-HU" sz="1600" dirty="0" err="1" smtClean="0"/>
              <a:t>getIntensity</a:t>
            </a:r>
            <a:r>
              <a:rPr lang="hu-HU" sz="1600" dirty="0" smtClean="0"/>
              <a:t>( (</a:t>
            </a:r>
            <a:r>
              <a:rPr lang="hu-HU" sz="1600" dirty="0" err="1" smtClean="0"/>
              <a:t>voxel</a:t>
            </a:r>
            <a:r>
              <a:rPr lang="hu-HU" sz="1600" dirty="0" smtClean="0"/>
              <a:t> - </a:t>
            </a:r>
            <a:r>
              <a:rPr lang="hu-HU" sz="1600" dirty="0" err="1" smtClean="0"/>
              <a:t>volumeMin</a:t>
            </a:r>
            <a:r>
              <a:rPr lang="hu-HU" sz="1600" dirty="0" smtClean="0"/>
              <a:t>) / (</a:t>
            </a:r>
            <a:r>
              <a:rPr lang="hu-HU" sz="1600" dirty="0" err="1" smtClean="0"/>
              <a:t>volumeMax</a:t>
            </a:r>
            <a:r>
              <a:rPr lang="hu-HU" sz="1600" dirty="0" smtClean="0"/>
              <a:t> - </a:t>
            </a:r>
            <a:r>
              <a:rPr lang="hu-HU" sz="1600" dirty="0" err="1" smtClean="0"/>
              <a:t>volumeMin</a:t>
            </a:r>
            <a:r>
              <a:rPr lang="hu-HU" sz="1600" dirty="0" smtClean="0"/>
              <a:t>), </a:t>
            </a:r>
            <a:r>
              <a:rPr lang="hu-HU" sz="1600" dirty="0" err="1" smtClean="0"/>
              <a:t>resolution</a:t>
            </a:r>
            <a:r>
              <a:rPr lang="hu-HU" sz="1600" dirty="0" smtClean="0"/>
              <a:t>, </a:t>
            </a:r>
            <a:r>
              <a:rPr lang="hu-HU" sz="1600" dirty="0" err="1" smtClean="0"/>
              <a:t>volumeBuffer</a:t>
            </a:r>
            <a:r>
              <a:rPr lang="hu-HU" sz="1600" dirty="0" smtClean="0"/>
              <a:t> );</a:t>
            </a:r>
          </a:p>
          <a:p>
            <a:r>
              <a:rPr lang="hu-HU" sz="1600" dirty="0" smtClean="0"/>
              <a:t>        </a:t>
            </a:r>
            <a:r>
              <a:rPr lang="hu-HU" sz="1600" dirty="0" err="1" smtClean="0"/>
              <a:t>xSum</a:t>
            </a:r>
            <a:r>
              <a:rPr lang="hu-HU" sz="1600" dirty="0" smtClean="0"/>
              <a:t> += G*x*dl;</a:t>
            </a:r>
          </a:p>
          <a:p>
            <a:r>
              <a:rPr lang="hu-HU" sz="1600" dirty="0" smtClean="0"/>
              <a:t>        </a:t>
            </a:r>
            <a:r>
              <a:rPr lang="hu-HU" sz="1600" dirty="0" err="1" smtClean="0"/>
              <a:t>voxel</a:t>
            </a:r>
            <a:r>
              <a:rPr lang="hu-HU" sz="1600" dirty="0" smtClean="0"/>
              <a:t> += </a:t>
            </a:r>
            <a:r>
              <a:rPr lang="hu-HU" sz="1600" dirty="0" err="1" smtClean="0"/>
              <a:t>step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 }</a:t>
            </a:r>
          </a:p>
          <a:p>
            <a:r>
              <a:rPr lang="hu-HU" sz="1600" dirty="0" smtClean="0"/>
              <a:t>}	</a:t>
            </a:r>
          </a:p>
        </p:txBody>
      </p:sp>
      <p:sp>
        <p:nvSpPr>
          <p:cNvPr id="34" name="Téglalap 33"/>
          <p:cNvSpPr/>
          <p:nvPr/>
        </p:nvSpPr>
        <p:spPr>
          <a:xfrm>
            <a:off x="288032" y="2996952"/>
            <a:ext cx="6588224" cy="360040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Előrevetítő kernel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3923928" y="2852936"/>
            <a:ext cx="5040560" cy="3933056"/>
          </a:xfrm>
          <a:prstGeom prst="rect">
            <a:avLst/>
          </a:prstGeom>
          <a:solidFill>
            <a:schemeClr val="bg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932363" y="2924944"/>
            <a:ext cx="854065" cy="3770089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>
            <a:off x="5129212" y="4015345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" name="Line 22"/>
          <p:cNvSpPr>
            <a:spLocks noChangeShapeType="1"/>
          </p:cNvSpPr>
          <p:nvPr/>
        </p:nvSpPr>
        <p:spPr bwMode="auto">
          <a:xfrm>
            <a:off x="5302249" y="3726420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" name="Line 23"/>
          <p:cNvSpPr>
            <a:spLocks noChangeShapeType="1"/>
          </p:cNvSpPr>
          <p:nvPr/>
        </p:nvSpPr>
        <p:spPr bwMode="auto">
          <a:xfrm>
            <a:off x="5476874" y="3439083"/>
            <a:ext cx="1" cy="235749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" name="Line 24"/>
          <p:cNvSpPr>
            <a:spLocks noChangeShapeType="1"/>
          </p:cNvSpPr>
          <p:nvPr/>
        </p:nvSpPr>
        <p:spPr bwMode="auto">
          <a:xfrm>
            <a:off x="5649912" y="3151745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 flipH="1">
            <a:off x="4932363" y="3232162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" name="Line 27"/>
          <p:cNvSpPr>
            <a:spLocks noChangeShapeType="1"/>
          </p:cNvSpPr>
          <p:nvPr/>
        </p:nvSpPr>
        <p:spPr bwMode="auto">
          <a:xfrm flipH="1">
            <a:off x="4956175" y="352668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 flipH="1">
            <a:off x="4956175" y="3886721"/>
            <a:ext cx="840509" cy="137599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" name="Line 29"/>
          <p:cNvSpPr>
            <a:spLocks noChangeShapeType="1"/>
          </p:cNvSpPr>
          <p:nvPr/>
        </p:nvSpPr>
        <p:spPr bwMode="auto">
          <a:xfrm flipH="1">
            <a:off x="4956175" y="4246761"/>
            <a:ext cx="840509" cy="137599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" name="Line 30"/>
          <p:cNvSpPr>
            <a:spLocks noChangeShapeType="1"/>
          </p:cNvSpPr>
          <p:nvPr/>
        </p:nvSpPr>
        <p:spPr bwMode="auto">
          <a:xfrm flipH="1">
            <a:off x="4956175" y="460680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" name="Line 31"/>
          <p:cNvSpPr>
            <a:spLocks noChangeShapeType="1"/>
          </p:cNvSpPr>
          <p:nvPr/>
        </p:nvSpPr>
        <p:spPr bwMode="auto">
          <a:xfrm flipH="1">
            <a:off x="4956175" y="496684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7720952" y="4015345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7893989" y="3726420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8068614" y="3439083"/>
            <a:ext cx="1" cy="235749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8241652" y="3151745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H="1">
            <a:off x="7524103" y="3232162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 flipH="1">
            <a:off x="7547915" y="352668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H="1">
            <a:off x="7547915" y="3886721"/>
            <a:ext cx="840509" cy="137599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H="1">
            <a:off x="7547915" y="4246761"/>
            <a:ext cx="840509" cy="137599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 flipH="1">
            <a:off x="7547915" y="460680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 flipH="1">
            <a:off x="7547915" y="496684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cxnSp>
        <p:nvCxnSpPr>
          <p:cNvPr id="32" name="Egyenes összekötő 31"/>
          <p:cNvCxnSpPr/>
          <p:nvPr/>
        </p:nvCxnSpPr>
        <p:spPr>
          <a:xfrm rot="10800000">
            <a:off x="5364088" y="4365104"/>
            <a:ext cx="2592288" cy="720080"/>
          </a:xfrm>
          <a:prstGeom prst="line">
            <a:avLst/>
          </a:prstGeom>
          <a:ln w="25400">
            <a:solidFill>
              <a:schemeClr val="tx1">
                <a:alpha val="40000"/>
              </a:schemeClr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8"/>
          <p:cNvSpPr>
            <a:spLocks/>
          </p:cNvSpPr>
          <p:nvPr/>
        </p:nvSpPr>
        <p:spPr bwMode="auto">
          <a:xfrm>
            <a:off x="7524103" y="2924944"/>
            <a:ext cx="854065" cy="3770089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5" name="Téglalap 34"/>
          <p:cNvSpPr/>
          <p:nvPr/>
        </p:nvSpPr>
        <p:spPr>
          <a:xfrm>
            <a:off x="467544" y="4005064"/>
            <a:ext cx="2448272" cy="576064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Kocka 32"/>
          <p:cNvSpPr/>
          <p:nvPr/>
        </p:nvSpPr>
        <p:spPr>
          <a:xfrm>
            <a:off x="5652120" y="4149080"/>
            <a:ext cx="1728192" cy="1800200"/>
          </a:xfrm>
          <a:prstGeom prst="cube">
            <a:avLst>
              <a:gd name="adj" fmla="val 39564"/>
            </a:avLst>
          </a:prstGeom>
          <a:solidFill>
            <a:srgbClr val="FF0000">
              <a:alpha val="39000"/>
            </a:srgbClr>
          </a:solidFill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6" name="Egyenes összekötő 35"/>
          <p:cNvCxnSpPr/>
          <p:nvPr/>
        </p:nvCxnSpPr>
        <p:spPr>
          <a:xfrm rot="10800000">
            <a:off x="6143937" y="4581128"/>
            <a:ext cx="1036925" cy="288034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51"/>
          <p:cNvSpPr txBox="1">
            <a:spLocks noChangeArrowheads="1"/>
          </p:cNvSpPr>
          <p:nvPr/>
        </p:nvSpPr>
        <p:spPr bwMode="auto">
          <a:xfrm>
            <a:off x="6516216" y="4839543"/>
            <a:ext cx="10801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start</a:t>
            </a:r>
            <a:endParaRPr lang="hu-HU" sz="2400" baseline="-25000" dirty="0"/>
          </a:p>
        </p:txBody>
      </p:sp>
      <p:sp>
        <p:nvSpPr>
          <p:cNvPr id="44" name="Text Box 51"/>
          <p:cNvSpPr txBox="1">
            <a:spLocks noChangeArrowheads="1"/>
          </p:cNvSpPr>
          <p:nvPr/>
        </p:nvSpPr>
        <p:spPr bwMode="auto">
          <a:xfrm>
            <a:off x="5868144" y="4191471"/>
            <a:ext cx="10801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end</a:t>
            </a:r>
            <a:endParaRPr lang="hu-HU" sz="2400" baseline="-25000" dirty="0"/>
          </a:p>
        </p:txBody>
      </p:sp>
      <p:sp>
        <p:nvSpPr>
          <p:cNvPr id="45" name="Text Box 51"/>
          <p:cNvSpPr txBox="1">
            <a:spLocks noChangeArrowheads="1"/>
          </p:cNvSpPr>
          <p:nvPr/>
        </p:nvSpPr>
        <p:spPr bwMode="auto">
          <a:xfrm>
            <a:off x="7668344" y="5013176"/>
            <a:ext cx="792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z</a:t>
            </a:r>
            <a:r>
              <a:rPr lang="hu-HU" sz="2400" baseline="-25000" dirty="0" smtClean="0"/>
              <a:t>1</a:t>
            </a:r>
            <a:endParaRPr lang="hu-HU" sz="2400" baseline="-25000" dirty="0"/>
          </a:p>
        </p:txBody>
      </p:sp>
      <p:sp>
        <p:nvSpPr>
          <p:cNvPr id="46" name="Text Box 51"/>
          <p:cNvSpPr txBox="1">
            <a:spLocks noChangeArrowheads="1"/>
          </p:cNvSpPr>
          <p:nvPr/>
        </p:nvSpPr>
        <p:spPr bwMode="auto">
          <a:xfrm>
            <a:off x="5076056" y="4437112"/>
            <a:ext cx="792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z</a:t>
            </a:r>
            <a:r>
              <a:rPr lang="hu-HU" sz="2400" baseline="-25000" dirty="0" smtClean="0"/>
              <a:t>2</a:t>
            </a:r>
            <a:endParaRPr lang="hu-HU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3720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1" grpId="0" animBg="1"/>
      <p:bldP spid="33" grpId="0" animBg="1"/>
      <p:bldP spid="43" grpId="0"/>
      <p:bldP spid="44" grpId="0"/>
      <p:bldP spid="45" grpId="0"/>
      <p:bldP spid="4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Előrevetítő kernel</a:t>
            </a:r>
            <a:endParaRPr lang="hu-HU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323528" y="1512168"/>
            <a:ext cx="8640960" cy="53012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54864" tIns="91440" rtlCol="0">
            <a:noAutofit/>
          </a:bodyPr>
          <a:lstStyle/>
          <a:p>
            <a:r>
              <a:rPr lang="hu-HU" sz="1600" dirty="0" smtClean="0"/>
              <a:t>float4 z1 =  //  1 vonalminta, a detektor közepén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modules</a:t>
            </a:r>
            <a:r>
              <a:rPr lang="hu-HU" sz="1600" dirty="0" smtClean="0"/>
              <a:t>[</a:t>
            </a:r>
            <a:r>
              <a:rPr lang="hu-HU" sz="1600" dirty="0" err="1" smtClean="0"/>
              <a:t>iModule.x</a:t>
            </a:r>
            <a:r>
              <a:rPr lang="hu-HU" sz="1600" dirty="0" smtClean="0"/>
              <a:t>].</a:t>
            </a:r>
            <a:r>
              <a:rPr lang="hu-HU" sz="1600" dirty="0" err="1" smtClean="0"/>
              <a:t>origin</a:t>
            </a:r>
            <a:r>
              <a:rPr lang="hu-HU" sz="1600" dirty="0" smtClean="0"/>
              <a:t> + 	</a:t>
            </a:r>
            <a:r>
              <a:rPr lang="hu-HU" sz="1600" dirty="0" err="1" smtClean="0"/>
              <a:t>modules</a:t>
            </a:r>
            <a:r>
              <a:rPr lang="hu-HU" sz="1600" dirty="0" smtClean="0"/>
              <a:t>[</a:t>
            </a:r>
            <a:r>
              <a:rPr lang="hu-HU" sz="1600" dirty="0" err="1" smtClean="0"/>
              <a:t>iModule.x</a:t>
            </a:r>
            <a:r>
              <a:rPr lang="hu-HU" sz="1600" dirty="0" smtClean="0"/>
              <a:t>].</a:t>
            </a:r>
            <a:r>
              <a:rPr lang="hu-HU" sz="1600" dirty="0" err="1" smtClean="0"/>
              <a:t>transAxial</a:t>
            </a:r>
            <a:r>
              <a:rPr lang="hu-HU" sz="1600" dirty="0" smtClean="0"/>
              <a:t>*(iTransAxial1+0.5f)/</a:t>
            </a:r>
            <a:r>
              <a:rPr lang="hu-HU" sz="1600" dirty="0" err="1" smtClean="0"/>
              <a:t>nTransAxial</a:t>
            </a:r>
            <a:r>
              <a:rPr lang="hu-HU" sz="1600" dirty="0" smtClean="0"/>
              <a:t> + 	</a:t>
            </a:r>
            <a:r>
              <a:rPr lang="hu-HU" sz="1600" dirty="0" err="1" smtClean="0"/>
              <a:t>modules</a:t>
            </a:r>
            <a:r>
              <a:rPr lang="hu-HU" sz="1600" dirty="0" smtClean="0"/>
              <a:t>[</a:t>
            </a:r>
            <a:r>
              <a:rPr lang="hu-HU" sz="1600" dirty="0" err="1" smtClean="0"/>
              <a:t>iModule.x</a:t>
            </a:r>
            <a:r>
              <a:rPr lang="hu-HU" sz="1600" dirty="0" smtClean="0"/>
              <a:t>].</a:t>
            </a:r>
            <a:r>
              <a:rPr lang="hu-HU" sz="1600" dirty="0" err="1" smtClean="0"/>
              <a:t>axial</a:t>
            </a:r>
            <a:r>
              <a:rPr lang="hu-HU" sz="1600" dirty="0" smtClean="0"/>
              <a:t>*(iAxial1+0.5f)/</a:t>
            </a:r>
            <a:r>
              <a:rPr lang="hu-HU" sz="1600" dirty="0" err="1" smtClean="0"/>
              <a:t>nAxial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float4 z2 = …</a:t>
            </a:r>
          </a:p>
          <a:p>
            <a:r>
              <a:rPr lang="hu-HU" sz="1600" dirty="0" smtClean="0"/>
              <a:t>float4 </a:t>
            </a:r>
            <a:r>
              <a:rPr lang="hu-HU" sz="1600" dirty="0" err="1" smtClean="0"/>
              <a:t>dir</a:t>
            </a:r>
            <a:r>
              <a:rPr lang="hu-HU" sz="1600" dirty="0" smtClean="0"/>
              <a:t> = z2-z1;</a:t>
            </a:r>
          </a:p>
          <a:p>
            <a:r>
              <a:rPr lang="en-US" sz="1600" dirty="0" smtClean="0"/>
              <a:t>if ( </a:t>
            </a:r>
            <a:r>
              <a:rPr lang="en-US" sz="1600" dirty="0" err="1" smtClean="0"/>
              <a:t>intersectBox</a:t>
            </a:r>
            <a:r>
              <a:rPr lang="en-US" sz="1600" dirty="0" smtClean="0"/>
              <a:t>( z1, dir, </a:t>
            </a:r>
            <a:r>
              <a:rPr lang="en-US" sz="1600" dirty="0" err="1" smtClean="0"/>
              <a:t>volumeMin</a:t>
            </a:r>
            <a:r>
              <a:rPr lang="en-US" sz="1600" dirty="0" smtClean="0"/>
              <a:t>, </a:t>
            </a:r>
            <a:r>
              <a:rPr lang="en-US" sz="1600" dirty="0" err="1" smtClean="0"/>
              <a:t>volumeMax</a:t>
            </a:r>
            <a:r>
              <a:rPr lang="en-US" sz="1600" dirty="0" smtClean="0"/>
              <a:t>, &amp;</a:t>
            </a:r>
            <a:r>
              <a:rPr lang="en-US" sz="1600" dirty="0" err="1" smtClean="0"/>
              <a:t>tnear</a:t>
            </a:r>
            <a:r>
              <a:rPr lang="en-US" sz="1600" dirty="0" smtClean="0"/>
              <a:t>, &amp;</a:t>
            </a:r>
            <a:r>
              <a:rPr lang="en-US" sz="1600" dirty="0" err="1" smtClean="0"/>
              <a:t>tfar</a:t>
            </a:r>
            <a:r>
              <a:rPr lang="en-US" sz="1600" dirty="0" smtClean="0"/>
              <a:t> ) )</a:t>
            </a:r>
            <a:r>
              <a:rPr lang="hu-HU" sz="1600" dirty="0" smtClean="0"/>
              <a:t> {</a:t>
            </a:r>
          </a:p>
          <a:p>
            <a:r>
              <a:rPr lang="hu-HU" sz="1600" dirty="0" smtClean="0"/>
              <a:t>    </a:t>
            </a:r>
            <a:r>
              <a:rPr lang="hu-HU" sz="1600" dirty="0" err="1" smtClean="0"/>
              <a:t>float</a:t>
            </a:r>
            <a:r>
              <a:rPr lang="hu-HU" sz="1600" dirty="0" smtClean="0"/>
              <a:t> G = </a:t>
            </a:r>
            <a:r>
              <a:rPr lang="hu-HU" sz="1600" dirty="0" err="1" smtClean="0"/>
              <a:t>-detectorArea</a:t>
            </a:r>
            <a:r>
              <a:rPr lang="hu-HU" sz="1600" dirty="0" smtClean="0"/>
              <a:t>*</a:t>
            </a:r>
            <a:r>
              <a:rPr lang="hu-HU" sz="1600" dirty="0" err="1" smtClean="0"/>
              <a:t>detectorArea</a:t>
            </a:r>
            <a:r>
              <a:rPr lang="hu-HU" sz="1600" dirty="0" smtClean="0"/>
              <a:t> * 	</a:t>
            </a:r>
            <a:r>
              <a:rPr lang="hu-HU" sz="1600" dirty="0" err="1" smtClean="0"/>
              <a:t>dot</a:t>
            </a:r>
            <a:r>
              <a:rPr lang="hu-HU" sz="1600" dirty="0" smtClean="0"/>
              <a:t>(</a:t>
            </a:r>
            <a:r>
              <a:rPr lang="hu-HU" sz="1600" dirty="0" err="1" smtClean="0"/>
              <a:t>modules</a:t>
            </a:r>
            <a:r>
              <a:rPr lang="hu-HU" sz="1600" dirty="0" smtClean="0"/>
              <a:t>[</a:t>
            </a:r>
            <a:r>
              <a:rPr lang="hu-HU" sz="1600" dirty="0" err="1" smtClean="0"/>
              <a:t>iModule.x</a:t>
            </a:r>
            <a:r>
              <a:rPr lang="hu-HU" sz="1600" dirty="0" smtClean="0"/>
              <a:t>].n,</a:t>
            </a:r>
            <a:r>
              <a:rPr lang="hu-HU" sz="1600" dirty="0" err="1" smtClean="0"/>
              <a:t>dir</a:t>
            </a:r>
            <a:r>
              <a:rPr lang="hu-HU" sz="1600" dirty="0" smtClean="0"/>
              <a:t>)*</a:t>
            </a:r>
            <a:r>
              <a:rPr lang="hu-HU" sz="1600" dirty="0" err="1" smtClean="0"/>
              <a:t>dot</a:t>
            </a:r>
            <a:r>
              <a:rPr lang="hu-HU" sz="1600" dirty="0" smtClean="0"/>
              <a:t>(</a:t>
            </a:r>
            <a:r>
              <a:rPr lang="hu-HU" sz="1600" dirty="0" err="1" smtClean="0"/>
              <a:t>modules</a:t>
            </a:r>
            <a:r>
              <a:rPr lang="hu-HU" sz="1600" dirty="0" smtClean="0"/>
              <a:t>[</a:t>
            </a:r>
            <a:r>
              <a:rPr lang="hu-HU" sz="1600" dirty="0" err="1" smtClean="0"/>
              <a:t>iModule.y</a:t>
            </a:r>
            <a:r>
              <a:rPr lang="hu-HU" sz="1600" dirty="0" smtClean="0"/>
              <a:t>].</a:t>
            </a:r>
            <a:r>
              <a:rPr lang="hu-HU" sz="1600" dirty="0" err="1" smtClean="0"/>
              <a:t>n</a:t>
            </a:r>
            <a:r>
              <a:rPr lang="hu-HU" sz="1600" dirty="0" smtClean="0"/>
              <a:t>,</a:t>
            </a:r>
            <a:r>
              <a:rPr lang="hu-HU" sz="1600" dirty="0" err="1" smtClean="0"/>
              <a:t>dir</a:t>
            </a:r>
            <a:r>
              <a:rPr lang="hu-HU" sz="1600" dirty="0" smtClean="0"/>
              <a:t>) </a:t>
            </a:r>
          </a:p>
          <a:p>
            <a:r>
              <a:rPr lang="hu-HU" sz="1600" dirty="0" smtClean="0"/>
              <a:t>	/ (2.0f*M_PI*</a:t>
            </a:r>
            <a:r>
              <a:rPr lang="hu-HU" sz="1600" dirty="0" err="1" smtClean="0"/>
              <a:t>dot</a:t>
            </a:r>
            <a:r>
              <a:rPr lang="hu-HU" sz="1600" dirty="0" smtClean="0"/>
              <a:t>(</a:t>
            </a:r>
            <a:r>
              <a:rPr lang="hu-HU" sz="1600" dirty="0" err="1" smtClean="0"/>
              <a:t>dir</a:t>
            </a:r>
            <a:r>
              <a:rPr lang="hu-HU" sz="1600" dirty="0" smtClean="0"/>
              <a:t>,</a:t>
            </a:r>
            <a:r>
              <a:rPr lang="hu-HU" sz="1600" dirty="0" err="1" smtClean="0"/>
              <a:t>dir</a:t>
            </a:r>
            <a:r>
              <a:rPr lang="hu-HU" sz="1600" dirty="0" smtClean="0"/>
              <a:t>)*</a:t>
            </a:r>
            <a:r>
              <a:rPr lang="hu-HU" sz="1600" dirty="0" err="1" smtClean="0"/>
              <a:t>dot</a:t>
            </a:r>
            <a:r>
              <a:rPr lang="hu-HU" sz="1600" dirty="0" smtClean="0"/>
              <a:t>(</a:t>
            </a:r>
            <a:r>
              <a:rPr lang="hu-HU" sz="1600" dirty="0" err="1" smtClean="0"/>
              <a:t>dir</a:t>
            </a:r>
            <a:r>
              <a:rPr lang="hu-HU" sz="1600" dirty="0" smtClean="0"/>
              <a:t>,</a:t>
            </a:r>
            <a:r>
              <a:rPr lang="hu-HU" sz="1600" dirty="0" err="1" smtClean="0"/>
              <a:t>dir</a:t>
            </a:r>
            <a:r>
              <a:rPr lang="hu-HU" sz="1600" dirty="0" smtClean="0"/>
              <a:t>));</a:t>
            </a:r>
          </a:p>
          <a:p>
            <a:r>
              <a:rPr lang="hu-HU" sz="1600" dirty="0" smtClean="0"/>
              <a:t>    float4 start = z1+</a:t>
            </a:r>
            <a:r>
              <a:rPr lang="hu-HU" sz="1600" dirty="0" err="1" smtClean="0"/>
              <a:t>tnear</a:t>
            </a:r>
            <a:r>
              <a:rPr lang="hu-HU" sz="1600" dirty="0" smtClean="0"/>
              <a:t>*</a:t>
            </a:r>
            <a:r>
              <a:rPr lang="hu-HU" sz="1600" dirty="0" err="1" smtClean="0"/>
              <a:t>dir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 float4 end = z1+</a:t>
            </a:r>
            <a:r>
              <a:rPr lang="hu-HU" sz="1600" dirty="0" err="1" smtClean="0"/>
              <a:t>tfar</a:t>
            </a:r>
            <a:r>
              <a:rPr lang="hu-HU" sz="1600" dirty="0" smtClean="0"/>
              <a:t>*</a:t>
            </a:r>
            <a:r>
              <a:rPr lang="hu-HU" sz="1600" dirty="0" err="1" smtClean="0"/>
              <a:t>dir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 </a:t>
            </a:r>
            <a:r>
              <a:rPr lang="en-US" sz="1600" dirty="0" smtClean="0"/>
              <a:t>float4 step = (end - start) / resolution;</a:t>
            </a:r>
          </a:p>
          <a:p>
            <a:r>
              <a:rPr lang="hu-HU" sz="1600" dirty="0" smtClean="0"/>
              <a:t>    </a:t>
            </a:r>
            <a:r>
              <a:rPr lang="en-US" sz="1600" dirty="0" smtClean="0"/>
              <a:t>float dl = length(step); </a:t>
            </a:r>
            <a:r>
              <a:rPr lang="hu-HU" sz="1600" dirty="0" smtClean="0"/>
              <a:t>		</a:t>
            </a:r>
          </a:p>
          <a:p>
            <a:r>
              <a:rPr lang="hu-HU" sz="1600" dirty="0" smtClean="0"/>
              <a:t>    float4 </a:t>
            </a:r>
            <a:r>
              <a:rPr lang="hu-HU" sz="1600" dirty="0" err="1" smtClean="0"/>
              <a:t>voxel</a:t>
            </a:r>
            <a:r>
              <a:rPr lang="hu-HU" sz="1600" dirty="0" smtClean="0"/>
              <a:t> = start;</a:t>
            </a:r>
          </a:p>
          <a:p>
            <a:r>
              <a:rPr lang="hu-HU" sz="1600" dirty="0" smtClean="0"/>
              <a:t>    </a:t>
            </a:r>
            <a:r>
              <a:rPr lang="hu-HU" sz="1600" dirty="0" err="1" smtClean="0"/>
              <a:t>for</a:t>
            </a:r>
            <a:r>
              <a:rPr lang="hu-HU" sz="1600" dirty="0" smtClean="0"/>
              <a:t> ( int i = 0; i &lt; </a:t>
            </a:r>
            <a:r>
              <a:rPr lang="hu-HU" sz="1600" dirty="0" err="1" smtClean="0"/>
              <a:t>resolution</a:t>
            </a:r>
            <a:r>
              <a:rPr lang="hu-HU" sz="1600" dirty="0" smtClean="0"/>
              <a:t>; ++</a:t>
            </a:r>
            <a:r>
              <a:rPr lang="hu-HU" sz="1600" dirty="0" err="1" smtClean="0"/>
              <a:t>i</a:t>
            </a:r>
            <a:r>
              <a:rPr lang="hu-HU" sz="1600" dirty="0" smtClean="0"/>
              <a:t> ) {</a:t>
            </a:r>
          </a:p>
          <a:p>
            <a:r>
              <a:rPr lang="hu-HU" sz="1600" dirty="0" smtClean="0"/>
              <a:t>        </a:t>
            </a:r>
            <a:r>
              <a:rPr lang="hu-HU" sz="1600" dirty="0" err="1" smtClean="0"/>
              <a:t>float</a:t>
            </a:r>
            <a:r>
              <a:rPr lang="hu-HU" sz="1600" dirty="0" smtClean="0"/>
              <a:t> x = </a:t>
            </a:r>
            <a:r>
              <a:rPr lang="hu-HU" sz="1600" dirty="0" err="1" smtClean="0">
                <a:solidFill>
                  <a:srgbClr val="FF0000"/>
                </a:solidFill>
              </a:rPr>
              <a:t>getIntensity</a:t>
            </a:r>
            <a:r>
              <a:rPr lang="hu-HU" sz="1600" dirty="0" smtClean="0"/>
              <a:t>( (</a:t>
            </a:r>
            <a:r>
              <a:rPr lang="hu-HU" sz="1600" dirty="0" err="1" smtClean="0"/>
              <a:t>voxel</a:t>
            </a:r>
            <a:r>
              <a:rPr lang="hu-HU" sz="1600" dirty="0" smtClean="0"/>
              <a:t> - </a:t>
            </a:r>
            <a:r>
              <a:rPr lang="hu-HU" sz="1600" dirty="0" err="1" smtClean="0"/>
              <a:t>volumeMin</a:t>
            </a:r>
            <a:r>
              <a:rPr lang="hu-HU" sz="1600" dirty="0" smtClean="0"/>
              <a:t>) / (</a:t>
            </a:r>
            <a:r>
              <a:rPr lang="hu-HU" sz="1600" dirty="0" err="1" smtClean="0"/>
              <a:t>volumeMax</a:t>
            </a:r>
            <a:r>
              <a:rPr lang="hu-HU" sz="1600" dirty="0" smtClean="0"/>
              <a:t> - </a:t>
            </a:r>
            <a:r>
              <a:rPr lang="hu-HU" sz="1600" dirty="0" err="1" smtClean="0"/>
              <a:t>volumeMin</a:t>
            </a:r>
            <a:r>
              <a:rPr lang="hu-HU" sz="1600" dirty="0" smtClean="0"/>
              <a:t>), </a:t>
            </a:r>
            <a:r>
              <a:rPr lang="hu-HU" sz="1600" dirty="0" err="1" smtClean="0"/>
              <a:t>resolution</a:t>
            </a:r>
            <a:r>
              <a:rPr lang="hu-HU" sz="1600" dirty="0" smtClean="0"/>
              <a:t>, </a:t>
            </a:r>
            <a:r>
              <a:rPr lang="hu-HU" sz="1600" dirty="0" err="1" smtClean="0"/>
              <a:t>volumeBuffer</a:t>
            </a:r>
            <a:r>
              <a:rPr lang="hu-HU" sz="1600" dirty="0" smtClean="0"/>
              <a:t> );</a:t>
            </a:r>
          </a:p>
          <a:p>
            <a:r>
              <a:rPr lang="hu-HU" sz="1600" dirty="0" smtClean="0"/>
              <a:t>        </a:t>
            </a:r>
            <a:r>
              <a:rPr lang="hu-HU" sz="1600" dirty="0" err="1" smtClean="0">
                <a:solidFill>
                  <a:srgbClr val="FF0000"/>
                </a:solidFill>
              </a:rPr>
              <a:t>xSum</a:t>
            </a:r>
            <a:r>
              <a:rPr lang="hu-HU" sz="1600" dirty="0" smtClean="0">
                <a:solidFill>
                  <a:srgbClr val="FF0000"/>
                </a:solidFill>
              </a:rPr>
              <a:t> += G*x*dl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     </a:t>
            </a:r>
            <a:r>
              <a:rPr lang="hu-HU" sz="1600" dirty="0" err="1" smtClean="0"/>
              <a:t>voxel</a:t>
            </a:r>
            <a:r>
              <a:rPr lang="hu-HU" sz="1600" dirty="0" smtClean="0"/>
              <a:t> += </a:t>
            </a:r>
            <a:r>
              <a:rPr lang="hu-HU" sz="1600" dirty="0" err="1" smtClean="0"/>
              <a:t>step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    }</a:t>
            </a:r>
          </a:p>
          <a:p>
            <a:r>
              <a:rPr lang="hu-HU" sz="1600" dirty="0" smtClean="0"/>
              <a:t>}	</a:t>
            </a:r>
          </a:p>
        </p:txBody>
      </p:sp>
      <p:sp>
        <p:nvSpPr>
          <p:cNvPr id="7" name="Téglalap 6"/>
          <p:cNvSpPr/>
          <p:nvPr/>
        </p:nvSpPr>
        <p:spPr>
          <a:xfrm>
            <a:off x="467544" y="4509120"/>
            <a:ext cx="8424936" cy="2016224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ext Box 51"/>
          <p:cNvSpPr txBox="1">
            <a:spLocks noChangeArrowheads="1"/>
          </p:cNvSpPr>
          <p:nvPr/>
        </p:nvSpPr>
        <p:spPr bwMode="auto">
          <a:xfrm>
            <a:off x="6660232" y="4509120"/>
            <a:ext cx="2232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>
                <a:solidFill>
                  <a:srgbClr val="FF0000"/>
                </a:solidFill>
              </a:rPr>
              <a:t>Ray </a:t>
            </a:r>
            <a:r>
              <a:rPr lang="hu-HU" sz="2400" dirty="0" err="1" smtClean="0">
                <a:solidFill>
                  <a:srgbClr val="FF0000"/>
                </a:solidFill>
              </a:rPr>
              <a:t>marching</a:t>
            </a:r>
            <a:endParaRPr lang="hu-H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Visszavetítés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75191"/>
                <a:ext cx="4402832" cy="4625609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hu-HU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4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hu-HU" sz="2400" i="1">
                            <a:latin typeface="Cambria Math"/>
                          </a:rPr>
                          <m:t>𝑗</m:t>
                        </m:r>
                      </m:sub>
                      <m:sup>
                        <m:r>
                          <a:rPr lang="hu-HU" sz="2400" i="1">
                            <a:latin typeface="Cambria Math"/>
                          </a:rPr>
                          <m:t>(</m:t>
                        </m:r>
                        <m:r>
                          <a:rPr lang="hu-HU" sz="2400" i="1">
                            <a:latin typeface="Cambria Math"/>
                          </a:rPr>
                          <m:t>𝑛</m:t>
                        </m:r>
                        <m:r>
                          <a:rPr lang="hu-HU" sz="2400" i="1">
                            <a:latin typeface="Cambria Math"/>
                          </a:rPr>
                          <m:t>+1)</m:t>
                        </m:r>
                      </m:sup>
                    </m:sSubSup>
                    <m:r>
                      <a:rPr lang="hu-HU" sz="24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hu-HU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hu-HU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hu-HU" sz="24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hu-HU" sz="2400" i="1">
                                <a:latin typeface="Cambria Math"/>
                              </a:rPr>
                              <m:t>𝑗</m:t>
                            </m:r>
                          </m:sub>
                          <m:sup>
                            <m:r>
                              <a:rPr lang="hu-HU" sz="2400" i="1">
                                <a:latin typeface="Cambria Math"/>
                              </a:rPr>
                              <m:t>(</m:t>
                            </m:r>
                            <m:r>
                              <a:rPr lang="hu-HU" sz="2400" i="1">
                                <a:latin typeface="Cambria Math"/>
                              </a:rPr>
                              <m:t>𝑛</m:t>
                            </m:r>
                            <m:r>
                              <a:rPr lang="hu-HU" sz="2400" i="1">
                                <a:latin typeface="Cambria Math"/>
                              </a:rPr>
                              <m:t>)</m:t>
                            </m:r>
                          </m:sup>
                        </m:sSubSup>
                        <m:nary>
                          <m:naryPr>
                            <m:chr m:val="∑"/>
                            <m:ctrlPr>
                              <a:rPr lang="hu-HU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hu-HU" sz="2400" i="1">
                                <a:latin typeface="Cambria Math"/>
                              </a:rPr>
                              <m:t>𝑖</m:t>
                            </m:r>
                            <m:r>
                              <a:rPr lang="hu-HU" sz="2400" i="1"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hu-HU" sz="2400" i="1">
                                <a:latin typeface="Cambria Math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hu-HU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2400" b="1" i="1">
                                    <a:latin typeface="Cambria Math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hu-HU" sz="2400" i="1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hu-HU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hu-H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sz="2400" i="1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hu-HU" sz="24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hu-H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hu-HU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hu-HU" sz="2400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hu-HU" sz="24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ctrlPr>
                              <a:rPr lang="hu-HU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hu-HU" sz="2400" i="1">
                                <a:latin typeface="Cambria Math"/>
                              </a:rPr>
                              <m:t>𝑖</m:t>
                            </m:r>
                            <m:r>
                              <a:rPr lang="hu-HU" sz="2400" i="1"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hu-HU" sz="2400" i="1">
                                <a:latin typeface="Cambria Math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hu-HU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2400" b="1" i="1">
                                    <a:latin typeface="Cambria Math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hu-HU" sz="2400" i="1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hu-HU" sz="2400" dirty="0" smtClean="0"/>
              </a:p>
              <a:p>
                <a:endParaRPr lang="hu-HU" sz="2400" dirty="0" smtClean="0"/>
              </a:p>
              <a:p>
                <a:r>
                  <a:rPr lang="hu-HU" sz="2400" dirty="0" smtClean="0"/>
                  <a:t>Minden olyan </a:t>
                </a:r>
                <a:r>
                  <a:rPr lang="hu-HU" sz="2400" dirty="0" err="1" smtClean="0"/>
                  <a:t>LOR-t</a:t>
                </a:r>
                <a:r>
                  <a:rPr lang="hu-HU" sz="2400" dirty="0" smtClean="0"/>
                  <a:t> meg kell látogatnunk, amely metszi az adott </a:t>
                </a:r>
                <a:r>
                  <a:rPr lang="hu-HU" sz="2400" dirty="0" err="1" smtClean="0"/>
                  <a:t>voxelt</a:t>
                </a:r>
                <a:r>
                  <a:rPr lang="hu-HU" sz="2400" dirty="0" smtClean="0"/>
                  <a:t>!</a:t>
                </a:r>
              </a:p>
              <a:p>
                <a:endParaRPr lang="hu-HU" sz="2400" dirty="0" smtClean="0"/>
              </a:p>
              <a:p>
                <a:r>
                  <a:rPr lang="hu-HU" sz="2400" dirty="0" smtClean="0"/>
                  <a:t>Minden panelpárra végiggyalogolunk a távolabb lévő panelen és a detektorokat a másik panelre vetítjük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75191"/>
                <a:ext cx="4402832" cy="4625609"/>
              </a:xfrm>
              <a:blipFill rotWithShape="0">
                <a:blip r:embed="rId2"/>
                <a:stretch>
                  <a:fillRect r="-554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Kocka 4"/>
          <p:cNvSpPr/>
          <p:nvPr/>
        </p:nvSpPr>
        <p:spPr bwMode="auto">
          <a:xfrm rot="202779">
            <a:off x="7100499" y="4229355"/>
            <a:ext cx="288925" cy="28733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>
              <a:latin typeface="Tahoma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932363" y="2035175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" name="Line 21"/>
          <p:cNvSpPr>
            <a:spLocks noChangeShapeType="1"/>
          </p:cNvSpPr>
          <p:nvPr/>
        </p:nvSpPr>
        <p:spPr bwMode="auto">
          <a:xfrm>
            <a:off x="5129213" y="34020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" name="Line 22"/>
          <p:cNvSpPr>
            <a:spLocks noChangeShapeType="1"/>
          </p:cNvSpPr>
          <p:nvPr/>
        </p:nvSpPr>
        <p:spPr bwMode="auto">
          <a:xfrm>
            <a:off x="5302250" y="31130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>
            <a:off x="5476875" y="282575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" name="Line 24"/>
          <p:cNvSpPr>
            <a:spLocks noChangeShapeType="1"/>
          </p:cNvSpPr>
          <p:nvPr/>
        </p:nvSpPr>
        <p:spPr bwMode="auto">
          <a:xfrm>
            <a:off x="5649913" y="25384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 flipH="1">
            <a:off x="4932363" y="2481263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 flipH="1">
            <a:off x="4956175" y="28829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" name="Line 28"/>
          <p:cNvSpPr>
            <a:spLocks noChangeShapeType="1"/>
          </p:cNvSpPr>
          <p:nvPr/>
        </p:nvSpPr>
        <p:spPr bwMode="auto">
          <a:xfrm flipH="1">
            <a:off x="4956175" y="3284538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" name="Line 29"/>
          <p:cNvSpPr>
            <a:spLocks noChangeShapeType="1"/>
          </p:cNvSpPr>
          <p:nvPr/>
        </p:nvSpPr>
        <p:spPr bwMode="auto">
          <a:xfrm flipH="1">
            <a:off x="4956175" y="368617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" name="Line 30"/>
          <p:cNvSpPr>
            <a:spLocks noChangeShapeType="1"/>
          </p:cNvSpPr>
          <p:nvPr/>
        </p:nvSpPr>
        <p:spPr bwMode="auto">
          <a:xfrm flipH="1">
            <a:off x="4956175" y="40894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" name="Line 31"/>
          <p:cNvSpPr>
            <a:spLocks noChangeShapeType="1"/>
          </p:cNvSpPr>
          <p:nvPr/>
        </p:nvSpPr>
        <p:spPr bwMode="auto">
          <a:xfrm flipH="1">
            <a:off x="4956175" y="449103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5795963" y="22764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cxnSp>
        <p:nvCxnSpPr>
          <p:cNvPr id="39" name="Egyenes összekötő 38"/>
          <p:cNvCxnSpPr/>
          <p:nvPr/>
        </p:nvCxnSpPr>
        <p:spPr>
          <a:xfrm flipH="1" flipV="1">
            <a:off x="5029201" y="3726180"/>
            <a:ext cx="3040379" cy="891540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/>
          <p:cNvCxnSpPr/>
          <p:nvPr/>
        </p:nvCxnSpPr>
        <p:spPr>
          <a:xfrm flipH="1" flipV="1">
            <a:off x="5204460" y="3421380"/>
            <a:ext cx="2865122" cy="1303764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49"/>
          <p:cNvCxnSpPr/>
          <p:nvPr/>
        </p:nvCxnSpPr>
        <p:spPr>
          <a:xfrm flipH="1" flipV="1">
            <a:off x="5364089" y="3140968"/>
            <a:ext cx="2586111" cy="1742182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H="1" flipV="1">
            <a:off x="5554982" y="2880360"/>
            <a:ext cx="2329386" cy="2118678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54"/>
          <p:cNvCxnSpPr/>
          <p:nvPr/>
        </p:nvCxnSpPr>
        <p:spPr>
          <a:xfrm flipH="1">
            <a:off x="5036820" y="4293096"/>
            <a:ext cx="3032761" cy="256044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gyenes összekötő 57"/>
          <p:cNvCxnSpPr/>
          <p:nvPr/>
        </p:nvCxnSpPr>
        <p:spPr>
          <a:xfrm flipH="1" flipV="1">
            <a:off x="5204460" y="4267200"/>
            <a:ext cx="2745740" cy="146299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7950200" y="339090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8123238" y="31019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8297863" y="281463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470900" y="252730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8643938" y="22383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H="1">
            <a:off x="7777163" y="247015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 flipH="1">
            <a:off x="7777163" y="28717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 flipH="1">
            <a:off x="7777163" y="327342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H="1">
            <a:off x="7777163" y="3675063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 flipH="1">
            <a:off x="7777163" y="40782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 flipH="1">
            <a:off x="7777163" y="447992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5" name="Freeform 32"/>
          <p:cNvSpPr>
            <a:spLocks/>
          </p:cNvSpPr>
          <p:nvPr/>
        </p:nvSpPr>
        <p:spPr bwMode="auto">
          <a:xfrm>
            <a:off x="7785100" y="2024063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487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Visszavetítő kernel</a:t>
            </a:r>
            <a:endParaRPr lang="hu-HU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323528" y="1512168"/>
            <a:ext cx="8640960" cy="47971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54864" tIns="91440" rtlCol="0">
            <a:noAutofit/>
          </a:bodyPr>
          <a:lstStyle/>
          <a:p>
            <a:r>
              <a:rPr lang="hu-HU" sz="1600" dirty="0" smtClean="0"/>
              <a:t>__kernel</a:t>
            </a:r>
          </a:p>
          <a:p>
            <a:r>
              <a:rPr lang="hu-HU" sz="1600" dirty="0" err="1" smtClean="0"/>
              <a:t>void</a:t>
            </a:r>
            <a:r>
              <a:rPr lang="hu-HU" sz="1600" dirty="0" smtClean="0"/>
              <a:t> </a:t>
            </a:r>
            <a:r>
              <a:rPr lang="hu-HU" sz="1600" dirty="0" err="1" smtClean="0"/>
              <a:t>backProjection</a:t>
            </a:r>
            <a:r>
              <a:rPr lang="hu-HU" sz="1600" dirty="0" smtClean="0"/>
              <a:t>(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const</a:t>
            </a:r>
            <a:r>
              <a:rPr lang="hu-HU" sz="1600" dirty="0" smtClean="0"/>
              <a:t> int </a:t>
            </a:r>
            <a:r>
              <a:rPr lang="hu-HU" sz="1600" dirty="0" err="1" smtClean="0"/>
              <a:t>nPairs</a:t>
            </a:r>
            <a:r>
              <a:rPr lang="hu-HU" sz="1600" dirty="0" smtClean="0"/>
              <a:t>,			// párok száma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const</a:t>
            </a:r>
            <a:r>
              <a:rPr lang="hu-HU" sz="1600" dirty="0" smtClean="0"/>
              <a:t> int </a:t>
            </a:r>
            <a:r>
              <a:rPr lang="hu-HU" sz="1600" dirty="0" err="1" smtClean="0"/>
              <a:t>nAxial</a:t>
            </a:r>
            <a:r>
              <a:rPr lang="hu-HU" sz="1600" dirty="0" smtClean="0"/>
              <a:t>,			// modul axiális felbontása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const</a:t>
            </a:r>
            <a:r>
              <a:rPr lang="hu-HU" sz="1600" dirty="0" smtClean="0"/>
              <a:t> int </a:t>
            </a:r>
            <a:r>
              <a:rPr lang="hu-HU" sz="1600" dirty="0" err="1" smtClean="0"/>
              <a:t>nTransAxial</a:t>
            </a:r>
            <a:r>
              <a:rPr lang="hu-HU" sz="1600" dirty="0" smtClean="0"/>
              <a:t>,			// modul </a:t>
            </a:r>
            <a:r>
              <a:rPr lang="hu-HU" sz="1600" dirty="0" err="1" smtClean="0"/>
              <a:t>tranzaxiális</a:t>
            </a:r>
            <a:r>
              <a:rPr lang="hu-HU" sz="1600" dirty="0" smtClean="0"/>
              <a:t> felbontása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const</a:t>
            </a:r>
            <a:r>
              <a:rPr lang="hu-HU" sz="1600" dirty="0" smtClean="0"/>
              <a:t> int </a:t>
            </a:r>
            <a:r>
              <a:rPr lang="hu-HU" sz="1600" dirty="0" err="1" smtClean="0"/>
              <a:t>resolution</a:t>
            </a:r>
            <a:r>
              <a:rPr lang="hu-HU" sz="1600" dirty="0" smtClean="0"/>
              <a:t>,			// </a:t>
            </a:r>
            <a:r>
              <a:rPr lang="hu-HU" sz="1600" dirty="0" err="1" smtClean="0"/>
              <a:t>volume</a:t>
            </a:r>
            <a:r>
              <a:rPr lang="hu-HU" sz="1600" dirty="0" smtClean="0"/>
              <a:t> felbontás  (most köbös)</a:t>
            </a:r>
          </a:p>
          <a:p>
            <a:r>
              <a:rPr lang="hu-HU" sz="1600" dirty="0" smtClean="0"/>
              <a:t>	float4 </a:t>
            </a:r>
            <a:r>
              <a:rPr lang="hu-HU" sz="1600" dirty="0" err="1" smtClean="0"/>
              <a:t>volumeMin</a:t>
            </a:r>
            <a:r>
              <a:rPr lang="hu-HU" sz="1600" dirty="0" smtClean="0"/>
              <a:t>,			// AABB</a:t>
            </a:r>
          </a:p>
          <a:p>
            <a:r>
              <a:rPr lang="hu-HU" sz="1600" dirty="0" smtClean="0"/>
              <a:t>	float4 </a:t>
            </a:r>
            <a:r>
              <a:rPr lang="hu-HU" sz="1600" dirty="0" err="1" smtClean="0"/>
              <a:t>volumeMax</a:t>
            </a:r>
            <a:r>
              <a:rPr lang="hu-HU" sz="1600" dirty="0" smtClean="0"/>
              <a:t>,			// AABB</a:t>
            </a:r>
          </a:p>
          <a:p>
            <a:r>
              <a:rPr lang="hu-HU" sz="1600" dirty="0" smtClean="0"/>
              <a:t>	__</a:t>
            </a:r>
            <a:r>
              <a:rPr lang="hu-HU" sz="1600" dirty="0" err="1" smtClean="0"/>
              <a:t>global</a:t>
            </a:r>
            <a:r>
              <a:rPr lang="hu-HU" sz="1600" dirty="0" smtClean="0"/>
              <a:t> </a:t>
            </a:r>
            <a:r>
              <a:rPr lang="hu-HU" sz="1600" dirty="0" err="1" smtClean="0"/>
              <a:t>struct</a:t>
            </a:r>
            <a:r>
              <a:rPr lang="hu-HU" sz="1600" dirty="0" smtClean="0"/>
              <a:t> </a:t>
            </a:r>
            <a:r>
              <a:rPr lang="hu-HU" sz="1600" dirty="0" err="1" smtClean="0"/>
              <a:t>module</a:t>
            </a:r>
            <a:r>
              <a:rPr lang="hu-HU" sz="1600" dirty="0" smtClean="0"/>
              <a:t>* </a:t>
            </a:r>
            <a:r>
              <a:rPr lang="hu-HU" sz="1600" dirty="0" err="1" smtClean="0"/>
              <a:t>modules</a:t>
            </a:r>
            <a:r>
              <a:rPr lang="hu-HU" sz="1600" dirty="0" smtClean="0"/>
              <a:t>,	// modulleírók</a:t>
            </a:r>
          </a:p>
          <a:p>
            <a:r>
              <a:rPr lang="hu-HU" sz="1600" dirty="0" smtClean="0"/>
              <a:t>	__</a:t>
            </a:r>
            <a:r>
              <a:rPr lang="hu-HU" sz="1600" dirty="0" err="1" smtClean="0"/>
              <a:t>global</a:t>
            </a:r>
            <a:r>
              <a:rPr lang="hu-HU" sz="1600" dirty="0" smtClean="0"/>
              <a:t> </a:t>
            </a:r>
            <a:r>
              <a:rPr lang="hu-HU" sz="1600" dirty="0" err="1" smtClean="0"/>
              <a:t>float</a:t>
            </a:r>
            <a:r>
              <a:rPr lang="hu-HU" sz="1600" dirty="0" smtClean="0"/>
              <a:t>* </a:t>
            </a:r>
            <a:r>
              <a:rPr lang="hu-HU" sz="1600" dirty="0" err="1" smtClean="0"/>
              <a:t>estimatedLors</a:t>
            </a:r>
            <a:r>
              <a:rPr lang="hu-HU" sz="1600" dirty="0" smtClean="0"/>
              <a:t>,		// mérés és becsült </a:t>
            </a:r>
            <a:r>
              <a:rPr lang="hu-HU" sz="1600" dirty="0" err="1" smtClean="0"/>
              <a:t>LOR-ok</a:t>
            </a:r>
            <a:r>
              <a:rPr lang="hu-HU" sz="1600" dirty="0" smtClean="0"/>
              <a:t> aránya</a:t>
            </a:r>
          </a:p>
          <a:p>
            <a:r>
              <a:rPr lang="hu-HU" sz="1600" dirty="0" smtClean="0"/>
              <a:t>	__</a:t>
            </a:r>
            <a:r>
              <a:rPr lang="hu-HU" sz="1600" dirty="0" err="1" smtClean="0"/>
              <a:t>global</a:t>
            </a:r>
            <a:r>
              <a:rPr lang="hu-HU" sz="1600" dirty="0" smtClean="0"/>
              <a:t> </a:t>
            </a:r>
            <a:r>
              <a:rPr lang="hu-HU" sz="1600" dirty="0" err="1" smtClean="0"/>
              <a:t>float</a:t>
            </a:r>
            <a:r>
              <a:rPr lang="hu-HU" sz="1600" dirty="0" smtClean="0"/>
              <a:t>* </a:t>
            </a:r>
            <a:r>
              <a:rPr lang="hu-HU" sz="1600" dirty="0" err="1" smtClean="0"/>
              <a:t>volumeBuffer</a:t>
            </a:r>
            <a:r>
              <a:rPr lang="hu-HU" sz="1600" dirty="0" smtClean="0"/>
              <a:t>		// bomlássűrűség</a:t>
            </a:r>
          </a:p>
          <a:p>
            <a:r>
              <a:rPr lang="hu-HU" sz="1600" dirty="0" smtClean="0"/>
              <a:t>){</a:t>
            </a:r>
          </a:p>
          <a:p>
            <a:r>
              <a:rPr lang="en-US" sz="1600" dirty="0" smtClean="0"/>
              <a:t>	int4 </a:t>
            </a:r>
            <a:r>
              <a:rPr lang="en-US" sz="1600" dirty="0" err="1" smtClean="0"/>
              <a:t>iVoxel</a:t>
            </a:r>
            <a:r>
              <a:rPr lang="en-US" sz="1600" dirty="0" smtClean="0"/>
              <a:t> = (int4)(</a:t>
            </a:r>
            <a:r>
              <a:rPr lang="en-US" sz="1600" dirty="0" err="1" smtClean="0"/>
              <a:t>get_global_id</a:t>
            </a:r>
            <a:r>
              <a:rPr lang="en-US" sz="1600" dirty="0" smtClean="0"/>
              <a:t>(0),</a:t>
            </a:r>
            <a:r>
              <a:rPr lang="en-US" sz="1600" dirty="0" err="1" smtClean="0"/>
              <a:t>get_global_id</a:t>
            </a:r>
            <a:r>
              <a:rPr lang="en-US" sz="1600" dirty="0" smtClean="0"/>
              <a:t>(1),</a:t>
            </a:r>
            <a:r>
              <a:rPr lang="en-US" sz="1600" dirty="0" err="1" smtClean="0"/>
              <a:t>get_global_id</a:t>
            </a:r>
            <a:r>
              <a:rPr lang="en-US" sz="1600" dirty="0" smtClean="0"/>
              <a:t>(2),0);</a:t>
            </a:r>
          </a:p>
          <a:p>
            <a:r>
              <a:rPr lang="hu-HU" sz="1600" dirty="0" smtClean="0"/>
              <a:t>	int </a:t>
            </a:r>
            <a:r>
              <a:rPr lang="hu-HU" sz="1600" dirty="0" err="1" smtClean="0">
                <a:solidFill>
                  <a:srgbClr val="FF0000"/>
                </a:solidFill>
              </a:rPr>
              <a:t>linearIndex</a:t>
            </a:r>
            <a:r>
              <a:rPr lang="hu-HU" sz="1600" dirty="0" smtClean="0"/>
              <a:t> = </a:t>
            </a:r>
            <a:r>
              <a:rPr lang="hu-HU" sz="1600" dirty="0" err="1" smtClean="0"/>
              <a:t>iVoxel.x</a:t>
            </a:r>
            <a:r>
              <a:rPr lang="hu-HU" sz="1600" dirty="0" smtClean="0"/>
              <a:t> + </a:t>
            </a:r>
            <a:r>
              <a:rPr lang="hu-HU" sz="1600" dirty="0" err="1" smtClean="0"/>
              <a:t>iVoxel.y</a:t>
            </a:r>
            <a:r>
              <a:rPr lang="hu-HU" sz="1600" dirty="0" smtClean="0"/>
              <a:t>*</a:t>
            </a:r>
            <a:r>
              <a:rPr lang="hu-HU" sz="1600" dirty="0" err="1" smtClean="0"/>
              <a:t>resolution</a:t>
            </a:r>
            <a:r>
              <a:rPr lang="hu-HU" sz="1600" dirty="0" smtClean="0"/>
              <a:t> + </a:t>
            </a:r>
            <a:r>
              <a:rPr lang="hu-HU" sz="1600" dirty="0" err="1" smtClean="0"/>
              <a:t>iVoxel.z</a:t>
            </a:r>
            <a:r>
              <a:rPr lang="hu-HU" sz="1600" dirty="0" smtClean="0"/>
              <a:t>*</a:t>
            </a:r>
            <a:r>
              <a:rPr lang="hu-HU" sz="1600" dirty="0" err="1" smtClean="0"/>
              <a:t>resolution</a:t>
            </a:r>
            <a:r>
              <a:rPr lang="hu-HU" sz="1600" dirty="0" smtClean="0"/>
              <a:t>*</a:t>
            </a:r>
            <a:r>
              <a:rPr lang="hu-HU" sz="1600" dirty="0" err="1" smtClean="0"/>
              <a:t>resolution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	float4 </a:t>
            </a:r>
            <a:r>
              <a:rPr lang="hu-HU" sz="1600" dirty="0" err="1" smtClean="0"/>
              <a:t>voxel</a:t>
            </a:r>
            <a:r>
              <a:rPr lang="hu-HU" sz="1600" dirty="0" smtClean="0"/>
              <a:t> = (</a:t>
            </a:r>
            <a:r>
              <a:rPr lang="hu-HU" sz="1600" dirty="0" err="1" smtClean="0"/>
              <a:t>float4</a:t>
            </a:r>
            <a:r>
              <a:rPr lang="hu-HU" sz="1600" dirty="0" smtClean="0"/>
              <a:t>)(</a:t>
            </a:r>
            <a:r>
              <a:rPr lang="hu-HU" sz="1600" dirty="0" err="1" smtClean="0"/>
              <a:t>iVoxel.x</a:t>
            </a:r>
            <a:r>
              <a:rPr lang="hu-HU" sz="1600" dirty="0" smtClean="0"/>
              <a:t>,</a:t>
            </a:r>
            <a:r>
              <a:rPr lang="hu-HU" sz="1600" dirty="0" err="1" smtClean="0"/>
              <a:t>iVoxel.y</a:t>
            </a:r>
            <a:r>
              <a:rPr lang="hu-HU" sz="1600" dirty="0" smtClean="0"/>
              <a:t>,</a:t>
            </a:r>
            <a:r>
              <a:rPr lang="hu-HU" sz="1600" dirty="0" err="1" smtClean="0"/>
              <a:t>iVoxel.z</a:t>
            </a:r>
            <a:r>
              <a:rPr lang="hu-HU" sz="1600" dirty="0" smtClean="0"/>
              <a:t>,0);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voxel</a:t>
            </a:r>
            <a:r>
              <a:rPr lang="hu-HU" sz="1600" dirty="0" smtClean="0"/>
              <a:t> /= </a:t>
            </a:r>
            <a:r>
              <a:rPr lang="hu-HU" sz="1600" dirty="0" err="1" smtClean="0"/>
              <a:t>resolution</a:t>
            </a:r>
            <a:r>
              <a:rPr lang="hu-HU" sz="1600" dirty="0" smtClean="0"/>
              <a:t>;				// [0,1]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voxel</a:t>
            </a:r>
            <a:r>
              <a:rPr lang="hu-HU" sz="1600" dirty="0" smtClean="0"/>
              <a:t> = (</a:t>
            </a:r>
            <a:r>
              <a:rPr lang="hu-HU" sz="1600" dirty="0" err="1" smtClean="0"/>
              <a:t>volumeMax-volumeMin</a:t>
            </a:r>
            <a:r>
              <a:rPr lang="hu-HU" sz="1600" dirty="0" smtClean="0"/>
              <a:t>)*</a:t>
            </a:r>
            <a:r>
              <a:rPr lang="hu-HU" sz="1600" dirty="0" err="1" smtClean="0"/>
              <a:t>voxel</a:t>
            </a:r>
            <a:r>
              <a:rPr lang="hu-HU" sz="1600" dirty="0" smtClean="0"/>
              <a:t> + </a:t>
            </a:r>
            <a:r>
              <a:rPr lang="hu-HU" sz="1600" dirty="0" err="1" smtClean="0"/>
              <a:t>volumeMin</a:t>
            </a:r>
            <a:r>
              <a:rPr lang="hu-HU" sz="1600" dirty="0" smtClean="0"/>
              <a:t>;	</a:t>
            </a:r>
            <a:r>
              <a:rPr lang="hu-HU" sz="1600" dirty="0" smtClean="0">
                <a:solidFill>
                  <a:srgbClr val="FF0000"/>
                </a:solidFill>
              </a:rPr>
              <a:t>// [</a:t>
            </a:r>
            <a:r>
              <a:rPr lang="hu-HU" sz="1600" dirty="0" err="1" smtClean="0">
                <a:solidFill>
                  <a:srgbClr val="FF0000"/>
                </a:solidFill>
              </a:rPr>
              <a:t>volumeMin</a:t>
            </a:r>
            <a:r>
              <a:rPr lang="hu-HU" sz="1600" dirty="0" smtClean="0">
                <a:solidFill>
                  <a:srgbClr val="FF0000"/>
                </a:solidFill>
              </a:rPr>
              <a:t>,</a:t>
            </a:r>
            <a:r>
              <a:rPr lang="hu-HU" sz="1600" dirty="0" err="1" smtClean="0">
                <a:solidFill>
                  <a:srgbClr val="FF0000"/>
                </a:solidFill>
              </a:rPr>
              <a:t>VolumeMax</a:t>
            </a:r>
            <a:r>
              <a:rPr lang="hu-HU" sz="1600" dirty="0" smtClean="0">
                <a:solidFill>
                  <a:srgbClr val="FF0000"/>
                </a:solidFill>
              </a:rPr>
              <a:t>] </a:t>
            </a:r>
          </a:p>
          <a:p>
            <a:r>
              <a:rPr lang="hu-HU" sz="1600" dirty="0" smtClean="0"/>
              <a:t>	…</a:t>
            </a:r>
          </a:p>
          <a:p>
            <a:r>
              <a:rPr lang="hu-HU" sz="1600" dirty="0" smtClean="0"/>
              <a:t>}	</a:t>
            </a:r>
          </a:p>
        </p:txBody>
      </p:sp>
    </p:spTree>
    <p:extLst>
      <p:ext uri="{BB962C8B-B14F-4D97-AF65-F5344CB8AC3E}">
        <p14:creationId xmlns:p14="http://schemas.microsoft.com/office/powerpoint/2010/main" val="2372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Visszavetítő kernel</a:t>
            </a:r>
            <a:endParaRPr lang="hu-HU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323528" y="1512168"/>
            <a:ext cx="8640960" cy="47971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54864" tIns="91440" rtlCol="0">
            <a:noAutofit/>
          </a:bodyPr>
          <a:lstStyle/>
          <a:p>
            <a:r>
              <a:rPr lang="hu-HU" sz="1600" dirty="0" err="1" smtClean="0"/>
              <a:t>for</a:t>
            </a:r>
            <a:r>
              <a:rPr lang="hu-HU" sz="1600" dirty="0" smtClean="0"/>
              <a:t> ( int </a:t>
            </a:r>
            <a:r>
              <a:rPr lang="hu-HU" sz="1600" dirty="0" err="1" smtClean="0"/>
              <a:t>iPair</a:t>
            </a:r>
            <a:r>
              <a:rPr lang="hu-HU" sz="1600" dirty="0" smtClean="0"/>
              <a:t> = 0; </a:t>
            </a:r>
            <a:r>
              <a:rPr lang="hu-HU" sz="1600" dirty="0" err="1" smtClean="0"/>
              <a:t>iPair</a:t>
            </a:r>
            <a:r>
              <a:rPr lang="hu-HU" sz="1600" dirty="0" smtClean="0"/>
              <a:t> &lt; </a:t>
            </a:r>
            <a:r>
              <a:rPr lang="hu-HU" sz="1600" dirty="0" err="1" smtClean="0"/>
              <a:t>nPairs</a:t>
            </a:r>
            <a:r>
              <a:rPr lang="hu-HU" sz="1600" dirty="0" smtClean="0"/>
              <a:t>; ++</a:t>
            </a:r>
            <a:r>
              <a:rPr lang="hu-HU" sz="1600" dirty="0" err="1" smtClean="0"/>
              <a:t>iPair</a:t>
            </a:r>
            <a:r>
              <a:rPr lang="hu-HU" sz="1600" dirty="0" smtClean="0"/>
              <a:t> ) { 		// végigmegyünk minden páron</a:t>
            </a:r>
          </a:p>
          <a:p>
            <a:r>
              <a:rPr lang="hu-HU" sz="1600" dirty="0" smtClean="0"/>
              <a:t>	int2 </a:t>
            </a:r>
            <a:r>
              <a:rPr lang="hu-HU" sz="1600" dirty="0" err="1" smtClean="0"/>
              <a:t>iModule</a:t>
            </a:r>
            <a:r>
              <a:rPr lang="hu-HU" sz="1600" dirty="0" smtClean="0"/>
              <a:t> = </a:t>
            </a:r>
            <a:r>
              <a:rPr lang="hu-HU" sz="1600" dirty="0" err="1" smtClean="0"/>
              <a:t>getModules</a:t>
            </a:r>
            <a:r>
              <a:rPr lang="hu-HU" sz="1600" dirty="0" smtClean="0"/>
              <a:t>(</a:t>
            </a:r>
            <a:r>
              <a:rPr lang="hu-HU" sz="1600" dirty="0" err="1" smtClean="0"/>
              <a:t>iPair</a:t>
            </a:r>
            <a:r>
              <a:rPr lang="hu-HU" sz="1600" dirty="0" smtClean="0"/>
              <a:t>);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struct</a:t>
            </a:r>
            <a:r>
              <a:rPr lang="en-US" sz="1600" dirty="0" smtClean="0"/>
              <a:t> module primary = </a:t>
            </a:r>
            <a:r>
              <a:rPr lang="hu-HU" sz="1600" dirty="0" smtClean="0"/>
              <a:t>// </a:t>
            </a:r>
            <a:r>
              <a:rPr lang="hu-HU" sz="1600" dirty="0" smtClean="0">
                <a:solidFill>
                  <a:srgbClr val="FF0000"/>
                </a:solidFill>
              </a:rPr>
              <a:t>távolabbi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struct</a:t>
            </a:r>
            <a:r>
              <a:rPr lang="en-US" sz="1600" dirty="0" smtClean="0"/>
              <a:t> module secondary = </a:t>
            </a:r>
            <a:r>
              <a:rPr lang="hu-HU" sz="1600" dirty="0" smtClean="0"/>
              <a:t>// </a:t>
            </a:r>
            <a:r>
              <a:rPr lang="hu-HU" sz="1600" dirty="0" smtClean="0">
                <a:solidFill>
                  <a:srgbClr val="FF0000"/>
                </a:solidFill>
              </a:rPr>
              <a:t>közelebbi</a:t>
            </a:r>
            <a:r>
              <a:rPr lang="hu-HU" sz="1600" dirty="0" smtClean="0"/>
              <a:t>		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float</a:t>
            </a:r>
            <a:r>
              <a:rPr lang="hu-HU" sz="1600" dirty="0" smtClean="0"/>
              <a:t> </a:t>
            </a:r>
            <a:r>
              <a:rPr lang="hu-HU" sz="1600" dirty="0" err="1" smtClean="0"/>
              <a:t>sTransAxial</a:t>
            </a:r>
            <a:r>
              <a:rPr lang="hu-HU" sz="1600" dirty="0" smtClean="0"/>
              <a:t> = </a:t>
            </a:r>
            <a:r>
              <a:rPr lang="hu-HU" sz="1600" dirty="0" err="1" smtClean="0"/>
              <a:t>nTransAxial</a:t>
            </a:r>
            <a:r>
              <a:rPr lang="hu-HU" sz="1600" dirty="0" smtClean="0"/>
              <a:t> / </a:t>
            </a:r>
            <a:r>
              <a:rPr lang="hu-HU" sz="1600" dirty="0" err="1" smtClean="0"/>
              <a:t>dot</a:t>
            </a:r>
            <a:r>
              <a:rPr lang="hu-HU" sz="1600" dirty="0" smtClean="0"/>
              <a:t>(</a:t>
            </a:r>
            <a:r>
              <a:rPr lang="hu-HU" sz="1600" dirty="0" err="1" smtClean="0"/>
              <a:t>secondary.transAxial</a:t>
            </a:r>
            <a:r>
              <a:rPr lang="hu-HU" sz="1600" dirty="0" smtClean="0"/>
              <a:t>,</a:t>
            </a:r>
            <a:r>
              <a:rPr lang="hu-HU" sz="1600" dirty="0" err="1" smtClean="0"/>
              <a:t>secondary.transAxial</a:t>
            </a:r>
            <a:r>
              <a:rPr lang="hu-HU" sz="1600" dirty="0" smtClean="0"/>
              <a:t>);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float</a:t>
            </a:r>
            <a:r>
              <a:rPr lang="hu-HU" sz="1600" dirty="0" smtClean="0"/>
              <a:t> </a:t>
            </a:r>
            <a:r>
              <a:rPr lang="hu-HU" sz="1600" dirty="0" err="1" smtClean="0"/>
              <a:t>sAxial</a:t>
            </a:r>
            <a:r>
              <a:rPr lang="hu-HU" sz="1600" dirty="0" smtClean="0"/>
              <a:t> = </a:t>
            </a:r>
            <a:r>
              <a:rPr lang="hu-HU" sz="1600" dirty="0" err="1" smtClean="0"/>
              <a:t>nAxial</a:t>
            </a:r>
            <a:r>
              <a:rPr lang="hu-HU" sz="1600" dirty="0" smtClean="0"/>
              <a:t> / </a:t>
            </a:r>
            <a:r>
              <a:rPr lang="hu-HU" sz="1600" dirty="0" err="1" smtClean="0"/>
              <a:t>dot</a:t>
            </a:r>
            <a:r>
              <a:rPr lang="hu-HU" sz="1600" dirty="0" smtClean="0"/>
              <a:t>(</a:t>
            </a:r>
            <a:r>
              <a:rPr lang="hu-HU" sz="1600" dirty="0" err="1" smtClean="0"/>
              <a:t>secondary.axial</a:t>
            </a:r>
            <a:r>
              <a:rPr lang="hu-HU" sz="1600" dirty="0" smtClean="0"/>
              <a:t>,</a:t>
            </a:r>
            <a:r>
              <a:rPr lang="hu-HU" sz="1600" dirty="0" err="1" smtClean="0"/>
              <a:t>secondary.axial</a:t>
            </a:r>
            <a:r>
              <a:rPr lang="hu-HU" sz="1600" dirty="0" smtClean="0"/>
              <a:t>);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for</a:t>
            </a:r>
            <a:r>
              <a:rPr lang="hu-HU" sz="1600" dirty="0" smtClean="0"/>
              <a:t> ( int p = 0; p &lt; </a:t>
            </a:r>
            <a:r>
              <a:rPr lang="hu-HU" sz="1600" dirty="0" err="1" smtClean="0"/>
              <a:t>nAxial</a:t>
            </a:r>
            <a:r>
              <a:rPr lang="hu-HU" sz="1600" dirty="0" smtClean="0"/>
              <a:t>; ++</a:t>
            </a:r>
            <a:r>
              <a:rPr lang="hu-HU" sz="1600" dirty="0" err="1" smtClean="0"/>
              <a:t>p</a:t>
            </a:r>
            <a:r>
              <a:rPr lang="hu-HU" sz="1600" dirty="0" smtClean="0"/>
              <a:t> )		// végigmegyünk a </a:t>
            </a:r>
            <a:r>
              <a:rPr lang="hu-HU" sz="1600" dirty="0" smtClean="0">
                <a:solidFill>
                  <a:srgbClr val="FF0000"/>
                </a:solidFill>
              </a:rPr>
              <a:t>távolabbi</a:t>
            </a:r>
            <a:r>
              <a:rPr lang="hu-HU" sz="1600" dirty="0" smtClean="0"/>
              <a:t> detektoron</a:t>
            </a:r>
          </a:p>
          <a:p>
            <a:r>
              <a:rPr lang="hu-HU" sz="1600" dirty="0" smtClean="0"/>
              <a:t>		</a:t>
            </a:r>
            <a:r>
              <a:rPr lang="hu-HU" sz="1600" dirty="0" err="1" smtClean="0"/>
              <a:t>for</a:t>
            </a:r>
            <a:r>
              <a:rPr lang="hu-HU" sz="1600" dirty="0" smtClean="0"/>
              <a:t> ( int q = 0; q &lt; </a:t>
            </a:r>
            <a:r>
              <a:rPr lang="hu-HU" sz="1600" dirty="0" err="1" smtClean="0"/>
              <a:t>nTransAxial</a:t>
            </a:r>
            <a:r>
              <a:rPr lang="hu-HU" sz="1600" dirty="0" smtClean="0"/>
              <a:t>; ++</a:t>
            </a:r>
            <a:r>
              <a:rPr lang="hu-HU" sz="1600" dirty="0" err="1" smtClean="0"/>
              <a:t>q</a:t>
            </a:r>
            <a:r>
              <a:rPr lang="hu-HU" sz="1600" dirty="0" smtClean="0"/>
              <a:t> )</a:t>
            </a:r>
          </a:p>
          <a:p>
            <a:r>
              <a:rPr lang="hu-HU" sz="1600" dirty="0" smtClean="0"/>
              <a:t>		{</a:t>
            </a:r>
          </a:p>
          <a:p>
            <a:r>
              <a:rPr lang="hu-HU" sz="1600" dirty="0" smtClean="0"/>
              <a:t>		 	float4 z1 = // ld. előrevetítés</a:t>
            </a:r>
          </a:p>
          <a:p>
            <a:r>
              <a:rPr lang="hu-HU" sz="1600" dirty="0" smtClean="0"/>
              <a:t>			float4 </a:t>
            </a:r>
            <a:r>
              <a:rPr lang="hu-HU" sz="1600" dirty="0" err="1" smtClean="0"/>
              <a:t>dv</a:t>
            </a:r>
            <a:r>
              <a:rPr lang="hu-HU" sz="1600" dirty="0" smtClean="0"/>
              <a:t> = </a:t>
            </a:r>
            <a:r>
              <a:rPr lang="hu-HU" sz="1600" dirty="0" err="1" smtClean="0"/>
              <a:t>voxel</a:t>
            </a:r>
            <a:r>
              <a:rPr lang="hu-HU" sz="1600" dirty="0" smtClean="0"/>
              <a:t> - z1;</a:t>
            </a:r>
          </a:p>
          <a:p>
            <a:r>
              <a:rPr lang="en-US" sz="1600" dirty="0" smtClean="0"/>
              <a:t>			// </a:t>
            </a:r>
            <a:r>
              <a:rPr lang="hu-HU" sz="1600" dirty="0" smtClean="0">
                <a:solidFill>
                  <a:srgbClr val="FF0000"/>
                </a:solidFill>
              </a:rPr>
              <a:t>hasonló háromszögek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fr-FR" sz="1600" dirty="0" smtClean="0"/>
              <a:t>			float t = dot(secondary.n, secondary.origin-z1) / dot(secondary.n,dv);</a:t>
            </a:r>
          </a:p>
          <a:p>
            <a:r>
              <a:rPr lang="hu-HU" sz="1600" dirty="0" smtClean="0"/>
              <a:t>			float4 z2 = z1 + </a:t>
            </a:r>
            <a:r>
              <a:rPr lang="hu-HU" sz="1600" dirty="0" err="1" smtClean="0"/>
              <a:t>dv</a:t>
            </a:r>
            <a:r>
              <a:rPr lang="hu-HU" sz="1600" dirty="0" smtClean="0"/>
              <a:t>*t;</a:t>
            </a:r>
          </a:p>
          <a:p>
            <a:r>
              <a:rPr lang="hu-HU" sz="1600" dirty="0" smtClean="0"/>
              <a:t>			</a:t>
            </a:r>
            <a:r>
              <a:rPr lang="hu-HU" sz="1600" dirty="0" err="1" smtClean="0"/>
              <a:t>float</a:t>
            </a:r>
            <a:r>
              <a:rPr lang="hu-HU" sz="1600" dirty="0" smtClean="0"/>
              <a:t> </a:t>
            </a:r>
            <a:r>
              <a:rPr lang="hu-HU" sz="1600" dirty="0" err="1" smtClean="0"/>
              <a:t>fr</a:t>
            </a:r>
            <a:r>
              <a:rPr lang="hu-HU" sz="1600" dirty="0" smtClean="0"/>
              <a:t> = </a:t>
            </a:r>
            <a:r>
              <a:rPr lang="hu-HU" sz="1600" dirty="0" err="1" smtClean="0"/>
              <a:t>dot</a:t>
            </a:r>
            <a:r>
              <a:rPr lang="hu-HU" sz="1600" dirty="0" smtClean="0"/>
              <a:t>(z2-secondary.origin,</a:t>
            </a:r>
            <a:r>
              <a:rPr lang="hu-HU" sz="1600" dirty="0" err="1" smtClean="0"/>
              <a:t>secondary.axial</a:t>
            </a:r>
            <a:r>
              <a:rPr lang="hu-HU" sz="1600" dirty="0" smtClean="0"/>
              <a:t>) * </a:t>
            </a:r>
            <a:r>
              <a:rPr lang="hu-HU" sz="1600" dirty="0" err="1" smtClean="0"/>
              <a:t>sAxial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			</a:t>
            </a:r>
            <a:r>
              <a:rPr lang="hu-HU" sz="1600" dirty="0" err="1" smtClean="0"/>
              <a:t>float</a:t>
            </a:r>
            <a:r>
              <a:rPr lang="hu-HU" sz="1600" dirty="0" smtClean="0"/>
              <a:t> </a:t>
            </a:r>
            <a:r>
              <a:rPr lang="hu-HU" sz="1600" dirty="0" err="1" smtClean="0"/>
              <a:t>fs</a:t>
            </a:r>
            <a:r>
              <a:rPr lang="hu-HU" sz="1600" dirty="0" smtClean="0"/>
              <a:t> = </a:t>
            </a:r>
            <a:r>
              <a:rPr lang="hu-HU" sz="1600" dirty="0" err="1" smtClean="0"/>
              <a:t>dot</a:t>
            </a:r>
            <a:r>
              <a:rPr lang="hu-HU" sz="1600" dirty="0" smtClean="0"/>
              <a:t>(z2-secondary.origin,</a:t>
            </a:r>
            <a:r>
              <a:rPr lang="hu-HU" sz="1600" dirty="0" err="1" smtClean="0"/>
              <a:t>secondary.transAxial</a:t>
            </a:r>
            <a:r>
              <a:rPr lang="hu-HU" sz="1600" dirty="0" smtClean="0"/>
              <a:t>) * </a:t>
            </a:r>
            <a:r>
              <a:rPr lang="hu-HU" sz="1600" dirty="0" err="1" smtClean="0"/>
              <a:t>TransAxial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			// …</a:t>
            </a:r>
          </a:p>
          <a:p>
            <a:r>
              <a:rPr lang="hu-HU" sz="1600" dirty="0" smtClean="0"/>
              <a:t>		}</a:t>
            </a:r>
          </a:p>
          <a:p>
            <a:r>
              <a:rPr lang="hu-HU" sz="1600" dirty="0" smtClean="0"/>
              <a:t>}</a:t>
            </a:r>
          </a:p>
        </p:txBody>
      </p:sp>
      <p:sp>
        <p:nvSpPr>
          <p:cNvPr id="4" name="Téglalap 3"/>
          <p:cNvSpPr/>
          <p:nvPr/>
        </p:nvSpPr>
        <p:spPr>
          <a:xfrm>
            <a:off x="3923928" y="2852936"/>
            <a:ext cx="5040560" cy="3933056"/>
          </a:xfrm>
          <a:prstGeom prst="rect">
            <a:avLst/>
          </a:prstGeom>
          <a:solidFill>
            <a:schemeClr val="bg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2" name="Egyenes összekötő 51"/>
          <p:cNvCxnSpPr/>
          <p:nvPr/>
        </p:nvCxnSpPr>
        <p:spPr>
          <a:xfrm>
            <a:off x="6804248" y="4437115"/>
            <a:ext cx="1195324" cy="72005"/>
          </a:xfrm>
          <a:prstGeom prst="line">
            <a:avLst/>
          </a:prstGeom>
          <a:ln w="31750">
            <a:solidFill>
              <a:srgbClr val="FF0000"/>
            </a:solidFill>
            <a:prstDash val="solid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8"/>
          <p:cNvSpPr>
            <a:spLocks/>
          </p:cNvSpPr>
          <p:nvPr/>
        </p:nvSpPr>
        <p:spPr bwMode="auto">
          <a:xfrm>
            <a:off x="4932363" y="2924944"/>
            <a:ext cx="854065" cy="3770089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6" name="Line 21"/>
          <p:cNvSpPr>
            <a:spLocks noChangeShapeType="1"/>
          </p:cNvSpPr>
          <p:nvPr/>
        </p:nvSpPr>
        <p:spPr bwMode="auto">
          <a:xfrm>
            <a:off x="5129212" y="4015345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" name="Line 22"/>
          <p:cNvSpPr>
            <a:spLocks noChangeShapeType="1"/>
          </p:cNvSpPr>
          <p:nvPr/>
        </p:nvSpPr>
        <p:spPr bwMode="auto">
          <a:xfrm>
            <a:off x="5302249" y="3726420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>
            <a:off x="5476874" y="3439083"/>
            <a:ext cx="1" cy="235749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" name="Line 24"/>
          <p:cNvSpPr>
            <a:spLocks noChangeShapeType="1"/>
          </p:cNvSpPr>
          <p:nvPr/>
        </p:nvSpPr>
        <p:spPr bwMode="auto">
          <a:xfrm>
            <a:off x="5649912" y="3151745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" name="Line 26"/>
          <p:cNvSpPr>
            <a:spLocks noChangeShapeType="1"/>
          </p:cNvSpPr>
          <p:nvPr/>
        </p:nvSpPr>
        <p:spPr bwMode="auto">
          <a:xfrm flipH="1">
            <a:off x="4932363" y="3232162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" name="Line 27"/>
          <p:cNvSpPr>
            <a:spLocks noChangeShapeType="1"/>
          </p:cNvSpPr>
          <p:nvPr/>
        </p:nvSpPr>
        <p:spPr bwMode="auto">
          <a:xfrm flipH="1">
            <a:off x="4956175" y="352668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" name="Line 28"/>
          <p:cNvSpPr>
            <a:spLocks noChangeShapeType="1"/>
          </p:cNvSpPr>
          <p:nvPr/>
        </p:nvSpPr>
        <p:spPr bwMode="auto">
          <a:xfrm flipH="1">
            <a:off x="4956175" y="3886721"/>
            <a:ext cx="840509" cy="137599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" name="Line 29"/>
          <p:cNvSpPr>
            <a:spLocks noChangeShapeType="1"/>
          </p:cNvSpPr>
          <p:nvPr/>
        </p:nvSpPr>
        <p:spPr bwMode="auto">
          <a:xfrm flipH="1">
            <a:off x="4956175" y="4246761"/>
            <a:ext cx="840509" cy="137599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" name="Line 30"/>
          <p:cNvSpPr>
            <a:spLocks noChangeShapeType="1"/>
          </p:cNvSpPr>
          <p:nvPr/>
        </p:nvSpPr>
        <p:spPr bwMode="auto">
          <a:xfrm flipH="1">
            <a:off x="4956175" y="460680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" name="Line 31"/>
          <p:cNvSpPr>
            <a:spLocks noChangeShapeType="1"/>
          </p:cNvSpPr>
          <p:nvPr/>
        </p:nvSpPr>
        <p:spPr bwMode="auto">
          <a:xfrm flipH="1">
            <a:off x="4956175" y="496684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>
            <a:off x="7720952" y="4015345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>
            <a:off x="7893989" y="3726420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8068614" y="3439083"/>
            <a:ext cx="1" cy="235749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>
            <a:off x="8241652" y="3151745"/>
            <a:ext cx="1" cy="235749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 flipH="1">
            <a:off x="7524103" y="3232162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" name="Line 27"/>
          <p:cNvSpPr>
            <a:spLocks noChangeShapeType="1"/>
          </p:cNvSpPr>
          <p:nvPr/>
        </p:nvSpPr>
        <p:spPr bwMode="auto">
          <a:xfrm flipH="1">
            <a:off x="7547915" y="352668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 flipH="1">
            <a:off x="7547915" y="3886721"/>
            <a:ext cx="840509" cy="137599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" name="Line 29"/>
          <p:cNvSpPr>
            <a:spLocks noChangeShapeType="1"/>
          </p:cNvSpPr>
          <p:nvPr/>
        </p:nvSpPr>
        <p:spPr bwMode="auto">
          <a:xfrm flipH="1">
            <a:off x="7547915" y="4246761"/>
            <a:ext cx="840509" cy="137599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" name="Line 30"/>
          <p:cNvSpPr>
            <a:spLocks noChangeShapeType="1"/>
          </p:cNvSpPr>
          <p:nvPr/>
        </p:nvSpPr>
        <p:spPr bwMode="auto">
          <a:xfrm flipH="1">
            <a:off x="7547915" y="460680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5" name="Line 31"/>
          <p:cNvSpPr>
            <a:spLocks noChangeShapeType="1"/>
          </p:cNvSpPr>
          <p:nvPr/>
        </p:nvSpPr>
        <p:spPr bwMode="auto">
          <a:xfrm flipH="1">
            <a:off x="7547915" y="4966841"/>
            <a:ext cx="840509" cy="137463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cxnSp>
        <p:nvCxnSpPr>
          <p:cNvPr id="26" name="Egyenes összekötő 25"/>
          <p:cNvCxnSpPr/>
          <p:nvPr/>
        </p:nvCxnSpPr>
        <p:spPr>
          <a:xfrm rot="10800000">
            <a:off x="5364090" y="4365105"/>
            <a:ext cx="1584175" cy="424022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Kocka 27"/>
          <p:cNvSpPr/>
          <p:nvPr/>
        </p:nvSpPr>
        <p:spPr>
          <a:xfrm>
            <a:off x="6948264" y="4653136"/>
            <a:ext cx="432048" cy="450050"/>
          </a:xfrm>
          <a:prstGeom prst="cube">
            <a:avLst>
              <a:gd name="adj" fmla="val 39564"/>
            </a:avLst>
          </a:prstGeom>
          <a:solidFill>
            <a:srgbClr val="FF0000">
              <a:alpha val="39000"/>
            </a:srgbClr>
          </a:solidFill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9" name="Egyenes összekötő 28"/>
          <p:cNvCxnSpPr/>
          <p:nvPr/>
        </p:nvCxnSpPr>
        <p:spPr>
          <a:xfrm rot="10800000">
            <a:off x="7207484" y="4869160"/>
            <a:ext cx="748892" cy="216027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51"/>
          <p:cNvSpPr txBox="1">
            <a:spLocks noChangeArrowheads="1"/>
          </p:cNvSpPr>
          <p:nvPr/>
        </p:nvSpPr>
        <p:spPr bwMode="auto">
          <a:xfrm>
            <a:off x="4788024" y="4005064"/>
            <a:ext cx="792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z</a:t>
            </a:r>
            <a:r>
              <a:rPr lang="hu-HU" sz="2400" baseline="-25000" dirty="0" smtClean="0"/>
              <a:t>1</a:t>
            </a:r>
            <a:endParaRPr lang="hu-HU" sz="2400" baseline="-25000" dirty="0"/>
          </a:p>
        </p:txBody>
      </p:sp>
      <p:sp>
        <p:nvSpPr>
          <p:cNvPr id="39" name="Text Box 51"/>
          <p:cNvSpPr txBox="1">
            <a:spLocks noChangeArrowheads="1"/>
          </p:cNvSpPr>
          <p:nvPr/>
        </p:nvSpPr>
        <p:spPr bwMode="auto">
          <a:xfrm>
            <a:off x="6372200" y="5055567"/>
            <a:ext cx="1224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err="1" smtClean="0"/>
              <a:t>voxel</a:t>
            </a:r>
            <a:endParaRPr lang="hu-HU" sz="2400" baseline="-25000" dirty="0"/>
          </a:p>
        </p:txBody>
      </p:sp>
      <p:cxnSp>
        <p:nvCxnSpPr>
          <p:cNvPr id="41" name="Egyenes összekötő 40"/>
          <p:cNvCxnSpPr>
            <a:endCxn id="28" idx="4"/>
          </p:cNvCxnSpPr>
          <p:nvPr/>
        </p:nvCxnSpPr>
        <p:spPr>
          <a:xfrm rot="5400000">
            <a:off x="6959579" y="4686911"/>
            <a:ext cx="526517" cy="26919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51"/>
          <p:cNvSpPr txBox="1">
            <a:spLocks noChangeArrowheads="1"/>
          </p:cNvSpPr>
          <p:nvPr/>
        </p:nvSpPr>
        <p:spPr bwMode="auto">
          <a:xfrm>
            <a:off x="5724128" y="4551511"/>
            <a:ext cx="1224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err="1" smtClean="0"/>
              <a:t>dv</a:t>
            </a:r>
            <a:endParaRPr lang="hu-HU" sz="2400" baseline="-25000" dirty="0"/>
          </a:p>
        </p:txBody>
      </p:sp>
      <p:cxnSp>
        <p:nvCxnSpPr>
          <p:cNvPr id="46" name="Egyenes összekötő 45"/>
          <p:cNvCxnSpPr/>
          <p:nvPr/>
        </p:nvCxnSpPr>
        <p:spPr>
          <a:xfrm>
            <a:off x="5508104" y="4365104"/>
            <a:ext cx="2448272" cy="144016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Bal oldali kapcsos zárójel 54"/>
          <p:cNvSpPr/>
          <p:nvPr/>
        </p:nvSpPr>
        <p:spPr>
          <a:xfrm rot="17168953">
            <a:off x="5969621" y="4056208"/>
            <a:ext cx="332754" cy="1810749"/>
          </a:xfrm>
          <a:prstGeom prst="lef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Bal oldali kapcsos zárójel 55"/>
          <p:cNvSpPr/>
          <p:nvPr/>
        </p:nvSpPr>
        <p:spPr>
          <a:xfrm rot="5560068">
            <a:off x="6598040" y="2519314"/>
            <a:ext cx="332754" cy="2659343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Bal oldali kapcsos zárójel 56"/>
          <p:cNvSpPr/>
          <p:nvPr/>
        </p:nvSpPr>
        <p:spPr>
          <a:xfrm rot="17168953">
            <a:off x="6316502" y="4009968"/>
            <a:ext cx="332754" cy="2671839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9" name="Bal oldali kapcsos zárójel 58"/>
          <p:cNvSpPr/>
          <p:nvPr/>
        </p:nvSpPr>
        <p:spPr>
          <a:xfrm rot="5560068">
            <a:off x="6137887" y="3200351"/>
            <a:ext cx="332754" cy="1885569"/>
          </a:xfrm>
          <a:prstGeom prst="lef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0" name="Egyenes összekötő 59"/>
          <p:cNvCxnSpPr/>
          <p:nvPr/>
        </p:nvCxnSpPr>
        <p:spPr>
          <a:xfrm>
            <a:off x="6444208" y="6021291"/>
            <a:ext cx="1195324" cy="72005"/>
          </a:xfrm>
          <a:prstGeom prst="line">
            <a:avLst/>
          </a:prstGeom>
          <a:ln w="31750">
            <a:solidFill>
              <a:srgbClr val="FF0000"/>
            </a:solidFill>
            <a:prstDash val="solid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51"/>
          <p:cNvSpPr txBox="1">
            <a:spLocks noChangeArrowheads="1"/>
          </p:cNvSpPr>
          <p:nvPr/>
        </p:nvSpPr>
        <p:spPr bwMode="auto">
          <a:xfrm>
            <a:off x="5580112" y="6063679"/>
            <a:ext cx="20162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err="1" smtClean="0"/>
              <a:t>secondary.n</a:t>
            </a:r>
            <a:endParaRPr lang="hu-HU" sz="2400" baseline="-25000" dirty="0"/>
          </a:p>
        </p:txBody>
      </p:sp>
      <p:sp>
        <p:nvSpPr>
          <p:cNvPr id="27" name="Freeform 8"/>
          <p:cNvSpPr>
            <a:spLocks/>
          </p:cNvSpPr>
          <p:nvPr/>
        </p:nvSpPr>
        <p:spPr bwMode="auto">
          <a:xfrm>
            <a:off x="7524103" y="2924944"/>
            <a:ext cx="854065" cy="3770089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3" name="Text Box 51"/>
          <p:cNvSpPr txBox="1">
            <a:spLocks noChangeArrowheads="1"/>
          </p:cNvSpPr>
          <p:nvPr/>
        </p:nvSpPr>
        <p:spPr bwMode="auto">
          <a:xfrm>
            <a:off x="7668344" y="4983559"/>
            <a:ext cx="792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sz="2400" dirty="0" smtClean="0"/>
              <a:t>z</a:t>
            </a:r>
            <a:r>
              <a:rPr lang="hu-HU" sz="2400" baseline="-25000" dirty="0" smtClean="0"/>
              <a:t>2</a:t>
            </a:r>
            <a:endParaRPr lang="hu-HU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3720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32" grpId="0"/>
      <p:bldP spid="39" grpId="0"/>
      <p:bldP spid="43" grpId="0"/>
      <p:bldP spid="55" grpId="0" animBg="1"/>
      <p:bldP spid="56" grpId="0" animBg="1"/>
      <p:bldP spid="57" grpId="0" animBg="1"/>
      <p:bldP spid="59" grpId="0" animBg="1"/>
      <p:bldP spid="61" grpId="0"/>
      <p:bldP spid="27" grpId="0" animBg="1"/>
      <p:bldP spid="3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Visszavetítő kernel</a:t>
            </a:r>
            <a:endParaRPr lang="hu-HU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323528" y="1584176"/>
            <a:ext cx="8640960" cy="42930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54864" tIns="91440" rtlCol="0">
            <a:noAutofit/>
          </a:bodyPr>
          <a:lstStyle/>
          <a:p>
            <a:r>
              <a:rPr lang="en-US" sz="1600" dirty="0" smtClean="0"/>
              <a:t>if ( 0 &lt;= </a:t>
            </a:r>
            <a:r>
              <a:rPr lang="en-US" sz="1600" dirty="0" err="1" smtClean="0"/>
              <a:t>fr</a:t>
            </a:r>
            <a:r>
              <a:rPr lang="en-US" sz="1600" dirty="0" smtClean="0"/>
              <a:t> &amp;&amp; </a:t>
            </a:r>
            <a:r>
              <a:rPr lang="en-US" sz="1600" dirty="0" err="1" smtClean="0"/>
              <a:t>fr</a:t>
            </a:r>
            <a:r>
              <a:rPr lang="en-US" sz="1600" dirty="0" smtClean="0"/>
              <a:t> &lt; </a:t>
            </a:r>
            <a:r>
              <a:rPr lang="en-US" sz="1600" dirty="0" err="1" smtClean="0"/>
              <a:t>nAxial</a:t>
            </a:r>
            <a:r>
              <a:rPr lang="en-US" sz="1600" dirty="0" smtClean="0"/>
              <a:t> &amp;&amp; </a:t>
            </a:r>
            <a:r>
              <a:rPr lang="hu-HU" sz="1600" dirty="0" smtClean="0"/>
              <a:t>0 &lt;= </a:t>
            </a:r>
            <a:r>
              <a:rPr lang="hu-HU" sz="1600" dirty="0" err="1" smtClean="0"/>
              <a:t>fs</a:t>
            </a:r>
            <a:r>
              <a:rPr lang="hu-HU" sz="1600" dirty="0" smtClean="0"/>
              <a:t> &amp;&amp; </a:t>
            </a:r>
            <a:r>
              <a:rPr lang="hu-HU" sz="1600" dirty="0" err="1" smtClean="0"/>
              <a:t>fs</a:t>
            </a:r>
            <a:r>
              <a:rPr lang="hu-HU" sz="1600" dirty="0" smtClean="0"/>
              <a:t> &lt; </a:t>
            </a:r>
            <a:r>
              <a:rPr lang="hu-HU" sz="1600" dirty="0" err="1" smtClean="0"/>
              <a:t>nTransAxial</a:t>
            </a:r>
            <a:r>
              <a:rPr lang="hu-HU" sz="1600" dirty="0" smtClean="0"/>
              <a:t> )</a:t>
            </a:r>
          </a:p>
          <a:p>
            <a:r>
              <a:rPr lang="hu-HU" sz="1600" dirty="0" smtClean="0"/>
              <a:t>{</a:t>
            </a:r>
          </a:p>
          <a:p>
            <a:r>
              <a:rPr lang="hu-HU" sz="1600" dirty="0" smtClean="0"/>
              <a:t>	int r = (int)</a:t>
            </a:r>
            <a:r>
              <a:rPr lang="hu-HU" sz="1600" dirty="0" err="1" smtClean="0"/>
              <a:t>fr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	int s = (int)</a:t>
            </a:r>
            <a:r>
              <a:rPr lang="hu-HU" sz="1600" dirty="0" err="1" smtClean="0"/>
              <a:t>fs</a:t>
            </a:r>
            <a:r>
              <a:rPr lang="hu-HU" sz="1600" dirty="0" smtClean="0"/>
              <a:t>;			</a:t>
            </a:r>
          </a:p>
          <a:p>
            <a:r>
              <a:rPr lang="hu-HU" sz="1600" dirty="0" smtClean="0"/>
              <a:t>	int </a:t>
            </a:r>
            <a:r>
              <a:rPr lang="pt-BR" sz="1600" dirty="0" smtClean="0"/>
              <a:t>lorIndex = getLorIndex( iPair, </a:t>
            </a:r>
            <a:r>
              <a:rPr lang="hu-HU" sz="1600" dirty="0" smtClean="0">
                <a:solidFill>
                  <a:srgbClr val="FF0000"/>
                </a:solidFill>
              </a:rPr>
              <a:t>p</a:t>
            </a:r>
            <a:r>
              <a:rPr lang="pt-BR" sz="1600" dirty="0" smtClean="0">
                <a:solidFill>
                  <a:srgbClr val="FF0000"/>
                </a:solidFill>
              </a:rPr>
              <a:t>, </a:t>
            </a:r>
            <a:r>
              <a:rPr lang="hu-HU" sz="1600" dirty="0" smtClean="0">
                <a:solidFill>
                  <a:srgbClr val="FF0000"/>
                </a:solidFill>
              </a:rPr>
              <a:t>q</a:t>
            </a:r>
            <a:r>
              <a:rPr lang="pt-BR" sz="1600" dirty="0" smtClean="0">
                <a:solidFill>
                  <a:srgbClr val="FF0000"/>
                </a:solidFill>
              </a:rPr>
              <a:t>, </a:t>
            </a:r>
            <a:r>
              <a:rPr lang="hu-HU" sz="1600" dirty="0" smtClean="0">
                <a:solidFill>
                  <a:srgbClr val="FF0000"/>
                </a:solidFill>
              </a:rPr>
              <a:t>r</a:t>
            </a:r>
            <a:r>
              <a:rPr lang="pt-BR" sz="1600" dirty="0" smtClean="0">
                <a:solidFill>
                  <a:srgbClr val="FF0000"/>
                </a:solidFill>
              </a:rPr>
              <a:t>, </a:t>
            </a:r>
            <a:r>
              <a:rPr lang="hu-HU" sz="1600" dirty="0" smtClean="0">
                <a:solidFill>
                  <a:srgbClr val="FF0000"/>
                </a:solidFill>
              </a:rPr>
              <a:t>s</a:t>
            </a:r>
            <a:r>
              <a:rPr lang="pt-BR" sz="1600" dirty="0" smtClean="0"/>
              <a:t>, nAxial, nTransAxial );</a:t>
            </a:r>
            <a:r>
              <a:rPr lang="hu-HU" sz="1600" dirty="0" smtClean="0"/>
              <a:t>  // </a:t>
            </a:r>
            <a:r>
              <a:rPr lang="hu-HU" sz="1600" dirty="0" smtClean="0">
                <a:solidFill>
                  <a:srgbClr val="FF0000"/>
                </a:solidFill>
              </a:rPr>
              <a:t>sorrend! (</a:t>
            </a:r>
            <a:r>
              <a:rPr lang="hu-HU" sz="1600" dirty="0" err="1" smtClean="0">
                <a:solidFill>
                  <a:srgbClr val="FF0000"/>
                </a:solidFill>
              </a:rPr>
              <a:t>ld</a:t>
            </a:r>
            <a:r>
              <a:rPr lang="hu-HU" sz="1600" dirty="0" smtClean="0">
                <a:solidFill>
                  <a:srgbClr val="FF0000"/>
                </a:solidFill>
              </a:rPr>
              <a:t> </a:t>
            </a:r>
            <a:r>
              <a:rPr lang="hu-HU" sz="1600" dirty="0" err="1" smtClean="0">
                <a:solidFill>
                  <a:srgbClr val="FF0000"/>
                </a:solidFill>
              </a:rPr>
              <a:t>getModules</a:t>
            </a:r>
            <a:r>
              <a:rPr lang="hu-HU" sz="1600" dirty="0" smtClean="0">
                <a:solidFill>
                  <a:srgbClr val="FF0000"/>
                </a:solidFill>
              </a:rPr>
              <a:t>)</a:t>
            </a:r>
            <a:endParaRPr lang="pt-BR" sz="1600" dirty="0" smtClean="0">
              <a:solidFill>
                <a:srgbClr val="FF0000"/>
              </a:solidFill>
            </a:endParaRP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float</a:t>
            </a:r>
            <a:r>
              <a:rPr lang="hu-HU" sz="1600" dirty="0" smtClean="0"/>
              <a:t> y_</a:t>
            </a:r>
            <a:r>
              <a:rPr lang="hu-HU" sz="1600" dirty="0" err="1" smtClean="0"/>
              <a:t>div</a:t>
            </a:r>
            <a:r>
              <a:rPr lang="hu-HU" sz="1600" dirty="0" smtClean="0"/>
              <a:t>_</a:t>
            </a:r>
            <a:r>
              <a:rPr lang="hu-HU" sz="1600" dirty="0" err="1" smtClean="0"/>
              <a:t>yw</a:t>
            </a:r>
            <a:r>
              <a:rPr lang="hu-HU" sz="1600" dirty="0" smtClean="0"/>
              <a:t> = </a:t>
            </a:r>
            <a:r>
              <a:rPr lang="hu-HU" sz="1600" dirty="0" err="1" smtClean="0"/>
              <a:t>estimatedLors</a:t>
            </a:r>
            <a:r>
              <a:rPr lang="hu-HU" sz="1600" dirty="0" smtClean="0"/>
              <a:t>[</a:t>
            </a:r>
            <a:r>
              <a:rPr lang="hu-HU" sz="1600" dirty="0" err="1" smtClean="0"/>
              <a:t>lorIndex</a:t>
            </a:r>
            <a:r>
              <a:rPr lang="hu-HU" sz="1600" dirty="0" smtClean="0"/>
              <a:t>];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float</a:t>
            </a:r>
            <a:r>
              <a:rPr lang="hu-HU" sz="1600" dirty="0" smtClean="0"/>
              <a:t> </a:t>
            </a:r>
            <a:r>
              <a:rPr lang="hu-HU" sz="1600" dirty="0" err="1" smtClean="0"/>
              <a:t>ddv</a:t>
            </a:r>
            <a:r>
              <a:rPr lang="hu-HU" sz="1600" dirty="0" smtClean="0"/>
              <a:t> = </a:t>
            </a:r>
            <a:r>
              <a:rPr lang="hu-HU" sz="1600" dirty="0" err="1" smtClean="0"/>
              <a:t>length</a:t>
            </a:r>
            <a:r>
              <a:rPr lang="hu-HU" sz="1600" dirty="0" smtClean="0"/>
              <a:t>(</a:t>
            </a:r>
            <a:r>
              <a:rPr lang="hu-HU" sz="1600" dirty="0" err="1" smtClean="0"/>
              <a:t>dv</a:t>
            </a:r>
            <a:r>
              <a:rPr lang="hu-HU" sz="1600" dirty="0" smtClean="0"/>
              <a:t>);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float</a:t>
            </a:r>
            <a:r>
              <a:rPr lang="hu-HU" sz="1600" dirty="0" smtClean="0"/>
              <a:t> </a:t>
            </a:r>
            <a:r>
              <a:rPr lang="hu-HU" sz="1600" dirty="0" err="1" smtClean="0"/>
              <a:t>Alv</a:t>
            </a:r>
            <a:r>
              <a:rPr lang="hu-HU" sz="1600" dirty="0" smtClean="0"/>
              <a:t> = </a:t>
            </a:r>
            <a:r>
              <a:rPr lang="hu-HU" sz="1600" dirty="0" err="1" smtClean="0"/>
              <a:t>dot</a:t>
            </a:r>
            <a:r>
              <a:rPr lang="hu-HU" sz="1600" dirty="0" smtClean="0"/>
              <a:t>(</a:t>
            </a:r>
            <a:r>
              <a:rPr lang="hu-HU" sz="1600" dirty="0" err="1" smtClean="0"/>
              <a:t>primary.n</a:t>
            </a:r>
            <a:r>
              <a:rPr lang="hu-HU" sz="1600" dirty="0" smtClean="0"/>
              <a:t>,</a:t>
            </a:r>
            <a:r>
              <a:rPr lang="hu-HU" sz="1600" dirty="0" err="1" smtClean="0"/>
              <a:t>dv</a:t>
            </a:r>
            <a:r>
              <a:rPr lang="hu-HU" sz="1600" dirty="0" smtClean="0"/>
              <a:t>) / (</a:t>
            </a:r>
            <a:r>
              <a:rPr lang="hu-HU" sz="1600" dirty="0" err="1" smtClean="0"/>
              <a:t>ddv</a:t>
            </a:r>
            <a:r>
              <a:rPr lang="hu-HU" sz="1600" dirty="0" smtClean="0"/>
              <a:t>*</a:t>
            </a:r>
            <a:r>
              <a:rPr lang="hu-HU" sz="1600" dirty="0" err="1" smtClean="0"/>
              <a:t>ddv</a:t>
            </a:r>
            <a:r>
              <a:rPr lang="hu-HU" sz="1600" dirty="0" smtClean="0"/>
              <a:t>*</a:t>
            </a:r>
            <a:r>
              <a:rPr lang="hu-HU" sz="1600" dirty="0" err="1" smtClean="0"/>
              <a:t>ddv</a:t>
            </a:r>
            <a:r>
              <a:rPr lang="hu-HU" sz="1600" dirty="0" smtClean="0"/>
              <a:t>);  // itt csak az egyik térszöggel közelítjük G-t</a:t>
            </a:r>
          </a:p>
          <a:p>
            <a:r>
              <a:rPr lang="hu-HU" sz="1600" dirty="0" smtClean="0"/>
              <a:t>					</a:t>
            </a:r>
          </a:p>
          <a:p>
            <a:r>
              <a:rPr lang="hu-HU" sz="1600" dirty="0" smtClean="0"/>
              <a:t>	numerator += y_</a:t>
            </a:r>
            <a:r>
              <a:rPr lang="hu-HU" sz="1600" dirty="0" err="1" smtClean="0"/>
              <a:t>div</a:t>
            </a:r>
            <a:r>
              <a:rPr lang="hu-HU" sz="1600" dirty="0" smtClean="0"/>
              <a:t>_</a:t>
            </a:r>
            <a:r>
              <a:rPr lang="hu-HU" sz="1600" dirty="0" err="1" smtClean="0"/>
              <a:t>yw</a:t>
            </a:r>
            <a:r>
              <a:rPr lang="hu-HU" sz="1600" dirty="0" smtClean="0"/>
              <a:t> * </a:t>
            </a:r>
            <a:r>
              <a:rPr lang="hu-HU" sz="1600" dirty="0" err="1" smtClean="0"/>
              <a:t>Alv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denominator</a:t>
            </a:r>
            <a:r>
              <a:rPr lang="hu-HU" sz="1600" dirty="0" smtClean="0"/>
              <a:t> += </a:t>
            </a:r>
            <a:r>
              <a:rPr lang="hu-HU" sz="1600" dirty="0" err="1" smtClean="0"/>
              <a:t>Alv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}</a:t>
            </a:r>
          </a:p>
          <a:p>
            <a:endParaRPr lang="hu-HU" sz="1600" dirty="0" smtClean="0"/>
          </a:p>
          <a:p>
            <a:r>
              <a:rPr lang="hu-HU" sz="1600" dirty="0" err="1" smtClean="0"/>
              <a:t>if</a:t>
            </a:r>
            <a:r>
              <a:rPr lang="hu-HU" sz="1600" dirty="0" smtClean="0"/>
              <a:t> ( </a:t>
            </a:r>
            <a:r>
              <a:rPr lang="hu-HU" sz="1600" dirty="0" err="1" smtClean="0"/>
              <a:t>denominator</a:t>
            </a:r>
            <a:r>
              <a:rPr lang="hu-HU" sz="1600" dirty="0" smtClean="0"/>
              <a:t> &gt; 0.0f )	// = van olyan  LOR, ami átmegy a </a:t>
            </a:r>
            <a:r>
              <a:rPr lang="hu-HU" sz="1600" dirty="0" err="1" smtClean="0"/>
              <a:t>voxelen</a:t>
            </a:r>
            <a:endParaRPr lang="hu-HU" sz="1600" dirty="0" smtClean="0"/>
          </a:p>
          <a:p>
            <a:r>
              <a:rPr lang="hu-HU" sz="1600" dirty="0" smtClean="0"/>
              <a:t>{</a:t>
            </a:r>
          </a:p>
          <a:p>
            <a:r>
              <a:rPr lang="hu-HU" sz="1600" dirty="0" smtClean="0"/>
              <a:t>	</a:t>
            </a:r>
            <a:r>
              <a:rPr lang="hu-HU" sz="1600" dirty="0" err="1" smtClean="0"/>
              <a:t>volumeBuffer</a:t>
            </a:r>
            <a:r>
              <a:rPr lang="hu-HU" sz="1600" dirty="0" smtClean="0"/>
              <a:t>[</a:t>
            </a:r>
            <a:r>
              <a:rPr lang="hu-HU" sz="1600" dirty="0" err="1" smtClean="0"/>
              <a:t>linearIndex</a:t>
            </a:r>
            <a:r>
              <a:rPr lang="hu-HU" sz="1600" dirty="0" smtClean="0"/>
              <a:t>] *= numerator / </a:t>
            </a:r>
            <a:r>
              <a:rPr lang="hu-HU" sz="1600" dirty="0" err="1" smtClean="0"/>
              <a:t>denominator</a:t>
            </a:r>
            <a:r>
              <a:rPr lang="hu-HU" sz="1600" dirty="0" smtClean="0"/>
              <a:t>;</a:t>
            </a:r>
          </a:p>
          <a:p>
            <a:r>
              <a:rPr lang="hu-HU" sz="1600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72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Iteratív rekonstrukciós algoritmus</a:t>
            </a:r>
            <a:endParaRPr lang="hu-HU" dirty="0"/>
          </a:p>
        </p:txBody>
      </p:sp>
      <p:pic>
        <p:nvPicPr>
          <p:cNvPr id="7" name="Kép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112" y="4233875"/>
            <a:ext cx="1933200" cy="1931429"/>
          </a:xfrm>
          <a:prstGeom prst="rect">
            <a:avLst/>
          </a:prstGeom>
        </p:spPr>
      </p:pic>
      <p:pic>
        <p:nvPicPr>
          <p:cNvPr id="5" name="Kép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20" y="4233875"/>
            <a:ext cx="1933200" cy="1931429"/>
          </a:xfrm>
          <a:prstGeom prst="rect">
            <a:avLst/>
          </a:prstGeom>
        </p:spPr>
      </p:pic>
      <p:pic>
        <p:nvPicPr>
          <p:cNvPr id="6" name="Kép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20" y="4233875"/>
            <a:ext cx="1933200" cy="1931429"/>
          </a:xfrm>
          <a:prstGeom prst="rect">
            <a:avLst/>
          </a:prstGeom>
        </p:spPr>
      </p:pic>
      <p:pic>
        <p:nvPicPr>
          <p:cNvPr id="8" name="Kép 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304" y="4233875"/>
            <a:ext cx="1933200" cy="1931429"/>
          </a:xfrm>
          <a:prstGeom prst="rect">
            <a:avLst/>
          </a:prstGeom>
        </p:spPr>
      </p:pic>
      <p:pic>
        <p:nvPicPr>
          <p:cNvPr id="9" name="Kép 8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88" y="1929619"/>
            <a:ext cx="1933200" cy="1931429"/>
          </a:xfrm>
          <a:prstGeom prst="rect">
            <a:avLst/>
          </a:prstGeom>
        </p:spPr>
      </p:pic>
      <p:sp>
        <p:nvSpPr>
          <p:cNvPr id="10" name="Tartalom helye 2"/>
          <p:cNvSpPr txBox="1">
            <a:spLocks/>
          </p:cNvSpPr>
          <p:nvPr/>
        </p:nvSpPr>
        <p:spPr>
          <a:xfrm>
            <a:off x="457200" y="1775191"/>
            <a:ext cx="4402832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hu-HU" sz="2400" dirty="0" err="1" smtClean="0"/>
              <a:t>Derenzo</a:t>
            </a:r>
            <a:r>
              <a:rPr lang="hu-HU" sz="2400" dirty="0" smtClean="0"/>
              <a:t> fantom</a:t>
            </a:r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" y="4233875"/>
            <a:ext cx="1933200" cy="1931429"/>
          </a:xfrm>
        </p:spPr>
      </p:pic>
      <p:pic>
        <p:nvPicPr>
          <p:cNvPr id="12" name="Kép 11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112" y="1927848"/>
            <a:ext cx="2797296" cy="19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5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Egyéb hatások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Testen belüli szóródás</a:t>
            </a:r>
          </a:p>
          <a:p>
            <a:r>
              <a:rPr lang="hu-HU" sz="2400" dirty="0" smtClean="0"/>
              <a:t>Detektoron belüli szóródás</a:t>
            </a:r>
          </a:p>
          <a:p>
            <a:r>
              <a:rPr lang="hu-HU" sz="2400" dirty="0" smtClean="0"/>
              <a:t>Alapötlet szintjén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artalom helye 65"/>
          <p:cNvSpPr>
            <a:spLocks noGrp="1"/>
          </p:cNvSpPr>
          <p:nvPr>
            <p:ph idx="1"/>
          </p:nvPr>
        </p:nvSpPr>
        <p:spPr>
          <a:xfrm>
            <a:off x="457200" y="1775191"/>
            <a:ext cx="6779096" cy="4625609"/>
          </a:xfrm>
        </p:spPr>
        <p:txBody>
          <a:bodyPr>
            <a:normAutofit lnSpcReduction="10000"/>
          </a:bodyPr>
          <a:lstStyle/>
          <a:p>
            <a:r>
              <a:rPr lang="hu-HU" sz="2000" dirty="0" smtClean="0"/>
              <a:t>Alapötlet: utak újrafelhasználása</a:t>
            </a:r>
          </a:p>
          <a:p>
            <a:endParaRPr lang="hu-HU" sz="2000" dirty="0" smtClean="0"/>
          </a:p>
          <a:p>
            <a:r>
              <a:rPr lang="hu-HU" sz="2000" dirty="0" smtClean="0"/>
              <a:t>1: szóródási pontok generálása</a:t>
            </a:r>
          </a:p>
          <a:p>
            <a:pPr lvl="1"/>
            <a:r>
              <a:rPr lang="hu-HU" sz="2000" dirty="0" smtClean="0"/>
              <a:t>Fontosság szerint</a:t>
            </a:r>
          </a:p>
          <a:p>
            <a:pPr lvl="1"/>
            <a:r>
              <a:rPr lang="hu-HU" sz="2000" dirty="0" smtClean="0"/>
              <a:t>Néhány 100!</a:t>
            </a:r>
          </a:p>
          <a:p>
            <a:r>
              <a:rPr lang="hu-HU" sz="2000" dirty="0" smtClean="0"/>
              <a:t>2: összekötés a detektorokkal</a:t>
            </a:r>
          </a:p>
          <a:p>
            <a:pPr lvl="1"/>
            <a:r>
              <a:rPr lang="hu-HU" sz="2000" dirty="0" smtClean="0"/>
              <a:t>Utak hozzájárulásának </a:t>
            </a:r>
          </a:p>
          <a:p>
            <a:pPr lvl="1">
              <a:buNone/>
            </a:pPr>
            <a:r>
              <a:rPr lang="hu-HU" sz="2000" dirty="0" smtClean="0"/>
              <a:t>	kiszámítása, elnyelődés </a:t>
            </a:r>
          </a:p>
          <a:p>
            <a:pPr lvl="1">
              <a:buNone/>
            </a:pPr>
            <a:r>
              <a:rPr lang="hu-HU" sz="2000" dirty="0" smtClean="0"/>
              <a:t>	figyelembevételével</a:t>
            </a:r>
          </a:p>
          <a:p>
            <a:pPr lvl="1"/>
            <a:r>
              <a:rPr lang="hu-HU" sz="2000" dirty="0" smtClean="0"/>
              <a:t>Mintha a szóródási pontok is </a:t>
            </a:r>
          </a:p>
          <a:p>
            <a:pPr lvl="1">
              <a:buNone/>
            </a:pPr>
            <a:r>
              <a:rPr lang="hu-HU" sz="2000" dirty="0" smtClean="0"/>
              <a:t>	detektorok lennének</a:t>
            </a:r>
          </a:p>
          <a:p>
            <a:pPr lvl="1"/>
            <a:r>
              <a:rPr lang="hu-HU" sz="2000" dirty="0" smtClean="0"/>
              <a:t>Néhány 10.000 detektor</a:t>
            </a:r>
          </a:p>
          <a:p>
            <a:r>
              <a:rPr lang="hu-HU" sz="2000" dirty="0" smtClean="0"/>
              <a:t>3: Szóródási pontok összekötése,</a:t>
            </a:r>
          </a:p>
          <a:p>
            <a:pPr>
              <a:buNone/>
            </a:pPr>
            <a:r>
              <a:rPr lang="hu-HU" sz="2000" dirty="0" smtClean="0"/>
              <a:t>	utak kiértékelése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Szóródásmodell</a:t>
            </a:r>
            <a:r>
              <a:rPr lang="hu-HU" dirty="0" smtClean="0"/>
              <a:t> (kétszeres, pl.)</a:t>
            </a:r>
            <a:endParaRPr lang="hu-HU" dirty="0"/>
          </a:p>
        </p:txBody>
      </p:sp>
      <p:sp>
        <p:nvSpPr>
          <p:cNvPr id="51" name="Freeform 8"/>
          <p:cNvSpPr>
            <a:spLocks/>
          </p:cNvSpPr>
          <p:nvPr/>
        </p:nvSpPr>
        <p:spPr bwMode="auto">
          <a:xfrm>
            <a:off x="4716016" y="2254522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5" name="Line 21"/>
          <p:cNvSpPr>
            <a:spLocks noChangeShapeType="1"/>
          </p:cNvSpPr>
          <p:nvPr/>
        </p:nvSpPr>
        <p:spPr bwMode="auto">
          <a:xfrm>
            <a:off x="4912866" y="3621360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7" name="Line 22"/>
          <p:cNvSpPr>
            <a:spLocks noChangeShapeType="1"/>
          </p:cNvSpPr>
          <p:nvPr/>
        </p:nvSpPr>
        <p:spPr bwMode="auto">
          <a:xfrm>
            <a:off x="5085903" y="3332435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8" name="Line 23"/>
          <p:cNvSpPr>
            <a:spLocks noChangeShapeType="1"/>
          </p:cNvSpPr>
          <p:nvPr/>
        </p:nvSpPr>
        <p:spPr bwMode="auto">
          <a:xfrm>
            <a:off x="5260528" y="3045097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1" name="Line 24"/>
          <p:cNvSpPr>
            <a:spLocks noChangeShapeType="1"/>
          </p:cNvSpPr>
          <p:nvPr/>
        </p:nvSpPr>
        <p:spPr bwMode="auto">
          <a:xfrm>
            <a:off x="5433566" y="2757760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" name="Line 26"/>
          <p:cNvSpPr>
            <a:spLocks noChangeShapeType="1"/>
          </p:cNvSpPr>
          <p:nvPr/>
        </p:nvSpPr>
        <p:spPr bwMode="auto">
          <a:xfrm flipH="1">
            <a:off x="4716016" y="270061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3" name="Line 27"/>
          <p:cNvSpPr>
            <a:spLocks noChangeShapeType="1"/>
          </p:cNvSpPr>
          <p:nvPr/>
        </p:nvSpPr>
        <p:spPr bwMode="auto">
          <a:xfrm flipH="1">
            <a:off x="4739828" y="3102247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4" name="Line 28"/>
          <p:cNvSpPr>
            <a:spLocks noChangeShapeType="1"/>
          </p:cNvSpPr>
          <p:nvPr/>
        </p:nvSpPr>
        <p:spPr bwMode="auto">
          <a:xfrm flipH="1">
            <a:off x="4739828" y="3503885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5" name="Line 29"/>
          <p:cNvSpPr>
            <a:spLocks noChangeShapeType="1"/>
          </p:cNvSpPr>
          <p:nvPr/>
        </p:nvSpPr>
        <p:spPr bwMode="auto">
          <a:xfrm flipH="1">
            <a:off x="4739828" y="3905522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" name="Line 30"/>
          <p:cNvSpPr>
            <a:spLocks noChangeShapeType="1"/>
          </p:cNvSpPr>
          <p:nvPr/>
        </p:nvSpPr>
        <p:spPr bwMode="auto">
          <a:xfrm flipH="1">
            <a:off x="4739828" y="4308747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3" name="Line 31"/>
          <p:cNvSpPr>
            <a:spLocks noChangeShapeType="1"/>
          </p:cNvSpPr>
          <p:nvPr/>
        </p:nvSpPr>
        <p:spPr bwMode="auto">
          <a:xfrm flipH="1">
            <a:off x="4739828" y="471038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9" name="Line 24"/>
          <p:cNvSpPr>
            <a:spLocks noChangeShapeType="1"/>
          </p:cNvSpPr>
          <p:nvPr/>
        </p:nvSpPr>
        <p:spPr bwMode="auto">
          <a:xfrm>
            <a:off x="5579616" y="2495822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" name="Line 21"/>
          <p:cNvSpPr>
            <a:spLocks noChangeShapeType="1"/>
          </p:cNvSpPr>
          <p:nvPr/>
        </p:nvSpPr>
        <p:spPr bwMode="auto">
          <a:xfrm>
            <a:off x="8129463" y="3610247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0" name="Line 22"/>
          <p:cNvSpPr>
            <a:spLocks noChangeShapeType="1"/>
          </p:cNvSpPr>
          <p:nvPr/>
        </p:nvSpPr>
        <p:spPr bwMode="auto">
          <a:xfrm>
            <a:off x="8302501" y="3321322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1" name="Line 23"/>
          <p:cNvSpPr>
            <a:spLocks noChangeShapeType="1"/>
          </p:cNvSpPr>
          <p:nvPr/>
        </p:nvSpPr>
        <p:spPr bwMode="auto">
          <a:xfrm>
            <a:off x="8477126" y="3033985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" name="Line 24"/>
          <p:cNvSpPr>
            <a:spLocks noChangeShapeType="1"/>
          </p:cNvSpPr>
          <p:nvPr/>
        </p:nvSpPr>
        <p:spPr bwMode="auto">
          <a:xfrm>
            <a:off x="8650163" y="2746647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3" name="Line 25"/>
          <p:cNvSpPr>
            <a:spLocks noChangeShapeType="1"/>
          </p:cNvSpPr>
          <p:nvPr/>
        </p:nvSpPr>
        <p:spPr bwMode="auto">
          <a:xfrm>
            <a:off x="8823201" y="2457722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4" name="Line 26"/>
          <p:cNvSpPr>
            <a:spLocks noChangeShapeType="1"/>
          </p:cNvSpPr>
          <p:nvPr/>
        </p:nvSpPr>
        <p:spPr bwMode="auto">
          <a:xfrm flipH="1">
            <a:off x="7956426" y="2689497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5" name="Line 27"/>
          <p:cNvSpPr>
            <a:spLocks noChangeShapeType="1"/>
          </p:cNvSpPr>
          <p:nvPr/>
        </p:nvSpPr>
        <p:spPr bwMode="auto">
          <a:xfrm flipH="1">
            <a:off x="7956426" y="309113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6" name="Line 28"/>
          <p:cNvSpPr>
            <a:spLocks noChangeShapeType="1"/>
          </p:cNvSpPr>
          <p:nvPr/>
        </p:nvSpPr>
        <p:spPr bwMode="auto">
          <a:xfrm flipH="1">
            <a:off x="7956426" y="3492772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" name="Line 29"/>
          <p:cNvSpPr>
            <a:spLocks noChangeShapeType="1"/>
          </p:cNvSpPr>
          <p:nvPr/>
        </p:nvSpPr>
        <p:spPr bwMode="auto">
          <a:xfrm flipH="1">
            <a:off x="7956426" y="3894410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8" name="Line 30"/>
          <p:cNvSpPr>
            <a:spLocks noChangeShapeType="1"/>
          </p:cNvSpPr>
          <p:nvPr/>
        </p:nvSpPr>
        <p:spPr bwMode="auto">
          <a:xfrm flipH="1">
            <a:off x="7956426" y="429763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9" name="Line 31"/>
          <p:cNvSpPr>
            <a:spLocks noChangeShapeType="1"/>
          </p:cNvSpPr>
          <p:nvPr/>
        </p:nvSpPr>
        <p:spPr bwMode="auto">
          <a:xfrm flipH="1">
            <a:off x="7956426" y="4699272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8" name="Freeform 32"/>
          <p:cNvSpPr>
            <a:spLocks/>
          </p:cNvSpPr>
          <p:nvPr/>
        </p:nvSpPr>
        <p:spPr bwMode="auto">
          <a:xfrm>
            <a:off x="7964363" y="2243410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0" name="Line 39"/>
          <p:cNvSpPr>
            <a:spLocks noChangeShapeType="1"/>
          </p:cNvSpPr>
          <p:nvPr/>
        </p:nvSpPr>
        <p:spPr bwMode="auto">
          <a:xfrm rot="1800000" flipV="1">
            <a:off x="5650227" y="3360268"/>
            <a:ext cx="3786" cy="316179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1" name="Line 39"/>
          <p:cNvSpPr>
            <a:spLocks noChangeShapeType="1"/>
          </p:cNvSpPr>
          <p:nvPr/>
        </p:nvSpPr>
        <p:spPr bwMode="auto">
          <a:xfrm rot="1800000" flipV="1">
            <a:off x="4988977" y="3183088"/>
            <a:ext cx="1254278" cy="1139896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2" name="Line 39"/>
          <p:cNvSpPr>
            <a:spLocks noChangeShapeType="1"/>
          </p:cNvSpPr>
          <p:nvPr/>
        </p:nvSpPr>
        <p:spPr bwMode="auto">
          <a:xfrm rot="1800000" flipV="1">
            <a:off x="5096990" y="3212030"/>
            <a:ext cx="1038254" cy="151406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3" name="Line 39"/>
          <p:cNvSpPr>
            <a:spLocks noChangeShapeType="1"/>
          </p:cNvSpPr>
          <p:nvPr/>
        </p:nvSpPr>
        <p:spPr bwMode="auto">
          <a:xfrm rot="1800000" flipV="1">
            <a:off x="5205001" y="3240971"/>
            <a:ext cx="822230" cy="18882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4" name="Line 39"/>
          <p:cNvSpPr>
            <a:spLocks noChangeShapeType="1"/>
          </p:cNvSpPr>
          <p:nvPr/>
        </p:nvSpPr>
        <p:spPr bwMode="auto">
          <a:xfrm rot="1800000" flipV="1">
            <a:off x="5313013" y="3269912"/>
            <a:ext cx="606206" cy="2262389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" name="Line 39"/>
          <p:cNvSpPr>
            <a:spLocks noChangeShapeType="1"/>
          </p:cNvSpPr>
          <p:nvPr/>
        </p:nvSpPr>
        <p:spPr bwMode="auto">
          <a:xfrm rot="1800000" flipV="1">
            <a:off x="5425849" y="3208844"/>
            <a:ext cx="452543" cy="267255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" name="Line 39"/>
          <p:cNvSpPr>
            <a:spLocks noChangeShapeType="1"/>
          </p:cNvSpPr>
          <p:nvPr/>
        </p:nvSpPr>
        <p:spPr bwMode="auto">
          <a:xfrm rot="1800000" flipV="1">
            <a:off x="5493033" y="3318149"/>
            <a:ext cx="246166" cy="288599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7" name="Line 39"/>
          <p:cNvSpPr>
            <a:spLocks noChangeShapeType="1"/>
          </p:cNvSpPr>
          <p:nvPr/>
        </p:nvSpPr>
        <p:spPr bwMode="auto">
          <a:xfrm rot="1800000" flipV="1">
            <a:off x="5141348" y="3132613"/>
            <a:ext cx="1237568" cy="88080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8" name="Line 39"/>
          <p:cNvSpPr>
            <a:spLocks noChangeShapeType="1"/>
          </p:cNvSpPr>
          <p:nvPr/>
        </p:nvSpPr>
        <p:spPr bwMode="auto">
          <a:xfrm rot="1800000" flipV="1">
            <a:off x="5203709" y="3149322"/>
            <a:ext cx="1256862" cy="55935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9" name="Line 39"/>
          <p:cNvSpPr>
            <a:spLocks noChangeShapeType="1"/>
          </p:cNvSpPr>
          <p:nvPr/>
        </p:nvSpPr>
        <p:spPr bwMode="auto">
          <a:xfrm rot="1800000" flipV="1">
            <a:off x="5333253" y="3184034"/>
            <a:ext cx="1213797" cy="201899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0" name="Line 39"/>
          <p:cNvSpPr>
            <a:spLocks noChangeShapeType="1"/>
          </p:cNvSpPr>
          <p:nvPr/>
        </p:nvSpPr>
        <p:spPr bwMode="auto">
          <a:xfrm rot="1800000">
            <a:off x="5395615" y="3081194"/>
            <a:ext cx="1233090" cy="1195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" name="Line 39"/>
          <p:cNvSpPr>
            <a:spLocks noChangeShapeType="1"/>
          </p:cNvSpPr>
          <p:nvPr/>
        </p:nvSpPr>
        <p:spPr bwMode="auto">
          <a:xfrm rot="1800000" flipH="1" flipV="1">
            <a:off x="6734476" y="2506418"/>
            <a:ext cx="67533" cy="112508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8" name="Line 39"/>
          <p:cNvSpPr>
            <a:spLocks noChangeShapeType="1"/>
          </p:cNvSpPr>
          <p:nvPr/>
        </p:nvSpPr>
        <p:spPr bwMode="auto">
          <a:xfrm rot="1800000" flipH="1" flipV="1">
            <a:off x="6299075" y="3722501"/>
            <a:ext cx="519217" cy="781149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0" name="Line 39"/>
          <p:cNvSpPr>
            <a:spLocks noChangeShapeType="1"/>
          </p:cNvSpPr>
          <p:nvPr/>
        </p:nvSpPr>
        <p:spPr bwMode="auto">
          <a:xfrm rot="1800000" flipH="1">
            <a:off x="6682111" y="2953886"/>
            <a:ext cx="532306" cy="806212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" name="Line 39"/>
          <p:cNvSpPr>
            <a:spLocks noChangeShapeType="1"/>
          </p:cNvSpPr>
          <p:nvPr/>
        </p:nvSpPr>
        <p:spPr bwMode="auto">
          <a:xfrm rot="1800000" flipH="1">
            <a:off x="6502549" y="3683735"/>
            <a:ext cx="691406" cy="66593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2" name="Line 39"/>
          <p:cNvSpPr>
            <a:spLocks noChangeShapeType="1"/>
          </p:cNvSpPr>
          <p:nvPr/>
        </p:nvSpPr>
        <p:spPr bwMode="auto">
          <a:xfrm rot="1800000" flipH="1" flipV="1">
            <a:off x="6420595" y="3612705"/>
            <a:ext cx="430830" cy="267048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3" name="Line 39"/>
          <p:cNvSpPr>
            <a:spLocks noChangeShapeType="1"/>
          </p:cNvSpPr>
          <p:nvPr/>
        </p:nvSpPr>
        <p:spPr bwMode="auto">
          <a:xfrm rot="1800000" flipH="1" flipV="1">
            <a:off x="6242654" y="3704200"/>
            <a:ext cx="763147" cy="88976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4" name="Line 39"/>
          <p:cNvSpPr>
            <a:spLocks noChangeShapeType="1"/>
          </p:cNvSpPr>
          <p:nvPr/>
        </p:nvSpPr>
        <p:spPr bwMode="auto">
          <a:xfrm rot="1800000" flipH="1" flipV="1">
            <a:off x="6366430" y="3734087"/>
            <a:ext cx="1019650" cy="325928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5" name="Line 39"/>
          <p:cNvSpPr>
            <a:spLocks noChangeShapeType="1"/>
          </p:cNvSpPr>
          <p:nvPr/>
        </p:nvSpPr>
        <p:spPr bwMode="auto">
          <a:xfrm rot="1800000" flipH="1" flipV="1">
            <a:off x="6200879" y="3817035"/>
            <a:ext cx="1422759" cy="592081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6" name="Line 39"/>
          <p:cNvSpPr>
            <a:spLocks noChangeShapeType="1"/>
          </p:cNvSpPr>
          <p:nvPr/>
        </p:nvSpPr>
        <p:spPr bwMode="auto">
          <a:xfrm rot="1800000" flipH="1" flipV="1">
            <a:off x="6131717" y="3728709"/>
            <a:ext cx="965551" cy="127927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5" name="Oval 34"/>
          <p:cNvSpPr>
            <a:spLocks noChangeArrowheads="1"/>
          </p:cNvSpPr>
          <p:nvPr/>
        </p:nvSpPr>
        <p:spPr bwMode="auto">
          <a:xfrm>
            <a:off x="7092280" y="3717032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6" name="Oval 34"/>
          <p:cNvSpPr>
            <a:spLocks noChangeArrowheads="1"/>
          </p:cNvSpPr>
          <p:nvPr/>
        </p:nvSpPr>
        <p:spPr bwMode="auto">
          <a:xfrm>
            <a:off x="6485607" y="4509120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7" name="Oval 34"/>
          <p:cNvSpPr>
            <a:spLocks noChangeArrowheads="1"/>
          </p:cNvSpPr>
          <p:nvPr/>
        </p:nvSpPr>
        <p:spPr bwMode="auto">
          <a:xfrm>
            <a:off x="6948264" y="2420888"/>
            <a:ext cx="174625" cy="217487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8" name="Oval 34"/>
          <p:cNvSpPr>
            <a:spLocks noChangeArrowheads="1"/>
          </p:cNvSpPr>
          <p:nvPr/>
        </p:nvSpPr>
        <p:spPr bwMode="auto">
          <a:xfrm>
            <a:off x="6629623" y="4653136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9" name="Oval 34"/>
          <p:cNvSpPr>
            <a:spLocks noChangeArrowheads="1"/>
          </p:cNvSpPr>
          <p:nvPr/>
        </p:nvSpPr>
        <p:spPr bwMode="auto">
          <a:xfrm>
            <a:off x="6660232" y="3861048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0" name="Oval 34"/>
          <p:cNvSpPr>
            <a:spLocks noChangeArrowheads="1"/>
          </p:cNvSpPr>
          <p:nvPr/>
        </p:nvSpPr>
        <p:spPr bwMode="auto">
          <a:xfrm>
            <a:off x="7164288" y="4221088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7" name="Oval 34"/>
          <p:cNvSpPr>
            <a:spLocks noChangeArrowheads="1"/>
          </p:cNvSpPr>
          <p:nvPr/>
        </p:nvSpPr>
        <p:spPr bwMode="auto">
          <a:xfrm>
            <a:off x="7277695" y="4653136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8" name="Oval 34"/>
          <p:cNvSpPr>
            <a:spLocks noChangeArrowheads="1"/>
          </p:cNvSpPr>
          <p:nvPr/>
        </p:nvSpPr>
        <p:spPr bwMode="auto">
          <a:xfrm>
            <a:off x="7308304" y="2996952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" name="Oval 34"/>
          <p:cNvSpPr>
            <a:spLocks noChangeArrowheads="1"/>
          </p:cNvSpPr>
          <p:nvPr/>
        </p:nvSpPr>
        <p:spPr bwMode="auto">
          <a:xfrm>
            <a:off x="6629623" y="5085184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6" name="Oval 34"/>
          <p:cNvSpPr>
            <a:spLocks noChangeArrowheads="1"/>
          </p:cNvSpPr>
          <p:nvPr/>
        </p:nvSpPr>
        <p:spPr bwMode="auto">
          <a:xfrm>
            <a:off x="6413599" y="3429000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900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128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95" grpId="0" animBg="1"/>
      <p:bldP spid="96" grpId="0" animBg="1"/>
      <p:bldP spid="97" grpId="0" animBg="1"/>
      <p:bldP spid="68" grpId="0" animBg="1"/>
      <p:bldP spid="69" grpId="0" animBg="1"/>
      <p:bldP spid="70" grpId="0" animBg="1"/>
      <p:bldP spid="77" grpId="0" animBg="1"/>
      <p:bldP spid="78" grpId="0" animBg="1"/>
      <p:bldP spid="79" grpId="0" animBg="1"/>
      <p:bldP spid="7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ine 39"/>
          <p:cNvSpPr>
            <a:spLocks noChangeShapeType="1"/>
          </p:cNvSpPr>
          <p:nvPr/>
        </p:nvSpPr>
        <p:spPr bwMode="auto">
          <a:xfrm rot="1800000" flipH="1">
            <a:off x="6816960" y="3767981"/>
            <a:ext cx="118593" cy="946717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5" name="Line 39"/>
          <p:cNvSpPr>
            <a:spLocks noChangeShapeType="1"/>
          </p:cNvSpPr>
          <p:nvPr/>
        </p:nvSpPr>
        <p:spPr bwMode="auto">
          <a:xfrm rot="1800000">
            <a:off x="7154987" y="3471466"/>
            <a:ext cx="1530769" cy="77916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7" name="Line 39"/>
          <p:cNvSpPr>
            <a:spLocks noChangeShapeType="1"/>
          </p:cNvSpPr>
          <p:nvPr/>
        </p:nvSpPr>
        <p:spPr bwMode="auto">
          <a:xfrm rot="1800000">
            <a:off x="7115452" y="4202140"/>
            <a:ext cx="1393815" cy="10990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4" name="Line 39"/>
          <p:cNvSpPr>
            <a:spLocks noChangeShapeType="1"/>
          </p:cNvSpPr>
          <p:nvPr/>
        </p:nvSpPr>
        <p:spPr bwMode="auto">
          <a:xfrm rot="1800000" flipV="1">
            <a:off x="7326652" y="4296627"/>
            <a:ext cx="1043423" cy="35297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8" name="Line 39"/>
          <p:cNvSpPr>
            <a:spLocks noChangeShapeType="1"/>
          </p:cNvSpPr>
          <p:nvPr/>
        </p:nvSpPr>
        <p:spPr bwMode="auto">
          <a:xfrm rot="1800000" flipV="1">
            <a:off x="7482859" y="4414442"/>
            <a:ext cx="803018" cy="625356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6" name="Tartalom helye 65"/>
          <p:cNvSpPr>
            <a:spLocks noGrp="1"/>
          </p:cNvSpPr>
          <p:nvPr>
            <p:ph idx="1"/>
          </p:nvPr>
        </p:nvSpPr>
        <p:spPr>
          <a:xfrm>
            <a:off x="457200" y="1775191"/>
            <a:ext cx="6779096" cy="4625609"/>
          </a:xfrm>
        </p:spPr>
        <p:txBody>
          <a:bodyPr>
            <a:normAutofit/>
          </a:bodyPr>
          <a:lstStyle/>
          <a:p>
            <a:r>
              <a:rPr lang="hu-HU" sz="2000" dirty="0" smtClean="0"/>
              <a:t>Alapötlet: utak újrafelhasználása</a:t>
            </a:r>
          </a:p>
          <a:p>
            <a:endParaRPr lang="hu-HU" sz="2000" dirty="0" smtClean="0"/>
          </a:p>
          <a:p>
            <a:r>
              <a:rPr lang="hu-HU" sz="2000" dirty="0" smtClean="0"/>
              <a:t>4: Utak kombinálása, </a:t>
            </a:r>
            <a:r>
              <a:rPr lang="hu-HU" sz="2000" dirty="0" err="1" smtClean="0"/>
              <a:t>LOR-onként</a:t>
            </a:r>
            <a:endParaRPr lang="hu-HU" sz="2000" dirty="0" smtClean="0"/>
          </a:p>
          <a:p>
            <a:pPr lvl="1"/>
            <a:r>
              <a:rPr lang="hu-HU" sz="2000" dirty="0" smtClean="0"/>
              <a:t>Eredmény: 3-hosszú törtvonalak</a:t>
            </a:r>
          </a:p>
          <a:p>
            <a:pPr lvl="1"/>
            <a:r>
              <a:rPr lang="hu-HU" sz="2000" dirty="0" smtClean="0"/>
              <a:t>Minden, a törtvonalon keletkezett</a:t>
            </a:r>
          </a:p>
          <a:p>
            <a:pPr lvl="1">
              <a:buNone/>
            </a:pPr>
            <a:r>
              <a:rPr lang="hu-HU" sz="2000" dirty="0" smtClean="0"/>
              <a:t>	</a:t>
            </a:r>
            <a:r>
              <a:rPr lang="hu-HU" sz="2000" dirty="0" err="1" smtClean="0"/>
              <a:t>fotonpár</a:t>
            </a:r>
            <a:r>
              <a:rPr lang="hu-HU" sz="2000" dirty="0" smtClean="0"/>
              <a:t> tagjai összesen kétszer</a:t>
            </a:r>
          </a:p>
          <a:p>
            <a:pPr lvl="1">
              <a:buNone/>
            </a:pPr>
            <a:r>
              <a:rPr lang="hu-HU" sz="2000" dirty="0" smtClean="0"/>
              <a:t>	szóródtak</a:t>
            </a:r>
          </a:p>
          <a:p>
            <a:pPr lvl="1"/>
            <a:r>
              <a:rPr lang="hu-HU" sz="2000" dirty="0" smtClean="0"/>
              <a:t>A szóródási pontokat összekötő </a:t>
            </a:r>
          </a:p>
          <a:p>
            <a:pPr lvl="1">
              <a:buNone/>
            </a:pPr>
            <a:r>
              <a:rPr lang="hu-HU" sz="2000" dirty="0" smtClean="0"/>
              <a:t>	szakaszok </a:t>
            </a:r>
            <a:r>
              <a:rPr lang="hu-HU" sz="2000" b="1" dirty="0" smtClean="0"/>
              <a:t>minden </a:t>
            </a:r>
            <a:r>
              <a:rPr lang="hu-HU" sz="2000" b="1" dirty="0" err="1" smtClean="0"/>
              <a:t>LOR-ra</a:t>
            </a:r>
            <a:r>
              <a:rPr lang="hu-HU" sz="2000" b="1" dirty="0" smtClean="0"/>
              <a:t> </a:t>
            </a:r>
          </a:p>
          <a:p>
            <a:pPr lvl="1">
              <a:buNone/>
            </a:pPr>
            <a:r>
              <a:rPr lang="hu-HU" sz="2000" b="1" dirty="0" smtClean="0"/>
              <a:t>	azonosak</a:t>
            </a:r>
            <a:r>
              <a:rPr lang="hu-HU" sz="2000" dirty="0" smtClean="0"/>
              <a:t>!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Szóródásmodell</a:t>
            </a:r>
            <a:r>
              <a:rPr lang="hu-HU" dirty="0" smtClean="0"/>
              <a:t> (kétszeres)</a:t>
            </a:r>
            <a:endParaRPr lang="hu-HU" dirty="0"/>
          </a:p>
        </p:txBody>
      </p:sp>
      <p:sp>
        <p:nvSpPr>
          <p:cNvPr id="51" name="Freeform 8"/>
          <p:cNvSpPr>
            <a:spLocks/>
          </p:cNvSpPr>
          <p:nvPr/>
        </p:nvSpPr>
        <p:spPr bwMode="auto">
          <a:xfrm>
            <a:off x="4716016" y="2254522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5" name="Line 21"/>
          <p:cNvSpPr>
            <a:spLocks noChangeShapeType="1"/>
          </p:cNvSpPr>
          <p:nvPr/>
        </p:nvSpPr>
        <p:spPr bwMode="auto">
          <a:xfrm>
            <a:off x="4912866" y="3621360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7" name="Line 22"/>
          <p:cNvSpPr>
            <a:spLocks noChangeShapeType="1"/>
          </p:cNvSpPr>
          <p:nvPr/>
        </p:nvSpPr>
        <p:spPr bwMode="auto">
          <a:xfrm>
            <a:off x="5085903" y="3332435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8" name="Line 23"/>
          <p:cNvSpPr>
            <a:spLocks noChangeShapeType="1"/>
          </p:cNvSpPr>
          <p:nvPr/>
        </p:nvSpPr>
        <p:spPr bwMode="auto">
          <a:xfrm>
            <a:off x="5260528" y="3045097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1" name="Line 24"/>
          <p:cNvSpPr>
            <a:spLocks noChangeShapeType="1"/>
          </p:cNvSpPr>
          <p:nvPr/>
        </p:nvSpPr>
        <p:spPr bwMode="auto">
          <a:xfrm>
            <a:off x="5433566" y="2757760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" name="Line 26"/>
          <p:cNvSpPr>
            <a:spLocks noChangeShapeType="1"/>
          </p:cNvSpPr>
          <p:nvPr/>
        </p:nvSpPr>
        <p:spPr bwMode="auto">
          <a:xfrm flipH="1">
            <a:off x="4716016" y="270061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3" name="Line 27"/>
          <p:cNvSpPr>
            <a:spLocks noChangeShapeType="1"/>
          </p:cNvSpPr>
          <p:nvPr/>
        </p:nvSpPr>
        <p:spPr bwMode="auto">
          <a:xfrm flipH="1">
            <a:off x="4739828" y="3102247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4" name="Line 28"/>
          <p:cNvSpPr>
            <a:spLocks noChangeShapeType="1"/>
          </p:cNvSpPr>
          <p:nvPr/>
        </p:nvSpPr>
        <p:spPr bwMode="auto">
          <a:xfrm flipH="1">
            <a:off x="4739828" y="3503885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5" name="Line 29"/>
          <p:cNvSpPr>
            <a:spLocks noChangeShapeType="1"/>
          </p:cNvSpPr>
          <p:nvPr/>
        </p:nvSpPr>
        <p:spPr bwMode="auto">
          <a:xfrm flipH="1">
            <a:off x="4739828" y="3905522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" name="Line 30"/>
          <p:cNvSpPr>
            <a:spLocks noChangeShapeType="1"/>
          </p:cNvSpPr>
          <p:nvPr/>
        </p:nvSpPr>
        <p:spPr bwMode="auto">
          <a:xfrm flipH="1">
            <a:off x="4739828" y="4308747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3" name="Line 31"/>
          <p:cNvSpPr>
            <a:spLocks noChangeShapeType="1"/>
          </p:cNvSpPr>
          <p:nvPr/>
        </p:nvSpPr>
        <p:spPr bwMode="auto">
          <a:xfrm flipH="1">
            <a:off x="4739828" y="471038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9" name="Line 24"/>
          <p:cNvSpPr>
            <a:spLocks noChangeShapeType="1"/>
          </p:cNvSpPr>
          <p:nvPr/>
        </p:nvSpPr>
        <p:spPr bwMode="auto">
          <a:xfrm>
            <a:off x="5579616" y="2495822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" name="Line 21"/>
          <p:cNvSpPr>
            <a:spLocks noChangeShapeType="1"/>
          </p:cNvSpPr>
          <p:nvPr/>
        </p:nvSpPr>
        <p:spPr bwMode="auto">
          <a:xfrm>
            <a:off x="8129463" y="3610247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0" name="Line 22"/>
          <p:cNvSpPr>
            <a:spLocks noChangeShapeType="1"/>
          </p:cNvSpPr>
          <p:nvPr/>
        </p:nvSpPr>
        <p:spPr bwMode="auto">
          <a:xfrm>
            <a:off x="8302501" y="3321322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1" name="Line 23"/>
          <p:cNvSpPr>
            <a:spLocks noChangeShapeType="1"/>
          </p:cNvSpPr>
          <p:nvPr/>
        </p:nvSpPr>
        <p:spPr bwMode="auto">
          <a:xfrm>
            <a:off x="8477126" y="3033985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" name="Line 24"/>
          <p:cNvSpPr>
            <a:spLocks noChangeShapeType="1"/>
          </p:cNvSpPr>
          <p:nvPr/>
        </p:nvSpPr>
        <p:spPr bwMode="auto">
          <a:xfrm>
            <a:off x="8650163" y="2746647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3" name="Line 25"/>
          <p:cNvSpPr>
            <a:spLocks noChangeShapeType="1"/>
          </p:cNvSpPr>
          <p:nvPr/>
        </p:nvSpPr>
        <p:spPr bwMode="auto">
          <a:xfrm>
            <a:off x="8823201" y="2457722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4" name="Line 26"/>
          <p:cNvSpPr>
            <a:spLocks noChangeShapeType="1"/>
          </p:cNvSpPr>
          <p:nvPr/>
        </p:nvSpPr>
        <p:spPr bwMode="auto">
          <a:xfrm flipH="1">
            <a:off x="7956426" y="2689497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5" name="Line 27"/>
          <p:cNvSpPr>
            <a:spLocks noChangeShapeType="1"/>
          </p:cNvSpPr>
          <p:nvPr/>
        </p:nvSpPr>
        <p:spPr bwMode="auto">
          <a:xfrm flipH="1">
            <a:off x="7956426" y="309113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6" name="Line 28"/>
          <p:cNvSpPr>
            <a:spLocks noChangeShapeType="1"/>
          </p:cNvSpPr>
          <p:nvPr/>
        </p:nvSpPr>
        <p:spPr bwMode="auto">
          <a:xfrm flipH="1">
            <a:off x="7956426" y="3492772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" name="Line 29"/>
          <p:cNvSpPr>
            <a:spLocks noChangeShapeType="1"/>
          </p:cNvSpPr>
          <p:nvPr/>
        </p:nvSpPr>
        <p:spPr bwMode="auto">
          <a:xfrm flipH="1">
            <a:off x="7956426" y="3894410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8" name="Line 30"/>
          <p:cNvSpPr>
            <a:spLocks noChangeShapeType="1"/>
          </p:cNvSpPr>
          <p:nvPr/>
        </p:nvSpPr>
        <p:spPr bwMode="auto">
          <a:xfrm flipH="1">
            <a:off x="7956426" y="429763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9" name="Line 31"/>
          <p:cNvSpPr>
            <a:spLocks noChangeShapeType="1"/>
          </p:cNvSpPr>
          <p:nvPr/>
        </p:nvSpPr>
        <p:spPr bwMode="auto">
          <a:xfrm flipH="1">
            <a:off x="7956426" y="4699272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8" name="Freeform 32"/>
          <p:cNvSpPr>
            <a:spLocks/>
          </p:cNvSpPr>
          <p:nvPr/>
        </p:nvSpPr>
        <p:spPr bwMode="auto">
          <a:xfrm>
            <a:off x="7964363" y="2243410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9" name="Romboid 122"/>
          <p:cNvSpPr>
            <a:spLocks noChangeArrowheads="1"/>
          </p:cNvSpPr>
          <p:nvPr/>
        </p:nvSpPr>
        <p:spPr bwMode="auto">
          <a:xfrm rot="18218404">
            <a:off x="8082031" y="4490479"/>
            <a:ext cx="619125" cy="220663"/>
          </a:xfrm>
          <a:prstGeom prst="parallelogram">
            <a:avLst>
              <a:gd name="adj" fmla="val 149042"/>
            </a:avLst>
          </a:prstGeom>
          <a:solidFill>
            <a:srgbClr val="FFC000">
              <a:alpha val="5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60" name="Romboid 122"/>
          <p:cNvSpPr>
            <a:spLocks noChangeArrowheads="1"/>
          </p:cNvSpPr>
          <p:nvPr/>
        </p:nvSpPr>
        <p:spPr bwMode="auto">
          <a:xfrm rot="18218404">
            <a:off x="4861693" y="4102074"/>
            <a:ext cx="619125" cy="220663"/>
          </a:xfrm>
          <a:prstGeom prst="parallelogram">
            <a:avLst>
              <a:gd name="adj" fmla="val 149042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0" name="Line 39"/>
          <p:cNvSpPr>
            <a:spLocks noChangeShapeType="1"/>
          </p:cNvSpPr>
          <p:nvPr/>
        </p:nvSpPr>
        <p:spPr bwMode="auto">
          <a:xfrm rot="1800000" flipV="1">
            <a:off x="5221710" y="4214971"/>
            <a:ext cx="1364875" cy="37227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3" name="Line 39"/>
          <p:cNvSpPr>
            <a:spLocks noChangeShapeType="1"/>
          </p:cNvSpPr>
          <p:nvPr/>
        </p:nvSpPr>
        <p:spPr bwMode="auto">
          <a:xfrm rot="1800000" flipV="1">
            <a:off x="5464091" y="3310394"/>
            <a:ext cx="736097" cy="117331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4" name="Line 39"/>
          <p:cNvSpPr>
            <a:spLocks noChangeShapeType="1"/>
          </p:cNvSpPr>
          <p:nvPr/>
        </p:nvSpPr>
        <p:spPr bwMode="auto">
          <a:xfrm rot="1800000" flipV="1">
            <a:off x="5726412" y="2146208"/>
            <a:ext cx="741876" cy="240672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8" name="Line 39"/>
          <p:cNvSpPr>
            <a:spLocks noChangeShapeType="1"/>
          </p:cNvSpPr>
          <p:nvPr/>
        </p:nvSpPr>
        <p:spPr bwMode="auto">
          <a:xfrm rot="1800000" flipH="1">
            <a:off x="6700113" y="2886701"/>
            <a:ext cx="496301" cy="868573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2" name="Line 39"/>
          <p:cNvSpPr>
            <a:spLocks noChangeShapeType="1"/>
          </p:cNvSpPr>
          <p:nvPr/>
        </p:nvSpPr>
        <p:spPr bwMode="auto">
          <a:xfrm rot="1800000" flipH="1">
            <a:off x="6496546" y="3610120"/>
            <a:ext cx="687411" cy="105513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2" name="Line 39"/>
          <p:cNvSpPr>
            <a:spLocks noChangeShapeType="1"/>
          </p:cNvSpPr>
          <p:nvPr/>
        </p:nvSpPr>
        <p:spPr bwMode="auto">
          <a:xfrm rot="1800000">
            <a:off x="4984155" y="4617478"/>
            <a:ext cx="1911996" cy="14332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3" name="Line 39"/>
          <p:cNvSpPr>
            <a:spLocks noChangeShapeType="1"/>
          </p:cNvSpPr>
          <p:nvPr/>
        </p:nvSpPr>
        <p:spPr bwMode="auto">
          <a:xfrm rot="1800000" flipV="1">
            <a:off x="5365963" y="3638971"/>
            <a:ext cx="1220385" cy="91056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" name="Line 39"/>
          <p:cNvSpPr>
            <a:spLocks noChangeShapeType="1"/>
          </p:cNvSpPr>
          <p:nvPr/>
        </p:nvSpPr>
        <p:spPr bwMode="auto">
          <a:xfrm rot="1800000" flipH="1" flipV="1">
            <a:off x="6972380" y="2693502"/>
            <a:ext cx="599837" cy="318866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0" name="Line 39"/>
          <p:cNvSpPr>
            <a:spLocks noChangeShapeType="1"/>
          </p:cNvSpPr>
          <p:nvPr/>
        </p:nvSpPr>
        <p:spPr bwMode="auto">
          <a:xfrm rot="1800000" flipH="1">
            <a:off x="6695613" y="4220229"/>
            <a:ext cx="433294" cy="545656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1" name="Line 39"/>
          <p:cNvSpPr>
            <a:spLocks noChangeShapeType="1"/>
          </p:cNvSpPr>
          <p:nvPr/>
        </p:nvSpPr>
        <p:spPr bwMode="auto">
          <a:xfrm rot="1800000" flipH="1" flipV="1">
            <a:off x="6634844" y="4164929"/>
            <a:ext cx="914871" cy="432475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2" name="Line 39"/>
          <p:cNvSpPr>
            <a:spLocks noChangeShapeType="1"/>
          </p:cNvSpPr>
          <p:nvPr/>
        </p:nvSpPr>
        <p:spPr bwMode="auto">
          <a:xfrm rot="1800000" flipH="1">
            <a:off x="6856338" y="3778533"/>
            <a:ext cx="255859" cy="276919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3" name="Line 39"/>
          <p:cNvSpPr>
            <a:spLocks noChangeShapeType="1"/>
          </p:cNvSpPr>
          <p:nvPr/>
        </p:nvSpPr>
        <p:spPr bwMode="auto">
          <a:xfrm rot="1800000" flipH="1">
            <a:off x="6875633" y="4661924"/>
            <a:ext cx="361286" cy="670378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5" name="Oval 34"/>
          <p:cNvSpPr>
            <a:spLocks noChangeArrowheads="1"/>
          </p:cNvSpPr>
          <p:nvPr/>
        </p:nvSpPr>
        <p:spPr bwMode="auto">
          <a:xfrm>
            <a:off x="7092280" y="3717032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6" name="Oval 34"/>
          <p:cNvSpPr>
            <a:spLocks noChangeArrowheads="1"/>
          </p:cNvSpPr>
          <p:nvPr/>
        </p:nvSpPr>
        <p:spPr bwMode="auto">
          <a:xfrm>
            <a:off x="6485607" y="4509120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7" name="Oval 34"/>
          <p:cNvSpPr>
            <a:spLocks noChangeArrowheads="1"/>
          </p:cNvSpPr>
          <p:nvPr/>
        </p:nvSpPr>
        <p:spPr bwMode="auto">
          <a:xfrm>
            <a:off x="6948264" y="2420888"/>
            <a:ext cx="174625" cy="217487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9" name="Oval 34"/>
          <p:cNvSpPr>
            <a:spLocks noChangeArrowheads="1"/>
          </p:cNvSpPr>
          <p:nvPr/>
        </p:nvSpPr>
        <p:spPr bwMode="auto">
          <a:xfrm>
            <a:off x="6660232" y="3861048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0" name="Oval 34"/>
          <p:cNvSpPr>
            <a:spLocks noChangeArrowheads="1"/>
          </p:cNvSpPr>
          <p:nvPr/>
        </p:nvSpPr>
        <p:spPr bwMode="auto">
          <a:xfrm>
            <a:off x="7164288" y="4221088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6" name="Oval 34"/>
          <p:cNvSpPr>
            <a:spLocks noChangeArrowheads="1"/>
          </p:cNvSpPr>
          <p:nvPr/>
        </p:nvSpPr>
        <p:spPr bwMode="auto">
          <a:xfrm>
            <a:off x="6413599" y="3429000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8" name="Oval 34"/>
          <p:cNvSpPr>
            <a:spLocks noChangeArrowheads="1"/>
          </p:cNvSpPr>
          <p:nvPr/>
        </p:nvSpPr>
        <p:spPr bwMode="auto">
          <a:xfrm>
            <a:off x="7308304" y="2996952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" name="Oval 34"/>
          <p:cNvSpPr>
            <a:spLocks noChangeArrowheads="1"/>
          </p:cNvSpPr>
          <p:nvPr/>
        </p:nvSpPr>
        <p:spPr bwMode="auto">
          <a:xfrm>
            <a:off x="6629623" y="5085184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5" name="Line 39"/>
          <p:cNvSpPr>
            <a:spLocks noChangeShapeType="1"/>
          </p:cNvSpPr>
          <p:nvPr/>
        </p:nvSpPr>
        <p:spPr bwMode="auto">
          <a:xfrm rot="1800000" flipV="1">
            <a:off x="5172206" y="4398437"/>
            <a:ext cx="1535546" cy="22136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6" name="Line 39"/>
          <p:cNvSpPr>
            <a:spLocks noChangeShapeType="1"/>
          </p:cNvSpPr>
          <p:nvPr/>
        </p:nvSpPr>
        <p:spPr bwMode="auto">
          <a:xfrm rot="1800000" flipH="1">
            <a:off x="6842838" y="4653136"/>
            <a:ext cx="498885" cy="288031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8" name="Oval 34"/>
          <p:cNvSpPr>
            <a:spLocks noChangeArrowheads="1"/>
          </p:cNvSpPr>
          <p:nvPr/>
        </p:nvSpPr>
        <p:spPr bwMode="auto">
          <a:xfrm>
            <a:off x="6629623" y="4653136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7" name="Oval 34"/>
          <p:cNvSpPr>
            <a:spLocks noChangeArrowheads="1"/>
          </p:cNvSpPr>
          <p:nvPr/>
        </p:nvSpPr>
        <p:spPr bwMode="auto">
          <a:xfrm>
            <a:off x="7277695" y="4653136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900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65" grpId="0" animBg="1"/>
      <p:bldP spid="67" grpId="0" animBg="1"/>
      <p:bldP spid="94" grpId="0" animBg="1"/>
      <p:bldP spid="98" grpId="0" animBg="1"/>
      <p:bldP spid="80" grpId="0" animBg="1"/>
      <p:bldP spid="83" grpId="0" animBg="1"/>
      <p:bldP spid="84" grpId="0" animBg="1"/>
      <p:bldP spid="128" grpId="0" animBg="1"/>
      <p:bldP spid="132" grpId="0" animBg="1"/>
      <p:bldP spid="62" grpId="0" animBg="1"/>
      <p:bldP spid="63" grpId="0" animBg="1"/>
      <p:bldP spid="64" grpId="0" animBg="1"/>
      <p:bldP spid="100" grpId="0" animBg="1"/>
      <p:bldP spid="101" grpId="0" animBg="1"/>
      <p:bldP spid="102" grpId="0" animBg="1"/>
      <p:bldP spid="103" grpId="0" animBg="1"/>
      <p:bldP spid="105" grpId="0" animBg="1"/>
      <p:bldP spid="10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 8"/>
          <p:cNvSpPr>
            <a:spLocks/>
          </p:cNvSpPr>
          <p:nvPr/>
        </p:nvSpPr>
        <p:spPr bwMode="auto">
          <a:xfrm>
            <a:off x="3892178" y="2028842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Pozitron Emissziós Tomográfia</a:t>
            </a:r>
            <a:endParaRPr lang="hu-H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3260725"/>
            <a:ext cx="220027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 rot="1835598">
            <a:off x="5657850" y="3695700"/>
            <a:ext cx="927100" cy="5715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" name="Oval 34"/>
          <p:cNvSpPr>
            <a:spLocks noChangeArrowheads="1"/>
          </p:cNvSpPr>
          <p:nvPr/>
        </p:nvSpPr>
        <p:spPr bwMode="auto">
          <a:xfrm>
            <a:off x="6125567" y="4003601"/>
            <a:ext cx="174625" cy="2174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" name="Oval 35"/>
          <p:cNvSpPr>
            <a:spLocks noChangeArrowheads="1"/>
          </p:cNvSpPr>
          <p:nvPr/>
        </p:nvSpPr>
        <p:spPr bwMode="auto">
          <a:xfrm>
            <a:off x="5940152" y="4005064"/>
            <a:ext cx="174625" cy="2174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" name="Text Box 49"/>
          <p:cNvSpPr txBox="1">
            <a:spLocks noChangeArrowheads="1"/>
          </p:cNvSpPr>
          <p:nvPr/>
        </p:nvSpPr>
        <p:spPr bwMode="auto">
          <a:xfrm>
            <a:off x="4337050" y="5995988"/>
            <a:ext cx="29051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hu-HU" dirty="0"/>
              <a:t>LOR (Line of </a:t>
            </a:r>
            <a:r>
              <a:rPr lang="hu-HU" dirty="0" err="1"/>
              <a:t>Response</a:t>
            </a:r>
            <a:r>
              <a:rPr lang="hu-HU" dirty="0"/>
              <a:t>): </a:t>
            </a:r>
            <a:r>
              <a:rPr lang="hu-HU" i="1" dirty="0" err="1" smtClean="0"/>
              <a:t>y</a:t>
            </a:r>
            <a:r>
              <a:rPr lang="hu-HU" i="1" baseline="-25000" dirty="0" err="1" smtClean="0"/>
              <a:t>l</a:t>
            </a:r>
            <a:endParaRPr lang="hu-HU" i="1" baseline="-25000" dirty="0"/>
          </a:p>
          <a:p>
            <a:pPr algn="ctr" eaLnBrk="1" hangingPunct="1"/>
            <a:r>
              <a:rPr lang="hu-HU" dirty="0"/>
              <a:t>(Mért adat)</a:t>
            </a:r>
          </a:p>
        </p:txBody>
      </p:sp>
      <p:sp>
        <p:nvSpPr>
          <p:cNvPr id="16" name="Text Box 51"/>
          <p:cNvSpPr txBox="1">
            <a:spLocks noChangeArrowheads="1"/>
          </p:cNvSpPr>
          <p:nvPr/>
        </p:nvSpPr>
        <p:spPr bwMode="auto">
          <a:xfrm>
            <a:off x="4696916" y="1665288"/>
            <a:ext cx="3619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hu-HU" dirty="0"/>
              <a:t>Intenzitás: </a:t>
            </a:r>
            <a:r>
              <a:rPr lang="hu-HU" i="1" dirty="0" smtClean="0"/>
              <a:t>x(v)</a:t>
            </a:r>
            <a:endParaRPr lang="hu-HU" i="1" dirty="0"/>
          </a:p>
          <a:p>
            <a:pPr algn="ctr" eaLnBrk="1" hangingPunct="1"/>
            <a:r>
              <a:rPr lang="hu-HU" dirty="0"/>
              <a:t>(pozitron bomlások sűrűsége)</a:t>
            </a:r>
            <a:endParaRPr lang="hu-HU" i="1" dirty="0"/>
          </a:p>
        </p:txBody>
      </p:sp>
      <p:sp>
        <p:nvSpPr>
          <p:cNvPr id="17" name="Line 52"/>
          <p:cNvSpPr>
            <a:spLocks noChangeShapeType="1"/>
          </p:cNvSpPr>
          <p:nvPr/>
        </p:nvSpPr>
        <p:spPr bwMode="auto">
          <a:xfrm flipH="1">
            <a:off x="6156176" y="2349500"/>
            <a:ext cx="327025" cy="16287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2" name="Line 38"/>
          <p:cNvSpPr>
            <a:spLocks noChangeShapeType="1"/>
          </p:cNvSpPr>
          <p:nvPr/>
        </p:nvSpPr>
        <p:spPr bwMode="auto">
          <a:xfrm flipV="1">
            <a:off x="6300490" y="3933056"/>
            <a:ext cx="1386185" cy="13305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" name="Line 21"/>
          <p:cNvSpPr>
            <a:spLocks noChangeShapeType="1"/>
          </p:cNvSpPr>
          <p:nvPr/>
        </p:nvSpPr>
        <p:spPr bwMode="auto">
          <a:xfrm>
            <a:off x="4076700" y="34020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>
            <a:off x="4249738" y="31130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7" name="Line 23"/>
          <p:cNvSpPr>
            <a:spLocks noChangeShapeType="1"/>
          </p:cNvSpPr>
          <p:nvPr/>
        </p:nvSpPr>
        <p:spPr bwMode="auto">
          <a:xfrm>
            <a:off x="4424363" y="282575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4597400" y="25384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" name="Line 25"/>
          <p:cNvSpPr>
            <a:spLocks noChangeShapeType="1"/>
          </p:cNvSpPr>
          <p:nvPr/>
        </p:nvSpPr>
        <p:spPr bwMode="auto">
          <a:xfrm>
            <a:off x="4770438" y="22494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 flipH="1">
            <a:off x="3903663" y="2481263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 flipH="1">
            <a:off x="3903663" y="28829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 flipH="1">
            <a:off x="3903663" y="3284538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 flipH="1">
            <a:off x="3903663" y="368617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 flipH="1">
            <a:off x="3903663" y="40894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 flipH="1">
            <a:off x="3903663" y="449103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2" name="Line 40"/>
          <p:cNvSpPr>
            <a:spLocks noChangeShapeType="1"/>
          </p:cNvSpPr>
          <p:nvPr/>
        </p:nvSpPr>
        <p:spPr bwMode="auto">
          <a:xfrm flipH="1">
            <a:off x="4645025" y="4121944"/>
            <a:ext cx="1339850" cy="17065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3" name="Line 50"/>
          <p:cNvSpPr>
            <a:spLocks noChangeShapeType="1"/>
          </p:cNvSpPr>
          <p:nvPr/>
        </p:nvSpPr>
        <p:spPr bwMode="auto">
          <a:xfrm flipH="1" flipV="1">
            <a:off x="4597399" y="4541837"/>
            <a:ext cx="1042988" cy="1489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" name="Line 10"/>
          <p:cNvSpPr>
            <a:spLocks noChangeShapeType="1"/>
          </p:cNvSpPr>
          <p:nvPr/>
        </p:nvSpPr>
        <p:spPr bwMode="auto">
          <a:xfrm>
            <a:off x="7481888" y="339090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5" name="Line 11"/>
          <p:cNvSpPr>
            <a:spLocks noChangeShapeType="1"/>
          </p:cNvSpPr>
          <p:nvPr/>
        </p:nvSpPr>
        <p:spPr bwMode="auto">
          <a:xfrm>
            <a:off x="7656513" y="31019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6" name="Line 12"/>
          <p:cNvSpPr>
            <a:spLocks noChangeShapeType="1"/>
          </p:cNvSpPr>
          <p:nvPr/>
        </p:nvSpPr>
        <p:spPr bwMode="auto">
          <a:xfrm>
            <a:off x="7866063" y="277812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7" name="Line 13"/>
          <p:cNvSpPr>
            <a:spLocks noChangeShapeType="1"/>
          </p:cNvSpPr>
          <p:nvPr/>
        </p:nvSpPr>
        <p:spPr bwMode="auto">
          <a:xfrm>
            <a:off x="8039100" y="24907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8" name="Line 14"/>
          <p:cNvSpPr>
            <a:spLocks noChangeShapeType="1"/>
          </p:cNvSpPr>
          <p:nvPr/>
        </p:nvSpPr>
        <p:spPr bwMode="auto">
          <a:xfrm>
            <a:off x="8212138" y="220186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9" name="Line 15"/>
          <p:cNvSpPr>
            <a:spLocks noChangeShapeType="1"/>
          </p:cNvSpPr>
          <p:nvPr/>
        </p:nvSpPr>
        <p:spPr bwMode="auto">
          <a:xfrm flipH="1">
            <a:off x="7308850" y="247015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0" name="Line 16"/>
          <p:cNvSpPr>
            <a:spLocks noChangeShapeType="1"/>
          </p:cNvSpPr>
          <p:nvPr/>
        </p:nvSpPr>
        <p:spPr bwMode="auto">
          <a:xfrm flipH="1">
            <a:off x="7308850" y="28717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1" name="Line 17"/>
          <p:cNvSpPr>
            <a:spLocks noChangeShapeType="1"/>
          </p:cNvSpPr>
          <p:nvPr/>
        </p:nvSpPr>
        <p:spPr bwMode="auto">
          <a:xfrm flipH="1">
            <a:off x="7308850" y="327342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" name="Line 18"/>
          <p:cNvSpPr>
            <a:spLocks noChangeShapeType="1"/>
          </p:cNvSpPr>
          <p:nvPr/>
        </p:nvSpPr>
        <p:spPr bwMode="auto">
          <a:xfrm flipH="1">
            <a:off x="7308850" y="3675063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3" name="Line 19"/>
          <p:cNvSpPr>
            <a:spLocks noChangeShapeType="1"/>
          </p:cNvSpPr>
          <p:nvPr/>
        </p:nvSpPr>
        <p:spPr bwMode="auto">
          <a:xfrm flipH="1">
            <a:off x="7308850" y="40782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4" name="Line 20"/>
          <p:cNvSpPr>
            <a:spLocks noChangeShapeType="1"/>
          </p:cNvSpPr>
          <p:nvPr/>
        </p:nvSpPr>
        <p:spPr bwMode="auto">
          <a:xfrm flipH="1">
            <a:off x="7308850" y="447992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5" name="Freeform 32"/>
          <p:cNvSpPr>
            <a:spLocks/>
          </p:cNvSpPr>
          <p:nvPr/>
        </p:nvSpPr>
        <p:spPr bwMode="auto">
          <a:xfrm>
            <a:off x="7308850" y="2024063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7" name="AutoShape 43"/>
          <p:cNvSpPr>
            <a:spLocks noChangeArrowheads="1"/>
          </p:cNvSpPr>
          <p:nvPr/>
        </p:nvSpPr>
        <p:spPr bwMode="auto">
          <a:xfrm>
            <a:off x="7524328" y="3645024"/>
            <a:ext cx="431800" cy="504825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4" name="Line 53"/>
          <p:cNvSpPr>
            <a:spLocks noChangeShapeType="1"/>
          </p:cNvSpPr>
          <p:nvPr/>
        </p:nvSpPr>
        <p:spPr bwMode="auto">
          <a:xfrm flipV="1">
            <a:off x="6103939" y="4149849"/>
            <a:ext cx="1492398" cy="191757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4" name="AutoShape 44"/>
          <p:cNvSpPr>
            <a:spLocks noChangeArrowheads="1"/>
          </p:cNvSpPr>
          <p:nvPr/>
        </p:nvSpPr>
        <p:spPr bwMode="auto">
          <a:xfrm>
            <a:off x="4283968" y="4077072"/>
            <a:ext cx="431800" cy="504825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8" name="Tartalom helye 2"/>
          <p:cNvSpPr>
            <a:spLocks noGrp="1"/>
          </p:cNvSpPr>
          <p:nvPr>
            <p:ph idx="1"/>
          </p:nvPr>
        </p:nvSpPr>
        <p:spPr>
          <a:xfrm>
            <a:off x="457200" y="1775191"/>
            <a:ext cx="3446463" cy="4625609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 készülék az egyidejű </a:t>
            </a:r>
            <a:r>
              <a:rPr lang="hu-HU" sz="2400" dirty="0" err="1" smtClean="0"/>
              <a:t>fotonbecsapódásokat</a:t>
            </a:r>
            <a:r>
              <a:rPr lang="hu-HU" sz="2400" dirty="0" smtClean="0"/>
              <a:t> regisztrálja (számolja)</a:t>
            </a:r>
          </a:p>
        </p:txBody>
      </p:sp>
      <p:pic>
        <p:nvPicPr>
          <p:cNvPr id="43" name="Kép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" y="4170040"/>
            <a:ext cx="3458365" cy="264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6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ine 39"/>
          <p:cNvSpPr>
            <a:spLocks noChangeShapeType="1"/>
          </p:cNvSpPr>
          <p:nvPr/>
        </p:nvSpPr>
        <p:spPr bwMode="auto">
          <a:xfrm rot="1800000" flipH="1">
            <a:off x="6816960" y="3767981"/>
            <a:ext cx="118593" cy="946717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7" name="Line 39"/>
          <p:cNvSpPr>
            <a:spLocks noChangeShapeType="1"/>
          </p:cNvSpPr>
          <p:nvPr/>
        </p:nvSpPr>
        <p:spPr bwMode="auto">
          <a:xfrm rot="1800000">
            <a:off x="7115452" y="4202140"/>
            <a:ext cx="1393815" cy="10990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6" name="Tartalom helye 65"/>
          <p:cNvSpPr>
            <a:spLocks noGrp="1"/>
          </p:cNvSpPr>
          <p:nvPr>
            <p:ph idx="1"/>
          </p:nvPr>
        </p:nvSpPr>
        <p:spPr>
          <a:xfrm>
            <a:off x="457200" y="1775191"/>
            <a:ext cx="6779096" cy="4625609"/>
          </a:xfrm>
        </p:spPr>
        <p:txBody>
          <a:bodyPr>
            <a:normAutofit/>
          </a:bodyPr>
          <a:lstStyle/>
          <a:p>
            <a:r>
              <a:rPr lang="hu-HU" sz="2000" dirty="0" smtClean="0"/>
              <a:t>Alapötlet: utak újrafelhasználása</a:t>
            </a:r>
          </a:p>
          <a:p>
            <a:endParaRPr lang="hu-HU" sz="2000" dirty="0" smtClean="0"/>
          </a:p>
          <a:p>
            <a:r>
              <a:rPr lang="hu-HU" sz="2000" dirty="0" smtClean="0"/>
              <a:t>4: Utak kombinálása, </a:t>
            </a:r>
            <a:r>
              <a:rPr lang="hu-HU" sz="2000" dirty="0" err="1" smtClean="0"/>
              <a:t>LOR-onként</a:t>
            </a:r>
            <a:endParaRPr lang="hu-HU" sz="2000" dirty="0" smtClean="0"/>
          </a:p>
          <a:p>
            <a:pPr lvl="1"/>
            <a:r>
              <a:rPr lang="hu-HU" sz="2000" dirty="0" smtClean="0"/>
              <a:t>Eredmény: 3-hosszú törtvonalak</a:t>
            </a:r>
          </a:p>
          <a:p>
            <a:pPr lvl="1"/>
            <a:r>
              <a:rPr lang="hu-HU" sz="2000" b="1" dirty="0" smtClean="0"/>
              <a:t>Minden, a törtvonalon keletkezett</a:t>
            </a:r>
          </a:p>
          <a:p>
            <a:pPr lvl="1">
              <a:buNone/>
            </a:pPr>
            <a:r>
              <a:rPr lang="hu-HU" sz="2000" b="1" dirty="0" smtClean="0"/>
              <a:t>	</a:t>
            </a:r>
            <a:r>
              <a:rPr lang="hu-HU" sz="2000" b="1" dirty="0" err="1" smtClean="0"/>
              <a:t>fotonpár</a:t>
            </a:r>
            <a:r>
              <a:rPr lang="hu-HU" sz="2000" b="1" dirty="0" smtClean="0"/>
              <a:t> tagjai összesen kétszer</a:t>
            </a:r>
          </a:p>
          <a:p>
            <a:pPr lvl="1">
              <a:buNone/>
            </a:pPr>
            <a:r>
              <a:rPr lang="hu-HU" sz="2000" b="1" dirty="0" smtClean="0"/>
              <a:t>	szóródtak</a:t>
            </a:r>
          </a:p>
          <a:p>
            <a:pPr lvl="1"/>
            <a:r>
              <a:rPr lang="hu-HU" sz="2000" dirty="0" smtClean="0"/>
              <a:t>A szóródási pontokat összekötő </a:t>
            </a:r>
          </a:p>
          <a:p>
            <a:pPr lvl="1">
              <a:buNone/>
            </a:pPr>
            <a:r>
              <a:rPr lang="hu-HU" sz="2000" dirty="0" smtClean="0"/>
              <a:t>	szakaszok </a:t>
            </a:r>
            <a:r>
              <a:rPr lang="hu-HU" sz="2000" b="1" dirty="0" smtClean="0"/>
              <a:t>minden </a:t>
            </a:r>
            <a:r>
              <a:rPr lang="hu-HU" sz="2000" b="1" dirty="0" err="1" smtClean="0"/>
              <a:t>LOR-ra</a:t>
            </a:r>
            <a:r>
              <a:rPr lang="hu-HU" sz="2000" b="1" dirty="0" smtClean="0"/>
              <a:t> </a:t>
            </a:r>
          </a:p>
          <a:p>
            <a:pPr lvl="1">
              <a:buNone/>
            </a:pPr>
            <a:r>
              <a:rPr lang="hu-HU" sz="2000" b="1" dirty="0" smtClean="0"/>
              <a:t>	azonosak</a:t>
            </a:r>
            <a:r>
              <a:rPr lang="hu-HU" sz="2000" dirty="0" smtClean="0"/>
              <a:t>!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Szóródásmodell</a:t>
            </a:r>
            <a:r>
              <a:rPr lang="hu-HU" dirty="0" smtClean="0"/>
              <a:t> (kétszeres)</a:t>
            </a:r>
            <a:endParaRPr lang="hu-HU" dirty="0"/>
          </a:p>
        </p:txBody>
      </p:sp>
      <p:sp>
        <p:nvSpPr>
          <p:cNvPr id="51" name="Freeform 8"/>
          <p:cNvSpPr>
            <a:spLocks/>
          </p:cNvSpPr>
          <p:nvPr/>
        </p:nvSpPr>
        <p:spPr bwMode="auto">
          <a:xfrm>
            <a:off x="4716016" y="2254522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5" name="Line 21"/>
          <p:cNvSpPr>
            <a:spLocks noChangeShapeType="1"/>
          </p:cNvSpPr>
          <p:nvPr/>
        </p:nvSpPr>
        <p:spPr bwMode="auto">
          <a:xfrm>
            <a:off x="4912866" y="3621360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7" name="Line 22"/>
          <p:cNvSpPr>
            <a:spLocks noChangeShapeType="1"/>
          </p:cNvSpPr>
          <p:nvPr/>
        </p:nvSpPr>
        <p:spPr bwMode="auto">
          <a:xfrm>
            <a:off x="5085903" y="3332435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8" name="Line 23"/>
          <p:cNvSpPr>
            <a:spLocks noChangeShapeType="1"/>
          </p:cNvSpPr>
          <p:nvPr/>
        </p:nvSpPr>
        <p:spPr bwMode="auto">
          <a:xfrm>
            <a:off x="5260528" y="3045097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1" name="Line 24"/>
          <p:cNvSpPr>
            <a:spLocks noChangeShapeType="1"/>
          </p:cNvSpPr>
          <p:nvPr/>
        </p:nvSpPr>
        <p:spPr bwMode="auto">
          <a:xfrm>
            <a:off x="5433566" y="2757760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" name="Line 26"/>
          <p:cNvSpPr>
            <a:spLocks noChangeShapeType="1"/>
          </p:cNvSpPr>
          <p:nvPr/>
        </p:nvSpPr>
        <p:spPr bwMode="auto">
          <a:xfrm flipH="1">
            <a:off x="4716016" y="270061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3" name="Line 27"/>
          <p:cNvSpPr>
            <a:spLocks noChangeShapeType="1"/>
          </p:cNvSpPr>
          <p:nvPr/>
        </p:nvSpPr>
        <p:spPr bwMode="auto">
          <a:xfrm flipH="1">
            <a:off x="4739828" y="3102247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4" name="Line 28"/>
          <p:cNvSpPr>
            <a:spLocks noChangeShapeType="1"/>
          </p:cNvSpPr>
          <p:nvPr/>
        </p:nvSpPr>
        <p:spPr bwMode="auto">
          <a:xfrm flipH="1">
            <a:off x="4739828" y="3503885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5" name="Line 29"/>
          <p:cNvSpPr>
            <a:spLocks noChangeShapeType="1"/>
          </p:cNvSpPr>
          <p:nvPr/>
        </p:nvSpPr>
        <p:spPr bwMode="auto">
          <a:xfrm flipH="1">
            <a:off x="4739828" y="3905522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" name="Line 30"/>
          <p:cNvSpPr>
            <a:spLocks noChangeShapeType="1"/>
          </p:cNvSpPr>
          <p:nvPr/>
        </p:nvSpPr>
        <p:spPr bwMode="auto">
          <a:xfrm flipH="1">
            <a:off x="4739828" y="4308747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3" name="Line 31"/>
          <p:cNvSpPr>
            <a:spLocks noChangeShapeType="1"/>
          </p:cNvSpPr>
          <p:nvPr/>
        </p:nvSpPr>
        <p:spPr bwMode="auto">
          <a:xfrm flipH="1">
            <a:off x="4739828" y="471038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9" name="Line 24"/>
          <p:cNvSpPr>
            <a:spLocks noChangeShapeType="1"/>
          </p:cNvSpPr>
          <p:nvPr/>
        </p:nvSpPr>
        <p:spPr bwMode="auto">
          <a:xfrm>
            <a:off x="5579616" y="2495822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" name="Line 21"/>
          <p:cNvSpPr>
            <a:spLocks noChangeShapeType="1"/>
          </p:cNvSpPr>
          <p:nvPr/>
        </p:nvSpPr>
        <p:spPr bwMode="auto">
          <a:xfrm>
            <a:off x="8129463" y="3610247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0" name="Line 22"/>
          <p:cNvSpPr>
            <a:spLocks noChangeShapeType="1"/>
          </p:cNvSpPr>
          <p:nvPr/>
        </p:nvSpPr>
        <p:spPr bwMode="auto">
          <a:xfrm>
            <a:off x="8302501" y="3321322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1" name="Line 23"/>
          <p:cNvSpPr>
            <a:spLocks noChangeShapeType="1"/>
          </p:cNvSpPr>
          <p:nvPr/>
        </p:nvSpPr>
        <p:spPr bwMode="auto">
          <a:xfrm>
            <a:off x="8477126" y="3033985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" name="Line 24"/>
          <p:cNvSpPr>
            <a:spLocks noChangeShapeType="1"/>
          </p:cNvSpPr>
          <p:nvPr/>
        </p:nvSpPr>
        <p:spPr bwMode="auto">
          <a:xfrm>
            <a:off x="8650163" y="2746647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3" name="Line 25"/>
          <p:cNvSpPr>
            <a:spLocks noChangeShapeType="1"/>
          </p:cNvSpPr>
          <p:nvPr/>
        </p:nvSpPr>
        <p:spPr bwMode="auto">
          <a:xfrm>
            <a:off x="8823201" y="2457722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4" name="Line 26"/>
          <p:cNvSpPr>
            <a:spLocks noChangeShapeType="1"/>
          </p:cNvSpPr>
          <p:nvPr/>
        </p:nvSpPr>
        <p:spPr bwMode="auto">
          <a:xfrm flipH="1">
            <a:off x="7956426" y="2689497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5" name="Line 27"/>
          <p:cNvSpPr>
            <a:spLocks noChangeShapeType="1"/>
          </p:cNvSpPr>
          <p:nvPr/>
        </p:nvSpPr>
        <p:spPr bwMode="auto">
          <a:xfrm flipH="1">
            <a:off x="7956426" y="309113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6" name="Line 28"/>
          <p:cNvSpPr>
            <a:spLocks noChangeShapeType="1"/>
          </p:cNvSpPr>
          <p:nvPr/>
        </p:nvSpPr>
        <p:spPr bwMode="auto">
          <a:xfrm flipH="1">
            <a:off x="7956426" y="3492772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" name="Line 29"/>
          <p:cNvSpPr>
            <a:spLocks noChangeShapeType="1"/>
          </p:cNvSpPr>
          <p:nvPr/>
        </p:nvSpPr>
        <p:spPr bwMode="auto">
          <a:xfrm flipH="1">
            <a:off x="7956426" y="3894410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8" name="Line 30"/>
          <p:cNvSpPr>
            <a:spLocks noChangeShapeType="1"/>
          </p:cNvSpPr>
          <p:nvPr/>
        </p:nvSpPr>
        <p:spPr bwMode="auto">
          <a:xfrm flipH="1">
            <a:off x="7956426" y="429763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9" name="Line 31"/>
          <p:cNvSpPr>
            <a:spLocks noChangeShapeType="1"/>
          </p:cNvSpPr>
          <p:nvPr/>
        </p:nvSpPr>
        <p:spPr bwMode="auto">
          <a:xfrm flipH="1">
            <a:off x="7956426" y="4699272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8" name="Freeform 32"/>
          <p:cNvSpPr>
            <a:spLocks/>
          </p:cNvSpPr>
          <p:nvPr/>
        </p:nvSpPr>
        <p:spPr bwMode="auto">
          <a:xfrm>
            <a:off x="7964363" y="2243410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9" name="Romboid 122"/>
          <p:cNvSpPr>
            <a:spLocks noChangeArrowheads="1"/>
          </p:cNvSpPr>
          <p:nvPr/>
        </p:nvSpPr>
        <p:spPr bwMode="auto">
          <a:xfrm rot="18218404">
            <a:off x="8082031" y="4490479"/>
            <a:ext cx="619125" cy="220663"/>
          </a:xfrm>
          <a:prstGeom prst="parallelogram">
            <a:avLst>
              <a:gd name="adj" fmla="val 149042"/>
            </a:avLst>
          </a:prstGeom>
          <a:solidFill>
            <a:srgbClr val="FFC000">
              <a:alpha val="5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60" name="Romboid 122"/>
          <p:cNvSpPr>
            <a:spLocks noChangeArrowheads="1"/>
          </p:cNvSpPr>
          <p:nvPr/>
        </p:nvSpPr>
        <p:spPr bwMode="auto">
          <a:xfrm rot="18218404">
            <a:off x="4861693" y="4102074"/>
            <a:ext cx="619125" cy="220663"/>
          </a:xfrm>
          <a:prstGeom prst="parallelogram">
            <a:avLst>
              <a:gd name="adj" fmla="val 149042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0" name="Line 39"/>
          <p:cNvSpPr>
            <a:spLocks noChangeShapeType="1"/>
          </p:cNvSpPr>
          <p:nvPr/>
        </p:nvSpPr>
        <p:spPr bwMode="auto">
          <a:xfrm rot="1800000" flipV="1">
            <a:off x="5221710" y="4214971"/>
            <a:ext cx="1364875" cy="37227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5" name="Oval 34"/>
          <p:cNvSpPr>
            <a:spLocks noChangeArrowheads="1"/>
          </p:cNvSpPr>
          <p:nvPr/>
        </p:nvSpPr>
        <p:spPr bwMode="auto">
          <a:xfrm>
            <a:off x="7092280" y="3717032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6" name="Oval 34"/>
          <p:cNvSpPr>
            <a:spLocks noChangeArrowheads="1"/>
          </p:cNvSpPr>
          <p:nvPr/>
        </p:nvSpPr>
        <p:spPr bwMode="auto">
          <a:xfrm>
            <a:off x="6485607" y="4509120"/>
            <a:ext cx="174625" cy="217488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1" name="AutoShape 43"/>
          <p:cNvSpPr>
            <a:spLocks noChangeArrowheads="1"/>
          </p:cNvSpPr>
          <p:nvPr/>
        </p:nvSpPr>
        <p:spPr bwMode="auto">
          <a:xfrm>
            <a:off x="6639647" y="4149080"/>
            <a:ext cx="308617" cy="360809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1" name="AutoShape 43"/>
          <p:cNvSpPr>
            <a:spLocks noChangeArrowheads="1"/>
          </p:cNvSpPr>
          <p:nvPr/>
        </p:nvSpPr>
        <p:spPr bwMode="auto">
          <a:xfrm>
            <a:off x="6876256" y="3861048"/>
            <a:ext cx="278488" cy="325586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" name="AutoShape 43"/>
          <p:cNvSpPr>
            <a:spLocks noChangeArrowheads="1"/>
          </p:cNvSpPr>
          <p:nvPr/>
        </p:nvSpPr>
        <p:spPr bwMode="auto">
          <a:xfrm>
            <a:off x="6156176" y="4293096"/>
            <a:ext cx="307959" cy="360040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5" name="AutoShape 43"/>
          <p:cNvSpPr>
            <a:spLocks noChangeArrowheads="1"/>
          </p:cNvSpPr>
          <p:nvPr/>
        </p:nvSpPr>
        <p:spPr bwMode="auto">
          <a:xfrm>
            <a:off x="7308304" y="3825825"/>
            <a:ext cx="276495" cy="323255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6" name="AutoShape 43"/>
          <p:cNvSpPr>
            <a:spLocks noChangeArrowheads="1"/>
          </p:cNvSpPr>
          <p:nvPr/>
        </p:nvSpPr>
        <p:spPr bwMode="auto">
          <a:xfrm>
            <a:off x="5796136" y="4221088"/>
            <a:ext cx="298448" cy="348921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7" name="AutoShape 43"/>
          <p:cNvSpPr>
            <a:spLocks noChangeArrowheads="1"/>
          </p:cNvSpPr>
          <p:nvPr/>
        </p:nvSpPr>
        <p:spPr bwMode="auto">
          <a:xfrm>
            <a:off x="7596336" y="3978225"/>
            <a:ext cx="276495" cy="323255"/>
          </a:xfrm>
          <a:prstGeom prst="irregularSeal2">
            <a:avLst/>
          </a:prstGeom>
          <a:solidFill>
            <a:srgbClr val="FEFE00"/>
          </a:solidFill>
          <a:ln w="1270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900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Detektormodell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57200" y="1775191"/>
            <a:ext cx="5050904" cy="4625609"/>
          </a:xfrm>
        </p:spPr>
        <p:txBody>
          <a:bodyPr>
            <a:normAutofit/>
          </a:bodyPr>
          <a:lstStyle/>
          <a:p>
            <a:r>
              <a:rPr lang="hu-HU" sz="2000" dirty="0" smtClean="0"/>
              <a:t>A detektoron belüli szóródás független a méréstől (nem cseréljük ki a kristályokat)</a:t>
            </a:r>
          </a:p>
          <a:p>
            <a:r>
              <a:rPr lang="hu-HU" sz="2000" dirty="0" smtClean="0"/>
              <a:t>Annak a valószínűsége, hogy a beérkező foton a detektoron belül hogyan szóródik, csak a beesési iránytól függ</a:t>
            </a:r>
          </a:p>
          <a:p>
            <a:pPr lvl="1"/>
            <a:r>
              <a:rPr lang="hu-HU" sz="2000" dirty="0" smtClean="0"/>
              <a:t>És a foton energiájától, de ettől most eltekintünk</a:t>
            </a:r>
          </a:p>
          <a:p>
            <a:r>
              <a:rPr lang="hu-HU" sz="2000" dirty="0" smtClean="0"/>
              <a:t>Előre leszimulálható a detektoron belüli szóródás eloszlása: „csóvák”</a:t>
            </a:r>
          </a:p>
          <a:p>
            <a:r>
              <a:rPr lang="hu-HU" sz="2000" dirty="0" smtClean="0"/>
              <a:t>A két foton szóródása független</a:t>
            </a:r>
          </a:p>
          <a:p>
            <a:pPr lvl="1"/>
            <a:r>
              <a:rPr lang="hu-HU" sz="2000" dirty="0" smtClean="0"/>
              <a:t>Elegendő fotononként </a:t>
            </a:r>
          </a:p>
          <a:p>
            <a:pPr lvl="1">
              <a:buNone/>
            </a:pPr>
            <a:r>
              <a:rPr lang="hu-HU" sz="2000" dirty="0" smtClean="0"/>
              <a:t>	szimulálni</a:t>
            </a:r>
            <a:endParaRPr lang="hu-HU" sz="2000" dirty="0"/>
          </a:p>
        </p:txBody>
      </p:sp>
      <p:pic>
        <p:nvPicPr>
          <p:cNvPr id="6" name="Tartalom helye 3" descr="csóv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600626"/>
            <a:ext cx="3528392" cy="3052510"/>
          </a:xfrm>
          <a:prstGeom prst="rect">
            <a:avLst/>
          </a:prstGeom>
        </p:spPr>
      </p:pic>
      <p:sp>
        <p:nvSpPr>
          <p:cNvPr id="7" name="Line 10"/>
          <p:cNvSpPr>
            <a:spLocks noChangeShapeType="1"/>
          </p:cNvSpPr>
          <p:nvPr/>
        </p:nvSpPr>
        <p:spPr bwMode="auto">
          <a:xfrm rot="16200000">
            <a:off x="7426548" y="5187997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rot="16200000">
            <a:off x="7137623" y="5013372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rot="16200000">
            <a:off x="6815360" y="480382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rot="16200000">
            <a:off x="6528023" y="463078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rot="16200000">
            <a:off x="6239098" y="4457747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rot="16200000" flipH="1">
            <a:off x="5438204" y="5444379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rot="16200000" flipH="1">
            <a:off x="5839842" y="5444379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rot="16200000" flipH="1">
            <a:off x="6242273" y="544358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rot="16200000" flipH="1">
            <a:off x="6643910" y="5443586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 rot="16200000" flipH="1">
            <a:off x="7046342" y="5444379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 rot="16200000" flipH="1">
            <a:off x="7447979" y="5444379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" name="Freeform 32"/>
          <p:cNvSpPr>
            <a:spLocks/>
          </p:cNvSpPr>
          <p:nvPr/>
        </p:nvSpPr>
        <p:spPr bwMode="auto">
          <a:xfrm rot="16200000">
            <a:off x="6386735" y="4033886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99CC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rot="16200000">
            <a:off x="7426548" y="471968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rot="16200000">
            <a:off x="7137623" y="4546647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rot="16200000">
            <a:off x="6850285" y="437202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 rot="16200000">
            <a:off x="6562948" y="419898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 rot="16200000">
            <a:off x="6274023" y="4025947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 rot="16200000" flipH="1">
            <a:off x="5438204" y="4976066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rot="16200000" flipH="1">
            <a:off x="5839842" y="4976066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 rot="16200000" flipH="1">
            <a:off x="6242273" y="4975272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 rot="16200000" flipH="1">
            <a:off x="6643910" y="4975273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rot="16200000" flipH="1">
            <a:off x="7046342" y="4976066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 rot="16200000" flipH="1">
            <a:off x="7447979" y="4976066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0" name="Line 38"/>
          <p:cNvSpPr>
            <a:spLocks noChangeShapeType="1"/>
          </p:cNvSpPr>
          <p:nvPr/>
        </p:nvSpPr>
        <p:spPr bwMode="auto">
          <a:xfrm rot="16200000" flipH="1" flipV="1">
            <a:off x="6111303" y="5676155"/>
            <a:ext cx="295275" cy="27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cxnSp>
        <p:nvCxnSpPr>
          <p:cNvPr id="31" name="Egyenes összekötő 30"/>
          <p:cNvCxnSpPr/>
          <p:nvPr/>
        </p:nvCxnSpPr>
        <p:spPr>
          <a:xfrm rot="16200000">
            <a:off x="6100984" y="6507211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 rot="16200000">
            <a:off x="6497859" y="6507211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 rot="16200000">
            <a:off x="6893147" y="6507211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 rot="16200000">
            <a:off x="7290022" y="6507211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4"/>
          <p:cNvCxnSpPr/>
          <p:nvPr/>
        </p:nvCxnSpPr>
        <p:spPr>
          <a:xfrm rot="16200000">
            <a:off x="7685309" y="6507211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 rot="16200000">
            <a:off x="8082184" y="6507211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/>
          <p:nvPr/>
        </p:nvCxnSpPr>
        <p:spPr>
          <a:xfrm rot="16200000">
            <a:off x="8477472" y="6507211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/>
          <p:nvPr/>
        </p:nvCxnSpPr>
        <p:spPr>
          <a:xfrm rot="16200000">
            <a:off x="8874347" y="6507211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/>
          <p:cNvCxnSpPr/>
          <p:nvPr/>
        </p:nvCxnSpPr>
        <p:spPr>
          <a:xfrm rot="16200000">
            <a:off x="5813648" y="6327823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39"/>
          <p:cNvCxnSpPr/>
          <p:nvPr/>
        </p:nvCxnSpPr>
        <p:spPr>
          <a:xfrm rot="16200000">
            <a:off x="5524722" y="6183361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/>
          <p:cNvCxnSpPr/>
          <p:nvPr/>
        </p:nvCxnSpPr>
        <p:spPr>
          <a:xfrm rot="16200000">
            <a:off x="5200872" y="5967461"/>
            <a:ext cx="46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/>
          <p:cNvCxnSpPr/>
          <p:nvPr/>
        </p:nvCxnSpPr>
        <p:spPr>
          <a:xfrm rot="16200000">
            <a:off x="4913535" y="5788073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/>
          <p:cNvCxnSpPr/>
          <p:nvPr/>
        </p:nvCxnSpPr>
        <p:spPr>
          <a:xfrm rot="16200000">
            <a:off x="4661123" y="5607098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3"/>
          <p:cNvCxnSpPr/>
          <p:nvPr/>
        </p:nvCxnSpPr>
        <p:spPr>
          <a:xfrm rot="16200000">
            <a:off x="4445223" y="5499148"/>
            <a:ext cx="46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Line 38"/>
          <p:cNvSpPr>
            <a:spLocks noChangeShapeType="1"/>
          </p:cNvSpPr>
          <p:nvPr/>
        </p:nvSpPr>
        <p:spPr bwMode="auto">
          <a:xfrm rot="16200000" flipH="1">
            <a:off x="6352603" y="5722192"/>
            <a:ext cx="180975" cy="647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6" name="Freeform 8"/>
          <p:cNvSpPr>
            <a:spLocks/>
          </p:cNvSpPr>
          <p:nvPr/>
        </p:nvSpPr>
        <p:spPr bwMode="auto">
          <a:xfrm rot="16200000">
            <a:off x="6386735" y="3565573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chemeClr val="accent1">
              <a:lumMod val="75000"/>
              <a:alpha val="5803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cxnSp>
        <p:nvCxnSpPr>
          <p:cNvPr id="47" name="Egyenes összekötő nyíllal 46"/>
          <p:cNvCxnSpPr>
            <a:stCxn id="50" idx="1"/>
            <a:endCxn id="48" idx="3"/>
          </p:cNvCxnSpPr>
          <p:nvPr/>
        </p:nvCxnSpPr>
        <p:spPr>
          <a:xfrm rot="10800000">
            <a:off x="6355780" y="4754611"/>
            <a:ext cx="15875" cy="913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47"/>
          <p:cNvSpPr>
            <a:spLocks noChangeArrowheads="1"/>
          </p:cNvSpPr>
          <p:nvPr/>
        </p:nvSpPr>
        <p:spPr bwMode="auto">
          <a:xfrm>
            <a:off x="6011291" y="4523629"/>
            <a:ext cx="344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i="1">
                <a:solidFill>
                  <a:srgbClr val="000000"/>
                </a:solidFill>
                <a:latin typeface="Symbol" pitchFamily="18" charset="2"/>
              </a:rPr>
              <a:t>q</a:t>
            </a:r>
          </a:p>
        </p:txBody>
      </p:sp>
      <p:sp>
        <p:nvSpPr>
          <p:cNvPr id="49" name="Szabadkézi sokszög 48"/>
          <p:cNvSpPr/>
          <p:nvPr/>
        </p:nvSpPr>
        <p:spPr>
          <a:xfrm>
            <a:off x="6020816" y="5563442"/>
            <a:ext cx="725488" cy="219075"/>
          </a:xfrm>
          <a:custGeom>
            <a:avLst/>
            <a:gdLst>
              <a:gd name="connsiteX0" fmla="*/ 0 w 725714"/>
              <a:gd name="connsiteY0" fmla="*/ 0 h 217714"/>
              <a:gd name="connsiteX1" fmla="*/ 333829 w 725714"/>
              <a:gd name="connsiteY1" fmla="*/ 217714 h 217714"/>
              <a:gd name="connsiteX2" fmla="*/ 725714 w 725714"/>
              <a:gd name="connsiteY2" fmla="*/ 217714 h 217714"/>
              <a:gd name="connsiteX3" fmla="*/ 420914 w 725714"/>
              <a:gd name="connsiteY3" fmla="*/ 14514 h 217714"/>
              <a:gd name="connsiteX4" fmla="*/ 0 w 725714"/>
              <a:gd name="connsiteY4" fmla="*/ 0 h 21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714" h="217714">
                <a:moveTo>
                  <a:pt x="0" y="0"/>
                </a:moveTo>
                <a:lnTo>
                  <a:pt x="333829" y="217714"/>
                </a:lnTo>
                <a:lnTo>
                  <a:pt x="725714" y="217714"/>
                </a:lnTo>
                <a:lnTo>
                  <a:pt x="420914" y="14514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0" name="Line 38"/>
          <p:cNvSpPr>
            <a:spLocks noChangeShapeType="1"/>
          </p:cNvSpPr>
          <p:nvPr/>
        </p:nvSpPr>
        <p:spPr bwMode="auto">
          <a:xfrm rot="16200000" flipH="1">
            <a:off x="5305035" y="4601600"/>
            <a:ext cx="1413705" cy="719532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 type="none" w="lg" len="lg"/>
            <a:tailEnd type="triangle" w="lg" len="lg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Detektormodell</a:t>
            </a:r>
            <a:endParaRPr lang="hu-HU" dirty="0"/>
          </a:p>
        </p:txBody>
      </p:sp>
      <p:sp>
        <p:nvSpPr>
          <p:cNvPr id="4" name="Freeform 8"/>
          <p:cNvSpPr>
            <a:spLocks/>
          </p:cNvSpPr>
          <p:nvPr/>
        </p:nvSpPr>
        <p:spPr bwMode="auto">
          <a:xfrm>
            <a:off x="6872659" y="1822474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" name="Line 21"/>
          <p:cNvSpPr>
            <a:spLocks noChangeShapeType="1"/>
          </p:cNvSpPr>
          <p:nvPr/>
        </p:nvSpPr>
        <p:spPr bwMode="auto">
          <a:xfrm>
            <a:off x="7069509" y="3189312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6" name="Line 22"/>
          <p:cNvSpPr>
            <a:spLocks noChangeShapeType="1"/>
          </p:cNvSpPr>
          <p:nvPr/>
        </p:nvSpPr>
        <p:spPr bwMode="auto">
          <a:xfrm>
            <a:off x="7242546" y="2900387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7417171" y="2613049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" name="Line 24"/>
          <p:cNvSpPr>
            <a:spLocks noChangeShapeType="1"/>
          </p:cNvSpPr>
          <p:nvPr/>
        </p:nvSpPr>
        <p:spPr bwMode="auto">
          <a:xfrm>
            <a:off x="7590209" y="2325712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" name="Line 26"/>
          <p:cNvSpPr>
            <a:spLocks noChangeShapeType="1"/>
          </p:cNvSpPr>
          <p:nvPr/>
        </p:nvSpPr>
        <p:spPr bwMode="auto">
          <a:xfrm flipH="1">
            <a:off x="6872659" y="2268562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" name="Line 27"/>
          <p:cNvSpPr>
            <a:spLocks noChangeShapeType="1"/>
          </p:cNvSpPr>
          <p:nvPr/>
        </p:nvSpPr>
        <p:spPr bwMode="auto">
          <a:xfrm flipH="1">
            <a:off x="6896471" y="2670199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" name="Line 28"/>
          <p:cNvSpPr>
            <a:spLocks noChangeShapeType="1"/>
          </p:cNvSpPr>
          <p:nvPr/>
        </p:nvSpPr>
        <p:spPr bwMode="auto">
          <a:xfrm flipH="1">
            <a:off x="6896471" y="3071837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 flipH="1">
            <a:off x="6896471" y="3473474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" name="Line 30"/>
          <p:cNvSpPr>
            <a:spLocks noChangeShapeType="1"/>
          </p:cNvSpPr>
          <p:nvPr/>
        </p:nvSpPr>
        <p:spPr bwMode="auto">
          <a:xfrm flipH="1">
            <a:off x="6896471" y="3876699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4" name="Line 31"/>
          <p:cNvSpPr>
            <a:spLocks noChangeShapeType="1"/>
          </p:cNvSpPr>
          <p:nvPr/>
        </p:nvSpPr>
        <p:spPr bwMode="auto">
          <a:xfrm flipH="1">
            <a:off x="6896471" y="4278337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" name="Line 24"/>
          <p:cNvSpPr>
            <a:spLocks noChangeShapeType="1"/>
          </p:cNvSpPr>
          <p:nvPr/>
        </p:nvSpPr>
        <p:spPr bwMode="auto">
          <a:xfrm>
            <a:off x="7736259" y="2063774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6" name="Romboid 32"/>
          <p:cNvSpPr>
            <a:spLocks noChangeArrowheads="1"/>
          </p:cNvSpPr>
          <p:nvPr/>
        </p:nvSpPr>
        <p:spPr bwMode="auto">
          <a:xfrm rot="18218404">
            <a:off x="7195715" y="3772718"/>
            <a:ext cx="619125" cy="220663"/>
          </a:xfrm>
          <a:prstGeom prst="parallelogram">
            <a:avLst>
              <a:gd name="adj" fmla="val 14904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7" name="Ellipszis 33"/>
          <p:cNvSpPr>
            <a:spLocks noChangeArrowheads="1"/>
          </p:cNvSpPr>
          <p:nvPr/>
        </p:nvSpPr>
        <p:spPr bwMode="auto">
          <a:xfrm rot="16826294">
            <a:off x="6586909" y="3884636"/>
            <a:ext cx="1658938" cy="646113"/>
          </a:xfrm>
          <a:prstGeom prst="ellipse">
            <a:avLst/>
          </a:prstGeom>
          <a:solidFill>
            <a:srgbClr val="FF330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" name="Tartalom helye 19"/>
          <p:cNvSpPr>
            <a:spLocks noGrp="1"/>
          </p:cNvSpPr>
          <p:nvPr>
            <p:ph idx="1"/>
          </p:nvPr>
        </p:nvSpPr>
        <p:spPr>
          <a:xfrm>
            <a:off x="457200" y="1775191"/>
            <a:ext cx="5915000" cy="4625609"/>
          </a:xfrm>
        </p:spPr>
        <p:txBody>
          <a:bodyPr>
            <a:normAutofit/>
          </a:bodyPr>
          <a:lstStyle/>
          <a:p>
            <a:r>
              <a:rPr lang="hu-HU" sz="2800" dirty="0" smtClean="0"/>
              <a:t>Ha egy adott detektort vizsgálunk, csak a csóván belülről, a csóva által meghatározott valószínűséggel érkezhettek fotonok</a:t>
            </a:r>
            <a:endParaRPr lang="hu-H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Detektormodell</a:t>
            </a:r>
            <a:endParaRPr lang="hu-HU" dirty="0"/>
          </a:p>
        </p:txBody>
      </p:sp>
      <p:sp>
        <p:nvSpPr>
          <p:cNvPr id="105" name="Freeform 8"/>
          <p:cNvSpPr>
            <a:spLocks/>
          </p:cNvSpPr>
          <p:nvPr/>
        </p:nvSpPr>
        <p:spPr bwMode="auto">
          <a:xfrm>
            <a:off x="752227" y="1882775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6" name="Line 21"/>
          <p:cNvSpPr>
            <a:spLocks noChangeShapeType="1"/>
          </p:cNvSpPr>
          <p:nvPr/>
        </p:nvSpPr>
        <p:spPr bwMode="auto">
          <a:xfrm>
            <a:off x="949077" y="32496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7" name="Line 22"/>
          <p:cNvSpPr>
            <a:spLocks noChangeShapeType="1"/>
          </p:cNvSpPr>
          <p:nvPr/>
        </p:nvSpPr>
        <p:spPr bwMode="auto">
          <a:xfrm>
            <a:off x="1122114" y="29606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8" name="Line 23"/>
          <p:cNvSpPr>
            <a:spLocks noChangeShapeType="1"/>
          </p:cNvSpPr>
          <p:nvPr/>
        </p:nvSpPr>
        <p:spPr bwMode="auto">
          <a:xfrm>
            <a:off x="1296739" y="267335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9" name="Line 24"/>
          <p:cNvSpPr>
            <a:spLocks noChangeShapeType="1"/>
          </p:cNvSpPr>
          <p:nvPr/>
        </p:nvSpPr>
        <p:spPr bwMode="auto">
          <a:xfrm>
            <a:off x="1469777" y="23860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0" name="Line 26"/>
          <p:cNvSpPr>
            <a:spLocks noChangeShapeType="1"/>
          </p:cNvSpPr>
          <p:nvPr/>
        </p:nvSpPr>
        <p:spPr bwMode="auto">
          <a:xfrm flipH="1">
            <a:off x="752227" y="2328863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1" name="Line 27"/>
          <p:cNvSpPr>
            <a:spLocks noChangeShapeType="1"/>
          </p:cNvSpPr>
          <p:nvPr/>
        </p:nvSpPr>
        <p:spPr bwMode="auto">
          <a:xfrm flipH="1">
            <a:off x="776039" y="27305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2" name="Line 28"/>
          <p:cNvSpPr>
            <a:spLocks noChangeShapeType="1"/>
          </p:cNvSpPr>
          <p:nvPr/>
        </p:nvSpPr>
        <p:spPr bwMode="auto">
          <a:xfrm flipH="1">
            <a:off x="776039" y="3132138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3" name="Line 29"/>
          <p:cNvSpPr>
            <a:spLocks noChangeShapeType="1"/>
          </p:cNvSpPr>
          <p:nvPr/>
        </p:nvSpPr>
        <p:spPr bwMode="auto">
          <a:xfrm flipH="1">
            <a:off x="776039" y="353377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4" name="Line 30"/>
          <p:cNvSpPr>
            <a:spLocks noChangeShapeType="1"/>
          </p:cNvSpPr>
          <p:nvPr/>
        </p:nvSpPr>
        <p:spPr bwMode="auto">
          <a:xfrm flipH="1">
            <a:off x="776039" y="39370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5" name="Line 31"/>
          <p:cNvSpPr>
            <a:spLocks noChangeShapeType="1"/>
          </p:cNvSpPr>
          <p:nvPr/>
        </p:nvSpPr>
        <p:spPr bwMode="auto">
          <a:xfrm flipH="1">
            <a:off x="776039" y="433863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6" name="Line 24"/>
          <p:cNvSpPr>
            <a:spLocks noChangeShapeType="1"/>
          </p:cNvSpPr>
          <p:nvPr/>
        </p:nvSpPr>
        <p:spPr bwMode="auto">
          <a:xfrm>
            <a:off x="1615827" y="21240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7" name="Romboid 32"/>
          <p:cNvSpPr>
            <a:spLocks noChangeArrowheads="1"/>
          </p:cNvSpPr>
          <p:nvPr/>
        </p:nvSpPr>
        <p:spPr bwMode="auto">
          <a:xfrm rot="18218404">
            <a:off x="1075283" y="3833019"/>
            <a:ext cx="619125" cy="220663"/>
          </a:xfrm>
          <a:prstGeom prst="parallelogram">
            <a:avLst>
              <a:gd name="adj" fmla="val 14904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8" name="Ellipszis 117"/>
          <p:cNvSpPr>
            <a:spLocks noChangeArrowheads="1"/>
          </p:cNvSpPr>
          <p:nvPr/>
        </p:nvSpPr>
        <p:spPr bwMode="auto">
          <a:xfrm rot="16826294">
            <a:off x="466477" y="3944937"/>
            <a:ext cx="1658938" cy="646113"/>
          </a:xfrm>
          <a:prstGeom prst="ellipse">
            <a:avLst/>
          </a:prstGeom>
          <a:solidFill>
            <a:srgbClr val="FF330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9" name="Oval 6"/>
          <p:cNvSpPr>
            <a:spLocks noChangeArrowheads="1"/>
          </p:cNvSpPr>
          <p:nvPr/>
        </p:nvSpPr>
        <p:spPr bwMode="auto">
          <a:xfrm>
            <a:off x="2231777" y="3681413"/>
            <a:ext cx="1317625" cy="1141412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0" name="Line 39"/>
          <p:cNvSpPr>
            <a:spLocks noChangeShapeType="1"/>
          </p:cNvSpPr>
          <p:nvPr/>
        </p:nvSpPr>
        <p:spPr bwMode="auto">
          <a:xfrm rot="1800000" flipV="1">
            <a:off x="1612652" y="3108325"/>
            <a:ext cx="2679700" cy="140811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21" name="Line 39"/>
          <p:cNvSpPr>
            <a:spLocks noChangeShapeType="1"/>
          </p:cNvSpPr>
          <p:nvPr/>
        </p:nvSpPr>
        <p:spPr bwMode="auto">
          <a:xfrm rot="1800000" flipV="1">
            <a:off x="1534864" y="3373438"/>
            <a:ext cx="2763838" cy="12636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22" name="Line 39"/>
          <p:cNvSpPr>
            <a:spLocks noChangeShapeType="1"/>
          </p:cNvSpPr>
          <p:nvPr/>
        </p:nvSpPr>
        <p:spPr bwMode="auto">
          <a:xfrm rot="1800000" flipV="1">
            <a:off x="1528514" y="3217863"/>
            <a:ext cx="2738438" cy="152241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24" name="Balra-jobbra nyíl 123"/>
          <p:cNvSpPr>
            <a:spLocks noChangeArrowheads="1"/>
          </p:cNvSpPr>
          <p:nvPr/>
        </p:nvSpPr>
        <p:spPr bwMode="auto">
          <a:xfrm rot="210739">
            <a:off x="1595189" y="3729038"/>
            <a:ext cx="2778125" cy="433387"/>
          </a:xfrm>
          <a:prstGeom prst="leftRightArrow">
            <a:avLst>
              <a:gd name="adj1" fmla="val 50000"/>
              <a:gd name="adj2" fmla="val 4985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26" name="Freeform 8"/>
          <p:cNvSpPr>
            <a:spLocks/>
          </p:cNvSpPr>
          <p:nvPr/>
        </p:nvSpPr>
        <p:spPr bwMode="auto">
          <a:xfrm>
            <a:off x="3816102" y="1938338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27" name="Line 21"/>
          <p:cNvSpPr>
            <a:spLocks noChangeShapeType="1"/>
          </p:cNvSpPr>
          <p:nvPr/>
        </p:nvSpPr>
        <p:spPr bwMode="auto">
          <a:xfrm>
            <a:off x="4012952" y="33051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28" name="Line 22"/>
          <p:cNvSpPr>
            <a:spLocks noChangeShapeType="1"/>
          </p:cNvSpPr>
          <p:nvPr/>
        </p:nvSpPr>
        <p:spPr bwMode="auto">
          <a:xfrm>
            <a:off x="4185989" y="301625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29" name="Line 23"/>
          <p:cNvSpPr>
            <a:spLocks noChangeShapeType="1"/>
          </p:cNvSpPr>
          <p:nvPr/>
        </p:nvSpPr>
        <p:spPr bwMode="auto">
          <a:xfrm>
            <a:off x="4360614" y="27289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0" name="Line 24"/>
          <p:cNvSpPr>
            <a:spLocks noChangeShapeType="1"/>
          </p:cNvSpPr>
          <p:nvPr/>
        </p:nvSpPr>
        <p:spPr bwMode="auto">
          <a:xfrm>
            <a:off x="4533652" y="24415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1" name="Line 26"/>
          <p:cNvSpPr>
            <a:spLocks noChangeShapeType="1"/>
          </p:cNvSpPr>
          <p:nvPr/>
        </p:nvSpPr>
        <p:spPr bwMode="auto">
          <a:xfrm flipH="1">
            <a:off x="3816102" y="238442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2" name="Line 27"/>
          <p:cNvSpPr>
            <a:spLocks noChangeShapeType="1"/>
          </p:cNvSpPr>
          <p:nvPr/>
        </p:nvSpPr>
        <p:spPr bwMode="auto">
          <a:xfrm flipH="1">
            <a:off x="3839914" y="2786063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3" name="Line 28"/>
          <p:cNvSpPr>
            <a:spLocks noChangeShapeType="1"/>
          </p:cNvSpPr>
          <p:nvPr/>
        </p:nvSpPr>
        <p:spPr bwMode="auto">
          <a:xfrm flipH="1">
            <a:off x="3839914" y="3187700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4" name="Line 29"/>
          <p:cNvSpPr>
            <a:spLocks noChangeShapeType="1"/>
          </p:cNvSpPr>
          <p:nvPr/>
        </p:nvSpPr>
        <p:spPr bwMode="auto">
          <a:xfrm flipH="1">
            <a:off x="3839914" y="3589338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5" name="Line 30"/>
          <p:cNvSpPr>
            <a:spLocks noChangeShapeType="1"/>
          </p:cNvSpPr>
          <p:nvPr/>
        </p:nvSpPr>
        <p:spPr bwMode="auto">
          <a:xfrm flipH="1">
            <a:off x="3839914" y="3992563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6" name="Line 31"/>
          <p:cNvSpPr>
            <a:spLocks noChangeShapeType="1"/>
          </p:cNvSpPr>
          <p:nvPr/>
        </p:nvSpPr>
        <p:spPr bwMode="auto">
          <a:xfrm flipH="1">
            <a:off x="3839914" y="43942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7" name="Line 24"/>
          <p:cNvSpPr>
            <a:spLocks noChangeShapeType="1"/>
          </p:cNvSpPr>
          <p:nvPr/>
        </p:nvSpPr>
        <p:spPr bwMode="auto">
          <a:xfrm>
            <a:off x="4679702" y="217963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8" name="Romboid 122"/>
          <p:cNvSpPr>
            <a:spLocks noChangeArrowheads="1"/>
          </p:cNvSpPr>
          <p:nvPr/>
        </p:nvSpPr>
        <p:spPr bwMode="auto">
          <a:xfrm rot="18218404">
            <a:off x="4139158" y="3890169"/>
            <a:ext cx="619125" cy="220663"/>
          </a:xfrm>
          <a:prstGeom prst="parallelogram">
            <a:avLst>
              <a:gd name="adj" fmla="val 14904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9" name="Ellipszis 138"/>
          <p:cNvSpPr>
            <a:spLocks noChangeArrowheads="1"/>
          </p:cNvSpPr>
          <p:nvPr/>
        </p:nvSpPr>
        <p:spPr bwMode="auto">
          <a:xfrm rot="16826294">
            <a:off x="3531145" y="4001295"/>
            <a:ext cx="1660525" cy="646112"/>
          </a:xfrm>
          <a:prstGeom prst="ellipse">
            <a:avLst/>
          </a:prstGeom>
          <a:solidFill>
            <a:srgbClr val="FF330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40" name="Text Box 51"/>
          <p:cNvSpPr txBox="1">
            <a:spLocks noChangeArrowheads="1"/>
          </p:cNvSpPr>
          <p:nvPr/>
        </p:nvSpPr>
        <p:spPr bwMode="auto">
          <a:xfrm>
            <a:off x="5076577" y="2024063"/>
            <a:ext cx="36718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hu-HU" sz="2000" dirty="0"/>
              <a:t>1. </a:t>
            </a:r>
            <a:r>
              <a:rPr lang="hu-HU" sz="2000" dirty="0" smtClean="0"/>
              <a:t>Detektormodell nélküli előrevetítés</a:t>
            </a:r>
            <a:endParaRPr lang="hu-HU" sz="2000" i="1" dirty="0"/>
          </a:p>
        </p:txBody>
      </p:sp>
      <p:sp>
        <p:nvSpPr>
          <p:cNvPr id="141" name="Text Box 51"/>
          <p:cNvSpPr txBox="1">
            <a:spLocks noChangeArrowheads="1"/>
          </p:cNvSpPr>
          <p:nvPr/>
        </p:nvSpPr>
        <p:spPr bwMode="auto">
          <a:xfrm>
            <a:off x="5076577" y="2744788"/>
            <a:ext cx="33131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hu-HU" sz="2000" dirty="0"/>
              <a:t>2. Offline (fontosság szerint) generált </a:t>
            </a:r>
            <a:r>
              <a:rPr lang="hu-HU" sz="2000" i="1" dirty="0" err="1"/>
              <a:t>index-offset</a:t>
            </a:r>
            <a:r>
              <a:rPr lang="hu-HU" sz="2000" dirty="0"/>
              <a:t> minták alapján a már kiszámolt értékek </a:t>
            </a:r>
            <a:r>
              <a:rPr lang="hu-HU" sz="2000" i="1" dirty="0" smtClean="0"/>
              <a:t>kiolvasása, </a:t>
            </a:r>
            <a:r>
              <a:rPr lang="hu-HU" sz="2000" i="1" dirty="0" err="1" smtClean="0"/>
              <a:t>konvolúció</a:t>
            </a:r>
            <a:r>
              <a:rPr lang="hu-HU" sz="2000" i="1" dirty="0" smtClean="0"/>
              <a:t> (összeadás)</a:t>
            </a:r>
            <a:endParaRPr lang="hu-HU" sz="2000" i="1" dirty="0"/>
          </a:p>
        </p:txBody>
      </p:sp>
      <p:sp>
        <p:nvSpPr>
          <p:cNvPr id="142" name="Text Box 51"/>
          <p:cNvSpPr txBox="1">
            <a:spLocks noChangeArrowheads="1"/>
          </p:cNvSpPr>
          <p:nvPr/>
        </p:nvSpPr>
        <p:spPr bwMode="auto">
          <a:xfrm>
            <a:off x="5076577" y="4497388"/>
            <a:ext cx="331311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hu-HU" sz="2000"/>
              <a:t>Számítási költség elhanyagolható a ray-marchinghoz képest, így jóval több mintát is vehetünk</a:t>
            </a:r>
            <a:endParaRPr lang="hu-HU" sz="2000" i="1"/>
          </a:p>
        </p:txBody>
      </p:sp>
      <p:grpSp>
        <p:nvGrpSpPr>
          <p:cNvPr id="3" name="Csoportba foglalás 156"/>
          <p:cNvGrpSpPr>
            <a:grpSpLocks/>
          </p:cNvGrpSpPr>
          <p:nvPr/>
        </p:nvGrpSpPr>
        <p:grpSpPr bwMode="auto">
          <a:xfrm>
            <a:off x="2346077" y="3681413"/>
            <a:ext cx="1152525" cy="287337"/>
            <a:chOff x="6444208" y="3825044"/>
            <a:chExt cx="1152128" cy="288032"/>
          </a:xfrm>
        </p:grpSpPr>
        <p:sp>
          <p:nvSpPr>
            <p:cNvPr id="144" name="Kocka 143"/>
            <p:cNvSpPr/>
            <p:nvPr/>
          </p:nvSpPr>
          <p:spPr bwMode="auto">
            <a:xfrm>
              <a:off x="6442621" y="3823452"/>
              <a:ext cx="288825" cy="288033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145" name="Kocka 144"/>
            <p:cNvSpPr/>
            <p:nvPr/>
          </p:nvSpPr>
          <p:spPr bwMode="auto">
            <a:xfrm>
              <a:off x="6660034" y="3823452"/>
              <a:ext cx="288825" cy="288033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146" name="Kocka 145"/>
            <p:cNvSpPr/>
            <p:nvPr/>
          </p:nvSpPr>
          <p:spPr bwMode="auto">
            <a:xfrm>
              <a:off x="6875859" y="3825044"/>
              <a:ext cx="288825" cy="288032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147" name="Kocka 146"/>
            <p:cNvSpPr/>
            <p:nvPr/>
          </p:nvSpPr>
          <p:spPr bwMode="auto">
            <a:xfrm>
              <a:off x="7090097" y="3825044"/>
              <a:ext cx="288825" cy="288032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148" name="Kocka 147"/>
            <p:cNvSpPr/>
            <p:nvPr/>
          </p:nvSpPr>
          <p:spPr bwMode="auto">
            <a:xfrm>
              <a:off x="7307511" y="3825044"/>
              <a:ext cx="287238" cy="288032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</p:grpSp>
      <p:sp>
        <p:nvSpPr>
          <p:cNvPr id="149" name="Romboid 148"/>
          <p:cNvSpPr/>
          <p:nvPr/>
        </p:nvSpPr>
        <p:spPr bwMode="auto">
          <a:xfrm rot="18218404">
            <a:off x="1071314" y="4681538"/>
            <a:ext cx="617538" cy="220662"/>
          </a:xfrm>
          <a:prstGeom prst="parallelogram">
            <a:avLst>
              <a:gd name="adj" fmla="val 148892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50" name="Romboid 149"/>
          <p:cNvSpPr/>
          <p:nvPr/>
        </p:nvSpPr>
        <p:spPr bwMode="auto">
          <a:xfrm rot="18218404">
            <a:off x="723652" y="4429125"/>
            <a:ext cx="617537" cy="220663"/>
          </a:xfrm>
          <a:prstGeom prst="parallelogram">
            <a:avLst>
              <a:gd name="adj" fmla="val 148892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51" name="Romboid 150"/>
          <p:cNvSpPr/>
          <p:nvPr/>
        </p:nvSpPr>
        <p:spPr bwMode="auto">
          <a:xfrm rot="18218404">
            <a:off x="1250702" y="3997325"/>
            <a:ext cx="617537" cy="220663"/>
          </a:xfrm>
          <a:prstGeom prst="parallelogram">
            <a:avLst>
              <a:gd name="adj" fmla="val 148892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52" name="Romboid 151"/>
          <p:cNvSpPr/>
          <p:nvPr/>
        </p:nvSpPr>
        <p:spPr bwMode="auto">
          <a:xfrm rot="18218404">
            <a:off x="890339" y="3744913"/>
            <a:ext cx="617538" cy="220662"/>
          </a:xfrm>
          <a:prstGeom prst="parallelogram">
            <a:avLst>
              <a:gd name="adj" fmla="val 148892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53" name="Romboid 152"/>
          <p:cNvSpPr/>
          <p:nvPr/>
        </p:nvSpPr>
        <p:spPr bwMode="auto">
          <a:xfrm rot="18218404">
            <a:off x="3986758" y="4140994"/>
            <a:ext cx="619125" cy="220663"/>
          </a:xfrm>
          <a:prstGeom prst="parallelogram">
            <a:avLst>
              <a:gd name="adj" fmla="val 148892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54" name="Romboid 153"/>
          <p:cNvSpPr/>
          <p:nvPr/>
        </p:nvSpPr>
        <p:spPr bwMode="auto">
          <a:xfrm rot="18218404">
            <a:off x="4166145" y="4248945"/>
            <a:ext cx="619125" cy="220662"/>
          </a:xfrm>
          <a:prstGeom prst="parallelogram">
            <a:avLst>
              <a:gd name="adj" fmla="val 148892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55" name="Romboid 154"/>
          <p:cNvSpPr/>
          <p:nvPr/>
        </p:nvSpPr>
        <p:spPr bwMode="auto">
          <a:xfrm rot="18218404">
            <a:off x="3986758" y="4980781"/>
            <a:ext cx="619125" cy="220663"/>
          </a:xfrm>
          <a:prstGeom prst="parallelogram">
            <a:avLst>
              <a:gd name="adj" fmla="val 148892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56" name="Romboid 155"/>
          <p:cNvSpPr/>
          <p:nvPr/>
        </p:nvSpPr>
        <p:spPr bwMode="auto">
          <a:xfrm rot="18218404">
            <a:off x="3805783" y="4836319"/>
            <a:ext cx="619125" cy="220663"/>
          </a:xfrm>
          <a:prstGeom prst="parallelogram">
            <a:avLst>
              <a:gd name="adj" fmla="val 148892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57" name="Romboid 156"/>
          <p:cNvSpPr/>
          <p:nvPr/>
        </p:nvSpPr>
        <p:spPr bwMode="auto">
          <a:xfrm rot="18218404">
            <a:off x="1071314" y="3432176"/>
            <a:ext cx="617537" cy="220662"/>
          </a:xfrm>
          <a:prstGeom prst="parallelogram">
            <a:avLst>
              <a:gd name="adj" fmla="val 148892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4" grpId="0" animBg="1"/>
      <p:bldP spid="139" grpId="0" animBg="1"/>
      <p:bldP spid="140" grpId="0"/>
      <p:bldP spid="141" grpId="0"/>
      <p:bldP spid="142" grpId="0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Pozitron Emissziós Tomográfia</a:t>
            </a:r>
            <a:endParaRPr lang="hu-HU" dirty="0"/>
          </a:p>
        </p:txBody>
      </p:sp>
      <p:sp>
        <p:nvSpPr>
          <p:cNvPr id="58" name="Tartalom helye 2"/>
          <p:cNvSpPr>
            <a:spLocks noGrp="1"/>
          </p:cNvSpPr>
          <p:nvPr>
            <p:ph idx="1"/>
          </p:nvPr>
        </p:nvSpPr>
        <p:spPr>
          <a:xfrm>
            <a:off x="457200" y="1775191"/>
            <a:ext cx="8075240" cy="4625609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 detektorlapokat (panel) gyűrű alakban helyezik el</a:t>
            </a:r>
          </a:p>
          <a:p>
            <a:r>
              <a:rPr lang="hu-HU" sz="2400" dirty="0" smtClean="0"/>
              <a:t>Minden panelt 2D rácson elhelyezett kristályok alkotnak</a:t>
            </a:r>
          </a:p>
          <a:p>
            <a:r>
              <a:rPr lang="hu-HU" sz="2400" dirty="0" smtClean="0"/>
              <a:t>A mérés 5D adat (párindex és modulonként 2-2 koordináta)</a:t>
            </a:r>
          </a:p>
          <a:p>
            <a:r>
              <a:rPr lang="hu-HU" sz="2400" dirty="0" smtClean="0"/>
              <a:t>Koincidencia</a:t>
            </a:r>
          </a:p>
        </p:txBody>
      </p:sp>
      <p:pic>
        <p:nvPicPr>
          <p:cNvPr id="56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47986"/>
            <a:ext cx="4104456" cy="336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Line 38"/>
          <p:cNvSpPr>
            <a:spLocks noChangeShapeType="1"/>
          </p:cNvSpPr>
          <p:nvPr/>
        </p:nvSpPr>
        <p:spPr bwMode="auto">
          <a:xfrm flipV="1">
            <a:off x="1161207" y="4337457"/>
            <a:ext cx="1610593" cy="115212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9" name="Line 38"/>
          <p:cNvSpPr>
            <a:spLocks noChangeShapeType="1"/>
          </p:cNvSpPr>
          <p:nvPr/>
        </p:nvSpPr>
        <p:spPr bwMode="auto">
          <a:xfrm flipV="1">
            <a:off x="1161207" y="4913521"/>
            <a:ext cx="1682601" cy="57606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0" name="Line 38"/>
          <p:cNvSpPr>
            <a:spLocks noChangeShapeType="1"/>
          </p:cNvSpPr>
          <p:nvPr/>
        </p:nvSpPr>
        <p:spPr bwMode="auto">
          <a:xfrm flipV="1">
            <a:off x="1161207" y="5345569"/>
            <a:ext cx="1682601" cy="14401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9" name="Kép 8" descr="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418749"/>
            <a:ext cx="3874148" cy="3322619"/>
          </a:xfrm>
          <a:prstGeom prst="rect">
            <a:avLst/>
          </a:prstGeom>
        </p:spPr>
      </p:pic>
      <p:sp>
        <p:nvSpPr>
          <p:cNvPr id="11" name="Téglalap feliratnak 10"/>
          <p:cNvSpPr/>
          <p:nvPr/>
        </p:nvSpPr>
        <p:spPr>
          <a:xfrm>
            <a:off x="7356722" y="3284984"/>
            <a:ext cx="1677600" cy="1260000"/>
          </a:xfrm>
          <a:prstGeom prst="wedgeRectCallout">
            <a:avLst>
              <a:gd name="adj1" fmla="val -84396"/>
              <a:gd name="adj2" fmla="val 94918"/>
            </a:avLst>
          </a:prstGeom>
          <a:solidFill>
            <a:srgbClr val="FF0000"/>
          </a:solidFill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4660" y="3284985"/>
            <a:ext cx="1671836" cy="125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750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838799"/>
            <a:ext cx="4158124" cy="311859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Mire jó?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11703"/>
            <a:ext cx="4728476" cy="4625609"/>
          </a:xfrm>
        </p:spPr>
        <p:txBody>
          <a:bodyPr>
            <a:normAutofit/>
          </a:bodyPr>
          <a:lstStyle/>
          <a:p>
            <a:r>
              <a:rPr lang="hu-HU" sz="1800" dirty="0" smtClean="0"/>
              <a:t>A vizsgálat során radioaktív kontrasztanyagot juttatnak a szervezetbe, amelyet a sejtek az anyagcseréjük során felvesznek (pl. valamilyen cukoroldat)</a:t>
            </a:r>
          </a:p>
          <a:p>
            <a:r>
              <a:rPr lang="hu-HU" sz="1800" dirty="0" smtClean="0"/>
              <a:t>A vizsgálat célja a kontrasztanyag térbeli sűrűségeloszlásának meghatározása</a:t>
            </a:r>
          </a:p>
          <a:p>
            <a:r>
              <a:rPr lang="hu-HU" sz="1800" dirty="0" smtClean="0"/>
              <a:t>Így nyomon követhetővé válik az anyagcsere gyorsasága</a:t>
            </a:r>
          </a:p>
          <a:p>
            <a:pPr lvl="1"/>
            <a:r>
              <a:rPr lang="hu-HU" sz="1800" dirty="0" smtClean="0"/>
              <a:t>Diagnosztika: a daganatos sejtek anyagcseréje jóval intenzívebb</a:t>
            </a:r>
          </a:p>
          <a:p>
            <a:pPr lvl="1"/>
            <a:r>
              <a:rPr lang="hu-HU" sz="1800" dirty="0" smtClean="0"/>
              <a:t>Szervműködés: agyműködés feladatok elvégzése közben</a:t>
            </a:r>
          </a:p>
          <a:p>
            <a:pPr lvl="1"/>
            <a:r>
              <a:rPr lang="hu-HU" sz="1800" dirty="0" smtClean="0"/>
              <a:t>Kisállat PET: gyógyszerkísérletek</a:t>
            </a:r>
            <a:endParaRPr lang="hu-HU" sz="1800" dirty="0"/>
          </a:p>
        </p:txBody>
      </p:sp>
      <p:pic>
        <p:nvPicPr>
          <p:cNvPr id="8" name="Picture 3" descr="Z:\teratomo\results\MOUSE\detmod-teratomo-mazsola-20100917083358_sagittal_1_0.0-1.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22644" r="21927" b="-391"/>
          <a:stretch/>
        </p:blipFill>
        <p:spPr bwMode="auto">
          <a:xfrm>
            <a:off x="7380312" y="1556320"/>
            <a:ext cx="1585868" cy="208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485" y="1625088"/>
            <a:ext cx="1832904" cy="207107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89" y="3699191"/>
            <a:ext cx="1498099" cy="3045201"/>
          </a:xfrm>
          <a:prstGeom prst="rect">
            <a:avLst/>
          </a:prstGeom>
        </p:spPr>
      </p:pic>
      <p:sp>
        <p:nvSpPr>
          <p:cNvPr id="11" name="Téglalap feliratnak 10"/>
          <p:cNvSpPr/>
          <p:nvPr/>
        </p:nvSpPr>
        <p:spPr>
          <a:xfrm>
            <a:off x="755576" y="5517232"/>
            <a:ext cx="3915601" cy="1300155"/>
          </a:xfrm>
          <a:prstGeom prst="wedgeRectCallout">
            <a:avLst>
              <a:gd name="adj1" fmla="val 90800"/>
              <a:gd name="adj2" fmla="val -90726"/>
            </a:avLst>
          </a:prstGeom>
          <a:solidFill>
            <a:srgbClr val="FF0000"/>
          </a:solidFill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521243"/>
            <a:ext cx="3915601" cy="1299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188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Fizikai hatások</a:t>
            </a:r>
            <a:endParaRPr lang="hu-HU" dirty="0"/>
          </a:p>
        </p:txBody>
      </p:sp>
      <p:sp>
        <p:nvSpPr>
          <p:cNvPr id="58" name="Tartalom helye 2"/>
          <p:cNvSpPr>
            <a:spLocks noGrp="1"/>
          </p:cNvSpPr>
          <p:nvPr>
            <p:ph idx="1"/>
          </p:nvPr>
        </p:nvSpPr>
        <p:spPr>
          <a:xfrm>
            <a:off x="457200" y="1775191"/>
            <a:ext cx="8075240" cy="4625609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 pozitron születésétől a </a:t>
            </a:r>
            <a:r>
              <a:rPr lang="el-GR" sz="2400" dirty="0" smtClean="0"/>
              <a:t>γ</a:t>
            </a:r>
            <a:r>
              <a:rPr lang="hu-HU" sz="2400" dirty="0" err="1" smtClean="0"/>
              <a:t>-foton</a:t>
            </a:r>
            <a:r>
              <a:rPr lang="hu-HU" sz="2400" dirty="0" smtClean="0"/>
              <a:t> detektálásáig több fizikai jelenség megy végbe, melyeket különböző mértékben modellezünk, közelítünk</a:t>
            </a:r>
          </a:p>
          <a:p>
            <a:r>
              <a:rPr lang="hu-HU" sz="2400" dirty="0" smtClean="0"/>
              <a:t>Pozitron vándorlás</a:t>
            </a:r>
          </a:p>
          <a:p>
            <a:r>
              <a:rPr lang="hu-HU" sz="2400" dirty="0" smtClean="0"/>
              <a:t>Direkt hatás</a:t>
            </a:r>
          </a:p>
          <a:p>
            <a:r>
              <a:rPr lang="el-GR" sz="2400" dirty="0"/>
              <a:t>γ</a:t>
            </a:r>
            <a:r>
              <a:rPr lang="hu-HU" sz="2400" dirty="0" err="1"/>
              <a:t>-foton</a:t>
            </a:r>
            <a:r>
              <a:rPr lang="hu-HU" sz="2400" dirty="0"/>
              <a:t> </a:t>
            </a:r>
            <a:r>
              <a:rPr lang="hu-HU" sz="2400" dirty="0" smtClean="0"/>
              <a:t>szóródás, elnyelődés</a:t>
            </a:r>
          </a:p>
          <a:p>
            <a:r>
              <a:rPr lang="hu-HU" sz="2400" dirty="0" smtClean="0"/>
              <a:t>…</a:t>
            </a:r>
          </a:p>
          <a:p>
            <a:endParaRPr lang="hu-HU" sz="2400" dirty="0"/>
          </a:p>
          <a:p>
            <a:r>
              <a:rPr lang="hu-HU" sz="2400" dirty="0" smtClean="0"/>
              <a:t>A rekonstrukciós képminőségre gyakorolt hatásuk mértéke elsősorban a </a:t>
            </a:r>
            <a:r>
              <a:rPr lang="hu-HU" sz="2400" dirty="0" err="1" smtClean="0"/>
              <a:t>tomográf</a:t>
            </a:r>
            <a:r>
              <a:rPr lang="hu-HU" sz="2400" dirty="0" smtClean="0"/>
              <a:t> méretétől függ (kisállat, humán stb.)</a:t>
            </a:r>
          </a:p>
        </p:txBody>
      </p:sp>
    </p:spTree>
    <p:extLst>
      <p:ext uri="{BB962C8B-B14F-4D97-AF65-F5344CB8AC3E}">
        <p14:creationId xmlns:p14="http://schemas.microsoft.com/office/powerpoint/2010/main" val="108438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Pozitron vándorlás</a:t>
            </a:r>
            <a:endParaRPr lang="hu-H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26" y="3260725"/>
            <a:ext cx="220027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 rot="1835598">
            <a:off x="5941102" y="3553136"/>
            <a:ext cx="927100" cy="5715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6373043" y="3717032"/>
            <a:ext cx="174625" cy="2174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Oval 33"/>
          <p:cNvSpPr>
            <a:spLocks noChangeArrowheads="1"/>
          </p:cNvSpPr>
          <p:nvPr/>
        </p:nvSpPr>
        <p:spPr bwMode="auto">
          <a:xfrm>
            <a:off x="5652963" y="3859585"/>
            <a:ext cx="174625" cy="2174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5409629" y="3619872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hu-HU" sz="2400" dirty="0">
                <a:latin typeface="Times New Roman" pitchFamily="18" charset="0"/>
              </a:rPr>
              <a:t>e</a:t>
            </a:r>
            <a:r>
              <a:rPr lang="hu-HU" sz="2400" baseline="30000" dirty="0">
                <a:latin typeface="Times New Roman" pitchFamily="18" charset="0"/>
              </a:rPr>
              <a:t>-</a:t>
            </a:r>
          </a:p>
        </p:txBody>
      </p:sp>
      <p:sp>
        <p:nvSpPr>
          <p:cNvPr id="14" name="Text Box 42"/>
          <p:cNvSpPr txBox="1">
            <a:spLocks noChangeArrowheads="1"/>
          </p:cNvSpPr>
          <p:nvPr/>
        </p:nvSpPr>
        <p:spPr bwMode="auto">
          <a:xfrm>
            <a:off x="6445051" y="3645024"/>
            <a:ext cx="43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hu-HU" sz="2400" dirty="0">
                <a:latin typeface="Times New Roman" pitchFamily="18" charset="0"/>
              </a:rPr>
              <a:t>e</a:t>
            </a:r>
            <a:r>
              <a:rPr lang="hu-HU" sz="2400" baseline="30000" dirty="0">
                <a:latin typeface="Times New Roman" pitchFamily="18" charset="0"/>
              </a:rPr>
              <a:t>+</a:t>
            </a:r>
          </a:p>
        </p:txBody>
      </p:sp>
      <p:sp>
        <p:nvSpPr>
          <p:cNvPr id="42" name="Line 38"/>
          <p:cNvSpPr>
            <a:spLocks noChangeShapeType="1"/>
          </p:cNvSpPr>
          <p:nvPr/>
        </p:nvSpPr>
        <p:spPr bwMode="auto">
          <a:xfrm flipH="1">
            <a:off x="5796979" y="3840480"/>
            <a:ext cx="603116" cy="12931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4" name="Freeform 8"/>
          <p:cNvSpPr>
            <a:spLocks/>
          </p:cNvSpPr>
          <p:nvPr/>
        </p:nvSpPr>
        <p:spPr bwMode="auto">
          <a:xfrm>
            <a:off x="3841705" y="2016142"/>
            <a:ext cx="1000125" cy="4414838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6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5" name="Line 21"/>
          <p:cNvSpPr>
            <a:spLocks noChangeShapeType="1"/>
          </p:cNvSpPr>
          <p:nvPr/>
        </p:nvSpPr>
        <p:spPr bwMode="auto">
          <a:xfrm>
            <a:off x="4024957" y="34020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>
            <a:off x="4197995" y="31130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7" name="Line 23"/>
          <p:cNvSpPr>
            <a:spLocks noChangeShapeType="1"/>
          </p:cNvSpPr>
          <p:nvPr/>
        </p:nvSpPr>
        <p:spPr bwMode="auto">
          <a:xfrm>
            <a:off x="4372620" y="282575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4545657" y="253841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" name="Line 25"/>
          <p:cNvSpPr>
            <a:spLocks noChangeShapeType="1"/>
          </p:cNvSpPr>
          <p:nvPr/>
        </p:nvSpPr>
        <p:spPr bwMode="auto">
          <a:xfrm>
            <a:off x="4718695" y="22494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 flipH="1">
            <a:off x="3851920" y="2481263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 flipH="1">
            <a:off x="3851920" y="28829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 flipH="1">
            <a:off x="3851920" y="3284538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 flipH="1">
            <a:off x="3851920" y="368617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 flipH="1">
            <a:off x="3851920" y="408940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 flipH="1">
            <a:off x="3851920" y="449103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" name="Line 10"/>
          <p:cNvSpPr>
            <a:spLocks noChangeShapeType="1"/>
          </p:cNvSpPr>
          <p:nvPr/>
        </p:nvSpPr>
        <p:spPr bwMode="auto">
          <a:xfrm>
            <a:off x="7717631" y="3390900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5" name="Line 11"/>
          <p:cNvSpPr>
            <a:spLocks noChangeShapeType="1"/>
          </p:cNvSpPr>
          <p:nvPr/>
        </p:nvSpPr>
        <p:spPr bwMode="auto">
          <a:xfrm>
            <a:off x="7892256" y="310197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6" name="Line 12"/>
          <p:cNvSpPr>
            <a:spLocks noChangeShapeType="1"/>
          </p:cNvSpPr>
          <p:nvPr/>
        </p:nvSpPr>
        <p:spPr bwMode="auto">
          <a:xfrm>
            <a:off x="8101806" y="2778125"/>
            <a:ext cx="0" cy="27606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7" name="Line 13"/>
          <p:cNvSpPr>
            <a:spLocks noChangeShapeType="1"/>
          </p:cNvSpPr>
          <p:nvPr/>
        </p:nvSpPr>
        <p:spPr bwMode="auto">
          <a:xfrm>
            <a:off x="8274843" y="2490788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8" name="Line 14"/>
          <p:cNvSpPr>
            <a:spLocks noChangeShapeType="1"/>
          </p:cNvSpPr>
          <p:nvPr/>
        </p:nvSpPr>
        <p:spPr bwMode="auto">
          <a:xfrm>
            <a:off x="8447881" y="2201863"/>
            <a:ext cx="0" cy="27606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9" name="Line 15"/>
          <p:cNvSpPr>
            <a:spLocks noChangeShapeType="1"/>
          </p:cNvSpPr>
          <p:nvPr/>
        </p:nvSpPr>
        <p:spPr bwMode="auto">
          <a:xfrm flipH="1">
            <a:off x="7544593" y="2470150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0" name="Line 16"/>
          <p:cNvSpPr>
            <a:spLocks noChangeShapeType="1"/>
          </p:cNvSpPr>
          <p:nvPr/>
        </p:nvSpPr>
        <p:spPr bwMode="auto">
          <a:xfrm flipH="1">
            <a:off x="7544593" y="28717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1" name="Line 17"/>
          <p:cNvSpPr>
            <a:spLocks noChangeShapeType="1"/>
          </p:cNvSpPr>
          <p:nvPr/>
        </p:nvSpPr>
        <p:spPr bwMode="auto">
          <a:xfrm flipH="1">
            <a:off x="7544593" y="3273425"/>
            <a:ext cx="984250" cy="161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" name="Line 18"/>
          <p:cNvSpPr>
            <a:spLocks noChangeShapeType="1"/>
          </p:cNvSpPr>
          <p:nvPr/>
        </p:nvSpPr>
        <p:spPr bwMode="auto">
          <a:xfrm flipH="1">
            <a:off x="7544593" y="3675063"/>
            <a:ext cx="984250" cy="1611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3" name="Line 19"/>
          <p:cNvSpPr>
            <a:spLocks noChangeShapeType="1"/>
          </p:cNvSpPr>
          <p:nvPr/>
        </p:nvSpPr>
        <p:spPr bwMode="auto">
          <a:xfrm flipH="1">
            <a:off x="7544593" y="4078288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4" name="Line 20"/>
          <p:cNvSpPr>
            <a:spLocks noChangeShapeType="1"/>
          </p:cNvSpPr>
          <p:nvPr/>
        </p:nvSpPr>
        <p:spPr bwMode="auto">
          <a:xfrm flipH="1">
            <a:off x="7544593" y="4479925"/>
            <a:ext cx="984250" cy="1609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5" name="Freeform 32"/>
          <p:cNvSpPr>
            <a:spLocks/>
          </p:cNvSpPr>
          <p:nvPr/>
        </p:nvSpPr>
        <p:spPr bwMode="auto">
          <a:xfrm>
            <a:off x="7544593" y="2024063"/>
            <a:ext cx="1000125" cy="4414837"/>
          </a:xfrm>
          <a:custGeom>
            <a:avLst/>
            <a:gdLst>
              <a:gd name="T0" fmla="*/ 2147483647 w 785"/>
              <a:gd name="T1" fmla="*/ 2147483647 h 3481"/>
              <a:gd name="T2" fmla="*/ 0 w 785"/>
              <a:gd name="T3" fmla="*/ 2147483647 h 3481"/>
              <a:gd name="T4" fmla="*/ 2147483647 w 785"/>
              <a:gd name="T5" fmla="*/ 2147483647 h 3481"/>
              <a:gd name="T6" fmla="*/ 2147483647 w 785"/>
              <a:gd name="T7" fmla="*/ 0 h 3481"/>
              <a:gd name="T8" fmla="*/ 2147483647 w 785"/>
              <a:gd name="T9" fmla="*/ 2147483647 h 3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5"/>
              <a:gd name="T16" fmla="*/ 0 h 3481"/>
              <a:gd name="T17" fmla="*/ 785 w 785"/>
              <a:gd name="T18" fmla="*/ 3481 h 3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5" h="3481">
                <a:moveTo>
                  <a:pt x="10" y="1293"/>
                </a:moveTo>
                <a:lnTo>
                  <a:pt x="0" y="3481"/>
                </a:lnTo>
                <a:lnTo>
                  <a:pt x="785" y="2174"/>
                </a:lnTo>
                <a:lnTo>
                  <a:pt x="780" y="0"/>
                </a:lnTo>
                <a:lnTo>
                  <a:pt x="10" y="1293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6" name="Tartalom helye 2"/>
          <p:cNvSpPr>
            <a:spLocks noGrp="1"/>
          </p:cNvSpPr>
          <p:nvPr>
            <p:ph idx="1"/>
          </p:nvPr>
        </p:nvSpPr>
        <p:spPr>
          <a:xfrm>
            <a:off x="457200" y="1775191"/>
            <a:ext cx="3446463" cy="4625609"/>
          </a:xfrm>
        </p:spPr>
        <p:txBody>
          <a:bodyPr>
            <a:normAutofit/>
          </a:bodyPr>
          <a:lstStyle/>
          <a:p>
            <a:r>
              <a:rPr lang="hu-HU" sz="2000" dirty="0"/>
              <a:t>A pozitron létrejöttét követően néhány </a:t>
            </a:r>
            <a:r>
              <a:rPr lang="hu-HU" sz="2000" dirty="0" smtClean="0"/>
              <a:t>cm-t </a:t>
            </a:r>
            <a:r>
              <a:rPr lang="hu-HU" sz="2000" dirty="0"/>
              <a:t>is vándorolhat, mielőtt az elektronba </a:t>
            </a:r>
            <a:r>
              <a:rPr lang="hu-HU" sz="2000" dirty="0" smtClean="0"/>
              <a:t>ütközik</a:t>
            </a:r>
          </a:p>
          <a:p>
            <a:r>
              <a:rPr lang="hu-HU" sz="2000" dirty="0" smtClean="0"/>
              <a:t>A vándorlás várható úthossza az alkalmazott kontrasztanyagtól és az elektronsűrűségtől függ (páciensenként más, a CT alapján számítható)</a:t>
            </a:r>
          </a:p>
          <a:p>
            <a:r>
              <a:rPr lang="hu-HU" sz="2000" dirty="0" smtClean="0"/>
              <a:t>Általában a bomlásfüggvény helyfüggő elkenésével modellezik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62060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/>
      <p:bldP spid="4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1768</TotalTime>
  <Words>1720</Words>
  <Application>Microsoft Office PowerPoint</Application>
  <PresentationFormat>Diavetítés a képernyőre (4:3 oldalarány)</PresentationFormat>
  <Paragraphs>658</Paragraphs>
  <Slides>53</Slides>
  <Notes>24</Notes>
  <HiddenSlides>0</HiddenSlides>
  <MMClips>1</MMClips>
  <ScaleCrop>false</ScaleCrop>
  <HeadingPairs>
    <vt:vector size="8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53</vt:i4>
      </vt:variant>
    </vt:vector>
  </HeadingPairs>
  <TitlesOfParts>
    <vt:vector size="66" baseType="lpstr">
      <vt:lpstr>Arial</vt:lpstr>
      <vt:lpstr>Calibri</vt:lpstr>
      <vt:lpstr>Cambria Math</vt:lpstr>
      <vt:lpstr>Consolas</vt:lpstr>
      <vt:lpstr>Corbel</vt:lpstr>
      <vt:lpstr>Symbol</vt:lpstr>
      <vt:lpstr>Tahoma</vt:lpstr>
      <vt:lpstr>Times New Roman</vt:lpstr>
      <vt:lpstr>Wingdings</vt:lpstr>
      <vt:lpstr>Wingdings 2</vt:lpstr>
      <vt:lpstr>Wingdings 3</vt:lpstr>
      <vt:lpstr>Modul</vt:lpstr>
      <vt:lpstr>Equation</vt:lpstr>
      <vt:lpstr>PET</vt:lpstr>
      <vt:lpstr>Tomográfia</vt:lpstr>
      <vt:lpstr>Komputertomográfia (CT)</vt:lpstr>
      <vt:lpstr>Pozitron Emissziós Tomográfia</vt:lpstr>
      <vt:lpstr>Pozitron Emissziós Tomográfia</vt:lpstr>
      <vt:lpstr>Pozitron Emissziós Tomográfia</vt:lpstr>
      <vt:lpstr>Mire jó?</vt:lpstr>
      <vt:lpstr>Fizikai hatások</vt:lpstr>
      <vt:lpstr>Pozitron vándorlás</vt:lpstr>
      <vt:lpstr>Ha figyelmen kívül hagyjuk…</vt:lpstr>
      <vt:lpstr>Direkt hatás</vt:lpstr>
      <vt:lpstr>Szóródás, elnyelődés</vt:lpstr>
      <vt:lpstr>Ha figyelmen kívül hagyjuk…</vt:lpstr>
      <vt:lpstr>Detektormodell</vt:lpstr>
      <vt:lpstr>Ha figyelmen kívül hagyjuk…</vt:lpstr>
      <vt:lpstr>Rekonstrukciós módszer</vt:lpstr>
      <vt:lpstr>Végeselem módszer</vt:lpstr>
      <vt:lpstr>Modellezés: rendszermátrix</vt:lpstr>
      <vt:lpstr>Az EM-algoritmus (Expectation Maximization)</vt:lpstr>
      <vt:lpstr>Az EM-algoritmus (Expectation Maximization)</vt:lpstr>
      <vt:lpstr>Az EM-algoritmus (Expectation Maximization)</vt:lpstr>
      <vt:lpstr>Az EM-algoritmus (Expectation Maximization)</vt:lpstr>
      <vt:lpstr>Hátrányok</vt:lpstr>
      <vt:lpstr>Előrevetítés: Direkt MC</vt:lpstr>
      <vt:lpstr>Direkt MC: szóródás</vt:lpstr>
      <vt:lpstr>Párhuzamosítás: faktorizáció</vt:lpstr>
      <vt:lpstr>Előrevetítés</vt:lpstr>
      <vt:lpstr>Geometriai előrevetítés:  Adjungált MC</vt:lpstr>
      <vt:lpstr>Előrevetítés</vt:lpstr>
      <vt:lpstr>Előrevetítés</vt:lpstr>
      <vt:lpstr>Vonalminták végpontjai</vt:lpstr>
      <vt:lpstr>Implementáció</vt:lpstr>
      <vt:lpstr>Modulok</vt:lpstr>
      <vt:lpstr>Modulok</vt:lpstr>
      <vt:lpstr>Koincidencia</vt:lpstr>
      <vt:lpstr>Volume fizikai méret</vt:lpstr>
      <vt:lpstr>Előrevetítő kernel</vt:lpstr>
      <vt:lpstr>Problématér felosztása</vt:lpstr>
      <vt:lpstr>Előrevetítő kernel</vt:lpstr>
      <vt:lpstr>Előrevetítő kernel</vt:lpstr>
      <vt:lpstr>Előrevetítő kernel</vt:lpstr>
      <vt:lpstr>Visszavetítés</vt:lpstr>
      <vt:lpstr>Visszavetítő kernel</vt:lpstr>
      <vt:lpstr>Visszavetítő kernel</vt:lpstr>
      <vt:lpstr>Visszavetítő kernel</vt:lpstr>
      <vt:lpstr>Iteratív rekonstrukciós algoritmus</vt:lpstr>
      <vt:lpstr>Egyéb hatások</vt:lpstr>
      <vt:lpstr>Szóródásmodell (kétszeres, pl.)</vt:lpstr>
      <vt:lpstr>Szóródásmodell (kétszeres)</vt:lpstr>
      <vt:lpstr>Szóródásmodell (kétszeres)</vt:lpstr>
      <vt:lpstr>Detektormodell</vt:lpstr>
      <vt:lpstr>Detektormodell</vt:lpstr>
      <vt:lpstr>Detektormodell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</dc:title>
  <dc:creator>root</dc:creator>
  <cp:lastModifiedBy>Milan</cp:lastModifiedBy>
  <cp:revision>150</cp:revision>
  <dcterms:created xsi:type="dcterms:W3CDTF">2011-04-19T13:18:26Z</dcterms:created>
  <dcterms:modified xsi:type="dcterms:W3CDTF">2014-11-13T10:13:26Z</dcterms:modified>
</cp:coreProperties>
</file>