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0" r:id="rId17"/>
    <p:sldId id="299" r:id="rId18"/>
    <p:sldId id="301" r:id="rId19"/>
    <p:sldId id="302" r:id="rId20"/>
    <p:sldId id="303" r:id="rId21"/>
    <p:sldId id="304" r:id="rId22"/>
    <p:sldId id="305" r:id="rId23"/>
    <p:sldId id="307" r:id="rId24"/>
    <p:sldId id="306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1" r:id="rId58"/>
    <p:sldId id="340" r:id="rId59"/>
    <p:sldId id="342" r:id="rId60"/>
    <p:sldId id="343" r:id="rId61"/>
    <p:sldId id="344" r:id="rId62"/>
    <p:sldId id="285" r:id="rId6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6675-CD0F-4151-A67A-B59D82981C07}" type="datetimeFigureOut">
              <a:rPr lang="hu-HU" smtClean="0"/>
              <a:pPr/>
              <a:t>2011.03.10.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GPGPU labor </a:t>
            </a:r>
            <a:r>
              <a:rPr lang="en-US" dirty="0" smtClean="0"/>
              <a:t>V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GPU ray tracing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uniform mat4 </a:t>
            </a:r>
            <a:r>
              <a:rPr lang="en-US" dirty="0" err="1" smtClean="0"/>
              <a:t>viewDirMatrix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vec4 position;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vec2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texCoord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out vec2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fTexCoord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smtClean="0"/>
              <a:t>out vec3 </a:t>
            </a:r>
            <a:r>
              <a:rPr lang="en-US" dirty="0" err="1" smtClean="0"/>
              <a:t>viewDir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void main(void) 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gl_Position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position;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fTexCoord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texCoord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smtClean="0"/>
              <a:t>   vec4 </a:t>
            </a:r>
            <a:r>
              <a:rPr lang="en-US" dirty="0" err="1" smtClean="0"/>
              <a:t>hViewDir</a:t>
            </a:r>
            <a:r>
              <a:rPr lang="en-US" dirty="0" smtClean="0"/>
              <a:t> =  position * </a:t>
            </a:r>
            <a:r>
              <a:rPr lang="en-US" dirty="0" err="1" smtClean="0"/>
              <a:t>viewDirMatrix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viewDir</a:t>
            </a:r>
            <a:r>
              <a:rPr lang="en-US" dirty="0" smtClean="0"/>
              <a:t> = hViewDir.xyz / </a:t>
            </a:r>
            <a:r>
              <a:rPr lang="en-US" dirty="0" err="1" smtClean="0"/>
              <a:t>hViewDir.w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viewDirMatrix</a:t>
            </a:r>
            <a:r>
              <a:rPr lang="hu-HU" dirty="0" smtClean="0"/>
              <a:t> uniform beállítása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void display(){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glClearColor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(0.17f, 0.4f, 0.6f, 1.0f);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glClear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(GL_COLOR_BUFFER_BIT | GL_DEPTH_BUFFER_BIT);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glutReshapeWindow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(600, 600);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simpleShader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-&gt;enable();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simpleShader</a:t>
            </a:r>
            <a:r>
              <a:rPr lang="en-US" dirty="0" smtClean="0"/>
              <a:t>-&gt;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err="1" smtClean="0"/>
              <a:t>bindUniformMatrix</a:t>
            </a:r>
            <a:r>
              <a:rPr lang="en-US" dirty="0" smtClean="0"/>
              <a:t>("</a:t>
            </a:r>
            <a:r>
              <a:rPr lang="en-US" dirty="0" err="1" smtClean="0"/>
              <a:t>viewDirMatrix</a:t>
            </a:r>
            <a:r>
              <a:rPr lang="en-US" dirty="0" smtClean="0"/>
              <a:t>", </a:t>
            </a:r>
            <a:r>
              <a:rPr lang="en-US" dirty="0" err="1" smtClean="0"/>
              <a:t>camera.getViewDirMatrix</a:t>
            </a:r>
            <a:r>
              <a:rPr lang="en-US" dirty="0" smtClean="0"/>
              <a:t>().</a:t>
            </a:r>
            <a:r>
              <a:rPr lang="en-US" dirty="0" err="1" smtClean="0"/>
              <a:t>getPointer</a:t>
            </a:r>
            <a:r>
              <a:rPr lang="en-US" dirty="0" smtClean="0"/>
              <a:t>());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Pixel </a:t>
            </a:r>
            <a:r>
              <a:rPr lang="hu-HU" dirty="0" err="1" smtClean="0"/>
              <a:t>shader</a:t>
            </a:r>
            <a:r>
              <a:rPr lang="hu-HU" dirty="0" smtClean="0"/>
              <a:t> bementén a </a:t>
            </a:r>
            <a:r>
              <a:rPr lang="hu-HU" dirty="0" err="1" smtClean="0"/>
              <a:t>viewDir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vec3 </a:t>
            </a:r>
            <a:r>
              <a:rPr lang="en-US" dirty="0" err="1" smtClean="0"/>
              <a:t>viewDir</a:t>
            </a:r>
            <a:r>
              <a:rPr lang="en-US" dirty="0" smtClean="0"/>
              <a:t>;</a:t>
            </a:r>
            <a:endParaRPr lang="hu-HU" dirty="0" smtClean="0"/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void main()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outcolor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vec4(</a:t>
            </a:r>
            <a:r>
              <a:rPr lang="hu-HU" dirty="0" err="1" smtClean="0">
                <a:solidFill>
                  <a:srgbClr val="FF0000"/>
                </a:solidFill>
              </a:rPr>
              <a:t>viewDir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return;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Forgassuk a kamerát az egérrel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4229844" cy="438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3837525" cy="39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Sugár- és </a:t>
            </a:r>
            <a:r>
              <a:rPr lang="hu-HU" dirty="0" err="1" smtClean="0"/>
              <a:t>quadric</a:t>
            </a:r>
            <a:r>
              <a:rPr lang="hu-HU" dirty="0" smtClean="0"/>
              <a:t> egyenletek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sugár</a:t>
            </a:r>
          </a:p>
          <a:p>
            <a:pPr lvl="1">
              <a:buNone/>
            </a:pPr>
            <a:r>
              <a:rPr lang="en-US" b="1" dirty="0" smtClean="0"/>
              <a:t>p</a:t>
            </a:r>
            <a:r>
              <a:rPr lang="hu-HU" dirty="0" smtClean="0"/>
              <a:t> </a:t>
            </a:r>
            <a:r>
              <a:rPr lang="en-US" dirty="0" smtClean="0"/>
              <a:t>= </a:t>
            </a:r>
            <a:r>
              <a:rPr lang="hu-HU" b="1" dirty="0" smtClean="0"/>
              <a:t>o</a:t>
            </a:r>
            <a:r>
              <a:rPr lang="hu-HU" dirty="0" smtClean="0"/>
              <a:t> + </a:t>
            </a:r>
            <a:r>
              <a:rPr lang="en-US" i="1" dirty="0" smtClean="0"/>
              <a:t>t</a:t>
            </a:r>
            <a:r>
              <a:rPr lang="hu-HU" b="1" dirty="0" smtClean="0"/>
              <a:t>d</a:t>
            </a:r>
            <a:endParaRPr lang="en-US" b="1" dirty="0" smtClean="0"/>
          </a:p>
          <a:p>
            <a:pPr lvl="2"/>
            <a:r>
              <a:rPr lang="en-US" b="1" dirty="0" smtClean="0"/>
              <a:t>p</a:t>
            </a:r>
            <a:r>
              <a:rPr lang="hu-HU" b="1" dirty="0" smtClean="0"/>
              <a:t> </a:t>
            </a:r>
            <a:r>
              <a:rPr lang="hu-HU" dirty="0" smtClean="0"/>
              <a:t>– pont </a:t>
            </a:r>
            <a:r>
              <a:rPr lang="en-US" dirty="0" smtClean="0"/>
              <a:t>[</a:t>
            </a:r>
            <a:r>
              <a:rPr lang="en-US" i="1" dirty="0" smtClean="0"/>
              <a:t>x y z</a:t>
            </a:r>
            <a:r>
              <a:rPr lang="en-US" dirty="0" smtClean="0"/>
              <a:t> 1]</a:t>
            </a:r>
            <a:endParaRPr lang="hu-HU" dirty="0" smtClean="0"/>
          </a:p>
          <a:p>
            <a:pPr lvl="2"/>
            <a:r>
              <a:rPr lang="en-US" b="1" dirty="0" smtClean="0"/>
              <a:t>o </a:t>
            </a:r>
            <a:r>
              <a:rPr lang="en-US" dirty="0" smtClean="0"/>
              <a:t>– </a:t>
            </a:r>
            <a:r>
              <a:rPr lang="en-US" dirty="0" err="1" smtClean="0"/>
              <a:t>sug</a:t>
            </a:r>
            <a:r>
              <a:rPr lang="hu-HU" dirty="0" smtClean="0"/>
              <a:t>ár kezdőpont</a:t>
            </a:r>
            <a:r>
              <a:rPr lang="en-US" dirty="0" smtClean="0"/>
              <a:t> [</a:t>
            </a:r>
            <a:r>
              <a:rPr lang="en-US" i="1" dirty="0" smtClean="0"/>
              <a:t>o</a:t>
            </a:r>
            <a:r>
              <a:rPr lang="en-US" i="1" baseline="-25000" dirty="0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o</a:t>
            </a:r>
            <a:r>
              <a:rPr lang="en-US" i="1" baseline="-25000" dirty="0" smtClean="0"/>
              <a:t>z</a:t>
            </a:r>
            <a:r>
              <a:rPr lang="en-US" dirty="0" smtClean="0"/>
              <a:t> 1]</a:t>
            </a:r>
            <a:endParaRPr lang="hu-HU" dirty="0" smtClean="0"/>
          </a:p>
          <a:p>
            <a:pPr lvl="2"/>
            <a:r>
              <a:rPr lang="hu-HU" b="1" dirty="0" smtClean="0"/>
              <a:t>d </a:t>
            </a:r>
            <a:r>
              <a:rPr lang="hu-HU" dirty="0" smtClean="0"/>
              <a:t>– sugár irány</a:t>
            </a:r>
            <a:r>
              <a:rPr lang="en-US" dirty="0" smtClean="0"/>
              <a:t> [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z</a:t>
            </a:r>
            <a:r>
              <a:rPr lang="en-US" dirty="0" smtClean="0"/>
              <a:t> 0]</a:t>
            </a:r>
          </a:p>
          <a:p>
            <a:pPr lvl="2"/>
            <a:r>
              <a:rPr lang="en-US" i="1" dirty="0" smtClean="0"/>
              <a:t>t</a:t>
            </a:r>
            <a:r>
              <a:rPr lang="en-US" dirty="0" smtClean="0"/>
              <a:t> – </a:t>
            </a:r>
            <a:r>
              <a:rPr lang="en-US" dirty="0" err="1" smtClean="0"/>
              <a:t>sug</a:t>
            </a:r>
            <a:r>
              <a:rPr lang="hu-HU" dirty="0" smtClean="0"/>
              <a:t>árparaméter</a:t>
            </a:r>
          </a:p>
          <a:p>
            <a:r>
              <a:rPr lang="hu-HU" dirty="0" err="1" smtClean="0"/>
              <a:t>quadric</a:t>
            </a:r>
            <a:endParaRPr lang="hu-HU" dirty="0" smtClean="0"/>
          </a:p>
          <a:p>
            <a:pPr lvl="1">
              <a:buNone/>
            </a:pPr>
            <a:r>
              <a:rPr lang="en-US" b="1" dirty="0" smtClean="0"/>
              <a:t>p</a:t>
            </a:r>
            <a:r>
              <a:rPr lang="hu-HU" b="1" dirty="0" smtClean="0"/>
              <a:t>A</a:t>
            </a:r>
            <a:r>
              <a:rPr lang="en-US" b="1" dirty="0" smtClean="0"/>
              <a:t>p</a:t>
            </a:r>
            <a:r>
              <a:rPr lang="hu-HU" baseline="30000" dirty="0" smtClean="0"/>
              <a:t>T</a:t>
            </a:r>
            <a:r>
              <a:rPr lang="hu-HU" dirty="0" smtClean="0"/>
              <a:t> </a:t>
            </a:r>
            <a:r>
              <a:rPr lang="en-US" dirty="0" smtClean="0"/>
              <a:t>= 0</a:t>
            </a:r>
          </a:p>
          <a:p>
            <a:pPr lvl="1">
              <a:buNone/>
            </a:pPr>
            <a:r>
              <a:rPr lang="en-US" i="1" dirty="0" smtClean="0"/>
              <a:t>a x</a:t>
            </a:r>
            <a:r>
              <a:rPr lang="en-US" i="1" baseline="30000" dirty="0" smtClean="0"/>
              <a:t>2</a:t>
            </a:r>
            <a:r>
              <a:rPr lang="en-US" i="1" dirty="0" smtClean="0"/>
              <a:t> + b </a:t>
            </a:r>
            <a:r>
              <a:rPr lang="en-US" i="1" dirty="0" err="1" smtClean="0"/>
              <a:t>xy</a:t>
            </a:r>
            <a:r>
              <a:rPr lang="en-US" i="1" dirty="0" smtClean="0"/>
              <a:t> + c </a:t>
            </a:r>
            <a:r>
              <a:rPr lang="en-US" i="1" dirty="0" err="1" smtClean="0"/>
              <a:t>xz</a:t>
            </a:r>
            <a:r>
              <a:rPr lang="en-US" i="1" dirty="0" smtClean="0"/>
              <a:t> + d x + e </a:t>
            </a:r>
            <a:r>
              <a:rPr lang="en-US" i="1" dirty="0" err="1" smtClean="0"/>
              <a:t>yx</a:t>
            </a:r>
            <a:r>
              <a:rPr lang="en-US" i="1" dirty="0" smtClean="0"/>
              <a:t> + f y</a:t>
            </a:r>
            <a:r>
              <a:rPr lang="en-US" i="1" baseline="30000" dirty="0" smtClean="0"/>
              <a:t>2 </a:t>
            </a:r>
            <a:r>
              <a:rPr lang="en-US" i="1" dirty="0" smtClean="0"/>
              <a:t>+ </a:t>
            </a:r>
            <a:r>
              <a:rPr lang="en-US" dirty="0" smtClean="0"/>
              <a:t>…  =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2908920" cy="218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Quadric</a:t>
            </a:r>
            <a:r>
              <a:rPr lang="hu-HU" dirty="0" smtClean="0"/>
              <a:t> példák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506688" cy="26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924944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</a:t>
            </a:r>
            <a:r>
              <a:rPr lang="hu-HU" dirty="0" err="1" smtClean="0"/>
              <a:t>ár-quadric</a:t>
            </a:r>
            <a:r>
              <a:rPr lang="hu-HU" dirty="0" smtClean="0"/>
              <a:t> metszés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>(</a:t>
            </a:r>
            <a:r>
              <a:rPr lang="hu-HU" b="1" dirty="0" smtClean="0"/>
              <a:t>o</a:t>
            </a:r>
            <a:r>
              <a:rPr lang="hu-HU" dirty="0" smtClean="0"/>
              <a:t> + </a:t>
            </a:r>
            <a:r>
              <a:rPr lang="en-US" i="1" dirty="0" smtClean="0"/>
              <a:t>t</a:t>
            </a:r>
            <a:r>
              <a:rPr lang="hu-HU" b="1" dirty="0" smtClean="0"/>
              <a:t>d</a:t>
            </a:r>
            <a:r>
              <a:rPr lang="hu-HU" dirty="0" smtClean="0"/>
              <a:t>)</a:t>
            </a:r>
            <a:r>
              <a:rPr lang="hu-HU" b="1" dirty="0" smtClean="0"/>
              <a:t>A</a:t>
            </a:r>
            <a:r>
              <a:rPr lang="hu-HU" dirty="0" smtClean="0"/>
              <a:t>(</a:t>
            </a:r>
            <a:r>
              <a:rPr lang="hu-HU" b="1" dirty="0" smtClean="0"/>
              <a:t>o</a:t>
            </a:r>
            <a:r>
              <a:rPr lang="hu-HU" dirty="0" smtClean="0"/>
              <a:t> + </a:t>
            </a:r>
            <a:r>
              <a:rPr lang="en-US" i="1" dirty="0" smtClean="0"/>
              <a:t>t</a:t>
            </a:r>
            <a:r>
              <a:rPr lang="hu-HU" b="1" dirty="0" smtClean="0"/>
              <a:t>d</a:t>
            </a:r>
            <a:r>
              <a:rPr lang="hu-HU" dirty="0" smtClean="0"/>
              <a:t>)</a:t>
            </a:r>
            <a:r>
              <a:rPr lang="hu-HU" baseline="30000" dirty="0" smtClean="0"/>
              <a:t>T</a:t>
            </a:r>
            <a:r>
              <a:rPr lang="hu-HU" dirty="0" smtClean="0"/>
              <a:t> </a:t>
            </a:r>
            <a:r>
              <a:rPr lang="en-US" dirty="0" smtClean="0"/>
              <a:t>= 0</a:t>
            </a:r>
          </a:p>
          <a:p>
            <a:pPr algn="ctr">
              <a:buNone/>
            </a:pPr>
            <a:r>
              <a:rPr lang="hu-HU" dirty="0" smtClean="0"/>
              <a:t>(</a:t>
            </a:r>
            <a:r>
              <a:rPr lang="hu-HU" b="1" dirty="0" smtClean="0"/>
              <a:t>o</a:t>
            </a:r>
            <a:r>
              <a:rPr lang="en-US" b="1" dirty="0" smtClean="0"/>
              <a:t>A</a:t>
            </a:r>
            <a:r>
              <a:rPr lang="hu-HU" dirty="0" smtClean="0"/>
              <a:t> + </a:t>
            </a:r>
            <a:r>
              <a:rPr lang="en-US" i="1" dirty="0" smtClean="0"/>
              <a:t>t</a:t>
            </a:r>
            <a:r>
              <a:rPr lang="hu-HU" b="1" dirty="0" smtClean="0"/>
              <a:t>d</a:t>
            </a:r>
            <a:r>
              <a:rPr lang="en-US" b="1" dirty="0" smtClean="0"/>
              <a:t>A</a:t>
            </a:r>
            <a:r>
              <a:rPr lang="hu-HU" dirty="0" smtClean="0"/>
              <a:t>)(</a:t>
            </a:r>
            <a:r>
              <a:rPr lang="hu-HU" b="1" dirty="0" smtClean="0"/>
              <a:t>o</a:t>
            </a:r>
            <a:r>
              <a:rPr lang="hu-HU" dirty="0" smtClean="0"/>
              <a:t> + </a:t>
            </a:r>
            <a:r>
              <a:rPr lang="en-US" i="1" dirty="0" smtClean="0"/>
              <a:t>t</a:t>
            </a:r>
            <a:r>
              <a:rPr lang="hu-HU" b="1" dirty="0" smtClean="0"/>
              <a:t>d</a:t>
            </a:r>
            <a:r>
              <a:rPr lang="hu-HU" dirty="0" smtClean="0"/>
              <a:t>)</a:t>
            </a:r>
            <a:r>
              <a:rPr lang="hu-HU" baseline="30000" dirty="0" smtClean="0"/>
              <a:t>T</a:t>
            </a:r>
            <a:r>
              <a:rPr lang="hu-HU" dirty="0" smtClean="0"/>
              <a:t> </a:t>
            </a:r>
            <a:r>
              <a:rPr lang="en-US" dirty="0" smtClean="0"/>
              <a:t>= 0</a:t>
            </a:r>
          </a:p>
          <a:p>
            <a:pPr algn="ctr">
              <a:buNone/>
            </a:pPr>
            <a:r>
              <a:rPr lang="hu-HU" b="1" dirty="0" smtClean="0"/>
              <a:t>o</a:t>
            </a:r>
            <a:r>
              <a:rPr lang="en-US" b="1" dirty="0" err="1" smtClean="0"/>
              <a:t>Ao</a:t>
            </a:r>
            <a:r>
              <a:rPr lang="hu-HU" baseline="30000" dirty="0" smtClean="0"/>
              <a:t>T</a:t>
            </a:r>
            <a:r>
              <a:rPr lang="hu-HU" dirty="0" smtClean="0"/>
              <a:t> +</a:t>
            </a:r>
            <a:r>
              <a:rPr lang="en-US" dirty="0" smtClean="0"/>
              <a:t> </a:t>
            </a:r>
            <a:r>
              <a:rPr lang="hu-HU" b="1" dirty="0" smtClean="0"/>
              <a:t>o</a:t>
            </a:r>
            <a:r>
              <a:rPr lang="en-US" b="1" dirty="0" smtClean="0"/>
              <a:t>At</a:t>
            </a:r>
            <a:r>
              <a:rPr lang="hu-HU" b="1" dirty="0" err="1" smtClean="0"/>
              <a:t>d</a:t>
            </a:r>
            <a:r>
              <a:rPr lang="hu-HU" baseline="30000" dirty="0" err="1" smtClean="0"/>
              <a:t>T</a:t>
            </a:r>
            <a:r>
              <a:rPr lang="hu-HU" dirty="0" smtClean="0"/>
              <a:t> </a:t>
            </a:r>
            <a:r>
              <a:rPr lang="en-US" dirty="0" smtClean="0"/>
              <a:t>+ </a:t>
            </a:r>
            <a:r>
              <a:rPr lang="en-US" i="1" dirty="0" smtClean="0"/>
              <a:t>t</a:t>
            </a:r>
            <a:r>
              <a:rPr lang="hu-HU" b="1" dirty="0" smtClean="0"/>
              <a:t>d</a:t>
            </a:r>
            <a:r>
              <a:rPr lang="en-US" b="1" dirty="0" smtClean="0"/>
              <a:t>A</a:t>
            </a:r>
            <a:r>
              <a:rPr lang="hu-HU" b="1" dirty="0" err="1" smtClean="0"/>
              <a:t>o</a:t>
            </a:r>
            <a:r>
              <a:rPr lang="hu-HU" baseline="30000" dirty="0" err="1" smtClean="0"/>
              <a:t>T</a:t>
            </a:r>
            <a:r>
              <a:rPr lang="hu-HU" dirty="0" smtClean="0"/>
              <a:t> + </a:t>
            </a:r>
            <a:r>
              <a:rPr lang="en-US" i="1" dirty="0" smtClean="0"/>
              <a:t>t</a:t>
            </a:r>
            <a:r>
              <a:rPr lang="hu-HU" b="1" dirty="0" smtClean="0"/>
              <a:t>d</a:t>
            </a:r>
            <a:r>
              <a:rPr lang="en-US" b="1" dirty="0" smtClean="0"/>
              <a:t>A</a:t>
            </a:r>
            <a:r>
              <a:rPr lang="en-US" i="1" dirty="0" smtClean="0"/>
              <a:t>t</a:t>
            </a:r>
            <a:r>
              <a:rPr lang="hu-HU" b="1" dirty="0" err="1" smtClean="0"/>
              <a:t>d</a:t>
            </a:r>
            <a:r>
              <a:rPr lang="hu-HU" baseline="30000" dirty="0" err="1" smtClean="0"/>
              <a:t>T</a:t>
            </a:r>
            <a:r>
              <a:rPr lang="hu-HU" dirty="0" smtClean="0"/>
              <a:t> </a:t>
            </a:r>
            <a:r>
              <a:rPr lang="en-US" dirty="0" smtClean="0"/>
              <a:t>= 0</a:t>
            </a:r>
          </a:p>
          <a:p>
            <a:pPr algn="ctr">
              <a:buNone/>
            </a:pPr>
            <a:r>
              <a:rPr lang="hu-HU" b="1" dirty="0" smtClean="0"/>
              <a:t>d</a:t>
            </a:r>
            <a:r>
              <a:rPr lang="en-US" b="1" dirty="0" smtClean="0"/>
              <a:t>A</a:t>
            </a:r>
            <a:r>
              <a:rPr lang="hu-HU" b="1" dirty="0" err="1" smtClean="0"/>
              <a:t>d</a:t>
            </a:r>
            <a:r>
              <a:rPr lang="hu-HU" baseline="30000" dirty="0" err="1" smtClean="0"/>
              <a:t>T</a:t>
            </a:r>
            <a:r>
              <a:rPr lang="en-US" dirty="0" smtClean="0"/>
              <a:t> t</a:t>
            </a:r>
            <a:r>
              <a:rPr lang="en-US" baseline="30000" dirty="0" smtClean="0"/>
              <a:t>2</a:t>
            </a:r>
            <a:r>
              <a:rPr lang="en-US" dirty="0" smtClean="0"/>
              <a:t> + (</a:t>
            </a:r>
            <a:r>
              <a:rPr lang="en-US" b="1" dirty="0" err="1" smtClean="0"/>
              <a:t>oA</a:t>
            </a:r>
            <a:r>
              <a:rPr lang="hu-HU" b="1" dirty="0" err="1" smtClean="0"/>
              <a:t>d</a:t>
            </a:r>
            <a:r>
              <a:rPr lang="hu-HU" baseline="30000" dirty="0" err="1" smtClean="0"/>
              <a:t>T</a:t>
            </a:r>
            <a:r>
              <a:rPr lang="en-US" dirty="0" smtClean="0"/>
              <a:t> + </a:t>
            </a:r>
            <a:r>
              <a:rPr lang="en-US" b="1" dirty="0" err="1" smtClean="0"/>
              <a:t>dAo</a:t>
            </a:r>
            <a:r>
              <a:rPr lang="hu-HU" baseline="30000" dirty="0" smtClean="0"/>
              <a:t>T</a:t>
            </a:r>
            <a:r>
              <a:rPr lang="en-US" dirty="0" smtClean="0"/>
              <a:t>) t + </a:t>
            </a:r>
            <a:r>
              <a:rPr lang="hu-HU" b="1" dirty="0" smtClean="0"/>
              <a:t>o</a:t>
            </a:r>
            <a:r>
              <a:rPr lang="en-US" b="1" dirty="0" err="1" smtClean="0"/>
              <a:t>Ao</a:t>
            </a:r>
            <a:r>
              <a:rPr lang="hu-HU" baseline="30000" dirty="0" smtClean="0"/>
              <a:t>T</a:t>
            </a:r>
            <a:r>
              <a:rPr lang="en-US" dirty="0" smtClean="0"/>
              <a:t> = 0</a:t>
            </a:r>
          </a:p>
          <a:p>
            <a:pPr algn="ctr">
              <a:buNone/>
            </a:pPr>
            <a:r>
              <a:rPr lang="en-US" dirty="0" smtClean="0"/>
              <a:t>m</a:t>
            </a:r>
            <a:r>
              <a:rPr lang="hu-HU" dirty="0" err="1" smtClean="0"/>
              <a:t>ásodfokú</a:t>
            </a:r>
            <a:r>
              <a:rPr lang="hu-HU" dirty="0" smtClean="0"/>
              <a:t> egyenlet t-re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Metszésszámító </a:t>
            </a:r>
            <a:r>
              <a:rPr lang="hu-HU" dirty="0" err="1" smtClean="0"/>
              <a:t>segédfv</a:t>
            </a:r>
            <a:r>
              <a:rPr lang="hu-HU" dirty="0" smtClean="0"/>
              <a:t> pixel </a:t>
            </a:r>
            <a:r>
              <a:rPr lang="hu-HU" dirty="0" err="1" smtClean="0"/>
              <a:t>shaderhez</a:t>
            </a:r>
            <a:r>
              <a:rPr lang="hu-HU" dirty="0" smtClean="0"/>
              <a:t> 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vec2 </a:t>
            </a:r>
            <a:r>
              <a:rPr lang="en-US" dirty="0" err="1" smtClean="0">
                <a:solidFill>
                  <a:srgbClr val="0070C0"/>
                </a:solidFill>
              </a:rPr>
              <a:t>intersectQuadric</a:t>
            </a:r>
            <a:r>
              <a:rPr lang="en-US" dirty="0" smtClean="0">
                <a:solidFill>
                  <a:srgbClr val="0070C0"/>
                </a:solidFill>
              </a:rPr>
              <a:t>(mat4 A, vec4 o, vec4 d, vec2 </a:t>
            </a:r>
            <a:r>
              <a:rPr lang="en-US" dirty="0" err="1" smtClean="0">
                <a:solidFill>
                  <a:srgbClr val="0070C0"/>
                </a:solidFill>
              </a:rPr>
              <a:t>tMinMax</a:t>
            </a:r>
            <a:r>
              <a:rPr lang="en-US" dirty="0" smtClean="0">
                <a:solidFill>
                  <a:srgbClr val="0070C0"/>
                </a:solidFill>
              </a:rPr>
              <a:t>, out bvec2 visible)</a:t>
            </a:r>
          </a:p>
          <a:p>
            <a:r>
              <a:rPr lang="hu-HU" dirty="0" smtClean="0"/>
              <a:t>visszaadja a két metszéspont t-jét sorrendben</a:t>
            </a:r>
          </a:p>
          <a:p>
            <a:r>
              <a:rPr lang="hu-HU" dirty="0" smtClean="0"/>
              <a:t>ha kilóg a </a:t>
            </a:r>
            <a:r>
              <a:rPr lang="hu-HU" dirty="0" err="1" smtClean="0"/>
              <a:t>tMinMax.x</a:t>
            </a:r>
            <a:r>
              <a:rPr lang="hu-HU" dirty="0" smtClean="0"/>
              <a:t> és </a:t>
            </a:r>
            <a:r>
              <a:rPr lang="hu-HU" dirty="0" err="1" smtClean="0"/>
              <a:t>tMinMax.y</a:t>
            </a:r>
            <a:r>
              <a:rPr lang="hu-HU" dirty="0" smtClean="0"/>
              <a:t> közötti tartományból akkor levágja</a:t>
            </a:r>
          </a:p>
          <a:p>
            <a:pPr lvl="1"/>
            <a:r>
              <a:rPr lang="hu-HU" dirty="0" err="1" smtClean="0"/>
              <a:t>visible</a:t>
            </a:r>
            <a:r>
              <a:rPr lang="hu-HU" dirty="0" smtClean="0"/>
              <a:t> </a:t>
            </a:r>
            <a:r>
              <a:rPr lang="hu-HU" dirty="0" err="1" smtClean="0"/>
              <a:t>true</a:t>
            </a:r>
            <a:r>
              <a:rPr lang="hu-HU" dirty="0" smtClean="0"/>
              <a:t>, ha nem kellett levágni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Metszésszámító </a:t>
            </a:r>
            <a:r>
              <a:rPr lang="hu-HU" dirty="0" err="1" smtClean="0"/>
              <a:t>segédfv</a:t>
            </a:r>
            <a:r>
              <a:rPr lang="hu-HU" dirty="0" smtClean="0"/>
              <a:t> pixel </a:t>
            </a:r>
            <a:r>
              <a:rPr lang="hu-HU" dirty="0" err="1" smtClean="0"/>
              <a:t>shaderhez</a:t>
            </a:r>
            <a:r>
              <a:rPr lang="hu-HU" dirty="0" smtClean="0"/>
              <a:t> II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float a = </a:t>
            </a:r>
            <a:r>
              <a:rPr lang="en-US" b="1" dirty="0" smtClean="0">
                <a:solidFill>
                  <a:srgbClr val="0070C0"/>
                </a:solidFill>
              </a:rPr>
              <a:t>dot(d * A,  d);</a:t>
            </a:r>
          </a:p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</a:rPr>
              <a:t>float b = </a:t>
            </a:r>
            <a:r>
              <a:rPr lang="pt-BR" b="1" dirty="0" smtClean="0">
                <a:solidFill>
                  <a:srgbClr val="0070C0"/>
                </a:solidFill>
              </a:rPr>
              <a:t>dot(d * A, o) + dot(o * A, d);</a:t>
            </a:r>
          </a:p>
          <a:p>
            <a:pPr>
              <a:buNone/>
            </a:pPr>
            <a:r>
              <a:rPr lang="pt-BR" dirty="0" smtClean="0">
                <a:solidFill>
                  <a:srgbClr val="0070C0"/>
                </a:solidFill>
              </a:rPr>
              <a:t>float c = </a:t>
            </a:r>
            <a:r>
              <a:rPr lang="pt-BR" b="1" dirty="0" smtClean="0">
                <a:solidFill>
                  <a:srgbClr val="0070C0"/>
                </a:solidFill>
              </a:rPr>
              <a:t>dot(o * A, o);</a:t>
            </a:r>
          </a:p>
          <a:p>
            <a:r>
              <a:rPr lang="en-US" dirty="0" smtClean="0"/>
              <a:t>m</a:t>
            </a:r>
            <a:r>
              <a:rPr lang="hu-HU" dirty="0" err="1" smtClean="0"/>
              <a:t>ásodfokú</a:t>
            </a:r>
            <a:r>
              <a:rPr lang="hu-HU" dirty="0" smtClean="0"/>
              <a:t> egyenlet együtthatói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float </a:t>
            </a:r>
            <a:r>
              <a:rPr lang="en-US" dirty="0" err="1" smtClean="0">
                <a:solidFill>
                  <a:srgbClr val="0070C0"/>
                </a:solidFill>
              </a:rPr>
              <a:t>det</a:t>
            </a:r>
            <a:r>
              <a:rPr lang="en-US" dirty="0" smtClean="0">
                <a:solidFill>
                  <a:srgbClr val="0070C0"/>
                </a:solidFill>
              </a:rPr>
              <a:t> = b*b - 4 * a * c;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if(</a:t>
            </a:r>
            <a:r>
              <a:rPr lang="en-US" dirty="0" err="1" smtClean="0">
                <a:solidFill>
                  <a:srgbClr val="0070C0"/>
                </a:solidFill>
              </a:rPr>
              <a:t>det</a:t>
            </a:r>
            <a:r>
              <a:rPr lang="en-US" dirty="0" smtClean="0">
                <a:solidFill>
                  <a:srgbClr val="0070C0"/>
                </a:solidFill>
              </a:rPr>
              <a:t> &lt; 0)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return </a:t>
            </a:r>
            <a:r>
              <a:rPr lang="en-US" dirty="0" err="1" smtClean="0">
                <a:solidFill>
                  <a:srgbClr val="0070C0"/>
                </a:solidFill>
              </a:rPr>
              <a:t>tMinMax.yx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ha a determináns </a:t>
            </a:r>
            <a:r>
              <a:rPr lang="en-US" dirty="0" smtClean="0"/>
              <a:t>&lt; 0, </a:t>
            </a:r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metsz</a:t>
            </a:r>
            <a:r>
              <a:rPr lang="hu-HU" dirty="0" smtClean="0"/>
              <a:t>és, y</a:t>
            </a:r>
            <a:r>
              <a:rPr lang="en-US" dirty="0" smtClean="0"/>
              <a:t>&gt;x </a:t>
            </a:r>
            <a:r>
              <a:rPr lang="en-US" dirty="0" err="1" smtClean="0"/>
              <a:t>megy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Kezdeti teendők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Tantárgy honlapja, </a:t>
            </a:r>
            <a:r>
              <a:rPr lang="en-US" dirty="0" smtClean="0"/>
              <a:t>GPU ray tracing</a:t>
            </a:r>
            <a:endParaRPr lang="hu-HU" dirty="0" smtClean="0"/>
          </a:p>
          <a:p>
            <a:r>
              <a:rPr lang="hu-HU" dirty="0" smtClean="0"/>
              <a:t>A labor kiindulási alapjának letöltése (</a:t>
            </a:r>
            <a:r>
              <a:rPr lang="hu-HU" dirty="0" smtClean="0"/>
              <a:t>lab</a:t>
            </a:r>
            <a:r>
              <a:rPr lang="hu-HU" dirty="0" smtClean="0"/>
              <a:t>5</a:t>
            </a:r>
            <a:r>
              <a:rPr lang="hu-HU" dirty="0" smtClean="0"/>
              <a:t>_</a:t>
            </a:r>
            <a:r>
              <a:rPr lang="hu-HU" dirty="0" err="1" smtClean="0"/>
              <a:t>base.zip</a:t>
            </a:r>
            <a:r>
              <a:rPr lang="hu-HU" dirty="0" smtClean="0"/>
              <a:t>), kitömörítés a D:\GPGPU\ könyvtárba</a:t>
            </a:r>
          </a:p>
          <a:p>
            <a:r>
              <a:rPr lang="hu-HU" dirty="0" smtClean="0"/>
              <a:t>D:\</a:t>
            </a:r>
            <a:r>
              <a:rPr lang="hu-HU" dirty="0" smtClean="0"/>
              <a:t>GPGPU\labs\lab</a:t>
            </a:r>
            <a:r>
              <a:rPr lang="hu-HU" dirty="0" smtClean="0"/>
              <a:t>5</a:t>
            </a:r>
            <a:r>
              <a:rPr lang="hu-HU" dirty="0" smtClean="0"/>
              <a:t>\lab</a:t>
            </a:r>
            <a:r>
              <a:rPr lang="hu-HU" dirty="0" smtClean="0"/>
              <a:t>5</a:t>
            </a:r>
            <a:r>
              <a:rPr lang="hu-HU" dirty="0" smtClean="0"/>
              <a:t>_glsl\lab</a:t>
            </a:r>
            <a:r>
              <a:rPr lang="hu-HU" dirty="0" smtClean="0"/>
              <a:t>5</a:t>
            </a:r>
            <a:r>
              <a:rPr lang="hu-HU" dirty="0" smtClean="0"/>
              <a:t>_glsl.sln </a:t>
            </a:r>
            <a:r>
              <a:rPr lang="hu-HU" dirty="0" smtClean="0"/>
              <a:t>indítása</a:t>
            </a:r>
          </a:p>
          <a:p>
            <a:r>
              <a:rPr lang="hu-HU" dirty="0" smtClean="0"/>
              <a:t>Project tulajdonságai – </a:t>
            </a:r>
            <a:r>
              <a:rPr lang="hu-HU" dirty="0" err="1" smtClean="0"/>
              <a:t>Configuration</a:t>
            </a:r>
            <a:r>
              <a:rPr lang="hu-HU" dirty="0" smtClean="0"/>
              <a:t> </a:t>
            </a:r>
            <a:r>
              <a:rPr lang="hu-HU" dirty="0" err="1" smtClean="0"/>
              <a:t>Properties</a:t>
            </a:r>
            <a:r>
              <a:rPr lang="hu-HU" dirty="0" smtClean="0"/>
              <a:t> – </a:t>
            </a:r>
            <a:r>
              <a:rPr lang="hu-HU" dirty="0" err="1" smtClean="0"/>
              <a:t>Debugging</a:t>
            </a:r>
            <a:r>
              <a:rPr lang="hu-HU" dirty="0" smtClean="0"/>
              <a:t> –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= $(</a:t>
            </a:r>
            <a:r>
              <a:rPr lang="hu-HU" dirty="0" err="1" smtClean="0"/>
              <a:t>ProjectDir</a:t>
            </a:r>
            <a:r>
              <a:rPr lang="hu-HU" dirty="0" smtClean="0"/>
              <a:t>)\..\..\bin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Metszésszámító </a:t>
            </a:r>
            <a:r>
              <a:rPr lang="hu-HU" dirty="0" err="1" smtClean="0"/>
              <a:t>segédfv</a:t>
            </a:r>
            <a:r>
              <a:rPr lang="hu-HU" dirty="0" smtClean="0"/>
              <a:t> pixel </a:t>
            </a:r>
            <a:r>
              <a:rPr lang="hu-HU" dirty="0" err="1" smtClean="0"/>
              <a:t>shaderhez</a:t>
            </a:r>
            <a:r>
              <a:rPr lang="hu-HU" dirty="0" smtClean="0"/>
              <a:t> II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vec2 t = (-b.xx + </a:t>
            </a:r>
            <a:r>
              <a:rPr lang="fr-FR" b="1" dirty="0" smtClean="0">
                <a:solidFill>
                  <a:srgbClr val="0070C0"/>
                </a:solidFill>
              </a:rPr>
              <a:t>sqrt(det) * vec2(1, -1)) / (2 * a);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if(</a:t>
            </a:r>
            <a:r>
              <a:rPr lang="en-US" dirty="0" err="1" smtClean="0">
                <a:solidFill>
                  <a:srgbClr val="0070C0"/>
                </a:solidFill>
              </a:rPr>
              <a:t>t.x</a:t>
            </a:r>
            <a:r>
              <a:rPr lang="en-US" dirty="0" smtClean="0">
                <a:solidFill>
                  <a:srgbClr val="0070C0"/>
                </a:solidFill>
              </a:rPr>
              <a:t> &gt; </a:t>
            </a:r>
            <a:r>
              <a:rPr lang="en-US" dirty="0" err="1" smtClean="0">
                <a:solidFill>
                  <a:srgbClr val="0070C0"/>
                </a:solidFill>
              </a:rPr>
              <a:t>t.y</a:t>
            </a:r>
            <a:r>
              <a:rPr lang="en-US" dirty="0" smtClean="0">
                <a:solidFill>
                  <a:srgbClr val="0070C0"/>
                </a:solidFill>
              </a:rPr>
              <a:t>) t = </a:t>
            </a:r>
            <a:r>
              <a:rPr lang="en-US" dirty="0" err="1" smtClean="0">
                <a:solidFill>
                  <a:srgbClr val="0070C0"/>
                </a:solidFill>
              </a:rPr>
              <a:t>t.yx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r>
              <a:rPr lang="en-US" dirty="0" err="1" smtClean="0"/>
              <a:t>megold</a:t>
            </a:r>
            <a:r>
              <a:rPr lang="hu-HU" dirty="0" err="1" smtClean="0"/>
              <a:t>óképlet</a:t>
            </a:r>
            <a:r>
              <a:rPr lang="hu-HU" dirty="0" smtClean="0"/>
              <a:t>, növekvő sorrend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visible = bvec2(true, true);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if(</a:t>
            </a:r>
            <a:r>
              <a:rPr lang="en-US" dirty="0" err="1" smtClean="0">
                <a:solidFill>
                  <a:srgbClr val="0070C0"/>
                </a:solidFill>
              </a:rPr>
              <a:t>t.x</a:t>
            </a:r>
            <a:r>
              <a:rPr lang="en-US" dirty="0" smtClean="0">
                <a:solidFill>
                  <a:srgbClr val="0070C0"/>
                </a:solidFill>
              </a:rPr>
              <a:t> &lt; </a:t>
            </a:r>
            <a:r>
              <a:rPr lang="en-US" dirty="0" err="1" smtClean="0">
                <a:solidFill>
                  <a:srgbClr val="0070C0"/>
                </a:solidFill>
              </a:rPr>
              <a:t>tMinMax.x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t.x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dirty="0" err="1" smtClean="0">
                <a:solidFill>
                  <a:srgbClr val="0070C0"/>
                </a:solidFill>
              </a:rPr>
              <a:t>tMinMax.x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visible.x</a:t>
            </a:r>
            <a:r>
              <a:rPr lang="en-US" dirty="0" smtClean="0">
                <a:solidFill>
                  <a:srgbClr val="0070C0"/>
                </a:solidFill>
              </a:rPr>
              <a:t> = false;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if(</a:t>
            </a:r>
            <a:r>
              <a:rPr lang="en-US" dirty="0" err="1" smtClean="0">
                <a:solidFill>
                  <a:srgbClr val="0070C0"/>
                </a:solidFill>
              </a:rPr>
              <a:t>t.y</a:t>
            </a:r>
            <a:r>
              <a:rPr lang="en-US" dirty="0" smtClean="0">
                <a:solidFill>
                  <a:srgbClr val="0070C0"/>
                </a:solidFill>
              </a:rPr>
              <a:t> &gt; </a:t>
            </a:r>
            <a:r>
              <a:rPr lang="en-US" dirty="0" err="1" smtClean="0">
                <a:solidFill>
                  <a:srgbClr val="0070C0"/>
                </a:solidFill>
              </a:rPr>
              <a:t>tMinMax.y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t.y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dirty="0" err="1" smtClean="0">
                <a:solidFill>
                  <a:srgbClr val="0070C0"/>
                </a:solidFill>
              </a:rPr>
              <a:t>tMinMax.y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visible.y</a:t>
            </a:r>
            <a:r>
              <a:rPr lang="en-US" dirty="0" smtClean="0">
                <a:solidFill>
                  <a:srgbClr val="0070C0"/>
                </a:solidFill>
              </a:rPr>
              <a:t> = false;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}</a:t>
            </a:r>
            <a:endParaRPr lang="hu-H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return t;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}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túl kicsi és túl nagy helyett a min vagy a </a:t>
            </a:r>
            <a:r>
              <a:rPr lang="hu-HU" dirty="0" err="1" smtClean="0"/>
              <a:t>max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uniform paraméterek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uniform mat4 quadrics[16];</a:t>
            </a:r>
          </a:p>
          <a:p>
            <a:pPr>
              <a:buNone/>
            </a:pPr>
            <a:r>
              <a:rPr lang="en-US" dirty="0" smtClean="0"/>
              <a:t>uniform vec3 eye;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uniformok</a:t>
            </a:r>
            <a:r>
              <a:rPr lang="en-US" dirty="0" smtClean="0"/>
              <a:t> be</a:t>
            </a:r>
            <a:r>
              <a:rPr lang="hu-HU" dirty="0" smtClean="0"/>
              <a:t>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új globális változó </a:t>
            </a:r>
            <a:r>
              <a:rPr lang="hu-HU" dirty="0" err="1" smtClean="0"/>
              <a:t>main.cpp-be</a:t>
            </a:r>
            <a:endParaRPr lang="hu-HU" dirty="0" smtClean="0"/>
          </a:p>
          <a:p>
            <a:pPr lvl="1">
              <a:buNone/>
            </a:pPr>
            <a:r>
              <a:rPr lang="en-US" dirty="0" smtClean="0"/>
              <a:t>Matrix4x4 quadrics[</a:t>
            </a:r>
            <a:r>
              <a:rPr lang="hu-HU" dirty="0" smtClean="0"/>
              <a:t>16</a:t>
            </a:r>
            <a:r>
              <a:rPr lang="en-US" dirty="0" smtClean="0"/>
              <a:t>];</a:t>
            </a:r>
          </a:p>
          <a:p>
            <a:r>
              <a:rPr lang="hu-HU" dirty="0" err="1" smtClean="0"/>
              <a:t>init-ben</a:t>
            </a:r>
            <a:r>
              <a:rPr lang="hu-HU" dirty="0" smtClean="0"/>
              <a:t>:</a:t>
            </a:r>
          </a:p>
          <a:p>
            <a:pPr lvl="1">
              <a:buNone/>
            </a:pPr>
            <a:r>
              <a:rPr lang="en-US" dirty="0" smtClean="0">
                <a:solidFill>
                  <a:srgbClr val="7030A0"/>
                </a:solidFill>
              </a:rPr>
              <a:t>quadrics[0].</a:t>
            </a:r>
            <a:r>
              <a:rPr lang="en-US" dirty="0" err="1" smtClean="0">
                <a:solidFill>
                  <a:srgbClr val="7030A0"/>
                </a:solidFill>
              </a:rPr>
              <a:t>makeQuadricSphere</a:t>
            </a:r>
            <a:r>
              <a:rPr lang="en-US" dirty="0" smtClean="0">
                <a:solidFill>
                  <a:srgbClr val="7030A0"/>
                </a:solidFill>
              </a:rPr>
              <a:t>();</a:t>
            </a:r>
            <a:endParaRPr lang="hu-HU" dirty="0" smtClean="0">
              <a:solidFill>
                <a:srgbClr val="7030A0"/>
              </a:solidFill>
            </a:endParaRPr>
          </a:p>
          <a:p>
            <a:r>
              <a:rPr lang="hu-HU" dirty="0" smtClean="0"/>
              <a:t>displayben: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simpleShader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-&gt;enable();</a:t>
            </a:r>
          </a:p>
          <a:p>
            <a:pPr lvl="1">
              <a:buNone/>
            </a:pPr>
            <a:r>
              <a:rPr lang="en-US" dirty="0" smtClean="0"/>
              <a:t>Vector eye = </a:t>
            </a:r>
            <a:r>
              <a:rPr lang="en-US" dirty="0" err="1" smtClean="0"/>
              <a:t>camera.getEye</a:t>
            </a:r>
            <a:r>
              <a:rPr lang="en-US" dirty="0" smtClean="0"/>
              <a:t>();</a:t>
            </a:r>
          </a:p>
          <a:p>
            <a:pPr lvl="1">
              <a:buNone/>
            </a:pPr>
            <a:r>
              <a:rPr lang="en-US" dirty="0" err="1" smtClean="0"/>
              <a:t>simpleShader</a:t>
            </a:r>
            <a:r>
              <a:rPr lang="en-US" dirty="0" smtClean="0"/>
              <a:t>-&gt;bindUniformFloat3("eye", </a:t>
            </a:r>
            <a:r>
              <a:rPr lang="en-US" dirty="0" err="1" smtClean="0"/>
              <a:t>eye.x</a:t>
            </a:r>
            <a:r>
              <a:rPr lang="en-US" dirty="0" smtClean="0"/>
              <a:t>, </a:t>
            </a:r>
            <a:r>
              <a:rPr lang="en-US" dirty="0" err="1" smtClean="0"/>
              <a:t>eye.y</a:t>
            </a:r>
            <a:r>
              <a:rPr lang="en-US" dirty="0" smtClean="0"/>
              <a:t>, </a:t>
            </a:r>
            <a:r>
              <a:rPr lang="en-US" dirty="0" err="1" smtClean="0"/>
              <a:t>eye.z</a:t>
            </a:r>
            <a:r>
              <a:rPr lang="en-US" dirty="0" smtClean="0"/>
              <a:t>);</a:t>
            </a:r>
          </a:p>
          <a:p>
            <a:pPr lvl="1">
              <a:buNone/>
            </a:pPr>
            <a:r>
              <a:rPr lang="en-US" dirty="0" err="1" smtClean="0"/>
              <a:t>simpleShader</a:t>
            </a:r>
            <a:r>
              <a:rPr lang="en-US" dirty="0" smtClean="0"/>
              <a:t>-&gt;</a:t>
            </a:r>
            <a:r>
              <a:rPr lang="en-US" dirty="0" err="1" smtClean="0"/>
              <a:t>bindUniformMatrix</a:t>
            </a:r>
            <a:r>
              <a:rPr lang="en-US" dirty="0" smtClean="0"/>
              <a:t>("quadrics", (float*)quadrics, </a:t>
            </a:r>
            <a:r>
              <a:rPr lang="en-US" dirty="0" smtClean="0">
                <a:solidFill>
                  <a:srgbClr val="7030A0"/>
                </a:solidFill>
              </a:rPr>
              <a:t>1</a:t>
            </a:r>
            <a:r>
              <a:rPr lang="en-US" dirty="0" smtClean="0"/>
              <a:t>);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pixel </a:t>
            </a:r>
            <a:r>
              <a:rPr lang="hu-HU" dirty="0" err="1" smtClean="0"/>
              <a:t>shader</a:t>
            </a:r>
            <a:r>
              <a:rPr lang="hu-HU" dirty="0" smtClean="0"/>
              <a:t> main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void main()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vec4 o = vec4(eye, 1);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vec4 d = vec4(normalize(</a:t>
            </a:r>
            <a:r>
              <a:rPr lang="en-US" dirty="0" err="1" smtClean="0"/>
              <a:t>viewDir</a:t>
            </a:r>
            <a:r>
              <a:rPr lang="en-US" dirty="0" smtClean="0"/>
              <a:t>), 0);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bvec2 visible;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vec2 t = </a:t>
            </a:r>
            <a:r>
              <a:rPr lang="en-US" b="1" dirty="0" err="1" smtClean="0"/>
              <a:t>intersectQuadric</a:t>
            </a:r>
            <a:r>
              <a:rPr lang="en-US" dirty="0" smtClean="0"/>
              <a:t>(quadrics[0], o, d,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				</a:t>
            </a:r>
            <a:r>
              <a:rPr lang="en-US" dirty="0" smtClean="0"/>
              <a:t>vec2(0, 10000), visible);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if(</a:t>
            </a:r>
            <a:r>
              <a:rPr lang="en-US" dirty="0" err="1" smtClean="0"/>
              <a:t>t.x</a:t>
            </a:r>
            <a:r>
              <a:rPr lang="en-US" dirty="0" smtClean="0"/>
              <a:t> &lt; </a:t>
            </a:r>
            <a:r>
              <a:rPr lang="en-US" dirty="0" err="1" smtClean="0"/>
              <a:t>t.y</a:t>
            </a:r>
            <a:r>
              <a:rPr lang="en-US" dirty="0" smtClean="0"/>
              <a:t>)</a:t>
            </a:r>
            <a:r>
              <a:rPr lang="hu-HU" dirty="0" smtClean="0"/>
              <a:t>	</a:t>
            </a:r>
            <a:r>
              <a:rPr lang="en-US" dirty="0" err="1" smtClean="0"/>
              <a:t>outcolor</a:t>
            </a:r>
            <a:r>
              <a:rPr lang="en-US" dirty="0" smtClean="0"/>
              <a:t> = vec4(0, 1, 0, 1);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else</a:t>
            </a:r>
            <a:r>
              <a:rPr lang="hu-HU" dirty="0" smtClean="0"/>
              <a:t>		</a:t>
            </a:r>
            <a:r>
              <a:rPr lang="en-US" dirty="0" err="1" smtClean="0"/>
              <a:t>outcolor</a:t>
            </a:r>
            <a:r>
              <a:rPr lang="en-US" dirty="0" smtClean="0"/>
              <a:t> = vec4(</a:t>
            </a:r>
            <a:r>
              <a:rPr lang="en-US" dirty="0" err="1" smtClean="0"/>
              <a:t>viewDir</a:t>
            </a:r>
            <a:r>
              <a:rPr lang="en-US" dirty="0" smtClean="0"/>
              <a:t>, 1);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metszés egy </a:t>
            </a:r>
            <a:r>
              <a:rPr lang="hu-HU" dirty="0" err="1" smtClean="0"/>
              <a:t>quadrickal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589884" cy="475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árnyalás: main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void main()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vec4 o = vec4(eye, 1);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vec4 d = vec4(normalize(</a:t>
            </a:r>
            <a:r>
              <a:rPr lang="en-US" dirty="0" err="1" smtClean="0"/>
              <a:t>viewDir</a:t>
            </a:r>
            <a:r>
              <a:rPr lang="en-US" dirty="0" smtClean="0"/>
              <a:t>), 0);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err="1" smtClean="0"/>
              <a:t>outcolor</a:t>
            </a:r>
            <a:r>
              <a:rPr lang="en-US" dirty="0" smtClean="0"/>
              <a:t> = vec4(0, 0, 0, 1);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float </a:t>
            </a:r>
            <a:r>
              <a:rPr lang="en-US" dirty="0" err="1" smtClean="0">
                <a:solidFill>
                  <a:srgbClr val="FF0000"/>
                </a:solidFill>
              </a:rPr>
              <a:t>contrib</a:t>
            </a:r>
            <a:r>
              <a:rPr lang="en-US" dirty="0" smtClean="0">
                <a:solidFill>
                  <a:srgbClr val="FF0000"/>
                </a:solidFill>
              </a:rPr>
              <a:t> = 1;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outcolor.xyz += trace(o, d,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contrib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árnyalás: </a:t>
            </a:r>
            <a:r>
              <a:rPr lang="hu-HU" dirty="0" err="1" smtClean="0"/>
              <a:t>trace</a:t>
            </a:r>
            <a:r>
              <a:rPr lang="hu-HU" dirty="0" smtClean="0"/>
              <a:t> (main elé)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vec3 trace(inout vec4 o, inout vec4 d, inout float contrib)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bvec2 visible;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vec2 t = </a:t>
            </a:r>
            <a:r>
              <a:rPr lang="en-US" dirty="0" err="1" smtClean="0"/>
              <a:t>intersectQuadric</a:t>
            </a:r>
            <a:r>
              <a:rPr lang="en-US" dirty="0" smtClean="0"/>
              <a:t>(quadrics[0], o, d, </a:t>
            </a:r>
            <a:r>
              <a:rPr lang="hu-HU" dirty="0" smtClean="0"/>
              <a:t>	</a:t>
            </a:r>
            <a:r>
              <a:rPr lang="en-US" dirty="0" smtClean="0"/>
              <a:t>vec2(0, 10000), visible);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if(</a:t>
            </a:r>
            <a:r>
              <a:rPr lang="en-US" dirty="0" err="1" smtClean="0"/>
              <a:t>t.x</a:t>
            </a:r>
            <a:r>
              <a:rPr lang="en-US" dirty="0" smtClean="0"/>
              <a:t> &gt; </a:t>
            </a:r>
            <a:r>
              <a:rPr lang="en-US" dirty="0" err="1" smtClean="0"/>
              <a:t>t.y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en-US" dirty="0" smtClean="0"/>
              <a:t>return vec3(0, 0, 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árnyalás: </a:t>
            </a:r>
            <a:r>
              <a:rPr lang="hu-HU" dirty="0" err="1" smtClean="0"/>
              <a:t>trace</a:t>
            </a:r>
            <a:r>
              <a:rPr lang="hu-HU" dirty="0" smtClean="0"/>
              <a:t> (folyt.)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pt-BR" dirty="0" smtClean="0"/>
              <a:t>vec4 p = o + d * t.x;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vec3 normal = normalize((p * quadrics[0] + </a:t>
            </a:r>
            <a:r>
              <a:rPr lang="hu-HU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quadrics[0] * p).xyz);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vec3 </a:t>
            </a:r>
            <a:r>
              <a:rPr lang="en-US" dirty="0" err="1" smtClean="0"/>
              <a:t>lightDir</a:t>
            </a:r>
            <a:r>
              <a:rPr lang="en-US" dirty="0" smtClean="0"/>
              <a:t> = normalize(vec3(-1, 1, 1));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return dot(normal, </a:t>
            </a:r>
            <a:r>
              <a:rPr lang="en-US" dirty="0" err="1" smtClean="0"/>
              <a:t>lightDir</a:t>
            </a:r>
            <a:r>
              <a:rPr lang="en-US" dirty="0" smtClean="0"/>
              <a:t>).xxx;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Árnyalt gömb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69804" cy="400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procedurális textúra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uniform vec3 noise[64];</a:t>
            </a:r>
          </a:p>
          <a:p>
            <a:pPr>
              <a:buNone/>
            </a:pPr>
            <a:r>
              <a:rPr lang="fr-FR" dirty="0" smtClean="0"/>
              <a:t>vec3 texProc(vec3 x, vec3 mainColor)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 lvl="1">
              <a:buNone/>
            </a:pPr>
            <a:r>
              <a:rPr lang="en-US" dirty="0" smtClean="0"/>
              <a:t>float r = 0;</a:t>
            </a:r>
          </a:p>
          <a:p>
            <a:pPr lvl="1">
              <a:buNone/>
            </a:pPr>
            <a:r>
              <a:rPr lang="en-US" dirty="0" smtClean="0"/>
              <a:t>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&lt;64;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 lvl="1">
              <a:buNone/>
            </a:pPr>
            <a:r>
              <a:rPr lang="en-US" dirty="0" smtClean="0"/>
              <a:t>	r += </a:t>
            </a:r>
            <a:r>
              <a:rPr lang="en-US" dirty="0" err="1" smtClean="0"/>
              <a:t>fract</a:t>
            </a:r>
            <a:r>
              <a:rPr lang="en-US" dirty="0" smtClean="0"/>
              <a:t>(dot(noise[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  <a:r>
              <a:rPr lang="hu-HU" dirty="0" smtClean="0"/>
              <a:t> </a:t>
            </a:r>
            <a:r>
              <a:rPr lang="en-US" dirty="0" smtClean="0"/>
              <a:t>,</a:t>
            </a:r>
            <a:r>
              <a:rPr lang="hu-HU" dirty="0" smtClean="0"/>
              <a:t> </a:t>
            </a:r>
            <a:r>
              <a:rPr lang="en-US" dirty="0" smtClean="0"/>
              <a:t>x</a:t>
            </a:r>
            <a:r>
              <a:rPr lang="hu-HU" dirty="0" smtClean="0"/>
              <a:t> </a:t>
            </a:r>
            <a:r>
              <a:rPr lang="en-US" dirty="0" smtClean="0"/>
              <a:t>));</a:t>
            </a:r>
          </a:p>
          <a:p>
            <a:pPr lvl="1">
              <a:buNone/>
            </a:pPr>
            <a:r>
              <a:rPr lang="en-US" dirty="0" smtClean="0"/>
              <a:t>r /= 64;</a:t>
            </a:r>
          </a:p>
          <a:p>
            <a:pPr lvl="1">
              <a:buNone/>
            </a:pPr>
            <a:r>
              <a:rPr lang="en-US" dirty="0" smtClean="0"/>
              <a:t>return r * </a:t>
            </a:r>
            <a:r>
              <a:rPr lang="en-US" dirty="0" err="1" smtClean="0"/>
              <a:t>mainColor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segédosztályok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Vector</a:t>
            </a:r>
            <a:endParaRPr lang="hu-HU" dirty="0" smtClean="0"/>
          </a:p>
          <a:p>
            <a:pPr lvl="1"/>
            <a:r>
              <a:rPr lang="hu-HU" dirty="0" smtClean="0"/>
              <a:t>3D vektor pár alapművelettel</a:t>
            </a:r>
          </a:p>
          <a:p>
            <a:pPr lvl="1"/>
            <a:r>
              <a:rPr lang="hu-HU" dirty="0" smtClean="0"/>
              <a:t>x, y, z struktúra</a:t>
            </a:r>
          </a:p>
          <a:p>
            <a:r>
              <a:rPr lang="hu-HU" dirty="0" smtClean="0"/>
              <a:t>Matrix4x4</a:t>
            </a:r>
          </a:p>
          <a:p>
            <a:pPr lvl="1"/>
            <a:r>
              <a:rPr lang="hu-HU" dirty="0" smtClean="0"/>
              <a:t>homogén lineáris transzformációs mátrix</a:t>
            </a:r>
          </a:p>
          <a:p>
            <a:pPr lvl="2"/>
            <a:r>
              <a:rPr lang="hu-HU" dirty="0" smtClean="0"/>
              <a:t>nézeti és vetítési transzformáció</a:t>
            </a:r>
          </a:p>
          <a:p>
            <a:pPr lvl="1"/>
            <a:r>
              <a:rPr lang="hu-HU" dirty="0" smtClean="0"/>
              <a:t>kvadratikus felület (</a:t>
            </a:r>
            <a:r>
              <a:rPr lang="hu-HU" dirty="0" err="1" smtClean="0"/>
              <a:t>quadric</a:t>
            </a:r>
            <a:r>
              <a:rPr lang="hu-HU" dirty="0" smtClean="0"/>
              <a:t>) együtthatómátrixa</a:t>
            </a:r>
          </a:p>
          <a:p>
            <a:pPr lvl="1"/>
            <a:r>
              <a:rPr lang="hu-HU" dirty="0" smtClean="0"/>
              <a:t>fentieket legyártó metódusok + inverz,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main.cpp-ben</a:t>
            </a:r>
            <a:r>
              <a:rPr lang="hu-HU" dirty="0" smtClean="0"/>
              <a:t> zaj generálás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új globális változó</a:t>
            </a:r>
          </a:p>
          <a:p>
            <a:pPr lvl="1">
              <a:buNone/>
            </a:pPr>
            <a:r>
              <a:rPr lang="en-US" dirty="0" smtClean="0"/>
              <a:t>Vector noise[64];</a:t>
            </a:r>
          </a:p>
          <a:p>
            <a:r>
              <a:rPr lang="hu-HU" dirty="0" err="1" smtClean="0"/>
              <a:t>initben</a:t>
            </a:r>
            <a:r>
              <a:rPr lang="hu-HU" dirty="0" smtClean="0"/>
              <a:t>:</a:t>
            </a:r>
          </a:p>
          <a:p>
            <a:pPr lvl="1">
              <a:buNone/>
            </a:pPr>
            <a:r>
              <a:rPr lang="en-US" dirty="0" smtClean="0"/>
              <a:t>for(</a:t>
            </a:r>
            <a:r>
              <a:rPr lang="en-US" dirty="0" err="1" smtClean="0"/>
              <a:t>int</a:t>
            </a:r>
            <a:r>
              <a:rPr lang="en-US" dirty="0" smtClean="0"/>
              <a:t> h=0; h&lt;64; h++)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en-US" dirty="0" smtClean="0"/>
              <a:t>Vector v;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en-US" dirty="0" smtClean="0"/>
              <a:t>do {</a:t>
            </a:r>
          </a:p>
          <a:p>
            <a:pPr lvl="1">
              <a:buNone/>
            </a:pPr>
            <a:r>
              <a:rPr lang="hu-HU" dirty="0" smtClean="0"/>
              <a:t>		</a:t>
            </a:r>
            <a:r>
              <a:rPr lang="en-US" dirty="0" smtClean="0"/>
              <a:t>v = Vector((float) rand() / RAND_MAX * 2 - 1, (float) rand() / RAND_MAX * 2 - 1, (float) rand() / RAND_MAX * 2 - 1);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en-US" dirty="0" smtClean="0"/>
              <a:t>} while(v.dot(v) &gt; 1);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en-US" dirty="0" smtClean="0"/>
              <a:t>noise[h] = v;</a:t>
            </a:r>
          </a:p>
          <a:p>
            <a:pPr lvl="1">
              <a:buNone/>
            </a:pPr>
            <a:r>
              <a:rPr lang="en-US" dirty="0" smtClean="0"/>
              <a:t>}</a:t>
            </a:r>
            <a:endParaRPr lang="hu-HU" dirty="0" smtClean="0"/>
          </a:p>
          <a:p>
            <a:r>
              <a:rPr lang="hu-HU" dirty="0" smtClean="0"/>
              <a:t>displayben: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err="1" smtClean="0"/>
              <a:t>simpleShader</a:t>
            </a:r>
            <a:r>
              <a:rPr lang="en-US" dirty="0" smtClean="0"/>
              <a:t>-&gt;</a:t>
            </a:r>
            <a:r>
              <a:rPr lang="en-US" dirty="0" err="1" smtClean="0"/>
              <a:t>bindUniformVector</a:t>
            </a:r>
            <a:r>
              <a:rPr lang="en-US" dirty="0" smtClean="0"/>
              <a:t>("noise", (float*)noise, 64);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trace</a:t>
            </a:r>
            <a:r>
              <a:rPr lang="hu-HU" dirty="0" smtClean="0"/>
              <a:t> végén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return </a:t>
            </a:r>
            <a:r>
              <a:rPr lang="en-US" dirty="0" err="1" smtClean="0"/>
              <a:t>texProc</a:t>
            </a:r>
            <a:r>
              <a:rPr lang="en-US" dirty="0" smtClean="0"/>
              <a:t>(p.xyz, vec3(1, 1, 0))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* dot(normal, </a:t>
            </a:r>
            <a:r>
              <a:rPr lang="en-US" dirty="0" err="1" smtClean="0"/>
              <a:t>lightDir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Gömb procedurális textúrával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445868" cy="460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másik procedurális textúra lehetőség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vec3 texProc(vec3 x, vec3 mainColor)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x *= 100;</a:t>
            </a:r>
          </a:p>
          <a:p>
            <a:pPr>
              <a:buNone/>
            </a:pPr>
            <a:r>
              <a:rPr lang="en-US" dirty="0" smtClean="0"/>
              <a:t>    float r = 0;</a:t>
            </a:r>
          </a:p>
          <a:p>
            <a:pPr>
              <a:buNone/>
            </a:pPr>
            <a:r>
              <a:rPr lang="en-US" dirty="0" smtClean="0"/>
              <a:t>    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&lt;32;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r += </a:t>
            </a:r>
            <a:r>
              <a:rPr lang="en-US" b="1" dirty="0" smtClean="0"/>
              <a:t>sin(dot(noise[</a:t>
            </a:r>
            <a:r>
              <a:rPr lang="en-US" b="1" dirty="0" err="1" smtClean="0"/>
              <a:t>i</a:t>
            </a:r>
            <a:r>
              <a:rPr lang="en-US" b="1" dirty="0" smtClean="0"/>
              <a:t>] , x ));</a:t>
            </a:r>
          </a:p>
          <a:p>
            <a:pPr>
              <a:buNone/>
            </a:pPr>
            <a:r>
              <a:rPr lang="en-US" dirty="0" smtClean="0"/>
              <a:t>    float e = 0;</a:t>
            </a:r>
          </a:p>
          <a:p>
            <a:pPr>
              <a:buNone/>
            </a:pPr>
            <a:r>
              <a:rPr lang="en-US" dirty="0" smtClean="0"/>
              <a:t>    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=32; </a:t>
            </a:r>
            <a:r>
              <a:rPr lang="en-US" dirty="0" err="1" smtClean="0"/>
              <a:t>i</a:t>
            </a:r>
            <a:r>
              <a:rPr lang="en-US" dirty="0" smtClean="0"/>
              <a:t>&lt;64;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e += </a:t>
            </a:r>
            <a:r>
              <a:rPr lang="en-US" b="1" dirty="0" smtClean="0"/>
              <a:t>sin(dot(noise[</a:t>
            </a:r>
            <a:r>
              <a:rPr lang="en-US" b="1" dirty="0" err="1" smtClean="0"/>
              <a:t>i</a:t>
            </a:r>
            <a:r>
              <a:rPr lang="en-US" b="1" dirty="0" smtClean="0"/>
              <a:t>] , x ));</a:t>
            </a:r>
          </a:p>
          <a:p>
            <a:pPr>
              <a:buNone/>
            </a:pPr>
            <a:r>
              <a:rPr lang="en-US" dirty="0" smtClean="0"/>
              <a:t>    return (1 - </a:t>
            </a:r>
            <a:r>
              <a:rPr lang="en-US" b="1" dirty="0" err="1" smtClean="0"/>
              <a:t>smoothstep</a:t>
            </a:r>
            <a:r>
              <a:rPr lang="en-US" b="1" dirty="0" smtClean="0"/>
              <a:t>(5, 0, abs(r)) * </a:t>
            </a:r>
            <a:r>
              <a:rPr lang="en-US" b="1" dirty="0" err="1" smtClean="0"/>
              <a:t>smoothstep</a:t>
            </a:r>
            <a:r>
              <a:rPr lang="en-US" b="1" dirty="0" smtClean="0"/>
              <a:t>(-4, 4, e)) * </a:t>
            </a:r>
            <a:r>
              <a:rPr lang="en-US" b="1" dirty="0" err="1" smtClean="0"/>
              <a:t>mainColor</a:t>
            </a:r>
            <a:r>
              <a:rPr lang="en-US" b="1" dirty="0" smtClean="0"/>
              <a:t>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Gömb más procedurális textúrával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085828" cy="423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Színtérmodell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objektumok</a:t>
            </a:r>
          </a:p>
          <a:p>
            <a:pPr lvl="1"/>
            <a:r>
              <a:rPr lang="hu-HU" dirty="0" err="1" smtClean="0"/>
              <a:t>quadricok</a:t>
            </a:r>
            <a:r>
              <a:rPr lang="hu-HU" dirty="0" smtClean="0"/>
              <a:t> metszetei</a:t>
            </a:r>
          </a:p>
          <a:p>
            <a:pPr lvl="1"/>
            <a:r>
              <a:rPr lang="hu-HU" dirty="0" smtClean="0"/>
              <a:t>feltesszük hogy a két metszéspont között van mindig a belseje (kúpra, </a:t>
            </a:r>
            <a:r>
              <a:rPr lang="hu-HU" dirty="0" err="1" smtClean="0"/>
              <a:t>hiberboloidra</a:t>
            </a:r>
            <a:r>
              <a:rPr lang="hu-HU" dirty="0" smtClean="0"/>
              <a:t> ez hibás eredményre fog vezetni)</a:t>
            </a:r>
          </a:p>
          <a:p>
            <a:r>
              <a:rPr lang="hu-HU" dirty="0" smtClean="0"/>
              <a:t>lesz (van már) egy </a:t>
            </a:r>
            <a:r>
              <a:rPr lang="hu-HU" dirty="0" err="1" smtClean="0"/>
              <a:t>quadric</a:t>
            </a:r>
            <a:r>
              <a:rPr lang="hu-HU" dirty="0" smtClean="0"/>
              <a:t> tömb</a:t>
            </a:r>
          </a:p>
          <a:p>
            <a:r>
              <a:rPr lang="hu-HU" dirty="0" smtClean="0"/>
              <a:t>és egy tömb arról hogy hol kezdődik új objektum a </a:t>
            </a:r>
            <a:r>
              <a:rPr lang="hu-HU" dirty="0" err="1" smtClean="0"/>
              <a:t>quadric</a:t>
            </a:r>
            <a:r>
              <a:rPr lang="hu-HU" dirty="0" smtClean="0"/>
              <a:t> tömbben</a:t>
            </a:r>
          </a:p>
          <a:p>
            <a:r>
              <a:rPr lang="hu-HU" dirty="0" smtClean="0"/>
              <a:t>plusz anyagtulajdonságok minden </a:t>
            </a:r>
            <a:r>
              <a:rPr lang="hu-HU" dirty="0" err="1" smtClean="0"/>
              <a:t>quadricra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main.cpp-be</a:t>
            </a:r>
            <a:r>
              <a:rPr lang="hu-HU" dirty="0" smtClean="0"/>
              <a:t> új globális változók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Matrix4x4 quadrics[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];</a:t>
            </a:r>
          </a:p>
          <a:p>
            <a:pPr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Material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Vector </a:t>
            </a:r>
            <a:r>
              <a:rPr lang="en-US" dirty="0" err="1" smtClean="0"/>
              <a:t>diffuseColor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float </a:t>
            </a:r>
            <a:r>
              <a:rPr lang="en-US" dirty="0" err="1" smtClean="0"/>
              <a:t>idealParam</a:t>
            </a:r>
            <a:r>
              <a:rPr lang="en-US" dirty="0" smtClean="0"/>
              <a:t>;</a:t>
            </a:r>
            <a:r>
              <a:rPr lang="hu-HU" dirty="0" smtClean="0"/>
              <a:t> // </a:t>
            </a:r>
            <a:r>
              <a:rPr lang="hu-HU" dirty="0" err="1" smtClean="0"/>
              <a:t>kr</a:t>
            </a:r>
            <a:r>
              <a:rPr lang="hu-HU" dirty="0" smtClean="0"/>
              <a:t> </a:t>
            </a:r>
            <a:r>
              <a:rPr lang="en-US" dirty="0" smtClean="0"/>
              <a:t>| </a:t>
            </a:r>
            <a:r>
              <a:rPr lang="en-US" dirty="0" err="1" smtClean="0"/>
              <a:t>refr</a:t>
            </a:r>
            <a:r>
              <a:rPr lang="en-US" dirty="0" smtClean="0"/>
              <a:t>. index * -1</a:t>
            </a:r>
          </a:p>
          <a:p>
            <a:pPr>
              <a:buNone/>
            </a:pPr>
            <a:r>
              <a:rPr lang="en-US" dirty="0" smtClean="0"/>
              <a:t>} materials[16];</a:t>
            </a:r>
            <a:endParaRPr lang="hu-HU" dirty="0" smtClean="0"/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nQuadrics</a:t>
            </a:r>
            <a:r>
              <a:rPr lang="en-US" dirty="0" smtClean="0"/>
              <a:t> = 0;</a:t>
            </a:r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objectEnders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 = {0,0,0,0,0,0,0,0,0,0,0,0,0,0,0,0};</a:t>
            </a:r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nObjects</a:t>
            </a:r>
            <a:r>
              <a:rPr lang="en-US" dirty="0" smtClean="0"/>
              <a:t> = 1;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main.cpp-be</a:t>
            </a:r>
            <a:r>
              <a:rPr lang="hu-HU" dirty="0" smtClean="0"/>
              <a:t> új globális segédfüggvények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addQuadric</a:t>
            </a:r>
            <a:r>
              <a:rPr lang="en-US" dirty="0" smtClean="0"/>
              <a:t>(const Matrix4x4&amp; quadric, const Vector&amp; color, float </a:t>
            </a:r>
            <a:r>
              <a:rPr lang="en-US" dirty="0" err="1" smtClean="0"/>
              <a:t>kr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	materials[</a:t>
            </a:r>
            <a:r>
              <a:rPr lang="en-US" dirty="0" err="1" smtClean="0"/>
              <a:t>nQuadrics</a:t>
            </a:r>
            <a:r>
              <a:rPr lang="en-US" dirty="0" smtClean="0"/>
              <a:t>].</a:t>
            </a:r>
            <a:r>
              <a:rPr lang="en-US" dirty="0" err="1" smtClean="0"/>
              <a:t>diffuseColor</a:t>
            </a:r>
            <a:r>
              <a:rPr lang="en-US" dirty="0" smtClean="0"/>
              <a:t> = color;</a:t>
            </a:r>
          </a:p>
          <a:p>
            <a:pPr>
              <a:buNone/>
            </a:pPr>
            <a:r>
              <a:rPr lang="en-US" dirty="0" smtClean="0"/>
              <a:t>	materials[</a:t>
            </a:r>
            <a:r>
              <a:rPr lang="en-US" dirty="0" err="1" smtClean="0"/>
              <a:t>nQuadrics</a:t>
            </a:r>
            <a:r>
              <a:rPr lang="en-US" dirty="0" smtClean="0"/>
              <a:t>].</a:t>
            </a:r>
            <a:r>
              <a:rPr lang="en-US" dirty="0" err="1" smtClean="0"/>
              <a:t>idealParam</a:t>
            </a:r>
            <a:r>
              <a:rPr lang="en-US" dirty="0" smtClean="0"/>
              <a:t> = </a:t>
            </a:r>
            <a:r>
              <a:rPr lang="en-US" dirty="0" err="1" smtClean="0"/>
              <a:t>kr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quadrics[</a:t>
            </a:r>
            <a:r>
              <a:rPr lang="en-US" dirty="0" err="1" smtClean="0"/>
              <a:t>nQuadrics</a:t>
            </a:r>
            <a:r>
              <a:rPr lang="en-US" dirty="0" smtClean="0"/>
              <a:t>++] = quadric;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objectEnders</a:t>
            </a:r>
            <a:r>
              <a:rPr lang="en-US" dirty="0" smtClean="0"/>
              <a:t>[</a:t>
            </a:r>
            <a:r>
              <a:rPr lang="en-US" dirty="0" err="1" smtClean="0"/>
              <a:t>nObjects</a:t>
            </a:r>
            <a:r>
              <a:rPr lang="en-US" dirty="0" smtClean="0"/>
              <a:t>] = </a:t>
            </a:r>
            <a:r>
              <a:rPr lang="en-US" dirty="0" err="1" smtClean="0"/>
              <a:t>nQuadrics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void </a:t>
            </a:r>
            <a:r>
              <a:rPr lang="hu-HU" dirty="0" err="1" smtClean="0"/>
              <a:t>restartObject</a:t>
            </a:r>
            <a:r>
              <a:rPr lang="en-US" dirty="0" smtClean="0"/>
              <a:t>()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err="1" smtClean="0"/>
              <a:t>nObjects</a:t>
            </a:r>
            <a:r>
              <a:rPr lang="en-US" dirty="0" smtClean="0"/>
              <a:t>++;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err="1" smtClean="0"/>
              <a:t>objectEnders</a:t>
            </a:r>
            <a:r>
              <a:rPr lang="en-US" dirty="0" smtClean="0"/>
              <a:t>[</a:t>
            </a:r>
            <a:r>
              <a:rPr lang="en-US" dirty="0" err="1" smtClean="0"/>
              <a:t>nObjects</a:t>
            </a:r>
            <a:r>
              <a:rPr lang="en-US" dirty="0" smtClean="0"/>
              <a:t>] = </a:t>
            </a:r>
            <a:r>
              <a:rPr lang="en-US" dirty="0" err="1" smtClean="0"/>
              <a:t>objectEnders</a:t>
            </a:r>
            <a:r>
              <a:rPr lang="en-US" dirty="0" smtClean="0"/>
              <a:t>[nObjects-1];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shaderbe</a:t>
            </a:r>
            <a:r>
              <a:rPr lang="en-US" dirty="0" smtClean="0"/>
              <a:t> </a:t>
            </a:r>
            <a:r>
              <a:rPr lang="en-US" dirty="0" err="1" smtClean="0"/>
              <a:t>uniformok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uniform mat4 quadrics[16];</a:t>
            </a:r>
          </a:p>
          <a:p>
            <a:pPr>
              <a:buNone/>
            </a:pPr>
            <a:r>
              <a:rPr lang="en-US" dirty="0" smtClean="0"/>
              <a:t>uniform vec4 materials[16];</a:t>
            </a:r>
          </a:p>
          <a:p>
            <a:pPr>
              <a:buNone/>
            </a:pPr>
            <a:r>
              <a:rPr lang="en-US" dirty="0" smtClean="0"/>
              <a:t>uniform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objectEnders</a:t>
            </a:r>
            <a:r>
              <a:rPr lang="en-US" dirty="0" smtClean="0"/>
              <a:t>[16];</a:t>
            </a:r>
          </a:p>
          <a:p>
            <a:pPr>
              <a:buNone/>
            </a:pPr>
            <a:r>
              <a:rPr lang="en-US" dirty="0" smtClean="0"/>
              <a:t>uniform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nObjects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display-be </a:t>
            </a:r>
            <a:r>
              <a:rPr lang="en-US" dirty="0" err="1" smtClean="0"/>
              <a:t>uniformok</a:t>
            </a:r>
            <a:r>
              <a:rPr lang="en-US" dirty="0" smtClean="0"/>
              <a:t> be</a:t>
            </a:r>
            <a:r>
              <a:rPr lang="hu-HU" dirty="0" smtClean="0"/>
              <a:t>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simpleShader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-&gt;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bindUniformMatrix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("quadrics", (float*)quadrics, </a:t>
            </a:r>
            <a:r>
              <a:rPr lang="en-US" dirty="0" err="1" smtClean="0">
                <a:solidFill>
                  <a:srgbClr val="FF0000"/>
                </a:solidFill>
              </a:rPr>
              <a:t>nQuadrics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en-US" dirty="0" err="1" smtClean="0"/>
              <a:t>simpleShader</a:t>
            </a:r>
            <a:r>
              <a:rPr lang="en-US" dirty="0" smtClean="0"/>
              <a:t>-&gt;bindUniformFloat4Array("materials", (float*)materials, </a:t>
            </a:r>
            <a:r>
              <a:rPr lang="en-US" dirty="0" err="1" smtClean="0"/>
              <a:t>nQuadrics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err="1" smtClean="0"/>
              <a:t>simpleShader</a:t>
            </a:r>
            <a:r>
              <a:rPr lang="en-US" dirty="0" smtClean="0"/>
              <a:t>-&gt;</a:t>
            </a:r>
            <a:r>
              <a:rPr lang="en-US" dirty="0" err="1" smtClean="0"/>
              <a:t>bindUniformIntArray</a:t>
            </a:r>
            <a:r>
              <a:rPr lang="en-US" dirty="0" smtClean="0"/>
              <a:t>("</a:t>
            </a:r>
            <a:r>
              <a:rPr lang="en-US" dirty="0" err="1" smtClean="0"/>
              <a:t>objectEnders</a:t>
            </a:r>
            <a:r>
              <a:rPr lang="en-US" dirty="0" smtClean="0"/>
              <a:t>", </a:t>
            </a:r>
            <a:r>
              <a:rPr lang="en-US" dirty="0" err="1" smtClean="0"/>
              <a:t>objectEnders</a:t>
            </a:r>
            <a:r>
              <a:rPr lang="en-US" dirty="0" smtClean="0"/>
              <a:t>, nObjects+1);</a:t>
            </a:r>
          </a:p>
          <a:p>
            <a:pPr>
              <a:buNone/>
            </a:pPr>
            <a:r>
              <a:rPr lang="en-US" dirty="0" err="1" smtClean="0"/>
              <a:t>simpleShader</a:t>
            </a:r>
            <a:r>
              <a:rPr lang="en-US" dirty="0" smtClean="0"/>
              <a:t>-&gt;</a:t>
            </a:r>
            <a:r>
              <a:rPr lang="en-US" dirty="0" err="1" smtClean="0"/>
              <a:t>bindUniformInt</a:t>
            </a:r>
            <a:r>
              <a:rPr lang="en-US" dirty="0" smtClean="0"/>
              <a:t>("</a:t>
            </a:r>
            <a:r>
              <a:rPr lang="en-US" dirty="0" err="1" smtClean="0"/>
              <a:t>nObjects</a:t>
            </a:r>
            <a:r>
              <a:rPr lang="en-US" dirty="0" smtClean="0"/>
              <a:t>", </a:t>
            </a:r>
            <a:r>
              <a:rPr lang="en-US" dirty="0" err="1" smtClean="0"/>
              <a:t>nObjects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segédosztályok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Camera</a:t>
            </a:r>
          </a:p>
          <a:p>
            <a:pPr lvl="1"/>
            <a:r>
              <a:rPr lang="hu-HU" dirty="0" smtClean="0"/>
              <a:t>3D kamera vezérléssel</a:t>
            </a:r>
          </a:p>
          <a:p>
            <a:pPr lvl="1"/>
            <a:r>
              <a:rPr lang="hu-HU" dirty="0" smtClean="0"/>
              <a:t>lekérni csak a </a:t>
            </a:r>
            <a:r>
              <a:rPr lang="hu-HU" dirty="0" err="1" smtClean="0"/>
              <a:t>viewDir</a:t>
            </a:r>
            <a:r>
              <a:rPr lang="hu-HU" dirty="0" smtClean="0"/>
              <a:t> mátrixot lehet</a:t>
            </a:r>
          </a:p>
          <a:p>
            <a:pPr lvl="2"/>
            <a:r>
              <a:rPr lang="hu-HU" dirty="0" smtClean="0"/>
              <a:t>nekünk most csak az kell</a:t>
            </a:r>
          </a:p>
          <a:p>
            <a:pPr lvl="1"/>
            <a:r>
              <a:rPr lang="hu-HU" dirty="0" smtClean="0"/>
              <a:t>billentyű, egér és </a:t>
            </a:r>
            <a:r>
              <a:rPr lang="hu-HU" dirty="0" err="1" smtClean="0"/>
              <a:t>idle</a:t>
            </a:r>
            <a:r>
              <a:rPr lang="hu-HU" dirty="0" smtClean="0"/>
              <a:t> események a </a:t>
            </a:r>
            <a:r>
              <a:rPr lang="hu-HU" dirty="0" err="1" smtClean="0"/>
              <a:t>main.cpp-ben</a:t>
            </a:r>
            <a:endParaRPr lang="hu-HU" dirty="0" smtClean="0"/>
          </a:p>
          <a:p>
            <a:pPr lvl="2"/>
            <a:r>
              <a:rPr lang="hu-HU" dirty="0" smtClean="0"/>
              <a:t> a kamera metódusait hívják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init-be</a:t>
            </a:r>
            <a:r>
              <a:rPr lang="hu-HU" dirty="0" smtClean="0"/>
              <a:t>: szintér létrehozás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ezt dobjuk ki:</a:t>
            </a:r>
          </a:p>
          <a:p>
            <a:pPr lvl="1"/>
            <a:r>
              <a:rPr lang="en-US" dirty="0" smtClean="0"/>
              <a:t>quadrics[0].</a:t>
            </a:r>
            <a:r>
              <a:rPr lang="en-US" dirty="0" err="1" smtClean="0"/>
              <a:t>makeQuadricSphere</a:t>
            </a:r>
            <a:r>
              <a:rPr lang="en-US" dirty="0" smtClean="0"/>
              <a:t>();</a:t>
            </a:r>
            <a:endParaRPr lang="hu-HU" dirty="0" smtClean="0"/>
          </a:p>
          <a:p>
            <a:r>
              <a:rPr lang="hu-HU" dirty="0" smtClean="0"/>
              <a:t>helyette</a:t>
            </a:r>
          </a:p>
          <a:p>
            <a:pPr lvl="1">
              <a:buNone/>
            </a:pPr>
            <a:r>
              <a:rPr lang="en-US" dirty="0" smtClean="0"/>
              <a:t>Matrix4x4 q;</a:t>
            </a:r>
          </a:p>
          <a:p>
            <a:pPr lvl="1">
              <a:buNone/>
            </a:pPr>
            <a:r>
              <a:rPr lang="en-US" dirty="0" err="1" smtClean="0"/>
              <a:t>addQuadric</a:t>
            </a:r>
            <a:r>
              <a:rPr lang="en-US" dirty="0" smtClean="0"/>
              <a:t>( </a:t>
            </a:r>
            <a:r>
              <a:rPr lang="en-US" dirty="0" err="1" smtClean="0"/>
              <a:t>q.makeQuadricSphere</a:t>
            </a:r>
            <a:r>
              <a:rPr lang="en-US" dirty="0" smtClean="0"/>
              <a:t>().</a:t>
            </a:r>
            <a:r>
              <a:rPr lang="en-US" dirty="0" err="1" smtClean="0"/>
              <a:t>quadricScale</a:t>
            </a:r>
            <a:r>
              <a:rPr lang="en-US" dirty="0" smtClean="0"/>
              <a:t>(Vector(2, 2, 2)), Vector(1, 0, 1), 0);</a:t>
            </a:r>
          </a:p>
          <a:p>
            <a:pPr lvl="1">
              <a:buNone/>
            </a:pPr>
            <a:r>
              <a:rPr lang="en-US" dirty="0" err="1" smtClean="0"/>
              <a:t>addQuadric</a:t>
            </a:r>
            <a:r>
              <a:rPr lang="en-US" dirty="0" smtClean="0"/>
              <a:t>( </a:t>
            </a:r>
            <a:r>
              <a:rPr lang="en-US" dirty="0" err="1" smtClean="0"/>
              <a:t>q.makeQuadricParaboloid</a:t>
            </a:r>
            <a:r>
              <a:rPr lang="en-US" dirty="0" smtClean="0"/>
              <a:t>(), Vector(0, 1, 1), 0);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tartunk?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átadjuk a két </a:t>
            </a:r>
            <a:r>
              <a:rPr lang="hu-HU" dirty="0" err="1" smtClean="0"/>
              <a:t>quadricot</a:t>
            </a:r>
            <a:r>
              <a:rPr lang="hu-HU" dirty="0" smtClean="0"/>
              <a:t> mindenestül</a:t>
            </a:r>
          </a:p>
          <a:p>
            <a:r>
              <a:rPr lang="hu-HU" dirty="0" smtClean="0"/>
              <a:t>de a </a:t>
            </a:r>
            <a:r>
              <a:rPr lang="hu-HU" dirty="0" err="1" smtClean="0"/>
              <a:t>shaderben</a:t>
            </a:r>
            <a:r>
              <a:rPr lang="hu-HU" dirty="0" smtClean="0"/>
              <a:t> még csak a 0-ást jelenítjük meg, azt is fix sárgával</a:t>
            </a:r>
          </a:p>
          <a:p>
            <a:endParaRPr lang="hu-HU" dirty="0" smtClean="0"/>
          </a:p>
          <a:p>
            <a:r>
              <a:rPr lang="hu-HU" dirty="0" err="1" smtClean="0"/>
              <a:t>processObject</a:t>
            </a:r>
            <a:r>
              <a:rPr lang="hu-HU" dirty="0" smtClean="0"/>
              <a:t> segédfüggvény</a:t>
            </a:r>
          </a:p>
          <a:p>
            <a:pPr lvl="1"/>
            <a:r>
              <a:rPr lang="hu-HU" dirty="0" smtClean="0"/>
              <a:t>az összes alkotó </a:t>
            </a:r>
            <a:r>
              <a:rPr lang="hu-HU" dirty="0" err="1" smtClean="0"/>
              <a:t>quadriccal</a:t>
            </a:r>
            <a:r>
              <a:rPr lang="hu-HU" dirty="0" smtClean="0"/>
              <a:t> metsz</a:t>
            </a:r>
          </a:p>
          <a:p>
            <a:pPr lvl="1"/>
            <a:r>
              <a:rPr lang="hu-HU" dirty="0" smtClean="0"/>
              <a:t>ha közelebbi a metszéspont az eddigi legjobbnál, azt lecseréli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56488"/>
            <a:ext cx="1872208" cy="193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processObject</a:t>
            </a:r>
            <a:r>
              <a:rPr lang="hu-HU" dirty="0" smtClean="0"/>
              <a:t> (</a:t>
            </a:r>
            <a:r>
              <a:rPr lang="hu-HU" dirty="0" err="1" smtClean="0"/>
              <a:t>trace</a:t>
            </a:r>
            <a:r>
              <a:rPr lang="hu-HU" dirty="0" smtClean="0"/>
              <a:t> elé)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void </a:t>
            </a:r>
            <a:r>
              <a:rPr lang="en-US" dirty="0" err="1" smtClean="0">
                <a:solidFill>
                  <a:srgbClr val="0070C0"/>
                </a:solidFill>
              </a:rPr>
              <a:t>processObject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iObject</a:t>
            </a:r>
            <a:r>
              <a:rPr lang="en-US" dirty="0" smtClean="0">
                <a:solidFill>
                  <a:srgbClr val="0070C0"/>
                </a:solidFill>
              </a:rPr>
              <a:t>, in vec4 o, in vec4 d, </a:t>
            </a:r>
            <a:r>
              <a:rPr lang="en-US" dirty="0" err="1" smtClean="0">
                <a:solidFill>
                  <a:srgbClr val="0070C0"/>
                </a:solidFill>
              </a:rPr>
              <a:t>inout</a:t>
            </a:r>
            <a:r>
              <a:rPr lang="en-US" dirty="0" smtClean="0">
                <a:solidFill>
                  <a:srgbClr val="0070C0"/>
                </a:solidFill>
              </a:rPr>
              <a:t> float </a:t>
            </a:r>
            <a:r>
              <a:rPr lang="en-US" dirty="0" err="1" smtClean="0">
                <a:solidFill>
                  <a:srgbClr val="0070C0"/>
                </a:solidFill>
              </a:rPr>
              <a:t>bt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inout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bQuadric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inout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bool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bBackFacing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b </a:t>
            </a:r>
            <a:r>
              <a:rPr lang="hu-HU" dirty="0" err="1" smtClean="0"/>
              <a:t>prefixű</a:t>
            </a:r>
            <a:r>
              <a:rPr lang="hu-HU" dirty="0" smtClean="0"/>
              <a:t> </a:t>
            </a:r>
            <a:r>
              <a:rPr lang="hu-HU" dirty="0" err="1" smtClean="0"/>
              <a:t>inout</a:t>
            </a:r>
            <a:r>
              <a:rPr lang="hu-HU" dirty="0" smtClean="0"/>
              <a:t> paraméterek</a:t>
            </a:r>
          </a:p>
          <a:p>
            <a:pPr lvl="1"/>
            <a:r>
              <a:rPr lang="hu-HU" dirty="0" smtClean="0"/>
              <a:t>eddigi legközelebbi metszéshez tartozó sugárparaméter, </a:t>
            </a:r>
            <a:r>
              <a:rPr lang="hu-HU" dirty="0" err="1" smtClean="0"/>
              <a:t>quadric</a:t>
            </a:r>
            <a:r>
              <a:rPr lang="hu-HU" dirty="0" smtClean="0"/>
              <a:t> </a:t>
            </a:r>
            <a:r>
              <a:rPr lang="hu-HU" dirty="0" err="1" smtClean="0"/>
              <a:t>id</a:t>
            </a:r>
            <a:r>
              <a:rPr lang="hu-HU" dirty="0" smtClean="0"/>
              <a:t>, és hogy a test belsejéből jön-e (törő objektumnál lehet 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processObject</a:t>
            </a:r>
            <a:r>
              <a:rPr lang="hu-HU" dirty="0" smtClean="0"/>
              <a:t> (folyt)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vec2 t = vec2(0, 100000);</a:t>
            </a:r>
          </a:p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ivec2 visibleQuadric = ivec2(0, 0);</a:t>
            </a:r>
          </a:p>
          <a:p>
            <a:r>
              <a:rPr lang="hu-HU" dirty="0" smtClean="0"/>
              <a:t>az objektum be és kilépési pontjához tartozó sugárparaméter, illetve az, hogy mely </a:t>
            </a:r>
            <a:r>
              <a:rPr lang="hu-HU" dirty="0" err="1" smtClean="0"/>
              <a:t>quadric</a:t>
            </a:r>
            <a:r>
              <a:rPr lang="hu-HU" dirty="0" smtClean="0"/>
              <a:t> felületén lépünk be és ki az objektumba/</a:t>
            </a:r>
            <a:r>
              <a:rPr lang="hu-HU" dirty="0" err="1" smtClean="0"/>
              <a:t>ból</a:t>
            </a:r>
            <a:r>
              <a:rPr lang="hu-HU" dirty="0" smtClean="0"/>
              <a:t>, ezekben lesz nyilvántartva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processObject</a:t>
            </a:r>
            <a:r>
              <a:rPr lang="hu-HU" dirty="0" smtClean="0"/>
              <a:t> (folyt)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for(int iQuadric=objectEnders[iObject]; iQuadric &lt; objectEnders[iObject+1]; iQuadric++)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{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bvec2 visible;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t = intersectQuadric(quadrics[iQuadric], o, d, t, visible);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if(t.x &gt; t.y)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	</a:t>
            </a:r>
            <a:r>
              <a:rPr lang="fr-FR" dirty="0" smtClean="0">
                <a:solidFill>
                  <a:srgbClr val="0070C0"/>
                </a:solidFill>
              </a:rPr>
              <a:t>return;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visibleQuadric.x = visible.x?iQuadric:visibleQuadric.x;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visibleQuadric.y = visible.y?iQuadric:visibleQuadric.y;</a:t>
            </a:r>
          </a:p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}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intersectQuadric</a:t>
            </a:r>
            <a:r>
              <a:rPr lang="hu-HU" dirty="0" smtClean="0"/>
              <a:t> leszűkíti a </a:t>
            </a:r>
            <a:r>
              <a:rPr lang="hu-HU" dirty="0" err="1" smtClean="0"/>
              <a:t>t.x-t.y</a:t>
            </a:r>
            <a:r>
              <a:rPr lang="hu-HU" dirty="0" smtClean="0"/>
              <a:t> tartományt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processObject</a:t>
            </a:r>
            <a:r>
              <a:rPr lang="hu-HU" dirty="0" smtClean="0"/>
              <a:t> (folyt)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bool backFacing = false;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if(t.x == 0)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{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	</a:t>
            </a:r>
            <a:r>
              <a:rPr lang="fr-FR" dirty="0" smtClean="0">
                <a:solidFill>
                  <a:srgbClr val="0070C0"/>
                </a:solidFill>
              </a:rPr>
              <a:t>backFacing = true;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	</a:t>
            </a:r>
            <a:r>
              <a:rPr lang="fr-FR" dirty="0" smtClean="0">
                <a:solidFill>
                  <a:srgbClr val="0070C0"/>
                </a:solidFill>
              </a:rPr>
              <a:t>t.x = t.y;</a:t>
            </a: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visibleQuadric.x = visibleQuadric.y;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if(t.x &lt; bt)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{</a:t>
            </a: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bt = t.x;</a:t>
            </a:r>
            <a:endParaRPr lang="hu-H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		</a:t>
            </a:r>
            <a:r>
              <a:rPr lang="fr-FR" dirty="0" smtClean="0">
                <a:solidFill>
                  <a:srgbClr val="0070C0"/>
                </a:solidFill>
              </a:rPr>
              <a:t>bQuadric = visibleQuadric.x;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			</a:t>
            </a:r>
            <a:r>
              <a:rPr lang="fr-FR" dirty="0" smtClean="0">
                <a:solidFill>
                  <a:srgbClr val="0070C0"/>
                </a:solidFill>
              </a:rPr>
              <a:t>bBackFacing = backFacing;</a:t>
            </a:r>
            <a:r>
              <a:rPr lang="hu-HU" dirty="0" smtClean="0">
                <a:solidFill>
                  <a:srgbClr val="0070C0"/>
                </a:solidFill>
              </a:rPr>
              <a:t>	</a:t>
            </a:r>
            <a:r>
              <a:rPr lang="fr-FR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}</a:t>
            </a:r>
          </a:p>
          <a:p>
            <a:r>
              <a:rPr lang="hu-HU" dirty="0" smtClean="0"/>
              <a:t>ha </a:t>
            </a:r>
            <a:r>
              <a:rPr lang="hu-HU" dirty="0" err="1" smtClean="0"/>
              <a:t>t.x</a:t>
            </a:r>
            <a:r>
              <a:rPr lang="hu-HU" dirty="0" smtClean="0"/>
              <a:t> </a:t>
            </a:r>
            <a:r>
              <a:rPr lang="en-US" dirty="0" smtClean="0"/>
              <a:t>= 0, a </a:t>
            </a:r>
            <a:r>
              <a:rPr lang="en-US" dirty="0" err="1" smtClean="0"/>
              <a:t>bel</a:t>
            </a:r>
            <a:r>
              <a:rPr lang="hu-HU" dirty="0" err="1" smtClean="0"/>
              <a:t>épési</a:t>
            </a:r>
            <a:r>
              <a:rPr lang="hu-HU" dirty="0" smtClean="0"/>
              <a:t> pont mögöttünk van, egy objektum belsejében vagyunk, a kilépés az érdekes</a:t>
            </a:r>
          </a:p>
          <a:p>
            <a:r>
              <a:rPr lang="hu-HU" dirty="0" smtClean="0"/>
              <a:t>ha </a:t>
            </a:r>
            <a:r>
              <a:rPr lang="hu-HU" dirty="0" err="1" smtClean="0"/>
              <a:t>t.x</a:t>
            </a:r>
            <a:r>
              <a:rPr lang="hu-HU" dirty="0" smtClean="0"/>
              <a:t> kisebb mint az eddigi legközelebbi, akkor ez a nyerő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trace</a:t>
            </a:r>
            <a:r>
              <a:rPr lang="hu-HU" dirty="0" smtClean="0"/>
              <a:t> átírása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/>
              <a:t>vec3 trace(inout vec4 o, inout vec4 d, inout float contrib)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hu-HU" dirty="0" smtClean="0"/>
              <a:t>q</a:t>
            </a:r>
            <a:r>
              <a:rPr lang="en-US" dirty="0" err="1" smtClean="0"/>
              <a:t>uadric</a:t>
            </a:r>
            <a:r>
              <a:rPr lang="en-US" dirty="0" smtClean="0"/>
              <a:t> = -1;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hu-HU" dirty="0" smtClean="0"/>
              <a:t>b</a:t>
            </a:r>
            <a:r>
              <a:rPr lang="en-US" dirty="0" err="1" smtClean="0"/>
              <a:t>ackFacing</a:t>
            </a:r>
            <a:r>
              <a:rPr lang="en-US" dirty="0" smtClean="0"/>
              <a:t> = false;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float t = 100000;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iObject</a:t>
            </a:r>
            <a:r>
              <a:rPr lang="en-US" dirty="0" smtClean="0"/>
              <a:t>=0; </a:t>
            </a:r>
            <a:r>
              <a:rPr lang="en-US" dirty="0" err="1" smtClean="0"/>
              <a:t>iObject</a:t>
            </a:r>
            <a:r>
              <a:rPr lang="en-US" dirty="0" smtClean="0"/>
              <a:t> &lt; </a:t>
            </a:r>
            <a:r>
              <a:rPr lang="en-US" dirty="0" err="1" smtClean="0"/>
              <a:t>nObjects</a:t>
            </a:r>
            <a:r>
              <a:rPr lang="en-US" dirty="0" smtClean="0"/>
              <a:t>; </a:t>
            </a:r>
            <a:r>
              <a:rPr lang="en-US" dirty="0" err="1" smtClean="0"/>
              <a:t>iObject</a:t>
            </a:r>
            <a:r>
              <a:rPr lang="en-US" dirty="0" smtClean="0"/>
              <a:t>++)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en-US" dirty="0" err="1" smtClean="0"/>
              <a:t>processObject</a:t>
            </a:r>
            <a:r>
              <a:rPr lang="en-US" dirty="0" smtClean="0"/>
              <a:t>(</a:t>
            </a:r>
            <a:r>
              <a:rPr lang="en-US" dirty="0" err="1" smtClean="0"/>
              <a:t>iObject</a:t>
            </a:r>
            <a:r>
              <a:rPr lang="en-US" dirty="0" smtClean="0"/>
              <a:t>, o, d, t, </a:t>
            </a:r>
            <a:r>
              <a:rPr lang="hu-HU" dirty="0" smtClean="0"/>
              <a:t>q</a:t>
            </a:r>
            <a:r>
              <a:rPr lang="en-US" dirty="0" err="1" smtClean="0"/>
              <a:t>uadric</a:t>
            </a:r>
            <a:r>
              <a:rPr lang="en-US" dirty="0" smtClean="0"/>
              <a:t>, </a:t>
            </a:r>
            <a:r>
              <a:rPr lang="hu-HU" dirty="0" smtClean="0"/>
              <a:t>b</a:t>
            </a:r>
            <a:r>
              <a:rPr lang="en-US" dirty="0" err="1" smtClean="0"/>
              <a:t>ackFacing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if(</a:t>
            </a:r>
            <a:r>
              <a:rPr lang="hu-HU" dirty="0" smtClean="0"/>
              <a:t>q</a:t>
            </a:r>
            <a:r>
              <a:rPr lang="en-US" dirty="0" err="1" smtClean="0"/>
              <a:t>uadric</a:t>
            </a:r>
            <a:r>
              <a:rPr lang="en-US" dirty="0" smtClean="0"/>
              <a:t> == -1)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en-US" dirty="0" smtClean="0"/>
              <a:t>return vec3(0, 0, 0);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trace</a:t>
            </a:r>
            <a:r>
              <a:rPr lang="hu-HU" dirty="0" smtClean="0"/>
              <a:t> végét csak kicsit kell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vec4 p = o + d * t.x;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vec3 normal = normalize((p * quadrics[</a:t>
            </a:r>
            <a:r>
              <a:rPr lang="hu-HU" dirty="0" err="1" smtClean="0">
                <a:solidFill>
                  <a:srgbClr val="FF0000"/>
                </a:solidFill>
              </a:rPr>
              <a:t>quadric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 +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quadrics[</a:t>
            </a:r>
            <a:r>
              <a:rPr lang="hu-HU" dirty="0" err="1" smtClean="0">
                <a:solidFill>
                  <a:srgbClr val="FF0000"/>
                </a:solidFill>
              </a:rPr>
              <a:t>quadric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 * p).xyz)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* (</a:t>
            </a:r>
            <a:r>
              <a:rPr lang="hu-HU" dirty="0" smtClean="0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ackFacing</a:t>
            </a:r>
            <a:r>
              <a:rPr lang="en-US" dirty="0" smtClean="0">
                <a:solidFill>
                  <a:srgbClr val="FF0000"/>
                </a:solidFill>
              </a:rPr>
              <a:t>?-1:1)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vec3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lightDir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normalize(vec3(-1, 1, 1));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return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texProc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(p.xyz, </a:t>
            </a:r>
            <a:r>
              <a:rPr lang="hu-HU" dirty="0" err="1" smtClean="0">
                <a:solidFill>
                  <a:srgbClr val="FF0000"/>
                </a:solidFill>
              </a:rPr>
              <a:t>materials</a:t>
            </a:r>
            <a:r>
              <a:rPr lang="en-US" dirty="0" smtClean="0">
                <a:solidFill>
                  <a:srgbClr val="FF0000"/>
                </a:solidFill>
              </a:rPr>
              <a:t>[quadric].xyz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* dot(normal,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lightDir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Objektum két qua</a:t>
            </a:r>
            <a:r>
              <a:rPr lang="en-US" dirty="0" err="1" smtClean="0"/>
              <a:t>dr</a:t>
            </a:r>
            <a:r>
              <a:rPr lang="hu-HU" dirty="0" err="1" smtClean="0"/>
              <a:t>icból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427240" cy="458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rakjunk köré egy szobát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restartObject</a:t>
            </a:r>
            <a:r>
              <a:rPr lang="en-US" dirty="0" smtClean="0"/>
              <a:t>();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addQuadric</a:t>
            </a:r>
            <a:r>
              <a:rPr lang="en-US" dirty="0" smtClean="0"/>
              <a:t>( </a:t>
            </a:r>
            <a:r>
              <a:rPr lang="en-US" dirty="0" err="1" smtClean="0"/>
              <a:t>q.makeQuadricSphere</a:t>
            </a:r>
            <a:r>
              <a:rPr lang="en-US" dirty="0" smtClean="0"/>
              <a:t>().</a:t>
            </a:r>
            <a:r>
              <a:rPr lang="en-US" dirty="0" err="1" smtClean="0"/>
              <a:t>quadricScale</a:t>
            </a:r>
            <a:r>
              <a:rPr lang="en-US" dirty="0" smtClean="0"/>
              <a:t>(Vector(30, 100, 100)), Vector(1, 0, 0), 0 );</a:t>
            </a:r>
          </a:p>
          <a:p>
            <a:pPr>
              <a:buNone/>
            </a:pPr>
            <a:r>
              <a:rPr lang="en-US" dirty="0" err="1" smtClean="0"/>
              <a:t>addQuadric</a:t>
            </a:r>
            <a:r>
              <a:rPr lang="en-US" dirty="0" smtClean="0"/>
              <a:t>( </a:t>
            </a:r>
            <a:r>
              <a:rPr lang="en-US" dirty="0" err="1" smtClean="0"/>
              <a:t>q.makeQuadricSphere</a:t>
            </a:r>
            <a:r>
              <a:rPr lang="en-US" dirty="0" smtClean="0"/>
              <a:t>().</a:t>
            </a:r>
            <a:r>
              <a:rPr lang="en-US" dirty="0" err="1" smtClean="0"/>
              <a:t>quadricScale</a:t>
            </a:r>
            <a:r>
              <a:rPr lang="en-US" dirty="0" smtClean="0"/>
              <a:t>(Vector(100, 30, 100)), Vector(0, 1, 0), 0 );</a:t>
            </a:r>
          </a:p>
          <a:p>
            <a:pPr>
              <a:buNone/>
            </a:pPr>
            <a:r>
              <a:rPr lang="en-US" dirty="0" err="1" smtClean="0"/>
              <a:t>addQuadric</a:t>
            </a:r>
            <a:r>
              <a:rPr lang="en-US" dirty="0" smtClean="0"/>
              <a:t>( </a:t>
            </a:r>
            <a:r>
              <a:rPr lang="en-US" dirty="0" err="1" smtClean="0"/>
              <a:t>q.makeQuadricSphere</a:t>
            </a:r>
            <a:r>
              <a:rPr lang="en-US" dirty="0" smtClean="0"/>
              <a:t>().</a:t>
            </a:r>
            <a:r>
              <a:rPr lang="en-US" dirty="0" err="1" smtClean="0"/>
              <a:t>quadricScale</a:t>
            </a:r>
            <a:r>
              <a:rPr lang="en-US" dirty="0" smtClean="0"/>
              <a:t>(Vector(100, 100, 30)), Vector(0, 0, 1), 0 );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Kamera vezérlés a </a:t>
            </a:r>
            <a:r>
              <a:rPr lang="hu-HU" dirty="0" err="1" smtClean="0"/>
              <a:t>main.cpp-ben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keysPressed</a:t>
            </a:r>
            <a:r>
              <a:rPr lang="en-US" dirty="0" smtClean="0"/>
              <a:t>[256];</a:t>
            </a:r>
          </a:p>
          <a:p>
            <a:pPr lvl="1"/>
            <a:r>
              <a:rPr lang="hu-HU" dirty="0" smtClean="0"/>
              <a:t>mely billentyűk vannak lenyomva</a:t>
            </a:r>
          </a:p>
          <a:p>
            <a:pPr lvl="1"/>
            <a:r>
              <a:rPr lang="hu-HU" dirty="0" err="1" smtClean="0"/>
              <a:t>keyDown</a:t>
            </a:r>
            <a:r>
              <a:rPr lang="hu-HU" dirty="0" smtClean="0"/>
              <a:t>, </a:t>
            </a:r>
            <a:r>
              <a:rPr lang="hu-HU" dirty="0" err="1" smtClean="0"/>
              <a:t>keyUp</a:t>
            </a:r>
            <a:r>
              <a:rPr lang="hu-HU" dirty="0" smtClean="0"/>
              <a:t> </a:t>
            </a:r>
            <a:r>
              <a:rPr lang="hu-HU" dirty="0" err="1" smtClean="0"/>
              <a:t>callbackek</a:t>
            </a:r>
            <a:r>
              <a:rPr lang="hu-HU" dirty="0" smtClean="0"/>
              <a:t> karbantartják</a:t>
            </a:r>
          </a:p>
          <a:p>
            <a:r>
              <a:rPr lang="en-US" dirty="0" smtClean="0"/>
              <a:t>Camera </a:t>
            </a:r>
            <a:r>
              <a:rPr lang="en-US" dirty="0" err="1" smtClean="0"/>
              <a:t>camera</a:t>
            </a:r>
            <a:r>
              <a:rPr lang="en-US" dirty="0" smtClean="0"/>
              <a:t>;</a:t>
            </a:r>
          </a:p>
          <a:p>
            <a:pPr lvl="1"/>
            <a:r>
              <a:rPr lang="hu-HU" dirty="0" smtClean="0"/>
              <a:t>kamera példány</a:t>
            </a:r>
          </a:p>
          <a:p>
            <a:r>
              <a:rPr lang="hu-HU" dirty="0" err="1" smtClean="0"/>
              <a:t>mouseClick</a:t>
            </a:r>
            <a:r>
              <a:rPr lang="hu-HU" dirty="0" smtClean="0"/>
              <a:t>, </a:t>
            </a:r>
            <a:r>
              <a:rPr lang="hu-HU" dirty="0" err="1" smtClean="0"/>
              <a:t>mouseMove</a:t>
            </a:r>
            <a:endParaRPr lang="hu-HU" dirty="0" smtClean="0"/>
          </a:p>
          <a:p>
            <a:pPr lvl="1"/>
            <a:r>
              <a:rPr lang="hu-HU" dirty="0" smtClean="0"/>
              <a:t>kamera mozgatása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néz ki jól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textúra túl </a:t>
            </a:r>
            <a:r>
              <a:rPr lang="hu-HU" dirty="0" err="1" smtClean="0"/>
              <a:t>aprómintás</a:t>
            </a:r>
            <a:endParaRPr lang="hu-HU" dirty="0" smtClean="0"/>
          </a:p>
          <a:p>
            <a:pPr lvl="1"/>
            <a:r>
              <a:rPr lang="hu-HU" dirty="0" smtClean="0"/>
              <a:t>szorzó meg változtatása, vagy a kevésbé csicsás procedurális visszaállítása</a:t>
            </a:r>
          </a:p>
          <a:p>
            <a:r>
              <a:rPr lang="hu-HU" dirty="0" smtClean="0"/>
              <a:t>az irányfény nem minden falat világít meg:</a:t>
            </a:r>
          </a:p>
          <a:p>
            <a:pPr lvl="1"/>
            <a:r>
              <a:rPr lang="hu-HU" dirty="0" smtClean="0"/>
              <a:t>legyen valami </a:t>
            </a:r>
            <a:r>
              <a:rPr lang="hu-HU" dirty="0" err="1" smtClean="0"/>
              <a:t>ambiens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	</a:t>
            </a:r>
            <a:r>
              <a:rPr lang="en-US" dirty="0" smtClean="0"/>
              <a:t>return </a:t>
            </a:r>
            <a:r>
              <a:rPr lang="en-US" dirty="0" err="1" smtClean="0"/>
              <a:t>texProc</a:t>
            </a:r>
            <a:r>
              <a:rPr lang="en-US" dirty="0" smtClean="0"/>
              <a:t>(p.xyz, materials[quadric].xyz) * (</a:t>
            </a:r>
            <a:r>
              <a:rPr lang="en-US" b="1" dirty="0" smtClean="0"/>
              <a:t>clamp(0, 1, dot(normal, </a:t>
            </a:r>
            <a:r>
              <a:rPr lang="en-US" b="1" dirty="0" err="1" smtClean="0"/>
              <a:t>lightDir</a:t>
            </a:r>
            <a:r>
              <a:rPr lang="en-US" b="1" dirty="0" smtClean="0"/>
              <a:t>)) + 0.3);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szoba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392488" cy="45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ideális visszaverődés: </a:t>
            </a:r>
            <a:r>
              <a:rPr lang="hu-HU" dirty="0" err="1" smtClean="0"/>
              <a:t>trace</a:t>
            </a:r>
            <a:r>
              <a:rPr lang="hu-HU" dirty="0" smtClean="0"/>
              <a:t> végén tükrözött sugár számítása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// előző </a:t>
            </a:r>
            <a:r>
              <a:rPr lang="hu-HU" dirty="0" err="1" smtClean="0"/>
              <a:t>return</a:t>
            </a:r>
            <a:r>
              <a:rPr lang="hu-HU" dirty="0" smtClean="0"/>
              <a:t> helyett</a:t>
            </a:r>
          </a:p>
          <a:p>
            <a:pPr>
              <a:buNone/>
            </a:pPr>
            <a:r>
              <a:rPr lang="en-US" dirty="0" smtClean="0"/>
              <a:t>vec3 </a:t>
            </a:r>
            <a:r>
              <a:rPr lang="en-US" dirty="0" smtClean="0">
                <a:solidFill>
                  <a:srgbClr val="0070C0"/>
                </a:solidFill>
              </a:rPr>
              <a:t>result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contrib</a:t>
            </a:r>
            <a:r>
              <a:rPr lang="en-US" dirty="0" smtClean="0"/>
              <a:t> * </a:t>
            </a:r>
            <a:r>
              <a:rPr lang="en-US" dirty="0" err="1" smtClean="0"/>
              <a:t>texProc</a:t>
            </a:r>
            <a:r>
              <a:rPr lang="en-US" dirty="0" smtClean="0"/>
              <a:t>(p.xyz, materials[quadric].xyz) * (clamp(dot(normal, </a:t>
            </a:r>
            <a:r>
              <a:rPr lang="en-US" dirty="0" err="1" smtClean="0"/>
              <a:t>lightDir</a:t>
            </a:r>
            <a:r>
              <a:rPr lang="en-US" dirty="0" smtClean="0"/>
              <a:t>), 0, 1) + 0.3);</a:t>
            </a:r>
          </a:p>
          <a:p>
            <a:pPr>
              <a:buNone/>
            </a:pPr>
            <a:r>
              <a:rPr lang="en-US" dirty="0" smtClean="0"/>
              <a:t>float </a:t>
            </a:r>
            <a:r>
              <a:rPr lang="en-US" dirty="0" err="1" smtClean="0"/>
              <a:t>kr</a:t>
            </a:r>
            <a:r>
              <a:rPr lang="en-US" dirty="0" smtClean="0"/>
              <a:t> = materials[</a:t>
            </a:r>
            <a:r>
              <a:rPr lang="hu-HU" dirty="0" smtClean="0"/>
              <a:t>q</a:t>
            </a:r>
            <a:r>
              <a:rPr lang="en-US" dirty="0" err="1" smtClean="0"/>
              <a:t>uadric</a:t>
            </a:r>
            <a:r>
              <a:rPr lang="en-US" dirty="0" smtClean="0"/>
              <a:t>].w;</a:t>
            </a:r>
          </a:p>
          <a:p>
            <a:pPr>
              <a:buNone/>
            </a:pPr>
            <a:r>
              <a:rPr lang="en-US" dirty="0" smtClean="0"/>
              <a:t>if(</a:t>
            </a:r>
            <a:r>
              <a:rPr lang="en-US" dirty="0" err="1" smtClean="0"/>
              <a:t>kr</a:t>
            </a:r>
            <a:r>
              <a:rPr lang="en-US" dirty="0" smtClean="0"/>
              <a:t> &gt;= 0)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contrib</a:t>
            </a:r>
            <a:r>
              <a:rPr lang="en-US" dirty="0" smtClean="0">
                <a:solidFill>
                  <a:srgbClr val="FF0000"/>
                </a:solidFill>
              </a:rPr>
              <a:t> *= </a:t>
            </a:r>
            <a:r>
              <a:rPr lang="en-US" dirty="0" err="1" smtClean="0">
                <a:solidFill>
                  <a:srgbClr val="FF0000"/>
                </a:solidFill>
              </a:rPr>
              <a:t>kr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o = </a:t>
            </a:r>
            <a:r>
              <a:rPr lang="hu-HU" dirty="0" smtClean="0"/>
              <a:t>p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o.xyz += normal * 0.01;</a:t>
            </a:r>
            <a:r>
              <a:rPr lang="hu-HU" dirty="0" smtClean="0"/>
              <a:t>	// induló felületet ne találja +</a:t>
            </a:r>
            <a:endParaRPr lang="en-US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d = vec4(</a:t>
            </a:r>
            <a:r>
              <a:rPr lang="en-US" b="1" dirty="0" smtClean="0"/>
              <a:t>reflect(d.xyz, normal), 0);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return </a:t>
            </a:r>
            <a:r>
              <a:rPr lang="en-US" dirty="0" smtClean="0">
                <a:solidFill>
                  <a:srgbClr val="0070C0"/>
                </a:solidFill>
              </a:rPr>
              <a:t>result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ideális visszaverődés: rekurzió helyett iteráció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uniform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nRecursions</a:t>
            </a:r>
            <a:r>
              <a:rPr lang="en-US" dirty="0" smtClean="0"/>
              <a:t> = 2;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void main()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vec4 o = vec4(eye, 1);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vec4 d = vec4(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normalize(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viewDir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), 0);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outcolor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vec4(0, 0, 0, 1);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float </a:t>
            </a:r>
            <a:r>
              <a:rPr lang="en-US" dirty="0" err="1" smtClean="0">
                <a:solidFill>
                  <a:srgbClr val="FF0000"/>
                </a:solidFill>
              </a:rPr>
              <a:t>contrib</a:t>
            </a:r>
            <a:r>
              <a:rPr lang="en-US" dirty="0" smtClean="0">
                <a:solidFill>
                  <a:srgbClr val="FF0000"/>
                </a:solidFill>
              </a:rPr>
              <a:t> = 1;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iReflection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=0;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iReflection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nRecursions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&amp;&amp;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contrib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&gt; 0.01;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iReflection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++)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outcolor.xyz += trace(o, d, </a:t>
            </a:r>
            <a:r>
              <a:rPr lang="en-US" dirty="0" err="1" smtClean="0">
                <a:solidFill>
                  <a:srgbClr val="FF0000"/>
                </a:solidFill>
              </a:rPr>
              <a:t>contrib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anyagtulajdonság átállítása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Matrix4x4 q;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addQuadric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q.makeQuadricSphere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().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quadricScale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(Vector(2, 2, 2)), Vector(1, 0, 1), </a:t>
            </a:r>
            <a:r>
              <a:rPr lang="en-US" dirty="0" smtClean="0">
                <a:solidFill>
                  <a:srgbClr val="FF0000"/>
                </a:solidFill>
              </a:rPr>
              <a:t>0.5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addQuadric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q.makeQuadricParaboloid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(), Vector(0, 1, 1), </a:t>
            </a:r>
            <a:r>
              <a:rPr lang="en-US" dirty="0" smtClean="0">
                <a:solidFill>
                  <a:srgbClr val="FF0000"/>
                </a:solidFill>
              </a:rPr>
              <a:t>0.5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tükröző objektum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589884" cy="475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még egy tükörgolyó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restartObject</a:t>
            </a:r>
            <a:r>
              <a:rPr lang="en-US" dirty="0" smtClean="0"/>
              <a:t>();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addQuadric</a:t>
            </a:r>
            <a:r>
              <a:rPr lang="en-US" dirty="0" smtClean="0"/>
              <a:t>( </a:t>
            </a:r>
            <a:r>
              <a:rPr lang="en-US" dirty="0" err="1" smtClean="0"/>
              <a:t>q.makeQuadricSphere</a:t>
            </a:r>
            <a:r>
              <a:rPr lang="en-US" dirty="0" smtClean="0"/>
              <a:t>().</a:t>
            </a:r>
            <a:r>
              <a:rPr lang="en-US" dirty="0" err="1" smtClean="0"/>
              <a:t>quadricScale</a:t>
            </a:r>
            <a:r>
              <a:rPr lang="en-US" dirty="0" smtClean="0"/>
              <a:t>(Vector(2, 2, 2)).</a:t>
            </a:r>
            <a:r>
              <a:rPr lang="en-US" dirty="0" err="1" smtClean="0"/>
              <a:t>quadricTranslate</a:t>
            </a:r>
            <a:r>
              <a:rPr lang="en-US" dirty="0" smtClean="0"/>
              <a:t>(Vector(6, 0, 0)), Vector(1, 1, 1), 0.5);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iteráció állítgatása interaktívan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main.cpp</a:t>
            </a:r>
            <a:r>
              <a:rPr lang="hu-HU" dirty="0" smtClean="0"/>
              <a:t> új globális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nRecursions</a:t>
            </a:r>
            <a:r>
              <a:rPr lang="en-US" dirty="0" smtClean="0"/>
              <a:t> = 3;</a:t>
            </a:r>
            <a:endParaRPr lang="hu-HU" dirty="0" smtClean="0"/>
          </a:p>
          <a:p>
            <a:r>
              <a:rPr lang="hu-HU" dirty="0" smtClean="0"/>
              <a:t>bekötése displayben</a:t>
            </a:r>
          </a:p>
          <a:p>
            <a:pPr lvl="1"/>
            <a:r>
              <a:rPr lang="en-US" dirty="0" err="1" smtClean="0"/>
              <a:t>simpleShader</a:t>
            </a:r>
            <a:r>
              <a:rPr lang="en-US" dirty="0" smtClean="0"/>
              <a:t>-&gt;</a:t>
            </a:r>
            <a:r>
              <a:rPr lang="en-US" dirty="0" err="1" smtClean="0"/>
              <a:t>bindUniformInt</a:t>
            </a:r>
            <a:r>
              <a:rPr lang="en-US" dirty="0" smtClean="0"/>
              <a:t>("</a:t>
            </a:r>
            <a:r>
              <a:rPr lang="en-US" dirty="0" err="1" smtClean="0"/>
              <a:t>nRecursions</a:t>
            </a:r>
            <a:r>
              <a:rPr lang="en-US" dirty="0" smtClean="0"/>
              <a:t>", </a:t>
            </a:r>
            <a:r>
              <a:rPr lang="en-US" dirty="0" err="1" smtClean="0"/>
              <a:t>nRecursions</a:t>
            </a:r>
            <a:r>
              <a:rPr lang="en-US" dirty="0" smtClean="0"/>
              <a:t>);</a:t>
            </a:r>
          </a:p>
          <a:p>
            <a:r>
              <a:rPr lang="hu-HU" dirty="0" err="1" smtClean="0"/>
              <a:t>keyUp</a:t>
            </a:r>
            <a:endParaRPr lang="hu-HU" dirty="0" smtClean="0"/>
          </a:p>
          <a:p>
            <a:pPr lvl="1"/>
            <a:r>
              <a:rPr lang="en-US" dirty="0" smtClean="0"/>
              <a:t>case '+' : </a:t>
            </a:r>
            <a:r>
              <a:rPr lang="en-US" dirty="0" err="1" smtClean="0"/>
              <a:t>nRecursions</a:t>
            </a:r>
            <a:r>
              <a:rPr lang="en-US" dirty="0" smtClean="0"/>
              <a:t>++; break;</a:t>
            </a:r>
          </a:p>
          <a:p>
            <a:pPr lvl="1"/>
            <a:r>
              <a:rPr lang="en-US" dirty="0" smtClean="0"/>
              <a:t>case '-' : if(</a:t>
            </a:r>
            <a:r>
              <a:rPr lang="en-US" dirty="0" err="1" smtClean="0"/>
              <a:t>nRecursions</a:t>
            </a:r>
            <a:r>
              <a:rPr lang="en-US" dirty="0" smtClean="0"/>
              <a:t> &gt; 1) </a:t>
            </a:r>
            <a:r>
              <a:rPr lang="en-US" dirty="0" err="1" smtClean="0"/>
              <a:t>nRecursions</a:t>
            </a:r>
            <a:r>
              <a:rPr lang="en-US" dirty="0" smtClean="0"/>
              <a:t>--; break;</a:t>
            </a:r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különböző </a:t>
            </a:r>
            <a:r>
              <a:rPr lang="hu-HU" dirty="0" err="1" smtClean="0"/>
              <a:t>iterációszámmal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128039" cy="427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115624" cy="426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törő objektum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materials[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uadric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].w;</a:t>
            </a:r>
          </a:p>
          <a:p>
            <a:pPr>
              <a:buNone/>
            </a:pPr>
            <a:r>
              <a:rPr lang="en-US" dirty="0" smtClean="0"/>
              <a:t>if(</a:t>
            </a:r>
            <a:r>
              <a:rPr lang="en-US" dirty="0" err="1" smtClean="0"/>
              <a:t>kr</a:t>
            </a:r>
            <a:r>
              <a:rPr lang="en-US" dirty="0" smtClean="0"/>
              <a:t> &lt; 0)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vec3 </a:t>
            </a:r>
            <a:r>
              <a:rPr lang="en-US" dirty="0" err="1" smtClean="0"/>
              <a:t>rdir</a:t>
            </a:r>
            <a:r>
              <a:rPr lang="en-US" dirty="0" smtClean="0"/>
              <a:t> = refract(d.xyz, normal, -(</a:t>
            </a:r>
            <a:r>
              <a:rPr lang="hu-HU" dirty="0" smtClean="0"/>
              <a:t>b</a:t>
            </a:r>
            <a:r>
              <a:rPr lang="en-US" dirty="0" err="1" smtClean="0"/>
              <a:t>ackFacing</a:t>
            </a:r>
            <a:r>
              <a:rPr lang="en-US" dirty="0" smtClean="0"/>
              <a:t>?(</a:t>
            </a:r>
            <a:r>
              <a:rPr lang="en-US" dirty="0" err="1" smtClean="0"/>
              <a:t>kr</a:t>
            </a:r>
            <a:r>
              <a:rPr lang="en-US" dirty="0" smtClean="0"/>
              <a:t>):(1/</a:t>
            </a:r>
            <a:r>
              <a:rPr lang="en-US" dirty="0" err="1" smtClean="0"/>
              <a:t>kr</a:t>
            </a:r>
            <a:r>
              <a:rPr lang="en-US" dirty="0" smtClean="0"/>
              <a:t>)));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if(dot(</a:t>
            </a:r>
            <a:r>
              <a:rPr lang="en-US" dirty="0" err="1" smtClean="0"/>
              <a:t>rdir</a:t>
            </a:r>
            <a:r>
              <a:rPr lang="en-US" dirty="0" smtClean="0"/>
              <a:t>, </a:t>
            </a:r>
            <a:r>
              <a:rPr lang="en-US" dirty="0" err="1" smtClean="0"/>
              <a:t>rdir</a:t>
            </a:r>
            <a:r>
              <a:rPr lang="en-US" dirty="0" smtClean="0"/>
              <a:t>) &gt; 0.001)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en-US" dirty="0" err="1" smtClean="0"/>
              <a:t>contrib</a:t>
            </a:r>
            <a:r>
              <a:rPr lang="en-US" dirty="0" smtClean="0"/>
              <a:t> *= 0.99;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en-US" dirty="0" smtClean="0"/>
              <a:t>o = </a:t>
            </a:r>
            <a:r>
              <a:rPr lang="hu-HU" dirty="0" smtClean="0"/>
              <a:t>p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en-US" dirty="0" smtClean="0"/>
              <a:t>o.xyz -= normal * 0.01;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en-US" dirty="0" smtClean="0"/>
              <a:t>d = vec4(</a:t>
            </a:r>
            <a:r>
              <a:rPr lang="en-US" dirty="0" err="1" smtClean="0"/>
              <a:t>rdir</a:t>
            </a:r>
            <a:r>
              <a:rPr lang="en-US" dirty="0" smtClean="0"/>
              <a:t>, 0);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en-US" dirty="0" smtClean="0"/>
              <a:t>}</a:t>
            </a:r>
            <a:r>
              <a:rPr lang="hu-HU" dirty="0" smtClean="0"/>
              <a:t> </a:t>
            </a:r>
            <a:r>
              <a:rPr lang="en-US" dirty="0" smtClean="0"/>
              <a:t>else</a:t>
            </a:r>
            <a:r>
              <a:rPr lang="hu-HU" dirty="0" smtClean="0"/>
              <a:t> 	</a:t>
            </a:r>
            <a:r>
              <a:rPr lang="en-US" dirty="0" err="1" smtClean="0"/>
              <a:t>kr</a:t>
            </a:r>
            <a:r>
              <a:rPr lang="en-US" dirty="0" smtClean="0"/>
              <a:t> = 1;</a:t>
            </a:r>
            <a:r>
              <a:rPr lang="hu-HU" dirty="0" smtClean="0"/>
              <a:t>	// </a:t>
            </a:r>
            <a:r>
              <a:rPr lang="hu-HU" dirty="0" err="1" smtClean="0"/>
              <a:t>total</a:t>
            </a:r>
            <a:r>
              <a:rPr lang="hu-HU" dirty="0" smtClean="0"/>
              <a:t> </a:t>
            </a:r>
            <a:r>
              <a:rPr lang="hu-HU" dirty="0" err="1" smtClean="0"/>
              <a:t>internal</a:t>
            </a:r>
            <a:r>
              <a:rPr lang="hu-HU" dirty="0" smtClean="0"/>
              <a:t> </a:t>
            </a:r>
            <a:r>
              <a:rPr lang="hu-HU" dirty="0" err="1" smtClean="0"/>
              <a:t>relfection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&gt;= 0)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Animáció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idleCallback</a:t>
            </a:r>
            <a:r>
              <a:rPr lang="hu-HU" dirty="0" smtClean="0"/>
              <a:t>: </a:t>
            </a:r>
            <a:r>
              <a:rPr lang="hu-HU" dirty="0" err="1" smtClean="0"/>
              <a:t>animate</a:t>
            </a:r>
            <a:endParaRPr lang="hu-HU" dirty="0" smtClean="0"/>
          </a:p>
          <a:p>
            <a:pPr lvl="1"/>
            <a:r>
              <a:rPr lang="hu-HU" dirty="0" smtClean="0"/>
              <a:t>időlépcső meghatározása</a:t>
            </a:r>
          </a:p>
          <a:p>
            <a:pPr lvl="1"/>
            <a:r>
              <a:rPr lang="hu-HU" dirty="0" smtClean="0"/>
              <a:t>kamera mozgatása</a:t>
            </a:r>
          </a:p>
          <a:p>
            <a:pPr lvl="1"/>
            <a:r>
              <a:rPr lang="hu-HU" dirty="0" smtClean="0"/>
              <a:t>újrarajzolás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üveggömb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restartObject</a:t>
            </a:r>
            <a:r>
              <a:rPr lang="en-US" dirty="0" smtClean="0"/>
              <a:t>();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addQuadric</a:t>
            </a:r>
            <a:r>
              <a:rPr lang="en-US" dirty="0" smtClean="0"/>
              <a:t>( </a:t>
            </a:r>
            <a:r>
              <a:rPr lang="en-US" dirty="0" err="1" smtClean="0"/>
              <a:t>q.makeQuadricSphere</a:t>
            </a:r>
            <a:r>
              <a:rPr lang="en-US" dirty="0" smtClean="0"/>
              <a:t>().</a:t>
            </a:r>
            <a:r>
              <a:rPr lang="en-US" dirty="0" err="1" smtClean="0"/>
              <a:t>quadricScale</a:t>
            </a:r>
            <a:r>
              <a:rPr lang="en-US" dirty="0" smtClean="0"/>
              <a:t>(Vector(2, 2, 2)).</a:t>
            </a:r>
            <a:r>
              <a:rPr lang="en-US" dirty="0" err="1" smtClean="0"/>
              <a:t>quadricTranslate</a:t>
            </a:r>
            <a:r>
              <a:rPr lang="en-US" dirty="0" smtClean="0"/>
              <a:t>(Vector(-6, 0, 0)), Vector(</a:t>
            </a:r>
            <a:r>
              <a:rPr lang="hu-HU" dirty="0" smtClean="0"/>
              <a:t>0</a:t>
            </a:r>
            <a:r>
              <a:rPr lang="en-US" dirty="0" smtClean="0"/>
              <a:t>, </a:t>
            </a:r>
            <a:r>
              <a:rPr lang="hu-HU" dirty="0" smtClean="0"/>
              <a:t>0</a:t>
            </a:r>
            <a:r>
              <a:rPr lang="en-US" dirty="0" smtClean="0"/>
              <a:t>, </a:t>
            </a:r>
            <a:r>
              <a:rPr lang="hu-HU" dirty="0" smtClean="0"/>
              <a:t>0</a:t>
            </a:r>
            <a:r>
              <a:rPr lang="en-US" dirty="0" smtClean="0"/>
              <a:t>), -1.</a:t>
            </a:r>
            <a:r>
              <a:rPr lang="hu-HU" dirty="0" smtClean="0"/>
              <a:t>6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mindenféle tárgyak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532774" cy="469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000380"/>
            <a:ext cx="8229600" cy="1143000"/>
          </a:xfrm>
        </p:spPr>
        <p:txBody>
          <a:bodyPr/>
          <a:lstStyle/>
          <a:p>
            <a:r>
              <a:rPr lang="hu-HU" dirty="0" smtClean="0"/>
              <a:t>VÉGE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Betöltött </a:t>
            </a:r>
            <a:r>
              <a:rPr lang="hu-HU" dirty="0" err="1" smtClean="0"/>
              <a:t>shaderek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 smtClean="0"/>
          </a:p>
          <a:p>
            <a:pPr lvl="1"/>
            <a:r>
              <a:rPr lang="hu-HU" dirty="0" err="1" smtClean="0"/>
              <a:t>raydir.vert</a:t>
            </a:r>
            <a:endParaRPr lang="hu-HU" dirty="0" smtClean="0"/>
          </a:p>
          <a:p>
            <a:pPr lvl="1"/>
            <a:r>
              <a:rPr lang="hu-HU" dirty="0" smtClean="0"/>
              <a:t>ugyanaz egyelőre, mint a </a:t>
            </a:r>
            <a:r>
              <a:rPr lang="hu-HU" dirty="0" err="1" smtClean="0"/>
              <a:t>passthrough</a:t>
            </a:r>
            <a:r>
              <a:rPr lang="hu-HU" dirty="0" smtClean="0"/>
              <a:t> volt</a:t>
            </a:r>
          </a:p>
          <a:p>
            <a:r>
              <a:rPr lang="hu-HU" dirty="0" smtClean="0"/>
              <a:t>pixel </a:t>
            </a:r>
            <a:r>
              <a:rPr lang="hu-HU" dirty="0" err="1" smtClean="0"/>
              <a:t>shader</a:t>
            </a:r>
            <a:endParaRPr lang="hu-HU" dirty="0" smtClean="0"/>
          </a:p>
          <a:p>
            <a:pPr lvl="1"/>
            <a:r>
              <a:rPr lang="hu-HU" dirty="0" err="1" smtClean="0"/>
              <a:t>raytrace.frag</a:t>
            </a:r>
            <a:endParaRPr lang="hu-HU" dirty="0" smtClean="0"/>
          </a:p>
          <a:p>
            <a:pPr lvl="1"/>
            <a:r>
              <a:rPr lang="hu-HU" dirty="0" smtClean="0"/>
              <a:t>piros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Kiindulási állapot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517876" cy="46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: nézeti irány meghatározása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képernyő -</a:t>
            </a:r>
            <a:r>
              <a:rPr lang="en-US" dirty="0" smtClean="0"/>
              <a:t>&gt; </a:t>
            </a:r>
            <a:r>
              <a:rPr lang="en-US" dirty="0" err="1" smtClean="0"/>
              <a:t>vil</a:t>
            </a:r>
            <a:r>
              <a:rPr lang="hu-HU" dirty="0" smtClean="0"/>
              <a:t>ágkoordináta</a:t>
            </a:r>
          </a:p>
          <a:p>
            <a:pPr lvl="1"/>
            <a:r>
              <a:rPr lang="hu-HU" dirty="0" smtClean="0"/>
              <a:t>* (</a:t>
            </a:r>
            <a:r>
              <a:rPr lang="hu-HU" dirty="0" err="1" smtClean="0"/>
              <a:t>view</a:t>
            </a:r>
            <a:r>
              <a:rPr lang="hu-HU" dirty="0" smtClean="0"/>
              <a:t> * </a:t>
            </a:r>
            <a:r>
              <a:rPr lang="hu-HU" dirty="0" err="1" smtClean="0"/>
              <a:t>proj</a:t>
            </a:r>
            <a:r>
              <a:rPr lang="hu-HU" dirty="0" smtClean="0"/>
              <a:t>)</a:t>
            </a:r>
            <a:r>
              <a:rPr lang="hu-HU" baseline="30000" dirty="0" smtClean="0"/>
              <a:t>-1</a:t>
            </a:r>
            <a:endParaRPr lang="hu-HU" dirty="0" smtClean="0"/>
          </a:p>
          <a:p>
            <a:r>
              <a:rPr lang="hu-HU" dirty="0" smtClean="0"/>
              <a:t>nézeti irány </a:t>
            </a:r>
            <a:r>
              <a:rPr lang="en-US" dirty="0" smtClean="0"/>
              <a:t>= </a:t>
            </a:r>
            <a:r>
              <a:rPr lang="en-US" dirty="0" err="1" smtClean="0"/>
              <a:t>vil</a:t>
            </a:r>
            <a:r>
              <a:rPr lang="hu-HU" dirty="0" smtClean="0"/>
              <a:t>ágkoordináta </a:t>
            </a:r>
            <a:r>
              <a:rPr lang="en-US" dirty="0" smtClean="0"/>
              <a:t>-</a:t>
            </a:r>
            <a:r>
              <a:rPr lang="hu-HU" dirty="0" smtClean="0"/>
              <a:t> szempozíció</a:t>
            </a:r>
          </a:p>
          <a:p>
            <a:r>
              <a:rPr lang="hu-HU" dirty="0" smtClean="0"/>
              <a:t>képernyő </a:t>
            </a:r>
            <a:r>
              <a:rPr lang="en-US" dirty="0" smtClean="0"/>
              <a:t>-&gt; </a:t>
            </a:r>
            <a:r>
              <a:rPr lang="hu-HU" dirty="0" smtClean="0"/>
              <a:t>nézeti irány</a:t>
            </a:r>
          </a:p>
          <a:p>
            <a:pPr lvl="1"/>
            <a:r>
              <a:rPr lang="hu-HU" dirty="0" smtClean="0"/>
              <a:t>* (</a:t>
            </a:r>
            <a:r>
              <a:rPr lang="en-US" dirty="0" err="1" smtClean="0"/>
              <a:t>eltol</a:t>
            </a:r>
            <a:r>
              <a:rPr lang="hu-HU" dirty="0" smtClean="0"/>
              <a:t>ás szempozícióval * </a:t>
            </a:r>
            <a:r>
              <a:rPr lang="hu-HU" dirty="0" err="1" smtClean="0"/>
              <a:t>view</a:t>
            </a:r>
            <a:r>
              <a:rPr lang="hu-HU" dirty="0" smtClean="0"/>
              <a:t> * </a:t>
            </a:r>
            <a:r>
              <a:rPr lang="hu-HU" dirty="0" err="1" smtClean="0"/>
              <a:t>proj</a:t>
            </a:r>
            <a:r>
              <a:rPr lang="en-US" dirty="0" smtClean="0"/>
              <a:t>)</a:t>
            </a:r>
            <a:r>
              <a:rPr lang="hu-HU" baseline="30000" dirty="0" smtClean="0"/>
              <a:t> -1</a:t>
            </a:r>
            <a:endParaRPr lang="hu-HU" dirty="0" smtClean="0"/>
          </a:p>
          <a:p>
            <a:r>
              <a:rPr lang="hu-HU" dirty="0" smtClean="0"/>
              <a:t>tehát egyetlen mátrixszorzás</a:t>
            </a:r>
          </a:p>
          <a:p>
            <a:pPr lvl="1"/>
            <a:r>
              <a:rPr lang="hu-HU" dirty="0" smtClean="0"/>
              <a:t>ezt a mátrixot a Camera osztály a fenti módon elő is </a:t>
            </a:r>
            <a:r>
              <a:rPr lang="hu-HU" dirty="0" err="1" smtClean="0"/>
              <a:t>állitja</a:t>
            </a:r>
            <a:r>
              <a:rPr lang="hu-HU" dirty="0" smtClean="0"/>
              <a:t> nekünk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1531</Words>
  <Application>Microsoft Office PowerPoint</Application>
  <PresentationFormat>Diavetítés a képernyőre (4:3 oldalarány)</PresentationFormat>
  <Paragraphs>380</Paragraphs>
  <Slides>62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62</vt:i4>
      </vt:variant>
    </vt:vector>
  </HeadingPairs>
  <TitlesOfParts>
    <vt:vector size="63" baseType="lpstr">
      <vt:lpstr>Office-téma</vt:lpstr>
      <vt:lpstr>GPGPU labor V.</vt:lpstr>
      <vt:lpstr>Kezdeti teendők</vt:lpstr>
      <vt:lpstr>Új segédosztályok</vt:lpstr>
      <vt:lpstr>Új segédosztályok</vt:lpstr>
      <vt:lpstr>Kamera vezérlés a main.cpp-ben</vt:lpstr>
      <vt:lpstr>Animáció</vt:lpstr>
      <vt:lpstr>Betöltött shaderek</vt:lpstr>
      <vt:lpstr>Kiindulási állapot</vt:lpstr>
      <vt:lpstr>Vertex shader: nézeti irány meghatározása</vt:lpstr>
      <vt:lpstr>Vertex shader</vt:lpstr>
      <vt:lpstr>Vertex shader</vt:lpstr>
      <vt:lpstr>viewDirMatrix uniform beállítása</vt:lpstr>
      <vt:lpstr>Pixel shader bementén a viewDir</vt:lpstr>
      <vt:lpstr>Forgassuk a kamerát az egérrel</vt:lpstr>
      <vt:lpstr>Sugár- és quadric egyenletek</vt:lpstr>
      <vt:lpstr>Quadric példák</vt:lpstr>
      <vt:lpstr>Sugár-quadric metszés</vt:lpstr>
      <vt:lpstr>Metszésszámító segédfv pixel shaderhez I</vt:lpstr>
      <vt:lpstr>Metszésszámító segédfv pixel shaderhez II</vt:lpstr>
      <vt:lpstr>Metszésszámító segédfv pixel shaderhez III</vt:lpstr>
      <vt:lpstr>új uniform paraméterek</vt:lpstr>
      <vt:lpstr>uniformok beállítása</vt:lpstr>
      <vt:lpstr>pixel shader main</vt:lpstr>
      <vt:lpstr>metszés egy quadrickal</vt:lpstr>
      <vt:lpstr>árnyalás: main</vt:lpstr>
      <vt:lpstr>árnyalás: trace (main elé)</vt:lpstr>
      <vt:lpstr>árnyalás: trace (folyt.)</vt:lpstr>
      <vt:lpstr>Árnyalt gömb</vt:lpstr>
      <vt:lpstr>egyszerű procedurális textúra</vt:lpstr>
      <vt:lpstr>main.cpp-ben zaj generálás</vt:lpstr>
      <vt:lpstr>trace végén</vt:lpstr>
      <vt:lpstr>Gömb procedurális textúrával</vt:lpstr>
      <vt:lpstr>másik procedurális textúra lehetőség</vt:lpstr>
      <vt:lpstr>Gömb más procedurális textúrával</vt:lpstr>
      <vt:lpstr>Színtérmodell</vt:lpstr>
      <vt:lpstr>main.cpp-be új globális változók</vt:lpstr>
      <vt:lpstr>main.cpp-be új globális segédfüggvények</vt:lpstr>
      <vt:lpstr>shaderbe uniformok</vt:lpstr>
      <vt:lpstr>display-be uniformok beállítása</vt:lpstr>
      <vt:lpstr>init-be: szintér létrehozás</vt:lpstr>
      <vt:lpstr>Hol tartunk?</vt:lpstr>
      <vt:lpstr>processObject (trace elé)</vt:lpstr>
      <vt:lpstr>processObject (folyt)</vt:lpstr>
      <vt:lpstr>processObject (folyt)</vt:lpstr>
      <vt:lpstr>processObject (folyt)</vt:lpstr>
      <vt:lpstr>trace átírása</vt:lpstr>
      <vt:lpstr>trace végét csak kicsit kell</vt:lpstr>
      <vt:lpstr>Objektum két quadricból</vt:lpstr>
      <vt:lpstr>rakjunk köré egy szobát</vt:lpstr>
      <vt:lpstr>nem néz ki jól</vt:lpstr>
      <vt:lpstr>szoba</vt:lpstr>
      <vt:lpstr>ideális visszaverődés: trace végén tükrözött sugár számítása</vt:lpstr>
      <vt:lpstr>ideális visszaverődés: rekurzió helyett iteráció</vt:lpstr>
      <vt:lpstr>anyagtulajdonság átállítása</vt:lpstr>
      <vt:lpstr>tükröző objektum</vt:lpstr>
      <vt:lpstr>még egy tükörgolyó</vt:lpstr>
      <vt:lpstr>iteráció állítgatása interaktívan</vt:lpstr>
      <vt:lpstr>különböző iterációszámmal</vt:lpstr>
      <vt:lpstr>törő objektum</vt:lpstr>
      <vt:lpstr>üveggömb</vt:lpstr>
      <vt:lpstr>mindenféle tárgyak</vt:lpstr>
      <vt:lpstr>VÉGE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UmiTomi</cp:lastModifiedBy>
  <cp:revision>197</cp:revision>
  <dcterms:created xsi:type="dcterms:W3CDTF">2011-02-23T08:08:41Z</dcterms:created>
  <dcterms:modified xsi:type="dcterms:W3CDTF">2011-03-10T07:41:38Z</dcterms:modified>
</cp:coreProperties>
</file>