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9" r:id="rId10"/>
    <p:sldId id="270" r:id="rId11"/>
    <p:sldId id="271" r:id="rId12"/>
    <p:sldId id="262" r:id="rId13"/>
    <p:sldId id="263" r:id="rId14"/>
    <p:sldId id="264" r:id="rId15"/>
    <p:sldId id="265" r:id="rId16"/>
    <p:sldId id="266" r:id="rId17"/>
    <p:sldId id="272" r:id="rId18"/>
    <p:sldId id="273" r:id="rId19"/>
    <p:sldId id="276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5.wmf"/><Relationship Id="rId7" Type="http://schemas.openxmlformats.org/officeDocument/2006/relationships/image" Target="../media/image18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7.wmf"/><Relationship Id="rId11" Type="http://schemas.openxmlformats.org/officeDocument/2006/relationships/image" Target="../media/image22.wmf"/><Relationship Id="rId5" Type="http://schemas.openxmlformats.org/officeDocument/2006/relationships/image" Target="../media/image16.wmf"/><Relationship Id="rId10" Type="http://schemas.openxmlformats.org/officeDocument/2006/relationships/image" Target="../media/image21.wmf"/><Relationship Id="rId4" Type="http://schemas.openxmlformats.org/officeDocument/2006/relationships/image" Target="../media/image9.wmf"/><Relationship Id="rId9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18F1-FD9C-483B-8E50-E23EA385DF6B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C940-ADD1-456E-BC7A-C7C493BB4E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18F1-FD9C-483B-8E50-E23EA385DF6B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C940-ADD1-456E-BC7A-C7C493BB4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18F1-FD9C-483B-8E50-E23EA385DF6B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C940-ADD1-456E-BC7A-C7C493BB4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18F1-FD9C-483B-8E50-E23EA385DF6B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C940-ADD1-456E-BC7A-C7C493BB4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18F1-FD9C-483B-8E50-E23EA385DF6B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C940-ADD1-456E-BC7A-C7C493BB4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18F1-FD9C-483B-8E50-E23EA385DF6B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C940-ADD1-456E-BC7A-C7C493BB4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18F1-FD9C-483B-8E50-E23EA385DF6B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C940-ADD1-456E-BC7A-C7C493BB4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18F1-FD9C-483B-8E50-E23EA385DF6B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C940-ADD1-456E-BC7A-C7C493BB4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18F1-FD9C-483B-8E50-E23EA385DF6B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C940-ADD1-456E-BC7A-C7C493BB4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18F1-FD9C-483B-8E50-E23EA385DF6B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C940-ADD1-456E-BC7A-C7C493BB4E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76518F1-FD9C-483B-8E50-E23EA385DF6B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2FEC940-ADD1-456E-BC7A-C7C493BB4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76518F1-FD9C-483B-8E50-E23EA385DF6B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2FEC940-ADD1-456E-BC7A-C7C493BB4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3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Sug</a:t>
            </a:r>
            <a:r>
              <a:rPr lang="hu-HU" dirty="0" smtClean="0"/>
              <a:t>árkövetés a GPU-n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Kvadratikus felületek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57213" y="5757862"/>
            <a:ext cx="25622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ym typeface="Symbol" pitchFamily="18" charset="2"/>
              </a:rPr>
              <a:t> </a:t>
            </a:r>
            <a:r>
              <a:rPr lang="en-US"/>
              <a:t>+ </a:t>
            </a:r>
            <a:r>
              <a:rPr lang="en-US">
                <a:sym typeface="Symbol" pitchFamily="18" charset="2"/>
              </a:rPr>
              <a:t> </a:t>
            </a:r>
            <a:r>
              <a:rPr lang="en-US"/>
              <a:t>+ </a:t>
            </a:r>
            <a:r>
              <a:rPr lang="en-US">
                <a:sym typeface="Symbol" pitchFamily="18" charset="2"/>
              </a:rPr>
              <a:t> </a:t>
            </a:r>
            <a:r>
              <a:rPr lang="en-US"/>
              <a:t>-1=0</a:t>
            </a:r>
            <a:endParaRPr lang="hu-HU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327525" y="1752600"/>
            <a:ext cx="336550" cy="1552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x</a:t>
            </a:r>
          </a:p>
          <a:p>
            <a:r>
              <a:rPr lang="en-US" i="1"/>
              <a:t>y</a:t>
            </a:r>
          </a:p>
          <a:p>
            <a:r>
              <a:rPr lang="en-US" i="1"/>
              <a:t>z</a:t>
            </a:r>
          </a:p>
          <a:p>
            <a:r>
              <a:rPr lang="en-US"/>
              <a:t>1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84525" y="2209800"/>
            <a:ext cx="196207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i="1" dirty="0"/>
              <a:t>x,y,z</a:t>
            </a:r>
            <a:r>
              <a:rPr lang="en-US" dirty="0"/>
              <a:t>,1] </a:t>
            </a:r>
            <a:r>
              <a:rPr lang="en-US" b="1" dirty="0"/>
              <a:t>A</a:t>
            </a:r>
            <a:r>
              <a:rPr lang="en-US" dirty="0"/>
              <a:t>        </a:t>
            </a:r>
            <a:r>
              <a:rPr lang="hu-HU" dirty="0" smtClean="0"/>
              <a:t>    </a:t>
            </a:r>
            <a:r>
              <a:rPr lang="en-US" dirty="0" smtClean="0"/>
              <a:t>= </a:t>
            </a:r>
            <a:r>
              <a:rPr lang="en-US" dirty="0"/>
              <a:t>0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4267200" y="1828800"/>
            <a:ext cx="381000" cy="1143000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17525" y="2209800"/>
            <a:ext cx="27987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/>
              <a:t>Kvadratikus felület</a:t>
            </a:r>
            <a:r>
              <a:rPr lang="en-US"/>
              <a:t>: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5334000" y="2057400"/>
            <a:ext cx="990600" cy="762000"/>
          </a:xfrm>
          <a:prstGeom prst="notchedRightArrow">
            <a:avLst>
              <a:gd name="adj1" fmla="val 50000"/>
              <a:gd name="adj2" fmla="val 325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553200" y="2057400"/>
            <a:ext cx="1573213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Másodfokú</a:t>
            </a:r>
            <a:endParaRPr lang="en-US" dirty="0"/>
          </a:p>
          <a:p>
            <a:r>
              <a:rPr lang="en-US" dirty="0" err="1"/>
              <a:t>egyenlet</a:t>
            </a:r>
            <a:endParaRPr lang="en-US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00075" y="5349875"/>
            <a:ext cx="199072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u="sng" dirty="0" err="1"/>
              <a:t>Ellipszoid</a:t>
            </a:r>
            <a:endParaRPr lang="en-US" dirty="0"/>
          </a:p>
          <a:p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baseline="30000" dirty="0"/>
              <a:t>2        </a:t>
            </a:r>
            <a:r>
              <a:rPr lang="en-US" i="1" dirty="0"/>
              <a:t>y</a:t>
            </a:r>
            <a:r>
              <a:rPr lang="en-US" baseline="30000" dirty="0"/>
              <a:t>2    </a:t>
            </a:r>
            <a:r>
              <a:rPr lang="hu-HU" baseline="30000" dirty="0"/>
              <a:t> </a:t>
            </a:r>
            <a:r>
              <a:rPr lang="en-US" baseline="30000" dirty="0"/>
              <a:t>  </a:t>
            </a:r>
            <a:r>
              <a:rPr lang="en-US" i="1" dirty="0"/>
              <a:t>z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9600" y="5943600"/>
            <a:ext cx="1911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/>
              <a:t>a</a:t>
            </a:r>
            <a:r>
              <a:rPr lang="en-US" baseline="30000" dirty="0"/>
              <a:t>2       </a:t>
            </a:r>
            <a:r>
              <a:rPr lang="en-US" i="1" dirty="0"/>
              <a:t>b</a:t>
            </a:r>
            <a:r>
              <a:rPr lang="en-US" baseline="30000" dirty="0"/>
              <a:t>2</a:t>
            </a:r>
            <a:r>
              <a:rPr lang="hu-HU" baseline="30000" dirty="0"/>
              <a:t>       </a:t>
            </a:r>
            <a:r>
              <a:rPr lang="en-US" i="1" dirty="0"/>
              <a:t>c</a:t>
            </a:r>
            <a:r>
              <a:rPr lang="en-US" baseline="30000" dirty="0"/>
              <a:t>2</a:t>
            </a:r>
            <a:endParaRPr lang="hu-HU" baseline="30000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548063" y="5789612"/>
            <a:ext cx="25622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ym typeface="Symbol" pitchFamily="18" charset="2"/>
              </a:rPr>
              <a:t> </a:t>
            </a:r>
            <a:r>
              <a:rPr lang="en-US"/>
              <a:t>+ </a:t>
            </a:r>
            <a:r>
              <a:rPr lang="en-US">
                <a:sym typeface="Symbol" pitchFamily="18" charset="2"/>
              </a:rPr>
              <a:t> </a:t>
            </a:r>
            <a:r>
              <a:rPr lang="en-US"/>
              <a:t>- </a:t>
            </a:r>
            <a:r>
              <a:rPr lang="en-US" baseline="30000"/>
              <a:t> </a:t>
            </a:r>
            <a:r>
              <a:rPr lang="en-US" i="1"/>
              <a:t>z</a:t>
            </a:r>
            <a:r>
              <a:rPr lang="en-US" baseline="30000"/>
              <a:t>2</a:t>
            </a:r>
            <a:r>
              <a:rPr lang="en-US">
                <a:sym typeface="Symbol" pitchFamily="18" charset="2"/>
              </a:rPr>
              <a:t> </a:t>
            </a:r>
            <a:r>
              <a:rPr lang="en-US"/>
              <a:t>=0</a:t>
            </a:r>
            <a:endParaRPr lang="hu-HU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571875" y="5349875"/>
            <a:ext cx="199072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u="sng" dirty="0" err="1"/>
              <a:t>Végtelen</a:t>
            </a:r>
            <a:r>
              <a:rPr lang="en-US" u="sng" dirty="0"/>
              <a:t> </a:t>
            </a:r>
            <a:r>
              <a:rPr lang="en-US" u="sng" dirty="0" err="1"/>
              <a:t>kúp</a:t>
            </a:r>
            <a:endParaRPr lang="en-US" dirty="0"/>
          </a:p>
          <a:p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baseline="30000" dirty="0"/>
              <a:t>2        </a:t>
            </a:r>
            <a:r>
              <a:rPr lang="en-US" i="1" dirty="0"/>
              <a:t>y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581400" y="5943600"/>
            <a:ext cx="1911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/>
              <a:t>a</a:t>
            </a:r>
            <a:r>
              <a:rPr lang="en-US" baseline="30000" dirty="0"/>
              <a:t>2       </a:t>
            </a:r>
            <a:r>
              <a:rPr lang="en-US" i="1" dirty="0"/>
              <a:t>b</a:t>
            </a:r>
            <a:r>
              <a:rPr lang="en-US" baseline="30000" dirty="0"/>
              <a:t>2</a:t>
            </a:r>
            <a:endParaRPr lang="hu-HU" baseline="30000" dirty="0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191250" y="5334000"/>
            <a:ext cx="226695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u="sng" dirty="0" err="1"/>
              <a:t>Végtelen</a:t>
            </a:r>
            <a:r>
              <a:rPr lang="en-US" u="sng" dirty="0"/>
              <a:t> </a:t>
            </a:r>
            <a:r>
              <a:rPr lang="en-US" u="sng" dirty="0" err="1"/>
              <a:t>henger</a:t>
            </a:r>
            <a:endParaRPr lang="en-US" dirty="0"/>
          </a:p>
          <a:p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baseline="30000" dirty="0"/>
              <a:t>2        </a:t>
            </a:r>
            <a:r>
              <a:rPr lang="en-US" i="1" dirty="0"/>
              <a:t>y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242050" y="5943600"/>
            <a:ext cx="1911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/>
              <a:t>a</a:t>
            </a:r>
            <a:r>
              <a:rPr lang="en-US" baseline="30000" dirty="0"/>
              <a:t>2        </a:t>
            </a:r>
            <a:r>
              <a:rPr lang="en-US" i="1" dirty="0"/>
              <a:t>b</a:t>
            </a:r>
            <a:r>
              <a:rPr lang="en-US" baseline="30000" dirty="0"/>
              <a:t>2</a:t>
            </a:r>
            <a:endParaRPr lang="hu-HU" baseline="300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162675" y="5784850"/>
            <a:ext cx="25622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ym typeface="Symbol" pitchFamily="18" charset="2"/>
              </a:rPr>
              <a:t> </a:t>
            </a:r>
            <a:r>
              <a:rPr lang="en-US"/>
              <a:t>+ </a:t>
            </a:r>
            <a:r>
              <a:rPr lang="en-US">
                <a:sym typeface="Symbol" pitchFamily="18" charset="2"/>
              </a:rPr>
              <a:t> </a:t>
            </a:r>
            <a:r>
              <a:rPr lang="en-US"/>
              <a:t>- 1</a:t>
            </a:r>
            <a:r>
              <a:rPr lang="en-US">
                <a:sym typeface="Symbol" pitchFamily="18" charset="2"/>
              </a:rPr>
              <a:t> </a:t>
            </a:r>
            <a:r>
              <a:rPr lang="en-US"/>
              <a:t>=0</a:t>
            </a:r>
            <a:endParaRPr lang="hu-HU"/>
          </a:p>
        </p:txBody>
      </p:sp>
      <p:pic>
        <p:nvPicPr>
          <p:cNvPr id="19" name="Picture 18" descr="QUADR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427412"/>
            <a:ext cx="7848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Hárömszög</a:t>
            </a:r>
            <a:endParaRPr lang="en-US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1763713" y="2381250"/>
            <a:ext cx="2579687" cy="674687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5486400" y="1924050"/>
            <a:ext cx="2667000" cy="1828800"/>
          </a:xfrm>
          <a:custGeom>
            <a:avLst/>
            <a:gdLst>
              <a:gd name="T0" fmla="*/ 0 w 1104"/>
              <a:gd name="T1" fmla="*/ 2147483647 h 1152"/>
              <a:gd name="T2" fmla="*/ 2147483647 w 1104"/>
              <a:gd name="T3" fmla="*/ 0 h 1152"/>
              <a:gd name="T4" fmla="*/ 2147483647 w 1104"/>
              <a:gd name="T5" fmla="*/ 2147483647 h 1152"/>
              <a:gd name="T6" fmla="*/ 0 w 1104"/>
              <a:gd name="T7" fmla="*/ 2147483647 h 1152"/>
              <a:gd name="T8" fmla="*/ 0 60000 65536"/>
              <a:gd name="T9" fmla="*/ 0 60000 65536"/>
              <a:gd name="T10" fmla="*/ 0 60000 65536"/>
              <a:gd name="T11" fmla="*/ 0 60000 65536"/>
              <a:gd name="T12" fmla="*/ 0 w 1104"/>
              <a:gd name="T13" fmla="*/ 0 h 1152"/>
              <a:gd name="T14" fmla="*/ 1104 w 1104"/>
              <a:gd name="T15" fmla="*/ 1152 h 1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4" h="1152">
                <a:moveTo>
                  <a:pt x="0" y="1152"/>
                </a:moveTo>
                <a:lnTo>
                  <a:pt x="720" y="0"/>
                </a:lnTo>
                <a:lnTo>
                  <a:pt x="1104" y="864"/>
                </a:lnTo>
                <a:lnTo>
                  <a:pt x="0" y="1152"/>
                </a:lnTo>
                <a:close/>
              </a:path>
            </a:pathLst>
          </a:custGeom>
          <a:solidFill>
            <a:srgbClr val="777777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7010400" y="2686050"/>
            <a:ext cx="152400" cy="152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46125" y="4016375"/>
            <a:ext cx="6202363" cy="2647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1. Síkmetszés: 	(</a:t>
            </a:r>
            <a:r>
              <a:rPr lang="hu-HU" b="1"/>
              <a:t>ray</a:t>
            </a:r>
            <a:r>
              <a:rPr lang="hu-HU"/>
              <a:t>(</a:t>
            </a:r>
            <a:r>
              <a:rPr lang="hu-HU" i="1"/>
              <a:t>t</a:t>
            </a:r>
            <a:r>
              <a:rPr lang="hu-HU"/>
              <a:t>) - </a:t>
            </a:r>
            <a:r>
              <a:rPr lang="hu-HU" b="1"/>
              <a:t>r1</a:t>
            </a:r>
            <a:r>
              <a:rPr lang="hu-HU"/>
              <a:t>)</a:t>
            </a:r>
            <a:r>
              <a:rPr lang="en-GB"/>
              <a:t> </a:t>
            </a:r>
            <a:r>
              <a:rPr lang="hu-HU">
                <a:sym typeface="Symbol" pitchFamily="18" charset="2"/>
              </a:rPr>
              <a:t></a:t>
            </a:r>
            <a:r>
              <a:rPr lang="en-GB">
                <a:sym typeface="Symbol" pitchFamily="18" charset="2"/>
              </a:rPr>
              <a:t> </a:t>
            </a:r>
            <a:r>
              <a:rPr lang="hu-HU" b="1"/>
              <a:t>n</a:t>
            </a:r>
            <a:r>
              <a:rPr lang="hu-HU"/>
              <a:t> = 0</a:t>
            </a:r>
            <a:r>
              <a:rPr lang="en-US"/>
              <a:t>,   </a:t>
            </a:r>
            <a:r>
              <a:rPr lang="en-US" i="1"/>
              <a:t>t</a:t>
            </a:r>
            <a:r>
              <a:rPr lang="en-US"/>
              <a:t> &gt; 0</a:t>
            </a:r>
          </a:p>
          <a:p>
            <a:r>
              <a:rPr lang="en-US"/>
              <a:t>	normál: 	</a:t>
            </a:r>
            <a:r>
              <a:rPr lang="en-US" b="1"/>
              <a:t>n</a:t>
            </a:r>
            <a:r>
              <a:rPr lang="en-US"/>
              <a:t> = (</a:t>
            </a:r>
            <a:r>
              <a:rPr lang="en-US" b="1"/>
              <a:t>r2</a:t>
            </a:r>
            <a:r>
              <a:rPr lang="en-US"/>
              <a:t> - </a:t>
            </a:r>
            <a:r>
              <a:rPr lang="en-US" b="1"/>
              <a:t>r1</a:t>
            </a:r>
            <a:r>
              <a:rPr lang="en-US"/>
              <a:t>) </a:t>
            </a:r>
            <a:r>
              <a:rPr lang="hu-HU" b="1">
                <a:sym typeface="Symbol" pitchFamily="18" charset="2"/>
              </a:rPr>
              <a:t></a:t>
            </a:r>
            <a:r>
              <a:rPr lang="en-US"/>
              <a:t> (</a:t>
            </a:r>
            <a:r>
              <a:rPr lang="en-US" b="1"/>
              <a:t>r3</a:t>
            </a:r>
            <a:r>
              <a:rPr lang="en-US"/>
              <a:t> - </a:t>
            </a:r>
            <a:r>
              <a:rPr lang="en-US" b="1"/>
              <a:t>r1</a:t>
            </a:r>
            <a:r>
              <a:rPr lang="en-US"/>
              <a:t>)</a:t>
            </a:r>
          </a:p>
          <a:p>
            <a:endParaRPr lang="hu-HU"/>
          </a:p>
          <a:p>
            <a:r>
              <a:rPr lang="hu-HU"/>
              <a:t>2. A metszéspont a háromszögön belül van-e?</a:t>
            </a:r>
          </a:p>
          <a:p>
            <a:r>
              <a:rPr lang="hu-HU"/>
              <a:t>	((</a:t>
            </a:r>
            <a:r>
              <a:rPr lang="hu-HU" b="1"/>
              <a:t>r2</a:t>
            </a:r>
            <a:r>
              <a:rPr lang="hu-HU"/>
              <a:t> - </a:t>
            </a:r>
            <a:r>
              <a:rPr lang="hu-HU" b="1"/>
              <a:t>r1</a:t>
            </a:r>
            <a:r>
              <a:rPr lang="hu-HU"/>
              <a:t>) </a:t>
            </a:r>
            <a:r>
              <a:rPr lang="hu-HU" b="1">
                <a:sym typeface="Symbol" pitchFamily="18" charset="2"/>
              </a:rPr>
              <a:t></a:t>
            </a:r>
            <a:r>
              <a:rPr lang="hu-HU"/>
              <a:t> (</a:t>
            </a:r>
            <a:r>
              <a:rPr lang="hu-HU" b="1"/>
              <a:t>p</a:t>
            </a:r>
            <a:r>
              <a:rPr lang="hu-HU"/>
              <a:t> - </a:t>
            </a:r>
            <a:r>
              <a:rPr lang="hu-HU" b="1"/>
              <a:t>r1</a:t>
            </a:r>
            <a:r>
              <a:rPr lang="hu-HU"/>
              <a:t>)) </a:t>
            </a:r>
            <a:r>
              <a:rPr lang="hu-HU">
                <a:sym typeface="Symbol" pitchFamily="18" charset="2"/>
              </a:rPr>
              <a:t></a:t>
            </a:r>
            <a:r>
              <a:rPr lang="hu-HU"/>
              <a:t> </a:t>
            </a:r>
            <a:r>
              <a:rPr lang="hu-HU" b="1"/>
              <a:t>n</a:t>
            </a:r>
            <a:r>
              <a:rPr lang="hu-HU"/>
              <a:t> &gt; 0 </a:t>
            </a:r>
          </a:p>
          <a:p>
            <a:r>
              <a:rPr lang="hu-HU"/>
              <a:t>	((</a:t>
            </a:r>
            <a:r>
              <a:rPr lang="hu-HU" b="1"/>
              <a:t>r3</a:t>
            </a:r>
            <a:r>
              <a:rPr lang="hu-HU"/>
              <a:t> - </a:t>
            </a:r>
            <a:r>
              <a:rPr lang="hu-HU" b="1"/>
              <a:t>r2</a:t>
            </a:r>
            <a:r>
              <a:rPr lang="hu-HU"/>
              <a:t>) </a:t>
            </a:r>
            <a:r>
              <a:rPr lang="hu-HU" b="1">
                <a:sym typeface="Symbol" pitchFamily="18" charset="2"/>
              </a:rPr>
              <a:t></a:t>
            </a:r>
            <a:r>
              <a:rPr lang="hu-HU"/>
              <a:t> (</a:t>
            </a:r>
            <a:r>
              <a:rPr lang="hu-HU" b="1"/>
              <a:t>p</a:t>
            </a:r>
            <a:r>
              <a:rPr lang="hu-HU"/>
              <a:t> - </a:t>
            </a:r>
            <a:r>
              <a:rPr lang="hu-HU" b="1"/>
              <a:t>r2</a:t>
            </a:r>
            <a:r>
              <a:rPr lang="hu-HU"/>
              <a:t>)) </a:t>
            </a:r>
            <a:r>
              <a:rPr lang="hu-HU">
                <a:sym typeface="Symbol" pitchFamily="18" charset="2"/>
              </a:rPr>
              <a:t></a:t>
            </a:r>
            <a:r>
              <a:rPr lang="hu-HU"/>
              <a:t> </a:t>
            </a:r>
            <a:r>
              <a:rPr lang="hu-HU" b="1"/>
              <a:t>n</a:t>
            </a:r>
            <a:r>
              <a:rPr lang="hu-HU"/>
              <a:t> &gt; 0 </a:t>
            </a:r>
          </a:p>
          <a:p>
            <a:r>
              <a:rPr lang="hu-HU"/>
              <a:t>	((</a:t>
            </a:r>
            <a:r>
              <a:rPr lang="hu-HU" b="1"/>
              <a:t>r1</a:t>
            </a:r>
            <a:r>
              <a:rPr lang="hu-HU"/>
              <a:t> - </a:t>
            </a:r>
            <a:r>
              <a:rPr lang="hu-HU" b="1"/>
              <a:t>r3</a:t>
            </a:r>
            <a:r>
              <a:rPr lang="hu-HU"/>
              <a:t>) </a:t>
            </a:r>
            <a:r>
              <a:rPr lang="hu-HU" b="1">
                <a:sym typeface="Symbol" pitchFamily="18" charset="2"/>
              </a:rPr>
              <a:t></a:t>
            </a:r>
            <a:r>
              <a:rPr lang="hu-HU"/>
              <a:t> (</a:t>
            </a:r>
            <a:r>
              <a:rPr lang="hu-HU" b="1"/>
              <a:t>p</a:t>
            </a:r>
            <a:r>
              <a:rPr lang="hu-HU"/>
              <a:t> - </a:t>
            </a:r>
            <a:r>
              <a:rPr lang="hu-HU" b="1"/>
              <a:t>r3</a:t>
            </a:r>
            <a:r>
              <a:rPr lang="hu-HU"/>
              <a:t>)) </a:t>
            </a:r>
            <a:r>
              <a:rPr lang="hu-HU">
                <a:sym typeface="Symbol" pitchFamily="18" charset="2"/>
              </a:rPr>
              <a:t></a:t>
            </a:r>
            <a:r>
              <a:rPr lang="hu-HU"/>
              <a:t> </a:t>
            </a:r>
            <a:r>
              <a:rPr lang="hu-HU" b="1"/>
              <a:t>n</a:t>
            </a:r>
            <a:r>
              <a:rPr lang="hu-HU"/>
              <a:t> &gt; 0 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11188" y="3487737"/>
            <a:ext cx="4714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/>
              <a:t>r1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037138" y="3487737"/>
            <a:ext cx="4714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/>
              <a:t>r1</a:t>
            </a: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5486400" y="2762250"/>
            <a:ext cx="1524000" cy="990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 flipV="1">
            <a:off x="7086600" y="2762250"/>
            <a:ext cx="1066800" cy="533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V="1">
            <a:off x="5486400" y="3295650"/>
            <a:ext cx="2667000" cy="457200"/>
          </a:xfrm>
          <a:prstGeom prst="line">
            <a:avLst/>
          </a:prstGeom>
          <a:noFill/>
          <a:ln w="57150">
            <a:solidFill>
              <a:srgbClr val="18E63A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H="1">
            <a:off x="7086600" y="1924050"/>
            <a:ext cx="152400" cy="838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8153400" y="3198812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/>
              <a:t>r2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6659563" y="2292350"/>
            <a:ext cx="3540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/>
              <a:t>p</a:t>
            </a: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7315200" y="1543050"/>
            <a:ext cx="4714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/>
              <a:t>r3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5791200" y="5505450"/>
            <a:ext cx="3021013" cy="1200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Felületi normális: </a:t>
            </a:r>
            <a:r>
              <a:rPr lang="hu-HU" b="1"/>
              <a:t>n</a:t>
            </a:r>
          </a:p>
          <a:p>
            <a:r>
              <a:rPr lang="hu-HU"/>
              <a:t>vagy árnyaló normálok</a:t>
            </a:r>
          </a:p>
          <a:p>
            <a:r>
              <a:rPr lang="hu-HU"/>
              <a:t>(shading normals)</a:t>
            </a:r>
          </a:p>
        </p:txBody>
      </p:sp>
      <p:sp>
        <p:nvSpPr>
          <p:cNvPr id="18" name="Freeform 19"/>
          <p:cNvSpPr>
            <a:spLocks/>
          </p:cNvSpPr>
          <p:nvPr/>
        </p:nvSpPr>
        <p:spPr bwMode="auto">
          <a:xfrm>
            <a:off x="1042988" y="1874837"/>
            <a:ext cx="2667000" cy="1828800"/>
          </a:xfrm>
          <a:custGeom>
            <a:avLst/>
            <a:gdLst>
              <a:gd name="T0" fmla="*/ 0 w 1104"/>
              <a:gd name="T1" fmla="*/ 2147483647 h 1152"/>
              <a:gd name="T2" fmla="*/ 2147483647 w 1104"/>
              <a:gd name="T3" fmla="*/ 0 h 1152"/>
              <a:gd name="T4" fmla="*/ 2147483647 w 1104"/>
              <a:gd name="T5" fmla="*/ 2147483647 h 1152"/>
              <a:gd name="T6" fmla="*/ 0 w 1104"/>
              <a:gd name="T7" fmla="*/ 2147483647 h 1152"/>
              <a:gd name="T8" fmla="*/ 0 60000 65536"/>
              <a:gd name="T9" fmla="*/ 0 60000 65536"/>
              <a:gd name="T10" fmla="*/ 0 60000 65536"/>
              <a:gd name="T11" fmla="*/ 0 60000 65536"/>
              <a:gd name="T12" fmla="*/ 0 w 1104"/>
              <a:gd name="T13" fmla="*/ 0 h 1152"/>
              <a:gd name="T14" fmla="*/ 1104 w 1104"/>
              <a:gd name="T15" fmla="*/ 1152 h 1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4" h="1152">
                <a:moveTo>
                  <a:pt x="0" y="1152"/>
                </a:moveTo>
                <a:lnTo>
                  <a:pt x="720" y="0"/>
                </a:lnTo>
                <a:lnTo>
                  <a:pt x="1104" y="864"/>
                </a:lnTo>
                <a:lnTo>
                  <a:pt x="0" y="1152"/>
                </a:lnTo>
                <a:close/>
              </a:path>
            </a:pathLst>
          </a:custGeom>
          <a:solidFill>
            <a:srgbClr val="777777"/>
          </a:solidFill>
          <a:ln w="12700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2555875" y="2335212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/>
              <a:t>p</a:t>
            </a: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2484438" y="1471612"/>
            <a:ext cx="4714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/>
              <a:t>r3</a:t>
            </a: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3708400" y="3055937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/>
              <a:t>r2</a:t>
            </a:r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 flipV="1">
            <a:off x="1042988" y="3246437"/>
            <a:ext cx="2667000" cy="457200"/>
          </a:xfrm>
          <a:prstGeom prst="line">
            <a:avLst/>
          </a:prstGeom>
          <a:noFill/>
          <a:ln w="57150">
            <a:solidFill>
              <a:srgbClr val="18E63A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 flipV="1">
            <a:off x="1042988" y="1903412"/>
            <a:ext cx="1728787" cy="1800225"/>
          </a:xfrm>
          <a:prstGeom prst="line">
            <a:avLst/>
          </a:prstGeom>
          <a:noFill/>
          <a:ln w="57150">
            <a:solidFill>
              <a:srgbClr val="18E63A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flipV="1">
            <a:off x="969963" y="2840037"/>
            <a:ext cx="1657350" cy="4318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flipH="1" flipV="1">
            <a:off x="2051050" y="1831975"/>
            <a:ext cx="433388" cy="863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6948488" y="4208462"/>
            <a:ext cx="5159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i="1"/>
              <a:t>t </a:t>
            </a:r>
            <a:r>
              <a:rPr lang="hu-HU"/>
              <a:t>=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7191375" y="4054475"/>
            <a:ext cx="19177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b="1" dirty="0"/>
              <a:t>(r1</a:t>
            </a:r>
            <a:r>
              <a:rPr lang="hu-HU" dirty="0"/>
              <a:t>- </a:t>
            </a:r>
            <a:r>
              <a:rPr lang="hu-HU" b="1" dirty="0"/>
              <a:t>eye) </a:t>
            </a:r>
            <a:r>
              <a:rPr lang="hu-HU" dirty="0">
                <a:sym typeface="Symbol" pitchFamily="18" charset="2"/>
              </a:rPr>
              <a:t></a:t>
            </a:r>
            <a:r>
              <a:rPr lang="hu-HU" dirty="0"/>
              <a:t> </a:t>
            </a:r>
            <a:r>
              <a:rPr lang="hu-HU" b="1" dirty="0"/>
              <a:t>n</a:t>
            </a:r>
          </a:p>
          <a:p>
            <a:pPr algn="ctr"/>
            <a:r>
              <a:rPr lang="hu-HU" b="1" dirty="0"/>
              <a:t>v </a:t>
            </a:r>
            <a:r>
              <a:rPr lang="hu-HU" dirty="0">
                <a:sym typeface="Symbol" pitchFamily="18" charset="2"/>
              </a:rPr>
              <a:t></a:t>
            </a:r>
            <a:r>
              <a:rPr lang="hu-HU" dirty="0"/>
              <a:t> </a:t>
            </a:r>
            <a:r>
              <a:rPr lang="hu-HU" b="1" dirty="0"/>
              <a:t>n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3492500" y="2479675"/>
            <a:ext cx="22939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/>
              <a:t>ray</a:t>
            </a:r>
            <a:r>
              <a:rPr lang="hu-HU"/>
              <a:t>(</a:t>
            </a:r>
            <a:r>
              <a:rPr lang="hu-HU" i="1"/>
              <a:t>t</a:t>
            </a:r>
            <a:r>
              <a:rPr lang="hu-HU"/>
              <a:t>) = </a:t>
            </a:r>
            <a:r>
              <a:rPr lang="hu-HU" b="1"/>
              <a:t>eye</a:t>
            </a:r>
            <a:r>
              <a:rPr lang="hu-HU"/>
              <a:t> + </a:t>
            </a:r>
            <a:r>
              <a:rPr lang="hu-HU" b="1"/>
              <a:t>v</a:t>
            </a:r>
            <a:r>
              <a:rPr lang="hu-HU" i="1"/>
              <a:t>·t</a:t>
            </a:r>
            <a:endParaRPr lang="hu-HU"/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>
            <a:off x="7451725" y="4424362"/>
            <a:ext cx="1441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Rectangle 33"/>
          <p:cNvSpPr>
            <a:spLocks noChangeArrowheads="1"/>
          </p:cNvSpPr>
          <p:nvPr/>
        </p:nvSpPr>
        <p:spPr bwMode="auto">
          <a:xfrm>
            <a:off x="6948488" y="3990975"/>
            <a:ext cx="2087562" cy="8651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34"/>
          <p:cNvSpPr>
            <a:spLocks noChangeArrowheads="1"/>
          </p:cNvSpPr>
          <p:nvPr/>
        </p:nvSpPr>
        <p:spPr bwMode="auto">
          <a:xfrm>
            <a:off x="107950" y="2190750"/>
            <a:ext cx="20526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(</a:t>
            </a:r>
            <a:r>
              <a:rPr lang="hu-HU" b="1"/>
              <a:t>r</a:t>
            </a:r>
            <a:r>
              <a:rPr lang="hu-HU"/>
              <a:t> – </a:t>
            </a:r>
            <a:r>
              <a:rPr lang="hu-HU" b="1"/>
              <a:t>r</a:t>
            </a:r>
            <a:r>
              <a:rPr lang="en-GB" b="1"/>
              <a:t>0</a:t>
            </a:r>
            <a:r>
              <a:rPr lang="hu-HU"/>
              <a:t>)</a:t>
            </a:r>
            <a:r>
              <a:rPr lang="en-GB"/>
              <a:t> </a:t>
            </a:r>
            <a:r>
              <a:rPr lang="hu-HU">
                <a:sym typeface="Symbol" pitchFamily="18" charset="2"/>
              </a:rPr>
              <a:t></a:t>
            </a:r>
            <a:r>
              <a:rPr lang="en-GB">
                <a:sym typeface="Symbol" pitchFamily="18" charset="2"/>
              </a:rPr>
              <a:t> </a:t>
            </a:r>
            <a:r>
              <a:rPr lang="hu-HU" b="1"/>
              <a:t>n</a:t>
            </a:r>
            <a:r>
              <a:rPr lang="hu-HU"/>
              <a:t> = 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Rekurzív sugárkövetés</a:t>
            </a:r>
            <a:endParaRPr lang="en-US" dirty="0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3749675" y="3165475"/>
            <a:ext cx="1122363" cy="482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917825" y="1892300"/>
            <a:ext cx="1120775" cy="482600"/>
          </a:xfrm>
          <a:prstGeom prst="ellipse">
            <a:avLst/>
          </a:prstGeom>
          <a:solidFill>
            <a:srgbClr val="777777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316163" y="2235200"/>
            <a:ext cx="0" cy="1265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348038" y="2395538"/>
            <a:ext cx="695325" cy="815975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4043363" y="2133600"/>
            <a:ext cx="357187" cy="106045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019300" y="2362200"/>
            <a:ext cx="1349375" cy="506413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292850" y="3357563"/>
            <a:ext cx="585788" cy="411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1066800" y="2574925"/>
            <a:ext cx="773113" cy="293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1066800" y="2868613"/>
            <a:ext cx="773113" cy="293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662113" y="2624138"/>
            <a:ext cx="238125" cy="48895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781175" y="2720975"/>
            <a:ext cx="119063" cy="293688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781175" y="2378075"/>
            <a:ext cx="177800" cy="196850"/>
          </a:xfrm>
          <a:custGeom>
            <a:avLst/>
            <a:gdLst>
              <a:gd name="T0" fmla="*/ 0 w 144"/>
              <a:gd name="T1" fmla="*/ 2147483647 h 192"/>
              <a:gd name="T2" fmla="*/ 2147483647 w 144"/>
              <a:gd name="T3" fmla="*/ 2147483647 h 192"/>
              <a:gd name="T4" fmla="*/ 2147483647 w 144"/>
              <a:gd name="T5" fmla="*/ 0 h 192"/>
              <a:gd name="T6" fmla="*/ 0 60000 65536"/>
              <a:gd name="T7" fmla="*/ 0 60000 65536"/>
              <a:gd name="T8" fmla="*/ 0 60000 65536"/>
              <a:gd name="T9" fmla="*/ 0 w 144"/>
              <a:gd name="T10" fmla="*/ 0 h 192"/>
              <a:gd name="T11" fmla="*/ 144 w 14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92">
                <a:moveTo>
                  <a:pt x="0" y="192"/>
                </a:moveTo>
                <a:cubicBezTo>
                  <a:pt x="36" y="184"/>
                  <a:pt x="72" y="176"/>
                  <a:pt x="96" y="144"/>
                </a:cubicBezTo>
                <a:cubicBezTo>
                  <a:pt x="120" y="112"/>
                  <a:pt x="136" y="32"/>
                  <a:pt x="144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1839913" y="2414588"/>
            <a:ext cx="238125" cy="160337"/>
          </a:xfrm>
          <a:custGeom>
            <a:avLst/>
            <a:gdLst>
              <a:gd name="T0" fmla="*/ 0 w 192"/>
              <a:gd name="T1" fmla="*/ 2147483647 h 156"/>
              <a:gd name="T2" fmla="*/ 2147483647 w 192"/>
              <a:gd name="T3" fmla="*/ 2147483647 h 156"/>
              <a:gd name="T4" fmla="*/ 2147483647 w 192"/>
              <a:gd name="T5" fmla="*/ 0 h 156"/>
              <a:gd name="T6" fmla="*/ 0 60000 65536"/>
              <a:gd name="T7" fmla="*/ 0 60000 65536"/>
              <a:gd name="T8" fmla="*/ 0 60000 65536"/>
              <a:gd name="T9" fmla="*/ 0 w 192"/>
              <a:gd name="T10" fmla="*/ 0 h 156"/>
              <a:gd name="T11" fmla="*/ 192 w 192"/>
              <a:gd name="T12" fmla="*/ 156 h 1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56">
                <a:moveTo>
                  <a:pt x="0" y="156"/>
                </a:moveTo>
                <a:cubicBezTo>
                  <a:pt x="22" y="150"/>
                  <a:pt x="100" y="146"/>
                  <a:pt x="132" y="120"/>
                </a:cubicBezTo>
                <a:cubicBezTo>
                  <a:pt x="164" y="94"/>
                  <a:pt x="180" y="25"/>
                  <a:pt x="192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1781175" y="3113088"/>
            <a:ext cx="312738" cy="147637"/>
          </a:xfrm>
          <a:custGeom>
            <a:avLst/>
            <a:gdLst>
              <a:gd name="T0" fmla="*/ 0 w 252"/>
              <a:gd name="T1" fmla="*/ 0 h 144"/>
              <a:gd name="T2" fmla="*/ 2147483647 w 252"/>
              <a:gd name="T3" fmla="*/ 2147483647 h 144"/>
              <a:gd name="T4" fmla="*/ 2147483647 w 252"/>
              <a:gd name="T5" fmla="*/ 2147483647 h 144"/>
              <a:gd name="T6" fmla="*/ 0 60000 65536"/>
              <a:gd name="T7" fmla="*/ 0 60000 65536"/>
              <a:gd name="T8" fmla="*/ 0 60000 65536"/>
              <a:gd name="T9" fmla="*/ 0 w 252"/>
              <a:gd name="T10" fmla="*/ 0 h 144"/>
              <a:gd name="T11" fmla="*/ 252 w 25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2" h="144">
                <a:moveTo>
                  <a:pt x="0" y="0"/>
                </a:moveTo>
                <a:cubicBezTo>
                  <a:pt x="56" y="8"/>
                  <a:pt x="102" y="24"/>
                  <a:pt x="144" y="48"/>
                </a:cubicBezTo>
                <a:cubicBezTo>
                  <a:pt x="186" y="72"/>
                  <a:pt x="230" y="124"/>
                  <a:pt x="252" y="144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781175" y="3113088"/>
            <a:ext cx="177800" cy="244475"/>
          </a:xfrm>
          <a:custGeom>
            <a:avLst/>
            <a:gdLst>
              <a:gd name="T0" fmla="*/ 0 w 144"/>
              <a:gd name="T1" fmla="*/ 0 h 240"/>
              <a:gd name="T2" fmla="*/ 2147483647 w 144"/>
              <a:gd name="T3" fmla="*/ 2147483647 h 240"/>
              <a:gd name="T4" fmla="*/ 2147483647 w 144"/>
              <a:gd name="T5" fmla="*/ 2147483647 h 240"/>
              <a:gd name="T6" fmla="*/ 0 60000 65536"/>
              <a:gd name="T7" fmla="*/ 0 60000 65536"/>
              <a:gd name="T8" fmla="*/ 0 60000 65536"/>
              <a:gd name="T9" fmla="*/ 0 w 144"/>
              <a:gd name="T10" fmla="*/ 0 h 240"/>
              <a:gd name="T11" fmla="*/ 144 w 144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40">
                <a:moveTo>
                  <a:pt x="0" y="0"/>
                </a:moveTo>
                <a:cubicBezTo>
                  <a:pt x="20" y="24"/>
                  <a:pt x="96" y="104"/>
                  <a:pt x="120" y="144"/>
                </a:cubicBezTo>
                <a:cubicBezTo>
                  <a:pt x="144" y="184"/>
                  <a:pt x="139" y="220"/>
                  <a:pt x="144" y="24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1781175" y="3113088"/>
            <a:ext cx="58738" cy="244475"/>
          </a:xfrm>
          <a:custGeom>
            <a:avLst/>
            <a:gdLst>
              <a:gd name="T0" fmla="*/ 0 w 48"/>
              <a:gd name="T1" fmla="*/ 0 h 240"/>
              <a:gd name="T2" fmla="*/ 2147483647 w 48"/>
              <a:gd name="T3" fmla="*/ 2147483647 h 240"/>
              <a:gd name="T4" fmla="*/ 0 w 48"/>
              <a:gd name="T5" fmla="*/ 2147483647 h 240"/>
              <a:gd name="T6" fmla="*/ 0 60000 65536"/>
              <a:gd name="T7" fmla="*/ 0 60000 65536"/>
              <a:gd name="T8" fmla="*/ 0 60000 65536"/>
              <a:gd name="T9" fmla="*/ 0 w 48"/>
              <a:gd name="T10" fmla="*/ 0 h 240"/>
              <a:gd name="T11" fmla="*/ 48 w 48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240">
                <a:moveTo>
                  <a:pt x="0" y="0"/>
                </a:moveTo>
                <a:cubicBezTo>
                  <a:pt x="24" y="52"/>
                  <a:pt x="48" y="104"/>
                  <a:pt x="48" y="144"/>
                </a:cubicBezTo>
                <a:cubicBezTo>
                  <a:pt x="48" y="184"/>
                  <a:pt x="24" y="212"/>
                  <a:pt x="0" y="24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1811338" y="2354263"/>
            <a:ext cx="63500" cy="220662"/>
          </a:xfrm>
          <a:custGeom>
            <a:avLst/>
            <a:gdLst>
              <a:gd name="T0" fmla="*/ 0 w 52"/>
              <a:gd name="T1" fmla="*/ 2147483647 h 216"/>
              <a:gd name="T2" fmla="*/ 2147483647 w 52"/>
              <a:gd name="T3" fmla="*/ 2147483647 h 216"/>
              <a:gd name="T4" fmla="*/ 2147483647 w 52"/>
              <a:gd name="T5" fmla="*/ 0 h 216"/>
              <a:gd name="T6" fmla="*/ 0 60000 65536"/>
              <a:gd name="T7" fmla="*/ 0 60000 65536"/>
              <a:gd name="T8" fmla="*/ 0 60000 65536"/>
              <a:gd name="T9" fmla="*/ 0 w 52"/>
              <a:gd name="T10" fmla="*/ 0 h 216"/>
              <a:gd name="T11" fmla="*/ 52 w 52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216">
                <a:moveTo>
                  <a:pt x="0" y="216"/>
                </a:moveTo>
                <a:cubicBezTo>
                  <a:pt x="8" y="196"/>
                  <a:pt x="44" y="132"/>
                  <a:pt x="48" y="96"/>
                </a:cubicBezTo>
                <a:cubicBezTo>
                  <a:pt x="52" y="60"/>
                  <a:pt x="29" y="20"/>
                  <a:pt x="24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6629400" y="3095625"/>
          <a:ext cx="901700" cy="1336675"/>
        </p:xfrm>
        <a:graphic>
          <a:graphicData uri="http://schemas.openxmlformats.org/presentationml/2006/ole">
            <p:oleObj spid="_x0000_s6146" name="Klip" r:id="rId3" imgW="2478240" imgH="4461120" progId="">
              <p:embed/>
            </p:oleObj>
          </a:graphicData>
        </a:graphic>
      </p:graphicFrame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6156325" y="2852738"/>
            <a:ext cx="484188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i="1"/>
              <a:t>L</a:t>
            </a:r>
            <a:r>
              <a:rPr lang="hu-HU" sz="3200" i="1" baseline="-25000"/>
              <a:t>l</a:t>
            </a:r>
            <a:endParaRPr lang="hu-HU" sz="3200" baseline="-25000">
              <a:solidFill>
                <a:schemeClr val="hlink"/>
              </a:solidFill>
            </a:endParaRP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H="1">
            <a:off x="3209925" y="2378075"/>
            <a:ext cx="119063" cy="5397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 flipV="1">
            <a:off x="3328988" y="1938338"/>
            <a:ext cx="476250" cy="439737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3328988" y="2378075"/>
            <a:ext cx="3333750" cy="1273175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H="1" flipV="1">
            <a:off x="3863975" y="2671763"/>
            <a:ext cx="179388" cy="4905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4043363" y="3211513"/>
            <a:ext cx="177800" cy="4572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4043363" y="3211513"/>
            <a:ext cx="2439987" cy="488950"/>
          </a:xfrm>
          <a:prstGeom prst="line">
            <a:avLst/>
          </a:prstGeom>
          <a:noFill/>
          <a:ln w="50800">
            <a:solidFill>
              <a:schemeClr val="accent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4724400" y="3781425"/>
            <a:ext cx="1835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Árnyék sugár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2700338" y="2997200"/>
            <a:ext cx="1081087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Tükör sugár</a:t>
            </a:r>
          </a:p>
        </p:txBody>
      </p:sp>
      <p:sp>
        <p:nvSpPr>
          <p:cNvPr id="31" name="Rectangle 35"/>
          <p:cNvSpPr>
            <a:spLocks noChangeArrowheads="1"/>
          </p:cNvSpPr>
          <p:nvPr/>
        </p:nvSpPr>
        <p:spPr bwMode="auto">
          <a:xfrm>
            <a:off x="3348038" y="2708275"/>
            <a:ext cx="4048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R</a:t>
            </a:r>
            <a:endParaRPr lang="hu-HU" b="1"/>
          </a:p>
        </p:txBody>
      </p:sp>
      <p:sp>
        <p:nvSpPr>
          <p:cNvPr id="32" name="Rectangle 36"/>
          <p:cNvSpPr>
            <a:spLocks noChangeArrowheads="1"/>
          </p:cNvSpPr>
          <p:nvPr/>
        </p:nvSpPr>
        <p:spPr bwMode="auto">
          <a:xfrm>
            <a:off x="3203575" y="1844675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T</a:t>
            </a:r>
            <a:endParaRPr lang="hu-HU" b="1"/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2339975" y="2205038"/>
            <a:ext cx="4048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/>
              <a:t>V</a:t>
            </a:r>
          </a:p>
        </p:txBody>
      </p:sp>
      <p:sp>
        <p:nvSpPr>
          <p:cNvPr id="34" name="Line 40"/>
          <p:cNvSpPr>
            <a:spLocks noChangeShapeType="1"/>
          </p:cNvSpPr>
          <p:nvPr/>
        </p:nvSpPr>
        <p:spPr bwMode="auto">
          <a:xfrm>
            <a:off x="2195513" y="2565400"/>
            <a:ext cx="215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41"/>
          <p:cNvSpPr>
            <a:spLocks noChangeShapeType="1"/>
          </p:cNvSpPr>
          <p:nvPr/>
        </p:nvSpPr>
        <p:spPr bwMode="auto">
          <a:xfrm>
            <a:off x="2195513" y="2997200"/>
            <a:ext cx="215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Rectangle 30"/>
          <p:cNvSpPr>
            <a:spLocks noChangeArrowheads="1"/>
          </p:cNvSpPr>
          <p:nvPr/>
        </p:nvSpPr>
        <p:spPr bwMode="auto">
          <a:xfrm>
            <a:off x="3563938" y="1484313"/>
            <a:ext cx="14446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/>
              <a:t>Tört sugár</a:t>
            </a:r>
          </a:p>
        </p:txBody>
      </p:sp>
      <p:sp>
        <p:nvSpPr>
          <p:cNvPr id="37" name="Rectangle 31"/>
          <p:cNvSpPr>
            <a:spLocks noChangeArrowheads="1"/>
          </p:cNvSpPr>
          <p:nvPr/>
        </p:nvSpPr>
        <p:spPr bwMode="auto">
          <a:xfrm>
            <a:off x="228600" y="4367213"/>
            <a:ext cx="9599613" cy="1433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200" i="1"/>
              <a:t>L</a:t>
            </a:r>
            <a:r>
              <a:rPr lang="hu-HU" sz="3200" baseline="-25000"/>
              <a:t> </a:t>
            </a:r>
            <a:r>
              <a:rPr lang="hu-HU" sz="3200"/>
              <a:t>(</a:t>
            </a:r>
            <a:r>
              <a:rPr lang="en-GB" sz="3200" b="1"/>
              <a:t>V</a:t>
            </a:r>
            <a:r>
              <a:rPr lang="hu-HU" sz="3200"/>
              <a:t>)</a:t>
            </a:r>
            <a:r>
              <a:rPr lang="hu-HU" sz="3200">
                <a:sym typeface="Symbol" pitchFamily="18" charset="2"/>
              </a:rPr>
              <a:t></a:t>
            </a:r>
            <a:r>
              <a:rPr lang="hu-HU" sz="4800">
                <a:latin typeface="Symbol" pitchFamily="18" charset="2"/>
              </a:rPr>
              <a:t>S</a:t>
            </a:r>
            <a:r>
              <a:rPr lang="hu-HU" sz="3200" i="1" baseline="-25000"/>
              <a:t>l</a:t>
            </a:r>
            <a:r>
              <a:rPr lang="en-GB" sz="4800">
                <a:latin typeface="Symbol" pitchFamily="18" charset="2"/>
              </a:rPr>
              <a:t> </a:t>
            </a:r>
            <a:r>
              <a:rPr lang="hu-HU" sz="3200" i="1"/>
              <a:t>L</a:t>
            </a:r>
            <a:r>
              <a:rPr lang="hu-HU" sz="3200" i="1" baseline="-25000"/>
              <a:t>l </a:t>
            </a:r>
            <a:r>
              <a:rPr lang="hu-HU" sz="3200"/>
              <a:t>(</a:t>
            </a:r>
            <a:r>
              <a:rPr lang="en-GB" sz="3200" b="1"/>
              <a:t>L</a:t>
            </a:r>
            <a:r>
              <a:rPr lang="hu-HU" sz="3200" i="1" baseline="-25000"/>
              <a:t>l</a:t>
            </a:r>
            <a:r>
              <a:rPr lang="hu-HU" sz="3200"/>
              <a:t>)</a:t>
            </a:r>
            <a:r>
              <a:rPr lang="en-GB" sz="3200"/>
              <a:t>*(</a:t>
            </a:r>
            <a:r>
              <a:rPr lang="en-GB" sz="3200" i="1"/>
              <a:t>k</a:t>
            </a:r>
            <a:r>
              <a:rPr lang="en-GB" sz="3200" i="1" baseline="-25000"/>
              <a:t>d</a:t>
            </a:r>
            <a:r>
              <a:rPr lang="hu-HU" sz="3200">
                <a:sym typeface="Symbol" pitchFamily="18" charset="2"/>
              </a:rPr>
              <a:t></a:t>
            </a:r>
            <a:r>
              <a:rPr lang="hu-HU" sz="3200"/>
              <a:t>(</a:t>
            </a:r>
            <a:r>
              <a:rPr lang="en-GB" sz="3200" b="1"/>
              <a:t>L</a:t>
            </a:r>
            <a:r>
              <a:rPr lang="hu-HU" sz="3200" i="1" baseline="-25000"/>
              <a:t>l</a:t>
            </a:r>
            <a:r>
              <a:rPr lang="hu-HU" sz="3200">
                <a:sym typeface="Symbol" pitchFamily="18" charset="2"/>
              </a:rPr>
              <a:t></a:t>
            </a:r>
            <a:r>
              <a:rPr lang="hu-HU" sz="3200" b="1"/>
              <a:t>N</a:t>
            </a:r>
            <a:r>
              <a:rPr lang="hu-HU" sz="3200"/>
              <a:t>)</a:t>
            </a:r>
            <a:r>
              <a:rPr lang="en-GB" sz="3200" baseline="30000"/>
              <a:t>+</a:t>
            </a:r>
            <a:r>
              <a:rPr lang="en-GB" sz="3200"/>
              <a:t>+</a:t>
            </a:r>
            <a:r>
              <a:rPr lang="en-GB" sz="3200" i="1"/>
              <a:t>k</a:t>
            </a:r>
            <a:r>
              <a:rPr lang="en-GB" sz="3200" i="1" baseline="-25000"/>
              <a:t>s</a:t>
            </a:r>
            <a:r>
              <a:rPr lang="hu-HU" sz="3200">
                <a:sym typeface="Symbol" pitchFamily="18" charset="2"/>
              </a:rPr>
              <a:t></a:t>
            </a:r>
            <a:r>
              <a:rPr lang="en-GB" sz="3200"/>
              <a:t>(</a:t>
            </a:r>
            <a:r>
              <a:rPr lang="hu-HU" sz="3200"/>
              <a:t>(</a:t>
            </a:r>
            <a:r>
              <a:rPr lang="en-GB" sz="3200" b="1"/>
              <a:t>H</a:t>
            </a:r>
            <a:r>
              <a:rPr lang="hu-HU" sz="3200" i="1" baseline="-25000"/>
              <a:t>l</a:t>
            </a:r>
            <a:r>
              <a:rPr lang="hu-HU" sz="3200">
                <a:sym typeface="Symbol" pitchFamily="18" charset="2"/>
              </a:rPr>
              <a:t></a:t>
            </a:r>
            <a:r>
              <a:rPr lang="hu-HU" sz="3200" b="1"/>
              <a:t>N</a:t>
            </a:r>
            <a:r>
              <a:rPr lang="hu-HU" sz="3200"/>
              <a:t>)</a:t>
            </a:r>
            <a:r>
              <a:rPr lang="en-GB" sz="3200" baseline="30000"/>
              <a:t>+</a:t>
            </a:r>
            <a:r>
              <a:rPr lang="hu-HU" sz="3200"/>
              <a:t>)</a:t>
            </a:r>
            <a:r>
              <a:rPr lang="en-GB" sz="3200" i="1" baseline="30000"/>
              <a:t>shine</a:t>
            </a:r>
            <a:r>
              <a:rPr lang="en-GB" sz="3200"/>
              <a:t>)+</a:t>
            </a:r>
            <a:r>
              <a:rPr lang="hu-HU" sz="3200" i="1"/>
              <a:t>k</a:t>
            </a:r>
            <a:r>
              <a:rPr lang="hu-HU" sz="3200" i="1" baseline="-25000"/>
              <a:t>a</a:t>
            </a:r>
            <a:r>
              <a:rPr lang="en-GB" sz="3200"/>
              <a:t>*</a:t>
            </a:r>
            <a:r>
              <a:rPr lang="hu-HU" sz="3200" i="1"/>
              <a:t>L</a:t>
            </a:r>
            <a:r>
              <a:rPr lang="hu-HU" sz="3200" i="1" baseline="-25000"/>
              <a:t>a</a:t>
            </a:r>
          </a:p>
          <a:p>
            <a:endParaRPr lang="hu-HU" sz="800"/>
          </a:p>
          <a:p>
            <a:r>
              <a:rPr lang="hu-HU" sz="3200"/>
              <a:t>	   </a:t>
            </a:r>
            <a:r>
              <a:rPr lang="en-GB" sz="3200"/>
              <a:t> </a:t>
            </a:r>
            <a:r>
              <a:rPr lang="hu-HU" sz="3200"/>
              <a:t>+ </a:t>
            </a:r>
            <a:r>
              <a:rPr lang="hu-HU" sz="3200" i="1"/>
              <a:t>k</a:t>
            </a:r>
            <a:r>
              <a:rPr lang="hu-HU" sz="3200" i="1" baseline="-25000"/>
              <a:t>r</a:t>
            </a:r>
            <a:r>
              <a:rPr lang="en-GB" sz="3200"/>
              <a:t>*</a:t>
            </a:r>
            <a:r>
              <a:rPr lang="hu-HU" sz="3200" i="1"/>
              <a:t>L</a:t>
            </a:r>
            <a:r>
              <a:rPr lang="hu-HU" sz="3200" baseline="30000"/>
              <a:t>in </a:t>
            </a:r>
            <a:r>
              <a:rPr lang="hu-HU" sz="3200">
                <a:latin typeface="Symbol CE" charset="0"/>
              </a:rPr>
              <a:t>(</a:t>
            </a:r>
            <a:r>
              <a:rPr lang="en-GB" sz="3200" b="1"/>
              <a:t>R</a:t>
            </a:r>
            <a:r>
              <a:rPr lang="hu-HU" sz="3200"/>
              <a:t>)    </a:t>
            </a:r>
            <a:r>
              <a:rPr lang="en-GB" sz="3200"/>
              <a:t>      </a:t>
            </a:r>
            <a:r>
              <a:rPr lang="hu-HU" sz="3200"/>
              <a:t>+   </a:t>
            </a:r>
            <a:r>
              <a:rPr lang="en-GB" sz="3200"/>
              <a:t> </a:t>
            </a:r>
            <a:r>
              <a:rPr lang="hu-HU" sz="3200" i="1"/>
              <a:t>k</a:t>
            </a:r>
            <a:r>
              <a:rPr lang="hu-HU" sz="3200" i="1" baseline="-25000"/>
              <a:t>t</a:t>
            </a:r>
            <a:r>
              <a:rPr lang="en-GB" sz="3200" i="1" baseline="-25000"/>
              <a:t> </a:t>
            </a:r>
            <a:r>
              <a:rPr lang="en-GB" sz="3200"/>
              <a:t>*</a:t>
            </a:r>
            <a:r>
              <a:rPr lang="hu-HU" sz="3200" i="1"/>
              <a:t>L</a:t>
            </a:r>
            <a:r>
              <a:rPr lang="hu-HU" sz="3200" baseline="30000"/>
              <a:t>in</a:t>
            </a:r>
            <a:r>
              <a:rPr lang="hu-HU" sz="3200">
                <a:latin typeface="Symbol CE" charset="0"/>
              </a:rPr>
              <a:t>(</a:t>
            </a:r>
            <a:r>
              <a:rPr lang="en-GB" sz="3200" b="1"/>
              <a:t>T</a:t>
            </a:r>
            <a:r>
              <a:rPr lang="hu-HU" sz="3200"/>
              <a:t>)</a:t>
            </a:r>
          </a:p>
        </p:txBody>
      </p:sp>
      <p:sp>
        <p:nvSpPr>
          <p:cNvPr id="38" name="AutoShape 32"/>
          <p:cNvSpPr>
            <a:spLocks noChangeArrowheads="1"/>
          </p:cNvSpPr>
          <p:nvPr/>
        </p:nvSpPr>
        <p:spPr bwMode="auto">
          <a:xfrm>
            <a:off x="2195513" y="6096000"/>
            <a:ext cx="1873250" cy="685800"/>
          </a:xfrm>
          <a:prstGeom prst="wedgeRoundRectCallout">
            <a:avLst>
              <a:gd name="adj1" fmla="val -32204"/>
              <a:gd name="adj2" fmla="val -111111"/>
              <a:gd name="adj3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200"/>
              <a:t>Tükör irányból </a:t>
            </a:r>
            <a:endParaRPr lang="en-GB" sz="2200"/>
          </a:p>
          <a:p>
            <a:pPr algn="ctr"/>
            <a:r>
              <a:rPr lang="hu-HU" sz="2200"/>
              <a:t>érkező fény</a:t>
            </a:r>
          </a:p>
        </p:txBody>
      </p:sp>
      <p:sp>
        <p:nvSpPr>
          <p:cNvPr id="39" name="AutoShape 33"/>
          <p:cNvSpPr>
            <a:spLocks noChangeArrowheads="1"/>
          </p:cNvSpPr>
          <p:nvPr/>
        </p:nvSpPr>
        <p:spPr bwMode="auto">
          <a:xfrm>
            <a:off x="5580063" y="6022975"/>
            <a:ext cx="1944687" cy="685800"/>
          </a:xfrm>
          <a:prstGeom prst="wedgeRoundRectCallout">
            <a:avLst>
              <a:gd name="adj1" fmla="val -43060"/>
              <a:gd name="adj2" fmla="val -101620"/>
              <a:gd name="adj3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200"/>
              <a:t>Törési irányból </a:t>
            </a:r>
            <a:endParaRPr lang="en-GB" sz="2200"/>
          </a:p>
          <a:p>
            <a:pPr algn="ctr"/>
            <a:r>
              <a:rPr lang="hu-HU" sz="2200"/>
              <a:t>érkező fény</a:t>
            </a:r>
          </a:p>
        </p:txBody>
      </p:sp>
      <p:sp>
        <p:nvSpPr>
          <p:cNvPr id="40" name="Rectangle 34"/>
          <p:cNvSpPr>
            <a:spLocks noChangeArrowheads="1"/>
          </p:cNvSpPr>
          <p:nvPr/>
        </p:nvSpPr>
        <p:spPr bwMode="auto">
          <a:xfrm>
            <a:off x="1476375" y="5230813"/>
            <a:ext cx="5688013" cy="590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AutoShape 37"/>
          <p:cNvSpPr>
            <a:spLocks noChangeArrowheads="1"/>
          </p:cNvSpPr>
          <p:nvPr/>
        </p:nvSpPr>
        <p:spPr bwMode="auto">
          <a:xfrm>
            <a:off x="1116013" y="6096000"/>
            <a:ext cx="1008062" cy="685800"/>
          </a:xfrm>
          <a:prstGeom prst="wedgeRoundRectCallout">
            <a:avLst>
              <a:gd name="adj1" fmla="val 44014"/>
              <a:gd name="adj2" fmla="val -110417"/>
              <a:gd name="adj3" fmla="val 16667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200"/>
              <a:t>Fresnel</a:t>
            </a:r>
            <a:endParaRPr lang="hu-HU" sz="2200"/>
          </a:p>
        </p:txBody>
      </p:sp>
      <p:sp>
        <p:nvSpPr>
          <p:cNvPr id="42" name="AutoShape 38"/>
          <p:cNvSpPr>
            <a:spLocks noChangeArrowheads="1"/>
          </p:cNvSpPr>
          <p:nvPr/>
        </p:nvSpPr>
        <p:spPr bwMode="auto">
          <a:xfrm>
            <a:off x="4356100" y="6096000"/>
            <a:ext cx="1152525" cy="647700"/>
          </a:xfrm>
          <a:prstGeom prst="wedgeRoundRectCallout">
            <a:avLst>
              <a:gd name="adj1" fmla="val 29477"/>
              <a:gd name="adj2" fmla="val -113236"/>
              <a:gd name="adj3" fmla="val 16667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200"/>
              <a:t>1-Fresnel</a:t>
            </a:r>
            <a:endParaRPr lang="hu-HU" sz="2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Rekurzív sugárkövetés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4089400"/>
            <a:ext cx="8382000" cy="2433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hu-HU" sz="2200" b="1" u="sng"/>
              <a:t>Render( )</a:t>
            </a:r>
          </a:p>
          <a:p>
            <a:r>
              <a:rPr lang="hu-HU" sz="2200"/>
              <a:t>     for each pixel p</a:t>
            </a:r>
          </a:p>
          <a:p>
            <a:r>
              <a:rPr lang="hu-HU" sz="2200"/>
              <a:t>	Ray r = ray( eye </a:t>
            </a:r>
            <a:r>
              <a:rPr lang="hu-HU" sz="2200">
                <a:sym typeface="Wingdings" pitchFamily="2" charset="2"/>
              </a:rPr>
              <a:t></a:t>
            </a:r>
            <a:r>
              <a:rPr lang="hu-HU" sz="2200"/>
              <a:t> pixel p )</a:t>
            </a:r>
          </a:p>
          <a:p>
            <a:r>
              <a:rPr lang="hu-HU" sz="2200"/>
              <a:t>      	color = </a:t>
            </a:r>
            <a:r>
              <a:rPr lang="hu-HU" sz="2200" b="1">
                <a:solidFill>
                  <a:schemeClr val="accent2"/>
                </a:solidFill>
              </a:rPr>
              <a:t>Trace</a:t>
            </a:r>
            <a:r>
              <a:rPr lang="hu-HU" sz="2200">
                <a:solidFill>
                  <a:schemeClr val="accent2"/>
                </a:solidFill>
              </a:rPr>
              <a:t>(ray)</a:t>
            </a:r>
          </a:p>
          <a:p>
            <a:r>
              <a:rPr lang="hu-HU" sz="2200"/>
              <a:t>	WritePixel(p, color)</a:t>
            </a:r>
          </a:p>
          <a:p>
            <a:r>
              <a:rPr lang="hu-HU" sz="2200"/>
              <a:t>     endfor</a:t>
            </a:r>
          </a:p>
          <a:p>
            <a:r>
              <a:rPr lang="hu-HU" sz="2200"/>
              <a:t>end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1143000"/>
            <a:ext cx="4741863" cy="29718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spier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6013" y="1143000"/>
            <a:ext cx="310038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95275" y="2047875"/>
            <a:ext cx="623888" cy="746125"/>
            <a:chOff x="1016" y="2399"/>
            <a:chExt cx="569" cy="699"/>
          </a:xfrm>
        </p:grpSpPr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1016" y="2545"/>
              <a:ext cx="416" cy="2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017" y="2765"/>
              <a:ext cx="416" cy="1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1337" y="2583"/>
              <a:ext cx="142" cy="347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404" y="2651"/>
              <a:ext cx="75" cy="211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408" y="2415"/>
              <a:ext cx="102" cy="140"/>
            </a:xfrm>
            <a:custGeom>
              <a:avLst/>
              <a:gdLst>
                <a:gd name="T0" fmla="*/ 0 w 102"/>
                <a:gd name="T1" fmla="*/ 139 h 140"/>
                <a:gd name="T2" fmla="*/ 38 w 102"/>
                <a:gd name="T3" fmla="*/ 127 h 140"/>
                <a:gd name="T4" fmla="*/ 53 w 102"/>
                <a:gd name="T5" fmla="*/ 119 h 140"/>
                <a:gd name="T6" fmla="*/ 67 w 102"/>
                <a:gd name="T7" fmla="*/ 102 h 140"/>
                <a:gd name="T8" fmla="*/ 79 w 102"/>
                <a:gd name="T9" fmla="*/ 82 h 140"/>
                <a:gd name="T10" fmla="*/ 89 w 102"/>
                <a:gd name="T11" fmla="*/ 53 h 140"/>
                <a:gd name="T12" fmla="*/ 96 w 102"/>
                <a:gd name="T13" fmla="*/ 25 h 140"/>
                <a:gd name="T14" fmla="*/ 101 w 102"/>
                <a:gd name="T15" fmla="*/ 0 h 1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2"/>
                <a:gd name="T25" fmla="*/ 0 h 140"/>
                <a:gd name="T26" fmla="*/ 102 w 102"/>
                <a:gd name="T27" fmla="*/ 140 h 1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2" h="140">
                  <a:moveTo>
                    <a:pt x="0" y="139"/>
                  </a:moveTo>
                  <a:lnTo>
                    <a:pt x="38" y="127"/>
                  </a:lnTo>
                  <a:lnTo>
                    <a:pt x="53" y="119"/>
                  </a:lnTo>
                  <a:lnTo>
                    <a:pt x="67" y="102"/>
                  </a:lnTo>
                  <a:lnTo>
                    <a:pt x="79" y="82"/>
                  </a:lnTo>
                  <a:lnTo>
                    <a:pt x="89" y="53"/>
                  </a:lnTo>
                  <a:lnTo>
                    <a:pt x="96" y="25"/>
                  </a:lnTo>
                  <a:lnTo>
                    <a:pt x="101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440" y="2444"/>
              <a:ext cx="137" cy="111"/>
            </a:xfrm>
            <a:custGeom>
              <a:avLst/>
              <a:gdLst>
                <a:gd name="T0" fmla="*/ 0 w 137"/>
                <a:gd name="T1" fmla="*/ 110 h 111"/>
                <a:gd name="T2" fmla="*/ 7 w 137"/>
                <a:gd name="T3" fmla="*/ 110 h 111"/>
                <a:gd name="T4" fmla="*/ 17 w 137"/>
                <a:gd name="T5" fmla="*/ 106 h 111"/>
                <a:gd name="T6" fmla="*/ 43 w 137"/>
                <a:gd name="T7" fmla="*/ 102 h 111"/>
                <a:gd name="T8" fmla="*/ 70 w 137"/>
                <a:gd name="T9" fmla="*/ 94 h 111"/>
                <a:gd name="T10" fmla="*/ 83 w 137"/>
                <a:gd name="T11" fmla="*/ 90 h 111"/>
                <a:gd name="T12" fmla="*/ 93 w 137"/>
                <a:gd name="T13" fmla="*/ 81 h 111"/>
                <a:gd name="T14" fmla="*/ 108 w 137"/>
                <a:gd name="T15" fmla="*/ 65 h 111"/>
                <a:gd name="T16" fmla="*/ 118 w 137"/>
                <a:gd name="T17" fmla="*/ 41 h 111"/>
                <a:gd name="T18" fmla="*/ 128 w 137"/>
                <a:gd name="T19" fmla="*/ 16 h 111"/>
                <a:gd name="T20" fmla="*/ 136 w 137"/>
                <a:gd name="T21" fmla="*/ 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7"/>
                <a:gd name="T34" fmla="*/ 0 h 111"/>
                <a:gd name="T35" fmla="*/ 137 w 137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7" h="111">
                  <a:moveTo>
                    <a:pt x="0" y="110"/>
                  </a:moveTo>
                  <a:lnTo>
                    <a:pt x="7" y="110"/>
                  </a:lnTo>
                  <a:lnTo>
                    <a:pt x="17" y="106"/>
                  </a:lnTo>
                  <a:lnTo>
                    <a:pt x="43" y="102"/>
                  </a:lnTo>
                  <a:lnTo>
                    <a:pt x="70" y="94"/>
                  </a:lnTo>
                  <a:lnTo>
                    <a:pt x="83" y="90"/>
                  </a:lnTo>
                  <a:lnTo>
                    <a:pt x="93" y="81"/>
                  </a:lnTo>
                  <a:lnTo>
                    <a:pt x="108" y="65"/>
                  </a:lnTo>
                  <a:lnTo>
                    <a:pt x="118" y="41"/>
                  </a:lnTo>
                  <a:lnTo>
                    <a:pt x="128" y="16"/>
                  </a:lnTo>
                  <a:lnTo>
                    <a:pt x="1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409" y="2927"/>
              <a:ext cx="176" cy="103"/>
            </a:xfrm>
            <a:custGeom>
              <a:avLst/>
              <a:gdLst>
                <a:gd name="T0" fmla="*/ 0 w 176"/>
                <a:gd name="T1" fmla="*/ 0 h 103"/>
                <a:gd name="T2" fmla="*/ 53 w 176"/>
                <a:gd name="T3" fmla="*/ 10 h 103"/>
                <a:gd name="T4" fmla="*/ 99 w 176"/>
                <a:gd name="T5" fmla="*/ 34 h 103"/>
                <a:gd name="T6" fmla="*/ 122 w 176"/>
                <a:gd name="T7" fmla="*/ 49 h 103"/>
                <a:gd name="T8" fmla="*/ 142 w 176"/>
                <a:gd name="T9" fmla="*/ 68 h 103"/>
                <a:gd name="T10" fmla="*/ 160 w 176"/>
                <a:gd name="T11" fmla="*/ 87 h 103"/>
                <a:gd name="T12" fmla="*/ 175 w 176"/>
                <a:gd name="T13" fmla="*/ 102 h 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6"/>
                <a:gd name="T22" fmla="*/ 0 h 103"/>
                <a:gd name="T23" fmla="*/ 176 w 176"/>
                <a:gd name="T24" fmla="*/ 103 h 1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6" h="103">
                  <a:moveTo>
                    <a:pt x="0" y="0"/>
                  </a:moveTo>
                  <a:lnTo>
                    <a:pt x="53" y="10"/>
                  </a:lnTo>
                  <a:lnTo>
                    <a:pt x="99" y="34"/>
                  </a:lnTo>
                  <a:lnTo>
                    <a:pt x="122" y="49"/>
                  </a:lnTo>
                  <a:lnTo>
                    <a:pt x="142" y="68"/>
                  </a:lnTo>
                  <a:lnTo>
                    <a:pt x="160" y="87"/>
                  </a:lnTo>
                  <a:lnTo>
                    <a:pt x="175" y="102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408" y="2924"/>
              <a:ext cx="102" cy="174"/>
            </a:xfrm>
            <a:custGeom>
              <a:avLst/>
              <a:gdLst>
                <a:gd name="T0" fmla="*/ 0 w 102"/>
                <a:gd name="T1" fmla="*/ 0 h 174"/>
                <a:gd name="T2" fmla="*/ 7 w 102"/>
                <a:gd name="T3" fmla="*/ 9 h 174"/>
                <a:gd name="T4" fmla="*/ 16 w 102"/>
                <a:gd name="T5" fmla="*/ 19 h 174"/>
                <a:gd name="T6" fmla="*/ 41 w 102"/>
                <a:gd name="T7" fmla="*/ 49 h 174"/>
                <a:gd name="T8" fmla="*/ 65 w 102"/>
                <a:gd name="T9" fmla="*/ 79 h 174"/>
                <a:gd name="T10" fmla="*/ 77 w 102"/>
                <a:gd name="T11" fmla="*/ 94 h 174"/>
                <a:gd name="T12" fmla="*/ 84 w 102"/>
                <a:gd name="T13" fmla="*/ 104 h 174"/>
                <a:gd name="T14" fmla="*/ 94 w 102"/>
                <a:gd name="T15" fmla="*/ 123 h 174"/>
                <a:gd name="T16" fmla="*/ 96 w 102"/>
                <a:gd name="T17" fmla="*/ 143 h 174"/>
                <a:gd name="T18" fmla="*/ 99 w 102"/>
                <a:gd name="T19" fmla="*/ 158 h 174"/>
                <a:gd name="T20" fmla="*/ 101 w 102"/>
                <a:gd name="T21" fmla="*/ 173 h 1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2"/>
                <a:gd name="T34" fmla="*/ 0 h 174"/>
                <a:gd name="T35" fmla="*/ 102 w 102"/>
                <a:gd name="T36" fmla="*/ 174 h 1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2" h="174">
                  <a:moveTo>
                    <a:pt x="0" y="0"/>
                  </a:moveTo>
                  <a:lnTo>
                    <a:pt x="7" y="9"/>
                  </a:lnTo>
                  <a:lnTo>
                    <a:pt x="16" y="19"/>
                  </a:lnTo>
                  <a:lnTo>
                    <a:pt x="41" y="49"/>
                  </a:lnTo>
                  <a:lnTo>
                    <a:pt x="65" y="79"/>
                  </a:lnTo>
                  <a:lnTo>
                    <a:pt x="77" y="94"/>
                  </a:lnTo>
                  <a:lnTo>
                    <a:pt x="84" y="104"/>
                  </a:lnTo>
                  <a:lnTo>
                    <a:pt x="94" y="123"/>
                  </a:lnTo>
                  <a:lnTo>
                    <a:pt x="96" y="143"/>
                  </a:lnTo>
                  <a:lnTo>
                    <a:pt x="99" y="158"/>
                  </a:lnTo>
                  <a:lnTo>
                    <a:pt x="101" y="17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407" y="2924"/>
              <a:ext cx="36" cy="174"/>
            </a:xfrm>
            <a:custGeom>
              <a:avLst/>
              <a:gdLst>
                <a:gd name="T0" fmla="*/ 0 w 36"/>
                <a:gd name="T1" fmla="*/ 0 h 174"/>
                <a:gd name="T2" fmla="*/ 12 w 36"/>
                <a:gd name="T3" fmla="*/ 29 h 174"/>
                <a:gd name="T4" fmla="*/ 23 w 36"/>
                <a:gd name="T5" fmla="*/ 54 h 174"/>
                <a:gd name="T6" fmla="*/ 33 w 36"/>
                <a:gd name="T7" fmla="*/ 79 h 174"/>
                <a:gd name="T8" fmla="*/ 35 w 36"/>
                <a:gd name="T9" fmla="*/ 104 h 174"/>
                <a:gd name="T10" fmla="*/ 33 w 36"/>
                <a:gd name="T11" fmla="*/ 123 h 174"/>
                <a:gd name="T12" fmla="*/ 23 w 36"/>
                <a:gd name="T13" fmla="*/ 143 h 174"/>
                <a:gd name="T14" fmla="*/ 12 w 36"/>
                <a:gd name="T15" fmla="*/ 158 h 174"/>
                <a:gd name="T16" fmla="*/ 0 w 36"/>
                <a:gd name="T17" fmla="*/ 173 h 1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174"/>
                <a:gd name="T29" fmla="*/ 36 w 36"/>
                <a:gd name="T30" fmla="*/ 174 h 1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174">
                  <a:moveTo>
                    <a:pt x="0" y="0"/>
                  </a:moveTo>
                  <a:lnTo>
                    <a:pt x="12" y="29"/>
                  </a:lnTo>
                  <a:lnTo>
                    <a:pt x="23" y="54"/>
                  </a:lnTo>
                  <a:lnTo>
                    <a:pt x="33" y="79"/>
                  </a:lnTo>
                  <a:lnTo>
                    <a:pt x="35" y="104"/>
                  </a:lnTo>
                  <a:lnTo>
                    <a:pt x="33" y="123"/>
                  </a:lnTo>
                  <a:lnTo>
                    <a:pt x="23" y="143"/>
                  </a:lnTo>
                  <a:lnTo>
                    <a:pt x="12" y="158"/>
                  </a:lnTo>
                  <a:lnTo>
                    <a:pt x="0" y="17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425" y="2399"/>
              <a:ext cx="33" cy="156"/>
            </a:xfrm>
            <a:custGeom>
              <a:avLst/>
              <a:gdLst>
                <a:gd name="T0" fmla="*/ 0 w 33"/>
                <a:gd name="T1" fmla="*/ 155 h 156"/>
                <a:gd name="T2" fmla="*/ 7 w 33"/>
                <a:gd name="T3" fmla="*/ 139 h 156"/>
                <a:gd name="T4" fmla="*/ 18 w 33"/>
                <a:gd name="T5" fmla="*/ 114 h 156"/>
                <a:gd name="T6" fmla="*/ 28 w 33"/>
                <a:gd name="T7" fmla="*/ 90 h 156"/>
                <a:gd name="T8" fmla="*/ 32 w 33"/>
                <a:gd name="T9" fmla="*/ 69 h 156"/>
                <a:gd name="T10" fmla="*/ 32 w 33"/>
                <a:gd name="T11" fmla="*/ 49 h 156"/>
                <a:gd name="T12" fmla="*/ 28 w 33"/>
                <a:gd name="T13" fmla="*/ 32 h 156"/>
                <a:gd name="T14" fmla="*/ 21 w 33"/>
                <a:gd name="T15" fmla="*/ 16 h 156"/>
                <a:gd name="T16" fmla="*/ 16 w 33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156"/>
                <a:gd name="T29" fmla="*/ 33 w 33"/>
                <a:gd name="T30" fmla="*/ 156 h 1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156">
                  <a:moveTo>
                    <a:pt x="0" y="155"/>
                  </a:moveTo>
                  <a:lnTo>
                    <a:pt x="7" y="139"/>
                  </a:lnTo>
                  <a:lnTo>
                    <a:pt x="18" y="114"/>
                  </a:lnTo>
                  <a:lnTo>
                    <a:pt x="28" y="90"/>
                  </a:lnTo>
                  <a:lnTo>
                    <a:pt x="32" y="69"/>
                  </a:lnTo>
                  <a:lnTo>
                    <a:pt x="32" y="49"/>
                  </a:lnTo>
                  <a:lnTo>
                    <a:pt x="28" y="32"/>
                  </a:lnTo>
                  <a:lnTo>
                    <a:pt x="21" y="16"/>
                  </a:lnTo>
                  <a:lnTo>
                    <a:pt x="1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835025" y="1336675"/>
            <a:ext cx="1809750" cy="1128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835025" y="2500313"/>
            <a:ext cx="1809750" cy="1366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835025" y="2500313"/>
            <a:ext cx="1281113" cy="51593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1771650" y="1552575"/>
            <a:ext cx="749300" cy="2076450"/>
          </a:xfrm>
          <a:custGeom>
            <a:avLst/>
            <a:gdLst>
              <a:gd name="T0" fmla="*/ 2147483647 w 533"/>
              <a:gd name="T1" fmla="*/ 2147483647 h 1543"/>
              <a:gd name="T2" fmla="*/ 2147483647 w 533"/>
              <a:gd name="T3" fmla="*/ 2147483647 h 1543"/>
              <a:gd name="T4" fmla="*/ 0 w 533"/>
              <a:gd name="T5" fmla="*/ 2147483647 h 1543"/>
              <a:gd name="T6" fmla="*/ 0 w 533"/>
              <a:gd name="T7" fmla="*/ 0 h 1543"/>
              <a:gd name="T8" fmla="*/ 2147483647 w 533"/>
              <a:gd name="T9" fmla="*/ 2147483647 h 15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"/>
              <a:gd name="T16" fmla="*/ 0 h 1543"/>
              <a:gd name="T17" fmla="*/ 533 w 533"/>
              <a:gd name="T18" fmla="*/ 1543 h 15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" h="1543">
                <a:moveTo>
                  <a:pt x="533" y="416"/>
                </a:moveTo>
                <a:lnTo>
                  <a:pt x="533" y="1136"/>
                </a:lnTo>
                <a:lnTo>
                  <a:pt x="0" y="1543"/>
                </a:lnTo>
                <a:lnTo>
                  <a:pt x="0" y="0"/>
                </a:lnTo>
                <a:lnTo>
                  <a:pt x="533" y="416"/>
                </a:lnTo>
                <a:close/>
              </a:path>
            </a:pathLst>
          </a:custGeom>
          <a:solidFill>
            <a:srgbClr val="443F3A">
              <a:alpha val="50195"/>
            </a:srgbClr>
          </a:solidFill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2057400" y="2819400"/>
            <a:ext cx="125413" cy="366713"/>
          </a:xfrm>
          <a:custGeom>
            <a:avLst/>
            <a:gdLst>
              <a:gd name="T0" fmla="*/ 2147483647 w 533"/>
              <a:gd name="T1" fmla="*/ 2147483647 h 1520"/>
              <a:gd name="T2" fmla="*/ 2147483647 w 533"/>
              <a:gd name="T3" fmla="*/ 2147483647 h 1520"/>
              <a:gd name="T4" fmla="*/ 2147483647 w 533"/>
              <a:gd name="T5" fmla="*/ 2147483647 h 1520"/>
              <a:gd name="T6" fmla="*/ 0 w 533"/>
              <a:gd name="T7" fmla="*/ 0 h 1520"/>
              <a:gd name="T8" fmla="*/ 2147483647 w 533"/>
              <a:gd name="T9" fmla="*/ 2147483647 h 15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"/>
              <a:gd name="T16" fmla="*/ 0 h 1520"/>
              <a:gd name="T17" fmla="*/ 533 w 533"/>
              <a:gd name="T18" fmla="*/ 1520 h 15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" h="1520">
                <a:moveTo>
                  <a:pt x="533" y="416"/>
                </a:moveTo>
                <a:lnTo>
                  <a:pt x="533" y="1136"/>
                </a:lnTo>
                <a:lnTo>
                  <a:pt x="5" y="1520"/>
                </a:lnTo>
                <a:lnTo>
                  <a:pt x="0" y="0"/>
                </a:lnTo>
                <a:lnTo>
                  <a:pt x="533" y="416"/>
                </a:lnTo>
                <a:close/>
              </a:path>
            </a:pathLst>
          </a:custGeom>
          <a:solidFill>
            <a:srgbClr val="443F3A">
              <a:alpha val="50195"/>
            </a:srgbClr>
          </a:solidFill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2116138" y="3016250"/>
            <a:ext cx="1212850" cy="4524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23" descr="spierfro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2192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219200" y="2286000"/>
            <a:ext cx="5730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ray</a:t>
            </a: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3779838" y="3500438"/>
            <a:ext cx="2952750" cy="2160587"/>
          </a:xfrm>
          <a:custGeom>
            <a:avLst/>
            <a:gdLst>
              <a:gd name="T0" fmla="*/ 0 w 1728"/>
              <a:gd name="T1" fmla="*/ 2147483647 h 1536"/>
              <a:gd name="T2" fmla="*/ 2147483647 w 1728"/>
              <a:gd name="T3" fmla="*/ 2147483647 h 1536"/>
              <a:gd name="T4" fmla="*/ 2147483647 w 1728"/>
              <a:gd name="T5" fmla="*/ 0 h 1536"/>
              <a:gd name="T6" fmla="*/ 0 60000 65536"/>
              <a:gd name="T7" fmla="*/ 0 60000 65536"/>
              <a:gd name="T8" fmla="*/ 0 60000 65536"/>
              <a:gd name="T9" fmla="*/ 0 w 1728"/>
              <a:gd name="T10" fmla="*/ 0 h 1536"/>
              <a:gd name="T11" fmla="*/ 1728 w 1728"/>
              <a:gd name="T12" fmla="*/ 1536 h 1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8" h="1536">
                <a:moveTo>
                  <a:pt x="0" y="1536"/>
                </a:moveTo>
                <a:lnTo>
                  <a:pt x="1104" y="1536"/>
                </a:lnTo>
                <a:lnTo>
                  <a:pt x="1728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300788" y="4149725"/>
            <a:ext cx="8096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color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979613" y="2349500"/>
            <a:ext cx="3365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p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867400" y="4149725"/>
            <a:ext cx="3365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p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23850" y="2708275"/>
            <a:ext cx="6064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eye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Rekurzív sugárkövetés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200" y="1581150"/>
            <a:ext cx="9144000" cy="5200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hu-HU" b="1" u="sng"/>
              <a:t>Color  Trace( ray )</a:t>
            </a:r>
            <a:r>
              <a:rPr lang="hu-HU"/>
              <a:t> </a:t>
            </a:r>
          </a:p>
          <a:p>
            <a:r>
              <a:rPr lang="hu-HU"/>
              <a:t>      </a:t>
            </a:r>
          </a:p>
          <a:p>
            <a:r>
              <a:rPr lang="hu-HU"/>
              <a:t>      IF (FirstIntersect(ray </a:t>
            </a:r>
            <a:r>
              <a:rPr lang="hu-HU">
                <a:sym typeface="Wingdings" pitchFamily="2" charset="2"/>
              </a:rPr>
              <a:t> </a:t>
            </a:r>
            <a:r>
              <a:rPr lang="hu-HU"/>
              <a:t>obj, x)</a:t>
            </a:r>
            <a:r>
              <a:rPr lang="en-US"/>
              <a:t> &lt; 0</a:t>
            </a:r>
            <a:r>
              <a:rPr lang="hu-HU"/>
              <a:t>) </a:t>
            </a:r>
            <a:endParaRPr lang="en-US"/>
          </a:p>
          <a:p>
            <a:r>
              <a:rPr lang="en-US"/>
              <a:t>	</a:t>
            </a:r>
            <a:r>
              <a:rPr lang="hu-HU"/>
              <a:t>RETURN L</a:t>
            </a:r>
            <a:r>
              <a:rPr lang="hu-HU" baseline="-25000"/>
              <a:t>a</a:t>
            </a:r>
            <a:endParaRPr lang="hu-HU"/>
          </a:p>
          <a:p>
            <a:r>
              <a:rPr lang="hu-HU"/>
              <a:t>      ENDIF	</a:t>
            </a:r>
          </a:p>
          <a:p>
            <a:r>
              <a:rPr lang="en-GB"/>
              <a:t>      </a:t>
            </a:r>
            <a:r>
              <a:rPr lang="hu-HU"/>
              <a:t>color = </a:t>
            </a:r>
            <a:r>
              <a:rPr lang="hu-HU">
                <a:solidFill>
                  <a:srgbClr val="18E63A"/>
                </a:solidFill>
              </a:rPr>
              <a:t>DirectLight</a:t>
            </a:r>
            <a:r>
              <a:rPr lang="en-GB">
                <a:solidFill>
                  <a:srgbClr val="18E63A"/>
                </a:solidFill>
              </a:rPr>
              <a:t>S</a:t>
            </a:r>
            <a:r>
              <a:rPr lang="hu-HU">
                <a:solidFill>
                  <a:srgbClr val="18E63A"/>
                </a:solidFill>
              </a:rPr>
              <a:t>ource</a:t>
            </a:r>
            <a:r>
              <a:rPr lang="hu-HU"/>
              <a:t>(x, ray.v</a:t>
            </a:r>
            <a:r>
              <a:rPr lang="en-GB"/>
              <a:t>, obj</a:t>
            </a:r>
            <a:r>
              <a:rPr lang="hu-HU"/>
              <a:t>)</a:t>
            </a:r>
          </a:p>
          <a:p>
            <a:r>
              <a:rPr lang="hu-HU"/>
              <a:t>      IF ( </a:t>
            </a:r>
            <a:r>
              <a:rPr lang="en-US"/>
              <a:t>obj.</a:t>
            </a:r>
            <a:r>
              <a:rPr lang="en-GB"/>
              <a:t>mirror</a:t>
            </a:r>
            <a:r>
              <a:rPr lang="hu-HU"/>
              <a:t> ) </a:t>
            </a:r>
            <a:endParaRPr lang="en-GB"/>
          </a:p>
          <a:p>
            <a:r>
              <a:rPr lang="hu-HU"/>
              <a:t>	ReflectDir( ray, </a:t>
            </a:r>
            <a:r>
              <a:rPr lang="hu-HU" b="1" u="sng">
                <a:solidFill>
                  <a:schemeClr val="hlink"/>
                </a:solidFill>
              </a:rPr>
              <a:t>reflected ray</a:t>
            </a:r>
            <a:r>
              <a:rPr lang="hu-HU"/>
              <a:t>)</a:t>
            </a:r>
          </a:p>
          <a:p>
            <a:r>
              <a:rPr lang="hu-HU"/>
              <a:t>	color += </a:t>
            </a:r>
            <a:r>
              <a:rPr lang="en-GB"/>
              <a:t>obj.</a:t>
            </a:r>
            <a:r>
              <a:rPr lang="hu-HU"/>
              <a:t>k</a:t>
            </a:r>
            <a:r>
              <a:rPr lang="hu-HU" baseline="-25000"/>
              <a:t>r  </a:t>
            </a:r>
            <a:r>
              <a:rPr lang="en-GB">
                <a:sym typeface="Symbol" pitchFamily="18" charset="2"/>
              </a:rPr>
              <a:t>*</a:t>
            </a:r>
            <a:r>
              <a:rPr lang="hu-HU"/>
              <a:t> Trace( </a:t>
            </a:r>
            <a:r>
              <a:rPr lang="hu-HU" b="1" u="sng">
                <a:solidFill>
                  <a:schemeClr val="hlink"/>
                </a:solidFill>
              </a:rPr>
              <a:t>reflected ray</a:t>
            </a:r>
            <a:r>
              <a:rPr lang="hu-HU">
                <a:solidFill>
                  <a:schemeClr val="hlink"/>
                </a:solidFill>
              </a:rPr>
              <a:t> </a:t>
            </a:r>
            <a:r>
              <a:rPr lang="hu-HU"/>
              <a:t>)</a:t>
            </a:r>
          </a:p>
          <a:p>
            <a:r>
              <a:rPr lang="hu-HU"/>
              <a:t>      ENDIF</a:t>
            </a:r>
          </a:p>
          <a:p>
            <a:r>
              <a:rPr lang="hu-HU"/>
              <a:t>      IF ( </a:t>
            </a:r>
            <a:r>
              <a:rPr lang="en-US"/>
              <a:t>obj.</a:t>
            </a:r>
            <a:r>
              <a:rPr lang="en-GB"/>
              <a:t>refractive</a:t>
            </a:r>
            <a:r>
              <a:rPr lang="hu-HU"/>
              <a:t> &amp;&amp; RefractDir( ray, </a:t>
            </a:r>
            <a:r>
              <a:rPr lang="hu-HU" b="1" u="sng">
                <a:solidFill>
                  <a:schemeClr val="hlink"/>
                </a:solidFill>
              </a:rPr>
              <a:t>refracted ray</a:t>
            </a:r>
            <a:r>
              <a:rPr lang="hu-HU"/>
              <a:t> ) )</a:t>
            </a:r>
          </a:p>
          <a:p>
            <a:r>
              <a:rPr lang="hu-HU"/>
              <a:t>	color += </a:t>
            </a:r>
            <a:r>
              <a:rPr lang="en-GB"/>
              <a:t>obj.</a:t>
            </a:r>
            <a:r>
              <a:rPr lang="hu-HU"/>
              <a:t>k</a:t>
            </a:r>
            <a:r>
              <a:rPr lang="hu-HU" baseline="-25000"/>
              <a:t>t  </a:t>
            </a:r>
            <a:r>
              <a:rPr lang="en-GB">
                <a:sym typeface="Symbol" pitchFamily="18" charset="2"/>
              </a:rPr>
              <a:t>*</a:t>
            </a:r>
            <a:r>
              <a:rPr lang="hu-HU"/>
              <a:t> Trace( </a:t>
            </a:r>
            <a:r>
              <a:rPr lang="hu-HU" b="1" u="sng">
                <a:solidFill>
                  <a:schemeClr val="hlink"/>
                </a:solidFill>
              </a:rPr>
              <a:t>refracted ray</a:t>
            </a:r>
            <a:r>
              <a:rPr lang="hu-HU"/>
              <a:t> )</a:t>
            </a:r>
          </a:p>
          <a:p>
            <a:r>
              <a:rPr lang="hu-HU"/>
              <a:t>      ENDIF</a:t>
            </a:r>
          </a:p>
          <a:p>
            <a:r>
              <a:rPr lang="hu-HU"/>
              <a:t>RETURN color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 rot="2315074">
            <a:off x="7340494" y="2709863"/>
            <a:ext cx="14478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 rot="18974213">
            <a:off x="7035694" y="3548063"/>
            <a:ext cx="609600" cy="914400"/>
          </a:xfrm>
          <a:custGeom>
            <a:avLst/>
            <a:gdLst>
              <a:gd name="T0" fmla="*/ 0 w 384"/>
              <a:gd name="T1" fmla="*/ 2147483647 h 576"/>
              <a:gd name="T2" fmla="*/ 0 w 384"/>
              <a:gd name="T3" fmla="*/ 2147483647 h 576"/>
              <a:gd name="T4" fmla="*/ 2147483647 w 384"/>
              <a:gd name="T5" fmla="*/ 0 h 576"/>
              <a:gd name="T6" fmla="*/ 2147483647 w 384"/>
              <a:gd name="T7" fmla="*/ 0 h 576"/>
              <a:gd name="T8" fmla="*/ 2147483647 w 384"/>
              <a:gd name="T9" fmla="*/ 2147483647 h 576"/>
              <a:gd name="T10" fmla="*/ 0 w 384"/>
              <a:gd name="T11" fmla="*/ 2147483647 h 576"/>
              <a:gd name="T12" fmla="*/ 0 w 384"/>
              <a:gd name="T13" fmla="*/ 2147483647 h 576"/>
              <a:gd name="T14" fmla="*/ 2147483647 w 384"/>
              <a:gd name="T15" fmla="*/ 2147483647 h 576"/>
              <a:gd name="T16" fmla="*/ 2147483647 w 384"/>
              <a:gd name="T17" fmla="*/ 2147483647 h 576"/>
              <a:gd name="T18" fmla="*/ 2147483647 w 384"/>
              <a:gd name="T19" fmla="*/ 0 h 576"/>
              <a:gd name="T20" fmla="*/ 2147483647 w 384"/>
              <a:gd name="T21" fmla="*/ 2147483647 h 576"/>
              <a:gd name="T22" fmla="*/ 2147483647 w 384"/>
              <a:gd name="T23" fmla="*/ 2147483647 h 5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84"/>
              <a:gd name="T37" fmla="*/ 0 h 576"/>
              <a:gd name="T38" fmla="*/ 384 w 384"/>
              <a:gd name="T39" fmla="*/ 576 h 5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84" h="576">
                <a:moveTo>
                  <a:pt x="0" y="528"/>
                </a:moveTo>
                <a:lnTo>
                  <a:pt x="0" y="144"/>
                </a:lnTo>
                <a:lnTo>
                  <a:pt x="144" y="0"/>
                </a:lnTo>
                <a:lnTo>
                  <a:pt x="384" y="0"/>
                </a:lnTo>
                <a:lnTo>
                  <a:pt x="243" y="146"/>
                </a:lnTo>
                <a:lnTo>
                  <a:pt x="0" y="144"/>
                </a:lnTo>
                <a:lnTo>
                  <a:pt x="0" y="576"/>
                </a:lnTo>
                <a:lnTo>
                  <a:pt x="240" y="576"/>
                </a:lnTo>
                <a:lnTo>
                  <a:pt x="384" y="384"/>
                </a:lnTo>
                <a:lnTo>
                  <a:pt x="384" y="0"/>
                </a:lnTo>
                <a:lnTo>
                  <a:pt x="238" y="158"/>
                </a:lnTo>
                <a:lnTo>
                  <a:pt x="240" y="57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7078557" y="2024063"/>
            <a:ext cx="990600" cy="2590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8145357" y="1947863"/>
            <a:ext cx="5730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ray</a:t>
            </a: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5554557" y="2176463"/>
            <a:ext cx="2209800" cy="1092200"/>
            <a:chOff x="2976" y="1248"/>
            <a:chExt cx="1680" cy="688"/>
          </a:xfrm>
        </p:grpSpPr>
        <p:graphicFrame>
          <p:nvGraphicFramePr>
            <p:cNvPr id="10" name="Object 2"/>
            <p:cNvGraphicFramePr>
              <a:graphicFrameLocks noChangeAspect="1"/>
            </p:cNvGraphicFramePr>
            <p:nvPr/>
          </p:nvGraphicFramePr>
          <p:xfrm>
            <a:off x="2976" y="1248"/>
            <a:ext cx="462" cy="688"/>
          </p:xfrm>
          <a:graphic>
            <a:graphicData uri="http://schemas.openxmlformats.org/presentationml/2006/ole">
              <p:oleObj spid="_x0000_s7170" name="Klip" r:id="rId3" imgW="2478240" imgH="4461120" progId="">
                <p:embed/>
              </p:oleObj>
            </a:graphicData>
          </a:graphic>
        </p:graphicFrame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H="1" flipV="1">
              <a:off x="3456" y="1536"/>
              <a:ext cx="1200" cy="144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7535757" y="2252663"/>
            <a:ext cx="641350" cy="990600"/>
            <a:chOff x="4512" y="1296"/>
            <a:chExt cx="404" cy="624"/>
          </a:xfrm>
        </p:grpSpPr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4608" y="1632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704" y="1632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1"/>
                <a:t>x</a:t>
              </a: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H="1" flipV="1">
              <a:off x="4512" y="1296"/>
              <a:ext cx="144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Line 16"/>
          <p:cNvSpPr>
            <a:spLocks noChangeShapeType="1"/>
          </p:cNvSpPr>
          <p:nvPr/>
        </p:nvSpPr>
        <p:spPr bwMode="auto">
          <a:xfrm flipH="1" flipV="1">
            <a:off x="6697557" y="2328863"/>
            <a:ext cx="1066800" cy="533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7797694" y="2862263"/>
            <a:ext cx="76200" cy="609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Rekurzív sugárkövetés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6200" y="1581150"/>
            <a:ext cx="8229600" cy="5200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hu-HU" b="1" u="sng"/>
              <a:t>Color  Trace(</a:t>
            </a:r>
            <a:r>
              <a:rPr lang="en-GB" b="1" u="sng"/>
              <a:t> </a:t>
            </a:r>
            <a:r>
              <a:rPr lang="hu-HU" b="1" u="sng"/>
              <a:t>ray</a:t>
            </a:r>
            <a:r>
              <a:rPr lang="hu-HU" b="1" u="sng">
                <a:solidFill>
                  <a:schemeClr val="accent2"/>
                </a:solidFill>
              </a:rPr>
              <a:t>, d</a:t>
            </a:r>
            <a:r>
              <a:rPr lang="en-GB" b="1" u="sng">
                <a:solidFill>
                  <a:schemeClr val="accent2"/>
                </a:solidFill>
              </a:rPr>
              <a:t> </a:t>
            </a:r>
            <a:r>
              <a:rPr lang="hu-HU" b="1" u="sng"/>
              <a:t>)</a:t>
            </a:r>
            <a:r>
              <a:rPr lang="hu-HU"/>
              <a:t> </a:t>
            </a:r>
          </a:p>
          <a:p>
            <a:r>
              <a:rPr lang="hu-HU"/>
              <a:t>      </a:t>
            </a:r>
            <a:r>
              <a:rPr lang="hu-HU" b="1">
                <a:solidFill>
                  <a:schemeClr val="accent2"/>
                </a:solidFill>
              </a:rPr>
              <a:t>IF </a:t>
            </a:r>
            <a:r>
              <a:rPr lang="en-GB" b="1">
                <a:solidFill>
                  <a:schemeClr val="accent2"/>
                </a:solidFill>
              </a:rPr>
              <a:t>(</a:t>
            </a:r>
            <a:r>
              <a:rPr lang="hu-HU" b="1">
                <a:solidFill>
                  <a:schemeClr val="accent2"/>
                </a:solidFill>
              </a:rPr>
              <a:t>d &gt; dmax</a:t>
            </a:r>
            <a:r>
              <a:rPr lang="en-GB" b="1">
                <a:solidFill>
                  <a:schemeClr val="accent2"/>
                </a:solidFill>
              </a:rPr>
              <a:t>)</a:t>
            </a:r>
            <a:r>
              <a:rPr lang="hu-HU" b="1">
                <a:solidFill>
                  <a:schemeClr val="accent2"/>
                </a:solidFill>
              </a:rPr>
              <a:t> RETURN L</a:t>
            </a:r>
            <a:r>
              <a:rPr lang="hu-HU" b="1" baseline="-25000">
                <a:solidFill>
                  <a:schemeClr val="accent2"/>
                </a:solidFill>
              </a:rPr>
              <a:t>a</a:t>
            </a:r>
            <a:endParaRPr lang="hu-HU"/>
          </a:p>
          <a:p>
            <a:r>
              <a:rPr lang="hu-HU"/>
              <a:t>      IF (FirstIntersect(ray </a:t>
            </a:r>
            <a:r>
              <a:rPr lang="hu-HU">
                <a:sym typeface="Wingdings" pitchFamily="2" charset="2"/>
              </a:rPr>
              <a:t> </a:t>
            </a:r>
            <a:r>
              <a:rPr lang="hu-HU"/>
              <a:t>obj, x)</a:t>
            </a:r>
            <a:r>
              <a:rPr lang="en-US"/>
              <a:t> &lt; 0)</a:t>
            </a:r>
          </a:p>
          <a:p>
            <a:r>
              <a:rPr lang="en-US"/>
              <a:t>	</a:t>
            </a:r>
            <a:r>
              <a:rPr lang="hu-HU"/>
              <a:t>RETURN L</a:t>
            </a:r>
            <a:r>
              <a:rPr lang="hu-HU" baseline="-25000"/>
              <a:t>a</a:t>
            </a:r>
            <a:endParaRPr lang="hu-HU"/>
          </a:p>
          <a:p>
            <a:r>
              <a:rPr lang="hu-HU"/>
              <a:t>      ENDIF	</a:t>
            </a:r>
          </a:p>
          <a:p>
            <a:r>
              <a:rPr lang="en-GB"/>
              <a:t>      </a:t>
            </a:r>
            <a:r>
              <a:rPr lang="hu-HU"/>
              <a:t>color = </a:t>
            </a:r>
            <a:r>
              <a:rPr lang="hu-HU">
                <a:solidFill>
                  <a:srgbClr val="00FF00"/>
                </a:solidFill>
              </a:rPr>
              <a:t>DirectLight</a:t>
            </a:r>
            <a:r>
              <a:rPr lang="en-GB">
                <a:solidFill>
                  <a:srgbClr val="00FF00"/>
                </a:solidFill>
              </a:rPr>
              <a:t>S</a:t>
            </a:r>
            <a:r>
              <a:rPr lang="hu-HU">
                <a:solidFill>
                  <a:srgbClr val="00FF00"/>
                </a:solidFill>
              </a:rPr>
              <a:t>ource</a:t>
            </a:r>
            <a:r>
              <a:rPr lang="hu-HU"/>
              <a:t>(x, ray.v</a:t>
            </a:r>
            <a:r>
              <a:rPr lang="en-GB"/>
              <a:t>, obj</a:t>
            </a:r>
            <a:r>
              <a:rPr lang="hu-HU"/>
              <a:t>)</a:t>
            </a:r>
          </a:p>
          <a:p>
            <a:r>
              <a:rPr lang="hu-HU"/>
              <a:t>      IF ( </a:t>
            </a:r>
            <a:r>
              <a:rPr lang="en-US"/>
              <a:t>obj.</a:t>
            </a:r>
            <a:r>
              <a:rPr lang="en-GB"/>
              <a:t>mirror</a:t>
            </a:r>
            <a:r>
              <a:rPr lang="hu-HU"/>
              <a:t> ) </a:t>
            </a:r>
          </a:p>
          <a:p>
            <a:r>
              <a:rPr lang="hu-HU"/>
              <a:t>	ReflectDir( ray, </a:t>
            </a:r>
            <a:r>
              <a:rPr lang="hu-HU" b="1" u="sng">
                <a:solidFill>
                  <a:schemeClr val="hlink"/>
                </a:solidFill>
              </a:rPr>
              <a:t>reflected ray</a:t>
            </a:r>
            <a:r>
              <a:rPr lang="hu-HU"/>
              <a:t>)</a:t>
            </a:r>
          </a:p>
          <a:p>
            <a:r>
              <a:rPr lang="hu-HU"/>
              <a:t>	color += </a:t>
            </a:r>
            <a:r>
              <a:rPr lang="en-GB"/>
              <a:t>obj.</a:t>
            </a:r>
            <a:r>
              <a:rPr lang="hu-HU"/>
              <a:t>k</a:t>
            </a:r>
            <a:r>
              <a:rPr lang="hu-HU" baseline="-25000"/>
              <a:t>r </a:t>
            </a:r>
            <a:r>
              <a:rPr lang="en-GB">
                <a:sym typeface="Symbol" pitchFamily="18" charset="2"/>
              </a:rPr>
              <a:t>*</a:t>
            </a:r>
            <a:r>
              <a:rPr lang="hu-HU"/>
              <a:t> Trace( </a:t>
            </a:r>
            <a:r>
              <a:rPr lang="hu-HU" b="1" u="sng">
                <a:solidFill>
                  <a:schemeClr val="hlink"/>
                </a:solidFill>
              </a:rPr>
              <a:t>reflected ray</a:t>
            </a:r>
            <a:r>
              <a:rPr lang="hu-HU" b="1">
                <a:solidFill>
                  <a:schemeClr val="accent2"/>
                </a:solidFill>
              </a:rPr>
              <a:t>, d+1</a:t>
            </a:r>
            <a:r>
              <a:rPr lang="hu-HU">
                <a:solidFill>
                  <a:schemeClr val="hlink"/>
                </a:solidFill>
              </a:rPr>
              <a:t> </a:t>
            </a:r>
            <a:r>
              <a:rPr lang="hu-HU"/>
              <a:t>)</a:t>
            </a:r>
          </a:p>
          <a:p>
            <a:r>
              <a:rPr lang="hu-HU"/>
              <a:t>      ENDIF</a:t>
            </a:r>
          </a:p>
          <a:p>
            <a:r>
              <a:rPr lang="hu-HU"/>
              <a:t>      IF ( </a:t>
            </a:r>
            <a:r>
              <a:rPr lang="en-US"/>
              <a:t>obj.</a:t>
            </a:r>
            <a:r>
              <a:rPr lang="en-GB"/>
              <a:t>refractive</a:t>
            </a:r>
            <a:r>
              <a:rPr lang="hu-HU"/>
              <a:t> &amp;&amp; RefractDir( ray, </a:t>
            </a:r>
            <a:r>
              <a:rPr lang="hu-HU" b="1" u="sng">
                <a:solidFill>
                  <a:schemeClr val="hlink"/>
                </a:solidFill>
              </a:rPr>
              <a:t>refracted ray</a:t>
            </a:r>
            <a:r>
              <a:rPr lang="hu-HU"/>
              <a:t> ) )</a:t>
            </a:r>
          </a:p>
          <a:p>
            <a:r>
              <a:rPr lang="hu-HU"/>
              <a:t>	color += </a:t>
            </a:r>
            <a:r>
              <a:rPr lang="en-GB"/>
              <a:t>obj.</a:t>
            </a:r>
            <a:r>
              <a:rPr lang="hu-HU"/>
              <a:t>k</a:t>
            </a:r>
            <a:r>
              <a:rPr lang="hu-HU" baseline="-25000"/>
              <a:t>t </a:t>
            </a:r>
            <a:r>
              <a:rPr lang="en-GB">
                <a:sym typeface="Symbol" pitchFamily="18" charset="2"/>
              </a:rPr>
              <a:t>*</a:t>
            </a:r>
            <a:r>
              <a:rPr lang="en-GB"/>
              <a:t> </a:t>
            </a:r>
            <a:r>
              <a:rPr lang="hu-HU"/>
              <a:t>Trace( </a:t>
            </a:r>
            <a:r>
              <a:rPr lang="hu-HU" b="1" u="sng">
                <a:solidFill>
                  <a:schemeClr val="hlink"/>
                </a:solidFill>
              </a:rPr>
              <a:t>refracted ray</a:t>
            </a:r>
            <a:r>
              <a:rPr lang="hu-HU" b="1">
                <a:solidFill>
                  <a:schemeClr val="accent2"/>
                </a:solidFill>
              </a:rPr>
              <a:t>, d+1</a:t>
            </a:r>
            <a:r>
              <a:rPr lang="hu-HU"/>
              <a:t> )</a:t>
            </a:r>
          </a:p>
          <a:p>
            <a:r>
              <a:rPr lang="hu-HU"/>
              <a:t>      ENDIF</a:t>
            </a:r>
          </a:p>
          <a:p>
            <a:r>
              <a:rPr lang="hu-HU"/>
              <a:t>RETURN color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 rot="2315074">
            <a:off x="7340494" y="2706688"/>
            <a:ext cx="14478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 rot="18974213">
            <a:off x="7035694" y="3544888"/>
            <a:ext cx="609600" cy="914400"/>
          </a:xfrm>
          <a:custGeom>
            <a:avLst/>
            <a:gdLst>
              <a:gd name="T0" fmla="*/ 0 w 384"/>
              <a:gd name="T1" fmla="*/ 2147483647 h 576"/>
              <a:gd name="T2" fmla="*/ 0 w 384"/>
              <a:gd name="T3" fmla="*/ 2147483647 h 576"/>
              <a:gd name="T4" fmla="*/ 2147483647 w 384"/>
              <a:gd name="T5" fmla="*/ 0 h 576"/>
              <a:gd name="T6" fmla="*/ 2147483647 w 384"/>
              <a:gd name="T7" fmla="*/ 0 h 576"/>
              <a:gd name="T8" fmla="*/ 2147483647 w 384"/>
              <a:gd name="T9" fmla="*/ 2147483647 h 576"/>
              <a:gd name="T10" fmla="*/ 0 w 384"/>
              <a:gd name="T11" fmla="*/ 2147483647 h 576"/>
              <a:gd name="T12" fmla="*/ 0 w 384"/>
              <a:gd name="T13" fmla="*/ 2147483647 h 576"/>
              <a:gd name="T14" fmla="*/ 2147483647 w 384"/>
              <a:gd name="T15" fmla="*/ 2147483647 h 576"/>
              <a:gd name="T16" fmla="*/ 2147483647 w 384"/>
              <a:gd name="T17" fmla="*/ 2147483647 h 576"/>
              <a:gd name="T18" fmla="*/ 2147483647 w 384"/>
              <a:gd name="T19" fmla="*/ 0 h 576"/>
              <a:gd name="T20" fmla="*/ 2147483647 w 384"/>
              <a:gd name="T21" fmla="*/ 2147483647 h 576"/>
              <a:gd name="T22" fmla="*/ 2147483647 w 384"/>
              <a:gd name="T23" fmla="*/ 2147483647 h 5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84"/>
              <a:gd name="T37" fmla="*/ 0 h 576"/>
              <a:gd name="T38" fmla="*/ 384 w 384"/>
              <a:gd name="T39" fmla="*/ 576 h 5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84" h="576">
                <a:moveTo>
                  <a:pt x="0" y="528"/>
                </a:moveTo>
                <a:lnTo>
                  <a:pt x="0" y="144"/>
                </a:lnTo>
                <a:lnTo>
                  <a:pt x="144" y="0"/>
                </a:lnTo>
                <a:lnTo>
                  <a:pt x="384" y="0"/>
                </a:lnTo>
                <a:lnTo>
                  <a:pt x="243" y="146"/>
                </a:lnTo>
                <a:lnTo>
                  <a:pt x="0" y="144"/>
                </a:lnTo>
                <a:lnTo>
                  <a:pt x="0" y="576"/>
                </a:lnTo>
                <a:lnTo>
                  <a:pt x="240" y="576"/>
                </a:lnTo>
                <a:lnTo>
                  <a:pt x="384" y="384"/>
                </a:lnTo>
                <a:lnTo>
                  <a:pt x="384" y="0"/>
                </a:lnTo>
                <a:lnTo>
                  <a:pt x="238" y="158"/>
                </a:lnTo>
                <a:lnTo>
                  <a:pt x="240" y="57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7078557" y="2020888"/>
            <a:ext cx="990600" cy="2590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8145357" y="1944688"/>
            <a:ext cx="5730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ray</a:t>
            </a: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5554557" y="2173288"/>
            <a:ext cx="2209800" cy="1092200"/>
            <a:chOff x="2976" y="1248"/>
            <a:chExt cx="1680" cy="688"/>
          </a:xfrm>
        </p:grpSpPr>
        <p:graphicFrame>
          <p:nvGraphicFramePr>
            <p:cNvPr id="10" name="Object 11"/>
            <p:cNvGraphicFramePr>
              <a:graphicFrameLocks noChangeAspect="1"/>
            </p:cNvGraphicFramePr>
            <p:nvPr/>
          </p:nvGraphicFramePr>
          <p:xfrm>
            <a:off x="2976" y="1248"/>
            <a:ext cx="462" cy="688"/>
          </p:xfrm>
          <a:graphic>
            <a:graphicData uri="http://schemas.openxmlformats.org/presentationml/2006/ole">
              <p:oleObj spid="_x0000_s8194" name="Klip" r:id="rId3" imgW="2478240" imgH="4461120" progId="">
                <p:embed/>
              </p:oleObj>
            </a:graphicData>
          </a:graphic>
        </p:graphicFrame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H="1" flipV="1">
              <a:off x="3456" y="1536"/>
              <a:ext cx="1200" cy="144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7535757" y="2249488"/>
            <a:ext cx="641350" cy="990600"/>
            <a:chOff x="4512" y="1296"/>
            <a:chExt cx="404" cy="624"/>
          </a:xfrm>
        </p:grpSpPr>
        <p:sp>
          <p:nvSpPr>
            <p:cNvPr id="13" name="Oval 14"/>
            <p:cNvSpPr>
              <a:spLocks noChangeArrowheads="1"/>
            </p:cNvSpPr>
            <p:nvPr/>
          </p:nvSpPr>
          <p:spPr bwMode="auto">
            <a:xfrm>
              <a:off x="4608" y="1632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4704" y="1632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1"/>
                <a:t>x</a:t>
              </a: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H="1" flipV="1">
              <a:off x="4512" y="1296"/>
              <a:ext cx="144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Line 17"/>
          <p:cNvSpPr>
            <a:spLocks noChangeShapeType="1"/>
          </p:cNvSpPr>
          <p:nvPr/>
        </p:nvSpPr>
        <p:spPr bwMode="auto">
          <a:xfrm flipH="1" flipV="1">
            <a:off x="6697557" y="2325688"/>
            <a:ext cx="1066800" cy="533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7797694" y="2859088"/>
            <a:ext cx="76200" cy="609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22"/>
          <p:cNvSpPr>
            <a:spLocks noChangeArrowheads="1"/>
          </p:cNvSpPr>
          <p:nvPr/>
        </p:nvSpPr>
        <p:spPr bwMode="auto">
          <a:xfrm>
            <a:off x="4873625" y="3475038"/>
            <a:ext cx="3203575" cy="476250"/>
          </a:xfrm>
          <a:prstGeom prst="wedgeRectCallout">
            <a:avLst>
              <a:gd name="adj1" fmla="val -77352"/>
              <a:gd name="adj2" fmla="val 333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b="1"/>
              <a:t>ray.v</a:t>
            </a:r>
            <a:r>
              <a:rPr lang="hu-HU"/>
              <a:t>-2</a:t>
            </a:r>
            <a:r>
              <a:rPr lang="en-GB">
                <a:sym typeface="Symbol" pitchFamily="18" charset="2"/>
              </a:rPr>
              <a:t></a:t>
            </a:r>
            <a:r>
              <a:rPr lang="hu-HU" b="1"/>
              <a:t>N</a:t>
            </a:r>
            <a:r>
              <a:rPr lang="en-GB">
                <a:sym typeface="Symbol" pitchFamily="18" charset="2"/>
              </a:rPr>
              <a:t></a:t>
            </a:r>
            <a:r>
              <a:rPr lang="hu-HU"/>
              <a:t>(</a:t>
            </a:r>
            <a:r>
              <a:rPr lang="hu-HU" b="1"/>
              <a:t>N</a:t>
            </a:r>
            <a:r>
              <a:rPr lang="hu-HU">
                <a:sym typeface="Symbol" pitchFamily="18" charset="2"/>
              </a:rPr>
              <a:t></a:t>
            </a:r>
            <a:r>
              <a:rPr lang="hu-HU" b="1"/>
              <a:t>ray.v</a:t>
            </a:r>
            <a:r>
              <a:rPr lang="hu-HU"/>
              <a:t>)</a:t>
            </a:r>
          </a:p>
        </p:txBody>
      </p:sp>
      <p:sp>
        <p:nvSpPr>
          <p:cNvPr id="19" name="AutoShape 23"/>
          <p:cNvSpPr>
            <a:spLocks noChangeArrowheads="1"/>
          </p:cNvSpPr>
          <p:nvPr/>
        </p:nvSpPr>
        <p:spPr bwMode="auto">
          <a:xfrm>
            <a:off x="1303338" y="5703888"/>
            <a:ext cx="6011862" cy="504825"/>
          </a:xfrm>
          <a:prstGeom prst="wedgeRectCallout">
            <a:avLst>
              <a:gd name="adj1" fmla="val 13769"/>
              <a:gd name="adj2" fmla="val -235222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b="1"/>
              <a:t>ray.v</a:t>
            </a:r>
            <a:r>
              <a:rPr lang="hu-HU"/>
              <a:t>/</a:t>
            </a:r>
            <a:r>
              <a:rPr lang="hu-HU" i="1"/>
              <a:t>n</a:t>
            </a:r>
            <a:r>
              <a:rPr lang="hu-HU"/>
              <a:t>+</a:t>
            </a:r>
            <a:r>
              <a:rPr lang="hu-HU" b="1"/>
              <a:t>N</a:t>
            </a:r>
            <a:r>
              <a:rPr lang="en-GB">
                <a:sym typeface="Symbol" pitchFamily="18" charset="2"/>
              </a:rPr>
              <a:t></a:t>
            </a:r>
            <a:r>
              <a:rPr lang="hu-HU"/>
              <a:t>(</a:t>
            </a:r>
            <a:r>
              <a:rPr lang="en-GB"/>
              <a:t>(</a:t>
            </a:r>
            <a:r>
              <a:rPr lang="hu-HU" b="1"/>
              <a:t>N</a:t>
            </a:r>
            <a:r>
              <a:rPr lang="hu-HU">
                <a:sym typeface="Symbol" pitchFamily="18" charset="2"/>
              </a:rPr>
              <a:t></a:t>
            </a:r>
            <a:r>
              <a:rPr lang="hu-HU" b="1"/>
              <a:t>ray.v</a:t>
            </a:r>
            <a:r>
              <a:rPr lang="en-GB"/>
              <a:t>)</a:t>
            </a:r>
            <a:r>
              <a:rPr lang="hu-HU"/>
              <a:t>/</a:t>
            </a:r>
            <a:r>
              <a:rPr lang="hu-HU" i="1"/>
              <a:t>n</a:t>
            </a:r>
            <a:r>
              <a:rPr lang="hu-HU"/>
              <a:t>-</a:t>
            </a:r>
            <a:r>
              <a:rPr lang="hu-HU">
                <a:sym typeface="Symbol" pitchFamily="18" charset="2"/>
              </a:rPr>
              <a:t></a:t>
            </a:r>
            <a:r>
              <a:rPr lang="hu-HU"/>
              <a:t>1-(1-</a:t>
            </a:r>
            <a:r>
              <a:rPr lang="en-GB"/>
              <a:t>(</a:t>
            </a:r>
            <a:r>
              <a:rPr lang="hu-HU" b="1"/>
              <a:t>N</a:t>
            </a:r>
            <a:r>
              <a:rPr lang="hu-HU">
                <a:sym typeface="Symbol" pitchFamily="18" charset="2"/>
              </a:rPr>
              <a:t></a:t>
            </a:r>
            <a:r>
              <a:rPr lang="hu-HU" b="1"/>
              <a:t>ray.v</a:t>
            </a:r>
            <a:r>
              <a:rPr lang="en-GB"/>
              <a:t>)</a:t>
            </a:r>
            <a:r>
              <a:rPr lang="en-GB" baseline="30000"/>
              <a:t>2</a:t>
            </a:r>
            <a:r>
              <a:rPr lang="hu-HU"/>
              <a:t>)/</a:t>
            </a:r>
            <a:r>
              <a:rPr lang="hu-HU" i="1"/>
              <a:t>n</a:t>
            </a:r>
            <a:r>
              <a:rPr lang="hu-HU" baseline="30000"/>
              <a:t>2</a:t>
            </a:r>
            <a:r>
              <a:rPr lang="hu-HU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Rekurzív sugárkövetés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1600" y="1535113"/>
            <a:ext cx="5769977" cy="32316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u="sng" dirty="0"/>
              <a:t>DirectLight</a:t>
            </a:r>
            <a:r>
              <a:rPr lang="en-GB" b="1" u="sng" dirty="0"/>
              <a:t>S</a:t>
            </a:r>
            <a:r>
              <a:rPr lang="hu-HU" b="1" u="sng" dirty="0"/>
              <a:t>ource( x, v</a:t>
            </a:r>
            <a:r>
              <a:rPr lang="en-GB" b="1" u="sng" dirty="0"/>
              <a:t>, </a:t>
            </a:r>
            <a:r>
              <a:rPr lang="en-GB" b="1" u="sng" dirty="0" err="1"/>
              <a:t>obj</a:t>
            </a:r>
            <a:r>
              <a:rPr lang="hu-HU" b="1" u="sng" dirty="0"/>
              <a:t> )</a:t>
            </a:r>
            <a:endParaRPr lang="hu-HU" dirty="0"/>
          </a:p>
          <a:p>
            <a:r>
              <a:rPr lang="hu-HU" dirty="0"/>
              <a:t>     color = </a:t>
            </a:r>
            <a:r>
              <a:rPr lang="en-GB" dirty="0" err="1"/>
              <a:t>obj</a:t>
            </a:r>
            <a:r>
              <a:rPr lang="en-GB" dirty="0"/>
              <a:t>.</a:t>
            </a:r>
            <a:r>
              <a:rPr lang="hu-HU" dirty="0"/>
              <a:t>k</a:t>
            </a:r>
            <a:r>
              <a:rPr lang="hu-HU" baseline="-25000" dirty="0"/>
              <a:t>a</a:t>
            </a:r>
            <a:r>
              <a:rPr lang="en-GB" dirty="0">
                <a:sym typeface="Symbol" pitchFamily="18" charset="2"/>
              </a:rPr>
              <a:t>*</a:t>
            </a:r>
            <a:r>
              <a:rPr lang="hu-HU" dirty="0"/>
              <a:t>L</a:t>
            </a:r>
            <a:r>
              <a:rPr lang="hu-HU" baseline="-25000" dirty="0"/>
              <a:t>a</a:t>
            </a:r>
            <a:endParaRPr lang="hu-HU" dirty="0"/>
          </a:p>
          <a:p>
            <a:r>
              <a:rPr lang="hu-HU" dirty="0"/>
              <a:t>     FOR each lightsource l DO</a:t>
            </a:r>
          </a:p>
          <a:p>
            <a:r>
              <a:rPr lang="hu-HU" dirty="0"/>
              <a:t>	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shadowray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.eye = x; 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shadowray.v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= 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light[l]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.pos – x;</a:t>
            </a:r>
            <a:endParaRPr lang="hu-H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	(t,y) = FirstIntersect( shadowray );</a:t>
            </a:r>
          </a:p>
          <a:p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	IF (t &lt; 0 || |x-y| &gt; |x-light[l].pos|)</a:t>
            </a:r>
          </a:p>
          <a:p>
            <a:r>
              <a:rPr lang="hu-HU" sz="600" dirty="0"/>
              <a:t>	     </a:t>
            </a:r>
            <a:endParaRPr lang="en-GB" sz="600" dirty="0"/>
          </a:p>
          <a:p>
            <a:r>
              <a:rPr lang="en-GB" dirty="0"/>
              <a:t>	     </a:t>
            </a:r>
            <a:r>
              <a:rPr lang="hu-HU" dirty="0"/>
              <a:t>color += light[l].Intensity </a:t>
            </a:r>
            <a:r>
              <a:rPr lang="en-GB" dirty="0">
                <a:sym typeface="Symbol" pitchFamily="18" charset="2"/>
              </a:rPr>
              <a:t>* </a:t>
            </a:r>
          </a:p>
          <a:p>
            <a:r>
              <a:rPr lang="en-GB" dirty="0">
                <a:sym typeface="Symbol" pitchFamily="18" charset="2"/>
              </a:rPr>
              <a:t>                               </a:t>
            </a:r>
            <a:r>
              <a:rPr lang="hu-HU" dirty="0"/>
              <a:t>(</a:t>
            </a:r>
            <a:r>
              <a:rPr lang="en-GB" dirty="0" err="1"/>
              <a:t>obj.k</a:t>
            </a:r>
            <a:r>
              <a:rPr lang="en-GB" baseline="-25000" dirty="0" err="1"/>
              <a:t>d</a:t>
            </a:r>
            <a:r>
              <a:rPr lang="en-GB" baseline="-25000" dirty="0"/>
              <a:t> </a:t>
            </a:r>
            <a:r>
              <a:rPr lang="en-GB" dirty="0">
                <a:sym typeface="Symbol" pitchFamily="18" charset="2"/>
              </a:rPr>
              <a:t></a:t>
            </a:r>
            <a:r>
              <a:rPr lang="hu-HU" dirty="0"/>
              <a:t>(</a:t>
            </a:r>
            <a:r>
              <a:rPr lang="en-GB" b="1" dirty="0"/>
              <a:t>L</a:t>
            </a:r>
            <a:r>
              <a:rPr lang="hu-HU" i="1" baseline="-25000" dirty="0"/>
              <a:t>l</a:t>
            </a:r>
            <a:r>
              <a:rPr lang="hu-HU" dirty="0">
                <a:sym typeface="Symbol" pitchFamily="18" charset="2"/>
              </a:rPr>
              <a:t></a:t>
            </a:r>
            <a:r>
              <a:rPr lang="hu-HU" b="1" dirty="0"/>
              <a:t>N</a:t>
            </a:r>
            <a:r>
              <a:rPr lang="hu-HU" dirty="0"/>
              <a:t>)</a:t>
            </a:r>
            <a:r>
              <a:rPr lang="en-GB" baseline="30000" dirty="0"/>
              <a:t>+ </a:t>
            </a:r>
            <a:r>
              <a:rPr lang="en-GB" dirty="0"/>
              <a:t>+ </a:t>
            </a:r>
            <a:r>
              <a:rPr lang="en-GB" dirty="0" err="1"/>
              <a:t>obj.k</a:t>
            </a:r>
            <a:r>
              <a:rPr lang="en-GB" baseline="-25000" dirty="0" err="1"/>
              <a:t>s</a:t>
            </a:r>
            <a:r>
              <a:rPr lang="en-GB" baseline="-25000" dirty="0"/>
              <a:t> </a:t>
            </a:r>
            <a:r>
              <a:rPr lang="en-GB" dirty="0">
                <a:sym typeface="Symbol" pitchFamily="18" charset="2"/>
              </a:rPr>
              <a:t></a:t>
            </a:r>
            <a:r>
              <a:rPr lang="en-GB" dirty="0"/>
              <a:t>(</a:t>
            </a:r>
            <a:r>
              <a:rPr lang="hu-HU" dirty="0"/>
              <a:t>(</a:t>
            </a:r>
            <a:r>
              <a:rPr lang="en-GB" b="1" dirty="0"/>
              <a:t>H</a:t>
            </a:r>
            <a:r>
              <a:rPr lang="hu-HU" i="1" baseline="-25000" dirty="0"/>
              <a:t>l</a:t>
            </a:r>
            <a:r>
              <a:rPr lang="hu-HU" dirty="0">
                <a:sym typeface="Symbol" pitchFamily="18" charset="2"/>
              </a:rPr>
              <a:t></a:t>
            </a:r>
            <a:r>
              <a:rPr lang="hu-HU" b="1" dirty="0"/>
              <a:t>N</a:t>
            </a:r>
            <a:r>
              <a:rPr lang="hu-HU" dirty="0"/>
              <a:t>)</a:t>
            </a:r>
            <a:r>
              <a:rPr lang="en-GB" baseline="30000" dirty="0"/>
              <a:t>+</a:t>
            </a:r>
            <a:r>
              <a:rPr lang="hu-HU" dirty="0"/>
              <a:t>)</a:t>
            </a:r>
            <a:r>
              <a:rPr lang="en-GB" baseline="30000" dirty="0" err="1"/>
              <a:t>obj.shine</a:t>
            </a:r>
            <a:r>
              <a:rPr lang="en-GB" i="1" baseline="30000" dirty="0"/>
              <a:t> </a:t>
            </a:r>
            <a:r>
              <a:rPr lang="en-GB" dirty="0"/>
              <a:t>)</a:t>
            </a:r>
            <a:endParaRPr lang="hu-HU" dirty="0"/>
          </a:p>
          <a:p>
            <a:r>
              <a:rPr lang="hu-HU" dirty="0"/>
              <a:t>	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ENDIF</a:t>
            </a:r>
          </a:p>
          <a:p>
            <a:r>
              <a:rPr lang="hu-HU" dirty="0"/>
              <a:t>     ENDFOR</a:t>
            </a:r>
          </a:p>
          <a:p>
            <a:r>
              <a:rPr lang="hu-HU" dirty="0"/>
              <a:t>RETURN color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66800" y="2438401"/>
            <a:ext cx="6324600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248400" y="2057400"/>
            <a:ext cx="83548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>
                <a:solidFill>
                  <a:schemeClr val="accent2"/>
                </a:solidFill>
              </a:rPr>
              <a:t>árnyék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7013575" y="5416550"/>
            <a:ext cx="822325" cy="4794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524500" y="4419600"/>
          <a:ext cx="579438" cy="863600"/>
        </p:xfrm>
        <a:graphic>
          <a:graphicData uri="http://schemas.openxmlformats.org/presentationml/2006/ole">
            <p:oleObj spid="_x0000_s9218" name="Klip" r:id="rId3" imgW="2478240" imgH="4461120" progId="">
              <p:embed/>
            </p:oleObj>
          </a:graphicData>
        </a:graphic>
      </p:graphicFrame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6556375" y="4959350"/>
            <a:ext cx="1676400" cy="1219200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870575" y="6178550"/>
            <a:ext cx="1160463" cy="40005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5946775" y="4730750"/>
            <a:ext cx="552450" cy="140811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 flipV="1">
            <a:off x="4575175" y="5721350"/>
            <a:ext cx="1827213" cy="417513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6316663" y="6075363"/>
            <a:ext cx="3365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/>
              <a:t>x</a:t>
            </a:r>
          </a:p>
        </p:txBody>
      </p:sp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7035800" y="5735638"/>
            <a:ext cx="3365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/>
              <a:t>y</a:t>
            </a: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4948238" y="5354638"/>
            <a:ext cx="3365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/>
              <a:t>v</a:t>
            </a:r>
          </a:p>
        </p:txBody>
      </p:sp>
      <p:graphicFrame>
        <p:nvGraphicFramePr>
          <p:cNvPr id="16" name="Object 30"/>
          <p:cNvGraphicFramePr>
            <a:graphicFrameLocks noChangeAspect="1"/>
          </p:cNvGraphicFramePr>
          <p:nvPr/>
        </p:nvGraphicFramePr>
        <p:xfrm>
          <a:off x="8259763" y="4419600"/>
          <a:ext cx="579437" cy="863600"/>
        </p:xfrm>
        <a:graphic>
          <a:graphicData uri="http://schemas.openxmlformats.org/presentationml/2006/ole">
            <p:oleObj spid="_x0000_s9219" name="Klip" r:id="rId4" imgW="2478240" imgH="4461120" progId="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Sugárkövetés a GPU-n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458200" cy="4800600"/>
          </a:xfrm>
        </p:spPr>
        <p:txBody>
          <a:bodyPr/>
          <a:lstStyle/>
          <a:p>
            <a:r>
              <a:rPr lang="hu-HU" dirty="0" smtClean="0"/>
              <a:t>Sugár</a:t>
            </a:r>
          </a:p>
          <a:p>
            <a:pPr lvl="1">
              <a:buNone/>
            </a:pPr>
            <a:r>
              <a:rPr lang="en-US" b="1" dirty="0" smtClean="0"/>
              <a:t>p</a:t>
            </a:r>
            <a:r>
              <a:rPr lang="hu-HU" dirty="0" smtClean="0"/>
              <a:t> </a:t>
            </a:r>
            <a:r>
              <a:rPr lang="en-US" dirty="0" smtClean="0"/>
              <a:t>= </a:t>
            </a:r>
            <a:r>
              <a:rPr lang="hu-HU" b="1" dirty="0" smtClean="0"/>
              <a:t>o</a:t>
            </a:r>
            <a:r>
              <a:rPr lang="hu-HU" dirty="0" smtClean="0"/>
              <a:t> + </a:t>
            </a:r>
            <a:r>
              <a:rPr lang="en-US" i="1" dirty="0" smtClean="0"/>
              <a:t>t</a:t>
            </a:r>
            <a:r>
              <a:rPr lang="hu-HU" b="1" dirty="0" smtClean="0"/>
              <a:t>d</a:t>
            </a:r>
            <a:endParaRPr lang="en-US" b="1" dirty="0" smtClean="0"/>
          </a:p>
          <a:p>
            <a:pPr lvl="2"/>
            <a:r>
              <a:rPr lang="en-US" b="1" dirty="0" smtClean="0"/>
              <a:t>p</a:t>
            </a:r>
            <a:r>
              <a:rPr lang="hu-HU" b="1" dirty="0" smtClean="0"/>
              <a:t> </a:t>
            </a:r>
            <a:r>
              <a:rPr lang="hu-HU" dirty="0" smtClean="0"/>
              <a:t>– pont </a:t>
            </a:r>
            <a:r>
              <a:rPr lang="en-US" dirty="0" smtClean="0"/>
              <a:t>[</a:t>
            </a:r>
            <a:r>
              <a:rPr lang="en-US" i="1" dirty="0" smtClean="0"/>
              <a:t>x y z</a:t>
            </a:r>
            <a:r>
              <a:rPr lang="en-US" dirty="0" smtClean="0"/>
              <a:t> 1]</a:t>
            </a:r>
            <a:endParaRPr lang="hu-HU" dirty="0" smtClean="0"/>
          </a:p>
          <a:p>
            <a:pPr lvl="2"/>
            <a:r>
              <a:rPr lang="en-US" b="1" dirty="0" smtClean="0"/>
              <a:t>o </a:t>
            </a:r>
            <a:r>
              <a:rPr lang="en-US" dirty="0" smtClean="0"/>
              <a:t>– </a:t>
            </a:r>
            <a:r>
              <a:rPr lang="en-US" dirty="0" err="1" smtClean="0"/>
              <a:t>sug</a:t>
            </a:r>
            <a:r>
              <a:rPr lang="hu-HU" dirty="0" smtClean="0"/>
              <a:t>ár kezdőpont</a:t>
            </a:r>
            <a:r>
              <a:rPr lang="en-US" dirty="0" smtClean="0"/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o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o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 o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z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1</a:t>
            </a:r>
            <a:r>
              <a:rPr lang="en-US" dirty="0" smtClean="0"/>
              <a:t>]</a:t>
            </a:r>
            <a:endParaRPr lang="hu-HU" dirty="0" smtClean="0"/>
          </a:p>
          <a:p>
            <a:pPr lvl="2"/>
            <a:r>
              <a:rPr lang="hu-HU" b="1" dirty="0" smtClean="0"/>
              <a:t>d </a:t>
            </a:r>
            <a:r>
              <a:rPr lang="hu-HU" dirty="0" smtClean="0"/>
              <a:t>– sugár irány</a:t>
            </a:r>
            <a:r>
              <a:rPr lang="en-US" dirty="0" smtClean="0"/>
              <a:t> [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z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0</a:t>
            </a:r>
            <a:r>
              <a:rPr lang="en-US" dirty="0" smtClean="0"/>
              <a:t>]</a:t>
            </a:r>
          </a:p>
          <a:p>
            <a:pPr lvl="2"/>
            <a:r>
              <a:rPr lang="en-US" i="1" dirty="0" smtClean="0"/>
              <a:t>t</a:t>
            </a:r>
            <a:r>
              <a:rPr lang="en-US" dirty="0" smtClean="0"/>
              <a:t> – </a:t>
            </a:r>
            <a:r>
              <a:rPr lang="en-US" dirty="0" err="1" smtClean="0"/>
              <a:t>sug</a:t>
            </a:r>
            <a:r>
              <a:rPr lang="hu-HU" dirty="0" smtClean="0"/>
              <a:t>árparaméter</a:t>
            </a:r>
          </a:p>
          <a:p>
            <a:r>
              <a:rPr lang="hu-HU" dirty="0" smtClean="0"/>
              <a:t>Kvadratikus felület (quadric)</a:t>
            </a:r>
          </a:p>
          <a:p>
            <a:pPr lvl="1">
              <a:buNone/>
            </a:pPr>
            <a:r>
              <a:rPr lang="en-US" b="1" dirty="0" smtClean="0"/>
              <a:t>p</a:t>
            </a:r>
            <a:r>
              <a:rPr lang="hu-HU" b="1" dirty="0" smtClean="0"/>
              <a:t>A</a:t>
            </a:r>
            <a:r>
              <a:rPr lang="en-US" b="1" dirty="0" smtClean="0"/>
              <a:t>p</a:t>
            </a:r>
            <a:r>
              <a:rPr lang="hu-HU" baseline="30000" dirty="0" smtClean="0"/>
              <a:t>T</a:t>
            </a:r>
            <a:r>
              <a:rPr lang="hu-HU" dirty="0" smtClean="0"/>
              <a:t> </a:t>
            </a:r>
            <a:r>
              <a:rPr lang="en-US" dirty="0" smtClean="0"/>
              <a:t>=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0</a:t>
            </a:r>
          </a:p>
          <a:p>
            <a:pPr lvl="1">
              <a:buNone/>
            </a:pPr>
            <a:r>
              <a:rPr lang="en-US" i="1" dirty="0" smtClean="0"/>
              <a:t>a x</a:t>
            </a:r>
            <a:r>
              <a:rPr lang="en-US" i="1" baseline="30000" dirty="0" smtClean="0"/>
              <a:t>2</a:t>
            </a:r>
            <a:r>
              <a:rPr lang="en-US" i="1" dirty="0" smtClean="0"/>
              <a:t> + b </a:t>
            </a:r>
            <a:r>
              <a:rPr lang="en-US" i="1" dirty="0" err="1" smtClean="0"/>
              <a:t>xy</a:t>
            </a:r>
            <a:r>
              <a:rPr lang="en-US" i="1" dirty="0" smtClean="0"/>
              <a:t> + c </a:t>
            </a:r>
            <a:r>
              <a:rPr lang="en-US" i="1" dirty="0" err="1" smtClean="0"/>
              <a:t>xz</a:t>
            </a:r>
            <a:r>
              <a:rPr lang="en-US" i="1" dirty="0" smtClean="0"/>
              <a:t> + d x + e </a:t>
            </a:r>
            <a:r>
              <a:rPr lang="en-US" i="1" dirty="0" err="1" smtClean="0"/>
              <a:t>yx</a:t>
            </a:r>
            <a:r>
              <a:rPr lang="en-US" i="1" dirty="0" smtClean="0"/>
              <a:t> + f y</a:t>
            </a:r>
            <a:r>
              <a:rPr lang="en-US" i="1" baseline="30000" dirty="0" smtClean="0"/>
              <a:t>2 </a:t>
            </a:r>
            <a:r>
              <a:rPr lang="en-US" i="1" dirty="0" smtClean="0"/>
              <a:t>+ </a:t>
            </a:r>
            <a:r>
              <a:rPr lang="en-US" dirty="0" smtClean="0"/>
              <a:t>…  =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Sug</a:t>
            </a:r>
            <a:r>
              <a:rPr lang="hu-HU" dirty="0" smtClean="0"/>
              <a:t>ár-quadric metszés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09220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4000" dirty="0" smtClean="0"/>
              <a:t>(</a:t>
            </a:r>
            <a:r>
              <a:rPr lang="hu-HU" sz="4000" b="1" dirty="0" smtClean="0"/>
              <a:t>o</a:t>
            </a:r>
            <a:r>
              <a:rPr lang="hu-HU" sz="4000" dirty="0" smtClean="0"/>
              <a:t> + </a:t>
            </a:r>
            <a:r>
              <a:rPr lang="en-US" sz="4000" i="1" dirty="0" smtClean="0"/>
              <a:t>t</a:t>
            </a:r>
            <a:r>
              <a:rPr lang="hu-HU" sz="4000" b="1" dirty="0" smtClean="0"/>
              <a:t>d</a:t>
            </a:r>
            <a:r>
              <a:rPr lang="hu-HU" sz="4000" dirty="0" smtClean="0"/>
              <a:t>)</a:t>
            </a:r>
            <a:r>
              <a:rPr lang="hu-HU" sz="4000" b="1" dirty="0" smtClean="0"/>
              <a:t>A</a:t>
            </a:r>
            <a:r>
              <a:rPr lang="hu-HU" sz="4000" dirty="0" smtClean="0"/>
              <a:t>(</a:t>
            </a:r>
            <a:r>
              <a:rPr lang="hu-HU" sz="4000" b="1" dirty="0" smtClean="0"/>
              <a:t>o</a:t>
            </a:r>
            <a:r>
              <a:rPr lang="hu-HU" sz="4000" dirty="0" smtClean="0"/>
              <a:t> + </a:t>
            </a:r>
            <a:r>
              <a:rPr lang="en-US" sz="4000" i="1" dirty="0" smtClean="0"/>
              <a:t>t</a:t>
            </a:r>
            <a:r>
              <a:rPr lang="hu-HU" sz="4000" b="1" dirty="0" smtClean="0"/>
              <a:t>d</a:t>
            </a:r>
            <a:r>
              <a:rPr lang="hu-HU" sz="4000" dirty="0" smtClean="0"/>
              <a:t>)</a:t>
            </a:r>
            <a:r>
              <a:rPr lang="hu-HU" sz="4000" baseline="30000" dirty="0" smtClean="0"/>
              <a:t>T</a:t>
            </a:r>
            <a:r>
              <a:rPr lang="hu-HU" sz="4000" dirty="0" smtClean="0"/>
              <a:t> </a:t>
            </a:r>
            <a:r>
              <a:rPr lang="en-US" sz="4000" dirty="0" smtClean="0"/>
              <a:t>= </a:t>
            </a:r>
            <a:r>
              <a:rPr lang="en-US" sz="4000" dirty="0" smtClean="0">
                <a:latin typeface="Consolas" pitchFamily="49" charset="0"/>
                <a:cs typeface="Consolas" pitchFamily="49" charset="0"/>
              </a:rPr>
              <a:t>0</a:t>
            </a:r>
          </a:p>
          <a:p>
            <a:pPr algn="ctr">
              <a:buNone/>
            </a:pPr>
            <a:r>
              <a:rPr lang="hu-HU" sz="4000" dirty="0" smtClean="0"/>
              <a:t>(</a:t>
            </a:r>
            <a:r>
              <a:rPr lang="hu-HU" sz="4000" b="1" dirty="0" smtClean="0"/>
              <a:t>o</a:t>
            </a:r>
            <a:r>
              <a:rPr lang="en-US" sz="4000" b="1" dirty="0" smtClean="0"/>
              <a:t>A</a:t>
            </a:r>
            <a:r>
              <a:rPr lang="hu-HU" sz="4000" dirty="0" smtClean="0"/>
              <a:t> + </a:t>
            </a:r>
            <a:r>
              <a:rPr lang="en-US" sz="4000" i="1" dirty="0" smtClean="0"/>
              <a:t>t</a:t>
            </a:r>
            <a:r>
              <a:rPr lang="hu-HU" sz="4000" b="1" dirty="0" smtClean="0"/>
              <a:t>d</a:t>
            </a:r>
            <a:r>
              <a:rPr lang="en-US" sz="4000" b="1" dirty="0" smtClean="0"/>
              <a:t>A</a:t>
            </a:r>
            <a:r>
              <a:rPr lang="hu-HU" sz="4000" dirty="0" smtClean="0"/>
              <a:t>)(</a:t>
            </a:r>
            <a:r>
              <a:rPr lang="hu-HU" sz="4000" b="1" dirty="0" smtClean="0"/>
              <a:t>o</a:t>
            </a:r>
            <a:r>
              <a:rPr lang="hu-HU" sz="4000" dirty="0" smtClean="0"/>
              <a:t> + </a:t>
            </a:r>
            <a:r>
              <a:rPr lang="en-US" sz="4000" i="1" dirty="0" smtClean="0"/>
              <a:t>t</a:t>
            </a:r>
            <a:r>
              <a:rPr lang="hu-HU" sz="4000" b="1" dirty="0" smtClean="0"/>
              <a:t>d</a:t>
            </a:r>
            <a:r>
              <a:rPr lang="hu-HU" sz="4000" dirty="0" smtClean="0"/>
              <a:t>)</a:t>
            </a:r>
            <a:r>
              <a:rPr lang="hu-HU" sz="4000" baseline="30000" dirty="0" smtClean="0"/>
              <a:t>T</a:t>
            </a:r>
            <a:r>
              <a:rPr lang="hu-HU" sz="4000" dirty="0" smtClean="0"/>
              <a:t> </a:t>
            </a:r>
            <a:r>
              <a:rPr lang="en-US" sz="4000" dirty="0" smtClean="0"/>
              <a:t>= </a:t>
            </a:r>
            <a:r>
              <a:rPr lang="en-US" sz="4000" dirty="0" smtClean="0">
                <a:latin typeface="Consolas" pitchFamily="49" charset="0"/>
                <a:cs typeface="Consolas" pitchFamily="49" charset="0"/>
              </a:rPr>
              <a:t>0</a:t>
            </a:r>
          </a:p>
          <a:p>
            <a:pPr algn="ctr">
              <a:buNone/>
            </a:pPr>
            <a:r>
              <a:rPr lang="hu-HU" sz="4000" b="1" dirty="0" smtClean="0"/>
              <a:t>o</a:t>
            </a:r>
            <a:r>
              <a:rPr lang="en-US" sz="4000" b="1" dirty="0" err="1" smtClean="0"/>
              <a:t>Ao</a:t>
            </a:r>
            <a:r>
              <a:rPr lang="hu-HU" sz="4000" baseline="30000" dirty="0" smtClean="0"/>
              <a:t>T</a:t>
            </a:r>
            <a:r>
              <a:rPr lang="hu-HU" sz="4000" dirty="0" smtClean="0"/>
              <a:t> +</a:t>
            </a:r>
            <a:r>
              <a:rPr lang="en-US" sz="4000" dirty="0" smtClean="0"/>
              <a:t> </a:t>
            </a:r>
            <a:r>
              <a:rPr lang="hu-HU" sz="4000" b="1" dirty="0" smtClean="0"/>
              <a:t>o</a:t>
            </a:r>
            <a:r>
              <a:rPr lang="en-US" sz="4000" b="1" dirty="0" smtClean="0"/>
              <a:t>At</a:t>
            </a:r>
            <a:r>
              <a:rPr lang="hu-HU" sz="4000" b="1" dirty="0" smtClean="0"/>
              <a:t>d</a:t>
            </a:r>
            <a:r>
              <a:rPr lang="hu-HU" sz="4000" baseline="30000" dirty="0" smtClean="0"/>
              <a:t>T</a:t>
            </a:r>
            <a:r>
              <a:rPr lang="hu-HU" sz="4000" dirty="0" smtClean="0"/>
              <a:t> </a:t>
            </a:r>
            <a:r>
              <a:rPr lang="en-US" sz="4000" dirty="0" smtClean="0"/>
              <a:t>+ </a:t>
            </a:r>
            <a:r>
              <a:rPr lang="en-US" sz="4000" i="1" dirty="0" smtClean="0"/>
              <a:t>t</a:t>
            </a:r>
            <a:r>
              <a:rPr lang="hu-HU" sz="4000" b="1" dirty="0" smtClean="0"/>
              <a:t>d</a:t>
            </a:r>
            <a:r>
              <a:rPr lang="en-US" sz="4000" b="1" dirty="0" smtClean="0"/>
              <a:t>A</a:t>
            </a:r>
            <a:r>
              <a:rPr lang="hu-HU" sz="4000" b="1" dirty="0" smtClean="0"/>
              <a:t>o</a:t>
            </a:r>
            <a:r>
              <a:rPr lang="hu-HU" sz="4000" baseline="30000" dirty="0" smtClean="0"/>
              <a:t>T</a:t>
            </a:r>
            <a:r>
              <a:rPr lang="hu-HU" sz="4000" dirty="0" smtClean="0"/>
              <a:t> + </a:t>
            </a:r>
            <a:r>
              <a:rPr lang="en-US" sz="4000" i="1" dirty="0" smtClean="0"/>
              <a:t>t</a:t>
            </a:r>
            <a:r>
              <a:rPr lang="hu-HU" sz="4000" b="1" dirty="0" smtClean="0"/>
              <a:t>d</a:t>
            </a:r>
            <a:r>
              <a:rPr lang="en-US" sz="4000" b="1" dirty="0" smtClean="0"/>
              <a:t>A</a:t>
            </a:r>
            <a:r>
              <a:rPr lang="en-US" sz="4000" i="1" dirty="0" smtClean="0"/>
              <a:t>t</a:t>
            </a:r>
            <a:r>
              <a:rPr lang="hu-HU" sz="4000" b="1" dirty="0" smtClean="0"/>
              <a:t>d</a:t>
            </a:r>
            <a:r>
              <a:rPr lang="hu-HU" sz="4000" baseline="30000" dirty="0" smtClean="0"/>
              <a:t>T</a:t>
            </a:r>
            <a:r>
              <a:rPr lang="hu-HU" sz="4000" dirty="0" smtClean="0"/>
              <a:t> </a:t>
            </a:r>
            <a:r>
              <a:rPr lang="en-US" sz="4000" dirty="0" smtClean="0"/>
              <a:t>= </a:t>
            </a:r>
            <a:r>
              <a:rPr lang="en-US" sz="4000" dirty="0" smtClean="0">
                <a:latin typeface="Consolas" pitchFamily="49" charset="0"/>
                <a:cs typeface="Consolas" pitchFamily="49" charset="0"/>
              </a:rPr>
              <a:t>0</a:t>
            </a:r>
          </a:p>
          <a:p>
            <a:pPr algn="ctr">
              <a:buNone/>
            </a:pPr>
            <a:r>
              <a:rPr lang="hu-HU" sz="4000" b="1" dirty="0" smtClean="0"/>
              <a:t>d</a:t>
            </a:r>
            <a:r>
              <a:rPr lang="en-US" sz="4000" b="1" dirty="0" smtClean="0"/>
              <a:t>A</a:t>
            </a:r>
            <a:r>
              <a:rPr lang="hu-HU" sz="4000" b="1" dirty="0" smtClean="0"/>
              <a:t>d</a:t>
            </a:r>
            <a:r>
              <a:rPr lang="hu-HU" sz="4000" baseline="30000" dirty="0" smtClean="0"/>
              <a:t>T</a:t>
            </a:r>
            <a:r>
              <a:rPr lang="en-US" sz="4000" dirty="0" smtClean="0"/>
              <a:t> t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 + (</a:t>
            </a:r>
            <a:r>
              <a:rPr lang="en-US" sz="4000" b="1" dirty="0" err="1" smtClean="0"/>
              <a:t>oA</a:t>
            </a:r>
            <a:r>
              <a:rPr lang="hu-HU" sz="4000" b="1" dirty="0" smtClean="0"/>
              <a:t>d</a:t>
            </a:r>
            <a:r>
              <a:rPr lang="hu-HU" sz="4000" baseline="30000" dirty="0" smtClean="0"/>
              <a:t>T</a:t>
            </a:r>
            <a:r>
              <a:rPr lang="en-US" sz="4000" dirty="0" smtClean="0"/>
              <a:t> + </a:t>
            </a:r>
            <a:r>
              <a:rPr lang="en-US" sz="4000" b="1" dirty="0" err="1" smtClean="0"/>
              <a:t>dAo</a:t>
            </a:r>
            <a:r>
              <a:rPr lang="hu-HU" sz="4000" baseline="30000" dirty="0" smtClean="0"/>
              <a:t>T</a:t>
            </a:r>
            <a:r>
              <a:rPr lang="en-US" sz="4000" dirty="0" smtClean="0"/>
              <a:t>) t + </a:t>
            </a:r>
            <a:r>
              <a:rPr lang="hu-HU" sz="4000" b="1" dirty="0" smtClean="0"/>
              <a:t>o</a:t>
            </a:r>
            <a:r>
              <a:rPr lang="en-US" sz="4000" b="1" dirty="0" err="1" smtClean="0"/>
              <a:t>Ao</a:t>
            </a:r>
            <a:r>
              <a:rPr lang="hu-HU" sz="4000" baseline="30000" dirty="0" smtClean="0"/>
              <a:t>T</a:t>
            </a:r>
            <a:r>
              <a:rPr lang="en-US" sz="4000" dirty="0" smtClean="0"/>
              <a:t> = </a:t>
            </a:r>
            <a:r>
              <a:rPr lang="en-US" sz="4000" dirty="0" smtClean="0">
                <a:latin typeface="Consolas" pitchFamily="49" charset="0"/>
                <a:cs typeface="Consolas" pitchFamily="49" charset="0"/>
              </a:rPr>
              <a:t>0</a:t>
            </a:r>
          </a:p>
          <a:p>
            <a:pPr algn="ctr">
              <a:buNone/>
            </a:pPr>
            <a:r>
              <a:rPr lang="en-US" sz="4000" dirty="0" smtClean="0"/>
              <a:t>m</a:t>
            </a:r>
            <a:r>
              <a:rPr lang="hu-HU" sz="4000" dirty="0" smtClean="0"/>
              <a:t>ásodfokú egyenlet t-re</a:t>
            </a:r>
            <a:endParaRPr lang="en-US" sz="4000" dirty="0" smtClean="0"/>
          </a:p>
          <a:p>
            <a:endParaRPr lang="en-US" sz="4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229600" cy="4625609"/>
          </a:xfrm>
        </p:spPr>
        <p:txBody>
          <a:bodyPr/>
          <a:lstStyle/>
          <a:p>
            <a:r>
              <a:rPr lang="hu-HU" dirty="0" smtClean="0"/>
              <a:t>Kvadratikus felület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Felületek metszete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Sug</a:t>
            </a:r>
            <a:r>
              <a:rPr lang="hu-HU" dirty="0" smtClean="0"/>
              <a:t>ár-quadric metszés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400800" y="1905000"/>
            <a:ext cx="990600" cy="2057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029200" y="2667000"/>
            <a:ext cx="38100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43600" y="26024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</a:t>
            </a:r>
            <a:r>
              <a:rPr lang="hu-HU" baseline="-25000" dirty="0" smtClean="0"/>
              <a:t>min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91400" y="28310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</a:t>
            </a:r>
            <a:r>
              <a:rPr lang="hu-HU" baseline="-25000" dirty="0" smtClean="0"/>
              <a:t>max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676400" y="4572000"/>
            <a:ext cx="1676400" cy="2057400"/>
          </a:xfrm>
          <a:prstGeom prst="ellipse">
            <a:avLst/>
          </a:prstGeom>
          <a:noFill/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09800" y="4572000"/>
            <a:ext cx="1676400" cy="2057400"/>
          </a:xfrm>
          <a:prstGeom prst="ellipse">
            <a:avLst/>
          </a:prstGeom>
          <a:noFill/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09800" y="4648200"/>
            <a:ext cx="1143000" cy="1905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85800" y="5486400"/>
            <a:ext cx="38100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19200" y="5498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</a:t>
            </a:r>
            <a:r>
              <a:rPr lang="hu-HU" baseline="-25000" dirty="0" smtClean="0"/>
              <a:t>min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276600" y="55742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</a:t>
            </a:r>
            <a:r>
              <a:rPr lang="hu-HU" baseline="-25000" dirty="0" smtClean="0"/>
              <a:t>max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943600" y="4724400"/>
            <a:ext cx="1676400" cy="2057400"/>
          </a:xfrm>
          <a:prstGeom prst="ellipse">
            <a:avLst/>
          </a:prstGeom>
          <a:noFill/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477000" y="4724400"/>
            <a:ext cx="1676400" cy="2057400"/>
          </a:xfrm>
          <a:prstGeom prst="ellipse">
            <a:avLst/>
          </a:prstGeom>
          <a:noFill/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477000" y="4800600"/>
            <a:ext cx="1143000" cy="1905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953000" y="5638800"/>
            <a:ext cx="38100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19800" y="5638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</a:t>
            </a:r>
            <a:r>
              <a:rPr lang="hu-HU" baseline="-25000" dirty="0" smtClean="0"/>
              <a:t>min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543800" y="57266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</a:t>
            </a:r>
            <a:r>
              <a:rPr lang="hu-HU" baseline="-25000" dirty="0" smtClean="0"/>
              <a:t>max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54209"/>
          </a:xfrm>
        </p:spPr>
        <p:txBody>
          <a:bodyPr/>
          <a:lstStyle/>
          <a:p>
            <a:r>
              <a:rPr lang="hu-HU" dirty="0" smtClean="0"/>
              <a:t>Árnyalási egyenlet</a:t>
            </a:r>
          </a:p>
          <a:p>
            <a:endParaRPr lang="hu-HU" dirty="0" smtClean="0"/>
          </a:p>
          <a:p>
            <a:endParaRPr lang="hu-HU" dirty="0" smtClean="0"/>
          </a:p>
          <a:p>
            <a:pPr lvl="1"/>
            <a:r>
              <a:rPr lang="hu-HU" dirty="0" smtClean="0"/>
              <a:t>Saját emisszió</a:t>
            </a:r>
          </a:p>
          <a:p>
            <a:pPr lvl="1"/>
            <a:r>
              <a:rPr lang="hu-HU" dirty="0" smtClean="0"/>
              <a:t>Adott irányú visszaverődés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Fény-felület kölcsönhatás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14400" y="2514599"/>
          <a:ext cx="7239000" cy="726405"/>
        </p:xfrm>
        <a:graphic>
          <a:graphicData uri="http://schemas.openxmlformats.org/presentationml/2006/ole">
            <p:oleObj spid="_x0000_s1026" name="Equation" r:id="rId3" imgW="3670200" imgH="368280" progId="Equation.3">
              <p:embed/>
            </p:oleObj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Sug</a:t>
            </a:r>
            <a:r>
              <a:rPr lang="hu-HU" dirty="0" smtClean="0"/>
              <a:t>ár-quadric metszés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6191"/>
            <a:ext cx="8229600" cy="4625609"/>
          </a:xfrm>
        </p:spPr>
        <p:txBody>
          <a:bodyPr/>
          <a:lstStyle/>
          <a:p>
            <a:r>
              <a:rPr lang="hu-HU" dirty="0" smtClean="0"/>
              <a:t>visszaadja a két metszéspont t-jét sorrendben</a:t>
            </a:r>
          </a:p>
          <a:p>
            <a:r>
              <a:rPr lang="hu-HU" dirty="0" smtClean="0"/>
              <a:t>ha kilóg a tMinMax.x és tMinMax.y közötti tartományból akkor levágja</a:t>
            </a:r>
          </a:p>
          <a:p>
            <a:pPr lvl="1"/>
            <a:r>
              <a:rPr lang="hu-HU" dirty="0" smtClean="0"/>
              <a:t>visible true, ha nem kellett levágni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733490"/>
            <a:ext cx="8763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/>
              <a:t>vec2 </a:t>
            </a:r>
            <a:r>
              <a:rPr lang="en-US" sz="2000" dirty="0" err="1" smtClean="0"/>
              <a:t>intersectQuadric</a:t>
            </a:r>
            <a:r>
              <a:rPr lang="en-US" sz="2000" dirty="0" smtClean="0"/>
              <a:t>(</a:t>
            </a:r>
            <a:r>
              <a:rPr lang="hu-HU" sz="2000" dirty="0" smtClean="0"/>
              <a:t> </a:t>
            </a:r>
            <a:r>
              <a:rPr lang="en-US" sz="2000" dirty="0" smtClean="0"/>
              <a:t>mat4 A, vec4 o, vec4 d, vec2 </a:t>
            </a:r>
            <a:r>
              <a:rPr lang="en-US" sz="2000" dirty="0" err="1" smtClean="0"/>
              <a:t>tMinMax</a:t>
            </a:r>
            <a:r>
              <a:rPr lang="en-US" sz="2000" dirty="0" smtClean="0"/>
              <a:t>, out bvec2 visible)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Sug</a:t>
            </a:r>
            <a:r>
              <a:rPr lang="hu-HU" dirty="0" smtClean="0"/>
              <a:t>ár-quadric metszés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76400"/>
            <a:ext cx="8763000" cy="46166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vec2 </a:t>
            </a:r>
            <a:r>
              <a:rPr lang="en-US" sz="2000" dirty="0" err="1" smtClean="0"/>
              <a:t>intersectQuadric</a:t>
            </a:r>
            <a:r>
              <a:rPr lang="en-US" sz="2000" dirty="0" smtClean="0"/>
              <a:t>(mat4 A, vec4 o, vec4 d, vec2 </a:t>
            </a:r>
            <a:r>
              <a:rPr lang="en-US" sz="2000" dirty="0" err="1" smtClean="0"/>
              <a:t>tMinMax</a:t>
            </a:r>
            <a:r>
              <a:rPr lang="en-US" sz="2000" dirty="0" smtClean="0"/>
              <a:t>, out bvec2 visible)</a:t>
            </a:r>
          </a:p>
          <a:p>
            <a:pPr>
              <a:buNone/>
            </a:pPr>
            <a:r>
              <a:rPr lang="hu-HU" sz="2000" dirty="0" smtClean="0"/>
              <a:t>  </a:t>
            </a:r>
            <a:r>
              <a:rPr lang="en-US" sz="2000" dirty="0" smtClean="0"/>
              <a:t>float a = </a:t>
            </a:r>
            <a:r>
              <a:rPr lang="en-US" sz="2000" b="1" dirty="0" smtClean="0"/>
              <a:t>dot(d * A,  d);</a:t>
            </a:r>
          </a:p>
          <a:p>
            <a:pPr>
              <a:buNone/>
            </a:pPr>
            <a:r>
              <a:rPr lang="hu-HU" sz="2000" dirty="0" smtClean="0"/>
              <a:t>  </a:t>
            </a:r>
            <a:r>
              <a:rPr lang="pt-BR" sz="2000" dirty="0" smtClean="0"/>
              <a:t>float b = </a:t>
            </a:r>
            <a:r>
              <a:rPr lang="pt-BR" sz="2000" b="1" dirty="0" smtClean="0"/>
              <a:t>dot(d * A, o) + dot(o * A, d);</a:t>
            </a:r>
          </a:p>
          <a:p>
            <a:pPr>
              <a:buNone/>
            </a:pPr>
            <a:r>
              <a:rPr lang="hu-HU" sz="2000" dirty="0" smtClean="0"/>
              <a:t>  </a:t>
            </a:r>
            <a:r>
              <a:rPr lang="pt-BR" sz="2000" dirty="0" smtClean="0"/>
              <a:t>float c = </a:t>
            </a:r>
            <a:r>
              <a:rPr lang="pt-BR" sz="2000" b="1" dirty="0" smtClean="0"/>
              <a:t>dot(o * A, o);</a:t>
            </a:r>
          </a:p>
          <a:p>
            <a:pPr>
              <a:buNone/>
            </a:pPr>
            <a:r>
              <a:rPr lang="hu-HU" sz="2000" dirty="0" smtClean="0"/>
              <a:t>  </a:t>
            </a:r>
            <a:r>
              <a:rPr lang="en-US" sz="2000" dirty="0" smtClean="0"/>
              <a:t>float </a:t>
            </a:r>
            <a:r>
              <a:rPr lang="en-US" sz="2000" dirty="0" err="1" smtClean="0"/>
              <a:t>det</a:t>
            </a:r>
            <a:r>
              <a:rPr lang="en-US" sz="2000" dirty="0" smtClean="0"/>
              <a:t> = b*b - 4 * a * c;</a:t>
            </a:r>
          </a:p>
          <a:p>
            <a:pPr>
              <a:buNone/>
            </a:pPr>
            <a:r>
              <a:rPr lang="hu-HU" sz="2000" dirty="0" smtClean="0"/>
              <a:t>  </a:t>
            </a:r>
            <a:r>
              <a:rPr lang="en-US" sz="2000" dirty="0" smtClean="0"/>
              <a:t>if(</a:t>
            </a:r>
            <a:r>
              <a:rPr lang="en-US" sz="2000" dirty="0" err="1" smtClean="0"/>
              <a:t>det</a:t>
            </a:r>
            <a:r>
              <a:rPr lang="en-US" sz="2000" dirty="0" smtClean="0"/>
              <a:t> &lt; 0)</a:t>
            </a:r>
          </a:p>
          <a:p>
            <a:pPr>
              <a:buNone/>
            </a:pPr>
            <a:r>
              <a:rPr lang="hu-HU" sz="2000" dirty="0" smtClean="0"/>
              <a:t>	</a:t>
            </a:r>
            <a:r>
              <a:rPr lang="en-US" sz="2000" dirty="0" smtClean="0"/>
              <a:t>return </a:t>
            </a:r>
            <a:r>
              <a:rPr lang="en-US" sz="2000" dirty="0" err="1" smtClean="0"/>
              <a:t>tMinMax.yx</a:t>
            </a:r>
            <a:r>
              <a:rPr lang="en-US" sz="2000" dirty="0" smtClean="0"/>
              <a:t>;</a:t>
            </a:r>
            <a:endParaRPr lang="hu-HU" sz="2000" dirty="0" smtClean="0"/>
          </a:p>
          <a:p>
            <a:pPr>
              <a:buNone/>
            </a:pPr>
            <a:r>
              <a:rPr lang="hu-HU" sz="2000" dirty="0" smtClean="0"/>
              <a:t>  </a:t>
            </a:r>
            <a:r>
              <a:rPr lang="fr-FR" sz="2000" dirty="0" smtClean="0"/>
              <a:t>vec2 t = (-</a:t>
            </a:r>
            <a:r>
              <a:rPr lang="fr-FR" sz="2000" dirty="0" err="1" smtClean="0"/>
              <a:t>b.xx</a:t>
            </a:r>
            <a:r>
              <a:rPr lang="fr-FR" sz="2000" dirty="0" smtClean="0"/>
              <a:t> + </a:t>
            </a:r>
            <a:r>
              <a:rPr lang="fr-FR" sz="2000" b="1" dirty="0" err="1" smtClean="0"/>
              <a:t>sqrt</a:t>
            </a:r>
            <a:r>
              <a:rPr lang="fr-FR" sz="2000" b="1" dirty="0" smtClean="0"/>
              <a:t>(</a:t>
            </a:r>
            <a:r>
              <a:rPr lang="fr-FR" sz="2000" b="1" dirty="0" err="1" smtClean="0"/>
              <a:t>det</a:t>
            </a:r>
            <a:r>
              <a:rPr lang="fr-FR" sz="2000" b="1" dirty="0" smtClean="0"/>
              <a:t>) * vec2(1, -1)) / (2 * a);</a:t>
            </a:r>
          </a:p>
          <a:p>
            <a:pPr>
              <a:buNone/>
            </a:pPr>
            <a:r>
              <a:rPr lang="hu-HU" sz="2000" dirty="0" smtClean="0"/>
              <a:t>  </a:t>
            </a:r>
            <a:r>
              <a:rPr lang="en-US" sz="2000" dirty="0" smtClean="0"/>
              <a:t>if(</a:t>
            </a:r>
            <a:r>
              <a:rPr lang="en-US" sz="2000" dirty="0" err="1" smtClean="0"/>
              <a:t>t.x</a:t>
            </a:r>
            <a:r>
              <a:rPr lang="en-US" sz="2000" dirty="0" smtClean="0"/>
              <a:t> &gt; </a:t>
            </a:r>
            <a:r>
              <a:rPr lang="en-US" sz="2000" dirty="0" err="1" smtClean="0"/>
              <a:t>t.y</a:t>
            </a:r>
            <a:r>
              <a:rPr lang="en-US" sz="2000" dirty="0" smtClean="0"/>
              <a:t>) t = </a:t>
            </a:r>
            <a:r>
              <a:rPr lang="en-US" sz="2000" dirty="0" err="1" smtClean="0"/>
              <a:t>t.yx</a:t>
            </a:r>
            <a:r>
              <a:rPr lang="en-US" sz="2000" dirty="0" smtClean="0"/>
              <a:t>;</a:t>
            </a:r>
            <a:endParaRPr lang="hu-HU" sz="2000" dirty="0" smtClean="0"/>
          </a:p>
          <a:p>
            <a:pPr>
              <a:buNone/>
            </a:pPr>
            <a:r>
              <a:rPr lang="hu-HU" sz="2000" dirty="0"/>
              <a:t>	</a:t>
            </a:r>
            <a:r>
              <a:rPr lang="en-US" sz="2000" dirty="0" smtClean="0"/>
              <a:t>visible = bvec2(true, true);</a:t>
            </a:r>
          </a:p>
          <a:p>
            <a:pPr>
              <a:buNone/>
            </a:pPr>
            <a:r>
              <a:rPr lang="hu-HU" sz="2000" dirty="0" smtClean="0"/>
              <a:t>  </a:t>
            </a:r>
            <a:r>
              <a:rPr lang="en-US" sz="2000" dirty="0" smtClean="0"/>
              <a:t>if(</a:t>
            </a:r>
            <a:r>
              <a:rPr lang="en-US" sz="2000" dirty="0" err="1" smtClean="0"/>
              <a:t>t.x</a:t>
            </a:r>
            <a:r>
              <a:rPr lang="en-US" sz="2000" dirty="0" smtClean="0"/>
              <a:t> &lt; </a:t>
            </a:r>
            <a:r>
              <a:rPr lang="en-US" sz="2000" dirty="0" err="1" smtClean="0"/>
              <a:t>tMinMax.x</a:t>
            </a:r>
            <a:r>
              <a:rPr lang="en-US" sz="2000" dirty="0" smtClean="0"/>
              <a:t>)</a:t>
            </a:r>
            <a:r>
              <a:rPr lang="hu-HU" sz="2000" dirty="0" smtClean="0"/>
              <a:t> </a:t>
            </a:r>
            <a:r>
              <a:rPr lang="en-US" sz="2000" dirty="0" smtClean="0"/>
              <a:t>{</a:t>
            </a:r>
            <a:r>
              <a:rPr lang="hu-HU" sz="2000" dirty="0" smtClean="0"/>
              <a:t> </a:t>
            </a:r>
            <a:r>
              <a:rPr lang="en-US" sz="2000" dirty="0" err="1" smtClean="0"/>
              <a:t>t.x</a:t>
            </a:r>
            <a:r>
              <a:rPr lang="en-US" sz="2000" dirty="0" smtClean="0"/>
              <a:t> = </a:t>
            </a:r>
            <a:r>
              <a:rPr lang="en-US" sz="2000" dirty="0" err="1" smtClean="0"/>
              <a:t>tMinMax.x</a:t>
            </a:r>
            <a:r>
              <a:rPr lang="en-US" sz="2000" dirty="0" smtClean="0"/>
              <a:t>;</a:t>
            </a:r>
            <a:r>
              <a:rPr lang="hu-HU" sz="2000" dirty="0" smtClean="0"/>
              <a:t> </a:t>
            </a:r>
            <a:r>
              <a:rPr lang="en-US" sz="2000" dirty="0" err="1" smtClean="0"/>
              <a:t>visible.x</a:t>
            </a:r>
            <a:r>
              <a:rPr lang="en-US" sz="2000" dirty="0" smtClean="0"/>
              <a:t> = false;</a:t>
            </a:r>
            <a:r>
              <a:rPr lang="hu-HU" sz="2000" dirty="0" smtClean="0"/>
              <a:t> </a:t>
            </a:r>
            <a:r>
              <a:rPr lang="en-US" sz="2000" dirty="0" smtClean="0"/>
              <a:t>}</a:t>
            </a:r>
          </a:p>
          <a:p>
            <a:pPr>
              <a:buNone/>
            </a:pPr>
            <a:r>
              <a:rPr lang="hu-HU" sz="2000" dirty="0" smtClean="0"/>
              <a:t>  </a:t>
            </a:r>
            <a:r>
              <a:rPr lang="en-US" sz="2000" dirty="0" smtClean="0"/>
              <a:t>if(</a:t>
            </a:r>
            <a:r>
              <a:rPr lang="en-US" sz="2000" dirty="0" err="1" smtClean="0"/>
              <a:t>t.y</a:t>
            </a:r>
            <a:r>
              <a:rPr lang="en-US" sz="2000" dirty="0" smtClean="0"/>
              <a:t> &gt; </a:t>
            </a:r>
            <a:r>
              <a:rPr lang="en-US" sz="2000" dirty="0" err="1" smtClean="0"/>
              <a:t>tMinMax.y</a:t>
            </a:r>
            <a:r>
              <a:rPr lang="en-US" sz="2000" dirty="0" smtClean="0"/>
              <a:t>)</a:t>
            </a:r>
            <a:r>
              <a:rPr lang="hu-HU" sz="2000" dirty="0" smtClean="0"/>
              <a:t> </a:t>
            </a:r>
            <a:r>
              <a:rPr lang="en-US" sz="2000" dirty="0" smtClean="0"/>
              <a:t>{</a:t>
            </a:r>
            <a:r>
              <a:rPr lang="hu-HU" sz="2000" dirty="0" smtClean="0"/>
              <a:t> </a:t>
            </a:r>
            <a:r>
              <a:rPr lang="en-US" sz="2000" dirty="0" err="1" smtClean="0"/>
              <a:t>t.y</a:t>
            </a:r>
            <a:r>
              <a:rPr lang="en-US" sz="2000" dirty="0" smtClean="0"/>
              <a:t> = </a:t>
            </a:r>
            <a:r>
              <a:rPr lang="en-US" sz="2000" dirty="0" err="1" smtClean="0"/>
              <a:t>tMinMax.y</a:t>
            </a:r>
            <a:r>
              <a:rPr lang="en-US" sz="2000" dirty="0" smtClean="0"/>
              <a:t>;</a:t>
            </a:r>
            <a:r>
              <a:rPr lang="hu-HU" sz="2000" dirty="0" smtClean="0"/>
              <a:t> </a:t>
            </a:r>
            <a:r>
              <a:rPr lang="en-US" sz="2000" dirty="0" err="1" smtClean="0"/>
              <a:t>visible.y</a:t>
            </a:r>
            <a:r>
              <a:rPr lang="en-US" sz="2000" dirty="0" smtClean="0"/>
              <a:t> = false;</a:t>
            </a:r>
            <a:r>
              <a:rPr lang="hu-HU" sz="2000" dirty="0" smtClean="0"/>
              <a:t> </a:t>
            </a:r>
            <a:r>
              <a:rPr lang="en-US" sz="2000" dirty="0" smtClean="0"/>
              <a:t>}</a:t>
            </a:r>
            <a:endParaRPr lang="hu-HU" sz="2000" dirty="0" smtClean="0"/>
          </a:p>
          <a:p>
            <a:pPr>
              <a:buNone/>
            </a:pPr>
            <a:r>
              <a:rPr lang="hu-HU" sz="2000" dirty="0" smtClean="0"/>
              <a:t>  </a:t>
            </a:r>
            <a:r>
              <a:rPr lang="en-US" sz="2000" dirty="0" smtClean="0"/>
              <a:t>return t;</a:t>
            </a:r>
          </a:p>
          <a:p>
            <a:pPr>
              <a:buNone/>
            </a:pPr>
            <a:r>
              <a:rPr lang="en-US" sz="2000" dirty="0" smtClean="0"/>
              <a:t>}</a:t>
            </a:r>
            <a:endParaRPr lang="hu-HU" sz="2000" dirty="0" smtClean="0"/>
          </a:p>
          <a:p>
            <a:endParaRPr lang="hu-HU" sz="1400" dirty="0" smtClean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Quadric normál vektor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229600" cy="4625609"/>
          </a:xfrm>
        </p:spPr>
        <p:txBody>
          <a:bodyPr/>
          <a:lstStyle/>
          <a:p>
            <a:r>
              <a:rPr lang="hu-HU" b="1" dirty="0" smtClean="0"/>
              <a:t>Kvadratikus felület</a:t>
            </a:r>
          </a:p>
          <a:p>
            <a:pPr lvl="1"/>
            <a:r>
              <a:rPr lang="en-US" b="1" dirty="0" smtClean="0"/>
              <a:t>p</a:t>
            </a:r>
            <a:r>
              <a:rPr lang="hu-HU" b="1" dirty="0" smtClean="0"/>
              <a:t>A</a:t>
            </a:r>
            <a:r>
              <a:rPr lang="en-US" b="1" dirty="0" smtClean="0"/>
              <a:t>p</a:t>
            </a:r>
            <a:r>
              <a:rPr lang="hu-HU" baseline="30000" dirty="0" smtClean="0"/>
              <a:t>T</a:t>
            </a:r>
            <a:r>
              <a:rPr lang="hu-HU" dirty="0" smtClean="0"/>
              <a:t> </a:t>
            </a:r>
            <a:r>
              <a:rPr lang="en-US" dirty="0" smtClean="0"/>
              <a:t>= </a:t>
            </a:r>
            <a:r>
              <a:rPr lang="hu-HU" dirty="0" smtClean="0"/>
              <a:t>0 – Izofelület</a:t>
            </a:r>
          </a:p>
          <a:p>
            <a:pPr lvl="1"/>
            <a:r>
              <a:rPr lang="hu-HU" dirty="0" smtClean="0"/>
              <a:t>Normálvektor = Gradiens</a:t>
            </a:r>
          </a:p>
          <a:p>
            <a:pPr lvl="1"/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38200" y="3276600"/>
          <a:ext cx="1244600" cy="457200"/>
        </p:xfrm>
        <a:graphic>
          <a:graphicData uri="http://schemas.openxmlformats.org/presentationml/2006/ole">
            <p:oleObj spid="_x0000_s10242" name="Equation" r:id="rId3" imgW="622080" imgH="2286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13342" y="3886200"/>
          <a:ext cx="2269524" cy="1447800"/>
        </p:xfrm>
        <a:graphic>
          <a:graphicData uri="http://schemas.openxmlformats.org/presentationml/2006/ole">
            <p:oleObj spid="_x0000_s10243" name="Equation" r:id="rId4" imgW="1473120" imgH="9396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199342" y="3886200"/>
          <a:ext cx="3277658" cy="1447800"/>
        </p:xfrm>
        <a:graphic>
          <a:graphicData uri="http://schemas.openxmlformats.org/presentationml/2006/ole">
            <p:oleObj spid="_x0000_s10244" name="Equation" r:id="rId5" imgW="2070000" imgH="9144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82650" y="5740400"/>
          <a:ext cx="2019710" cy="736600"/>
        </p:xfrm>
        <a:graphic>
          <a:graphicData uri="http://schemas.openxmlformats.org/presentationml/2006/ole">
            <p:oleObj spid="_x0000_s10245" name="Equation" r:id="rId6" imgW="1079280" imgH="39348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549650" y="5715000"/>
          <a:ext cx="3003550" cy="838200"/>
        </p:xfrm>
        <a:graphic>
          <a:graphicData uri="http://schemas.openxmlformats.org/presentationml/2006/ole">
            <p:oleObj spid="_x0000_s10246" name="Equation" r:id="rId7" imgW="1638000" imgH="457200" progId="Equation.3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Árnyalás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554301"/>
            <a:ext cx="8534400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dirty="0" smtClean="0">
                <a:latin typeface="Consolas" pitchFamily="49" charset="0"/>
                <a:cs typeface="Consolas" pitchFamily="49" charset="0"/>
              </a:rPr>
              <a:t>vec3 trace(</a:t>
            </a:r>
            <a:r>
              <a:rPr lang="fr-FR" dirty="0" err="1" smtClean="0">
                <a:latin typeface="Consolas" pitchFamily="49" charset="0"/>
                <a:cs typeface="Consolas" pitchFamily="49" charset="0"/>
              </a:rPr>
              <a:t>inout</a:t>
            </a:r>
            <a:r>
              <a:rPr lang="fr-FR" dirty="0" smtClean="0">
                <a:latin typeface="Consolas" pitchFamily="49" charset="0"/>
                <a:cs typeface="Consolas" pitchFamily="49" charset="0"/>
              </a:rPr>
              <a:t> vec4 o, </a:t>
            </a:r>
            <a:r>
              <a:rPr lang="fr-FR" dirty="0" err="1" smtClean="0">
                <a:latin typeface="Consolas" pitchFamily="49" charset="0"/>
                <a:cs typeface="Consolas" pitchFamily="49" charset="0"/>
              </a:rPr>
              <a:t>inout</a:t>
            </a:r>
            <a:r>
              <a:rPr lang="fr-FR" dirty="0" smtClean="0">
                <a:latin typeface="Consolas" pitchFamily="49" charset="0"/>
                <a:cs typeface="Consolas" pitchFamily="49" charset="0"/>
              </a:rPr>
              <a:t> vec4 d, </a:t>
            </a:r>
            <a:r>
              <a:rPr lang="fr-FR" dirty="0" err="1" smtClean="0">
                <a:latin typeface="Consolas" pitchFamily="49" charset="0"/>
                <a:cs typeface="Consolas" pitchFamily="49" charset="0"/>
              </a:rPr>
              <a:t>inout</a:t>
            </a:r>
            <a:r>
              <a:rPr lang="fr-FR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fr-FR" dirty="0" err="1" smtClean="0">
                <a:latin typeface="Consolas" pitchFamily="49" charset="0"/>
                <a:cs typeface="Consolas" pitchFamily="49" charset="0"/>
              </a:rPr>
              <a:t>float</a:t>
            </a:r>
            <a:r>
              <a:rPr lang="fr-FR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fr-FR" dirty="0" err="1" smtClean="0">
                <a:latin typeface="Consolas" pitchFamily="49" charset="0"/>
                <a:cs typeface="Consolas" pitchFamily="49" charset="0"/>
              </a:rPr>
              <a:t>contrib</a:t>
            </a:r>
            <a:r>
              <a:rPr lang="fr-FR" dirty="0" smtClean="0">
                <a:latin typeface="Consolas" pitchFamily="49" charset="0"/>
                <a:cs typeface="Consolas" pitchFamily="49" charset="0"/>
              </a:rPr>
              <a:t>)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buNone/>
            </a:pPr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bvec2 visible;</a:t>
            </a: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vec2 t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intersectQuadric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(quadrics[0], o, 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                     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vec2(0, 10000), visible);</a:t>
            </a: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if(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&gt;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return vec3(0, 0, 0);</a:t>
            </a: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pt-BR" dirty="0" smtClean="0">
                <a:latin typeface="Consolas" pitchFamily="49" charset="0"/>
                <a:cs typeface="Consolas" pitchFamily="49" charset="0"/>
              </a:rPr>
              <a:t>vec4 p = o + d * t.x;</a:t>
            </a:r>
          </a:p>
          <a:p>
            <a:pPr>
              <a:buNone/>
            </a:pPr>
            <a:r>
              <a:rPr lang="hu-HU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vec3 normal = normalize((p * quadrics[0] + </a:t>
            </a:r>
            <a:endParaRPr lang="en-US" dirty="0" smtClean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                             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quadrics[0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] * p).xyz);</a:t>
            </a: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v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ec3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lightDir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normalize(vec3(-1, 1, 1));</a:t>
            </a: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return dot(normal,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lightDir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).xxx;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  <a:endParaRPr lang="hu-HU" sz="1400" dirty="0" smtClean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6552406"/>
            <a:ext cx="2743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6667500" y="5980906"/>
            <a:ext cx="11430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7239000" y="5561806"/>
            <a:ext cx="990600" cy="9906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6286500" y="5599906"/>
            <a:ext cx="99060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86600" y="5104606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077200" y="526867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</a:t>
            </a:r>
            <a:r>
              <a:rPr lang="hu-HU" baseline="30000" dirty="0" smtClean="0"/>
              <a:t>in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48400" y="525700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</a:t>
            </a:r>
            <a:r>
              <a:rPr lang="hu-HU" baseline="30000" dirty="0" smtClean="0"/>
              <a:t>out</a:t>
            </a:r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l="28797" t="35828" r="14099" b="24248"/>
          <a:stretch>
            <a:fillRect/>
          </a:stretch>
        </p:blipFill>
        <p:spPr bwMode="auto">
          <a:xfrm>
            <a:off x="3352800" y="5105400"/>
            <a:ext cx="2209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Ív 11"/>
          <p:cNvSpPr/>
          <p:nvPr/>
        </p:nvSpPr>
        <p:spPr>
          <a:xfrm>
            <a:off x="6934200" y="6095206"/>
            <a:ext cx="609600" cy="457200"/>
          </a:xfrm>
          <a:prstGeom prst="arc">
            <a:avLst>
              <a:gd name="adj1" fmla="val 11911613"/>
              <a:gd name="adj2" fmla="val 2073178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Színtérmodell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534400" cy="4800600"/>
          </a:xfrm>
        </p:spPr>
        <p:txBody>
          <a:bodyPr/>
          <a:lstStyle/>
          <a:p>
            <a:r>
              <a:rPr lang="en-US" dirty="0" smtClean="0"/>
              <a:t>O</a:t>
            </a:r>
            <a:r>
              <a:rPr lang="hu-HU" dirty="0" err="1" smtClean="0"/>
              <a:t>bjektumok</a:t>
            </a:r>
            <a:endParaRPr lang="hu-HU" dirty="0" smtClean="0"/>
          </a:p>
          <a:p>
            <a:pPr lvl="1"/>
            <a:r>
              <a:rPr lang="en-US" dirty="0" smtClean="0"/>
              <a:t>Q</a:t>
            </a:r>
            <a:r>
              <a:rPr lang="hu-HU" dirty="0" err="1" smtClean="0"/>
              <a:t>uadricok</a:t>
            </a:r>
            <a:r>
              <a:rPr lang="hu-HU" dirty="0" smtClean="0"/>
              <a:t> </a:t>
            </a:r>
            <a:r>
              <a:rPr lang="hu-HU" dirty="0" smtClean="0"/>
              <a:t>metszetei</a:t>
            </a:r>
          </a:p>
          <a:p>
            <a:pPr lvl="1"/>
            <a:r>
              <a:rPr lang="en-US" dirty="0" smtClean="0"/>
              <a:t>F</a:t>
            </a:r>
            <a:r>
              <a:rPr lang="hu-HU" dirty="0" smtClean="0"/>
              <a:t>eltesszük </a:t>
            </a:r>
            <a:r>
              <a:rPr lang="hu-HU" dirty="0" smtClean="0"/>
              <a:t>hogy a két metszéspont között van mindig a belseje (kúpra, </a:t>
            </a:r>
            <a:r>
              <a:rPr lang="hu-HU" dirty="0" err="1" smtClean="0"/>
              <a:t>hiberboloidra</a:t>
            </a:r>
            <a:r>
              <a:rPr lang="hu-HU" dirty="0" smtClean="0"/>
              <a:t> ez hibás eredményre fog vezetni)</a:t>
            </a:r>
          </a:p>
          <a:p>
            <a:endParaRPr lang="en-US" dirty="0" smtClean="0"/>
          </a:p>
          <a:p>
            <a:r>
              <a:rPr lang="en-US" dirty="0" smtClean="0"/>
              <a:t>A</a:t>
            </a:r>
            <a:r>
              <a:rPr lang="hu-HU" dirty="0" err="1" smtClean="0"/>
              <a:t>nyagtulajdonságok</a:t>
            </a:r>
            <a:r>
              <a:rPr lang="hu-HU" dirty="0" smtClean="0"/>
              <a:t> </a:t>
            </a:r>
            <a:r>
              <a:rPr lang="hu-HU" dirty="0" smtClean="0"/>
              <a:t>minden </a:t>
            </a:r>
            <a:r>
              <a:rPr lang="hu-HU" dirty="0" err="1" smtClean="0"/>
              <a:t>quadricra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229600" cy="4625609"/>
          </a:xfrm>
        </p:spPr>
        <p:txBody>
          <a:bodyPr/>
          <a:lstStyle/>
          <a:p>
            <a:r>
              <a:rPr lang="hu-HU" dirty="0" smtClean="0"/>
              <a:t>Anyagtulajdonság alapján illumináció</a:t>
            </a:r>
          </a:p>
          <a:p>
            <a:r>
              <a:rPr lang="hu-HU" dirty="0" smtClean="0"/>
              <a:t>Sugárparaméterek módosítása</a:t>
            </a:r>
            <a:endParaRPr lang="en-US" dirty="0" smtClean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Tükröződés</a:t>
            </a:r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819400"/>
            <a:ext cx="8763000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u-HU" dirty="0" smtClean="0"/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vec3 </a:t>
            </a:r>
            <a:r>
              <a:rPr lang="en-US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result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contrib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*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texProc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(p.xyz, materials[quadric].xyz)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*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clamp(dot(normal,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lightDir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), 0, 1) + 0.3);</a:t>
            </a:r>
          </a:p>
          <a:p>
            <a:pPr>
              <a:buNone/>
            </a:pP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float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kr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materials[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q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uadric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].w;</a:t>
            </a: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if(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kr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&gt;= 0)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buNone/>
            </a:pPr>
            <a:r>
              <a:rPr lang="hu-HU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contrib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*= </a:t>
            </a:r>
            <a:r>
              <a:rPr lang="en-US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kr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o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=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p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o.xyz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+= normal * 0.01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d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= vec4(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reflect(d.xyz, normal), 0);</a:t>
            </a: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Törő irány számítása</a:t>
            </a:r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743200"/>
            <a:ext cx="8610600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if(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kr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&lt; 0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){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vec3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rdir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refract(d.xyz, normal, -(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b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ackFacing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?(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kr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):(1/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kr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)));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if(dot(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rdir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rdir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&gt; 0.001)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contrib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*= 0.99;</a:t>
            </a: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o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=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p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o.xyz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-= normal * 0.01;</a:t>
            </a: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d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= vec4(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rdir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0);</a:t>
            </a: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else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kr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= 1;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	//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total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internal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relfection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229600" cy="4625609"/>
          </a:xfrm>
        </p:spPr>
        <p:txBody>
          <a:bodyPr/>
          <a:lstStyle/>
          <a:p>
            <a:r>
              <a:rPr lang="hu-HU" dirty="0" smtClean="0"/>
              <a:t>Anyagtulajdonság alapján illumináció</a:t>
            </a:r>
          </a:p>
          <a:p>
            <a:r>
              <a:rPr lang="hu-HU" dirty="0" smtClean="0"/>
              <a:t>Sugárparaméterek módosítása</a:t>
            </a:r>
            <a:endParaRPr lang="en-US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Rekurzió helyett</a:t>
            </a:r>
            <a:endParaRPr lang="hu-HU" dirty="0"/>
          </a:p>
        </p:txBody>
      </p:sp>
      <p:sp>
        <p:nvSpPr>
          <p:cNvPr id="5" name="TextBox 3"/>
          <p:cNvSpPr txBox="1"/>
          <p:nvPr/>
        </p:nvSpPr>
        <p:spPr>
          <a:xfrm>
            <a:off x="152400" y="1926372"/>
            <a:ext cx="8686800" cy="4093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uniform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nRecursions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= 2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;</a:t>
            </a:r>
            <a:endParaRPr lang="hu-HU" sz="20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void main()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buNone/>
            </a:pP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vec4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o = vec4(eye, 1);</a:t>
            </a:r>
          </a:p>
          <a:p>
            <a:pPr>
              <a:buNone/>
            </a:pP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vec4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d = vec4(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normalize(</a:t>
            </a:r>
            <a:r>
              <a:rPr lang="en-US" sz="2000" b="1" dirty="0" err="1" smtClean="0">
                <a:latin typeface="Consolas" pitchFamily="49" charset="0"/>
                <a:cs typeface="Consolas" pitchFamily="49" charset="0"/>
              </a:rPr>
              <a:t>viewDir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), 0);</a:t>
            </a:r>
          </a:p>
          <a:p>
            <a:pPr>
              <a:buNone/>
            </a:pP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outcolor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= vec4(0, 0, 0, 1);</a:t>
            </a:r>
          </a:p>
          <a:p>
            <a:pPr>
              <a:buNone/>
            </a:pPr>
            <a:r>
              <a:rPr lang="hu-HU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 </a:t>
            </a:r>
          </a:p>
          <a:p>
            <a:pPr>
              <a:buNone/>
            </a:pPr>
            <a:r>
              <a:rPr lang="hu-HU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float </a:t>
            </a:r>
            <a:r>
              <a:rPr lang="en-US" sz="20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contrib</a:t>
            </a:r>
            <a:r>
              <a:rPr lang="en-US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= 1;</a:t>
            </a:r>
          </a:p>
          <a:p>
            <a:pPr>
              <a:buNone/>
            </a:pP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for(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iReflection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=0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;</a:t>
            </a:r>
            <a:endParaRPr lang="hu-H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iReflection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nRecursions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 &amp;&amp;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contrib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 &gt; 0.01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;</a:t>
            </a:r>
            <a:endParaRPr lang="hu-H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iReflection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++)</a:t>
            </a:r>
          </a:p>
          <a:p>
            <a:pPr>
              <a:buNone/>
            </a:pP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outcolor.xyz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+= trace(o, d, </a:t>
            </a:r>
            <a:r>
              <a:rPr lang="en-US" sz="20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contrib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Sugárkövetés a </a:t>
            </a:r>
            <a:r>
              <a:rPr lang="hu-HU" dirty="0" err="1" smtClean="0"/>
              <a:t>GPU-n</a:t>
            </a: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518" t="5890" r="2186" b="2324"/>
          <a:stretch>
            <a:fillRect/>
          </a:stretch>
        </p:blipFill>
        <p:spPr bwMode="auto">
          <a:xfrm>
            <a:off x="285750" y="2744768"/>
            <a:ext cx="2819400" cy="281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2083" t="6077" r="2334" b="2306"/>
          <a:stretch>
            <a:fillRect/>
          </a:stretch>
        </p:blipFill>
        <p:spPr bwMode="auto">
          <a:xfrm>
            <a:off x="6076950" y="2744768"/>
            <a:ext cx="2838450" cy="281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1521" t="5657" r="1817" b="2029"/>
          <a:stretch>
            <a:fillRect/>
          </a:stretch>
        </p:blipFill>
        <p:spPr bwMode="auto">
          <a:xfrm>
            <a:off x="3181349" y="2744768"/>
            <a:ext cx="2847975" cy="281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Rekurzív sugárkövetés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pPr lvl="1"/>
            <a:r>
              <a:rPr lang="hu-HU" dirty="0" smtClean="0"/>
              <a:t>Saját sugárzás és ambiens visszaverődés</a:t>
            </a:r>
          </a:p>
          <a:p>
            <a:pPr lvl="1"/>
            <a:r>
              <a:rPr lang="hu-HU" dirty="0" smtClean="0"/>
              <a:t>Tükörirányból jövő radiancia</a:t>
            </a:r>
          </a:p>
          <a:p>
            <a:pPr lvl="1"/>
            <a:r>
              <a:rPr lang="hu-HU" dirty="0" smtClean="0"/>
              <a:t>Törési irányból jövő radiancia</a:t>
            </a:r>
          </a:p>
          <a:p>
            <a:pPr lvl="1"/>
            <a:r>
              <a:rPr lang="hu-HU" dirty="0" smtClean="0"/>
              <a:t>Fényforrás láthatósága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Fény-felület kölcsönhatás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90600" y="2438400"/>
          <a:ext cx="7772400" cy="692590"/>
        </p:xfrm>
        <a:graphic>
          <a:graphicData uri="http://schemas.openxmlformats.org/presentationml/2006/ole">
            <p:oleObj spid="_x0000_s2050" name="Equation" r:id="rId3" imgW="3848040" imgH="34272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133600" y="3124200"/>
          <a:ext cx="3537953" cy="501650"/>
        </p:xfrm>
        <a:graphic>
          <a:graphicData uri="http://schemas.openxmlformats.org/presentationml/2006/ole">
            <p:oleObj spid="_x0000_s2051" name="Equation" r:id="rId4" imgW="1701720" imgH="241200" progId="Equation.3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Tükörirány számítása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7200" y="1905000"/>
          <a:ext cx="4501147" cy="577850"/>
        </p:xfrm>
        <a:graphic>
          <a:graphicData uri="http://schemas.openxmlformats.org/presentationml/2006/ole">
            <p:oleObj spid="_x0000_s3074" name="Equation" r:id="rId3" imgW="1879560" imgH="2412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7200" y="2590800"/>
          <a:ext cx="2534653" cy="501650"/>
        </p:xfrm>
        <a:graphic>
          <a:graphicData uri="http://schemas.openxmlformats.org/presentationml/2006/ole">
            <p:oleObj spid="_x0000_s3075" name="Equation" r:id="rId4" imgW="1218960" imgH="241200" progId="Equation.3">
              <p:embed/>
            </p:oleObj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3962400" y="3505200"/>
            <a:ext cx="4724400" cy="5046518"/>
            <a:chOff x="4267200" y="3581400"/>
            <a:chExt cx="3352800" cy="3581400"/>
          </a:xfrm>
        </p:grpSpPr>
        <p:sp>
          <p:nvSpPr>
            <p:cNvPr id="9" name="Chord 8"/>
            <p:cNvSpPr/>
            <p:nvPr/>
          </p:nvSpPr>
          <p:spPr>
            <a:xfrm>
              <a:off x="4267200" y="3581400"/>
              <a:ext cx="3352800" cy="3581400"/>
            </a:xfrm>
            <a:prstGeom prst="chord">
              <a:avLst>
                <a:gd name="adj1" fmla="val 10749864"/>
                <a:gd name="adj2" fmla="val 46381"/>
              </a:avLst>
            </a:prstGeom>
            <a:noFill/>
            <a:ln w="254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4267200" y="3581400"/>
              <a:ext cx="3352800" cy="1828800"/>
              <a:chOff x="4267200" y="3581400"/>
              <a:chExt cx="3352800" cy="1828800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4267200" y="5410200"/>
                <a:ext cx="3352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>
                <a:stCxn id="9" idx="2"/>
              </p:cNvCxnSpPr>
              <p:nvPr/>
            </p:nvCxnSpPr>
            <p:spPr>
              <a:xfrm rot="5400000" flipH="1">
                <a:off x="5036489" y="4488511"/>
                <a:ext cx="1814231" cy="1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rot="10800000">
                <a:off x="4648200" y="4267200"/>
                <a:ext cx="1295410" cy="112843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endCxn id="9" idx="2"/>
              </p:cNvCxnSpPr>
              <p:nvPr/>
            </p:nvCxnSpPr>
            <p:spPr>
              <a:xfrm rot="10800000" flipV="1">
                <a:off x="5943611" y="4310743"/>
                <a:ext cx="1330769" cy="10848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rot="10800000">
                <a:off x="5962650" y="4302579"/>
                <a:ext cx="12954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rot="10800000">
                <a:off x="4618264" y="4297136"/>
                <a:ext cx="12954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rot="16200000" flipV="1">
                <a:off x="5379470" y="4831330"/>
                <a:ext cx="1133704" cy="544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6" name="Object 25"/>
              <p:cNvGraphicFramePr>
                <a:graphicFrameLocks noChangeAspect="1"/>
              </p:cNvGraphicFramePr>
              <p:nvPr/>
            </p:nvGraphicFramePr>
            <p:xfrm>
              <a:off x="4648200" y="4495800"/>
              <a:ext cx="304800" cy="279400"/>
            </p:xfrm>
            <a:graphic>
              <a:graphicData uri="http://schemas.openxmlformats.org/presentationml/2006/ole">
                <p:oleObj spid="_x0000_s3076" name="Equation" r:id="rId5" imgW="152280" imgH="139680" progId="Equation.3">
                  <p:embed/>
                </p:oleObj>
              </a:graphicData>
            </a:graphic>
          </p:graphicFrame>
          <p:graphicFrame>
            <p:nvGraphicFramePr>
              <p:cNvPr id="3077" name="Object 5"/>
              <p:cNvGraphicFramePr>
                <a:graphicFrameLocks noChangeAspect="1"/>
              </p:cNvGraphicFramePr>
              <p:nvPr/>
            </p:nvGraphicFramePr>
            <p:xfrm>
              <a:off x="6972300" y="4419600"/>
              <a:ext cx="381000" cy="431800"/>
            </p:xfrm>
            <a:graphic>
              <a:graphicData uri="http://schemas.openxmlformats.org/presentationml/2006/ole">
                <p:oleObj spid="_x0000_s3077" name="Equation" r:id="rId6" imgW="190440" imgH="215640" progId="Equation.3">
                  <p:embed/>
                </p:oleObj>
              </a:graphicData>
            </a:graphic>
          </p:graphicFrame>
          <p:graphicFrame>
            <p:nvGraphicFramePr>
              <p:cNvPr id="3078" name="Object 6"/>
              <p:cNvGraphicFramePr>
                <a:graphicFrameLocks noChangeAspect="1"/>
              </p:cNvGraphicFramePr>
              <p:nvPr/>
            </p:nvGraphicFramePr>
            <p:xfrm>
              <a:off x="4767943" y="4036185"/>
              <a:ext cx="1130300" cy="268207"/>
            </p:xfrm>
            <a:graphic>
              <a:graphicData uri="http://schemas.openxmlformats.org/presentationml/2006/ole">
                <p:oleObj spid="_x0000_s3078" name="Equation" r:id="rId7" imgW="749160" imgH="177480" progId="Equation.3">
                  <p:embed/>
                </p:oleObj>
              </a:graphicData>
            </a:graphic>
          </p:graphicFrame>
          <p:graphicFrame>
            <p:nvGraphicFramePr>
              <p:cNvPr id="3079" name="Object 7"/>
              <p:cNvGraphicFramePr>
                <a:graphicFrameLocks noChangeAspect="1"/>
              </p:cNvGraphicFramePr>
              <p:nvPr/>
            </p:nvGraphicFramePr>
            <p:xfrm>
              <a:off x="5970134" y="4032704"/>
              <a:ext cx="1130300" cy="268288"/>
            </p:xfrm>
            <a:graphic>
              <a:graphicData uri="http://schemas.openxmlformats.org/presentationml/2006/ole">
                <p:oleObj spid="_x0000_s3079" name="Equation" r:id="rId8" imgW="749160" imgH="177480" progId="Equation.3">
                  <p:embed/>
                </p:oleObj>
              </a:graphicData>
            </a:graphic>
          </p:graphicFrame>
          <p:graphicFrame>
            <p:nvGraphicFramePr>
              <p:cNvPr id="3080" name="Object 8"/>
              <p:cNvGraphicFramePr>
                <a:graphicFrameLocks noChangeAspect="1"/>
              </p:cNvGraphicFramePr>
              <p:nvPr/>
            </p:nvGraphicFramePr>
            <p:xfrm>
              <a:off x="5943600" y="4419600"/>
              <a:ext cx="785813" cy="268288"/>
            </p:xfrm>
            <a:graphic>
              <a:graphicData uri="http://schemas.openxmlformats.org/presentationml/2006/ole">
                <p:oleObj spid="_x0000_s3080" name="Equation" r:id="rId9" imgW="520560" imgH="177480" progId="Equation.3">
                  <p:embed/>
                </p:oleObj>
              </a:graphicData>
            </a:graphic>
          </p:graphicFrame>
        </p:grpSp>
      </p:grp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5943600" y="5486400"/>
          <a:ext cx="429491" cy="393700"/>
        </p:xfrm>
        <a:graphic>
          <a:graphicData uri="http://schemas.openxmlformats.org/presentationml/2006/ole">
            <p:oleObj spid="_x0000_s3081" name="Equation" r:id="rId10" imgW="152280" imgH="139680" progId="Equation.3">
              <p:embed/>
            </p:oleObj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6324600" y="5486400"/>
          <a:ext cx="430213" cy="393700"/>
        </p:xfrm>
        <a:graphic>
          <a:graphicData uri="http://schemas.openxmlformats.org/presentationml/2006/ole">
            <p:oleObj spid="_x0000_s3082" name="Equation" r:id="rId11" imgW="152280" imgH="139680" progId="Equation.3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Törési irány számítása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33400" y="1600200"/>
          <a:ext cx="4118610" cy="584200"/>
        </p:xfrm>
        <a:graphic>
          <a:graphicData uri="http://schemas.openxmlformats.org/presentationml/2006/ole">
            <p:oleObj spid="_x0000_s4098" name="Equation" r:id="rId3" imgW="1790640" imgH="2538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09599" y="2895600"/>
          <a:ext cx="3909060" cy="914400"/>
        </p:xfrm>
        <a:graphic>
          <a:graphicData uri="http://schemas.openxmlformats.org/presentationml/2006/ole">
            <p:oleObj spid="_x0000_s4099" name="Equation" r:id="rId4" imgW="2171520" imgH="50796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09600" y="4343400"/>
          <a:ext cx="1108363" cy="762000"/>
        </p:xfrm>
        <a:graphic>
          <a:graphicData uri="http://schemas.openxmlformats.org/presentationml/2006/ole">
            <p:oleObj spid="_x0000_s4100" name="Equation" r:id="rId5" imgW="609480" imgH="419040" progId="Equation.3">
              <p:embed/>
            </p:oleObj>
          </a:graphicData>
        </a:graphic>
      </p:graphicFrame>
      <p:sp>
        <p:nvSpPr>
          <p:cNvPr id="10" name="Oval 9"/>
          <p:cNvSpPr/>
          <p:nvPr/>
        </p:nvSpPr>
        <p:spPr>
          <a:xfrm>
            <a:off x="5562600" y="3276600"/>
            <a:ext cx="2971800" cy="297180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10" idx="2"/>
            <a:endCxn id="10" idx="6"/>
          </p:cNvCxnSpPr>
          <p:nvPr/>
        </p:nvCxnSpPr>
        <p:spPr>
          <a:xfrm rot="10800000" flipH="1">
            <a:off x="5562600" y="4762500"/>
            <a:ext cx="29718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4"/>
            <a:endCxn id="10" idx="0"/>
          </p:cNvCxnSpPr>
          <p:nvPr/>
        </p:nvCxnSpPr>
        <p:spPr>
          <a:xfrm rot="5400000" flipH="1">
            <a:off x="5562600" y="4762500"/>
            <a:ext cx="2971800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5715000" y="4114800"/>
            <a:ext cx="12954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V="1">
            <a:off x="6819900" y="5067300"/>
            <a:ext cx="12192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715000" y="4114800"/>
            <a:ext cx="1295400" cy="0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6"/>
          <p:cNvGraphicFramePr>
            <a:graphicFrameLocks noChangeAspect="1"/>
          </p:cNvGraphicFramePr>
          <p:nvPr/>
        </p:nvGraphicFramePr>
        <p:xfrm>
          <a:off x="5943600" y="3846162"/>
          <a:ext cx="1079087" cy="256055"/>
        </p:xfrm>
        <a:graphic>
          <a:graphicData uri="http://schemas.openxmlformats.org/presentationml/2006/ole">
            <p:oleObj spid="_x0000_s4104" name="Equation" r:id="rId6" imgW="749160" imgH="177480" progId="Equation.3">
              <p:embed/>
            </p:oleObj>
          </a:graphicData>
        </a:graphic>
      </p:graphicFrame>
      <p:cxnSp>
        <p:nvCxnSpPr>
          <p:cNvPr id="28" name="Straight Connector 27"/>
          <p:cNvCxnSpPr/>
          <p:nvPr/>
        </p:nvCxnSpPr>
        <p:spPr>
          <a:xfrm rot="5400000" flipH="1" flipV="1">
            <a:off x="7162800" y="5410200"/>
            <a:ext cx="1219200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7086600" y="6019800"/>
            <a:ext cx="685800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7086600" y="4419600"/>
          <a:ext cx="822325" cy="309562"/>
        </p:xfrm>
        <a:graphic>
          <a:graphicData uri="http://schemas.openxmlformats.org/presentationml/2006/ole">
            <p:oleObj spid="_x0000_s4105" name="Equation" r:id="rId7" imgW="571320" imgH="215640" progId="Equation.3">
              <p:embed/>
            </p:oleObj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6096000" y="5638800"/>
          <a:ext cx="915987" cy="292100"/>
        </p:xfrm>
        <a:graphic>
          <a:graphicData uri="http://schemas.openxmlformats.org/presentationml/2006/ole">
            <p:oleObj spid="_x0000_s4106" name="Equation" r:id="rId8" imgW="634680" imgH="203040" progId="Equation.3">
              <p:embed/>
            </p:oleObj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6858000" y="4495800"/>
          <a:ext cx="152400" cy="139700"/>
        </p:xfrm>
        <a:graphic>
          <a:graphicData uri="http://schemas.openxmlformats.org/presentationml/2006/ole">
            <p:oleObj spid="_x0000_s4107" name="Equation" r:id="rId9" imgW="152280" imgH="139680" progId="Equation.3">
              <p:embed/>
            </p:oleObj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7086600" y="5029200"/>
          <a:ext cx="152400" cy="203200"/>
        </p:xfrm>
        <a:graphic>
          <a:graphicData uri="http://schemas.openxmlformats.org/presentationml/2006/ole">
            <p:oleObj spid="_x0000_s4108" name="Equation" r:id="rId10" imgW="152280" imgH="203040" progId="Equation.3">
              <p:embed/>
            </p:oleObj>
          </a:graphicData>
        </a:graphic>
      </p:graphicFrame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8153400" y="4724400"/>
          <a:ext cx="328612" cy="309563"/>
        </p:xfrm>
        <a:graphic>
          <a:graphicData uri="http://schemas.openxmlformats.org/presentationml/2006/ole">
            <p:oleObj spid="_x0000_s4109" name="Equation" r:id="rId11" imgW="228600" imgH="215640" progId="Equation.3">
              <p:embed/>
            </p:oleObj>
          </a:graphicData>
        </a:graphic>
      </p:graphicFrame>
      <p:graphicFrame>
        <p:nvGraphicFramePr>
          <p:cNvPr id="4110" name="Object 14"/>
          <p:cNvGraphicFramePr>
            <a:graphicFrameLocks noChangeAspect="1"/>
          </p:cNvGraphicFramePr>
          <p:nvPr/>
        </p:nvGraphicFramePr>
        <p:xfrm>
          <a:off x="7086600" y="3352800"/>
          <a:ext cx="255587" cy="254000"/>
        </p:xfrm>
        <a:graphic>
          <a:graphicData uri="http://schemas.openxmlformats.org/presentationml/2006/ole">
            <p:oleObj spid="_x0000_s4110" name="Equation" r:id="rId12" imgW="177480" imgH="177480" progId="Equation.3">
              <p:embed/>
            </p:oleObj>
          </a:graphicData>
        </a:graphic>
      </p:graphicFrame>
      <p:graphicFrame>
        <p:nvGraphicFramePr>
          <p:cNvPr id="4111" name="Object 15"/>
          <p:cNvGraphicFramePr>
            <a:graphicFrameLocks noChangeAspect="1"/>
          </p:cNvGraphicFramePr>
          <p:nvPr/>
        </p:nvGraphicFramePr>
        <p:xfrm>
          <a:off x="7467600" y="5715000"/>
          <a:ext cx="255588" cy="325438"/>
        </p:xfrm>
        <a:graphic>
          <a:graphicData uri="http://schemas.openxmlformats.org/presentationml/2006/ole">
            <p:oleObj spid="_x0000_s4111" name="Equation" r:id="rId13" imgW="17748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Törési irány számítása</a:t>
            </a:r>
            <a:endParaRPr lang="en-US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04800" y="1752600"/>
          <a:ext cx="5879394" cy="990600"/>
        </p:xfrm>
        <a:graphic>
          <a:graphicData uri="http://schemas.openxmlformats.org/presentationml/2006/ole">
            <p:oleObj spid="_x0000_s5122" name="Equation" r:id="rId3" imgW="2336760" imgH="393480" progId="Equation.3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609601" y="2971800"/>
          <a:ext cx="8229599" cy="1024963"/>
        </p:xfrm>
        <a:graphic>
          <a:graphicData uri="http://schemas.openxmlformats.org/presentationml/2006/ole">
            <p:oleObj spid="_x0000_s5123" name="Equation" r:id="rId4" imgW="3466800" imgH="431640" progId="Equation.3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609601" y="4448026"/>
          <a:ext cx="4724399" cy="1153562"/>
        </p:xfrm>
        <a:graphic>
          <a:graphicData uri="http://schemas.openxmlformats.org/presentationml/2006/ole">
            <p:oleObj spid="_x0000_s5124" name="Equation" r:id="rId5" imgW="2184120" imgH="533160" progId="Equation.3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Láthatóság vizsgálat</a:t>
            </a:r>
            <a:endParaRPr lang="en-US" dirty="0"/>
          </a:p>
        </p:txBody>
      </p:sp>
      <p:sp>
        <p:nvSpPr>
          <p:cNvPr id="4" name="Oval 22"/>
          <p:cNvSpPr>
            <a:spLocks noChangeArrowheads="1"/>
          </p:cNvSpPr>
          <p:nvPr/>
        </p:nvSpPr>
        <p:spPr bwMode="auto">
          <a:xfrm>
            <a:off x="6705600" y="1981200"/>
            <a:ext cx="822325" cy="4794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4800600" y="2133600"/>
            <a:ext cx="822325" cy="4794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048000" y="2209800"/>
            <a:ext cx="1160463" cy="400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1763713" y="2209800"/>
            <a:ext cx="6313487" cy="282575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362200" y="1905000"/>
            <a:ext cx="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2265363" y="2625725"/>
            <a:ext cx="193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265363" y="2276475"/>
            <a:ext cx="193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981200" y="1524000"/>
            <a:ext cx="7921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pixel</a:t>
            </a: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1143000" y="2274888"/>
            <a:ext cx="628650" cy="239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1143000" y="2514600"/>
            <a:ext cx="628650" cy="239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1625600" y="2314575"/>
            <a:ext cx="193675" cy="40005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1722438" y="2393950"/>
            <a:ext cx="96837" cy="239713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1722438" y="2114550"/>
            <a:ext cx="146050" cy="160338"/>
          </a:xfrm>
          <a:custGeom>
            <a:avLst/>
            <a:gdLst>
              <a:gd name="T0" fmla="*/ 0 w 144"/>
              <a:gd name="T1" fmla="*/ 2147483647 h 192"/>
              <a:gd name="T2" fmla="*/ 2147483647 w 144"/>
              <a:gd name="T3" fmla="*/ 2147483647 h 192"/>
              <a:gd name="T4" fmla="*/ 2147483647 w 144"/>
              <a:gd name="T5" fmla="*/ 0 h 192"/>
              <a:gd name="T6" fmla="*/ 0 60000 65536"/>
              <a:gd name="T7" fmla="*/ 0 60000 65536"/>
              <a:gd name="T8" fmla="*/ 0 60000 65536"/>
              <a:gd name="T9" fmla="*/ 0 w 144"/>
              <a:gd name="T10" fmla="*/ 0 h 192"/>
              <a:gd name="T11" fmla="*/ 144 w 14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92">
                <a:moveTo>
                  <a:pt x="0" y="192"/>
                </a:moveTo>
                <a:cubicBezTo>
                  <a:pt x="36" y="184"/>
                  <a:pt x="72" y="176"/>
                  <a:pt x="96" y="144"/>
                </a:cubicBezTo>
                <a:cubicBezTo>
                  <a:pt x="120" y="112"/>
                  <a:pt x="136" y="32"/>
                  <a:pt x="144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1771650" y="2144713"/>
            <a:ext cx="193675" cy="130175"/>
          </a:xfrm>
          <a:custGeom>
            <a:avLst/>
            <a:gdLst>
              <a:gd name="T0" fmla="*/ 0 w 192"/>
              <a:gd name="T1" fmla="*/ 2147483647 h 156"/>
              <a:gd name="T2" fmla="*/ 2147483647 w 192"/>
              <a:gd name="T3" fmla="*/ 2147483647 h 156"/>
              <a:gd name="T4" fmla="*/ 2147483647 w 192"/>
              <a:gd name="T5" fmla="*/ 0 h 156"/>
              <a:gd name="T6" fmla="*/ 0 60000 65536"/>
              <a:gd name="T7" fmla="*/ 0 60000 65536"/>
              <a:gd name="T8" fmla="*/ 0 60000 65536"/>
              <a:gd name="T9" fmla="*/ 0 w 192"/>
              <a:gd name="T10" fmla="*/ 0 h 156"/>
              <a:gd name="T11" fmla="*/ 192 w 192"/>
              <a:gd name="T12" fmla="*/ 156 h 1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56">
                <a:moveTo>
                  <a:pt x="0" y="156"/>
                </a:moveTo>
                <a:cubicBezTo>
                  <a:pt x="22" y="150"/>
                  <a:pt x="100" y="146"/>
                  <a:pt x="132" y="120"/>
                </a:cubicBezTo>
                <a:cubicBezTo>
                  <a:pt x="164" y="94"/>
                  <a:pt x="180" y="25"/>
                  <a:pt x="192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1722438" y="2714625"/>
            <a:ext cx="254000" cy="119063"/>
          </a:xfrm>
          <a:custGeom>
            <a:avLst/>
            <a:gdLst>
              <a:gd name="T0" fmla="*/ 0 w 252"/>
              <a:gd name="T1" fmla="*/ 0 h 144"/>
              <a:gd name="T2" fmla="*/ 2147483647 w 252"/>
              <a:gd name="T3" fmla="*/ 2147483647 h 144"/>
              <a:gd name="T4" fmla="*/ 2147483647 w 252"/>
              <a:gd name="T5" fmla="*/ 2147483647 h 144"/>
              <a:gd name="T6" fmla="*/ 0 60000 65536"/>
              <a:gd name="T7" fmla="*/ 0 60000 65536"/>
              <a:gd name="T8" fmla="*/ 0 60000 65536"/>
              <a:gd name="T9" fmla="*/ 0 w 252"/>
              <a:gd name="T10" fmla="*/ 0 h 144"/>
              <a:gd name="T11" fmla="*/ 252 w 25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2" h="144">
                <a:moveTo>
                  <a:pt x="0" y="0"/>
                </a:moveTo>
                <a:cubicBezTo>
                  <a:pt x="56" y="8"/>
                  <a:pt x="102" y="24"/>
                  <a:pt x="144" y="48"/>
                </a:cubicBezTo>
                <a:cubicBezTo>
                  <a:pt x="186" y="72"/>
                  <a:pt x="230" y="124"/>
                  <a:pt x="252" y="144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1722438" y="2714625"/>
            <a:ext cx="146050" cy="200025"/>
          </a:xfrm>
          <a:custGeom>
            <a:avLst/>
            <a:gdLst>
              <a:gd name="T0" fmla="*/ 0 w 144"/>
              <a:gd name="T1" fmla="*/ 0 h 240"/>
              <a:gd name="T2" fmla="*/ 2147483647 w 144"/>
              <a:gd name="T3" fmla="*/ 2147483647 h 240"/>
              <a:gd name="T4" fmla="*/ 2147483647 w 144"/>
              <a:gd name="T5" fmla="*/ 2147483647 h 240"/>
              <a:gd name="T6" fmla="*/ 0 60000 65536"/>
              <a:gd name="T7" fmla="*/ 0 60000 65536"/>
              <a:gd name="T8" fmla="*/ 0 60000 65536"/>
              <a:gd name="T9" fmla="*/ 0 w 144"/>
              <a:gd name="T10" fmla="*/ 0 h 240"/>
              <a:gd name="T11" fmla="*/ 144 w 144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40">
                <a:moveTo>
                  <a:pt x="0" y="0"/>
                </a:moveTo>
                <a:cubicBezTo>
                  <a:pt x="20" y="24"/>
                  <a:pt x="96" y="104"/>
                  <a:pt x="120" y="144"/>
                </a:cubicBezTo>
                <a:cubicBezTo>
                  <a:pt x="144" y="184"/>
                  <a:pt x="139" y="220"/>
                  <a:pt x="144" y="24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1722438" y="2714625"/>
            <a:ext cx="49212" cy="200025"/>
          </a:xfrm>
          <a:custGeom>
            <a:avLst/>
            <a:gdLst>
              <a:gd name="T0" fmla="*/ 0 w 48"/>
              <a:gd name="T1" fmla="*/ 0 h 240"/>
              <a:gd name="T2" fmla="*/ 2147483647 w 48"/>
              <a:gd name="T3" fmla="*/ 2147483647 h 240"/>
              <a:gd name="T4" fmla="*/ 0 w 48"/>
              <a:gd name="T5" fmla="*/ 2147483647 h 240"/>
              <a:gd name="T6" fmla="*/ 0 60000 65536"/>
              <a:gd name="T7" fmla="*/ 0 60000 65536"/>
              <a:gd name="T8" fmla="*/ 0 60000 65536"/>
              <a:gd name="T9" fmla="*/ 0 w 48"/>
              <a:gd name="T10" fmla="*/ 0 h 240"/>
              <a:gd name="T11" fmla="*/ 48 w 48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240">
                <a:moveTo>
                  <a:pt x="0" y="0"/>
                </a:moveTo>
                <a:cubicBezTo>
                  <a:pt x="24" y="52"/>
                  <a:pt x="48" y="104"/>
                  <a:pt x="48" y="144"/>
                </a:cubicBezTo>
                <a:cubicBezTo>
                  <a:pt x="48" y="184"/>
                  <a:pt x="24" y="212"/>
                  <a:pt x="0" y="24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1747838" y="2093913"/>
            <a:ext cx="52387" cy="180975"/>
          </a:xfrm>
          <a:custGeom>
            <a:avLst/>
            <a:gdLst>
              <a:gd name="T0" fmla="*/ 0 w 52"/>
              <a:gd name="T1" fmla="*/ 2147483647 h 216"/>
              <a:gd name="T2" fmla="*/ 2147483647 w 52"/>
              <a:gd name="T3" fmla="*/ 2147483647 h 216"/>
              <a:gd name="T4" fmla="*/ 2147483647 w 52"/>
              <a:gd name="T5" fmla="*/ 0 h 216"/>
              <a:gd name="T6" fmla="*/ 0 60000 65536"/>
              <a:gd name="T7" fmla="*/ 0 60000 65536"/>
              <a:gd name="T8" fmla="*/ 0 60000 65536"/>
              <a:gd name="T9" fmla="*/ 0 w 52"/>
              <a:gd name="T10" fmla="*/ 0 h 216"/>
              <a:gd name="T11" fmla="*/ 52 w 52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216">
                <a:moveTo>
                  <a:pt x="0" y="216"/>
                </a:moveTo>
                <a:cubicBezTo>
                  <a:pt x="8" y="196"/>
                  <a:pt x="44" y="132"/>
                  <a:pt x="48" y="96"/>
                </a:cubicBezTo>
                <a:cubicBezTo>
                  <a:pt x="52" y="60"/>
                  <a:pt x="29" y="20"/>
                  <a:pt x="24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3"/>
          <p:cNvSpPr>
            <a:spLocks noChangeArrowheads="1"/>
          </p:cNvSpPr>
          <p:nvPr/>
        </p:nvSpPr>
        <p:spPr bwMode="auto">
          <a:xfrm>
            <a:off x="3048000" y="2362200"/>
            <a:ext cx="152400" cy="152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4"/>
          <p:cNvSpPr>
            <a:spLocks noChangeArrowheads="1"/>
          </p:cNvSpPr>
          <p:nvPr/>
        </p:nvSpPr>
        <p:spPr bwMode="auto">
          <a:xfrm>
            <a:off x="4114800" y="2286000"/>
            <a:ext cx="152400" cy="152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5"/>
          <p:cNvSpPr>
            <a:spLocks noChangeArrowheads="1"/>
          </p:cNvSpPr>
          <p:nvPr/>
        </p:nvSpPr>
        <p:spPr bwMode="auto">
          <a:xfrm>
            <a:off x="4724400" y="2286000"/>
            <a:ext cx="152400" cy="152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26"/>
          <p:cNvSpPr>
            <a:spLocks noChangeArrowheads="1"/>
          </p:cNvSpPr>
          <p:nvPr/>
        </p:nvSpPr>
        <p:spPr bwMode="auto">
          <a:xfrm>
            <a:off x="5562600" y="2286000"/>
            <a:ext cx="152400" cy="152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7"/>
          <p:cNvSpPr>
            <a:spLocks noChangeArrowheads="1"/>
          </p:cNvSpPr>
          <p:nvPr/>
        </p:nvSpPr>
        <p:spPr bwMode="auto">
          <a:xfrm>
            <a:off x="6629400" y="2209800"/>
            <a:ext cx="152400" cy="152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7467600" y="2133600"/>
            <a:ext cx="152400" cy="152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1736725" y="3013075"/>
            <a:ext cx="30829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/>
              <a:t>ray</a:t>
            </a:r>
            <a:r>
              <a:rPr lang="hu-HU"/>
              <a:t>(</a:t>
            </a:r>
            <a:r>
              <a:rPr lang="hu-HU" i="1"/>
              <a:t>t</a:t>
            </a:r>
            <a:r>
              <a:rPr lang="hu-HU"/>
              <a:t>) = </a:t>
            </a:r>
            <a:r>
              <a:rPr lang="hu-HU" b="1"/>
              <a:t>eye</a:t>
            </a:r>
            <a:r>
              <a:rPr lang="hu-HU"/>
              <a:t> + </a:t>
            </a:r>
            <a:r>
              <a:rPr lang="hu-HU" b="1"/>
              <a:t>v</a:t>
            </a:r>
            <a:r>
              <a:rPr lang="hu-HU" i="1"/>
              <a:t>·t</a:t>
            </a:r>
            <a:r>
              <a:rPr lang="hu-HU"/>
              <a:t>,  </a:t>
            </a:r>
            <a:r>
              <a:rPr lang="hu-HU" i="1"/>
              <a:t>t</a:t>
            </a:r>
            <a:r>
              <a:rPr lang="hu-HU"/>
              <a:t> &gt; 0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304800" y="3657600"/>
            <a:ext cx="8458200" cy="31194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200" b="1" u="sng"/>
              <a:t>FirstIntersect(ray </a:t>
            </a:r>
            <a:r>
              <a:rPr lang="hu-HU" sz="2200" b="1" u="sng">
                <a:sym typeface="Wingdings" pitchFamily="2" charset="2"/>
              </a:rPr>
              <a:t> t, iobject, x</a:t>
            </a:r>
            <a:r>
              <a:rPr lang="hu-HU" sz="2200" b="1" u="sng"/>
              <a:t>)</a:t>
            </a:r>
            <a:endParaRPr lang="hu-HU" sz="2200"/>
          </a:p>
          <a:p>
            <a:r>
              <a:rPr lang="hu-HU" sz="2200"/>
              <a:t>     t = FLT_MAX</a:t>
            </a:r>
            <a:r>
              <a:rPr lang="en-US" sz="2200"/>
              <a:t>;</a:t>
            </a:r>
            <a:endParaRPr lang="hu-HU" sz="2200"/>
          </a:p>
          <a:p>
            <a:r>
              <a:rPr lang="hu-HU" sz="2200"/>
              <a:t>     FOR each object</a:t>
            </a:r>
          </a:p>
          <a:p>
            <a:r>
              <a:rPr lang="hu-HU" sz="2200"/>
              <a:t>	tnew = </a:t>
            </a:r>
            <a:r>
              <a:rPr lang="hu-HU" sz="2200" b="1">
                <a:solidFill>
                  <a:schemeClr val="accent2"/>
                </a:solidFill>
              </a:rPr>
              <a:t>Intersect( ray, object )</a:t>
            </a:r>
            <a:r>
              <a:rPr lang="en-US" sz="2200" b="1">
                <a:solidFill>
                  <a:schemeClr val="accent2"/>
                </a:solidFill>
              </a:rPr>
              <a:t>;</a:t>
            </a:r>
            <a:r>
              <a:rPr lang="en-US" sz="2200"/>
              <a:t>	//  &lt; 0 </a:t>
            </a:r>
            <a:r>
              <a:rPr lang="hu-HU" sz="2200"/>
              <a:t>ha nincs metszés</a:t>
            </a:r>
            <a:endParaRPr lang="en-US" sz="2200"/>
          </a:p>
          <a:p>
            <a:r>
              <a:rPr lang="en-US" sz="2200"/>
              <a:t>	IF (tnew &gt; 0 &amp;&amp; tnew &lt; t )  { t = tnew; iobject = object</a:t>
            </a:r>
            <a:r>
              <a:rPr lang="en-GB" sz="2200"/>
              <a:t>; }</a:t>
            </a:r>
            <a:endParaRPr lang="en-US" sz="2200"/>
          </a:p>
          <a:p>
            <a:r>
              <a:rPr lang="en-US" sz="2200"/>
              <a:t>     ENDFOR</a:t>
            </a:r>
          </a:p>
          <a:p>
            <a:r>
              <a:rPr lang="en-US" sz="2200"/>
              <a:t>     IF (t &lt; FLT_MAX)  { x = </a:t>
            </a:r>
            <a:r>
              <a:rPr lang="hu-HU" sz="2200"/>
              <a:t>eye + v·t</a:t>
            </a:r>
            <a:r>
              <a:rPr lang="en-US" sz="2200"/>
              <a:t>;  RETURN </a:t>
            </a:r>
            <a:r>
              <a:rPr lang="hu-HU" sz="2200"/>
              <a:t>(</a:t>
            </a:r>
            <a:r>
              <a:rPr lang="en-US" sz="2200"/>
              <a:t>t</a:t>
            </a:r>
            <a:r>
              <a:rPr lang="hu-HU" sz="2200"/>
              <a:t>, iobject, x)</a:t>
            </a:r>
            <a:r>
              <a:rPr lang="en-US" sz="2200"/>
              <a:t>; }</a:t>
            </a:r>
            <a:endParaRPr lang="hu-HU" sz="2200"/>
          </a:p>
          <a:p>
            <a:r>
              <a:rPr lang="hu-HU" sz="2200"/>
              <a:t>     RETURN „no intersection”</a:t>
            </a:r>
            <a:endParaRPr lang="en-US" sz="2200"/>
          </a:p>
          <a:p>
            <a:r>
              <a:rPr lang="hu-HU" sz="2200"/>
              <a:t>END</a:t>
            </a:r>
          </a:p>
        </p:txBody>
      </p:sp>
      <p:sp>
        <p:nvSpPr>
          <p:cNvPr id="30" name="Rectangle 32"/>
          <p:cNvSpPr>
            <a:spLocks noChangeArrowheads="1"/>
          </p:cNvSpPr>
          <p:nvPr/>
        </p:nvSpPr>
        <p:spPr bwMode="auto">
          <a:xfrm>
            <a:off x="1187450" y="1844675"/>
            <a:ext cx="6064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/>
              <a:t>eye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Metszéspont számítás gömbbel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1000" y="4400550"/>
            <a:ext cx="7264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|</a:t>
            </a:r>
            <a:r>
              <a:rPr lang="en-US" b="1"/>
              <a:t>ray</a:t>
            </a:r>
            <a:r>
              <a:rPr lang="en-US"/>
              <a:t>(</a:t>
            </a:r>
            <a:r>
              <a:rPr lang="en-US" i="1"/>
              <a:t>t</a:t>
            </a:r>
            <a:r>
              <a:rPr lang="en-US"/>
              <a:t>) – </a:t>
            </a:r>
            <a:r>
              <a:rPr lang="en-US" b="1"/>
              <a:t>center</a:t>
            </a:r>
            <a:r>
              <a:rPr lang="en-US"/>
              <a:t>|</a:t>
            </a:r>
            <a:r>
              <a:rPr lang="en-US" baseline="30000"/>
              <a:t>2</a:t>
            </a:r>
            <a:r>
              <a:rPr lang="en-US"/>
              <a:t> = (</a:t>
            </a:r>
            <a:r>
              <a:rPr lang="en-US" b="1"/>
              <a:t>ray</a:t>
            </a:r>
            <a:r>
              <a:rPr lang="en-US"/>
              <a:t>(</a:t>
            </a:r>
            <a:r>
              <a:rPr lang="en-US" i="1"/>
              <a:t>t</a:t>
            </a:r>
            <a:r>
              <a:rPr lang="en-US"/>
              <a:t>) – </a:t>
            </a:r>
            <a:r>
              <a:rPr lang="en-US" b="1"/>
              <a:t>center)</a:t>
            </a:r>
            <a:r>
              <a:rPr lang="hu-HU">
                <a:sym typeface="Symbol" pitchFamily="18" charset="2"/>
              </a:rPr>
              <a:t></a:t>
            </a:r>
            <a:r>
              <a:rPr lang="en-US"/>
              <a:t>(</a:t>
            </a:r>
            <a:r>
              <a:rPr lang="en-US" b="1"/>
              <a:t>ray</a:t>
            </a:r>
            <a:r>
              <a:rPr lang="en-US"/>
              <a:t>(</a:t>
            </a:r>
            <a:r>
              <a:rPr lang="en-US" i="1"/>
              <a:t>t</a:t>
            </a:r>
            <a:r>
              <a:rPr lang="en-US"/>
              <a:t>) – </a:t>
            </a:r>
            <a:r>
              <a:rPr lang="en-US" b="1"/>
              <a:t>center)</a:t>
            </a:r>
            <a:r>
              <a:rPr lang="en-US"/>
              <a:t>=</a:t>
            </a:r>
            <a:r>
              <a:rPr lang="en-US" i="1"/>
              <a:t>R</a:t>
            </a:r>
            <a:r>
              <a:rPr lang="en-US" baseline="30000"/>
              <a:t>2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" y="6311900"/>
            <a:ext cx="481965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Felületi normális:  (</a:t>
            </a:r>
            <a:r>
              <a:rPr lang="en-US" b="1"/>
              <a:t>ray</a:t>
            </a:r>
            <a:r>
              <a:rPr lang="en-US"/>
              <a:t>(</a:t>
            </a:r>
            <a:r>
              <a:rPr lang="en-US" i="1"/>
              <a:t>t</a:t>
            </a:r>
            <a:r>
              <a:rPr lang="en-US"/>
              <a:t>) – </a:t>
            </a:r>
            <a:r>
              <a:rPr lang="en-US" b="1"/>
              <a:t>center)/</a:t>
            </a:r>
            <a:r>
              <a:rPr lang="en-US" i="1"/>
              <a:t>R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88950" y="1557338"/>
            <a:ext cx="1905000" cy="2057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1750" y="1785938"/>
            <a:ext cx="990600" cy="457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047875" y="2705100"/>
            <a:ext cx="990600" cy="457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022350" y="2243138"/>
            <a:ext cx="990600" cy="4572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98550" y="2624138"/>
            <a:ext cx="9271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center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327150" y="2547938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1022350" y="2243138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93750" y="2319338"/>
            <a:ext cx="3698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R</a:t>
            </a:r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 flipV="1">
            <a:off x="412750" y="1633538"/>
            <a:ext cx="609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263775" y="1481138"/>
            <a:ext cx="23447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|</a:t>
            </a:r>
            <a:r>
              <a:rPr lang="en-US" b="1"/>
              <a:t>r</a:t>
            </a:r>
            <a:r>
              <a:rPr lang="en-US"/>
              <a:t> – </a:t>
            </a:r>
            <a:r>
              <a:rPr lang="en-US" b="1"/>
              <a:t>center</a:t>
            </a:r>
            <a:r>
              <a:rPr lang="en-US"/>
              <a:t>|</a:t>
            </a:r>
            <a:r>
              <a:rPr lang="en-US" baseline="30000"/>
              <a:t>2</a:t>
            </a:r>
            <a:r>
              <a:rPr lang="en-US"/>
              <a:t> =  </a:t>
            </a:r>
            <a:r>
              <a:rPr lang="en-US" i="1"/>
              <a:t>R</a:t>
            </a:r>
            <a:r>
              <a:rPr lang="en-US" baseline="30000"/>
              <a:t>2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946150" y="1785938"/>
            <a:ext cx="3190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r</a:t>
            </a:r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04800" y="5016500"/>
            <a:ext cx="87630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(</a:t>
            </a:r>
            <a:r>
              <a:rPr lang="en-US" b="1"/>
              <a:t>v</a:t>
            </a:r>
            <a:r>
              <a:rPr lang="hu-HU">
                <a:sym typeface="Symbol" pitchFamily="18" charset="2"/>
              </a:rPr>
              <a:t></a:t>
            </a:r>
            <a:r>
              <a:rPr lang="en-US" b="1"/>
              <a:t>v</a:t>
            </a:r>
            <a:r>
              <a:rPr lang="en-US"/>
              <a:t>)</a:t>
            </a:r>
            <a:r>
              <a:rPr lang="en-US" i="1"/>
              <a:t>t</a:t>
            </a:r>
            <a:r>
              <a:rPr lang="en-US" baseline="30000"/>
              <a:t>2</a:t>
            </a:r>
            <a:r>
              <a:rPr lang="en-US"/>
              <a:t>+2 ((</a:t>
            </a:r>
            <a:r>
              <a:rPr lang="en-US" b="1"/>
              <a:t>eye </a:t>
            </a:r>
            <a:r>
              <a:rPr lang="en-US"/>
              <a:t>– </a:t>
            </a:r>
            <a:r>
              <a:rPr lang="en-US" b="1"/>
              <a:t>center)</a:t>
            </a:r>
            <a:r>
              <a:rPr lang="hu-HU">
                <a:sym typeface="Symbol" pitchFamily="18" charset="2"/>
              </a:rPr>
              <a:t></a:t>
            </a:r>
            <a:r>
              <a:rPr lang="en-US" b="1"/>
              <a:t>v</a:t>
            </a:r>
            <a:r>
              <a:rPr lang="en-US"/>
              <a:t>)</a:t>
            </a:r>
            <a:r>
              <a:rPr lang="en-US" i="1"/>
              <a:t>t </a:t>
            </a:r>
            <a:r>
              <a:rPr lang="en-US"/>
              <a:t>+((</a:t>
            </a:r>
            <a:r>
              <a:rPr lang="en-US" b="1"/>
              <a:t>eye </a:t>
            </a:r>
            <a:r>
              <a:rPr lang="en-US"/>
              <a:t>– </a:t>
            </a:r>
            <a:r>
              <a:rPr lang="en-US" b="1"/>
              <a:t>center)</a:t>
            </a:r>
            <a:r>
              <a:rPr lang="hu-HU">
                <a:sym typeface="Symbol" pitchFamily="18" charset="2"/>
              </a:rPr>
              <a:t></a:t>
            </a:r>
            <a:r>
              <a:rPr lang="en-US"/>
              <a:t>(</a:t>
            </a:r>
            <a:r>
              <a:rPr lang="en-US" b="1"/>
              <a:t>eye </a:t>
            </a:r>
            <a:r>
              <a:rPr lang="en-US"/>
              <a:t>– </a:t>
            </a:r>
            <a:r>
              <a:rPr lang="en-US" b="1"/>
              <a:t>center)</a:t>
            </a:r>
            <a:r>
              <a:rPr lang="en-US"/>
              <a:t>)–</a:t>
            </a:r>
            <a:r>
              <a:rPr lang="en-US" i="1"/>
              <a:t>R</a:t>
            </a:r>
            <a:r>
              <a:rPr lang="en-US" baseline="30000"/>
              <a:t>2 </a:t>
            </a:r>
            <a:r>
              <a:rPr lang="en-US"/>
              <a:t>= 0</a:t>
            </a:r>
          </a:p>
          <a:p>
            <a:endParaRPr lang="en-US" sz="1600"/>
          </a:p>
          <a:p>
            <a:r>
              <a:rPr lang="en-US"/>
              <a:t>Wanted: </a:t>
            </a:r>
            <a:r>
              <a:rPr lang="hu-HU"/>
              <a:t>a</a:t>
            </a:r>
            <a:r>
              <a:rPr lang="en-US"/>
              <a:t> pozitív megoldások k</a:t>
            </a:r>
            <a:r>
              <a:rPr lang="hu-HU"/>
              <a:t>özül a kisebb</a:t>
            </a:r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5500688" y="2362200"/>
            <a:ext cx="914400" cy="838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6781800" y="2362200"/>
            <a:ext cx="914400" cy="838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8153400" y="2362200"/>
            <a:ext cx="914400" cy="838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V="1">
            <a:off x="5043488" y="1752600"/>
            <a:ext cx="762000" cy="1447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V="1">
            <a:off x="6400800" y="1905000"/>
            <a:ext cx="762000" cy="1447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V="1">
            <a:off x="8229600" y="1905000"/>
            <a:ext cx="762000" cy="1447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4887913" y="3424238"/>
            <a:ext cx="40957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Nincs gyök     1 gyök      2 gyök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2263775" y="3136900"/>
            <a:ext cx="22939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/>
              <a:t>ray</a:t>
            </a:r>
            <a:r>
              <a:rPr lang="hu-HU"/>
              <a:t>(</a:t>
            </a:r>
            <a:r>
              <a:rPr lang="hu-HU" i="1"/>
              <a:t>t</a:t>
            </a:r>
            <a:r>
              <a:rPr lang="hu-HU"/>
              <a:t>) = </a:t>
            </a:r>
            <a:r>
              <a:rPr lang="hu-HU" b="1"/>
              <a:t>eye</a:t>
            </a:r>
            <a:r>
              <a:rPr lang="hu-HU"/>
              <a:t> + </a:t>
            </a:r>
            <a:r>
              <a:rPr lang="hu-HU" b="1"/>
              <a:t>v</a:t>
            </a:r>
            <a:r>
              <a:rPr lang="hu-HU" i="1"/>
              <a:t>·t</a:t>
            </a:r>
            <a:endParaRPr lang="hu-H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1917700" y="5715000"/>
            <a:ext cx="61055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 dirty="0"/>
              <a:t>(   ,    ,    )</a:t>
            </a:r>
            <a:r>
              <a:rPr lang="en-GB" sz="4000" dirty="0">
                <a:sym typeface="Symbol" pitchFamily="18" charset="2"/>
              </a:rPr>
              <a:t></a:t>
            </a:r>
            <a:r>
              <a:rPr lang="en-GB" sz="4000" dirty="0"/>
              <a:t>(</a:t>
            </a:r>
            <a:r>
              <a:rPr lang="en-GB" sz="3200" i="1" dirty="0"/>
              <a:t>x-x*</a:t>
            </a:r>
            <a:r>
              <a:rPr lang="en-GB" sz="4000" dirty="0"/>
              <a:t>, </a:t>
            </a:r>
            <a:r>
              <a:rPr lang="en-GB" sz="3200" i="1" dirty="0"/>
              <a:t>y-y*</a:t>
            </a:r>
            <a:r>
              <a:rPr lang="en-GB" sz="4000" dirty="0"/>
              <a:t>, </a:t>
            </a:r>
            <a:r>
              <a:rPr lang="en-GB" sz="3200" i="1" dirty="0"/>
              <a:t>z-z*</a:t>
            </a:r>
            <a:r>
              <a:rPr lang="en-GB" sz="4000" dirty="0"/>
              <a:t>) = 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Implicit felületek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6200" y="1557338"/>
            <a:ext cx="8915400" cy="4679950"/>
          </a:xfrm>
          <a:prstGeom prst="rect">
            <a:avLst/>
          </a:prstGeom>
        </p:spPr>
        <p:txBody>
          <a:bodyPr vert="horz" lIns="54864" tIns="91440" rtlCol="0">
            <a:normAutofit fontScale="92500" lnSpcReduction="1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ület pontjai:</a:t>
            </a:r>
            <a:r>
              <a:rPr kumimoji="0" lang="hu-H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hu-H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x,y,z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=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vagy </a:t>
            </a:r>
            <a:r>
              <a:rPr kumimoji="0" lang="hu-H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=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438912" marR="0" lvl="0" indent="-32004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sugár pontjai: </a:t>
            </a: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ray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hu-H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= </a:t>
            </a: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eye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hu-H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·t</a:t>
            </a:r>
          </a:p>
          <a:p>
            <a:pPr marL="438912" marR="0" lvl="0" indent="-32004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metszé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pont: </a:t>
            </a:r>
            <a:r>
              <a:rPr kumimoji="0" lang="hu-H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 </a:t>
            </a: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ray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hu-H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) =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ismeretlenes, ált. nemlineáris egyenlet: </a:t>
            </a:r>
            <a:r>
              <a:rPr kumimoji="0" lang="hu-H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</a:p>
          <a:p>
            <a:pPr marL="731520" marR="0" lvl="1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x*,</a:t>
            </a:r>
            <a:r>
              <a:rPr kumimoji="0" lang="hu-H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hu-H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,z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= </a:t>
            </a: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eye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 </a:t>
            </a: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hu-H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·t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endParaRPr kumimoji="0" lang="hu-HU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endParaRPr kumimoji="0" lang="hu-HU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Normálvektor = grad </a:t>
            </a:r>
            <a:r>
              <a:rPr kumimoji="0" lang="hu-H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endParaRPr kumimoji="0" lang="en-GB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r>
              <a:rPr kumimoji="0" lang="hu-H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hu-H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x,y,z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hu-H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hu-H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*+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x-x*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hu-H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,y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*+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y-y*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hu-H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,z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*+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z-z*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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</a:t>
            </a:r>
            <a:r>
              <a:rPr kumimoji="0" lang="hu-H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hu-H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hu-H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,y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hu-H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,z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    (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x-x*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)+  </a:t>
            </a:r>
            <a: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y-y*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)+     (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z-z*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731520" marR="0" lvl="1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90800" y="4968875"/>
            <a:ext cx="4699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>
                <a:sym typeface="Symbol" pitchFamily="18" charset="2"/>
              </a:rPr>
              <a:t></a:t>
            </a:r>
            <a:r>
              <a:rPr lang="en-GB" i="1" dirty="0">
                <a:sym typeface="Symbol" pitchFamily="18" charset="2"/>
              </a:rPr>
              <a:t>f</a:t>
            </a:r>
          </a:p>
          <a:p>
            <a:r>
              <a:rPr lang="hu-HU" dirty="0">
                <a:sym typeface="Symbol" pitchFamily="18" charset="2"/>
              </a:rPr>
              <a:t></a:t>
            </a:r>
            <a:r>
              <a:rPr lang="en-GB" i="1" dirty="0">
                <a:sym typeface="Symbol" pitchFamily="18" charset="2"/>
              </a:rPr>
              <a:t>x</a:t>
            </a:r>
            <a:endParaRPr lang="hu-HU" i="1" dirty="0">
              <a:sym typeface="Symbol" pitchFamily="18" charset="2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667001" y="5324475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57320" y="4980305"/>
            <a:ext cx="4699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>
                <a:sym typeface="Symbol" pitchFamily="18" charset="2"/>
              </a:rPr>
              <a:t></a:t>
            </a:r>
            <a:r>
              <a:rPr lang="en-GB" i="1" dirty="0">
                <a:sym typeface="Symbol" pitchFamily="18" charset="2"/>
              </a:rPr>
              <a:t>f</a:t>
            </a:r>
          </a:p>
          <a:p>
            <a:r>
              <a:rPr lang="hu-HU" dirty="0">
                <a:sym typeface="Symbol" pitchFamily="18" charset="2"/>
              </a:rPr>
              <a:t></a:t>
            </a:r>
            <a:r>
              <a:rPr lang="en-GB" i="1" dirty="0">
                <a:sym typeface="Symbol" pitchFamily="18" charset="2"/>
              </a:rPr>
              <a:t>y</a:t>
            </a:r>
            <a:endParaRPr lang="hu-HU" i="1" dirty="0">
              <a:sym typeface="Symbol" pitchFamily="18" charset="2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4015741" y="5326381"/>
            <a:ext cx="245109" cy="12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311775" y="4997450"/>
            <a:ext cx="45402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>
                <a:sym typeface="Symbol" pitchFamily="18" charset="2"/>
              </a:rPr>
              <a:t></a:t>
            </a:r>
            <a:r>
              <a:rPr lang="en-GB" i="1" dirty="0">
                <a:sym typeface="Symbol" pitchFamily="18" charset="2"/>
              </a:rPr>
              <a:t>f</a:t>
            </a:r>
          </a:p>
          <a:p>
            <a:r>
              <a:rPr lang="hu-HU" dirty="0">
                <a:sym typeface="Symbol" pitchFamily="18" charset="2"/>
              </a:rPr>
              <a:t></a:t>
            </a:r>
            <a:r>
              <a:rPr lang="en-GB" i="1" dirty="0">
                <a:sym typeface="Symbol" pitchFamily="18" charset="2"/>
              </a:rPr>
              <a:t>z</a:t>
            </a:r>
            <a:endParaRPr lang="hu-HU" i="1" dirty="0">
              <a:sym typeface="Symbol" pitchFamily="18" charset="2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5378450" y="5324475"/>
            <a:ext cx="222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103438" y="5805488"/>
            <a:ext cx="4699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sym typeface="Symbol" pitchFamily="18" charset="2"/>
              </a:rPr>
              <a:t></a:t>
            </a:r>
            <a:r>
              <a:rPr lang="en-GB" i="1">
                <a:sym typeface="Symbol" pitchFamily="18" charset="2"/>
              </a:rPr>
              <a:t>f</a:t>
            </a:r>
          </a:p>
          <a:p>
            <a:r>
              <a:rPr lang="hu-HU">
                <a:sym typeface="Symbol" pitchFamily="18" charset="2"/>
              </a:rPr>
              <a:t></a:t>
            </a:r>
            <a:r>
              <a:rPr lang="en-GB" i="1">
                <a:sym typeface="Symbol" pitchFamily="18" charset="2"/>
              </a:rPr>
              <a:t>x</a:t>
            </a:r>
            <a:endParaRPr lang="hu-HU" i="1">
              <a:sym typeface="Symbol" pitchFamily="18" charset="2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117725" y="6146800"/>
            <a:ext cx="358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667000" y="5791200"/>
            <a:ext cx="4699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>
                <a:sym typeface="Symbol" pitchFamily="18" charset="2"/>
              </a:rPr>
              <a:t></a:t>
            </a:r>
            <a:r>
              <a:rPr lang="en-GB" i="1" dirty="0">
                <a:sym typeface="Symbol" pitchFamily="18" charset="2"/>
              </a:rPr>
              <a:t>f</a:t>
            </a:r>
          </a:p>
          <a:p>
            <a:r>
              <a:rPr lang="hu-HU" dirty="0">
                <a:sym typeface="Symbol" pitchFamily="18" charset="2"/>
              </a:rPr>
              <a:t></a:t>
            </a:r>
            <a:r>
              <a:rPr lang="en-GB" i="1" dirty="0">
                <a:sym typeface="Symbol" pitchFamily="18" charset="2"/>
              </a:rPr>
              <a:t>y</a:t>
            </a:r>
            <a:endParaRPr lang="hu-HU" i="1" dirty="0">
              <a:sym typeface="Symbol" pitchFamily="18" charset="2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2659063" y="6154738"/>
            <a:ext cx="358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124200" y="5791200"/>
            <a:ext cx="45402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>
                <a:sym typeface="Symbol" pitchFamily="18" charset="2"/>
              </a:rPr>
              <a:t></a:t>
            </a:r>
            <a:r>
              <a:rPr lang="en-GB" i="1" dirty="0">
                <a:sym typeface="Symbol" pitchFamily="18" charset="2"/>
              </a:rPr>
              <a:t>f</a:t>
            </a:r>
          </a:p>
          <a:p>
            <a:r>
              <a:rPr lang="hu-HU" dirty="0">
                <a:sym typeface="Symbol" pitchFamily="18" charset="2"/>
              </a:rPr>
              <a:t></a:t>
            </a:r>
            <a:r>
              <a:rPr lang="en-GB" i="1" dirty="0">
                <a:sym typeface="Symbol" pitchFamily="18" charset="2"/>
              </a:rPr>
              <a:t>z</a:t>
            </a:r>
            <a:endParaRPr lang="hu-HU" i="1" dirty="0">
              <a:sym typeface="Symbol" pitchFamily="18" charset="2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3148013" y="6154738"/>
            <a:ext cx="358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887538" y="5805488"/>
            <a:ext cx="6191250" cy="7921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230188" y="5734050"/>
            <a:ext cx="1681162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Az </a:t>
            </a:r>
            <a:r>
              <a:rPr lang="hu-HU"/>
              <a:t>érintősík</a:t>
            </a:r>
          </a:p>
          <a:p>
            <a:r>
              <a:rPr lang="hu-HU"/>
              <a:t>egyenlete:</a:t>
            </a: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4191000" y="3886200"/>
            <a:ext cx="0" cy="503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191000" y="4098925"/>
            <a:ext cx="1016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i="1" dirty="0"/>
              <a:t>x*,</a:t>
            </a:r>
            <a:r>
              <a:rPr lang="hu-HU" sz="2000" i="1" dirty="0"/>
              <a:t>y</a:t>
            </a:r>
            <a:r>
              <a:rPr lang="en-GB" sz="2000" i="1" dirty="0"/>
              <a:t>*</a:t>
            </a:r>
            <a:r>
              <a:rPr lang="hu-HU" sz="2000" i="1" dirty="0"/>
              <a:t>,z</a:t>
            </a:r>
            <a:r>
              <a:rPr lang="en-GB" sz="2000" i="1" dirty="0"/>
              <a:t>*</a:t>
            </a:r>
            <a:endParaRPr lang="hu-HU" sz="2000" i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493</TotalTime>
  <Words>1235</Words>
  <Application>Microsoft Office PowerPoint</Application>
  <PresentationFormat>Diavetítés a képernyőre (4:3 oldalarány)</PresentationFormat>
  <Paragraphs>316</Paragraphs>
  <Slides>28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28</vt:i4>
      </vt:variant>
    </vt:vector>
  </HeadingPairs>
  <TitlesOfParts>
    <vt:vector size="31" baseType="lpstr">
      <vt:lpstr>Module</vt:lpstr>
      <vt:lpstr>Equation</vt:lpstr>
      <vt:lpstr>Klip</vt:lpstr>
      <vt:lpstr>Sugárkövetés a GPU-n</vt:lpstr>
      <vt:lpstr>Fény-felület kölcsönhatás</vt:lpstr>
      <vt:lpstr>Fény-felület kölcsönhatás</vt:lpstr>
      <vt:lpstr>Tükörirány számítása</vt:lpstr>
      <vt:lpstr>Törési irány számítása</vt:lpstr>
      <vt:lpstr>Törési irány számítása</vt:lpstr>
      <vt:lpstr>Láthatóság vizsgálat</vt:lpstr>
      <vt:lpstr>Metszéspont számítás gömbbel</vt:lpstr>
      <vt:lpstr>Implicit felületek</vt:lpstr>
      <vt:lpstr>Kvadratikus felületek</vt:lpstr>
      <vt:lpstr>Hárömszög</vt:lpstr>
      <vt:lpstr>Rekurzív sugárkövetés</vt:lpstr>
      <vt:lpstr>Rekurzív sugárkövetés</vt:lpstr>
      <vt:lpstr>Rekurzív sugárkövetés</vt:lpstr>
      <vt:lpstr>Rekurzív sugárkövetés</vt:lpstr>
      <vt:lpstr>Rekurzív sugárkövetés</vt:lpstr>
      <vt:lpstr>Sugárkövetés a GPU-n</vt:lpstr>
      <vt:lpstr>Sugár-quadric metszés</vt:lpstr>
      <vt:lpstr>Sugár-quadric metszés</vt:lpstr>
      <vt:lpstr>Sugár-quadric metszés</vt:lpstr>
      <vt:lpstr>Sugár-quadric metszés</vt:lpstr>
      <vt:lpstr>Quadric normál vektor</vt:lpstr>
      <vt:lpstr>Árnyalás</vt:lpstr>
      <vt:lpstr>Színtérmodell</vt:lpstr>
      <vt:lpstr>Tükröződés</vt:lpstr>
      <vt:lpstr>Törő irány számítása</vt:lpstr>
      <vt:lpstr>Rekurzió helyett</vt:lpstr>
      <vt:lpstr>Sugárkövetés a GPU-n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Sugárkövetés a GPU-n</dc:title>
  <dc:creator>tbalazs</dc:creator>
  <cp:lastModifiedBy>Tóth Balázs</cp:lastModifiedBy>
  <cp:revision>107</cp:revision>
  <dcterms:created xsi:type="dcterms:W3CDTF">2011-03-07T09:21:17Z</dcterms:created>
  <dcterms:modified xsi:type="dcterms:W3CDTF">2011-03-07T20:42:25Z</dcterms:modified>
</cp:coreProperties>
</file>