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0" r:id="rId15"/>
    <p:sldId id="271" r:id="rId16"/>
    <p:sldId id="28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4" r:id="rId28"/>
    <p:sldId id="283" r:id="rId29"/>
    <p:sldId id="285" r:id="rId30"/>
    <p:sldId id="287" r:id="rId31"/>
    <p:sldId id="286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B11756-58A1-4F1E-876F-A08367681597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D3F682-63B9-4D93-AB41-12C0228E2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55848"/>
            <a:ext cx="8686800" cy="16733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Scatter </a:t>
            </a:r>
            <a:r>
              <a:rPr lang="hu-HU" sz="4000" dirty="0" smtClean="0"/>
              <a:t>és gather típusú algoritmusok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 generálás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/>
          <a:lstStyle/>
          <a:p>
            <a:r>
              <a:rPr lang="hu-HU" dirty="0" smtClean="0"/>
              <a:t>Vertex shader II.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85987"/>
            <a:ext cx="8686800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inputBuffer;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hLevels;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vec4 position;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vec2 resolution = textureSize(inputBuffer, 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luminance = texture(inputBuffer, position.xy + (0.5 / resolution)).x;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gl_Position = vec4( 2.0 * (luminance * (1.0 – 1.0 / hLevels) + 0.5 / hLevels - 0.5), 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0.0, 0.0, 1.0);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visszaolvasása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181600"/>
          </a:xfrm>
        </p:spPr>
        <p:txBody>
          <a:bodyPr>
            <a:normAutofit/>
          </a:bodyPr>
          <a:lstStyle/>
          <a:p>
            <a:r>
              <a:rPr lang="hu-HU" dirty="0" smtClean="0"/>
              <a:t>Forrás kiválasztása</a:t>
            </a:r>
          </a:p>
          <a:p>
            <a:pPr lvl="1"/>
            <a:r>
              <a:rPr lang="hu-HU" dirty="0" smtClean="0"/>
              <a:t>Buffer kiválasztása</a:t>
            </a:r>
          </a:p>
          <a:p>
            <a:pPr lvl="1"/>
            <a:endParaRPr lang="hu-HU" dirty="0" smtClean="0"/>
          </a:p>
          <a:p>
            <a:pPr lvl="2"/>
            <a:r>
              <a:rPr lang="hu-HU" sz="1800" dirty="0" smtClean="0"/>
              <a:t>GL_DRAW_FRAMEBUFFER</a:t>
            </a:r>
          </a:p>
          <a:p>
            <a:pPr lvl="2"/>
            <a:r>
              <a:rPr lang="hu-HU" sz="1800" dirty="0" smtClean="0"/>
              <a:t>GL_READ_FRAMEBUFFER</a:t>
            </a:r>
          </a:p>
          <a:p>
            <a:pPr lvl="2"/>
            <a:r>
              <a:rPr lang="hu-HU" sz="1800" dirty="0" smtClean="0"/>
              <a:t>GL_FRAMEBUFFER</a:t>
            </a:r>
          </a:p>
          <a:p>
            <a:pPr lvl="1"/>
            <a:r>
              <a:rPr lang="hu-HU" dirty="0" smtClean="0"/>
              <a:t>Komponens kiválasztása</a:t>
            </a:r>
          </a:p>
          <a:p>
            <a:endParaRPr lang="hu-HU" dirty="0" smtClean="0"/>
          </a:p>
          <a:p>
            <a:pPr lvl="2"/>
            <a:r>
              <a:rPr lang="hu-HU" sz="1600" dirty="0" smtClean="0"/>
              <a:t>GL_COLOR_ATTACHMENTx</a:t>
            </a:r>
          </a:p>
          <a:p>
            <a:pPr lvl="2"/>
            <a:r>
              <a:rPr lang="hu-HU" sz="1600" dirty="0" smtClean="0"/>
              <a:t>GL_DEPTH_COMPONENT</a:t>
            </a:r>
          </a:p>
          <a:p>
            <a:pPr lvl="2"/>
            <a:r>
              <a:rPr lang="hu-HU" sz="1600" dirty="0" smtClean="0"/>
              <a:t>GL_DEPTH_STENCIL</a:t>
            </a:r>
          </a:p>
          <a:p>
            <a:pPr lvl="2"/>
            <a:r>
              <a:rPr lang="hu-HU" sz="1600" dirty="0" smtClean="0"/>
              <a:t>GL_STENCIL_INDEX</a:t>
            </a:r>
          </a:p>
          <a:p>
            <a:pPr lvl="1"/>
            <a:endParaRPr lang="hu-HU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724400"/>
            <a:ext cx="4419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glReadBuffer(source);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740223"/>
            <a:ext cx="4419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glBindBuffer(target, buffer);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visszaolvasása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r>
              <a:rPr lang="hu-HU" dirty="0" smtClean="0"/>
              <a:t>Buffer másolása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Format</a:t>
            </a:r>
          </a:p>
          <a:p>
            <a:pPr lvl="2"/>
            <a:r>
              <a:rPr lang="hu-HU" dirty="0" smtClean="0"/>
              <a:t>GL_RED, GL_GREEN, GL_BLUE, GL_ALPHA</a:t>
            </a:r>
          </a:p>
          <a:p>
            <a:pPr lvl="2"/>
            <a:r>
              <a:rPr lang="hu-HU" dirty="0" smtClean="0"/>
              <a:t>GL_RGB, GL_RGBA</a:t>
            </a:r>
          </a:p>
          <a:p>
            <a:pPr lvl="2"/>
            <a:r>
              <a:rPr lang="hu-HU" dirty="0" smtClean="0"/>
              <a:t>GL_LUMINANCE, GL_LUMINANCE_ALPHA</a:t>
            </a:r>
          </a:p>
          <a:p>
            <a:pPr lvl="1"/>
            <a:r>
              <a:rPr lang="hu-HU" dirty="0" smtClean="0"/>
              <a:t>Type</a:t>
            </a:r>
          </a:p>
          <a:p>
            <a:pPr lvl="2"/>
            <a:r>
              <a:rPr lang="hu-HU" dirty="0" smtClean="0"/>
              <a:t>GL_BYTE, GL_SHORT, GL_INT, GL_FLOAT</a:t>
            </a:r>
          </a:p>
          <a:p>
            <a:pPr lvl="2"/>
            <a:r>
              <a:rPr lang="hu-HU" dirty="0" smtClean="0"/>
              <a:t>GL_UNSIGNED_INT_8_8_8_8</a:t>
            </a:r>
          </a:p>
          <a:p>
            <a:pPr lvl="2"/>
            <a:r>
              <a:rPr lang="hu-HU" dirty="0" smtClean="0"/>
              <a:t>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3023"/>
            <a:ext cx="5638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glReadPixels(x, y, width, height, format, type, *data);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visszaolvasása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38162"/>
            <a:ext cx="78486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histogram[255] = {0.0f};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glBindFramebuffer(GL_FRAMEBUFFER, histogramBuffer-&gt;getHandle());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glReadBuffer(GL_COLOR_ATTACHMENT0);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glReadPixels(0, 0, 255, 1, GL_RED, GL_FLOAT, histogram);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glBindFramebuffer(GL_FRAMEBUFFER, 0);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64480" y="5219700"/>
            <a:ext cx="2133600" cy="228600"/>
            <a:chOff x="5334000" y="3352800"/>
            <a:chExt cx="2133600" cy="228600"/>
          </a:xfrm>
        </p:grpSpPr>
        <p:sp>
          <p:nvSpPr>
            <p:cNvPr id="6" name="Rectangle 5"/>
            <p:cNvSpPr/>
            <p:nvPr/>
          </p:nvSpPr>
          <p:spPr>
            <a:xfrm>
              <a:off x="5334000" y="3352800"/>
              <a:ext cx="2133600" cy="228600"/>
            </a:xfrm>
            <a:prstGeom prst="rect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5245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58293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1341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4389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67437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0485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364480" y="5143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1  2 15 6  4  9 31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105400"/>
            <a:ext cx="2819400" cy="381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Framebuffer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168140" y="5301932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Normálás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953000" y="3505200"/>
            <a:ext cx="3505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4382294" y="29329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30480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8194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7400" y="31242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32766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32004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2895600"/>
            <a:ext cx="152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53000" y="5486400"/>
            <a:ext cx="3505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382294" y="49141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81600" y="52578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388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19800" y="48006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008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81800" y="52578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162800" y="51816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43800" y="4876800"/>
            <a:ext cx="152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6324600" y="3810000"/>
            <a:ext cx="609600" cy="6096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990600" y="3505200"/>
          <a:ext cx="2877671" cy="914400"/>
        </p:xfrm>
        <a:graphic>
          <a:graphicData uri="http://schemas.openxmlformats.org/presentationml/2006/ole">
            <p:oleObj spid="_x0000_s2050" name="Equation" r:id="rId3" imgW="13586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Normálás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784860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G1;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G2;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Gmax;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luminance = texture(inputMap, fTexCoord);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outColor = vec4( Gmax / (G2 – G1) * (luminance – G1)); 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Kvantálás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248400" y="3429000"/>
            <a:ext cx="24384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5677694" y="28567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770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29718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27432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2800" y="30480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14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0" y="31242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819400"/>
            <a:ext cx="152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248400" y="5486400"/>
            <a:ext cx="24384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677694" y="49141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77000" y="4648200"/>
            <a:ext cx="152400" cy="838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48006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91400" y="4724400"/>
            <a:ext cx="1524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48600" y="48006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010400" y="3886200"/>
            <a:ext cx="609600" cy="6096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2362200"/>
            <a:ext cx="525780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int levels;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c = texture(inputMap, fTexCoord);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threshold = 1.0 / levels;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while(c &gt; threshold){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threshold += 1.0 / levels;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outColor = vec4(threshold);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248400" y="3429000"/>
            <a:ext cx="24384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5677694" y="28567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770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29718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27432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2800" y="30480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14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0" y="31242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819400"/>
            <a:ext cx="152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248400" y="5486400"/>
            <a:ext cx="24384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677694" y="49141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770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6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628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914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0" y="51816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486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010400" y="3886200"/>
            <a:ext cx="609600" cy="6096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24"/>
          <p:cNvGraphicFramePr>
            <a:graphicFrameLocks noChangeAspect="1"/>
          </p:cNvGraphicFramePr>
          <p:nvPr>
            <p:ph idx="1"/>
          </p:nvPr>
        </p:nvGraphicFramePr>
        <p:xfrm>
          <a:off x="609600" y="1981200"/>
          <a:ext cx="4343400" cy="551974"/>
        </p:xfrm>
        <a:graphic>
          <a:graphicData uri="http://schemas.openxmlformats.org/presentationml/2006/ole">
            <p:oleObj spid="_x0000_s5122" name="Equation" r:id="rId3" imgW="1600200" imgH="20304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524000" y="2743200"/>
          <a:ext cx="2514600" cy="939188"/>
        </p:xfrm>
        <a:graphic>
          <a:graphicData uri="http://schemas.openxmlformats.org/presentationml/2006/ole">
            <p:oleObj spid="_x0000_s5123" name="Equation" r:id="rId4" imgW="1054080" imgH="39348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685800" y="4038600"/>
          <a:ext cx="4749053" cy="990600"/>
        </p:xfrm>
        <a:graphic>
          <a:graphicData uri="http://schemas.openxmlformats.org/presentationml/2006/ole">
            <p:oleObj spid="_x0000_s5124" name="Equation" r:id="rId5" imgW="2070000" imgH="43164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447800" y="5257800"/>
          <a:ext cx="3208421" cy="1219200"/>
        </p:xfrm>
        <a:graphic>
          <a:graphicData uri="http://schemas.openxmlformats.org/presentationml/2006/ole">
            <p:oleObj spid="_x0000_s5125" name="Equation" r:id="rId6" imgW="12697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248400" y="3429000"/>
            <a:ext cx="24384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5677694" y="28567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770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29718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27432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2800" y="30480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14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0" y="31242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819400"/>
            <a:ext cx="152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248400" y="5486400"/>
            <a:ext cx="24384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677694" y="49141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770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6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62800" y="5105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914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0" y="51816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48600" y="5029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010400" y="3886200"/>
            <a:ext cx="609600" cy="6096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ontent Placeholder 29"/>
          <p:cNvGraphicFramePr>
            <a:graphicFrameLocks noChangeAspect="1"/>
          </p:cNvGraphicFramePr>
          <p:nvPr>
            <p:ph idx="1"/>
          </p:nvPr>
        </p:nvGraphicFramePr>
        <p:xfrm>
          <a:off x="685800" y="2133600"/>
          <a:ext cx="2362200" cy="1073942"/>
        </p:xfrm>
        <a:graphic>
          <a:graphicData uri="http://schemas.openxmlformats.org/presentationml/2006/ole">
            <p:oleObj spid="_x0000_s6150" name="Equation" r:id="rId3" imgW="977760" imgH="44424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733800" y="2286000"/>
          <a:ext cx="1776548" cy="914400"/>
        </p:xfrm>
        <a:graphic>
          <a:graphicData uri="http://schemas.openxmlformats.org/presentationml/2006/ole">
            <p:oleObj spid="_x0000_s6151" name="Equation" r:id="rId4" imgW="863280" imgH="44424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1676400" y="4648200"/>
          <a:ext cx="2872740" cy="990600"/>
        </p:xfrm>
        <a:graphic>
          <a:graphicData uri="http://schemas.openxmlformats.org/presentationml/2006/ole">
            <p:oleObj spid="_x0000_s6152" name="Equation" r:id="rId5" imgW="1473120" imgH="507960" progId="Equation.3">
              <p:embed/>
            </p:oleObj>
          </a:graphicData>
        </a:graphic>
      </p:graphicFrame>
      <p:sp>
        <p:nvSpPr>
          <p:cNvPr id="33" name="Down Arrow 32"/>
          <p:cNvSpPr/>
          <p:nvPr/>
        </p:nvSpPr>
        <p:spPr>
          <a:xfrm>
            <a:off x="2895600" y="3581400"/>
            <a:ext cx="609600" cy="6096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229600" cy="4625609"/>
          </a:xfrm>
        </p:spPr>
        <p:txBody>
          <a:bodyPr/>
          <a:lstStyle/>
          <a:p>
            <a:r>
              <a:rPr lang="hu-HU" dirty="0" smtClean="0"/>
              <a:t>Summed area table</a:t>
            </a:r>
          </a:p>
          <a:p>
            <a:pPr lvl="1"/>
            <a:r>
              <a:rPr lang="hu-HU" dirty="0" smtClean="0"/>
              <a:t>Mip-map alternatíva</a:t>
            </a:r>
          </a:p>
          <a:p>
            <a:pPr lvl="1"/>
            <a:r>
              <a:rPr lang="hu-HU" dirty="0" smtClean="0"/>
              <a:t>Minden elemben egy összeg van</a:t>
            </a:r>
          </a:p>
          <a:p>
            <a:pPr lvl="1"/>
            <a:r>
              <a:rPr lang="hu-HU" dirty="0" smtClean="0"/>
              <a:t>Gyorsan számítható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          időben generálható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3429000"/>
            <a:ext cx="3733800" cy="29718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14800"/>
            <a:ext cx="2819400" cy="22860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4876800"/>
            <a:ext cx="1752600" cy="152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0" y="4114800"/>
            <a:ext cx="10668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 smtClean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724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r>
              <a:rPr lang="hu-HU" baseline="-25000" dirty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640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X</a:t>
            </a:r>
            <a:r>
              <a:rPr lang="hu-HU" baseline="-25000" dirty="0" smtClean="0"/>
              <a:t>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640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X</a:t>
            </a:r>
            <a:r>
              <a:rPr lang="hu-HU" baseline="-25000" dirty="0" smtClean="0"/>
              <a:t>R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38200" y="4419600"/>
          <a:ext cx="762000" cy="332154"/>
        </p:xfrm>
        <a:graphic>
          <a:graphicData uri="http://schemas.openxmlformats.org/presentationml/2006/ole">
            <p:oleObj spid="_x0000_s7172" name="Equation" r:id="rId3" imgW="4950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hu-HU" dirty="0" smtClean="0"/>
              <a:t>Kvantált kép fényesség értékei: G [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Gmax</a:t>
            </a:r>
            <a:r>
              <a:rPr lang="hu-HU" dirty="0" smtClean="0"/>
              <a:t>]</a:t>
            </a:r>
          </a:p>
          <a:p>
            <a:r>
              <a:rPr lang="hu-HU" dirty="0" smtClean="0"/>
              <a:t>G fényességű pontok száma: P(G)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Hisztogram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3124200"/>
          <a:ext cx="1600200" cy="533400"/>
        </p:xfrm>
        <a:graphic>
          <a:graphicData uri="http://schemas.openxmlformats.org/presentationml/2006/ole">
            <p:oleObj spid="_x0000_s1026" name="Equation" r:id="rId3" imgW="60948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3200400"/>
          <a:ext cx="1452282" cy="457200"/>
        </p:xfrm>
        <a:graphic>
          <a:graphicData uri="http://schemas.openxmlformats.org/presentationml/2006/ole">
            <p:oleObj spid="_x0000_s1027" name="Equation" r:id="rId4" imgW="68580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4267200"/>
          <a:ext cx="1905000" cy="991644"/>
        </p:xfrm>
        <a:graphic>
          <a:graphicData uri="http://schemas.openxmlformats.org/presentationml/2006/ole">
            <p:oleObj spid="_x0000_s1028" name="Equation" r:id="rId5" imgW="9270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625609"/>
          </a:xfrm>
        </p:spPr>
        <p:txBody>
          <a:bodyPr/>
          <a:lstStyle/>
          <a:p>
            <a:r>
              <a:rPr lang="hu-HU" dirty="0" smtClean="0"/>
              <a:t>SAT generálás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85800" y="2590800"/>
            <a:ext cx="7239000" cy="369332"/>
            <a:chOff x="685800" y="2590800"/>
            <a:chExt cx="72390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D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C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B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E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5800" y="3593068"/>
            <a:ext cx="7239000" cy="369332"/>
            <a:chOff x="685800" y="2590800"/>
            <a:chExt cx="7239000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C+D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B+C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D+E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3420" y="4629388"/>
            <a:ext cx="7239000" cy="369332"/>
            <a:chOff x="685800" y="2590800"/>
            <a:chExt cx="7239000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B+C+D+E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5800" y="5650468"/>
            <a:ext cx="7239000" cy="369332"/>
            <a:chOff x="685800" y="2590800"/>
            <a:chExt cx="7239000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A+B+C+D+E</a:t>
              </a:r>
              <a:endParaRPr lang="en-US" dirty="0"/>
            </a:p>
          </p:txBody>
        </p:sp>
      </p:grpSp>
      <p:cxnSp>
        <p:nvCxnSpPr>
          <p:cNvPr id="34" name="Straight Arrow Connector 33"/>
          <p:cNvCxnSpPr>
            <a:stCxn id="12" idx="2"/>
            <a:endCxn id="19" idx="0"/>
          </p:cNvCxnSpPr>
          <p:nvPr/>
        </p:nvCxnSpPr>
        <p:spPr>
          <a:xfrm rot="5400000">
            <a:off x="1093232" y="3276600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503726" y="32874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027726" y="32874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5399326" y="32874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847126" y="32874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1124506" y="429331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2535000" y="43041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059000" y="43041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430600" y="43041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6878400" y="43041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1093232" y="5334000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2503726" y="53448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4027726" y="53448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399326" y="53448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6847126" y="53448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2" idx="2"/>
            <a:endCxn id="18" idx="0"/>
          </p:cNvCxnSpPr>
          <p:nvPr/>
        </p:nvCxnSpPr>
        <p:spPr>
          <a:xfrm rot="16200000" flipH="1">
            <a:off x="1817132" y="2552700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3226832" y="25643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4750832" y="25643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6198632" y="25643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3" idx="0"/>
          </p:cNvCxnSpPr>
          <p:nvPr/>
        </p:nvCxnSpPr>
        <p:spPr>
          <a:xfrm>
            <a:off x="1447800" y="3962400"/>
            <a:ext cx="28651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2" idx="0"/>
          </p:cNvCxnSpPr>
          <p:nvPr/>
        </p:nvCxnSpPr>
        <p:spPr>
          <a:xfrm>
            <a:off x="2895600" y="3962400"/>
            <a:ext cx="28651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26" idx="0"/>
          </p:cNvCxnSpPr>
          <p:nvPr/>
        </p:nvCxnSpPr>
        <p:spPr>
          <a:xfrm>
            <a:off x="4419600" y="3962400"/>
            <a:ext cx="27889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5" idx="2"/>
            <a:endCxn id="32" idx="0"/>
          </p:cNvCxnSpPr>
          <p:nvPr/>
        </p:nvCxnSpPr>
        <p:spPr>
          <a:xfrm rot="16200000" flipH="1">
            <a:off x="3983236" y="2432804"/>
            <a:ext cx="651748" cy="5783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SAT generálás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7848600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tA = input image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n = logr(width)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m = logr(height)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horizontal phase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for(i=0; i&lt;n; i=i+1)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tB[x,y] = tA[x,y] +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tA[x+1*ri, y] +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tA[x+2*ri, y] +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...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tA[x+r*ri, y]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swap(tA, tB)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SAT generálás</a:t>
            </a:r>
          </a:p>
          <a:p>
            <a:pPr lvl="1"/>
            <a:r>
              <a:rPr lang="hu-HU" dirty="0" smtClean="0"/>
              <a:t>OpenGL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8534400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offset = 1.0f / (float)histogramLevels;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int inputBuffer = 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for(int i=0; i&lt;8; ++i){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sat[(inputBuffer + 1) % 2]-&gt;setRenderTarget(0);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satShader-&gt;enable();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satShader-&gt;bindUniformTexture(„inputMap”, sat[inputBuffer]-&gt;getColorBuffer(0), 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satShader-&gt;bindUniformFloat(„offset”, -offset);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fullscreenQuad-&gt;render(satShader);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sat[(inputBuffer + 1) % 2]-&gt;disableRenderTarget();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inputBuffer = (inputBuffer + 1) % 2;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offset *= 2.0f;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SAT generálás</a:t>
            </a:r>
          </a:p>
          <a:p>
            <a:pPr lvl="1"/>
            <a:r>
              <a:rPr lang="hu-HU" dirty="0" smtClean="0"/>
              <a:t>Fragmens shader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98100"/>
            <a:ext cx="853440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offset;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current = texture(inputMap, fTexCoord).x;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sampleOff = fTexCoord.x + offset;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addValue = 0.0;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if(sampleOff &gt;= 0.0){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addValue = texture(inputMap, vec2(sampleOff, 0.0)).x;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vec4(current + addValue);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Kiegyenlítő leképzés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kiegyenlítés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91013"/>
            <a:ext cx="716280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histogram;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level;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current = texture(inputMap, fTexCoord).x;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 accum = texture(histogram, vec2(current, 0.0)).x;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 bin = floor(accum / level);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vec4(bin);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Dinamika tartományok</a:t>
            </a:r>
          </a:p>
          <a:p>
            <a:endParaRPr lang="hu-HU" dirty="0" smtClean="0"/>
          </a:p>
          <a:p>
            <a:r>
              <a:rPr lang="hu-HU" dirty="0" smtClean="0"/>
              <a:t>Leképzés HDR-ről LDR-re</a:t>
            </a:r>
          </a:p>
          <a:p>
            <a:pPr lvl="1"/>
            <a:r>
              <a:rPr lang="hu-HU" dirty="0" smtClean="0"/>
              <a:t>Luminancia: Y</a:t>
            </a:r>
          </a:p>
          <a:p>
            <a:pPr lvl="1"/>
            <a:r>
              <a:rPr lang="hu-HU" dirty="0" smtClean="0"/>
              <a:t>Átlagos luminancia: Y</a:t>
            </a:r>
            <a:r>
              <a:rPr lang="hu-HU" baseline="30000" dirty="0" smtClean="0"/>
              <a:t>’</a:t>
            </a:r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209800"/>
          <a:ext cx="1676400" cy="406400"/>
        </p:xfrm>
        <a:graphic>
          <a:graphicData uri="http://schemas.openxmlformats.org/presentationml/2006/ole">
            <p:oleObj spid="_x0000_s8194" name="Equation" r:id="rId3" imgW="8380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4724400"/>
          <a:ext cx="1208088" cy="869950"/>
        </p:xfrm>
        <a:graphic>
          <a:graphicData uri="http://schemas.openxmlformats.org/presentationml/2006/ole">
            <p:oleObj spid="_x0000_s8195" name="Equation" r:id="rId4" imgW="54576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23260" y="4404360"/>
          <a:ext cx="1981200" cy="1247422"/>
        </p:xfrm>
        <a:graphic>
          <a:graphicData uri="http://schemas.openxmlformats.org/presentationml/2006/ole">
            <p:oleObj spid="_x0000_s8196" name="Equation" r:id="rId5" imgW="1028520" imgH="647640" progId="Equation.3">
              <p:embed/>
            </p:oleObj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0" y="0"/>
          <a:ext cx="1219200" cy="457200"/>
        </p:xfrm>
        <a:graphic>
          <a:graphicData uri="http://schemas.openxmlformats.org/presentationml/2006/ole">
            <p:oleObj spid="_x0000_s8197" name="Equation" r:id="rId6" imgW="1219200" imgH="457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286000" y="51816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0" name="Picture 8" descr="http://upload.wikimedia.org/wikipedia/commons/6/6e/Old_saint_pauls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48467" y="4343400"/>
            <a:ext cx="3594547" cy="2397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pic>
        <p:nvPicPr>
          <p:cNvPr id="38914" name="Picture 2" descr="http://upload.wikimedia.org/wikipedia/commons/b/b3/HDRI-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9407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A leképzés lépései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Luminancia leképzés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5762"/>
            <a:ext cx="35052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tA = eredeti kép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tL = luminancia(tA)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l</a:t>
            </a:r>
            <a:r>
              <a:rPr lang="hu-HU" sz="1400" baseline="-25000" dirty="0" smtClean="0">
                <a:latin typeface="Consolas" pitchFamily="49" charset="0"/>
                <a:cs typeface="Consolas" pitchFamily="49" charset="0"/>
              </a:rPr>
              <a:t>átlag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átlagol(tL)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tB = transform(tA, l</a:t>
            </a:r>
            <a:r>
              <a:rPr lang="hu-HU" sz="1400" baseline="-25000" dirty="0" smtClean="0">
                <a:latin typeface="Consolas" pitchFamily="49" charset="0"/>
                <a:cs typeface="Consolas" pitchFamily="49" charset="0"/>
              </a:rPr>
              <a:t>átlag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648200"/>
            <a:ext cx="78486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luminance(vec4 color){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return vec4(color.r * 0.2126, color.g * 0.7152, color.b * 0.0722, 1.0);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Átlag képzés</a:t>
            </a:r>
          </a:p>
          <a:p>
            <a:pPr lvl="1"/>
            <a:r>
              <a:rPr lang="hu-HU" dirty="0" smtClean="0"/>
              <a:t>Sat</a:t>
            </a:r>
          </a:p>
          <a:p>
            <a:pPr lvl="1"/>
            <a:r>
              <a:rPr lang="hu-HU" dirty="0" smtClean="0"/>
              <a:t>Textúra piramis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en-US" dirty="0"/>
          </a:p>
        </p:txBody>
      </p:sp>
      <p:pic>
        <p:nvPicPr>
          <p:cNvPr id="39938" name="Picture 2" descr="\\VBOXSVR\VBoxShare\gpgpu\len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2" y="3276600"/>
            <a:ext cx="2463800" cy="2438400"/>
          </a:xfrm>
          <a:prstGeom prst="rect">
            <a:avLst/>
          </a:prstGeom>
          <a:noFill/>
        </p:spPr>
      </p:pic>
      <p:pic>
        <p:nvPicPr>
          <p:cNvPr id="39940" name="Picture 4" descr="\\VBOXSVR\VBoxShare\gpgpu\lenaI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2" y="4495800"/>
            <a:ext cx="1231900" cy="1219200"/>
          </a:xfrm>
          <a:prstGeom prst="rect">
            <a:avLst/>
          </a:prstGeom>
          <a:noFill/>
        </p:spPr>
      </p:pic>
      <p:pic>
        <p:nvPicPr>
          <p:cNvPr id="39941" name="Picture 5" descr="\\VBOXSVR\VBoxShare\gpgpu\lenaI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5212" y="5105400"/>
            <a:ext cx="615950" cy="609600"/>
          </a:xfrm>
          <a:prstGeom prst="rect">
            <a:avLst/>
          </a:prstGeom>
          <a:noFill/>
        </p:spPr>
      </p:pic>
      <p:pic>
        <p:nvPicPr>
          <p:cNvPr id="39942" name="Picture 6" descr="\\VBOXSVR\VBoxShare\gpgpu\lenaI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7212" y="5410200"/>
            <a:ext cx="307975" cy="304800"/>
          </a:xfrm>
          <a:prstGeom prst="rect">
            <a:avLst/>
          </a:prstGeom>
          <a:noFill/>
        </p:spPr>
      </p:pic>
      <p:pic>
        <p:nvPicPr>
          <p:cNvPr id="39943" name="Picture 7" descr="\\VBOXSVR\VBoxShare\gpgpu\lenaI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4412" y="5562600"/>
            <a:ext cx="153988" cy="15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Átlag képzés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822960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inputBuffer;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vec2 offset = 1.0 / textureSize(inputBuffer, 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sum = 0.0;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for(int y = -1; y &lt;= 1; ++y){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x = -1; x &lt;= 1; ++x){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sum += texture(inputBuffer, fTexCoord + vec2(x, y) * offset);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outColor = vec4(sum / 9.0);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pic>
        <p:nvPicPr>
          <p:cNvPr id="4" name="Picture 3" descr="len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3080084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14800" y="3124200"/>
            <a:ext cx="4267200" cy="457200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3434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006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2578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7150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1722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6294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0866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620000" y="3352800"/>
            <a:ext cx="457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162300" y="2247900"/>
            <a:ext cx="1295400" cy="10668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971800" y="3354388"/>
            <a:ext cx="3200400" cy="45561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76600" y="3352800"/>
            <a:ext cx="4343400" cy="7620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72000" y="6019800"/>
            <a:ext cx="3505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001294" y="54475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800600" y="57912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9200" y="55626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7800" y="53340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486400" y="56388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15000" y="57912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57150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72200" y="5410200"/>
            <a:ext cx="152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00800" y="57912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29400" y="55626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58000" y="57912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Átlagos luminancia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8229600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inputBuffer;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Yavg;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alpha;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 Y = texture(inputBuffer, fTexCoord);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outColor = vec4(alpha * Y / Yavg);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7543800" y="4876800"/>
          <a:ext cx="1208088" cy="869950"/>
        </p:xfrm>
        <a:graphic>
          <a:graphicData uri="http://schemas.openxmlformats.org/presentationml/2006/ole">
            <p:oleObj spid="_x0000_s41986" name="Equation" r:id="rId3" imgW="545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Végső transzformáció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822960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inputBuffer;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float W;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vec4 Yr = texture(inputBuffer, fTexCoord);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outColor = vec4(Yr * (1 + Yr / (W * W)) / (1.0 + Yr));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6781800" y="4800600"/>
          <a:ext cx="1981200" cy="1247775"/>
        </p:xfrm>
        <a:graphic>
          <a:graphicData uri="http://schemas.openxmlformats.org/presentationml/2006/ole">
            <p:oleObj spid="_x0000_s40962" name="Equation" r:id="rId3" imgW="1028520" imgH="64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Tone mapping</a:t>
            </a:r>
            <a:endParaRPr lang="en-US" dirty="0"/>
          </a:p>
        </p:txBody>
      </p:sp>
      <p:pic>
        <p:nvPicPr>
          <p:cNvPr id="38914" name="Picture 2" descr="http://upload.wikimedia.org/wikipedia/commons/b/b3/HDRI-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9407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Kevés árnyalat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Túlexponált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800600" y="3429000"/>
            <a:ext cx="3505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4229894" y="28567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292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743200"/>
            <a:ext cx="1524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31242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29400" y="32004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0" y="29718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00600" y="5867400"/>
            <a:ext cx="3505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229894" y="5295106"/>
            <a:ext cx="11430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6388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5486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86400" y="5410200"/>
            <a:ext cx="152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15000" y="5486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56388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5562600"/>
            <a:ext cx="152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54864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629400" y="56388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58000" y="5715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86600" y="4800600"/>
            <a:ext cx="152400" cy="1066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6172200" cy="6096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Hisztogram generálás a GPU-n</a:t>
            </a:r>
          </a:p>
          <a:p>
            <a:pPr lvl="1"/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914400" y="2362200"/>
            <a:ext cx="838200" cy="685800"/>
            <a:chOff x="838200" y="2438400"/>
            <a:chExt cx="838200" cy="685800"/>
          </a:xfrm>
        </p:grpSpPr>
        <p:sp>
          <p:nvSpPr>
            <p:cNvPr id="4" name="Oval 3"/>
            <p:cNvSpPr/>
            <p:nvPr/>
          </p:nvSpPr>
          <p:spPr>
            <a:xfrm>
              <a:off x="8382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9906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430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954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478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002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38200" y="2590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90600" y="2590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43000" y="2590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95400" y="2590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447800" y="2590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600200" y="2590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382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906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430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2954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4478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6002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382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906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1430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2954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478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600200" y="289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382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9906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430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2954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4478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600200" y="3048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Picture 34" descr="len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286000"/>
            <a:ext cx="847023" cy="838200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rot="16200000" flipH="1">
            <a:off x="1104900" y="3390900"/>
            <a:ext cx="914400" cy="53340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247900" y="3543300"/>
            <a:ext cx="838200" cy="30480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3000" y="4267200"/>
            <a:ext cx="1905000" cy="369332"/>
          </a:xfrm>
          <a:prstGeom prst="rect">
            <a:avLst/>
          </a:prstGeom>
          <a:noFill/>
          <a:ln w="476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Vertex shader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191000" y="4419600"/>
            <a:ext cx="838200" cy="76200"/>
            <a:chOff x="5791200" y="4572000"/>
            <a:chExt cx="838200" cy="76200"/>
          </a:xfrm>
        </p:grpSpPr>
        <p:sp>
          <p:nvSpPr>
            <p:cNvPr id="42" name="Oval 41"/>
            <p:cNvSpPr/>
            <p:nvPr/>
          </p:nvSpPr>
          <p:spPr>
            <a:xfrm flipH="1" flipV="1">
              <a:off x="5791200" y="4572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flipH="1" flipV="1">
              <a:off x="5943600" y="4572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flipH="1" flipV="1">
              <a:off x="6096000" y="4572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flipH="1" flipV="1">
              <a:off x="6248400" y="4572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flipH="1" flipV="1">
              <a:off x="6400800" y="4572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flipH="1" flipV="1">
              <a:off x="6553200" y="4572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3200400" y="4419600"/>
            <a:ext cx="838200" cy="1588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229100" y="5067300"/>
            <a:ext cx="685800" cy="1588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81400" y="5562600"/>
            <a:ext cx="1905000" cy="369332"/>
          </a:xfrm>
          <a:prstGeom prst="rect">
            <a:avLst/>
          </a:prstGeom>
          <a:noFill/>
          <a:ln w="476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Fragmens shader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6781800" y="5638800"/>
            <a:ext cx="2133600" cy="228600"/>
            <a:chOff x="5334000" y="3352800"/>
            <a:chExt cx="2133600" cy="228600"/>
          </a:xfrm>
        </p:grpSpPr>
        <p:sp>
          <p:nvSpPr>
            <p:cNvPr id="56" name="Rectangle 55"/>
            <p:cNvSpPr/>
            <p:nvPr/>
          </p:nvSpPr>
          <p:spPr>
            <a:xfrm>
              <a:off x="5334000" y="3352800"/>
              <a:ext cx="2133600" cy="228600"/>
            </a:xfrm>
            <a:prstGeom prst="rect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55245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58293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61341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64389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7437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7048500" y="3467100"/>
              <a:ext cx="2286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638800" y="5334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Blending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715000" y="5715000"/>
            <a:ext cx="838200" cy="1588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781800" y="5562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1  2 15 6  4  9 31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81600"/>
          </a:xfrm>
        </p:spPr>
        <p:txBody>
          <a:bodyPr>
            <a:normAutofit/>
          </a:bodyPr>
          <a:lstStyle/>
          <a:p>
            <a:r>
              <a:rPr lang="hu-HU" dirty="0" smtClean="0"/>
              <a:t>Fragmensek kompozitálása</a:t>
            </a:r>
          </a:p>
          <a:p>
            <a:pPr lvl="1"/>
            <a:r>
              <a:rPr lang="hu-HU" dirty="0" smtClean="0"/>
              <a:t>glBlendEquation(equation)</a:t>
            </a:r>
          </a:p>
          <a:p>
            <a:pPr lvl="2"/>
            <a:r>
              <a:rPr lang="hu-HU" dirty="0" smtClean="0"/>
              <a:t>GL_FUNC_ADD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GL_FUNC_SUBTRACT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GL_FUNC_REVERSE_SUBTRACT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GL_MIN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GL_MAX</a:t>
            </a:r>
          </a:p>
          <a:p>
            <a:pPr lvl="1"/>
            <a:endParaRPr lang="hu-HU" dirty="0" smtClean="0"/>
          </a:p>
          <a:p>
            <a:pPr lvl="2"/>
            <a:endParaRPr lang="hu-HU" dirty="0" smtClean="0"/>
          </a:p>
          <a:p>
            <a:pPr lvl="2">
              <a:buNone/>
            </a:pPr>
            <a:endParaRPr lang="hu-HU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3200400"/>
          <a:ext cx="2113178" cy="400572"/>
        </p:xfrm>
        <a:graphic>
          <a:graphicData uri="http://schemas.openxmlformats.org/presentationml/2006/ole">
            <p:oleObj spid="_x0000_s3074" name="Equation" r:id="rId3" imgW="12063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867400" y="3200400"/>
          <a:ext cx="2135505" cy="400572"/>
        </p:xfrm>
        <a:graphic>
          <a:graphicData uri="http://schemas.openxmlformats.org/presentationml/2006/ole">
            <p:oleObj spid="_x0000_s3076" name="Equation" r:id="rId4" imgW="121896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365500" y="4038600"/>
          <a:ext cx="2090851" cy="400572"/>
        </p:xfrm>
        <a:graphic>
          <a:graphicData uri="http://schemas.openxmlformats.org/presentationml/2006/ole">
            <p:oleObj spid="_x0000_s3077" name="Equation" r:id="rId5" imgW="1193760" imgH="2286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867400" y="4038600"/>
          <a:ext cx="2135505" cy="400572"/>
        </p:xfrm>
        <a:graphic>
          <a:graphicData uri="http://schemas.openxmlformats.org/presentationml/2006/ole">
            <p:oleObj spid="_x0000_s3078" name="Equation" r:id="rId6" imgW="1218960" imgH="2286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352800" y="4953000"/>
          <a:ext cx="2090851" cy="400572"/>
        </p:xfrm>
        <a:graphic>
          <a:graphicData uri="http://schemas.openxmlformats.org/presentationml/2006/ole">
            <p:oleObj spid="_x0000_s3079" name="Equation" r:id="rId7" imgW="1193760" imgH="22860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867400" y="4953000"/>
          <a:ext cx="2135505" cy="400572"/>
        </p:xfrm>
        <a:graphic>
          <a:graphicData uri="http://schemas.openxmlformats.org/presentationml/2006/ole">
            <p:oleObj spid="_x0000_s3080" name="Equation" r:id="rId8" imgW="1218960" imgH="22860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352800" y="5410200"/>
          <a:ext cx="1779588" cy="400572"/>
        </p:xfrm>
        <a:graphic>
          <a:graphicData uri="http://schemas.openxmlformats.org/presentationml/2006/ole">
            <p:oleObj spid="_x0000_s3081" name="Equation" r:id="rId9" imgW="1015920" imgH="22860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410200" y="5410200"/>
          <a:ext cx="1779587" cy="400572"/>
        </p:xfrm>
        <a:graphic>
          <a:graphicData uri="http://schemas.openxmlformats.org/presentationml/2006/ole">
            <p:oleObj spid="_x0000_s3082" name="Equation" r:id="rId10" imgW="1015920" imgH="22860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276600" y="6248400"/>
          <a:ext cx="1828799" cy="401573"/>
        </p:xfrm>
        <a:graphic>
          <a:graphicData uri="http://schemas.openxmlformats.org/presentationml/2006/ole">
            <p:oleObj spid="_x0000_s3083" name="Equation" r:id="rId11" imgW="1041120" imgH="22860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5410200" y="6248400"/>
          <a:ext cx="1828800" cy="401573"/>
        </p:xfrm>
        <a:graphic>
          <a:graphicData uri="http://schemas.openxmlformats.org/presentationml/2006/ole">
            <p:oleObj spid="_x0000_s3084" name="Equation" r:id="rId12" imgW="1041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glBlendFunc(src, dst)</a:t>
            </a:r>
          </a:p>
          <a:p>
            <a:pPr lvl="1"/>
            <a:r>
              <a:rPr lang="hu-HU" dirty="0" smtClean="0"/>
              <a:t>GL_ZERO, GL_ONE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GL_SRC_COLOR, GL_DST_COLOR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GL_SRC_ALPHA, GL_DST_ALPHA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GL_CONSTANT_COLOR, GL_CONSTANT_ALPHA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GL_ONE_MINUS_...</a:t>
            </a:r>
          </a:p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946775" y="2525713"/>
          <a:ext cx="733425" cy="377825"/>
        </p:xfrm>
        <a:graphic>
          <a:graphicData uri="http://schemas.openxmlformats.org/presentationml/2006/ole">
            <p:oleObj spid="_x0000_s4098" name="Equation" r:id="rId3" imgW="41904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911340" y="2545080"/>
          <a:ext cx="666750" cy="311150"/>
        </p:xfrm>
        <a:graphic>
          <a:graphicData uri="http://schemas.openxmlformats.org/presentationml/2006/ole">
            <p:oleObj spid="_x0000_s4099" name="Equation" r:id="rId4" imgW="380880" imgH="177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977573" y="3049270"/>
          <a:ext cx="844550" cy="400050"/>
        </p:xfrm>
        <a:graphic>
          <a:graphicData uri="http://schemas.openxmlformats.org/presentationml/2006/ole">
            <p:oleObj spid="_x0000_s4100" name="Equation" r:id="rId5" imgW="482400" imgH="2286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934200" y="3048000"/>
          <a:ext cx="777875" cy="400050"/>
        </p:xfrm>
        <a:graphic>
          <a:graphicData uri="http://schemas.openxmlformats.org/presentationml/2006/ole">
            <p:oleObj spid="_x0000_s4101" name="Equation" r:id="rId6" imgW="444240" imgH="2286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916613" y="3879850"/>
          <a:ext cx="844550" cy="400050"/>
        </p:xfrm>
        <a:graphic>
          <a:graphicData uri="http://schemas.openxmlformats.org/presentationml/2006/ole">
            <p:oleObj spid="_x0000_s4102" name="Equation" r:id="rId7" imgW="482400" imgH="2286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858000" y="3886200"/>
          <a:ext cx="777875" cy="400050"/>
        </p:xfrm>
        <a:graphic>
          <a:graphicData uri="http://schemas.openxmlformats.org/presentationml/2006/ole">
            <p:oleObj spid="_x0000_s4103" name="Equation" r:id="rId8" imgW="444240" imgH="22860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825173" y="5281930"/>
          <a:ext cx="844550" cy="400050"/>
        </p:xfrm>
        <a:graphic>
          <a:graphicData uri="http://schemas.openxmlformats.org/presentationml/2006/ole">
            <p:oleObj spid="_x0000_s4104" name="Equation" r:id="rId9" imgW="482400" imgH="2286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858000" y="5257800"/>
          <a:ext cx="777875" cy="400050"/>
        </p:xfrm>
        <a:graphic>
          <a:graphicData uri="http://schemas.openxmlformats.org/presentationml/2006/ole">
            <p:oleObj spid="_x0000_s4105" name="Equation" r:id="rId10" imgW="444240" imgH="22860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680393" y="5701030"/>
          <a:ext cx="1155700" cy="400050"/>
        </p:xfrm>
        <a:graphic>
          <a:graphicData uri="http://schemas.openxmlformats.org/presentationml/2006/ole">
            <p:oleObj spid="_x0000_s4106" name="Equation" r:id="rId11" imgW="660240" imgH="22860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6934200" y="5715000"/>
          <a:ext cx="1089025" cy="400050"/>
        </p:xfrm>
        <a:graphic>
          <a:graphicData uri="http://schemas.openxmlformats.org/presentationml/2006/ole">
            <p:oleObj spid="_x0000_s4107" name="Equation" r:id="rId12" imgW="622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 generálás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229600" cy="4625609"/>
          </a:xfrm>
        </p:spPr>
        <p:txBody>
          <a:bodyPr/>
          <a:lstStyle/>
          <a:p>
            <a:r>
              <a:rPr lang="hu-HU" dirty="0" smtClean="0"/>
              <a:t>Grid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Számítás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419600"/>
            <a:ext cx="85344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glEnable(GL_BLEND);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glBlendFunc(GL_ONE, GL_ONE);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histogramBuffer-&gt;setRenderTarget();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histogramShader-&gt;enable();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histogramShader-&gt;bindUniformTexture(„inputBuffer”, texture-&gt;getTextureHandle(0), 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grid-&gt;render(histogramShader);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histogramShader-&gt;disable();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histogramBuffer-&gt;disableRenderTarget();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glDisable(GL_BLEND);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5344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GLfloat* vertices = new GLfloat[3 * width * height];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for(int y = 0; y &lt; height; ++y){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x = 0; x &lt; width; ++x){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vertices[3 * (x + y * width)    ] = x / width;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vertices[3 * (x + y * width) + 1] = y / height;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vertices[3 * (x + y * width) + 2]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Hisztogram generálás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/>
          <a:lstStyle/>
          <a:p>
            <a:r>
              <a:rPr lang="hu-HU" dirty="0" smtClean="0"/>
              <a:t>Vertex shader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Fragmens shader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86868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inputBuffer;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vec4 position;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vec2 resolution = textureSize(inputBuffer, 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luminance = texture(inputBuffer, position.xy + (0.5 / resolution)).x;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gl_Position = vec4( 2.0 * (luminance </a:t>
            </a:r>
            <a:r>
              <a:rPr lang="en-US" sz="140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hu-HU" sz="14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0.5), 0.0, 0.0, 1.0);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661118"/>
            <a:ext cx="86868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vec4(1.0);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225</TotalTime>
  <Words>1174</Words>
  <Application>Microsoft Office PowerPoint</Application>
  <PresentationFormat>On-screen Show (4:3)</PresentationFormat>
  <Paragraphs>346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Module</vt:lpstr>
      <vt:lpstr>Equation</vt:lpstr>
      <vt:lpstr>Scatter és gather típusú algoritmusok</vt:lpstr>
      <vt:lpstr>Hisztogram</vt:lpstr>
      <vt:lpstr>Hisztogram</vt:lpstr>
      <vt:lpstr>Hisztogram</vt:lpstr>
      <vt:lpstr>Hisztogram</vt:lpstr>
      <vt:lpstr>Hisztogram</vt:lpstr>
      <vt:lpstr>Hisztogram</vt:lpstr>
      <vt:lpstr>Hisztogram generálás</vt:lpstr>
      <vt:lpstr>Hisztogram generálás</vt:lpstr>
      <vt:lpstr>Hisztogram generálás</vt:lpstr>
      <vt:lpstr>Kép visszaolvasása</vt:lpstr>
      <vt:lpstr>Kép visszaolvasása</vt:lpstr>
      <vt:lpstr>Kép visszaolvasása</vt:lpstr>
      <vt:lpstr>Hisztogram</vt:lpstr>
      <vt:lpstr>Hisztogram</vt:lpstr>
      <vt:lpstr>Hisztogram</vt:lpstr>
      <vt:lpstr>Histogram kiegyenlítés</vt:lpstr>
      <vt:lpstr>Histogram kiegyenlítés</vt:lpstr>
      <vt:lpstr>Histogram kiegyenlítés</vt:lpstr>
      <vt:lpstr>Histogram kiegyenlítés</vt:lpstr>
      <vt:lpstr>Histogram kiegyenlítés</vt:lpstr>
      <vt:lpstr>Histogram kiegyenlítés</vt:lpstr>
      <vt:lpstr>Histogram kiegyenlítés</vt:lpstr>
      <vt:lpstr>Histogram kiegyenlítés</vt:lpstr>
      <vt:lpstr>Tone mapping</vt:lpstr>
      <vt:lpstr>Tone mapping</vt:lpstr>
      <vt:lpstr>Tone mapping</vt:lpstr>
      <vt:lpstr>Tone mapping</vt:lpstr>
      <vt:lpstr>Tone mapping</vt:lpstr>
      <vt:lpstr>Tone mapping</vt:lpstr>
      <vt:lpstr>Tone mapping</vt:lpstr>
      <vt:lpstr>Tone mapping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tbalazs</dc:creator>
  <cp:lastModifiedBy>tbalazs</cp:lastModifiedBy>
  <cp:revision>67</cp:revision>
  <dcterms:created xsi:type="dcterms:W3CDTF">2011-03-01T07:23:01Z</dcterms:created>
  <dcterms:modified xsi:type="dcterms:W3CDTF">2011-03-01T16:42:01Z</dcterms:modified>
</cp:coreProperties>
</file>