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8" r:id="rId4"/>
    <p:sldId id="279" r:id="rId5"/>
    <p:sldId id="280" r:id="rId6"/>
    <p:sldId id="281" r:id="rId7"/>
    <p:sldId id="282" r:id="rId8"/>
    <p:sldId id="283" r:id="rId9"/>
    <p:sldId id="285" r:id="rId10"/>
    <p:sldId id="284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86" r:id="rId22"/>
    <p:sldId id="287" r:id="rId23"/>
    <p:sldId id="288" r:id="rId24"/>
    <p:sldId id="290" r:id="rId25"/>
    <p:sldId id="291" r:id="rId26"/>
    <p:sldId id="292" r:id="rId27"/>
    <p:sldId id="294" r:id="rId28"/>
    <p:sldId id="293" r:id="rId2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2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2012.03.12.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2012.03.12.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2012.03.12.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2012.03.12.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2012.03.12.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2012.03.12.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2012.03.12.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2012.03.12.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2012.03.12.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2012.03.12.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06CB47B-667A-4E13-9B36-0364A4ABF9E5}" type="datetimeFigureOut">
              <a:rPr lang="hu-HU" smtClean="0"/>
              <a:pPr/>
              <a:t>2012.03.12.</a:t>
            </a:fld>
            <a:endParaRPr lang="hu-HU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06CB47B-667A-4E13-9B36-0364A4ABF9E5}" type="datetimeFigureOut">
              <a:rPr lang="hu-HU" smtClean="0"/>
              <a:pPr/>
              <a:t>2012.03.12.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Rekur</a:t>
            </a:r>
            <a:r>
              <a:rPr lang="hu-HU" dirty="0" smtClean="0"/>
              <a:t>zív algoritmusok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Gráfbejárás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Szeretnénk megtalálni a legrövidebb utat egy adott pontból bármely más pontba egy irányított(/irányítatlan) gráfban</a:t>
            </a:r>
          </a:p>
          <a:p>
            <a:r>
              <a:rPr lang="hu-HU" dirty="0" smtClean="0"/>
              <a:t>A gráf </a:t>
            </a:r>
            <a:r>
              <a:rPr lang="hu-HU" dirty="0" err="1" smtClean="0"/>
              <a:t>adjacencia</a:t>
            </a:r>
            <a:r>
              <a:rPr lang="hu-HU" dirty="0" smtClean="0"/>
              <a:t> mátrixával adott (2D textúra)</a:t>
            </a:r>
          </a:p>
          <a:p>
            <a:r>
              <a:rPr lang="hu-HU" dirty="0" smtClean="0"/>
              <a:t>Geometria </a:t>
            </a:r>
            <a:r>
              <a:rPr lang="hu-HU" dirty="0" err="1" smtClean="0"/>
              <a:t>shadert</a:t>
            </a:r>
            <a:r>
              <a:rPr lang="hu-HU" dirty="0" smtClean="0"/>
              <a:t> fogunk használni a rekurzív bejáráshoz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0324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Geometria 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5000660" cy="4625609"/>
          </a:xfrm>
        </p:spPr>
        <p:txBody>
          <a:bodyPr/>
          <a:lstStyle/>
          <a:p>
            <a:r>
              <a:rPr lang="hu-HU" dirty="0" smtClean="0"/>
              <a:t>Opcionális lépcső</a:t>
            </a:r>
          </a:p>
          <a:p>
            <a:r>
              <a:rPr lang="hu-HU" dirty="0" smtClean="0"/>
              <a:t>Primitíveken dolgozik</a:t>
            </a:r>
          </a:p>
          <a:p>
            <a:endParaRPr lang="hu-HU" dirty="0" smtClean="0"/>
          </a:p>
          <a:p>
            <a:r>
              <a:rPr lang="hu-HU" dirty="0" smtClean="0"/>
              <a:t>Bemenet: egy primitív</a:t>
            </a:r>
          </a:p>
          <a:p>
            <a:r>
              <a:rPr lang="hu-HU" dirty="0" smtClean="0"/>
              <a:t>Kimenet: egy vagy több</a:t>
            </a:r>
          </a:p>
          <a:p>
            <a:endParaRPr lang="hu-HU" dirty="0" smtClean="0"/>
          </a:p>
          <a:p>
            <a:r>
              <a:rPr lang="hu-HU" dirty="0" smtClean="0"/>
              <a:t>A shader kimenete visszaköthető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8" y="2214554"/>
            <a:ext cx="28575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Vertex Shader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8" y="3214686"/>
            <a:ext cx="28575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Geometria Shader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8" y="5572140"/>
            <a:ext cx="28575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Fragmens Shader</a:t>
            </a:r>
            <a:endParaRPr lang="en-US" dirty="0"/>
          </a:p>
        </p:txBody>
      </p:sp>
      <p:cxnSp>
        <p:nvCxnSpPr>
          <p:cNvPr id="8" name="Straight Arrow Connector 7"/>
          <p:cNvCxnSpPr>
            <a:endCxn id="4" idx="0"/>
          </p:cNvCxnSpPr>
          <p:nvPr/>
        </p:nvCxnSpPr>
        <p:spPr>
          <a:xfrm rot="5400000">
            <a:off x="6893735" y="1964521"/>
            <a:ext cx="500066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 rot="5400000">
            <a:off x="6828368" y="2899286"/>
            <a:ext cx="6308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  <a:endCxn id="15" idx="0"/>
          </p:cNvCxnSpPr>
          <p:nvPr/>
        </p:nvCxnSpPr>
        <p:spPr>
          <a:xfrm rot="5400000">
            <a:off x="6584406" y="4143380"/>
            <a:ext cx="1118724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5008" y="4702742"/>
            <a:ext cx="2857520" cy="369332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7" name="Straight Arrow Connector 16"/>
          <p:cNvCxnSpPr>
            <a:stCxn id="15" idx="2"/>
            <a:endCxn id="6" idx="0"/>
          </p:cNvCxnSpPr>
          <p:nvPr/>
        </p:nvCxnSpPr>
        <p:spPr>
          <a:xfrm rot="5400000">
            <a:off x="6893735" y="5322107"/>
            <a:ext cx="500066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2"/>
          </p:cNvCxnSpPr>
          <p:nvPr/>
        </p:nvCxnSpPr>
        <p:spPr>
          <a:xfrm rot="5400000">
            <a:off x="6864087" y="6221153"/>
            <a:ext cx="559362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rot="16200000" flipV="1">
            <a:off x="5285586" y="2072472"/>
            <a:ext cx="2001852" cy="1714512"/>
          </a:xfrm>
          <a:prstGeom prst="bentConnector3">
            <a:avLst>
              <a:gd name="adj1" fmla="val 244"/>
            </a:avLst>
          </a:prstGeom>
          <a:ln w="254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429256" y="1927214"/>
            <a:ext cx="1714512" cy="1588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Geometria 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71612"/>
            <a:ext cx="8929750" cy="5143536"/>
          </a:xfrm>
        </p:spPr>
        <p:txBody>
          <a:bodyPr>
            <a:normAutofit/>
          </a:bodyPr>
          <a:lstStyle/>
          <a:p>
            <a:r>
              <a:rPr lang="hu-HU" dirty="0" smtClean="0"/>
              <a:t>Bementi primitívek</a:t>
            </a:r>
          </a:p>
          <a:p>
            <a:endParaRPr lang="hu-HU" dirty="0" smtClean="0"/>
          </a:p>
          <a:p>
            <a:pPr lvl="1"/>
            <a:r>
              <a:rPr lang="hu-HU" dirty="0" smtClean="0"/>
              <a:t>Pont</a:t>
            </a:r>
          </a:p>
          <a:p>
            <a:pPr lvl="2"/>
            <a:r>
              <a:rPr lang="hu-HU" dirty="0" smtClean="0"/>
              <a:t> GL_POINTS</a:t>
            </a:r>
          </a:p>
          <a:p>
            <a:pPr lvl="1"/>
            <a:r>
              <a:rPr lang="hu-HU" dirty="0" smtClean="0"/>
              <a:t>Szakasz</a:t>
            </a:r>
          </a:p>
          <a:p>
            <a:pPr lvl="2"/>
            <a:r>
              <a:rPr lang="hu-HU" dirty="0" smtClean="0"/>
              <a:t> GL_LINES, GL_LINE_STRIP, GL_LINE_LOOP</a:t>
            </a:r>
          </a:p>
          <a:p>
            <a:pPr lvl="1"/>
            <a:r>
              <a:rPr lang="hu-HU" dirty="0" smtClean="0"/>
              <a:t>Háromszög</a:t>
            </a:r>
          </a:p>
          <a:p>
            <a:pPr lvl="2"/>
            <a:r>
              <a:rPr lang="hu-HU" dirty="0" smtClean="0"/>
              <a:t>GL_TRIANGLES, GL_TRIANGLE_STRIP, GL_TRIANGLE_FAN</a:t>
            </a:r>
          </a:p>
          <a:p>
            <a:pPr lvl="1"/>
            <a:r>
              <a:rPr lang="hu-HU" dirty="0" smtClean="0"/>
              <a:t>Adjacencia információ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2285992"/>
            <a:ext cx="600079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glProgramParameteri(shader, GL_GEOMETRY_INPUT_TYPE, tipus);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18035"/>
            <a:ext cx="8229600" cy="4625609"/>
          </a:xfrm>
        </p:spPr>
        <p:txBody>
          <a:bodyPr/>
          <a:lstStyle/>
          <a:p>
            <a:r>
              <a:rPr lang="hu-HU" dirty="0" smtClean="0"/>
              <a:t>Adjacencia</a:t>
            </a:r>
          </a:p>
          <a:p>
            <a:pPr lvl="1"/>
            <a:r>
              <a:rPr lang="hu-HU" dirty="0" smtClean="0"/>
              <a:t>Szakasz</a:t>
            </a:r>
          </a:p>
          <a:p>
            <a:pPr lvl="2"/>
            <a:r>
              <a:rPr lang="hu-HU" dirty="0" smtClean="0"/>
              <a:t>GL_LINES_ADJACENCY</a:t>
            </a:r>
          </a:p>
          <a:p>
            <a:pPr lvl="2"/>
            <a:r>
              <a:rPr lang="hu-HU" dirty="0" smtClean="0"/>
              <a:t>GL_LINE_STRIP_ADJACENCY</a:t>
            </a:r>
          </a:p>
          <a:p>
            <a:pPr lvl="1"/>
            <a:r>
              <a:rPr lang="hu-HU" dirty="0" smtClean="0"/>
              <a:t>Háromszög</a:t>
            </a:r>
          </a:p>
          <a:p>
            <a:pPr lvl="2"/>
            <a:r>
              <a:rPr lang="hu-HU" dirty="0" smtClean="0"/>
              <a:t>GL_TRIANGLES_ADJACENCY</a:t>
            </a:r>
          </a:p>
          <a:p>
            <a:pPr lvl="2"/>
            <a:r>
              <a:rPr lang="hu-HU" dirty="0" smtClean="0"/>
              <a:t>GL_TRIANGLE_STRIP_ADJACENCY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Geometria shader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6000760" y="1785926"/>
            <a:ext cx="2857520" cy="285752"/>
            <a:chOff x="5500694" y="2357430"/>
            <a:chExt cx="2857520" cy="285752"/>
          </a:xfrm>
        </p:grpSpPr>
        <p:sp>
          <p:nvSpPr>
            <p:cNvPr id="4" name="Oval 3"/>
            <p:cNvSpPr/>
            <p:nvPr/>
          </p:nvSpPr>
          <p:spPr>
            <a:xfrm>
              <a:off x="5500694" y="235743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6429388" y="235743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286644" y="235743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8072462" y="235743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Connector 8"/>
            <p:cNvCxnSpPr>
              <a:stCxn id="4" idx="6"/>
              <a:endCxn id="5" idx="2"/>
            </p:cNvCxnSpPr>
            <p:nvPr/>
          </p:nvCxnSpPr>
          <p:spPr>
            <a:xfrm>
              <a:off x="5786446" y="2500306"/>
              <a:ext cx="642942" cy="0"/>
            </a:xfrm>
            <a:prstGeom prst="line">
              <a:avLst/>
            </a:prstGeom>
            <a:ln w="222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5" idx="6"/>
              <a:endCxn id="6" idx="2"/>
            </p:cNvCxnSpPr>
            <p:nvPr/>
          </p:nvCxnSpPr>
          <p:spPr>
            <a:xfrm>
              <a:off x="6715140" y="2500306"/>
              <a:ext cx="571504" cy="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6" idx="6"/>
              <a:endCxn id="7" idx="2"/>
            </p:cNvCxnSpPr>
            <p:nvPr/>
          </p:nvCxnSpPr>
          <p:spPr>
            <a:xfrm>
              <a:off x="7572396" y="2500306"/>
              <a:ext cx="500066" cy="0"/>
            </a:xfrm>
            <a:prstGeom prst="line">
              <a:avLst/>
            </a:prstGeom>
            <a:ln w="222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6000760" y="2285992"/>
            <a:ext cx="2857520" cy="285752"/>
            <a:chOff x="5500694" y="2357430"/>
            <a:chExt cx="2857520" cy="285752"/>
          </a:xfrm>
        </p:grpSpPr>
        <p:sp>
          <p:nvSpPr>
            <p:cNvPr id="18" name="Oval 17"/>
            <p:cNvSpPr/>
            <p:nvPr/>
          </p:nvSpPr>
          <p:spPr>
            <a:xfrm>
              <a:off x="5500694" y="235743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6429388" y="235743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7286644" y="235743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8072462" y="235743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1"/>
            <p:cNvCxnSpPr>
              <a:stCxn id="18" idx="6"/>
              <a:endCxn id="19" idx="2"/>
            </p:cNvCxnSpPr>
            <p:nvPr/>
          </p:nvCxnSpPr>
          <p:spPr>
            <a:xfrm>
              <a:off x="5786446" y="2500306"/>
              <a:ext cx="642942" cy="0"/>
            </a:xfrm>
            <a:prstGeom prst="line">
              <a:avLst/>
            </a:prstGeom>
            <a:ln w="222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9" idx="6"/>
              <a:endCxn id="20" idx="2"/>
            </p:cNvCxnSpPr>
            <p:nvPr/>
          </p:nvCxnSpPr>
          <p:spPr>
            <a:xfrm>
              <a:off x="6715140" y="2500306"/>
              <a:ext cx="571504" cy="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0" idx="6"/>
              <a:endCxn id="21" idx="2"/>
            </p:cNvCxnSpPr>
            <p:nvPr/>
          </p:nvCxnSpPr>
          <p:spPr>
            <a:xfrm>
              <a:off x="7572396" y="2500306"/>
              <a:ext cx="500066" cy="0"/>
            </a:xfrm>
            <a:prstGeom prst="line">
              <a:avLst/>
            </a:prstGeom>
            <a:ln w="222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5715008" y="3071810"/>
            <a:ext cx="3143272" cy="285752"/>
            <a:chOff x="5357818" y="3071810"/>
            <a:chExt cx="3143272" cy="285752"/>
          </a:xfrm>
        </p:grpSpPr>
        <p:sp>
          <p:nvSpPr>
            <p:cNvPr id="26" name="Oval 25"/>
            <p:cNvSpPr/>
            <p:nvPr/>
          </p:nvSpPr>
          <p:spPr>
            <a:xfrm>
              <a:off x="5357818" y="307181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5929322" y="307181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7072330" y="307181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7643834" y="307181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/>
            <p:cNvCxnSpPr>
              <a:stCxn id="26" idx="6"/>
              <a:endCxn id="27" idx="2"/>
            </p:cNvCxnSpPr>
            <p:nvPr/>
          </p:nvCxnSpPr>
          <p:spPr>
            <a:xfrm>
              <a:off x="5643570" y="3214686"/>
              <a:ext cx="285752" cy="0"/>
            </a:xfrm>
            <a:prstGeom prst="line">
              <a:avLst/>
            </a:prstGeom>
            <a:ln w="222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34" idx="6"/>
              <a:endCxn id="28" idx="2"/>
            </p:cNvCxnSpPr>
            <p:nvPr/>
          </p:nvCxnSpPr>
          <p:spPr>
            <a:xfrm>
              <a:off x="6786578" y="3214686"/>
              <a:ext cx="285752" cy="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9" idx="6"/>
              <a:endCxn id="35" idx="2"/>
            </p:cNvCxnSpPr>
            <p:nvPr/>
          </p:nvCxnSpPr>
          <p:spPr>
            <a:xfrm>
              <a:off x="7929586" y="3214686"/>
              <a:ext cx="285752" cy="0"/>
            </a:xfrm>
            <a:prstGeom prst="line">
              <a:avLst/>
            </a:prstGeom>
            <a:ln w="222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6500826" y="307181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8215338" y="307181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Connector 35"/>
            <p:cNvCxnSpPr>
              <a:stCxn id="27" idx="6"/>
              <a:endCxn id="34" idx="2"/>
            </p:cNvCxnSpPr>
            <p:nvPr/>
          </p:nvCxnSpPr>
          <p:spPr>
            <a:xfrm>
              <a:off x="6215074" y="3214686"/>
              <a:ext cx="285752" cy="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28" idx="6"/>
              <a:endCxn id="29" idx="2"/>
            </p:cNvCxnSpPr>
            <p:nvPr/>
          </p:nvCxnSpPr>
          <p:spPr>
            <a:xfrm>
              <a:off x="7358082" y="3214686"/>
              <a:ext cx="285752" cy="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6929454" y="4000504"/>
            <a:ext cx="1928826" cy="2214578"/>
            <a:chOff x="6929454" y="4000504"/>
            <a:chExt cx="1928826" cy="2214578"/>
          </a:xfrm>
        </p:grpSpPr>
        <p:sp>
          <p:nvSpPr>
            <p:cNvPr id="46" name="Oval 45"/>
            <p:cNvSpPr/>
            <p:nvPr/>
          </p:nvSpPr>
          <p:spPr>
            <a:xfrm>
              <a:off x="7715272" y="4929198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6929454" y="4000504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7715272" y="4000504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8572528" y="4000504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8572528" y="4929198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8572528" y="592933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Connector 52"/>
            <p:cNvCxnSpPr>
              <a:stCxn id="47" idx="6"/>
              <a:endCxn id="48" idx="2"/>
            </p:cNvCxnSpPr>
            <p:nvPr/>
          </p:nvCxnSpPr>
          <p:spPr>
            <a:xfrm>
              <a:off x="7215206" y="4143380"/>
              <a:ext cx="50006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8" idx="6"/>
              <a:endCxn id="49" idx="2"/>
            </p:cNvCxnSpPr>
            <p:nvPr/>
          </p:nvCxnSpPr>
          <p:spPr>
            <a:xfrm>
              <a:off x="8001024" y="4143380"/>
              <a:ext cx="571504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7" idx="5"/>
              <a:endCxn id="46" idx="1"/>
            </p:cNvCxnSpPr>
            <p:nvPr/>
          </p:nvCxnSpPr>
          <p:spPr>
            <a:xfrm rot="16200000" flipH="1">
              <a:off x="7101921" y="4315847"/>
              <a:ext cx="726636" cy="58376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6" idx="5"/>
              <a:endCxn id="51" idx="1"/>
            </p:cNvCxnSpPr>
            <p:nvPr/>
          </p:nvCxnSpPr>
          <p:spPr>
            <a:xfrm rot="16200000" flipH="1">
              <a:off x="7887739" y="5244541"/>
              <a:ext cx="798074" cy="65519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48" idx="4"/>
              <a:endCxn id="46" idx="0"/>
            </p:cNvCxnSpPr>
            <p:nvPr/>
          </p:nvCxnSpPr>
          <p:spPr>
            <a:xfrm rot="5400000">
              <a:off x="7536677" y="4607727"/>
              <a:ext cx="64294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48" idx="5"/>
              <a:endCxn id="50" idx="1"/>
            </p:cNvCxnSpPr>
            <p:nvPr/>
          </p:nvCxnSpPr>
          <p:spPr>
            <a:xfrm rot="16200000" flipH="1">
              <a:off x="7923458" y="4280128"/>
              <a:ext cx="726636" cy="65519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46" idx="6"/>
              <a:endCxn id="50" idx="2"/>
            </p:cNvCxnSpPr>
            <p:nvPr/>
          </p:nvCxnSpPr>
          <p:spPr>
            <a:xfrm>
              <a:off x="8001024" y="5072074"/>
              <a:ext cx="57150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49" idx="4"/>
              <a:endCxn id="50" idx="0"/>
            </p:cNvCxnSpPr>
            <p:nvPr/>
          </p:nvCxnSpPr>
          <p:spPr>
            <a:xfrm rot="5400000">
              <a:off x="8393933" y="4607727"/>
              <a:ext cx="642942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0" idx="4"/>
              <a:endCxn id="51" idx="0"/>
            </p:cNvCxnSpPr>
            <p:nvPr/>
          </p:nvCxnSpPr>
          <p:spPr>
            <a:xfrm rot="5400000">
              <a:off x="8358214" y="5572140"/>
              <a:ext cx="71438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Geometria 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76" y="1500174"/>
            <a:ext cx="8229600" cy="4625609"/>
          </a:xfrm>
        </p:spPr>
        <p:txBody>
          <a:bodyPr/>
          <a:lstStyle/>
          <a:p>
            <a:r>
              <a:rPr lang="hu-HU" dirty="0" smtClean="0"/>
              <a:t>Kimeneti primitívek</a:t>
            </a:r>
          </a:p>
          <a:p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Pont</a:t>
            </a:r>
          </a:p>
          <a:p>
            <a:pPr lvl="2"/>
            <a:r>
              <a:rPr lang="hu-HU" dirty="0" smtClean="0"/>
              <a:t>GL_POINTS</a:t>
            </a:r>
          </a:p>
          <a:p>
            <a:pPr lvl="1"/>
            <a:r>
              <a:rPr lang="hu-HU" dirty="0" smtClean="0"/>
              <a:t>Szakasz</a:t>
            </a:r>
          </a:p>
          <a:p>
            <a:pPr lvl="2"/>
            <a:r>
              <a:rPr lang="hu-HU" dirty="0" smtClean="0"/>
              <a:t>GL_LINE_STRIP</a:t>
            </a:r>
          </a:p>
          <a:p>
            <a:pPr lvl="1"/>
            <a:r>
              <a:rPr lang="hu-HU" dirty="0" smtClean="0"/>
              <a:t>Háromszög</a:t>
            </a:r>
          </a:p>
          <a:p>
            <a:pPr lvl="2"/>
            <a:r>
              <a:rPr lang="hu-HU" dirty="0" smtClean="0"/>
              <a:t>GL_LINE_STRIP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2285992"/>
            <a:ext cx="642942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glProgramParameteri(shader, GL_GEOMETRY_OUTPUT_TYPE, tipus);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glProgramParameteri(shader, GL_GEOMETRY_VERTICES_OUT, darab);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Geometria 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1500174"/>
            <a:ext cx="9144032" cy="5214974"/>
          </a:xfrm>
        </p:spPr>
        <p:txBody>
          <a:bodyPr>
            <a:normAutofit/>
          </a:bodyPr>
          <a:lstStyle/>
          <a:p>
            <a:r>
              <a:rPr lang="hu-HU" dirty="0" smtClean="0"/>
              <a:t>Speciális bemeneti változók</a:t>
            </a:r>
          </a:p>
          <a:p>
            <a:pPr lvl="1"/>
            <a:r>
              <a:rPr lang="hu-HU" dirty="0" smtClean="0"/>
              <a:t>gl_ClipDistance[] : vágási információk</a:t>
            </a:r>
          </a:p>
          <a:p>
            <a:pPr lvl="1"/>
            <a:r>
              <a:rPr lang="hu-HU" dirty="0" smtClean="0"/>
              <a:t>gl_PointSize[] : vertex méret a vertex shaderből</a:t>
            </a:r>
          </a:p>
          <a:p>
            <a:pPr lvl="1"/>
            <a:r>
              <a:rPr lang="hu-HU" dirty="0" smtClean="0"/>
              <a:t>gl_Position : vertex pozíció</a:t>
            </a:r>
          </a:p>
          <a:p>
            <a:pPr lvl="1"/>
            <a:r>
              <a:rPr lang="hu-HU" dirty="0" smtClean="0"/>
              <a:t>gl_PrimitiveIDIn : a feldolgozott primitív sorszáma</a:t>
            </a:r>
          </a:p>
          <a:p>
            <a:r>
              <a:rPr lang="hu-HU" dirty="0" smtClean="0"/>
              <a:t>Speciális kimeneti változók</a:t>
            </a:r>
          </a:p>
          <a:p>
            <a:pPr lvl="1"/>
            <a:r>
              <a:rPr lang="hu-HU" dirty="0" smtClean="0"/>
              <a:t>A bemeneti változók</a:t>
            </a:r>
          </a:p>
          <a:p>
            <a:pPr lvl="1"/>
            <a:r>
              <a:rPr lang="hu-HU" dirty="0" smtClean="0"/>
              <a:t>gl_Layer : melyik rétegbe tegye a fragmens shader</a:t>
            </a:r>
          </a:p>
          <a:p>
            <a:pPr lvl="1">
              <a:buNone/>
            </a:pPr>
            <a:r>
              <a:rPr lang="hu-HU" dirty="0" smtClean="0"/>
              <a:t>			       (pl. cube map rendereléshez)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Geometria 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76" y="1589473"/>
            <a:ext cx="8229600" cy="4625609"/>
          </a:xfrm>
        </p:spPr>
        <p:txBody>
          <a:bodyPr/>
          <a:lstStyle/>
          <a:p>
            <a:r>
              <a:rPr lang="hu-HU" dirty="0" smtClean="0"/>
              <a:t>Primitívek generálása</a:t>
            </a:r>
          </a:p>
          <a:p>
            <a:pPr lvl="1"/>
            <a:r>
              <a:rPr lang="hu-HU" dirty="0" smtClean="0"/>
              <a:t>Vertex információk beállítása</a:t>
            </a:r>
          </a:p>
          <a:p>
            <a:pPr lvl="1"/>
            <a:r>
              <a:rPr lang="hu-HU" dirty="0" smtClean="0"/>
              <a:t>Vertex lezárása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Primitív lezárása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3286125"/>
            <a:ext cx="428628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EmitVertex();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335669"/>
            <a:ext cx="428628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EndPrimitive();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Geometria 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1375159"/>
            <a:ext cx="8229600" cy="4625609"/>
          </a:xfrm>
        </p:spPr>
        <p:txBody>
          <a:bodyPr/>
          <a:lstStyle/>
          <a:p>
            <a:r>
              <a:rPr lang="hu-HU" dirty="0" smtClean="0"/>
              <a:t>Példa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1955624"/>
            <a:ext cx="7786742" cy="46166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#version 130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#extension GL_EXT_geometry_shader4 : enable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in vec2 vTexCoord[];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out vec2 fTexCoord;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void main(void){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for(int i=0; i &lt; gl_VerticesIn; ++i){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gl_Position = gl_PositionIn[i];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fTexCoord = vTexCoord[i];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EmitVertex();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EndPrimitive();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for(int i=0; i &lt; gl_VerticesIn; ++i){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gl_Position = gl_PositionIn[i].yxzw;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fTexCoord = vTexCoord[i].yx;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EmitVertex();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EndPrimitive();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6"/>
          <p:cNvCxnSpPr>
            <a:endCxn id="15" idx="2"/>
          </p:cNvCxnSpPr>
          <p:nvPr/>
        </p:nvCxnSpPr>
        <p:spPr>
          <a:xfrm rot="10800000">
            <a:off x="5822166" y="3226828"/>
            <a:ext cx="1678793" cy="916552"/>
          </a:xfrm>
          <a:prstGeom prst="bentConnector2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Geometria 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1428736"/>
            <a:ext cx="8858312" cy="5268527"/>
          </a:xfrm>
        </p:spPr>
        <p:txBody>
          <a:bodyPr>
            <a:normAutofit/>
          </a:bodyPr>
          <a:lstStyle/>
          <a:p>
            <a:r>
              <a:rPr lang="hu-HU" dirty="0" smtClean="0"/>
              <a:t>Primitívek újrafeldolgozása</a:t>
            </a:r>
          </a:p>
          <a:p>
            <a:pPr lvl="1"/>
            <a:r>
              <a:rPr lang="hu-HU" dirty="0" smtClean="0"/>
              <a:t>Transform feedback</a:t>
            </a:r>
          </a:p>
          <a:p>
            <a:pPr lvl="1"/>
            <a:endParaRPr lang="hu-HU" dirty="0" smtClean="0"/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Feedback mód</a:t>
            </a:r>
          </a:p>
          <a:p>
            <a:pPr lvl="3"/>
            <a:r>
              <a:rPr lang="hu-HU" dirty="0" smtClean="0"/>
              <a:t>Megadja a használható primitíveket</a:t>
            </a:r>
          </a:p>
          <a:p>
            <a:pPr lvl="1"/>
            <a:r>
              <a:rPr lang="hu-HU" dirty="0" smtClean="0"/>
              <a:t>Feedback buffer kiválasztása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Tulajdonságok kiválasztása</a:t>
            </a:r>
          </a:p>
          <a:p>
            <a:pPr lvl="1"/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72198" y="2356636"/>
            <a:ext cx="28575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Vertex Shader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72198" y="3356768"/>
            <a:ext cx="28575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Geometria Shader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72198" y="5714222"/>
            <a:ext cx="28575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Fragmens Shader</a:t>
            </a:r>
            <a:endParaRPr lang="en-US" dirty="0"/>
          </a:p>
        </p:txBody>
      </p:sp>
      <p:cxnSp>
        <p:nvCxnSpPr>
          <p:cNvPr id="7" name="Straight Arrow Connector 6"/>
          <p:cNvCxnSpPr>
            <a:endCxn id="4" idx="0"/>
          </p:cNvCxnSpPr>
          <p:nvPr/>
        </p:nvCxnSpPr>
        <p:spPr>
          <a:xfrm rot="5400000">
            <a:off x="7250925" y="2106603"/>
            <a:ext cx="500066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 rot="5400000">
            <a:off x="7185558" y="3041368"/>
            <a:ext cx="6308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2"/>
            <a:endCxn id="10" idx="0"/>
          </p:cNvCxnSpPr>
          <p:nvPr/>
        </p:nvCxnSpPr>
        <p:spPr>
          <a:xfrm rot="5400000">
            <a:off x="6941596" y="4285462"/>
            <a:ext cx="1118724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72198" y="4844824"/>
            <a:ext cx="2857520" cy="369332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Arrow Connector 10"/>
          <p:cNvCxnSpPr>
            <a:stCxn id="10" idx="2"/>
            <a:endCxn id="6" idx="0"/>
          </p:cNvCxnSpPr>
          <p:nvPr/>
        </p:nvCxnSpPr>
        <p:spPr>
          <a:xfrm rot="5400000">
            <a:off x="7250925" y="5464189"/>
            <a:ext cx="500066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</p:cNvCxnSpPr>
          <p:nvPr/>
        </p:nvCxnSpPr>
        <p:spPr>
          <a:xfrm rot="5400000">
            <a:off x="7221277" y="6363235"/>
            <a:ext cx="559362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57752" y="2857496"/>
            <a:ext cx="192882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Feedback Buffer</a:t>
            </a:r>
            <a:endParaRPr lang="en-US" dirty="0"/>
          </a:p>
        </p:txBody>
      </p:sp>
      <p:cxnSp>
        <p:nvCxnSpPr>
          <p:cNvPr id="19" name="Elbow Connector 18"/>
          <p:cNvCxnSpPr>
            <a:stCxn id="15" idx="0"/>
          </p:cNvCxnSpPr>
          <p:nvPr/>
        </p:nvCxnSpPr>
        <p:spPr>
          <a:xfrm rot="5400000" flipH="1" flipV="1">
            <a:off x="6232934" y="1660909"/>
            <a:ext cx="785818" cy="1607357"/>
          </a:xfrm>
          <a:prstGeom prst="bentConnector2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57224" y="2571744"/>
            <a:ext cx="3429024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glBeginTransformFeedback(mode);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// glDrawArrays(...);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glEndTransformFeedback();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7224" y="4786322"/>
            <a:ext cx="492922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glBindBufferBase(GL_TRANSFORM_FEEDBACK_BUFFER,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                  index, buffer);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57224" y="5857892"/>
            <a:ext cx="492922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glTransformFeedbackVaryings(...);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Geometria 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18035"/>
            <a:ext cx="8929750" cy="5197113"/>
          </a:xfrm>
        </p:spPr>
        <p:txBody>
          <a:bodyPr/>
          <a:lstStyle/>
          <a:p>
            <a:r>
              <a:rPr lang="hu-HU" dirty="0" smtClean="0"/>
              <a:t>Információ a geometria shader működéséről</a:t>
            </a:r>
          </a:p>
          <a:p>
            <a:pPr lvl="1"/>
            <a:r>
              <a:rPr lang="hu-HU" dirty="0" smtClean="0"/>
              <a:t>Primitive query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Query mód</a:t>
            </a:r>
          </a:p>
          <a:p>
            <a:pPr lvl="2"/>
            <a:r>
              <a:rPr lang="hu-HU" dirty="0" smtClean="0"/>
              <a:t>GL_PRIMITIVES_GENERATED</a:t>
            </a:r>
          </a:p>
          <a:p>
            <a:pPr lvl="3"/>
            <a:r>
              <a:rPr lang="hu-HU" dirty="0" smtClean="0"/>
              <a:t>Mennyi primitívet állított elő a geometria shader</a:t>
            </a:r>
          </a:p>
          <a:p>
            <a:pPr lvl="2"/>
            <a:r>
              <a:rPr lang="hu-HU" dirty="0" smtClean="0"/>
              <a:t>GL_TRANSFORM_FEEDBACK_PRIMITIVES_WRITTEN</a:t>
            </a:r>
          </a:p>
          <a:p>
            <a:pPr lvl="3"/>
            <a:r>
              <a:rPr lang="hu-HU" dirty="0" smtClean="0"/>
              <a:t>Mennyi primitívet tudott a feedback bufferbe írni a shader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2621157"/>
            <a:ext cx="4286280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GLuint outputQuery;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glGenQueries(1, &amp;outputQuery);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glBeginQuery(mode, outputQuery);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glEndQuery(mode);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MipMap</a:t>
            </a:r>
            <a:endParaRPr lang="hu-HU" dirty="0"/>
          </a:p>
        </p:txBody>
      </p:sp>
      <p:sp>
        <p:nvSpPr>
          <p:cNvPr id="11" name="Tartalom helye 2"/>
          <p:cNvSpPr>
            <a:spLocks noGrp="1"/>
          </p:cNvSpPr>
          <p:nvPr>
            <p:ph idx="1"/>
          </p:nvPr>
        </p:nvSpPr>
        <p:spPr>
          <a:xfrm>
            <a:off x="71406" y="1500174"/>
            <a:ext cx="8229600" cy="1214445"/>
          </a:xfrm>
        </p:spPr>
        <p:txBody>
          <a:bodyPr>
            <a:normAutofit fontScale="70000" lnSpcReduction="20000"/>
          </a:bodyPr>
          <a:lstStyle/>
          <a:p>
            <a:r>
              <a:rPr lang="hu-HU" dirty="0" err="1" smtClean="0"/>
              <a:t>MipMap</a:t>
            </a:r>
            <a:r>
              <a:rPr lang="hu-HU" dirty="0" smtClean="0"/>
              <a:t> </a:t>
            </a:r>
            <a:endParaRPr lang="hu-HU" dirty="0" smtClean="0"/>
          </a:p>
          <a:p>
            <a:pPr lvl="1"/>
            <a:r>
              <a:rPr lang="hu-HU" dirty="0" smtClean="0"/>
              <a:t>glTexImage2D(GL_TEXTURE_2D</a:t>
            </a:r>
            <a:r>
              <a:rPr lang="hu-HU" dirty="0"/>
              <a:t>, </a:t>
            </a:r>
            <a:r>
              <a:rPr lang="hu-HU" dirty="0" err="1" smtClean="0">
                <a:solidFill>
                  <a:srgbClr val="FF0000"/>
                </a:solidFill>
              </a:rPr>
              <a:t>level</a:t>
            </a:r>
            <a:r>
              <a:rPr lang="hu-HU" dirty="0" smtClean="0">
                <a:solidFill>
                  <a:srgbClr val="FF0000"/>
                </a:solidFill>
              </a:rPr>
              <a:t>,</a:t>
            </a:r>
            <a:r>
              <a:rPr lang="hu-HU" dirty="0" smtClean="0"/>
              <a:t> </a:t>
            </a:r>
            <a:r>
              <a:rPr lang="hu-HU" dirty="0"/>
              <a:t>GL_RGBA32F, </a:t>
            </a:r>
            <a:r>
              <a:rPr lang="hu-HU" dirty="0" smtClean="0"/>
              <a:t>...);</a:t>
            </a:r>
          </a:p>
          <a:p>
            <a:pPr lvl="1"/>
            <a:r>
              <a:rPr lang="hu-HU" dirty="0"/>
              <a:t>glFramebufferTexture2D(GL_FRAMEBUFFER, </a:t>
            </a:r>
            <a:r>
              <a:rPr lang="hu-HU" dirty="0" smtClean="0"/>
              <a:t>..., </a:t>
            </a:r>
            <a:r>
              <a:rPr lang="hu-HU" dirty="0" err="1" smtClean="0"/>
              <a:t>TexID</a:t>
            </a:r>
            <a:r>
              <a:rPr lang="hu-HU" dirty="0" smtClean="0"/>
              <a:t>, </a:t>
            </a:r>
            <a:r>
              <a:rPr lang="hu-HU" dirty="0" err="1">
                <a:solidFill>
                  <a:srgbClr val="FF0000"/>
                </a:solidFill>
              </a:rPr>
              <a:t>mipLevel</a:t>
            </a:r>
            <a:r>
              <a:rPr lang="hu-HU" dirty="0" smtClean="0"/>
              <a:t>);</a:t>
            </a:r>
          </a:p>
          <a:p>
            <a:pPr lvl="1"/>
            <a:endParaRPr lang="hu-HU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8897" y="3122948"/>
            <a:ext cx="642942" cy="6429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6153" y="3122948"/>
            <a:ext cx="1571636" cy="15716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02103" y="3131111"/>
            <a:ext cx="2890177" cy="28901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Geometria 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62424"/>
            <a:ext cx="9001188" cy="5286412"/>
          </a:xfrm>
        </p:spPr>
        <p:txBody>
          <a:bodyPr/>
          <a:lstStyle/>
          <a:p>
            <a:r>
              <a:rPr lang="hu-HU" dirty="0" smtClean="0"/>
              <a:t>Információ a geometria shader működéséről</a:t>
            </a:r>
          </a:p>
          <a:p>
            <a:pPr lvl="1"/>
            <a:r>
              <a:rPr lang="hu-HU" dirty="0" smtClean="0"/>
              <a:t>A Query eredményének lekérdezése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2684688"/>
            <a:ext cx="7429552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GLuint outPointCount = 0;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GLuint succeded = 0;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while(!succeded){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glGetQueryObjectiv(outputQuery, GL_QUERY_RESULT_AVAILABLE, &amp;succeded);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glGetQueryObjectiv(outputQuery, GL_QUERY_RESULT, &amp;outPointCount);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Gráfbejárás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5191"/>
            <a:ext cx="8435280" cy="4625609"/>
          </a:xfrm>
        </p:spPr>
        <p:txBody>
          <a:bodyPr/>
          <a:lstStyle/>
          <a:p>
            <a:r>
              <a:rPr lang="hu-HU" dirty="0" smtClean="0"/>
              <a:t>Bejárás adatait 1D textúrába tároljuk, N méretű, ahol N a gráf csomópontjainak száma</a:t>
            </a:r>
          </a:p>
          <a:p>
            <a:r>
              <a:rPr lang="hu-HU" dirty="0" smtClean="0"/>
              <a:t>Valójában 2D textúrát használtunk, kényelmességi okokból, mérete Nx1</a:t>
            </a:r>
          </a:p>
          <a:p>
            <a:r>
              <a:rPr lang="hu-HU" dirty="0" smtClean="0"/>
              <a:t>A textúra float4-es, pixelek jelentése (</a:t>
            </a:r>
            <a:r>
              <a:rPr lang="hu-HU" dirty="0" err="1" smtClean="0"/>
              <a:t>nodedata</a:t>
            </a:r>
            <a:r>
              <a:rPr lang="hu-HU" dirty="0" smtClean="0"/>
              <a:t>):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7092280" y="4922584"/>
            <a:ext cx="1197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(R, G, B, A)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366311" y="4922584"/>
            <a:ext cx="143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Csúcspont ID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345975" y="5349762"/>
            <a:ext cx="4222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Eddig megtalált legrövidebb teljes úthossz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353366" y="5805264"/>
            <a:ext cx="5586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Az a csúcspont, melyből a legrövidebb úton ide jutottunk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325759" y="6309320"/>
            <a:ext cx="7486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Érvényességi </a:t>
            </a:r>
            <a:r>
              <a:rPr lang="hu-HU" dirty="0" err="1"/>
              <a:t>flag</a:t>
            </a:r>
            <a:r>
              <a:rPr lang="hu-HU" dirty="0"/>
              <a:t> (0 v. 1, ha 0, akkor még nem látogattuk meg a csúcspontot)</a:t>
            </a:r>
            <a:endParaRPr lang="hu-HU" dirty="0"/>
          </a:p>
        </p:txBody>
      </p:sp>
      <p:cxnSp>
        <p:nvCxnSpPr>
          <p:cNvPr id="10" name="Egyenes összekötő nyíllal 9"/>
          <p:cNvCxnSpPr>
            <a:stCxn id="5" idx="3"/>
            <a:endCxn id="4" idx="1"/>
          </p:cNvCxnSpPr>
          <p:nvPr/>
        </p:nvCxnSpPr>
        <p:spPr>
          <a:xfrm>
            <a:off x="1799717" y="5107250"/>
            <a:ext cx="52925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>
            <a:stCxn id="6" idx="3"/>
          </p:cNvCxnSpPr>
          <p:nvPr/>
        </p:nvCxnSpPr>
        <p:spPr>
          <a:xfrm flipV="1">
            <a:off x="4568606" y="5193323"/>
            <a:ext cx="2945886" cy="341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>
            <a:stCxn id="7" idx="3"/>
          </p:cNvCxnSpPr>
          <p:nvPr/>
        </p:nvCxnSpPr>
        <p:spPr>
          <a:xfrm flipV="1">
            <a:off x="5940152" y="5176119"/>
            <a:ext cx="1782017" cy="8138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flipV="1">
            <a:off x="7380312" y="5240233"/>
            <a:ext cx="648072" cy="1069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708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Gráfbejárás</a:t>
            </a:r>
            <a:r>
              <a:rPr lang="hu-HU" dirty="0" smtClean="0"/>
              <a:t>, geometria árnyaló I.</a:t>
            </a:r>
            <a:endParaRPr lang="hu-HU" dirty="0"/>
          </a:p>
        </p:txBody>
      </p:sp>
      <p:sp>
        <p:nvSpPr>
          <p:cNvPr id="5" name="TextBox 3"/>
          <p:cNvSpPr txBox="1"/>
          <p:nvPr/>
        </p:nvSpPr>
        <p:spPr>
          <a:xfrm>
            <a:off x="179512" y="1556792"/>
            <a:ext cx="8374214" cy="5262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/>
              <a:t>#version 130</a:t>
            </a:r>
          </a:p>
          <a:p>
            <a:r>
              <a:rPr lang="hu-HU" sz="1400" dirty="0"/>
              <a:t>#</a:t>
            </a:r>
            <a:r>
              <a:rPr lang="hu-HU" sz="1400" dirty="0" err="1"/>
              <a:t>extension</a:t>
            </a:r>
            <a:r>
              <a:rPr lang="hu-HU" sz="1400" dirty="0"/>
              <a:t> GL_EXT_</a:t>
            </a:r>
            <a:r>
              <a:rPr lang="hu-HU" sz="1400" dirty="0" err="1"/>
              <a:t>geometry</a:t>
            </a:r>
            <a:r>
              <a:rPr lang="hu-HU" sz="1400" dirty="0"/>
              <a:t>_shader4 : </a:t>
            </a:r>
            <a:r>
              <a:rPr lang="hu-HU" sz="1400" dirty="0" err="1"/>
              <a:t>enable</a:t>
            </a:r>
            <a:endParaRPr lang="hu-HU" sz="1400" dirty="0"/>
          </a:p>
          <a:p>
            <a:endParaRPr lang="hu-HU" sz="1400" dirty="0"/>
          </a:p>
          <a:p>
            <a:r>
              <a:rPr lang="hu-HU" sz="1400" dirty="0"/>
              <a:t>uniform sampler2D </a:t>
            </a:r>
            <a:r>
              <a:rPr lang="hu-HU" sz="1400" dirty="0" err="1"/>
              <a:t>adjacency</a:t>
            </a:r>
            <a:r>
              <a:rPr lang="hu-HU" sz="1400" dirty="0"/>
              <a:t>; </a:t>
            </a:r>
          </a:p>
          <a:p>
            <a:r>
              <a:rPr lang="en-US" sz="1400" dirty="0"/>
              <a:t>uniform sampler2D </a:t>
            </a:r>
            <a:r>
              <a:rPr lang="en-US" sz="1400" dirty="0" err="1" smtClean="0"/>
              <a:t>shortestPath</a:t>
            </a:r>
            <a:r>
              <a:rPr lang="hu-HU" sz="1400" dirty="0" smtClean="0"/>
              <a:t>;</a:t>
            </a:r>
          </a:p>
          <a:p>
            <a:r>
              <a:rPr lang="hu-HU" sz="1400" dirty="0" smtClean="0"/>
              <a:t>out </a:t>
            </a:r>
            <a:r>
              <a:rPr lang="hu-HU" sz="1400" dirty="0"/>
              <a:t>vec4 </a:t>
            </a:r>
            <a:r>
              <a:rPr lang="hu-HU" sz="1400" dirty="0" err="1"/>
              <a:t>nodedata</a:t>
            </a:r>
            <a:r>
              <a:rPr lang="hu-HU" sz="1400" dirty="0"/>
              <a:t>;</a:t>
            </a:r>
          </a:p>
          <a:p>
            <a:endParaRPr lang="hu-HU" sz="1400" dirty="0"/>
          </a:p>
          <a:p>
            <a:r>
              <a:rPr lang="hu-HU" sz="1400" dirty="0" err="1"/>
              <a:t>void</a:t>
            </a:r>
            <a:r>
              <a:rPr lang="hu-HU" sz="1400" dirty="0"/>
              <a:t> main(</a:t>
            </a:r>
            <a:r>
              <a:rPr lang="hu-HU" sz="1400" dirty="0" err="1"/>
              <a:t>void</a:t>
            </a:r>
            <a:r>
              <a:rPr lang="hu-HU" sz="1400" dirty="0"/>
              <a:t>)</a:t>
            </a:r>
          </a:p>
          <a:p>
            <a:r>
              <a:rPr lang="hu-HU" sz="1400" dirty="0"/>
              <a:t>{</a:t>
            </a:r>
          </a:p>
          <a:p>
            <a:r>
              <a:rPr lang="en-US" sz="1400" dirty="0"/>
              <a:t>    float </a:t>
            </a:r>
            <a:r>
              <a:rPr lang="en-US" sz="1400" dirty="0" err="1"/>
              <a:t>nodeCount</a:t>
            </a:r>
            <a:r>
              <a:rPr lang="en-US" sz="1400" dirty="0"/>
              <a:t> = </a:t>
            </a:r>
            <a:r>
              <a:rPr lang="en-US" sz="1400" dirty="0" err="1"/>
              <a:t>textureSize</a:t>
            </a:r>
            <a:r>
              <a:rPr lang="en-US" sz="1400" dirty="0"/>
              <a:t>(</a:t>
            </a:r>
            <a:r>
              <a:rPr lang="en-US" sz="1400" dirty="0" err="1"/>
              <a:t>shortestPath</a:t>
            </a:r>
            <a:r>
              <a:rPr lang="en-US" sz="1400" dirty="0"/>
              <a:t>, 0).x;</a:t>
            </a:r>
          </a:p>
          <a:p>
            <a:r>
              <a:rPr lang="hu-HU" sz="1400" dirty="0"/>
              <a:t>    vec4 </a:t>
            </a:r>
            <a:r>
              <a:rPr lang="hu-HU" sz="1400" dirty="0" err="1"/>
              <a:t>vertexdata</a:t>
            </a:r>
            <a:r>
              <a:rPr lang="hu-HU" sz="1400" dirty="0"/>
              <a:t> = </a:t>
            </a:r>
            <a:r>
              <a:rPr lang="hu-HU" sz="1400" dirty="0" err="1"/>
              <a:t>gl</a:t>
            </a:r>
            <a:r>
              <a:rPr lang="hu-HU" sz="1400" dirty="0"/>
              <a:t>_</a:t>
            </a:r>
            <a:r>
              <a:rPr lang="hu-HU" sz="1400" dirty="0" err="1"/>
              <a:t>PositionIn</a:t>
            </a:r>
            <a:r>
              <a:rPr lang="hu-HU" sz="1400" dirty="0"/>
              <a:t>[0];</a:t>
            </a:r>
          </a:p>
          <a:p>
            <a:r>
              <a:rPr lang="hu-HU" sz="1400" dirty="0"/>
              <a:t>    int </a:t>
            </a:r>
            <a:r>
              <a:rPr lang="hu-HU" sz="1400" dirty="0" err="1"/>
              <a:t>nodeID</a:t>
            </a:r>
            <a:r>
              <a:rPr lang="hu-HU" sz="1400" dirty="0"/>
              <a:t> = </a:t>
            </a:r>
            <a:r>
              <a:rPr lang="hu-HU" sz="1400" dirty="0" err="1"/>
              <a:t>int</a:t>
            </a:r>
            <a:r>
              <a:rPr lang="hu-HU" sz="1400" dirty="0"/>
              <a:t>(</a:t>
            </a:r>
            <a:r>
              <a:rPr lang="hu-HU" sz="1400" dirty="0" err="1"/>
              <a:t>vertexdata.x</a:t>
            </a:r>
            <a:r>
              <a:rPr lang="hu-HU" sz="1400" dirty="0"/>
              <a:t>);</a:t>
            </a:r>
          </a:p>
          <a:p>
            <a:endParaRPr lang="hu-HU" sz="1400" dirty="0"/>
          </a:p>
          <a:p>
            <a:r>
              <a:rPr lang="hu-HU" sz="1400" dirty="0"/>
              <a:t>    vec4 </a:t>
            </a:r>
            <a:r>
              <a:rPr lang="hu-HU" sz="1400" dirty="0" err="1"/>
              <a:t>storedNodeData</a:t>
            </a:r>
            <a:r>
              <a:rPr lang="hu-HU" sz="1400" dirty="0"/>
              <a:t> = </a:t>
            </a:r>
            <a:r>
              <a:rPr lang="hu-HU" sz="1400" dirty="0" err="1"/>
              <a:t>texelFetch</a:t>
            </a:r>
            <a:r>
              <a:rPr lang="hu-HU" sz="1400" dirty="0"/>
              <a:t>(</a:t>
            </a:r>
            <a:r>
              <a:rPr lang="hu-HU" sz="1400" dirty="0" err="1"/>
              <a:t>shortestPath</a:t>
            </a:r>
            <a:r>
              <a:rPr lang="hu-HU" sz="1400" dirty="0"/>
              <a:t>, ivec2(</a:t>
            </a:r>
            <a:r>
              <a:rPr lang="hu-HU" sz="1400" dirty="0" err="1"/>
              <a:t>nodeID</a:t>
            </a:r>
            <a:r>
              <a:rPr lang="hu-HU" sz="1400" dirty="0"/>
              <a:t>, 0), </a:t>
            </a:r>
            <a:r>
              <a:rPr lang="hu-HU" sz="1400" dirty="0" err="1"/>
              <a:t>0</a:t>
            </a:r>
            <a:r>
              <a:rPr lang="hu-HU" sz="1400" dirty="0"/>
              <a:t>);</a:t>
            </a:r>
          </a:p>
          <a:p>
            <a:r>
              <a:rPr lang="hu-HU" sz="1400" dirty="0"/>
              <a:t>    </a:t>
            </a:r>
            <a:r>
              <a:rPr lang="hu-HU" sz="1400" dirty="0" err="1"/>
              <a:t>float</a:t>
            </a:r>
            <a:r>
              <a:rPr lang="hu-HU" sz="1400" dirty="0"/>
              <a:t> </a:t>
            </a:r>
            <a:r>
              <a:rPr lang="hu-HU" sz="1400" dirty="0" err="1"/>
              <a:t>pathLen</a:t>
            </a:r>
            <a:r>
              <a:rPr lang="hu-HU" sz="1400" dirty="0"/>
              <a:t> = </a:t>
            </a:r>
            <a:r>
              <a:rPr lang="hu-HU" sz="1400" dirty="0" err="1"/>
              <a:t>storedNodeData.y</a:t>
            </a:r>
            <a:r>
              <a:rPr lang="hu-HU" sz="1400" dirty="0"/>
              <a:t>;</a:t>
            </a:r>
          </a:p>
          <a:p>
            <a:endParaRPr lang="hu-HU" sz="1400" dirty="0"/>
          </a:p>
          <a:p>
            <a:r>
              <a:rPr lang="en-US" sz="1400" dirty="0"/>
              <a:t>    //this should be the start node</a:t>
            </a:r>
          </a:p>
          <a:p>
            <a:r>
              <a:rPr lang="hu-HU" sz="1400" dirty="0"/>
              <a:t>    </a:t>
            </a:r>
            <a:r>
              <a:rPr lang="hu-HU" sz="1400" dirty="0" err="1"/>
              <a:t>if</a:t>
            </a:r>
            <a:r>
              <a:rPr lang="hu-HU" sz="1400" dirty="0"/>
              <a:t>(</a:t>
            </a:r>
            <a:r>
              <a:rPr lang="hu-HU" sz="1400" dirty="0" err="1"/>
              <a:t>vertexdata.w</a:t>
            </a:r>
            <a:r>
              <a:rPr lang="hu-HU" sz="1400" dirty="0"/>
              <a:t> == 0)</a:t>
            </a:r>
          </a:p>
          <a:p>
            <a:r>
              <a:rPr lang="hu-HU" sz="1400" dirty="0"/>
              <a:t>    {</a:t>
            </a:r>
          </a:p>
          <a:p>
            <a:r>
              <a:rPr lang="en-US" sz="1400" dirty="0"/>
              <a:t>         </a:t>
            </a:r>
            <a:r>
              <a:rPr lang="en-US" sz="1400" dirty="0" err="1"/>
              <a:t>gl_Position</a:t>
            </a:r>
            <a:r>
              <a:rPr lang="en-US" sz="1400" dirty="0"/>
              <a:t> = vec4(float(</a:t>
            </a:r>
            <a:r>
              <a:rPr lang="en-US" sz="1400" dirty="0" err="1"/>
              <a:t>nodeID</a:t>
            </a:r>
            <a:r>
              <a:rPr lang="en-US" sz="1400" dirty="0"/>
              <a:t>) / </a:t>
            </a:r>
            <a:r>
              <a:rPr lang="en-US" sz="1400" dirty="0" err="1"/>
              <a:t>nodeCount</a:t>
            </a:r>
            <a:r>
              <a:rPr lang="en-US" sz="1400" dirty="0"/>
              <a:t> * 2.0 - 1.0, 0, 0, 1);</a:t>
            </a:r>
          </a:p>
          <a:p>
            <a:r>
              <a:rPr lang="hu-HU" sz="1400" dirty="0"/>
              <a:t>         </a:t>
            </a:r>
            <a:r>
              <a:rPr lang="hu-HU" sz="1400" dirty="0" err="1"/>
              <a:t>nodedata</a:t>
            </a:r>
            <a:r>
              <a:rPr lang="hu-HU" sz="1400" dirty="0"/>
              <a:t> = vec4(</a:t>
            </a:r>
            <a:r>
              <a:rPr lang="hu-HU" sz="1400" dirty="0" err="1"/>
              <a:t>vertexdata.xyz</a:t>
            </a:r>
            <a:r>
              <a:rPr lang="hu-HU" sz="1400" dirty="0"/>
              <a:t>, 1);</a:t>
            </a:r>
          </a:p>
          <a:p>
            <a:r>
              <a:rPr lang="hu-HU" sz="1400" dirty="0"/>
              <a:t>         </a:t>
            </a:r>
            <a:r>
              <a:rPr lang="hu-HU" sz="1400" dirty="0" err="1"/>
              <a:t>EmitVertex</a:t>
            </a:r>
            <a:r>
              <a:rPr lang="hu-HU" sz="1400" dirty="0"/>
              <a:t>();</a:t>
            </a:r>
          </a:p>
          <a:p>
            <a:r>
              <a:rPr lang="hu-HU" sz="1400" dirty="0"/>
              <a:t>    }</a:t>
            </a:r>
          </a:p>
          <a:p>
            <a:r>
              <a:rPr lang="hu-HU" sz="1400" dirty="0"/>
              <a:t>    </a:t>
            </a:r>
            <a:r>
              <a:rPr lang="hu-HU" sz="1400" dirty="0" smtClean="0"/>
              <a:t>…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538538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Gráfbejárás</a:t>
            </a:r>
            <a:r>
              <a:rPr lang="hu-HU" dirty="0" smtClean="0"/>
              <a:t>, geometria árnyaló II.</a:t>
            </a:r>
            <a:endParaRPr lang="hu-HU" dirty="0"/>
          </a:p>
        </p:txBody>
      </p:sp>
      <p:sp>
        <p:nvSpPr>
          <p:cNvPr id="5" name="TextBox 3"/>
          <p:cNvSpPr txBox="1"/>
          <p:nvPr/>
        </p:nvSpPr>
        <p:spPr>
          <a:xfrm>
            <a:off x="179512" y="1556792"/>
            <a:ext cx="8374214" cy="46166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…</a:t>
            </a:r>
          </a:p>
          <a:p>
            <a:r>
              <a:rPr lang="hu-HU" sz="1400" dirty="0" smtClean="0"/>
              <a:t> </a:t>
            </a:r>
          </a:p>
          <a:p>
            <a:r>
              <a:rPr lang="hu-HU" sz="1400" dirty="0" smtClean="0"/>
              <a:t>//</a:t>
            </a:r>
            <a:r>
              <a:rPr lang="hu-HU" sz="1400" dirty="0" err="1"/>
              <a:t>visit</a:t>
            </a:r>
            <a:r>
              <a:rPr lang="hu-HU" sz="1400" dirty="0"/>
              <a:t> </a:t>
            </a:r>
            <a:r>
              <a:rPr lang="hu-HU" sz="1400" dirty="0" err="1"/>
              <a:t>all</a:t>
            </a:r>
            <a:r>
              <a:rPr lang="hu-HU" sz="1400" dirty="0"/>
              <a:t> </a:t>
            </a:r>
            <a:r>
              <a:rPr lang="hu-HU" sz="1400" dirty="0" err="1"/>
              <a:t>neighbor</a:t>
            </a:r>
            <a:r>
              <a:rPr lang="hu-HU" sz="1400" dirty="0"/>
              <a:t> </a:t>
            </a:r>
            <a:r>
              <a:rPr lang="hu-HU" sz="1400" dirty="0" err="1"/>
              <a:t>nodes</a:t>
            </a:r>
            <a:endParaRPr lang="hu-HU" sz="1400" dirty="0"/>
          </a:p>
          <a:p>
            <a:r>
              <a:rPr lang="nn-NO" sz="1400" dirty="0"/>
              <a:t>    for(int i = 0; i &lt; nodeCount; ++i)</a:t>
            </a:r>
          </a:p>
          <a:p>
            <a:r>
              <a:rPr lang="hu-HU" sz="1400" dirty="0"/>
              <a:t>    {</a:t>
            </a:r>
          </a:p>
          <a:p>
            <a:r>
              <a:rPr lang="hu-HU" sz="1400" dirty="0"/>
              <a:t>     </a:t>
            </a:r>
            <a:r>
              <a:rPr lang="hu-HU" sz="1400" dirty="0" err="1"/>
              <a:t>float</a:t>
            </a:r>
            <a:r>
              <a:rPr lang="hu-HU" sz="1400" dirty="0"/>
              <a:t> </a:t>
            </a:r>
            <a:r>
              <a:rPr lang="hu-HU" sz="1400" dirty="0" err="1"/>
              <a:t>edgeWeight</a:t>
            </a:r>
            <a:r>
              <a:rPr lang="hu-HU" sz="1400" dirty="0"/>
              <a:t> = </a:t>
            </a:r>
            <a:r>
              <a:rPr lang="hu-HU" sz="1400" dirty="0" err="1"/>
              <a:t>texelFetch</a:t>
            </a:r>
            <a:r>
              <a:rPr lang="hu-HU" sz="1400" dirty="0"/>
              <a:t>(</a:t>
            </a:r>
            <a:r>
              <a:rPr lang="hu-HU" sz="1400" dirty="0" err="1"/>
              <a:t>adjacency</a:t>
            </a:r>
            <a:r>
              <a:rPr lang="hu-HU" sz="1400" dirty="0"/>
              <a:t>, ivec2(</a:t>
            </a:r>
            <a:r>
              <a:rPr lang="hu-HU" sz="1400" dirty="0" err="1"/>
              <a:t>nodeID</a:t>
            </a:r>
            <a:r>
              <a:rPr lang="hu-HU" sz="1400" dirty="0"/>
              <a:t>, i), 0).r;</a:t>
            </a:r>
          </a:p>
          <a:p>
            <a:r>
              <a:rPr lang="hu-HU" sz="1400" dirty="0"/>
              <a:t>     </a:t>
            </a:r>
            <a:r>
              <a:rPr lang="hu-HU" sz="1400" dirty="0" err="1"/>
              <a:t>if</a:t>
            </a:r>
            <a:r>
              <a:rPr lang="hu-HU" sz="1400" dirty="0"/>
              <a:t>(</a:t>
            </a:r>
            <a:r>
              <a:rPr lang="hu-HU" sz="1400" dirty="0" err="1"/>
              <a:t>edgeWeight</a:t>
            </a:r>
            <a:r>
              <a:rPr lang="hu-HU" sz="1400" dirty="0"/>
              <a:t> &gt; 0)</a:t>
            </a:r>
          </a:p>
          <a:p>
            <a:r>
              <a:rPr lang="hu-HU" sz="1400" dirty="0"/>
              <a:t>     {</a:t>
            </a:r>
          </a:p>
          <a:p>
            <a:r>
              <a:rPr lang="en-US" sz="1400" dirty="0"/>
              <a:t>         vec4 </a:t>
            </a:r>
            <a:r>
              <a:rPr lang="en-US" sz="1400" dirty="0" err="1"/>
              <a:t>neighNodeData</a:t>
            </a:r>
            <a:r>
              <a:rPr lang="en-US" sz="1400" dirty="0"/>
              <a:t> = </a:t>
            </a:r>
            <a:r>
              <a:rPr lang="en-US" sz="1400" dirty="0" err="1"/>
              <a:t>texelFetch</a:t>
            </a:r>
            <a:r>
              <a:rPr lang="en-US" sz="1400" dirty="0"/>
              <a:t>(</a:t>
            </a:r>
            <a:r>
              <a:rPr lang="en-US" sz="1400" dirty="0" err="1"/>
              <a:t>shortestPath</a:t>
            </a:r>
            <a:r>
              <a:rPr lang="en-US" sz="1400" dirty="0"/>
              <a:t>, ivec2(i, 0), 0);</a:t>
            </a:r>
          </a:p>
          <a:p>
            <a:r>
              <a:rPr lang="hu-HU" sz="1400" dirty="0"/>
              <a:t>         </a:t>
            </a:r>
            <a:r>
              <a:rPr lang="hu-HU" sz="1400" dirty="0" err="1"/>
              <a:t>float</a:t>
            </a:r>
            <a:r>
              <a:rPr lang="hu-HU" sz="1400" dirty="0"/>
              <a:t> </a:t>
            </a:r>
            <a:r>
              <a:rPr lang="hu-HU" sz="1400" dirty="0" err="1"/>
              <a:t>neighPathLen</a:t>
            </a:r>
            <a:r>
              <a:rPr lang="hu-HU" sz="1400" dirty="0"/>
              <a:t> = </a:t>
            </a:r>
            <a:r>
              <a:rPr lang="hu-HU" sz="1400" dirty="0" err="1"/>
              <a:t>neighNodeData.y</a:t>
            </a:r>
            <a:r>
              <a:rPr lang="hu-HU" sz="1400" dirty="0"/>
              <a:t>;</a:t>
            </a:r>
          </a:p>
          <a:p>
            <a:r>
              <a:rPr lang="hu-HU" sz="1400" dirty="0"/>
              <a:t>         </a:t>
            </a:r>
            <a:r>
              <a:rPr lang="hu-HU" sz="1400" dirty="0" err="1"/>
              <a:t>float</a:t>
            </a:r>
            <a:r>
              <a:rPr lang="hu-HU" sz="1400" dirty="0"/>
              <a:t> </a:t>
            </a:r>
            <a:r>
              <a:rPr lang="hu-HU" sz="1400" dirty="0" err="1"/>
              <a:t>neighPathLenNew</a:t>
            </a:r>
            <a:r>
              <a:rPr lang="hu-HU" sz="1400" dirty="0"/>
              <a:t> = </a:t>
            </a:r>
            <a:r>
              <a:rPr lang="hu-HU" sz="1400" dirty="0" err="1"/>
              <a:t>pathLen</a:t>
            </a:r>
            <a:r>
              <a:rPr lang="hu-HU" sz="1400" dirty="0"/>
              <a:t> + </a:t>
            </a:r>
            <a:r>
              <a:rPr lang="hu-HU" sz="1400" dirty="0" err="1"/>
              <a:t>edgeWeight</a:t>
            </a:r>
            <a:r>
              <a:rPr lang="hu-HU" sz="1400" dirty="0"/>
              <a:t>;</a:t>
            </a:r>
          </a:p>
          <a:p>
            <a:r>
              <a:rPr lang="hu-HU" sz="1400" dirty="0"/>
              <a:t>         </a:t>
            </a:r>
            <a:r>
              <a:rPr lang="hu-HU" sz="1400" dirty="0" err="1"/>
              <a:t>if</a:t>
            </a:r>
            <a:r>
              <a:rPr lang="hu-HU" sz="1400" dirty="0"/>
              <a:t>(</a:t>
            </a:r>
            <a:r>
              <a:rPr lang="hu-HU" sz="1400" dirty="0" err="1"/>
              <a:t>neighPathLenNew</a:t>
            </a:r>
            <a:r>
              <a:rPr lang="hu-HU" sz="1400" dirty="0"/>
              <a:t> &lt; </a:t>
            </a:r>
            <a:r>
              <a:rPr lang="hu-HU" sz="1400" dirty="0" err="1"/>
              <a:t>neighPathLen</a:t>
            </a:r>
            <a:r>
              <a:rPr lang="hu-HU" sz="1400" dirty="0"/>
              <a:t> || (</a:t>
            </a:r>
            <a:r>
              <a:rPr lang="hu-HU" sz="1400" dirty="0" err="1"/>
              <a:t>neighPathLen</a:t>
            </a:r>
            <a:r>
              <a:rPr lang="hu-HU" sz="1400" dirty="0"/>
              <a:t> == 0 &amp;&amp; </a:t>
            </a:r>
            <a:r>
              <a:rPr lang="hu-HU" sz="1400" dirty="0" err="1"/>
              <a:t>neighNodeData.w</a:t>
            </a:r>
            <a:r>
              <a:rPr lang="hu-HU" sz="1400" dirty="0"/>
              <a:t> == </a:t>
            </a:r>
            <a:r>
              <a:rPr lang="hu-HU" sz="1400" dirty="0" err="1"/>
              <a:t>0</a:t>
            </a:r>
            <a:r>
              <a:rPr lang="hu-HU" sz="1400" dirty="0"/>
              <a:t>))</a:t>
            </a:r>
          </a:p>
          <a:p>
            <a:r>
              <a:rPr lang="hu-HU" sz="1400" dirty="0"/>
              <a:t>         {</a:t>
            </a:r>
          </a:p>
          <a:p>
            <a:r>
              <a:rPr lang="hu-HU" sz="1400" dirty="0"/>
              <a:t>            </a:t>
            </a:r>
            <a:r>
              <a:rPr lang="hu-HU" sz="1400" dirty="0" err="1"/>
              <a:t>gl</a:t>
            </a:r>
            <a:r>
              <a:rPr lang="hu-HU" sz="1400" dirty="0"/>
              <a:t>_</a:t>
            </a:r>
            <a:r>
              <a:rPr lang="hu-HU" sz="1400" dirty="0" err="1"/>
              <a:t>Position</a:t>
            </a:r>
            <a:r>
              <a:rPr lang="hu-HU" sz="1400" dirty="0"/>
              <a:t> = vec4(</a:t>
            </a:r>
            <a:r>
              <a:rPr lang="hu-HU" sz="1400" dirty="0" err="1"/>
              <a:t>float</a:t>
            </a:r>
            <a:r>
              <a:rPr lang="hu-HU" sz="1400" dirty="0"/>
              <a:t>(i) / </a:t>
            </a:r>
            <a:r>
              <a:rPr lang="hu-HU" sz="1400" dirty="0" err="1"/>
              <a:t>nodeCount</a:t>
            </a:r>
            <a:r>
              <a:rPr lang="hu-HU" sz="1400" dirty="0"/>
              <a:t> * 2.0 - 1.0, 0, </a:t>
            </a:r>
            <a:r>
              <a:rPr lang="hu-HU" sz="1400" dirty="0" err="1"/>
              <a:t>0</a:t>
            </a:r>
            <a:r>
              <a:rPr lang="hu-HU" sz="1400" dirty="0"/>
              <a:t>, 1);</a:t>
            </a:r>
          </a:p>
          <a:p>
            <a:r>
              <a:rPr lang="hu-HU" sz="1400" dirty="0"/>
              <a:t>            </a:t>
            </a:r>
            <a:r>
              <a:rPr lang="hu-HU" sz="1400" dirty="0" err="1"/>
              <a:t>nodedata</a:t>
            </a:r>
            <a:r>
              <a:rPr lang="hu-HU" sz="1400" dirty="0"/>
              <a:t> = vec4(i, </a:t>
            </a:r>
            <a:r>
              <a:rPr lang="hu-HU" sz="1400" dirty="0" err="1"/>
              <a:t>neighPathLenNew</a:t>
            </a:r>
            <a:r>
              <a:rPr lang="hu-HU" sz="1400" dirty="0"/>
              <a:t>, </a:t>
            </a:r>
            <a:r>
              <a:rPr lang="hu-HU" sz="1400" dirty="0" err="1"/>
              <a:t>nodeID</a:t>
            </a:r>
            <a:r>
              <a:rPr lang="hu-HU" sz="1400" dirty="0"/>
              <a:t>, 1);</a:t>
            </a:r>
          </a:p>
          <a:p>
            <a:r>
              <a:rPr lang="hu-HU" sz="1400" dirty="0"/>
              <a:t>            </a:t>
            </a:r>
            <a:r>
              <a:rPr lang="hu-HU" sz="1400" dirty="0" err="1"/>
              <a:t>EmitVertex</a:t>
            </a:r>
            <a:r>
              <a:rPr lang="hu-HU" sz="1400" dirty="0"/>
              <a:t>();</a:t>
            </a:r>
          </a:p>
          <a:p>
            <a:r>
              <a:rPr lang="hu-HU" sz="1400" dirty="0"/>
              <a:t>         }</a:t>
            </a:r>
          </a:p>
          <a:p>
            <a:r>
              <a:rPr lang="hu-HU" sz="1400" dirty="0"/>
              <a:t>     }</a:t>
            </a:r>
          </a:p>
          <a:p>
            <a:r>
              <a:rPr lang="hu-HU" sz="1400" dirty="0"/>
              <a:t>    }</a:t>
            </a:r>
          </a:p>
          <a:p>
            <a:r>
              <a:rPr lang="hu-HU" sz="1400" dirty="0"/>
              <a:t>    </a:t>
            </a:r>
          </a:p>
          <a:p>
            <a:r>
              <a:rPr lang="hu-HU" sz="1400" dirty="0"/>
              <a:t>}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444414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Gráfbejárás</a:t>
            </a:r>
            <a:r>
              <a:rPr lang="hu-HU" dirty="0" smtClean="0"/>
              <a:t>, rajzolás I.</a:t>
            </a:r>
            <a:endParaRPr lang="hu-HU" dirty="0"/>
          </a:p>
        </p:txBody>
      </p:sp>
      <p:sp>
        <p:nvSpPr>
          <p:cNvPr id="5" name="TextBox 3"/>
          <p:cNvSpPr txBox="1"/>
          <p:nvPr/>
        </p:nvSpPr>
        <p:spPr>
          <a:xfrm>
            <a:off x="179512" y="2621811"/>
            <a:ext cx="8374214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        </a:t>
            </a:r>
            <a:r>
              <a:rPr lang="hu-HU" sz="1400" dirty="0" err="1" smtClean="0"/>
              <a:t>nodes-</a:t>
            </a:r>
            <a:r>
              <a:rPr lang="hu-HU" sz="1400" dirty="0"/>
              <a:t>&gt;</a:t>
            </a:r>
            <a:r>
              <a:rPr lang="hu-HU" sz="1400" dirty="0" err="1"/>
              <a:t>setRenderTarget</a:t>
            </a:r>
            <a:r>
              <a:rPr lang="hu-HU" sz="1400" dirty="0"/>
              <a:t>();</a:t>
            </a:r>
          </a:p>
          <a:p>
            <a:r>
              <a:rPr lang="hu-HU" sz="1400" dirty="0"/>
              <a:t>        </a:t>
            </a:r>
            <a:r>
              <a:rPr lang="hu-HU" sz="1400" dirty="0" err="1"/>
              <a:t>glClearColor</a:t>
            </a:r>
            <a:r>
              <a:rPr lang="hu-HU" sz="1400" dirty="0"/>
              <a:t>(0,</a:t>
            </a:r>
            <a:r>
              <a:rPr lang="hu-HU" sz="1400" dirty="0" err="1"/>
              <a:t>0</a:t>
            </a:r>
            <a:r>
              <a:rPr lang="hu-HU" sz="1400" dirty="0"/>
              <a:t>,</a:t>
            </a:r>
            <a:r>
              <a:rPr lang="hu-HU" sz="1400" dirty="0" err="1"/>
              <a:t>0</a:t>
            </a:r>
            <a:r>
              <a:rPr lang="hu-HU" sz="1400" dirty="0"/>
              <a:t>,</a:t>
            </a:r>
            <a:r>
              <a:rPr lang="hu-HU" sz="1400" dirty="0" err="1"/>
              <a:t>0</a:t>
            </a:r>
            <a:r>
              <a:rPr lang="hu-HU" sz="1400" dirty="0"/>
              <a:t>);</a:t>
            </a:r>
          </a:p>
          <a:p>
            <a:r>
              <a:rPr lang="hu-HU" sz="1400" dirty="0"/>
              <a:t>        </a:t>
            </a:r>
            <a:r>
              <a:rPr lang="hu-HU" sz="1400" dirty="0" err="1"/>
              <a:t>glClear</a:t>
            </a:r>
            <a:r>
              <a:rPr lang="hu-HU" sz="1400" dirty="0"/>
              <a:t>(GL_COLOR_BUFFER_BIT);</a:t>
            </a:r>
          </a:p>
          <a:p>
            <a:endParaRPr lang="hu-HU" sz="1400" dirty="0"/>
          </a:p>
          <a:p>
            <a:r>
              <a:rPr lang="hu-HU" sz="1400" dirty="0"/>
              <a:t>        </a:t>
            </a:r>
            <a:r>
              <a:rPr lang="hu-HU" sz="1400" dirty="0" err="1"/>
              <a:t>exploreShader-</a:t>
            </a:r>
            <a:r>
              <a:rPr lang="hu-HU" sz="1400" dirty="0"/>
              <a:t>&gt;</a:t>
            </a:r>
            <a:r>
              <a:rPr lang="hu-HU" sz="1400" dirty="0" err="1"/>
              <a:t>enable</a:t>
            </a:r>
            <a:r>
              <a:rPr lang="hu-HU" sz="1400" dirty="0"/>
              <a:t>();</a:t>
            </a:r>
          </a:p>
          <a:p>
            <a:endParaRPr lang="hu-HU" sz="1400" dirty="0"/>
          </a:p>
          <a:p>
            <a:r>
              <a:rPr lang="en-US" sz="1400" dirty="0"/>
              <a:t>        </a:t>
            </a:r>
            <a:r>
              <a:rPr lang="en-US" sz="1400" dirty="0" err="1"/>
              <a:t>exploreShader</a:t>
            </a:r>
            <a:r>
              <a:rPr lang="en-US" sz="1400" dirty="0"/>
              <a:t>-&gt;</a:t>
            </a:r>
            <a:r>
              <a:rPr lang="en-US" sz="1400" dirty="0" err="1"/>
              <a:t>bindUniformTexture</a:t>
            </a:r>
            <a:r>
              <a:rPr lang="en-US" sz="1400" dirty="0"/>
              <a:t>("adjacency", adjacency, 0);</a:t>
            </a:r>
          </a:p>
          <a:p>
            <a:r>
              <a:rPr lang="hu-HU" sz="1400" dirty="0"/>
              <a:t>        </a:t>
            </a:r>
            <a:r>
              <a:rPr lang="hu-HU" sz="1400" dirty="0" err="1"/>
              <a:t>exploreShader-</a:t>
            </a:r>
            <a:r>
              <a:rPr lang="hu-HU" sz="1400" dirty="0"/>
              <a:t>&gt;</a:t>
            </a:r>
            <a:r>
              <a:rPr lang="hu-HU" sz="1400" dirty="0" err="1"/>
              <a:t>bindUniformTexture</a:t>
            </a:r>
            <a:r>
              <a:rPr lang="hu-HU" sz="1400" dirty="0"/>
              <a:t>("</a:t>
            </a:r>
            <a:r>
              <a:rPr lang="hu-HU" sz="1400" dirty="0" err="1"/>
              <a:t>shortestPath</a:t>
            </a:r>
            <a:r>
              <a:rPr lang="hu-HU" sz="1400" dirty="0"/>
              <a:t>", </a:t>
            </a:r>
            <a:r>
              <a:rPr lang="hu-HU" sz="1400" dirty="0" err="1"/>
              <a:t>nodes-</a:t>
            </a:r>
            <a:r>
              <a:rPr lang="hu-HU" sz="1400" dirty="0"/>
              <a:t>&gt;</a:t>
            </a:r>
            <a:r>
              <a:rPr lang="hu-HU" sz="1400" dirty="0" err="1"/>
              <a:t>getColorBuffer</a:t>
            </a:r>
            <a:r>
              <a:rPr lang="hu-HU" sz="1400" dirty="0"/>
              <a:t>(0), 1);</a:t>
            </a:r>
          </a:p>
        </p:txBody>
      </p:sp>
    </p:spTree>
    <p:extLst>
      <p:ext uri="{BB962C8B-B14F-4D97-AF65-F5344CB8AC3E}">
        <p14:creationId xmlns:p14="http://schemas.microsoft.com/office/powerpoint/2010/main" val="25580363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Gráfbejárás</a:t>
            </a:r>
            <a:r>
              <a:rPr lang="hu-HU" dirty="0" smtClean="0"/>
              <a:t>, rajzolás II.</a:t>
            </a:r>
            <a:endParaRPr lang="hu-HU" dirty="0"/>
          </a:p>
        </p:txBody>
      </p:sp>
      <p:sp>
        <p:nvSpPr>
          <p:cNvPr id="5" name="TextBox 3"/>
          <p:cNvSpPr txBox="1"/>
          <p:nvPr/>
        </p:nvSpPr>
        <p:spPr>
          <a:xfrm>
            <a:off x="179512" y="1556792"/>
            <a:ext cx="8374214" cy="46166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/>
              <a:t> </a:t>
            </a:r>
            <a:r>
              <a:rPr lang="hu-HU" sz="1400" dirty="0" err="1"/>
              <a:t>glBindBufferBase</a:t>
            </a:r>
            <a:r>
              <a:rPr lang="hu-HU" sz="1400" dirty="0"/>
              <a:t>(GL_TRANSFORM_FEEDBACK_BUFFER,0,</a:t>
            </a:r>
            <a:r>
              <a:rPr lang="hu-HU" sz="1400" dirty="0" err="1"/>
              <a:t>streamoutBufffer</a:t>
            </a:r>
            <a:r>
              <a:rPr lang="hu-HU" sz="1400" dirty="0"/>
              <a:t>[</a:t>
            </a:r>
            <a:r>
              <a:rPr lang="hu-HU" sz="1400" dirty="0" err="1"/>
              <a:t>0</a:t>
            </a:r>
            <a:r>
              <a:rPr lang="hu-HU" sz="1400" dirty="0"/>
              <a:t>]);</a:t>
            </a:r>
          </a:p>
          <a:p>
            <a:endParaRPr lang="hu-HU" sz="1400" dirty="0"/>
          </a:p>
          <a:p>
            <a:r>
              <a:rPr lang="hu-HU" sz="1400" dirty="0"/>
              <a:t>        </a:t>
            </a:r>
            <a:r>
              <a:rPr lang="hu-HU" sz="1400" dirty="0" err="1"/>
              <a:t>glPointSize</a:t>
            </a:r>
            <a:r>
              <a:rPr lang="hu-HU" sz="1400" dirty="0"/>
              <a:t>(1);</a:t>
            </a:r>
          </a:p>
          <a:p>
            <a:endParaRPr lang="hu-HU" sz="1400" dirty="0"/>
          </a:p>
          <a:p>
            <a:r>
              <a:rPr lang="hu-HU" sz="1400" dirty="0"/>
              <a:t>        </a:t>
            </a:r>
            <a:r>
              <a:rPr lang="hu-HU" sz="1400" dirty="0" err="1"/>
              <a:t>glBeginTransformFeedback</a:t>
            </a:r>
            <a:r>
              <a:rPr lang="hu-HU" sz="1400" dirty="0"/>
              <a:t>(GL_POINTS); </a:t>
            </a:r>
          </a:p>
          <a:p>
            <a:r>
              <a:rPr lang="hu-HU" sz="1400" dirty="0"/>
              <a:t>        </a:t>
            </a:r>
            <a:r>
              <a:rPr lang="hu-HU" sz="1400" dirty="0" err="1"/>
              <a:t>glBeginQuery</a:t>
            </a:r>
            <a:r>
              <a:rPr lang="hu-HU" sz="1400" dirty="0"/>
              <a:t>(GL_TRANSFORM_FEEDBACK_PRIMITIVES_WRITTEN, </a:t>
            </a:r>
            <a:r>
              <a:rPr lang="hu-HU" sz="1400" dirty="0" err="1"/>
              <a:t>outputQuery</a:t>
            </a:r>
            <a:r>
              <a:rPr lang="hu-HU" sz="1400" dirty="0"/>
              <a:t>);</a:t>
            </a:r>
          </a:p>
          <a:p>
            <a:r>
              <a:rPr lang="hu-HU" sz="1400" dirty="0"/>
              <a:t>        </a:t>
            </a:r>
          </a:p>
          <a:p>
            <a:r>
              <a:rPr lang="hu-HU" sz="1400" dirty="0"/>
              <a:t>        </a:t>
            </a:r>
            <a:r>
              <a:rPr lang="hu-HU" sz="1400" dirty="0" err="1"/>
              <a:t>glBegin</a:t>
            </a:r>
            <a:r>
              <a:rPr lang="hu-HU" sz="1400" dirty="0"/>
              <a:t>(GL_POINTS);</a:t>
            </a:r>
          </a:p>
          <a:p>
            <a:r>
              <a:rPr lang="hu-HU" sz="1400" dirty="0"/>
              <a:t>        glVertex4f(</a:t>
            </a:r>
            <a:r>
              <a:rPr lang="hu-HU" sz="1400" dirty="0" err="1"/>
              <a:t>startNode</a:t>
            </a:r>
            <a:r>
              <a:rPr lang="hu-HU" sz="1400" dirty="0"/>
              <a:t>, 0, </a:t>
            </a:r>
            <a:r>
              <a:rPr lang="hu-HU" sz="1400" dirty="0" err="1"/>
              <a:t>0</a:t>
            </a:r>
            <a:r>
              <a:rPr lang="hu-HU" sz="1400" dirty="0"/>
              <a:t>, </a:t>
            </a:r>
            <a:r>
              <a:rPr lang="hu-HU" sz="1400" dirty="0" err="1"/>
              <a:t>0</a:t>
            </a:r>
            <a:r>
              <a:rPr lang="hu-HU" sz="1400" dirty="0"/>
              <a:t>);</a:t>
            </a:r>
          </a:p>
          <a:p>
            <a:r>
              <a:rPr lang="hu-HU" sz="1400" dirty="0"/>
              <a:t>        </a:t>
            </a:r>
            <a:r>
              <a:rPr lang="hu-HU" sz="1400" dirty="0" err="1"/>
              <a:t>glEnd</a:t>
            </a:r>
            <a:r>
              <a:rPr lang="hu-HU" sz="1400" dirty="0"/>
              <a:t>();</a:t>
            </a:r>
          </a:p>
          <a:p>
            <a:r>
              <a:rPr lang="hu-HU" sz="1400" dirty="0"/>
              <a:t>        </a:t>
            </a:r>
            <a:r>
              <a:rPr lang="hu-HU" sz="1400" dirty="0" err="1"/>
              <a:t>glEndQuery</a:t>
            </a:r>
            <a:r>
              <a:rPr lang="hu-HU" sz="1400" dirty="0"/>
              <a:t>(GL_TRANSFORM_FEEDBACK_PRIMITIVES_WRITTEN);</a:t>
            </a:r>
          </a:p>
          <a:p>
            <a:endParaRPr lang="hu-HU" sz="1400" dirty="0"/>
          </a:p>
          <a:p>
            <a:r>
              <a:rPr lang="hu-HU" sz="1400" dirty="0"/>
              <a:t>        </a:t>
            </a:r>
            <a:r>
              <a:rPr lang="hu-HU" sz="1400" dirty="0" err="1"/>
              <a:t>glEndTransformFeedback</a:t>
            </a:r>
            <a:r>
              <a:rPr lang="hu-HU" sz="1400" dirty="0"/>
              <a:t>();</a:t>
            </a:r>
          </a:p>
          <a:p>
            <a:endParaRPr lang="hu-HU" sz="1400" dirty="0"/>
          </a:p>
          <a:p>
            <a:r>
              <a:rPr lang="hu-HU" sz="1400" dirty="0"/>
              <a:t>        </a:t>
            </a:r>
            <a:r>
              <a:rPr lang="hu-HU" sz="1400" dirty="0" err="1"/>
              <a:t>GLint</a:t>
            </a:r>
            <a:r>
              <a:rPr lang="hu-HU" sz="1400" dirty="0"/>
              <a:t> </a:t>
            </a:r>
            <a:r>
              <a:rPr lang="hu-HU" sz="1400" dirty="0" err="1"/>
              <a:t>outPointCount</a:t>
            </a:r>
            <a:r>
              <a:rPr lang="hu-HU" sz="1400" dirty="0"/>
              <a:t> = 0;</a:t>
            </a:r>
          </a:p>
          <a:p>
            <a:r>
              <a:rPr lang="hu-HU" sz="1400" dirty="0"/>
              <a:t>        </a:t>
            </a:r>
            <a:r>
              <a:rPr lang="hu-HU" sz="1400" dirty="0" err="1"/>
              <a:t>GLint</a:t>
            </a:r>
            <a:r>
              <a:rPr lang="hu-HU" sz="1400" dirty="0"/>
              <a:t> </a:t>
            </a:r>
            <a:r>
              <a:rPr lang="hu-HU" sz="1400" dirty="0" err="1"/>
              <a:t>succ</a:t>
            </a:r>
            <a:r>
              <a:rPr lang="hu-HU" sz="1400" dirty="0"/>
              <a:t> = 0;</a:t>
            </a:r>
          </a:p>
          <a:p>
            <a:endParaRPr lang="hu-HU" sz="1400" dirty="0"/>
          </a:p>
          <a:p>
            <a:r>
              <a:rPr lang="hu-HU" sz="1400" dirty="0"/>
              <a:t>        </a:t>
            </a:r>
            <a:r>
              <a:rPr lang="hu-HU" sz="1400" dirty="0" err="1"/>
              <a:t>while</a:t>
            </a:r>
            <a:r>
              <a:rPr lang="hu-HU" sz="1400" dirty="0"/>
              <a:t>(!</a:t>
            </a:r>
            <a:r>
              <a:rPr lang="hu-HU" sz="1400" dirty="0" err="1"/>
              <a:t>succ</a:t>
            </a:r>
            <a:r>
              <a:rPr lang="hu-HU" sz="1400" dirty="0"/>
              <a:t>)</a:t>
            </a:r>
          </a:p>
          <a:p>
            <a:r>
              <a:rPr lang="hu-HU" sz="1400" dirty="0"/>
              <a:t>            </a:t>
            </a:r>
            <a:r>
              <a:rPr lang="hu-HU" sz="1400" dirty="0" err="1"/>
              <a:t>glGetQueryObjectiv</a:t>
            </a:r>
            <a:r>
              <a:rPr lang="hu-HU" sz="1400" dirty="0"/>
              <a:t>(</a:t>
            </a:r>
            <a:r>
              <a:rPr lang="hu-HU" sz="1400" dirty="0" err="1"/>
              <a:t>outputQuery</a:t>
            </a:r>
            <a:r>
              <a:rPr lang="hu-HU" sz="1400" dirty="0"/>
              <a:t>, GL_QUERY_RESULT_AVAILABLE, </a:t>
            </a:r>
            <a:r>
              <a:rPr lang="hu-HU" sz="1400" dirty="0" err="1"/>
              <a:t>&amp;succ</a:t>
            </a:r>
            <a:r>
              <a:rPr lang="hu-HU" sz="1400" dirty="0"/>
              <a:t>); </a:t>
            </a:r>
          </a:p>
          <a:p>
            <a:r>
              <a:rPr lang="hu-HU" sz="1400" dirty="0"/>
              <a:t>        </a:t>
            </a:r>
            <a:r>
              <a:rPr lang="hu-HU" sz="1400" dirty="0" err="1"/>
              <a:t>glGetQueryObjectiv</a:t>
            </a:r>
            <a:r>
              <a:rPr lang="hu-HU" sz="1400" dirty="0"/>
              <a:t>(</a:t>
            </a:r>
            <a:r>
              <a:rPr lang="hu-HU" sz="1400" dirty="0" err="1"/>
              <a:t>outputQuery</a:t>
            </a:r>
            <a:r>
              <a:rPr lang="hu-HU" sz="1400" dirty="0"/>
              <a:t>, GL_QUERY_RESULT, </a:t>
            </a:r>
            <a:r>
              <a:rPr lang="hu-HU" sz="1400" dirty="0" err="1"/>
              <a:t>&amp;outPointCount</a:t>
            </a:r>
            <a:r>
              <a:rPr lang="hu-HU" sz="1400" dirty="0"/>
              <a:t>);</a:t>
            </a:r>
          </a:p>
          <a:p>
            <a:r>
              <a:rPr lang="hu-HU" sz="1400" dirty="0"/>
              <a:t>        </a:t>
            </a:r>
            <a:r>
              <a:rPr lang="hu-HU" sz="1400" dirty="0" err="1"/>
              <a:t>succ</a:t>
            </a:r>
            <a:r>
              <a:rPr lang="hu-HU" sz="1400" dirty="0"/>
              <a:t> = 0;</a:t>
            </a:r>
          </a:p>
        </p:txBody>
      </p:sp>
    </p:spTree>
    <p:extLst>
      <p:ext uri="{BB962C8B-B14F-4D97-AF65-F5344CB8AC3E}">
        <p14:creationId xmlns:p14="http://schemas.microsoft.com/office/powerpoint/2010/main" val="25461832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Gráfbejárás</a:t>
            </a:r>
            <a:r>
              <a:rPr lang="hu-HU" dirty="0" smtClean="0"/>
              <a:t>, rajzolás III.</a:t>
            </a:r>
            <a:endParaRPr lang="hu-HU" dirty="0"/>
          </a:p>
        </p:txBody>
      </p:sp>
      <p:sp>
        <p:nvSpPr>
          <p:cNvPr id="5" name="TextBox 3"/>
          <p:cNvSpPr txBox="1"/>
          <p:nvPr/>
        </p:nvSpPr>
        <p:spPr>
          <a:xfrm>
            <a:off x="179512" y="1556792"/>
            <a:ext cx="8374214" cy="5262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        </a:t>
            </a:r>
            <a:r>
              <a:rPr lang="hu-HU" sz="1400" dirty="0" err="1"/>
              <a:t>glEnableClientState</a:t>
            </a:r>
            <a:r>
              <a:rPr lang="hu-HU" sz="1400" dirty="0"/>
              <a:t>(GL_VERTEX_ARRAY);</a:t>
            </a:r>
          </a:p>
          <a:p>
            <a:r>
              <a:rPr lang="hu-HU" sz="1400" dirty="0"/>
              <a:t>        int </a:t>
            </a:r>
            <a:r>
              <a:rPr lang="hu-HU" sz="1400" dirty="0" err="1"/>
              <a:t>bb</a:t>
            </a:r>
            <a:r>
              <a:rPr lang="hu-HU" sz="1400" dirty="0"/>
              <a:t> = 0;</a:t>
            </a:r>
          </a:p>
          <a:p>
            <a:r>
              <a:rPr lang="hu-HU" sz="1400" dirty="0"/>
              <a:t>        </a:t>
            </a:r>
            <a:r>
              <a:rPr lang="hu-HU" sz="1400" dirty="0" err="1"/>
              <a:t>while</a:t>
            </a:r>
            <a:r>
              <a:rPr lang="hu-HU" sz="1400" dirty="0"/>
              <a:t>(</a:t>
            </a:r>
            <a:r>
              <a:rPr lang="hu-HU" sz="1400" dirty="0" err="1"/>
              <a:t>outPointCount</a:t>
            </a:r>
            <a:r>
              <a:rPr lang="hu-HU" sz="1400" dirty="0"/>
              <a:t> &gt; 0)</a:t>
            </a:r>
          </a:p>
          <a:p>
            <a:r>
              <a:rPr lang="hu-HU" sz="1400" dirty="0"/>
              <a:t>        {</a:t>
            </a:r>
          </a:p>
          <a:p>
            <a:r>
              <a:rPr lang="hu-HU" sz="1400" dirty="0"/>
              <a:t>            </a:t>
            </a:r>
            <a:r>
              <a:rPr lang="hu-HU" sz="1400" dirty="0" err="1"/>
              <a:t>glBindBufferBase</a:t>
            </a:r>
            <a:r>
              <a:rPr lang="hu-HU" sz="1400" dirty="0"/>
              <a:t>(GL_TRANSFORM_FEEDBACK_BUFFER,0,</a:t>
            </a:r>
            <a:r>
              <a:rPr lang="hu-HU" sz="1400" dirty="0" err="1"/>
              <a:t>streamoutBufffer</a:t>
            </a:r>
            <a:r>
              <a:rPr lang="hu-HU" sz="1400" dirty="0"/>
              <a:t>[(</a:t>
            </a:r>
            <a:r>
              <a:rPr lang="hu-HU" sz="1400" dirty="0" err="1"/>
              <a:t>bb</a:t>
            </a:r>
            <a:r>
              <a:rPr lang="hu-HU" sz="1400" dirty="0"/>
              <a:t>+1)%2]);</a:t>
            </a:r>
          </a:p>
          <a:p>
            <a:r>
              <a:rPr lang="hu-HU" sz="1400" dirty="0"/>
              <a:t>            </a:t>
            </a:r>
            <a:r>
              <a:rPr lang="hu-HU" sz="1400" dirty="0" err="1"/>
              <a:t>glBeginTransformFeedback</a:t>
            </a:r>
            <a:r>
              <a:rPr lang="hu-HU" sz="1400" dirty="0"/>
              <a:t>(GL_POINTS); </a:t>
            </a:r>
          </a:p>
          <a:p>
            <a:r>
              <a:rPr lang="hu-HU" sz="1400" dirty="0"/>
              <a:t>            </a:t>
            </a:r>
            <a:r>
              <a:rPr lang="hu-HU" sz="1400" dirty="0" err="1"/>
              <a:t>glBeginQuery</a:t>
            </a:r>
            <a:r>
              <a:rPr lang="hu-HU" sz="1400" dirty="0"/>
              <a:t>(GL_TRANSFORM_FEEDBACK_PRIMITIVES_WRITTEN, </a:t>
            </a:r>
            <a:r>
              <a:rPr lang="hu-HU" sz="1400" dirty="0" err="1"/>
              <a:t>outputQuery</a:t>
            </a:r>
            <a:r>
              <a:rPr lang="hu-HU" sz="1400" dirty="0" smtClean="0"/>
              <a:t>);</a:t>
            </a:r>
            <a:endParaRPr lang="hu-HU" sz="1400" dirty="0"/>
          </a:p>
          <a:p>
            <a:r>
              <a:rPr lang="hu-HU" sz="1400" dirty="0"/>
              <a:t>            </a:t>
            </a:r>
            <a:endParaRPr lang="hu-HU" sz="1400" dirty="0" smtClean="0"/>
          </a:p>
          <a:p>
            <a:r>
              <a:rPr lang="hu-HU" sz="1400" dirty="0"/>
              <a:t> </a:t>
            </a:r>
            <a:r>
              <a:rPr lang="hu-HU" sz="1400" dirty="0" smtClean="0"/>
              <a:t>           </a:t>
            </a:r>
            <a:r>
              <a:rPr lang="hu-HU" sz="1400" dirty="0" err="1" smtClean="0"/>
              <a:t>glBindBufferARB</a:t>
            </a:r>
            <a:r>
              <a:rPr lang="hu-HU" sz="1400" dirty="0" smtClean="0"/>
              <a:t>(GL_ARRAY_BUFFER_ARB</a:t>
            </a:r>
            <a:r>
              <a:rPr lang="hu-HU" sz="1400" dirty="0"/>
              <a:t>, </a:t>
            </a:r>
            <a:r>
              <a:rPr lang="hu-HU" sz="1400" dirty="0" err="1"/>
              <a:t>streamoutBufffer</a:t>
            </a:r>
            <a:r>
              <a:rPr lang="hu-HU" sz="1400" dirty="0"/>
              <a:t>[</a:t>
            </a:r>
            <a:r>
              <a:rPr lang="hu-HU" sz="1400" dirty="0" err="1"/>
              <a:t>bb</a:t>
            </a:r>
            <a:r>
              <a:rPr lang="hu-HU" sz="1400" dirty="0"/>
              <a:t>]);</a:t>
            </a:r>
          </a:p>
          <a:p>
            <a:r>
              <a:rPr lang="hu-HU" sz="1400" dirty="0"/>
              <a:t>            </a:t>
            </a:r>
            <a:r>
              <a:rPr lang="hu-HU" sz="1400" dirty="0" err="1"/>
              <a:t>glVertexPointer</a:t>
            </a:r>
            <a:r>
              <a:rPr lang="hu-HU" sz="1400" dirty="0"/>
              <a:t>(4,GL_FLOAT,0,NULL);</a:t>
            </a:r>
          </a:p>
          <a:p>
            <a:r>
              <a:rPr lang="hu-HU" sz="1400" dirty="0"/>
              <a:t>            </a:t>
            </a:r>
            <a:r>
              <a:rPr lang="hu-HU" sz="1400" dirty="0" err="1"/>
              <a:t>glDrawArrays</a:t>
            </a:r>
            <a:r>
              <a:rPr lang="hu-HU" sz="1400" dirty="0"/>
              <a:t>(GL_POINTS, 0, </a:t>
            </a:r>
            <a:r>
              <a:rPr lang="hu-HU" sz="1400" dirty="0" err="1"/>
              <a:t>outPointCount</a:t>
            </a:r>
            <a:r>
              <a:rPr lang="hu-HU" sz="1400" dirty="0" smtClean="0"/>
              <a:t>);</a:t>
            </a:r>
            <a:endParaRPr lang="hu-HU" sz="1400" dirty="0"/>
          </a:p>
          <a:p>
            <a:r>
              <a:rPr lang="hu-HU" sz="1400" dirty="0"/>
              <a:t>            </a:t>
            </a:r>
            <a:endParaRPr lang="hu-HU" sz="1400" dirty="0" smtClean="0"/>
          </a:p>
          <a:p>
            <a:r>
              <a:rPr lang="hu-HU" sz="1400" dirty="0"/>
              <a:t> </a:t>
            </a:r>
            <a:r>
              <a:rPr lang="hu-HU" sz="1400" dirty="0" smtClean="0"/>
              <a:t>           </a:t>
            </a:r>
            <a:r>
              <a:rPr lang="hu-HU" sz="1400" dirty="0" err="1" smtClean="0"/>
              <a:t>glEndTransformFeedback</a:t>
            </a:r>
            <a:r>
              <a:rPr lang="hu-HU" sz="1400" dirty="0" smtClean="0"/>
              <a:t>();</a:t>
            </a:r>
            <a:endParaRPr lang="hu-HU" sz="1400" dirty="0"/>
          </a:p>
          <a:p>
            <a:r>
              <a:rPr lang="hu-HU" sz="1400" dirty="0"/>
              <a:t>            </a:t>
            </a:r>
            <a:r>
              <a:rPr lang="hu-HU" sz="1400" dirty="0" err="1"/>
              <a:t>glEndQuery</a:t>
            </a:r>
            <a:r>
              <a:rPr lang="hu-HU" sz="1400" dirty="0"/>
              <a:t>(GL_TRANSFORM_FEEDBACK_PRIMITIVES_WRITTEN);</a:t>
            </a:r>
          </a:p>
          <a:p>
            <a:r>
              <a:rPr lang="hu-HU" sz="1400" dirty="0"/>
              <a:t>            </a:t>
            </a:r>
            <a:r>
              <a:rPr lang="hu-HU" sz="1400" dirty="0" err="1"/>
              <a:t>while</a:t>
            </a:r>
            <a:r>
              <a:rPr lang="hu-HU" sz="1400" dirty="0"/>
              <a:t>(!</a:t>
            </a:r>
            <a:r>
              <a:rPr lang="hu-HU" sz="1400" dirty="0" err="1"/>
              <a:t>succ</a:t>
            </a:r>
            <a:r>
              <a:rPr lang="hu-HU" sz="1400" dirty="0"/>
              <a:t>)</a:t>
            </a:r>
          </a:p>
          <a:p>
            <a:r>
              <a:rPr lang="hu-HU" sz="1400" dirty="0"/>
              <a:t>                </a:t>
            </a:r>
            <a:r>
              <a:rPr lang="hu-HU" sz="1400" dirty="0" err="1"/>
              <a:t>glGetQueryObjectiv</a:t>
            </a:r>
            <a:r>
              <a:rPr lang="hu-HU" sz="1400" dirty="0"/>
              <a:t>(</a:t>
            </a:r>
            <a:r>
              <a:rPr lang="hu-HU" sz="1400" dirty="0" err="1"/>
              <a:t>outputQuery</a:t>
            </a:r>
            <a:r>
              <a:rPr lang="hu-HU" sz="1400" dirty="0"/>
              <a:t>, GL_QUERY_RESULT_AVAILABLE, </a:t>
            </a:r>
            <a:r>
              <a:rPr lang="hu-HU" sz="1400" dirty="0" err="1"/>
              <a:t>&amp;succ</a:t>
            </a:r>
            <a:r>
              <a:rPr lang="hu-HU" sz="1400" dirty="0"/>
              <a:t>); </a:t>
            </a:r>
          </a:p>
          <a:p>
            <a:r>
              <a:rPr lang="hu-HU" sz="1400" dirty="0"/>
              <a:t>            </a:t>
            </a:r>
            <a:r>
              <a:rPr lang="hu-HU" sz="1400" dirty="0" err="1"/>
              <a:t>glGetQueryObjectiv</a:t>
            </a:r>
            <a:r>
              <a:rPr lang="hu-HU" sz="1400" dirty="0"/>
              <a:t>(</a:t>
            </a:r>
            <a:r>
              <a:rPr lang="hu-HU" sz="1400" dirty="0" err="1"/>
              <a:t>outputQuery</a:t>
            </a:r>
            <a:r>
              <a:rPr lang="hu-HU" sz="1400" dirty="0"/>
              <a:t>, GL_QUERY_RESULT, </a:t>
            </a:r>
            <a:r>
              <a:rPr lang="hu-HU" sz="1400" dirty="0" err="1"/>
              <a:t>&amp;outPointCount</a:t>
            </a:r>
            <a:r>
              <a:rPr lang="hu-HU" sz="1400" dirty="0"/>
              <a:t>);</a:t>
            </a:r>
          </a:p>
          <a:p>
            <a:r>
              <a:rPr lang="hu-HU" sz="1400" dirty="0"/>
              <a:t>            </a:t>
            </a:r>
            <a:r>
              <a:rPr lang="hu-HU" sz="1400" dirty="0" err="1"/>
              <a:t>succ</a:t>
            </a:r>
            <a:r>
              <a:rPr lang="hu-HU" sz="1400" dirty="0"/>
              <a:t> = 0</a:t>
            </a:r>
            <a:r>
              <a:rPr lang="hu-HU" sz="1400" dirty="0" smtClean="0"/>
              <a:t>;</a:t>
            </a:r>
            <a:endParaRPr lang="hu-HU" sz="1400" dirty="0"/>
          </a:p>
          <a:p>
            <a:r>
              <a:rPr lang="hu-HU" sz="1400" dirty="0" smtClean="0"/>
              <a:t>            </a:t>
            </a:r>
          </a:p>
          <a:p>
            <a:r>
              <a:rPr lang="hu-HU" sz="1400" dirty="0"/>
              <a:t> </a:t>
            </a:r>
            <a:r>
              <a:rPr lang="hu-HU" sz="1400" dirty="0" smtClean="0"/>
              <a:t>           </a:t>
            </a:r>
            <a:r>
              <a:rPr lang="hu-HU" sz="1400" dirty="0" err="1" smtClean="0"/>
              <a:t>bb</a:t>
            </a:r>
            <a:r>
              <a:rPr lang="hu-HU" sz="1400" dirty="0" smtClean="0"/>
              <a:t> </a:t>
            </a:r>
            <a:r>
              <a:rPr lang="hu-HU" sz="1400" dirty="0"/>
              <a:t>= (</a:t>
            </a:r>
            <a:r>
              <a:rPr lang="hu-HU" sz="1400" dirty="0" err="1"/>
              <a:t>bb</a:t>
            </a:r>
            <a:r>
              <a:rPr lang="hu-HU" sz="1400" dirty="0"/>
              <a:t> + 1) % 2;</a:t>
            </a:r>
          </a:p>
          <a:p>
            <a:r>
              <a:rPr lang="hu-HU" sz="1400" dirty="0"/>
              <a:t>        }</a:t>
            </a:r>
          </a:p>
          <a:p>
            <a:r>
              <a:rPr lang="hu-HU" sz="1400" dirty="0"/>
              <a:t>        </a:t>
            </a:r>
            <a:r>
              <a:rPr lang="hu-HU" sz="1400" dirty="0" err="1"/>
              <a:t>glDisableClientState</a:t>
            </a:r>
            <a:r>
              <a:rPr lang="hu-HU" sz="1400" dirty="0"/>
              <a:t>(GL_VERTEX_ARRAY); </a:t>
            </a:r>
          </a:p>
          <a:p>
            <a:r>
              <a:rPr lang="hu-HU" sz="1400" dirty="0"/>
              <a:t>        </a:t>
            </a:r>
            <a:r>
              <a:rPr lang="hu-HU" sz="1400" dirty="0" err="1"/>
              <a:t>exploreShader-</a:t>
            </a:r>
            <a:r>
              <a:rPr lang="hu-HU" sz="1400" dirty="0"/>
              <a:t>&gt;</a:t>
            </a:r>
            <a:r>
              <a:rPr lang="hu-HU" sz="1400" dirty="0" err="1"/>
              <a:t>disable</a:t>
            </a:r>
            <a:r>
              <a:rPr lang="hu-HU" sz="1400" dirty="0" smtClean="0"/>
              <a:t>();</a:t>
            </a:r>
            <a:endParaRPr lang="hu-HU" sz="1400" dirty="0"/>
          </a:p>
          <a:p>
            <a:r>
              <a:rPr lang="hu-HU" sz="1400" dirty="0"/>
              <a:t>        </a:t>
            </a:r>
            <a:r>
              <a:rPr lang="hu-HU" sz="1400" dirty="0" err="1"/>
              <a:t>nodes-</a:t>
            </a:r>
            <a:r>
              <a:rPr lang="hu-HU" sz="1400" dirty="0"/>
              <a:t>&gt;</a:t>
            </a:r>
            <a:r>
              <a:rPr lang="hu-HU" sz="1400" dirty="0" err="1"/>
              <a:t>disableRenderTarget</a:t>
            </a:r>
            <a:r>
              <a:rPr lang="hu-HU" sz="1400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3642227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Gráfbejárás</a:t>
            </a:r>
            <a:r>
              <a:rPr lang="hu-HU" dirty="0" smtClean="0"/>
              <a:t>, eredmény lekérdezése</a:t>
            </a:r>
            <a:endParaRPr lang="hu-HU" dirty="0"/>
          </a:p>
        </p:txBody>
      </p:sp>
      <p:sp>
        <p:nvSpPr>
          <p:cNvPr id="5" name="TextBox 3"/>
          <p:cNvSpPr txBox="1"/>
          <p:nvPr/>
        </p:nvSpPr>
        <p:spPr>
          <a:xfrm>
            <a:off x="179512" y="2546901"/>
            <a:ext cx="8374214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     </a:t>
            </a:r>
            <a:r>
              <a:rPr lang="en-US" sz="1400" dirty="0" smtClean="0"/>
              <a:t>static </a:t>
            </a:r>
            <a:r>
              <a:rPr lang="en-US" sz="1400" dirty="0"/>
              <a:t>float* </a:t>
            </a:r>
            <a:r>
              <a:rPr lang="en-US" sz="1400" dirty="0" err="1"/>
              <a:t>pathData</a:t>
            </a:r>
            <a:r>
              <a:rPr lang="en-US" sz="1400" dirty="0"/>
              <a:t> = new float[</a:t>
            </a:r>
            <a:r>
              <a:rPr lang="en-US" sz="1400" dirty="0" err="1"/>
              <a:t>nodeCnt</a:t>
            </a:r>
            <a:r>
              <a:rPr lang="en-US" sz="1400" dirty="0"/>
              <a:t>*4];</a:t>
            </a:r>
          </a:p>
          <a:p>
            <a:r>
              <a:rPr lang="hu-HU" sz="1400" dirty="0"/>
              <a:t>    </a:t>
            </a:r>
            <a:r>
              <a:rPr lang="hu-HU" sz="1400" dirty="0" err="1"/>
              <a:t>glBindTexture</a:t>
            </a:r>
            <a:r>
              <a:rPr lang="hu-HU" sz="1400" dirty="0"/>
              <a:t>(GL_TEXTURE_2D, </a:t>
            </a:r>
            <a:r>
              <a:rPr lang="hu-HU" sz="1400" dirty="0" err="1"/>
              <a:t>nodes-</a:t>
            </a:r>
            <a:r>
              <a:rPr lang="hu-HU" sz="1400" dirty="0"/>
              <a:t>&gt;</a:t>
            </a:r>
            <a:r>
              <a:rPr lang="hu-HU" sz="1400" dirty="0" err="1"/>
              <a:t>getColorBuffer</a:t>
            </a:r>
            <a:r>
              <a:rPr lang="hu-HU" sz="1400" dirty="0"/>
              <a:t>(0));</a:t>
            </a:r>
          </a:p>
          <a:p>
            <a:r>
              <a:rPr lang="hu-HU" sz="1400" dirty="0"/>
              <a:t>    </a:t>
            </a:r>
            <a:r>
              <a:rPr lang="hu-HU" sz="1400" dirty="0" err="1"/>
              <a:t>glGetTexImage</a:t>
            </a:r>
            <a:r>
              <a:rPr lang="hu-HU" sz="1400" dirty="0"/>
              <a:t>(GL_TEXTURE_2D,0,GL_RGBA,GL_FLOAT,</a:t>
            </a:r>
            <a:r>
              <a:rPr lang="hu-HU" sz="1400" dirty="0" err="1"/>
              <a:t>pathData</a:t>
            </a:r>
            <a:r>
              <a:rPr lang="hu-HU" sz="1400" dirty="0"/>
              <a:t>);</a:t>
            </a:r>
          </a:p>
          <a:p>
            <a:endParaRPr lang="hu-HU" sz="1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2812" y="3933056"/>
            <a:ext cx="9001188" cy="2154608"/>
          </a:xfrm>
        </p:spPr>
        <p:txBody>
          <a:bodyPr>
            <a:normAutofit fontScale="85000" lnSpcReduction="10000"/>
          </a:bodyPr>
          <a:lstStyle/>
          <a:p>
            <a:r>
              <a:rPr lang="hu-HU" dirty="0"/>
              <a:t>Ezen a tömbön már végiglépkedhetünk. </a:t>
            </a:r>
          </a:p>
          <a:p>
            <a:r>
              <a:rPr lang="hu-HU" dirty="0" smtClean="0"/>
              <a:t>float4-eseket </a:t>
            </a:r>
            <a:r>
              <a:rPr lang="hu-HU" dirty="0"/>
              <a:t>tartalmaz:</a:t>
            </a:r>
          </a:p>
          <a:p>
            <a:pPr lvl="1"/>
            <a:r>
              <a:rPr lang="hu-HU" sz="3200" dirty="0"/>
              <a:t>2. </a:t>
            </a:r>
            <a:r>
              <a:rPr lang="hu-HU" sz="3200" dirty="0" smtClean="0"/>
              <a:t>elem </a:t>
            </a:r>
            <a:r>
              <a:rPr lang="hu-HU" sz="3200" dirty="0"/>
              <a:t>az út hossza</a:t>
            </a:r>
          </a:p>
          <a:p>
            <a:pPr lvl="1"/>
            <a:r>
              <a:rPr lang="hu-HU" sz="3200" dirty="0"/>
              <a:t>3. </a:t>
            </a:r>
            <a:r>
              <a:rPr lang="hu-HU" sz="3200" dirty="0" smtClean="0"/>
              <a:t>elem </a:t>
            </a:r>
            <a:r>
              <a:rPr lang="hu-HU" sz="3200" dirty="0"/>
              <a:t>a csúcspont, ahonnan ide jutottunk</a:t>
            </a:r>
          </a:p>
          <a:p>
            <a:r>
              <a:rPr lang="hu-HU" dirty="0"/>
              <a:t>3. Elemet használva eljuthatunk a kiindulási csúcsponthoz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7615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Grafikusan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556" y="1772816"/>
            <a:ext cx="4873724" cy="4865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5423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Keresés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Adott M darab bemeneti adat</a:t>
            </a:r>
          </a:p>
          <a:p>
            <a:r>
              <a:rPr lang="hu-HU" dirty="0" smtClean="0"/>
              <a:t>Keressük a legkisebbet/legnagyobbat/egyéb kritériumnak leginkább megfelelőt</a:t>
            </a:r>
          </a:p>
          <a:p>
            <a:r>
              <a:rPr lang="hu-HU" dirty="0" smtClean="0"/>
              <a:t>Oszd meg és uralkodj elv: a problémát rekurzívan kisebb bementre végezzük el (</a:t>
            </a:r>
            <a:r>
              <a:rPr lang="hu-HU" dirty="0" err="1" smtClean="0"/>
              <a:t>quick</a:t>
            </a:r>
            <a:r>
              <a:rPr lang="hu-HU" dirty="0" smtClean="0"/>
              <a:t> sort)</a:t>
            </a:r>
          </a:p>
        </p:txBody>
      </p:sp>
    </p:spTree>
    <p:extLst>
      <p:ext uri="{BB962C8B-B14F-4D97-AF65-F5344CB8AC3E}">
        <p14:creationId xmlns:p14="http://schemas.microsoft.com/office/powerpoint/2010/main" val="1504356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Keresés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 = N*</a:t>
            </a:r>
            <a:r>
              <a:rPr lang="hu-HU" dirty="0" err="1"/>
              <a:t>N</a:t>
            </a:r>
            <a:r>
              <a:rPr lang="hu-HU" dirty="0"/>
              <a:t> kétdimenziós adathalmazba rendezzük az </a:t>
            </a:r>
            <a:r>
              <a:rPr lang="hu-HU" dirty="0" smtClean="0"/>
              <a:t>adatokat, ez lesz a 0-ás </a:t>
            </a:r>
            <a:r>
              <a:rPr lang="hu-HU" dirty="0" err="1" smtClean="0"/>
              <a:t>mipmap</a:t>
            </a:r>
            <a:r>
              <a:rPr lang="hu-HU" dirty="0" smtClean="0"/>
              <a:t> szint</a:t>
            </a:r>
          </a:p>
          <a:p>
            <a:r>
              <a:rPr lang="hu-HU" dirty="0" smtClean="0"/>
              <a:t>2x2-es pixelblokkra elvégezzük a keresést</a:t>
            </a:r>
          </a:p>
          <a:p>
            <a:r>
              <a:rPr lang="hu-HU" dirty="0" smtClean="0"/>
              <a:t>Eredményt beírjuk az egyel nagyobb </a:t>
            </a:r>
            <a:r>
              <a:rPr lang="hu-HU" dirty="0" err="1" smtClean="0"/>
              <a:t>mipmap</a:t>
            </a:r>
            <a:r>
              <a:rPr lang="hu-HU" dirty="0" smtClean="0"/>
              <a:t> szintre</a:t>
            </a:r>
          </a:p>
          <a:p>
            <a:r>
              <a:rPr lang="hu-HU" dirty="0" smtClean="0"/>
              <a:t>Addig folyatatjuk, míg el nem jutunk a </a:t>
            </a:r>
            <a:r>
              <a:rPr lang="hu-HU" dirty="0" err="1" smtClean="0"/>
              <a:t>mipmap</a:t>
            </a:r>
            <a:r>
              <a:rPr lang="hu-HU" dirty="0" smtClean="0"/>
              <a:t> hierarchia tetejére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5206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Keresés, </a:t>
            </a:r>
            <a:r>
              <a:rPr lang="hu-HU" dirty="0" err="1" smtClean="0"/>
              <a:t>Fragment</a:t>
            </a:r>
            <a:r>
              <a:rPr lang="hu-HU" dirty="0" smtClean="0"/>
              <a:t> </a:t>
            </a:r>
            <a:r>
              <a:rPr lang="hu-HU" dirty="0" err="1" smtClean="0"/>
              <a:t>Shader</a:t>
            </a:r>
            <a:endParaRPr lang="hu-HU" dirty="0"/>
          </a:p>
        </p:txBody>
      </p:sp>
      <p:sp>
        <p:nvSpPr>
          <p:cNvPr id="6" name="TextBox 3"/>
          <p:cNvSpPr txBox="1"/>
          <p:nvPr/>
        </p:nvSpPr>
        <p:spPr>
          <a:xfrm>
            <a:off x="142844" y="1484784"/>
            <a:ext cx="8763000" cy="5262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/>
              <a:t>#version 130</a:t>
            </a:r>
          </a:p>
          <a:p>
            <a:endParaRPr lang="hu-HU" sz="1400" dirty="0"/>
          </a:p>
          <a:p>
            <a:r>
              <a:rPr lang="hu-HU" sz="1400" dirty="0"/>
              <a:t>out vec4 </a:t>
            </a:r>
            <a:r>
              <a:rPr lang="hu-HU" sz="1400" dirty="0" err="1"/>
              <a:t>outcolor</a:t>
            </a:r>
            <a:r>
              <a:rPr lang="hu-HU" sz="1400" dirty="0"/>
              <a:t>;</a:t>
            </a:r>
          </a:p>
          <a:p>
            <a:r>
              <a:rPr lang="hu-HU" sz="1400" dirty="0" err="1"/>
              <a:t>in</a:t>
            </a:r>
            <a:r>
              <a:rPr lang="hu-HU" sz="1400" dirty="0"/>
              <a:t> vec2 </a:t>
            </a:r>
            <a:r>
              <a:rPr lang="hu-HU" sz="1400" dirty="0" err="1"/>
              <a:t>fTexCoord</a:t>
            </a:r>
            <a:r>
              <a:rPr lang="hu-HU" sz="1400" dirty="0"/>
              <a:t>;</a:t>
            </a:r>
          </a:p>
          <a:p>
            <a:endParaRPr lang="hu-HU" sz="1400" dirty="0"/>
          </a:p>
          <a:p>
            <a:r>
              <a:rPr lang="hu-HU" sz="1400" dirty="0"/>
              <a:t>uniform int </a:t>
            </a:r>
            <a:r>
              <a:rPr lang="hu-HU" sz="1400" dirty="0" err="1"/>
              <a:t>level</a:t>
            </a:r>
            <a:r>
              <a:rPr lang="hu-HU" sz="1400" dirty="0"/>
              <a:t>;</a:t>
            </a:r>
          </a:p>
          <a:p>
            <a:r>
              <a:rPr lang="hu-HU" sz="1400" dirty="0"/>
              <a:t>uniform sampler2D </a:t>
            </a:r>
            <a:r>
              <a:rPr lang="hu-HU" sz="1400" dirty="0" err="1"/>
              <a:t>data</a:t>
            </a:r>
            <a:r>
              <a:rPr lang="hu-HU" sz="1400" dirty="0"/>
              <a:t>;</a:t>
            </a:r>
          </a:p>
          <a:p>
            <a:r>
              <a:rPr lang="hu-HU" sz="1400" dirty="0"/>
              <a:t>uniform vec2 center;</a:t>
            </a:r>
          </a:p>
          <a:p>
            <a:endParaRPr lang="hu-HU" sz="1400" dirty="0"/>
          </a:p>
          <a:p>
            <a:r>
              <a:rPr lang="hu-HU" sz="1400" dirty="0" err="1"/>
              <a:t>void</a:t>
            </a:r>
            <a:r>
              <a:rPr lang="hu-HU" sz="1400" dirty="0"/>
              <a:t> main()</a:t>
            </a:r>
          </a:p>
          <a:p>
            <a:r>
              <a:rPr lang="hu-HU" sz="1400" dirty="0" smtClean="0"/>
              <a:t>{</a:t>
            </a:r>
            <a:endParaRPr lang="hu-HU" sz="1400" dirty="0"/>
          </a:p>
          <a:p>
            <a:r>
              <a:rPr lang="hu-HU" sz="1400" dirty="0"/>
              <a:t>    ivec2 coord0 = ivec2(</a:t>
            </a:r>
            <a:r>
              <a:rPr lang="hu-HU" sz="1400" dirty="0" err="1"/>
              <a:t>gl</a:t>
            </a:r>
            <a:r>
              <a:rPr lang="hu-HU" sz="1400" dirty="0"/>
              <a:t>_</a:t>
            </a:r>
            <a:r>
              <a:rPr lang="hu-HU" sz="1400" dirty="0" err="1"/>
              <a:t>FragCoord.xy</a:t>
            </a:r>
            <a:r>
              <a:rPr lang="hu-HU" sz="1400" dirty="0"/>
              <a:t>) * 2; </a:t>
            </a:r>
          </a:p>
          <a:p>
            <a:r>
              <a:rPr lang="hu-HU" sz="1400" dirty="0"/>
              <a:t>    ivec2 coord1 = coord0 + ivec2(1, </a:t>
            </a:r>
            <a:r>
              <a:rPr lang="hu-HU" sz="1400" dirty="0" err="1"/>
              <a:t>1</a:t>
            </a:r>
            <a:r>
              <a:rPr lang="hu-HU" sz="1400" dirty="0"/>
              <a:t>);</a:t>
            </a:r>
          </a:p>
          <a:p>
            <a:r>
              <a:rPr lang="hu-HU" sz="1400" dirty="0"/>
              <a:t>    ivec2 coord2 = coord0 + ivec2(1, 0);</a:t>
            </a:r>
          </a:p>
          <a:p>
            <a:r>
              <a:rPr lang="hu-HU" sz="1400" dirty="0"/>
              <a:t>    ivec2 coord3 = coord0 + ivec2(0, 1);</a:t>
            </a:r>
          </a:p>
          <a:p>
            <a:endParaRPr lang="hu-HU" sz="1400" dirty="0"/>
          </a:p>
          <a:p>
            <a:r>
              <a:rPr lang="hu-HU" sz="1400" dirty="0" smtClean="0"/>
              <a:t>    </a:t>
            </a:r>
            <a:r>
              <a:rPr lang="en-US" sz="1400" dirty="0" smtClean="0"/>
              <a:t>vec4 </a:t>
            </a:r>
            <a:r>
              <a:rPr lang="en-US" sz="1400" dirty="0"/>
              <a:t>d0 = </a:t>
            </a:r>
            <a:r>
              <a:rPr lang="en-US" sz="1400" dirty="0" err="1"/>
              <a:t>texelFetch</a:t>
            </a:r>
            <a:r>
              <a:rPr lang="en-US" sz="1400" dirty="0"/>
              <a:t>(data, coord0, level - 1); </a:t>
            </a:r>
          </a:p>
          <a:p>
            <a:r>
              <a:rPr lang="en-US" sz="1400" dirty="0"/>
              <a:t>    vec4 d1 = </a:t>
            </a:r>
            <a:r>
              <a:rPr lang="en-US" sz="1400" dirty="0" err="1"/>
              <a:t>texelFetch</a:t>
            </a:r>
            <a:r>
              <a:rPr lang="en-US" sz="1400" dirty="0"/>
              <a:t>(data, coord1, level - 1); </a:t>
            </a:r>
          </a:p>
          <a:p>
            <a:r>
              <a:rPr lang="en-US" sz="1400" dirty="0"/>
              <a:t>    vec4 d2 = </a:t>
            </a:r>
            <a:r>
              <a:rPr lang="en-US" sz="1400" dirty="0" err="1"/>
              <a:t>texelFetch</a:t>
            </a:r>
            <a:r>
              <a:rPr lang="en-US" sz="1400" dirty="0"/>
              <a:t>(data, coord2, level - 1); </a:t>
            </a:r>
          </a:p>
          <a:p>
            <a:r>
              <a:rPr lang="en-US" sz="1400" dirty="0"/>
              <a:t>    vec4 d3 = </a:t>
            </a:r>
            <a:r>
              <a:rPr lang="en-US" sz="1400" dirty="0" err="1"/>
              <a:t>texelFetch</a:t>
            </a:r>
            <a:r>
              <a:rPr lang="en-US" sz="1400" dirty="0"/>
              <a:t>(data, coord3, level - 1</a:t>
            </a:r>
            <a:r>
              <a:rPr lang="en-US" sz="1400" dirty="0" smtClean="0"/>
              <a:t>);</a:t>
            </a:r>
            <a:endParaRPr lang="hu-HU" sz="1400" dirty="0" smtClean="0"/>
          </a:p>
          <a:p>
            <a:endParaRPr lang="hu-HU" sz="1400" dirty="0"/>
          </a:p>
          <a:p>
            <a:r>
              <a:rPr lang="hu-HU" sz="1400" dirty="0" smtClean="0"/>
              <a:t>//….. </a:t>
            </a:r>
            <a:r>
              <a:rPr lang="hu-HU" sz="1400" dirty="0" err="1" smtClean="0"/>
              <a:t>Szamol</a:t>
            </a:r>
            <a:r>
              <a:rPr lang="hu-HU" sz="1400" dirty="0" smtClean="0"/>
              <a:t>, keres  és beírja </a:t>
            </a:r>
            <a:r>
              <a:rPr lang="hu-HU" sz="1400" dirty="0" err="1" smtClean="0"/>
              <a:t>eredmeny-be</a:t>
            </a:r>
            <a:endParaRPr lang="hu-HU" sz="1400" dirty="0" smtClean="0"/>
          </a:p>
          <a:p>
            <a:r>
              <a:rPr lang="hu-HU" sz="1400" dirty="0" smtClean="0"/>
              <a:t>   </a:t>
            </a:r>
            <a:r>
              <a:rPr lang="hu-HU" sz="1400" dirty="0" err="1" smtClean="0"/>
              <a:t>outcolor</a:t>
            </a:r>
            <a:r>
              <a:rPr lang="hu-HU" sz="1400" dirty="0" smtClean="0"/>
              <a:t> </a:t>
            </a:r>
            <a:r>
              <a:rPr lang="hu-HU" sz="1400" dirty="0"/>
              <a:t>= </a:t>
            </a:r>
            <a:r>
              <a:rPr lang="hu-HU" sz="1400" dirty="0" smtClean="0"/>
              <a:t>vec4(</a:t>
            </a:r>
            <a:r>
              <a:rPr lang="hu-HU" sz="1400" dirty="0" err="1" smtClean="0"/>
              <a:t>eredmeny</a:t>
            </a:r>
            <a:r>
              <a:rPr lang="hu-HU" sz="1400" dirty="0" smtClean="0"/>
              <a:t>);</a:t>
            </a:r>
            <a:endParaRPr lang="hu-HU" sz="1400" dirty="0"/>
          </a:p>
          <a:p>
            <a:r>
              <a:rPr lang="hu-HU" sz="1400" dirty="0" smtClean="0"/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74618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Keresés, rajzolás kód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484784"/>
            <a:ext cx="8763000" cy="5047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/>
              <a:t>int </a:t>
            </a:r>
            <a:r>
              <a:rPr lang="hu-HU" sz="1400" dirty="0" err="1"/>
              <a:t>numMipLevels</a:t>
            </a:r>
            <a:r>
              <a:rPr lang="hu-HU" sz="1400" dirty="0"/>
              <a:t> = </a:t>
            </a:r>
            <a:r>
              <a:rPr lang="hu-HU" sz="1400" dirty="0" err="1"/>
              <a:t>buffer-</a:t>
            </a:r>
            <a:r>
              <a:rPr lang="hu-HU" sz="1400" dirty="0"/>
              <a:t>&gt;</a:t>
            </a:r>
            <a:r>
              <a:rPr lang="hu-HU" sz="1400" dirty="0" err="1"/>
              <a:t>getLevels</a:t>
            </a:r>
            <a:r>
              <a:rPr lang="hu-HU" sz="1400" dirty="0" smtClean="0"/>
              <a:t>();</a:t>
            </a:r>
          </a:p>
          <a:p>
            <a:r>
              <a:rPr lang="hu-HU" sz="1400" dirty="0" smtClean="0">
                <a:solidFill>
                  <a:srgbClr val="92D050"/>
                </a:solidFill>
              </a:rPr>
              <a:t>//</a:t>
            </a:r>
            <a:r>
              <a:rPr lang="hu-HU" sz="1400" dirty="0" err="1" smtClean="0">
                <a:solidFill>
                  <a:srgbClr val="92D050"/>
                </a:solidFill>
              </a:rPr>
              <a:t>Shader</a:t>
            </a:r>
            <a:r>
              <a:rPr lang="hu-HU" sz="1400" dirty="0" smtClean="0">
                <a:solidFill>
                  <a:srgbClr val="92D050"/>
                </a:solidFill>
              </a:rPr>
              <a:t> engedélyezése</a:t>
            </a:r>
            <a:endParaRPr lang="hu-HU" sz="1400" dirty="0">
              <a:solidFill>
                <a:srgbClr val="92D050"/>
              </a:solidFill>
            </a:endParaRPr>
          </a:p>
          <a:p>
            <a:r>
              <a:rPr lang="hu-HU" sz="1400" dirty="0" err="1" smtClean="0"/>
              <a:t>compareShader-</a:t>
            </a:r>
            <a:r>
              <a:rPr lang="hu-HU" sz="1400" dirty="0"/>
              <a:t>&gt;</a:t>
            </a:r>
            <a:r>
              <a:rPr lang="hu-HU" sz="1400" dirty="0" err="1"/>
              <a:t>enable</a:t>
            </a:r>
            <a:r>
              <a:rPr lang="hu-HU" sz="1400" dirty="0"/>
              <a:t>(); </a:t>
            </a:r>
            <a:endParaRPr lang="hu-HU" sz="1400" dirty="0" smtClean="0"/>
          </a:p>
          <a:p>
            <a:r>
              <a:rPr lang="hu-HU" sz="1400" dirty="0" smtClean="0">
                <a:solidFill>
                  <a:srgbClr val="92D050"/>
                </a:solidFill>
              </a:rPr>
              <a:t>//Minden </a:t>
            </a:r>
            <a:r>
              <a:rPr lang="hu-HU" sz="1400" dirty="0" err="1" smtClean="0">
                <a:solidFill>
                  <a:srgbClr val="92D050"/>
                </a:solidFill>
              </a:rPr>
              <a:t>mipmap</a:t>
            </a:r>
            <a:r>
              <a:rPr lang="hu-HU" sz="1400" dirty="0" smtClean="0">
                <a:solidFill>
                  <a:srgbClr val="92D050"/>
                </a:solidFill>
              </a:rPr>
              <a:t> szintre 1-től       </a:t>
            </a:r>
            <a:endParaRPr lang="hu-HU" sz="1400" dirty="0">
              <a:solidFill>
                <a:srgbClr val="92D050"/>
              </a:solidFill>
            </a:endParaRPr>
          </a:p>
          <a:p>
            <a:r>
              <a:rPr lang="en-US" sz="1400" dirty="0"/>
              <a:t>for(</a:t>
            </a:r>
            <a:r>
              <a:rPr lang="en-US" sz="1400" dirty="0" err="1"/>
              <a:t>int</a:t>
            </a:r>
            <a:r>
              <a:rPr lang="en-US" sz="1400" dirty="0"/>
              <a:t> l = </a:t>
            </a:r>
            <a:r>
              <a:rPr lang="en-US" sz="1400" dirty="0" smtClean="0">
                <a:solidFill>
                  <a:srgbClr val="FF0000"/>
                </a:solidFill>
              </a:rPr>
              <a:t>1</a:t>
            </a:r>
            <a:r>
              <a:rPr lang="en-US" sz="1400" dirty="0" smtClean="0"/>
              <a:t>; </a:t>
            </a:r>
            <a:r>
              <a:rPr lang="en-US" sz="1400" dirty="0"/>
              <a:t>l &lt; </a:t>
            </a:r>
            <a:r>
              <a:rPr lang="en-US" sz="1400" dirty="0" err="1"/>
              <a:t>numMipLevels</a:t>
            </a:r>
            <a:r>
              <a:rPr lang="en-US" sz="1400" dirty="0"/>
              <a:t>; l</a:t>
            </a:r>
            <a:r>
              <a:rPr lang="en-US" sz="1400" dirty="0" smtClean="0"/>
              <a:t>++)</a:t>
            </a:r>
            <a:endParaRPr lang="en-US" sz="1400" dirty="0"/>
          </a:p>
          <a:p>
            <a:r>
              <a:rPr lang="hu-HU" sz="1400" dirty="0"/>
              <a:t>{</a:t>
            </a:r>
          </a:p>
          <a:p>
            <a:r>
              <a:rPr lang="hu-HU" sz="1400" dirty="0"/>
              <a:t>        </a:t>
            </a:r>
            <a:r>
              <a:rPr lang="hu-HU" sz="1400" dirty="0" err="1"/>
              <a:t>buffer-</a:t>
            </a:r>
            <a:r>
              <a:rPr lang="hu-HU" sz="1400" dirty="0"/>
              <a:t>&gt;</a:t>
            </a:r>
            <a:r>
              <a:rPr lang="hu-HU" sz="1400" dirty="0" err="1"/>
              <a:t>setRenderTarget</a:t>
            </a:r>
            <a:r>
              <a:rPr lang="hu-HU" sz="1400" dirty="0"/>
              <a:t>(</a:t>
            </a:r>
            <a:r>
              <a:rPr lang="hu-HU" sz="1400" dirty="0">
                <a:solidFill>
                  <a:srgbClr val="FF0000"/>
                </a:solidFill>
              </a:rPr>
              <a:t>l</a:t>
            </a:r>
            <a:r>
              <a:rPr lang="hu-HU" sz="1400" dirty="0" smtClean="0"/>
              <a:t>);</a:t>
            </a:r>
            <a:endParaRPr lang="hu-HU" sz="1400" dirty="0"/>
          </a:p>
          <a:p>
            <a:r>
              <a:rPr lang="hu-HU" sz="1400" dirty="0" smtClean="0"/>
              <a:t>        </a:t>
            </a:r>
            <a:r>
              <a:rPr lang="hu-HU" sz="1400" dirty="0" err="1" smtClean="0"/>
              <a:t>compareShader-</a:t>
            </a:r>
            <a:r>
              <a:rPr lang="hu-HU" sz="1400" dirty="0"/>
              <a:t>&gt;</a:t>
            </a:r>
            <a:r>
              <a:rPr lang="hu-HU" sz="1400" dirty="0" err="1"/>
              <a:t>bindUniformInt</a:t>
            </a:r>
            <a:r>
              <a:rPr lang="hu-HU" sz="1400" dirty="0"/>
              <a:t>(</a:t>
            </a:r>
            <a:r>
              <a:rPr lang="hu-HU" sz="1400" dirty="0">
                <a:solidFill>
                  <a:srgbClr val="FF0000"/>
                </a:solidFill>
              </a:rPr>
              <a:t>"</a:t>
            </a:r>
            <a:r>
              <a:rPr lang="hu-HU" sz="1400" dirty="0" err="1">
                <a:solidFill>
                  <a:srgbClr val="FF0000"/>
                </a:solidFill>
              </a:rPr>
              <a:t>level</a:t>
            </a:r>
            <a:r>
              <a:rPr lang="hu-HU" sz="1400" dirty="0">
                <a:solidFill>
                  <a:srgbClr val="FF0000"/>
                </a:solidFill>
              </a:rPr>
              <a:t>", l</a:t>
            </a:r>
            <a:r>
              <a:rPr lang="hu-HU" sz="1400" dirty="0"/>
              <a:t>);</a:t>
            </a:r>
          </a:p>
          <a:p>
            <a:r>
              <a:rPr lang="hu-HU" sz="1400" dirty="0"/>
              <a:t>        </a:t>
            </a:r>
            <a:r>
              <a:rPr lang="hu-HU" sz="1400" dirty="0" err="1"/>
              <a:t>compareShader-</a:t>
            </a:r>
            <a:r>
              <a:rPr lang="hu-HU" sz="1400" dirty="0"/>
              <a:t>&gt;</a:t>
            </a:r>
            <a:r>
              <a:rPr lang="hu-HU" sz="1400" dirty="0" err="1"/>
              <a:t>bindUniformTexture</a:t>
            </a:r>
            <a:r>
              <a:rPr lang="hu-HU" sz="1400" dirty="0"/>
              <a:t>("</a:t>
            </a:r>
            <a:r>
              <a:rPr lang="hu-HU" sz="1400" dirty="0" err="1"/>
              <a:t>data</a:t>
            </a:r>
            <a:r>
              <a:rPr lang="hu-HU" sz="1400" dirty="0"/>
              <a:t>", </a:t>
            </a:r>
            <a:r>
              <a:rPr lang="hu-HU" sz="1400" dirty="0" err="1"/>
              <a:t>buffer-</a:t>
            </a:r>
            <a:r>
              <a:rPr lang="hu-HU" sz="1400" dirty="0"/>
              <a:t>&gt;</a:t>
            </a:r>
            <a:r>
              <a:rPr lang="hu-HU" sz="1400" dirty="0" err="1"/>
              <a:t>getColorBuffer</a:t>
            </a:r>
            <a:r>
              <a:rPr lang="hu-HU" sz="1400" dirty="0"/>
              <a:t>(0), </a:t>
            </a:r>
            <a:r>
              <a:rPr lang="hu-HU" sz="1400" dirty="0" err="1"/>
              <a:t>0</a:t>
            </a:r>
            <a:r>
              <a:rPr lang="hu-HU" sz="1400" dirty="0"/>
              <a:t>);</a:t>
            </a:r>
          </a:p>
          <a:p>
            <a:r>
              <a:rPr lang="hu-HU" sz="1400" dirty="0"/>
              <a:t>        </a:t>
            </a:r>
            <a:r>
              <a:rPr lang="hu-HU" sz="1400" dirty="0" err="1"/>
              <a:t>fullscreenQuad-</a:t>
            </a:r>
            <a:r>
              <a:rPr lang="hu-HU" sz="1400" dirty="0"/>
              <a:t>&gt;</a:t>
            </a:r>
            <a:r>
              <a:rPr lang="hu-HU" sz="1400" dirty="0" err="1"/>
              <a:t>render</a:t>
            </a:r>
            <a:r>
              <a:rPr lang="hu-HU" sz="1400" dirty="0"/>
              <a:t>(</a:t>
            </a:r>
            <a:r>
              <a:rPr lang="hu-HU" sz="1400" dirty="0" err="1"/>
              <a:t>compareShader</a:t>
            </a:r>
            <a:r>
              <a:rPr lang="hu-HU" sz="1400" dirty="0" smtClean="0"/>
              <a:t>);        </a:t>
            </a:r>
            <a:endParaRPr lang="hu-HU" sz="1400" dirty="0"/>
          </a:p>
          <a:p>
            <a:r>
              <a:rPr lang="hu-HU" sz="1400" dirty="0" smtClean="0"/>
              <a:t>}</a:t>
            </a:r>
          </a:p>
          <a:p>
            <a:r>
              <a:rPr lang="hu-HU" sz="1400" dirty="0" smtClean="0"/>
              <a:t>    </a:t>
            </a:r>
            <a:r>
              <a:rPr lang="hu-HU" sz="1400" dirty="0" err="1"/>
              <a:t>buffer-</a:t>
            </a:r>
            <a:r>
              <a:rPr lang="hu-HU" sz="1400" dirty="0"/>
              <a:t>&gt;</a:t>
            </a:r>
            <a:r>
              <a:rPr lang="hu-HU" sz="1400" dirty="0" err="1"/>
              <a:t>disableRenderTarget</a:t>
            </a:r>
            <a:r>
              <a:rPr lang="hu-HU" sz="1400" dirty="0"/>
              <a:t>();</a:t>
            </a:r>
            <a:endParaRPr lang="hu-HU" sz="1400" dirty="0"/>
          </a:p>
          <a:p>
            <a:r>
              <a:rPr lang="hu-HU" sz="1400" dirty="0"/>
              <a:t>    </a:t>
            </a:r>
            <a:r>
              <a:rPr lang="hu-HU" sz="1400" dirty="0" err="1"/>
              <a:t>compareShader-</a:t>
            </a:r>
            <a:r>
              <a:rPr lang="hu-HU" sz="1400" dirty="0"/>
              <a:t>&gt;</a:t>
            </a:r>
            <a:r>
              <a:rPr lang="hu-HU" sz="1400" dirty="0" err="1"/>
              <a:t>disable</a:t>
            </a:r>
            <a:r>
              <a:rPr lang="hu-HU" sz="1400" dirty="0"/>
              <a:t>();</a:t>
            </a:r>
          </a:p>
          <a:p>
            <a:r>
              <a:rPr lang="hu-HU" sz="1400" dirty="0" smtClean="0">
                <a:solidFill>
                  <a:srgbClr val="92D050"/>
                </a:solidFill>
              </a:rPr>
              <a:t>     //Várjuk meg, míg lefutnak a rajzolások</a:t>
            </a:r>
          </a:p>
          <a:p>
            <a:r>
              <a:rPr lang="hu-HU" sz="1400" dirty="0" smtClean="0"/>
              <a:t>    </a:t>
            </a:r>
            <a:r>
              <a:rPr lang="hu-HU" sz="1400" dirty="0" err="1"/>
              <a:t>glFinish</a:t>
            </a:r>
            <a:r>
              <a:rPr lang="hu-HU" sz="1400" dirty="0" smtClean="0"/>
              <a:t>();</a:t>
            </a:r>
          </a:p>
          <a:p>
            <a:r>
              <a:rPr lang="hu-HU" sz="1400" dirty="0">
                <a:solidFill>
                  <a:srgbClr val="92D050"/>
                </a:solidFill>
              </a:rPr>
              <a:t> </a:t>
            </a:r>
            <a:r>
              <a:rPr lang="hu-HU" sz="1400" dirty="0" smtClean="0">
                <a:solidFill>
                  <a:srgbClr val="92D050"/>
                </a:solidFill>
              </a:rPr>
              <a:t>   //Vissza kell olvasni a végeredményt, textúra visszaolvasással fogjuk megtenni</a:t>
            </a:r>
            <a:endParaRPr lang="hu-HU" sz="1400" dirty="0">
              <a:solidFill>
                <a:srgbClr val="92D050"/>
              </a:solidFill>
            </a:endParaRPr>
          </a:p>
          <a:p>
            <a:r>
              <a:rPr lang="hu-HU" sz="1400" dirty="0"/>
              <a:t>    </a:t>
            </a:r>
            <a:r>
              <a:rPr lang="hu-HU" sz="1400" dirty="0" err="1"/>
              <a:t>float</a:t>
            </a:r>
            <a:r>
              <a:rPr lang="hu-HU" sz="1400" dirty="0"/>
              <a:t> </a:t>
            </a:r>
            <a:r>
              <a:rPr lang="hu-HU" sz="1400" dirty="0" err="1"/>
              <a:t>result</a:t>
            </a:r>
            <a:r>
              <a:rPr lang="hu-HU" sz="1400" dirty="0"/>
              <a:t>[4</a:t>
            </a:r>
            <a:r>
              <a:rPr lang="hu-HU" sz="1400" dirty="0" smtClean="0"/>
              <a:t>];</a:t>
            </a:r>
          </a:p>
          <a:p>
            <a:r>
              <a:rPr lang="hu-HU" sz="1400" dirty="0">
                <a:solidFill>
                  <a:srgbClr val="92D050"/>
                </a:solidFill>
              </a:rPr>
              <a:t> </a:t>
            </a:r>
            <a:r>
              <a:rPr lang="hu-HU" sz="1400" dirty="0" smtClean="0">
                <a:solidFill>
                  <a:srgbClr val="92D050"/>
                </a:solidFill>
              </a:rPr>
              <a:t>    //Kössük be a textúrát, amiből olvasni szeretnénk</a:t>
            </a:r>
            <a:endParaRPr lang="hu-HU" sz="1400" dirty="0">
              <a:solidFill>
                <a:srgbClr val="92D050"/>
              </a:solidFill>
            </a:endParaRPr>
          </a:p>
          <a:p>
            <a:r>
              <a:rPr lang="hu-HU" sz="1400" dirty="0" smtClean="0"/>
              <a:t>    </a:t>
            </a:r>
            <a:r>
              <a:rPr lang="hu-HU" sz="1400" dirty="0" err="1" smtClean="0"/>
              <a:t>glBindTexture</a:t>
            </a:r>
            <a:r>
              <a:rPr lang="hu-HU" sz="1400" dirty="0" smtClean="0"/>
              <a:t>(GL_TEXTURE_2D</a:t>
            </a:r>
            <a:r>
              <a:rPr lang="hu-HU" sz="1400" dirty="0"/>
              <a:t>, </a:t>
            </a:r>
            <a:r>
              <a:rPr lang="hu-HU" sz="1400" dirty="0" err="1"/>
              <a:t>buffer-</a:t>
            </a:r>
            <a:r>
              <a:rPr lang="hu-HU" sz="1400" dirty="0"/>
              <a:t>&gt;</a:t>
            </a:r>
            <a:r>
              <a:rPr lang="hu-HU" sz="1400" dirty="0" err="1"/>
              <a:t>getColorBuffer</a:t>
            </a:r>
            <a:r>
              <a:rPr lang="hu-HU" sz="1400" dirty="0"/>
              <a:t>(0</a:t>
            </a:r>
            <a:r>
              <a:rPr lang="hu-HU" sz="1400" dirty="0" smtClean="0"/>
              <a:t>));</a:t>
            </a:r>
          </a:p>
          <a:p>
            <a:r>
              <a:rPr lang="hu-HU" sz="1400" dirty="0">
                <a:solidFill>
                  <a:srgbClr val="92D050"/>
                </a:solidFill>
              </a:rPr>
              <a:t> </a:t>
            </a:r>
            <a:r>
              <a:rPr lang="hu-HU" sz="1400" dirty="0" smtClean="0">
                <a:solidFill>
                  <a:srgbClr val="92D050"/>
                </a:solidFill>
              </a:rPr>
              <a:t>   //legfelső </a:t>
            </a:r>
            <a:r>
              <a:rPr lang="hu-HU" sz="1400" dirty="0" err="1" smtClean="0">
                <a:solidFill>
                  <a:srgbClr val="92D050"/>
                </a:solidFill>
              </a:rPr>
              <a:t>mipmapszintet</a:t>
            </a:r>
            <a:r>
              <a:rPr lang="hu-HU" sz="1400" dirty="0" smtClean="0">
                <a:solidFill>
                  <a:srgbClr val="92D050"/>
                </a:solidFill>
              </a:rPr>
              <a:t> olvassuk vissza (1x1 pixel)</a:t>
            </a:r>
            <a:endParaRPr lang="hu-HU" sz="1400" dirty="0">
              <a:solidFill>
                <a:srgbClr val="92D050"/>
              </a:solidFill>
            </a:endParaRPr>
          </a:p>
          <a:p>
            <a:r>
              <a:rPr lang="hu-HU" sz="1400" dirty="0"/>
              <a:t>    </a:t>
            </a:r>
            <a:r>
              <a:rPr lang="hu-HU" sz="1400" dirty="0" err="1"/>
              <a:t>glGetTexImage</a:t>
            </a:r>
            <a:r>
              <a:rPr lang="hu-HU" sz="1400" dirty="0"/>
              <a:t>(GL_TEXTURE_2D,  </a:t>
            </a:r>
            <a:r>
              <a:rPr lang="hu-HU" sz="1400" dirty="0" err="1">
                <a:solidFill>
                  <a:srgbClr val="FF0000"/>
                </a:solidFill>
              </a:rPr>
              <a:t>buffer-</a:t>
            </a:r>
            <a:r>
              <a:rPr lang="hu-HU" sz="1400" dirty="0">
                <a:solidFill>
                  <a:srgbClr val="FF0000"/>
                </a:solidFill>
              </a:rPr>
              <a:t>&gt;</a:t>
            </a:r>
            <a:r>
              <a:rPr lang="hu-HU" sz="1400" dirty="0" err="1">
                <a:solidFill>
                  <a:srgbClr val="FF0000"/>
                </a:solidFill>
              </a:rPr>
              <a:t>getLevels</a:t>
            </a:r>
            <a:r>
              <a:rPr lang="hu-HU" sz="1400" dirty="0" smtClean="0">
                <a:solidFill>
                  <a:srgbClr val="FF0000"/>
                </a:solidFill>
              </a:rPr>
              <a:t>() - 1</a:t>
            </a:r>
            <a:r>
              <a:rPr lang="hu-HU" sz="1400" dirty="0"/>
              <a:t>, GL_RGBA, GL_FLOAT, </a:t>
            </a:r>
            <a:r>
              <a:rPr lang="hu-HU" sz="1400" dirty="0" err="1"/>
              <a:t>result</a:t>
            </a:r>
            <a:r>
              <a:rPr lang="hu-HU" sz="1400" dirty="0" smtClean="0"/>
              <a:t>);</a:t>
            </a:r>
          </a:p>
          <a:p>
            <a:r>
              <a:rPr lang="hu-HU" sz="1400" dirty="0">
                <a:solidFill>
                  <a:srgbClr val="92D050"/>
                </a:solidFill>
              </a:rPr>
              <a:t> </a:t>
            </a:r>
            <a:r>
              <a:rPr lang="hu-HU" sz="1400" dirty="0" smtClean="0">
                <a:solidFill>
                  <a:srgbClr val="92D050"/>
                </a:solidFill>
              </a:rPr>
              <a:t>   //kiírjuk az eredményt</a:t>
            </a:r>
            <a:endParaRPr lang="hu-HU" sz="1400" dirty="0">
              <a:solidFill>
                <a:srgbClr val="92D050"/>
              </a:solidFill>
            </a:endParaRPr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("Result: %f %f %f %f\n", result[0</a:t>
            </a:r>
            <a:r>
              <a:rPr lang="en-US" sz="1400" dirty="0" smtClean="0"/>
              <a:t>],</a:t>
            </a:r>
            <a:r>
              <a:rPr lang="hu-HU" sz="1400" dirty="0" smtClean="0"/>
              <a:t> </a:t>
            </a:r>
            <a:r>
              <a:rPr lang="en-US" sz="1400" dirty="0" smtClean="0"/>
              <a:t>result[1],</a:t>
            </a:r>
            <a:r>
              <a:rPr lang="hu-HU" sz="1400" dirty="0" smtClean="0"/>
              <a:t> </a:t>
            </a:r>
            <a:r>
              <a:rPr lang="en-US" sz="1400" dirty="0" smtClean="0"/>
              <a:t>result[2],</a:t>
            </a:r>
            <a:r>
              <a:rPr lang="hu-HU" sz="1400" dirty="0" smtClean="0"/>
              <a:t> </a:t>
            </a:r>
            <a:r>
              <a:rPr lang="en-US" sz="1400" dirty="0" smtClean="0"/>
              <a:t>result[3</a:t>
            </a:r>
            <a:r>
              <a:rPr lang="en-US" sz="1400" dirty="0"/>
              <a:t>]);</a:t>
            </a:r>
          </a:p>
        </p:txBody>
      </p:sp>
    </p:spTree>
    <p:extLst>
      <p:ext uri="{BB962C8B-B14F-4D97-AF65-F5344CB8AC3E}">
        <p14:creationId xmlns:p14="http://schemas.microsoft.com/office/powerpoint/2010/main" val="1257315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Keresés, mit keressünk?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2408689"/>
            <a:ext cx="8763000" cy="3108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…</a:t>
            </a:r>
          </a:p>
          <a:p>
            <a:r>
              <a:rPr lang="en-US" sz="1400" dirty="0" smtClean="0"/>
              <a:t>vec4 </a:t>
            </a:r>
            <a:r>
              <a:rPr lang="en-US" sz="1400" dirty="0"/>
              <a:t>d0 = </a:t>
            </a:r>
            <a:r>
              <a:rPr lang="en-US" sz="1400" dirty="0" err="1"/>
              <a:t>texelFetch</a:t>
            </a:r>
            <a:r>
              <a:rPr lang="en-US" sz="1400" dirty="0"/>
              <a:t>(data, coord0, level - 1); </a:t>
            </a:r>
          </a:p>
          <a:p>
            <a:r>
              <a:rPr lang="en-US" sz="1400" dirty="0" smtClean="0"/>
              <a:t>vec4 </a:t>
            </a:r>
            <a:r>
              <a:rPr lang="en-US" sz="1400" dirty="0"/>
              <a:t>d1 = </a:t>
            </a:r>
            <a:r>
              <a:rPr lang="en-US" sz="1400" dirty="0" err="1"/>
              <a:t>texelFetch</a:t>
            </a:r>
            <a:r>
              <a:rPr lang="en-US" sz="1400" dirty="0"/>
              <a:t>(data, coord1, level - 1); </a:t>
            </a:r>
          </a:p>
          <a:p>
            <a:r>
              <a:rPr lang="en-US" sz="1400" dirty="0" smtClean="0"/>
              <a:t>vec4 </a:t>
            </a:r>
            <a:r>
              <a:rPr lang="en-US" sz="1400" dirty="0"/>
              <a:t>d2 = </a:t>
            </a:r>
            <a:r>
              <a:rPr lang="en-US" sz="1400" dirty="0" err="1"/>
              <a:t>texelFetch</a:t>
            </a:r>
            <a:r>
              <a:rPr lang="en-US" sz="1400" dirty="0"/>
              <a:t>(data, coord2, level - 1); </a:t>
            </a:r>
          </a:p>
          <a:p>
            <a:r>
              <a:rPr lang="en-US" sz="1400" dirty="0" smtClean="0"/>
              <a:t>vec4 </a:t>
            </a:r>
            <a:r>
              <a:rPr lang="en-US" sz="1400" dirty="0"/>
              <a:t>d3 = </a:t>
            </a:r>
            <a:r>
              <a:rPr lang="en-US" sz="1400" dirty="0" err="1"/>
              <a:t>texelFetch</a:t>
            </a:r>
            <a:r>
              <a:rPr lang="en-US" sz="1400" dirty="0"/>
              <a:t>(data, coord3, level - 1</a:t>
            </a:r>
            <a:r>
              <a:rPr lang="en-US" sz="1400" dirty="0" smtClean="0"/>
              <a:t>);</a:t>
            </a:r>
            <a:endParaRPr lang="hu-HU" sz="1400" dirty="0" smtClean="0"/>
          </a:p>
          <a:p>
            <a:endParaRPr lang="hu-HU" sz="1400" dirty="0" smtClean="0"/>
          </a:p>
          <a:p>
            <a:r>
              <a:rPr lang="hu-HU" sz="1400" dirty="0" err="1" smtClean="0"/>
              <a:t>float</a:t>
            </a:r>
            <a:r>
              <a:rPr lang="hu-HU" sz="1400" dirty="0" smtClean="0"/>
              <a:t> </a:t>
            </a:r>
            <a:r>
              <a:rPr lang="hu-HU" sz="1400" dirty="0"/>
              <a:t>min0 = min(d0.x,min(d0.y,min(d0.z,d0.w)));</a:t>
            </a:r>
          </a:p>
          <a:p>
            <a:r>
              <a:rPr lang="hu-HU" sz="1400" dirty="0" err="1" smtClean="0"/>
              <a:t>float</a:t>
            </a:r>
            <a:r>
              <a:rPr lang="hu-HU" sz="1400" dirty="0" smtClean="0"/>
              <a:t> </a:t>
            </a:r>
            <a:r>
              <a:rPr lang="hu-HU" sz="1400" dirty="0"/>
              <a:t>min1 = min(d1.x,min(d1.y,min(d1.z,d1.w)));</a:t>
            </a:r>
          </a:p>
          <a:p>
            <a:r>
              <a:rPr lang="hu-HU" sz="1400" dirty="0" err="1" smtClean="0"/>
              <a:t>float</a:t>
            </a:r>
            <a:r>
              <a:rPr lang="hu-HU" sz="1400" dirty="0" smtClean="0"/>
              <a:t> </a:t>
            </a:r>
            <a:r>
              <a:rPr lang="hu-HU" sz="1400" dirty="0"/>
              <a:t>min2 = min(d2.x,min(d2.y,min(d2.z,d2.w)));</a:t>
            </a:r>
          </a:p>
          <a:p>
            <a:r>
              <a:rPr lang="hu-HU" sz="1400" dirty="0" err="1" smtClean="0"/>
              <a:t>float</a:t>
            </a:r>
            <a:r>
              <a:rPr lang="hu-HU" sz="1400" dirty="0" smtClean="0"/>
              <a:t> </a:t>
            </a:r>
            <a:r>
              <a:rPr lang="hu-HU" sz="1400" dirty="0"/>
              <a:t>min3 = min(d3.x,min(d3.y,min(d3.z,d3.w)));</a:t>
            </a:r>
          </a:p>
          <a:p>
            <a:endParaRPr lang="hu-HU" sz="1400" dirty="0" smtClean="0"/>
          </a:p>
          <a:p>
            <a:r>
              <a:rPr lang="hu-HU" sz="1400" dirty="0" err="1" smtClean="0"/>
              <a:t>float</a:t>
            </a:r>
            <a:r>
              <a:rPr lang="hu-HU" sz="1400" dirty="0" smtClean="0"/>
              <a:t> </a:t>
            </a:r>
            <a:r>
              <a:rPr lang="hu-HU" sz="1400" dirty="0" err="1"/>
              <a:t>smallest</a:t>
            </a:r>
            <a:r>
              <a:rPr lang="hu-HU" sz="1400" dirty="0"/>
              <a:t> = min(</a:t>
            </a:r>
            <a:r>
              <a:rPr lang="hu-HU" sz="1400" dirty="0" err="1"/>
              <a:t>min</a:t>
            </a:r>
            <a:r>
              <a:rPr lang="hu-HU" sz="1400" dirty="0"/>
              <a:t>(</a:t>
            </a:r>
            <a:r>
              <a:rPr lang="hu-HU" sz="1400" dirty="0" err="1"/>
              <a:t>min</a:t>
            </a:r>
            <a:r>
              <a:rPr lang="hu-HU" sz="1400" dirty="0"/>
              <a:t>(min0,min1),min2),min3);</a:t>
            </a:r>
          </a:p>
          <a:p>
            <a:r>
              <a:rPr lang="hu-HU" sz="1400" dirty="0"/>
              <a:t>    </a:t>
            </a:r>
          </a:p>
          <a:p>
            <a:r>
              <a:rPr lang="hu-HU" sz="1400" dirty="0" err="1" smtClean="0"/>
              <a:t>outcolor</a:t>
            </a:r>
            <a:r>
              <a:rPr lang="hu-HU" sz="1400" dirty="0" smtClean="0"/>
              <a:t> </a:t>
            </a:r>
            <a:r>
              <a:rPr lang="hu-HU" sz="1400" dirty="0"/>
              <a:t>= vec4(</a:t>
            </a:r>
            <a:r>
              <a:rPr lang="hu-HU" sz="1400" dirty="0" err="1"/>
              <a:t>smallest</a:t>
            </a:r>
            <a:r>
              <a:rPr lang="hu-HU" sz="1400" dirty="0"/>
              <a:t>,</a:t>
            </a:r>
            <a:r>
              <a:rPr lang="hu-HU" sz="1400" dirty="0" err="1"/>
              <a:t>smallest</a:t>
            </a:r>
            <a:r>
              <a:rPr lang="hu-HU" sz="1400" dirty="0"/>
              <a:t>,</a:t>
            </a:r>
            <a:r>
              <a:rPr lang="hu-HU" sz="1400" dirty="0" err="1"/>
              <a:t>smallest</a:t>
            </a:r>
            <a:r>
              <a:rPr lang="hu-HU" sz="1400" dirty="0"/>
              <a:t>,</a:t>
            </a:r>
            <a:r>
              <a:rPr lang="hu-HU" sz="1400" dirty="0" err="1"/>
              <a:t>smallest</a:t>
            </a:r>
            <a:r>
              <a:rPr lang="hu-HU" sz="1400" dirty="0"/>
              <a:t>);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61354" y="1691515"/>
            <a:ext cx="8744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Legkisebb elemet (itt N*</a:t>
            </a:r>
            <a:r>
              <a:rPr lang="hu-HU" sz="2800" dirty="0" err="1" smtClean="0"/>
              <a:t>N</a:t>
            </a:r>
            <a:r>
              <a:rPr lang="hu-HU" sz="2800" dirty="0" smtClean="0"/>
              <a:t>*4 db adatunk lehet)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594019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Keresés, mit keressünk?</a:t>
            </a:r>
            <a:endParaRPr lang="hu-HU" dirty="0"/>
          </a:p>
        </p:txBody>
      </p:sp>
      <p:sp>
        <p:nvSpPr>
          <p:cNvPr id="5" name="TextBox 3"/>
          <p:cNvSpPr txBox="1"/>
          <p:nvPr/>
        </p:nvSpPr>
        <p:spPr>
          <a:xfrm>
            <a:off x="395536" y="2564904"/>
            <a:ext cx="8374214" cy="41857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…    </a:t>
            </a:r>
          </a:p>
          <a:p>
            <a:r>
              <a:rPr lang="hu-HU" sz="1400" dirty="0" err="1" smtClean="0"/>
              <a:t>float</a:t>
            </a:r>
            <a:r>
              <a:rPr lang="hu-HU" sz="1400" dirty="0" smtClean="0"/>
              <a:t> </a:t>
            </a:r>
            <a:r>
              <a:rPr lang="hu-HU" sz="1400" dirty="0"/>
              <a:t>l0 = </a:t>
            </a:r>
            <a:r>
              <a:rPr lang="hu-HU" sz="1400" dirty="0" err="1" smtClean="0"/>
              <a:t>length</a:t>
            </a:r>
            <a:r>
              <a:rPr lang="hu-HU" sz="1400" dirty="0" smtClean="0"/>
              <a:t>(d0.xyz </a:t>
            </a:r>
            <a:r>
              <a:rPr lang="hu-HU" sz="1400" dirty="0"/>
              <a:t>- center);</a:t>
            </a:r>
          </a:p>
          <a:p>
            <a:r>
              <a:rPr lang="hu-HU" sz="1400" dirty="0"/>
              <a:t> </a:t>
            </a:r>
            <a:r>
              <a:rPr lang="hu-HU" sz="1400" dirty="0" err="1" smtClean="0"/>
              <a:t>float</a:t>
            </a:r>
            <a:r>
              <a:rPr lang="hu-HU" sz="1400" dirty="0" smtClean="0"/>
              <a:t> </a:t>
            </a:r>
            <a:r>
              <a:rPr lang="hu-HU" sz="1400" dirty="0"/>
              <a:t>l1 = </a:t>
            </a:r>
            <a:r>
              <a:rPr lang="hu-HU" sz="1400" dirty="0" err="1" smtClean="0"/>
              <a:t>length</a:t>
            </a:r>
            <a:r>
              <a:rPr lang="hu-HU" sz="1400" dirty="0" smtClean="0"/>
              <a:t>(d1.xyz </a:t>
            </a:r>
            <a:r>
              <a:rPr lang="hu-HU" sz="1400" dirty="0"/>
              <a:t>- center);</a:t>
            </a:r>
          </a:p>
          <a:p>
            <a:r>
              <a:rPr lang="hu-HU" sz="1400" dirty="0"/>
              <a:t> </a:t>
            </a:r>
            <a:r>
              <a:rPr lang="hu-HU" sz="1400" dirty="0" err="1" smtClean="0"/>
              <a:t>float</a:t>
            </a:r>
            <a:r>
              <a:rPr lang="hu-HU" sz="1400" dirty="0" smtClean="0"/>
              <a:t> </a:t>
            </a:r>
            <a:r>
              <a:rPr lang="hu-HU" sz="1400" dirty="0"/>
              <a:t>l2 = </a:t>
            </a:r>
            <a:r>
              <a:rPr lang="hu-HU" sz="1400" dirty="0" err="1" smtClean="0"/>
              <a:t>length</a:t>
            </a:r>
            <a:r>
              <a:rPr lang="hu-HU" sz="1400" dirty="0" smtClean="0"/>
              <a:t>(d2.xyz </a:t>
            </a:r>
            <a:r>
              <a:rPr lang="hu-HU" sz="1400" dirty="0"/>
              <a:t>- center);</a:t>
            </a:r>
          </a:p>
          <a:p>
            <a:r>
              <a:rPr lang="hu-HU" sz="1400" dirty="0"/>
              <a:t> </a:t>
            </a:r>
            <a:r>
              <a:rPr lang="hu-HU" sz="1400" dirty="0" err="1" smtClean="0"/>
              <a:t>float</a:t>
            </a:r>
            <a:r>
              <a:rPr lang="hu-HU" sz="1400" dirty="0" smtClean="0"/>
              <a:t> </a:t>
            </a:r>
            <a:r>
              <a:rPr lang="hu-HU" sz="1400" dirty="0"/>
              <a:t>l3 = </a:t>
            </a:r>
            <a:r>
              <a:rPr lang="hu-HU" sz="1400" dirty="0" err="1" smtClean="0"/>
              <a:t>length</a:t>
            </a:r>
            <a:r>
              <a:rPr lang="hu-HU" sz="1400" dirty="0" smtClean="0"/>
              <a:t>(d3.xyz </a:t>
            </a:r>
            <a:r>
              <a:rPr lang="hu-HU" sz="1400" dirty="0"/>
              <a:t>- center);</a:t>
            </a:r>
          </a:p>
          <a:p>
            <a:endParaRPr lang="hu-HU" sz="1400" dirty="0"/>
          </a:p>
          <a:p>
            <a:r>
              <a:rPr lang="hu-HU" sz="1400" dirty="0"/>
              <a:t> </a:t>
            </a:r>
            <a:r>
              <a:rPr lang="hu-HU" sz="1400" dirty="0" err="1" smtClean="0"/>
              <a:t>if</a:t>
            </a:r>
            <a:r>
              <a:rPr lang="hu-HU" sz="1400" dirty="0" smtClean="0"/>
              <a:t>(l0 </a:t>
            </a:r>
            <a:r>
              <a:rPr lang="hu-HU" sz="1400" dirty="0"/>
              <a:t>&gt; l1){</a:t>
            </a:r>
          </a:p>
          <a:p>
            <a:r>
              <a:rPr lang="hu-HU" sz="1400" dirty="0"/>
              <a:t>        l0 = l1;</a:t>
            </a:r>
          </a:p>
          <a:p>
            <a:r>
              <a:rPr lang="hu-HU" sz="1400" dirty="0"/>
              <a:t>        d0 = d1;</a:t>
            </a:r>
          </a:p>
          <a:p>
            <a:r>
              <a:rPr lang="hu-HU" sz="1400" dirty="0"/>
              <a:t> </a:t>
            </a:r>
            <a:r>
              <a:rPr lang="hu-HU" sz="1400" dirty="0" smtClean="0"/>
              <a:t>}</a:t>
            </a:r>
            <a:endParaRPr lang="hu-HU" sz="1400" dirty="0"/>
          </a:p>
          <a:p>
            <a:r>
              <a:rPr lang="hu-HU" sz="1400" dirty="0"/>
              <a:t> </a:t>
            </a:r>
            <a:r>
              <a:rPr lang="hu-HU" sz="1400" dirty="0" err="1" smtClean="0"/>
              <a:t>if</a:t>
            </a:r>
            <a:r>
              <a:rPr lang="hu-HU" sz="1400" dirty="0" smtClean="0"/>
              <a:t>(l0 </a:t>
            </a:r>
            <a:r>
              <a:rPr lang="hu-HU" sz="1400" dirty="0"/>
              <a:t>&gt; l2){</a:t>
            </a:r>
          </a:p>
          <a:p>
            <a:r>
              <a:rPr lang="hu-HU" sz="1400" dirty="0"/>
              <a:t>        l0 = l2;</a:t>
            </a:r>
          </a:p>
          <a:p>
            <a:r>
              <a:rPr lang="hu-HU" sz="1400" dirty="0"/>
              <a:t>        d0 = d2;</a:t>
            </a:r>
          </a:p>
          <a:p>
            <a:r>
              <a:rPr lang="hu-HU" sz="1400" dirty="0"/>
              <a:t> </a:t>
            </a:r>
            <a:r>
              <a:rPr lang="hu-HU" sz="1400" dirty="0" smtClean="0"/>
              <a:t>}</a:t>
            </a:r>
            <a:endParaRPr lang="hu-HU" sz="1400" dirty="0"/>
          </a:p>
          <a:p>
            <a:r>
              <a:rPr lang="hu-HU" sz="1400" dirty="0"/>
              <a:t> </a:t>
            </a:r>
            <a:r>
              <a:rPr lang="hu-HU" sz="1400" dirty="0" err="1" smtClean="0"/>
              <a:t>if</a:t>
            </a:r>
            <a:r>
              <a:rPr lang="hu-HU" sz="1400" dirty="0" smtClean="0"/>
              <a:t>(l0 </a:t>
            </a:r>
            <a:r>
              <a:rPr lang="hu-HU" sz="1400" dirty="0"/>
              <a:t>&gt; l3){</a:t>
            </a:r>
          </a:p>
          <a:p>
            <a:r>
              <a:rPr lang="hu-HU" sz="1400" dirty="0"/>
              <a:t>        l0 = l3;</a:t>
            </a:r>
          </a:p>
          <a:p>
            <a:r>
              <a:rPr lang="hu-HU" sz="1400" dirty="0"/>
              <a:t>        d0 = d3;</a:t>
            </a:r>
          </a:p>
          <a:p>
            <a:r>
              <a:rPr lang="hu-HU" sz="1400" dirty="0"/>
              <a:t> </a:t>
            </a:r>
            <a:r>
              <a:rPr lang="hu-HU" sz="1400" dirty="0" smtClean="0"/>
              <a:t>}</a:t>
            </a:r>
            <a:endParaRPr lang="hu-HU" sz="1400" dirty="0"/>
          </a:p>
          <a:p>
            <a:r>
              <a:rPr lang="hu-HU" sz="1400" dirty="0"/>
              <a:t> </a:t>
            </a:r>
            <a:r>
              <a:rPr lang="hu-HU" sz="1400" dirty="0" err="1" smtClean="0"/>
              <a:t>outcolor</a:t>
            </a:r>
            <a:r>
              <a:rPr lang="hu-HU" sz="1400" dirty="0" smtClean="0"/>
              <a:t> </a:t>
            </a:r>
            <a:r>
              <a:rPr lang="hu-HU" sz="1400" dirty="0"/>
              <a:t>= vec4(d0.xyz,l0);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161354" y="1556792"/>
            <a:ext cx="87444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Egy középponttól (center) való távolságot ( az adataink 1,2,3 v. 4 dimenziósak is lehetnek, alábbi kódban 3 dimenziósak, a végeredmény a legközelebbi adat koordinátáit és a távolságot is tárolja)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299645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Megjegyzés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keresést nagyobb v. kisebb </a:t>
            </a:r>
            <a:r>
              <a:rPr lang="hu-HU" dirty="0" err="1" smtClean="0"/>
              <a:t>alblokkokra</a:t>
            </a:r>
            <a:r>
              <a:rPr lang="hu-HU" dirty="0" smtClean="0"/>
              <a:t> is oszthatjuk:</a:t>
            </a:r>
          </a:p>
          <a:p>
            <a:pPr lvl="1"/>
            <a:r>
              <a:rPr lang="hu-HU" dirty="0" smtClean="0"/>
              <a:t>1D textúra (2 db </a:t>
            </a:r>
            <a:r>
              <a:rPr lang="hu-HU" dirty="0" err="1" smtClean="0"/>
              <a:t>alfeladat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3D textúra (2x2x2-es blokk)</a:t>
            </a:r>
          </a:p>
          <a:p>
            <a:pPr lvl="1"/>
            <a:r>
              <a:rPr lang="hu-HU" dirty="0" smtClean="0"/>
              <a:t>Egyes </a:t>
            </a:r>
            <a:r>
              <a:rPr lang="hu-HU" dirty="0" err="1" smtClean="0"/>
              <a:t>mipmap</a:t>
            </a:r>
            <a:r>
              <a:rPr lang="hu-HU" dirty="0" smtClean="0"/>
              <a:t> szinteket átugorhatunk és számolhatunk pl. 16x16-os blokkokkal</a:t>
            </a:r>
          </a:p>
          <a:p>
            <a:r>
              <a:rPr lang="hu-HU" dirty="0" smtClean="0"/>
              <a:t>Az előbbi távolság szerinti keresésnél a távolság számítása csak a 0-s </a:t>
            </a:r>
            <a:r>
              <a:rPr lang="hu-HU" dirty="0" err="1" smtClean="0"/>
              <a:t>mipmap</a:t>
            </a:r>
            <a:r>
              <a:rPr lang="hu-HU" dirty="0" smtClean="0"/>
              <a:t> szinten kell, utána már egyszerű összehasonlítást is használhatunk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8758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1073</TotalTime>
  <Words>1696</Words>
  <Application>Microsoft Office PowerPoint</Application>
  <PresentationFormat>Diavetítés a képernyőre (4:3 oldalarány)</PresentationFormat>
  <Paragraphs>384</Paragraphs>
  <Slides>28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29" baseType="lpstr">
      <vt:lpstr>Module</vt:lpstr>
      <vt:lpstr>Rekurzív algoritmusok</vt:lpstr>
      <vt:lpstr>MipMap</vt:lpstr>
      <vt:lpstr>Keresés</vt:lpstr>
      <vt:lpstr>Keresés</vt:lpstr>
      <vt:lpstr>Keresés, Fragment Shader</vt:lpstr>
      <vt:lpstr>Keresés, rajzolás kód</vt:lpstr>
      <vt:lpstr>Keresés, mit keressünk?</vt:lpstr>
      <vt:lpstr>Keresés, mit keressünk?</vt:lpstr>
      <vt:lpstr>Megjegyzés</vt:lpstr>
      <vt:lpstr>Gráfbejárás</vt:lpstr>
      <vt:lpstr>Geometria shader</vt:lpstr>
      <vt:lpstr>Geometria shader</vt:lpstr>
      <vt:lpstr>Geometria shader</vt:lpstr>
      <vt:lpstr>Geometria shader</vt:lpstr>
      <vt:lpstr>Geometria shader</vt:lpstr>
      <vt:lpstr>Geometria shader</vt:lpstr>
      <vt:lpstr>Geometria shader</vt:lpstr>
      <vt:lpstr>Geometria shader</vt:lpstr>
      <vt:lpstr>Geometria shader</vt:lpstr>
      <vt:lpstr>Geometria shader</vt:lpstr>
      <vt:lpstr>Gráfbejárás</vt:lpstr>
      <vt:lpstr>Gráfbejárás, geometria árnyaló I.</vt:lpstr>
      <vt:lpstr>Gráfbejárás, geometria árnyaló II.</vt:lpstr>
      <vt:lpstr>Gráfbejárás, rajzolás I.</vt:lpstr>
      <vt:lpstr>Gráfbejárás, rajzolás II.</vt:lpstr>
      <vt:lpstr>Gráfbejárás, rajzolás III.</vt:lpstr>
      <vt:lpstr>Gráfbejárás, eredmény lekérdezése</vt:lpstr>
      <vt:lpstr>Grafikusan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UmiTomi</dc:creator>
  <cp:lastModifiedBy>UmiTomi</cp:lastModifiedBy>
  <cp:revision>130</cp:revision>
  <dcterms:created xsi:type="dcterms:W3CDTF">2011-03-07T09:53:13Z</dcterms:created>
  <dcterms:modified xsi:type="dcterms:W3CDTF">2012-03-12T13:27:50Z</dcterms:modified>
</cp:coreProperties>
</file>