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78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6CB47B-667A-4E13-9B36-0364A4ABF9E5}" type="datetimeFigureOut">
              <a:rPr lang="hu-HU" smtClean="0"/>
              <a:pPr/>
              <a:t>2011.03.08.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Rekur</a:t>
            </a:r>
            <a:r>
              <a:rPr lang="hu-HU" dirty="0" smtClean="0"/>
              <a:t>zív algoritmusok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felépítése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2186894" cy="21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571612"/>
            <a:ext cx="2214577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571612"/>
            <a:ext cx="2214577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429132"/>
            <a:ext cx="2247633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4429132"/>
            <a:ext cx="224864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4413280"/>
            <a:ext cx="2230430" cy="223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5000660" cy="4625609"/>
          </a:xfrm>
        </p:spPr>
        <p:txBody>
          <a:bodyPr/>
          <a:lstStyle/>
          <a:p>
            <a:r>
              <a:rPr lang="hu-HU" dirty="0" smtClean="0"/>
              <a:t>Opcionális lépcső</a:t>
            </a:r>
          </a:p>
          <a:p>
            <a:r>
              <a:rPr lang="hu-HU" dirty="0" smtClean="0"/>
              <a:t>Primitíveken dolgozik</a:t>
            </a:r>
          </a:p>
          <a:p>
            <a:endParaRPr lang="hu-HU" dirty="0" smtClean="0"/>
          </a:p>
          <a:p>
            <a:r>
              <a:rPr lang="hu-HU" dirty="0" smtClean="0"/>
              <a:t>Bemenet: egy primitív</a:t>
            </a:r>
          </a:p>
          <a:p>
            <a:r>
              <a:rPr lang="hu-HU" dirty="0" smtClean="0"/>
              <a:t>Kimenet: egy vagy több</a:t>
            </a:r>
          </a:p>
          <a:p>
            <a:endParaRPr lang="hu-HU" dirty="0" smtClean="0"/>
          </a:p>
          <a:p>
            <a:r>
              <a:rPr lang="hu-HU" dirty="0" smtClean="0"/>
              <a:t>A shader kimenete visszaköthető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2214554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Vertex Shader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3214686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5572140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Fragmens Shader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0"/>
          </p:cNvCxnSpPr>
          <p:nvPr/>
        </p:nvCxnSpPr>
        <p:spPr>
          <a:xfrm rot="5400000">
            <a:off x="6893735" y="1964521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6828368" y="2899286"/>
            <a:ext cx="630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15" idx="0"/>
          </p:cNvCxnSpPr>
          <p:nvPr/>
        </p:nvCxnSpPr>
        <p:spPr>
          <a:xfrm rot="5400000">
            <a:off x="6584406" y="4143380"/>
            <a:ext cx="11187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8" y="4702742"/>
            <a:ext cx="285752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Arrow Connector 16"/>
          <p:cNvCxnSpPr>
            <a:stCxn id="15" idx="2"/>
            <a:endCxn id="6" idx="0"/>
          </p:cNvCxnSpPr>
          <p:nvPr/>
        </p:nvCxnSpPr>
        <p:spPr>
          <a:xfrm rot="5400000">
            <a:off x="6893735" y="5322107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 rot="5400000">
            <a:off x="6864087" y="6221153"/>
            <a:ext cx="559362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5285586" y="2072472"/>
            <a:ext cx="2001852" cy="1714512"/>
          </a:xfrm>
          <a:prstGeom prst="bentConnector3">
            <a:avLst>
              <a:gd name="adj1" fmla="val 244"/>
            </a:avLst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29256" y="1927214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71612"/>
            <a:ext cx="8929750" cy="5143536"/>
          </a:xfrm>
        </p:spPr>
        <p:txBody>
          <a:bodyPr>
            <a:normAutofit/>
          </a:bodyPr>
          <a:lstStyle/>
          <a:p>
            <a:r>
              <a:rPr lang="hu-HU" dirty="0" smtClean="0"/>
              <a:t>Bementi primitívek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Pont</a:t>
            </a:r>
          </a:p>
          <a:p>
            <a:pPr lvl="2"/>
            <a:r>
              <a:rPr lang="hu-HU" dirty="0" smtClean="0"/>
              <a:t> GL_POINTS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 GL_LINES, GL_LINE_STRIP, GL_LINE_LOOP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GL_TRIANGLES, GL_TRIANGLE_STRIP, GL_TRIANGLE_FAN</a:t>
            </a:r>
          </a:p>
          <a:p>
            <a:pPr lvl="1"/>
            <a:r>
              <a:rPr lang="hu-HU" dirty="0" smtClean="0"/>
              <a:t>Adjacencia információ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600079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GL_GEOMETRY_INPUT_TYPE, tipus);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18035"/>
            <a:ext cx="8229600" cy="4625609"/>
          </a:xfrm>
        </p:spPr>
        <p:txBody>
          <a:bodyPr/>
          <a:lstStyle/>
          <a:p>
            <a:r>
              <a:rPr lang="hu-HU" dirty="0" smtClean="0"/>
              <a:t>Adjacencia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GL_LINES_ADJACENCY</a:t>
            </a:r>
          </a:p>
          <a:p>
            <a:pPr lvl="2"/>
            <a:r>
              <a:rPr lang="hu-HU" dirty="0" smtClean="0"/>
              <a:t>GL_LINE_STRIP_ADJACENCY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GL_TRIANGLES_ADJACENCY</a:t>
            </a:r>
          </a:p>
          <a:p>
            <a:pPr lvl="2"/>
            <a:r>
              <a:rPr lang="hu-HU" dirty="0" smtClean="0"/>
              <a:t>GL_TRIANGLE_STRIP_ADJACENCY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00760" y="1785926"/>
            <a:ext cx="2857520" cy="285752"/>
            <a:chOff x="5500694" y="2357430"/>
            <a:chExt cx="2857520" cy="285752"/>
          </a:xfrm>
        </p:grpSpPr>
        <p:sp>
          <p:nvSpPr>
            <p:cNvPr id="4" name="Oval 3"/>
            <p:cNvSpPr/>
            <p:nvPr/>
          </p:nvSpPr>
          <p:spPr>
            <a:xfrm>
              <a:off x="550069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429388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28664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072462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>
              <a:stCxn id="4" idx="6"/>
              <a:endCxn id="5" idx="2"/>
            </p:cNvCxnSpPr>
            <p:nvPr/>
          </p:nvCxnSpPr>
          <p:spPr>
            <a:xfrm>
              <a:off x="5786446" y="2500306"/>
              <a:ext cx="64294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6"/>
              <a:endCxn id="6" idx="2"/>
            </p:cNvCxnSpPr>
            <p:nvPr/>
          </p:nvCxnSpPr>
          <p:spPr>
            <a:xfrm>
              <a:off x="6715140" y="2500306"/>
              <a:ext cx="571504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6"/>
              <a:endCxn id="7" idx="2"/>
            </p:cNvCxnSpPr>
            <p:nvPr/>
          </p:nvCxnSpPr>
          <p:spPr>
            <a:xfrm>
              <a:off x="7572396" y="2500306"/>
              <a:ext cx="500066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00760" y="2285992"/>
            <a:ext cx="2857520" cy="285752"/>
            <a:chOff x="5500694" y="2357430"/>
            <a:chExt cx="2857520" cy="285752"/>
          </a:xfrm>
        </p:grpSpPr>
        <p:sp>
          <p:nvSpPr>
            <p:cNvPr id="18" name="Oval 17"/>
            <p:cNvSpPr/>
            <p:nvPr/>
          </p:nvSpPr>
          <p:spPr>
            <a:xfrm>
              <a:off x="550069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429388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286644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8072462" y="23574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18" idx="6"/>
              <a:endCxn id="19" idx="2"/>
            </p:cNvCxnSpPr>
            <p:nvPr/>
          </p:nvCxnSpPr>
          <p:spPr>
            <a:xfrm>
              <a:off x="5786446" y="2500306"/>
              <a:ext cx="64294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6"/>
              <a:endCxn id="20" idx="2"/>
            </p:cNvCxnSpPr>
            <p:nvPr/>
          </p:nvCxnSpPr>
          <p:spPr>
            <a:xfrm>
              <a:off x="6715140" y="2500306"/>
              <a:ext cx="571504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6"/>
              <a:endCxn id="21" idx="2"/>
            </p:cNvCxnSpPr>
            <p:nvPr/>
          </p:nvCxnSpPr>
          <p:spPr>
            <a:xfrm>
              <a:off x="7572396" y="2500306"/>
              <a:ext cx="500066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715008" y="3071810"/>
            <a:ext cx="3143272" cy="285752"/>
            <a:chOff x="5357818" y="3071810"/>
            <a:chExt cx="3143272" cy="285752"/>
          </a:xfrm>
        </p:grpSpPr>
        <p:sp>
          <p:nvSpPr>
            <p:cNvPr id="26" name="Oval 25"/>
            <p:cNvSpPr/>
            <p:nvPr/>
          </p:nvSpPr>
          <p:spPr>
            <a:xfrm>
              <a:off x="5357818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929322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072330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643834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26" idx="6"/>
              <a:endCxn id="27" idx="2"/>
            </p:cNvCxnSpPr>
            <p:nvPr/>
          </p:nvCxnSpPr>
          <p:spPr>
            <a:xfrm>
              <a:off x="5643570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4" idx="6"/>
              <a:endCxn id="28" idx="2"/>
            </p:cNvCxnSpPr>
            <p:nvPr/>
          </p:nvCxnSpPr>
          <p:spPr>
            <a:xfrm>
              <a:off x="6786578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6"/>
              <a:endCxn id="35" idx="2"/>
            </p:cNvCxnSpPr>
            <p:nvPr/>
          </p:nvCxnSpPr>
          <p:spPr>
            <a:xfrm>
              <a:off x="7929586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500826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215338" y="307181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27" idx="6"/>
              <a:endCxn id="34" idx="2"/>
            </p:cNvCxnSpPr>
            <p:nvPr/>
          </p:nvCxnSpPr>
          <p:spPr>
            <a:xfrm>
              <a:off x="6215074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8" idx="6"/>
              <a:endCxn id="29" idx="2"/>
            </p:cNvCxnSpPr>
            <p:nvPr/>
          </p:nvCxnSpPr>
          <p:spPr>
            <a:xfrm>
              <a:off x="7358082" y="3214686"/>
              <a:ext cx="285752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929454" y="4000504"/>
            <a:ext cx="1928826" cy="2214578"/>
            <a:chOff x="6929454" y="4000504"/>
            <a:chExt cx="1928826" cy="2214578"/>
          </a:xfrm>
        </p:grpSpPr>
        <p:sp>
          <p:nvSpPr>
            <p:cNvPr id="46" name="Oval 45"/>
            <p:cNvSpPr/>
            <p:nvPr/>
          </p:nvSpPr>
          <p:spPr>
            <a:xfrm>
              <a:off x="7715272" y="4929198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929454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7715272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8572528" y="4000504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72528" y="4929198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572528" y="5929330"/>
              <a:ext cx="285752" cy="285752"/>
            </a:xfrm>
            <a:prstGeom prst="ellipse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>
              <a:stCxn id="47" idx="6"/>
              <a:endCxn id="48" idx="2"/>
            </p:cNvCxnSpPr>
            <p:nvPr/>
          </p:nvCxnSpPr>
          <p:spPr>
            <a:xfrm>
              <a:off x="7215206" y="4143380"/>
              <a:ext cx="50006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8" idx="6"/>
              <a:endCxn id="49" idx="2"/>
            </p:cNvCxnSpPr>
            <p:nvPr/>
          </p:nvCxnSpPr>
          <p:spPr>
            <a:xfrm>
              <a:off x="8001024" y="4143380"/>
              <a:ext cx="57150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7" idx="5"/>
              <a:endCxn id="46" idx="1"/>
            </p:cNvCxnSpPr>
            <p:nvPr/>
          </p:nvCxnSpPr>
          <p:spPr>
            <a:xfrm rot="16200000" flipH="1">
              <a:off x="7101921" y="4315847"/>
              <a:ext cx="726636" cy="58376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51" idx="1"/>
            </p:cNvCxnSpPr>
            <p:nvPr/>
          </p:nvCxnSpPr>
          <p:spPr>
            <a:xfrm rot="16200000" flipH="1">
              <a:off x="7887739" y="5244541"/>
              <a:ext cx="798074" cy="65519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8" idx="4"/>
              <a:endCxn id="46" idx="0"/>
            </p:cNvCxnSpPr>
            <p:nvPr/>
          </p:nvCxnSpPr>
          <p:spPr>
            <a:xfrm rot="5400000">
              <a:off x="7536677" y="4607727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8" idx="5"/>
              <a:endCxn id="50" idx="1"/>
            </p:cNvCxnSpPr>
            <p:nvPr/>
          </p:nvCxnSpPr>
          <p:spPr>
            <a:xfrm rot="16200000" flipH="1">
              <a:off x="7923458" y="4280128"/>
              <a:ext cx="726636" cy="6551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6" idx="6"/>
              <a:endCxn id="50" idx="2"/>
            </p:cNvCxnSpPr>
            <p:nvPr/>
          </p:nvCxnSpPr>
          <p:spPr>
            <a:xfrm>
              <a:off x="8001024" y="5072074"/>
              <a:ext cx="5715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9" idx="4"/>
              <a:endCxn id="50" idx="0"/>
            </p:cNvCxnSpPr>
            <p:nvPr/>
          </p:nvCxnSpPr>
          <p:spPr>
            <a:xfrm rot="5400000">
              <a:off x="8393933" y="4607727"/>
              <a:ext cx="64294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0" idx="4"/>
              <a:endCxn id="51" idx="0"/>
            </p:cNvCxnSpPr>
            <p:nvPr/>
          </p:nvCxnSpPr>
          <p:spPr>
            <a:xfrm rot="5400000">
              <a:off x="8358214" y="5572140"/>
              <a:ext cx="71438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" y="1500174"/>
            <a:ext cx="8229600" cy="4625609"/>
          </a:xfrm>
        </p:spPr>
        <p:txBody>
          <a:bodyPr/>
          <a:lstStyle/>
          <a:p>
            <a:r>
              <a:rPr lang="hu-HU" dirty="0" smtClean="0"/>
              <a:t>Kimeneti primitívek</a:t>
            </a: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Pont</a:t>
            </a:r>
          </a:p>
          <a:p>
            <a:pPr lvl="2"/>
            <a:r>
              <a:rPr lang="hu-HU" dirty="0" smtClean="0"/>
              <a:t>GL_POINTS</a:t>
            </a:r>
          </a:p>
          <a:p>
            <a:pPr lvl="1"/>
            <a:r>
              <a:rPr lang="hu-HU" dirty="0" smtClean="0"/>
              <a:t>Szakasz</a:t>
            </a:r>
          </a:p>
          <a:p>
            <a:pPr lvl="2"/>
            <a:r>
              <a:rPr lang="hu-HU" dirty="0" smtClean="0"/>
              <a:t>GL_LINE_STRIP</a:t>
            </a:r>
          </a:p>
          <a:p>
            <a:pPr lvl="1"/>
            <a:r>
              <a:rPr lang="hu-HU" dirty="0" smtClean="0"/>
              <a:t>Háromszög</a:t>
            </a:r>
          </a:p>
          <a:p>
            <a:pPr lvl="2"/>
            <a:r>
              <a:rPr lang="hu-HU" dirty="0" smtClean="0"/>
              <a:t>GL_LINE_STRIP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285992"/>
            <a:ext cx="642942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GL_GEOMETRY_OUTPUT_TYPE, tipus);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glProgramParameteri(shader, GL_GEOMETRY_VERTICES_OUT, darab);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500174"/>
            <a:ext cx="9144032" cy="5214974"/>
          </a:xfrm>
        </p:spPr>
        <p:txBody>
          <a:bodyPr>
            <a:normAutofit/>
          </a:bodyPr>
          <a:lstStyle/>
          <a:p>
            <a:r>
              <a:rPr lang="hu-HU" dirty="0" smtClean="0"/>
              <a:t>Speciális bemeneti változók</a:t>
            </a:r>
          </a:p>
          <a:p>
            <a:pPr lvl="1"/>
            <a:r>
              <a:rPr lang="hu-HU" dirty="0" smtClean="0"/>
              <a:t>gl_ClipDistance[] : vágási információk</a:t>
            </a:r>
          </a:p>
          <a:p>
            <a:pPr lvl="1"/>
            <a:r>
              <a:rPr lang="hu-HU" dirty="0" smtClean="0"/>
              <a:t>gl_PointSize[] : vertex méret a vertex shaderből</a:t>
            </a:r>
          </a:p>
          <a:p>
            <a:pPr lvl="1"/>
            <a:r>
              <a:rPr lang="hu-HU" dirty="0" smtClean="0"/>
              <a:t>gl_Position : vertex pozíció</a:t>
            </a:r>
          </a:p>
          <a:p>
            <a:pPr lvl="1"/>
            <a:r>
              <a:rPr lang="hu-HU" dirty="0" smtClean="0"/>
              <a:t>gl_PrimitiveIDIn : a feldolgozott primitív sorszáma</a:t>
            </a:r>
          </a:p>
          <a:p>
            <a:r>
              <a:rPr lang="hu-HU" dirty="0" smtClean="0"/>
              <a:t>Speciális kimeneti változók</a:t>
            </a:r>
          </a:p>
          <a:p>
            <a:pPr lvl="1"/>
            <a:r>
              <a:rPr lang="hu-HU" dirty="0" smtClean="0"/>
              <a:t>A bemeneti változók</a:t>
            </a:r>
          </a:p>
          <a:p>
            <a:pPr lvl="1"/>
            <a:r>
              <a:rPr lang="hu-HU" dirty="0" smtClean="0"/>
              <a:t>gl_Layer : melyik rétegbe tegye a fragmens shader</a:t>
            </a:r>
          </a:p>
          <a:p>
            <a:pPr lvl="1">
              <a:buNone/>
            </a:pPr>
            <a:r>
              <a:rPr lang="hu-HU" dirty="0" smtClean="0"/>
              <a:t>	</a:t>
            </a:r>
            <a:r>
              <a:rPr lang="hu-HU" dirty="0" smtClean="0"/>
              <a:t>		       (pl. cube map rendereléshez)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76" y="1589473"/>
            <a:ext cx="8229600" cy="4625609"/>
          </a:xfrm>
        </p:spPr>
        <p:txBody>
          <a:bodyPr/>
          <a:lstStyle/>
          <a:p>
            <a:r>
              <a:rPr lang="hu-HU" dirty="0" smtClean="0"/>
              <a:t>Primitívek generálása</a:t>
            </a:r>
          </a:p>
          <a:p>
            <a:pPr lvl="1"/>
            <a:r>
              <a:rPr lang="hu-HU" dirty="0" smtClean="0"/>
              <a:t>Vertex információk beállítása</a:t>
            </a:r>
          </a:p>
          <a:p>
            <a:pPr lvl="1"/>
            <a:r>
              <a:rPr lang="hu-HU" dirty="0" smtClean="0"/>
              <a:t>Vertex lezárása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Primitív lezárása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286125"/>
            <a:ext cx="428628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EmitVertex();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335669"/>
            <a:ext cx="428628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EndPrimitive();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1375159"/>
            <a:ext cx="8229600" cy="4625609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955624"/>
            <a:ext cx="7786742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#extension GL_EXT_geometry_shader4 : enable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in vec2 vTexCoord[];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out vec2 fTexCoord;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void main(void){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i=0; i &lt; gl_VerticesIn; ++i){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gl_Position = gl_PositionIn[i];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fTexCoord = vTexCoord[i];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EmitVertex();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EndPrimitive();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for(int i=0; i &lt; gl_VerticesIn; ++i){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gl_Position = gl_PositionIn[i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].yxzw;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fTexCoord = vTexCoord[i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].yx;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EmitVertex();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EndPrimitive();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6"/>
          <p:cNvCxnSpPr>
            <a:endCxn id="15" idx="2"/>
          </p:cNvCxnSpPr>
          <p:nvPr/>
        </p:nvCxnSpPr>
        <p:spPr>
          <a:xfrm rot="10800000">
            <a:off x="5822166" y="3226828"/>
            <a:ext cx="1678793" cy="916552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428736"/>
            <a:ext cx="8858312" cy="5268527"/>
          </a:xfrm>
        </p:spPr>
        <p:txBody>
          <a:bodyPr>
            <a:normAutofit/>
          </a:bodyPr>
          <a:lstStyle/>
          <a:p>
            <a:r>
              <a:rPr lang="hu-HU" dirty="0" smtClean="0"/>
              <a:t>Primitívek újrafeldolgozása</a:t>
            </a:r>
          </a:p>
          <a:p>
            <a:pPr lvl="1"/>
            <a:r>
              <a:rPr lang="hu-HU" dirty="0" smtClean="0"/>
              <a:t>Transform feedback</a:t>
            </a:r>
          </a:p>
          <a:p>
            <a:pPr lvl="1"/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Feedback mód</a:t>
            </a:r>
          </a:p>
          <a:p>
            <a:pPr lvl="3"/>
            <a:r>
              <a:rPr lang="hu-HU" dirty="0" smtClean="0"/>
              <a:t>Megadja a használható primitíveket</a:t>
            </a:r>
          </a:p>
          <a:p>
            <a:pPr lvl="1"/>
            <a:r>
              <a:rPr lang="hu-HU" dirty="0" smtClean="0"/>
              <a:t>Feedback buffer kiválasztása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Tulajdonságok kiválasztása</a:t>
            </a:r>
          </a:p>
          <a:p>
            <a:pPr lvl="1"/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72198" y="2356636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Vertex Shader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3356768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5714222"/>
            <a:ext cx="285752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Fragmens Shader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rot="5400000">
            <a:off x="7250925" y="2106603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7185558" y="3041368"/>
            <a:ext cx="630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10" idx="0"/>
          </p:cNvCxnSpPr>
          <p:nvPr/>
        </p:nvCxnSpPr>
        <p:spPr>
          <a:xfrm rot="5400000">
            <a:off x="6941596" y="4285462"/>
            <a:ext cx="1118724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2198" y="4844824"/>
            <a:ext cx="285752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  <a:endCxn id="6" idx="0"/>
          </p:cNvCxnSpPr>
          <p:nvPr/>
        </p:nvCxnSpPr>
        <p:spPr>
          <a:xfrm rot="5400000">
            <a:off x="7250925" y="5464189"/>
            <a:ext cx="500066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 rot="5400000">
            <a:off x="7221277" y="6363235"/>
            <a:ext cx="559362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7752" y="2857496"/>
            <a:ext cx="19288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Feedback Buffer</a:t>
            </a:r>
            <a:endParaRPr lang="en-US" dirty="0"/>
          </a:p>
        </p:txBody>
      </p:sp>
      <p:cxnSp>
        <p:nvCxnSpPr>
          <p:cNvPr id="19" name="Elbow Connector 18"/>
          <p:cNvCxnSpPr>
            <a:stCxn id="15" idx="0"/>
          </p:cNvCxnSpPr>
          <p:nvPr/>
        </p:nvCxnSpPr>
        <p:spPr>
          <a:xfrm rot="5400000" flipH="1" flipV="1">
            <a:off x="6232934" y="1660909"/>
            <a:ext cx="785818" cy="1607357"/>
          </a:xfrm>
          <a:prstGeom prst="bentConnector2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7224" y="2571744"/>
            <a:ext cx="342902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glBeginTransformFeedback(mode);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glDrawArrays(...);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glEndTransformFeedback();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224" y="4786322"/>
            <a:ext cx="49292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glBindBufferBase(GL_TRANSFORM_FEEDBACK_BUFFER,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index, buffer);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7224" y="5857892"/>
            <a:ext cx="492922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glTransformFeedbackVaryings(...);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18035"/>
            <a:ext cx="8929750" cy="5197113"/>
          </a:xfrm>
        </p:spPr>
        <p:txBody>
          <a:bodyPr/>
          <a:lstStyle/>
          <a:p>
            <a:r>
              <a:rPr lang="hu-HU" dirty="0" smtClean="0"/>
              <a:t>Információ a geometria shader működéséről</a:t>
            </a:r>
          </a:p>
          <a:p>
            <a:pPr lvl="1"/>
            <a:r>
              <a:rPr lang="hu-HU" dirty="0" smtClean="0"/>
              <a:t>Primitive query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Query mód</a:t>
            </a:r>
          </a:p>
          <a:p>
            <a:pPr lvl="2"/>
            <a:r>
              <a:rPr lang="hu-HU" dirty="0" smtClean="0"/>
              <a:t>GL_PRIMITIVES_GENERATED</a:t>
            </a:r>
          </a:p>
          <a:p>
            <a:pPr lvl="3"/>
            <a:r>
              <a:rPr lang="hu-HU" dirty="0" smtClean="0"/>
              <a:t>Mennyi primitívet állított elő a geometria shader</a:t>
            </a:r>
          </a:p>
          <a:p>
            <a:pPr lvl="2"/>
            <a:r>
              <a:rPr lang="hu-HU" dirty="0" smtClean="0"/>
              <a:t>GL_TRANSFORM_FEEDBACK_PRIMITIVES_WRITTEN</a:t>
            </a:r>
          </a:p>
          <a:p>
            <a:pPr lvl="3"/>
            <a:r>
              <a:rPr lang="hu-HU" dirty="0" smtClean="0"/>
              <a:t>Mennyi primitívet tudott a feedback bufferbe írni a shader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621157"/>
            <a:ext cx="428628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outputQuery;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glGenQueries(1, &amp;outputQuery);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glBeginQuery(mode, outputQuery);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glEndQuery(mode);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fő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Véletlen szám generálás</a:t>
            </a:r>
          </a:p>
          <a:p>
            <a:r>
              <a:rPr lang="hu-HU" dirty="0" smtClean="0"/>
              <a:t>Labirintus felépítése 1x1-es felbontástól a teljes méretig</a:t>
            </a:r>
          </a:p>
          <a:p>
            <a:r>
              <a:rPr lang="hu-HU" dirty="0" smtClean="0"/>
              <a:t>Labirintusban egy kiindulási pontból az összes pontba legrövidebb út keresése</a:t>
            </a:r>
          </a:p>
          <a:p>
            <a:r>
              <a:rPr lang="hu-HU" dirty="0" smtClean="0"/>
              <a:t>Egy végállomásból elindulva visszafejteni a legrövidebb utat a kiindulási állapotig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Geometria 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428736"/>
            <a:ext cx="9001188" cy="5286412"/>
          </a:xfrm>
        </p:spPr>
        <p:txBody>
          <a:bodyPr/>
          <a:lstStyle/>
          <a:p>
            <a:r>
              <a:rPr lang="hu-HU" dirty="0" smtClean="0"/>
              <a:t>Információ a geometria shader működéséről</a:t>
            </a:r>
          </a:p>
          <a:p>
            <a:pPr lvl="1"/>
            <a:r>
              <a:rPr lang="hu-HU" dirty="0" smtClean="0"/>
              <a:t>A Query eredményének lekérdezése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684688"/>
            <a:ext cx="742955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outPointCount = 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GLuint succeded = 0;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while(!succeded){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glGetQueryObjectiv(outputQuery, GL_QUERY_RESULT_AVAILABLE, &amp;succeded);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glGetQueryObjectiv(outputQuery, GL_QUERY_RESULT, &amp;outPointCount);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bejárása</a:t>
            </a:r>
            <a:endParaRPr lang="en-US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hu-HU" dirty="0" smtClean="0"/>
              <a:t>Elágazó folyamat, szélességi gráf bejárás</a:t>
            </a:r>
            <a:endParaRPr lang="hu-H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500306"/>
            <a:ext cx="4143404" cy="408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lipszis 4"/>
          <p:cNvSpPr/>
          <p:nvPr/>
        </p:nvSpPr>
        <p:spPr>
          <a:xfrm>
            <a:off x="4572000" y="2714620"/>
            <a:ext cx="214314" cy="214314"/>
          </a:xfrm>
          <a:prstGeom prst="ellipse">
            <a:avLst/>
          </a:prstGeom>
          <a:solidFill>
            <a:srgbClr val="00C8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5"/>
          <p:cNvSpPr/>
          <p:nvPr/>
        </p:nvSpPr>
        <p:spPr>
          <a:xfrm>
            <a:off x="4572000" y="3143248"/>
            <a:ext cx="214314" cy="214314"/>
          </a:xfrm>
          <a:prstGeom prst="ellipse">
            <a:avLst/>
          </a:prstGeom>
          <a:solidFill>
            <a:srgbClr val="00C8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4572000" y="3643314"/>
            <a:ext cx="214314" cy="214314"/>
          </a:xfrm>
          <a:prstGeom prst="ellipse">
            <a:avLst/>
          </a:prstGeom>
          <a:solidFill>
            <a:srgbClr val="008F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000628" y="3143248"/>
            <a:ext cx="214314" cy="214314"/>
          </a:xfrm>
          <a:prstGeom prst="ellipse">
            <a:avLst/>
          </a:prstGeom>
          <a:solidFill>
            <a:srgbClr val="008F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000628" y="2714620"/>
            <a:ext cx="214314" cy="214314"/>
          </a:xfrm>
          <a:prstGeom prst="ellipse">
            <a:avLst/>
          </a:prstGeom>
          <a:solidFill>
            <a:srgbClr val="30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5000628" y="3643314"/>
            <a:ext cx="214314" cy="214314"/>
          </a:xfrm>
          <a:prstGeom prst="ellipse">
            <a:avLst/>
          </a:prstGeom>
          <a:solidFill>
            <a:srgbClr val="30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5500694" y="3643314"/>
            <a:ext cx="214314" cy="214314"/>
          </a:xfrm>
          <a:prstGeom prst="ellipse">
            <a:avLst/>
          </a:prstGeom>
          <a:solidFill>
            <a:srgbClr val="8F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5000628" y="4143380"/>
            <a:ext cx="214314" cy="214314"/>
          </a:xfrm>
          <a:prstGeom prst="ellipse">
            <a:avLst/>
          </a:prstGeom>
          <a:solidFill>
            <a:srgbClr val="8F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2643174" y="2500306"/>
            <a:ext cx="214314" cy="214314"/>
          </a:xfrm>
          <a:prstGeom prst="ellipse">
            <a:avLst/>
          </a:prstGeom>
          <a:solidFill>
            <a:srgbClr val="00C8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2071670" y="2928934"/>
            <a:ext cx="214314" cy="214314"/>
          </a:xfrm>
          <a:prstGeom prst="ellipse">
            <a:avLst/>
          </a:prstGeom>
          <a:solidFill>
            <a:srgbClr val="00C8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8"/>
          <p:cNvSpPr/>
          <p:nvPr/>
        </p:nvSpPr>
        <p:spPr>
          <a:xfrm>
            <a:off x="1714480" y="3357562"/>
            <a:ext cx="214314" cy="214314"/>
          </a:xfrm>
          <a:prstGeom prst="ellipse">
            <a:avLst/>
          </a:prstGeom>
          <a:solidFill>
            <a:srgbClr val="008F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9"/>
          <p:cNvSpPr/>
          <p:nvPr/>
        </p:nvSpPr>
        <p:spPr>
          <a:xfrm>
            <a:off x="1428728" y="3857628"/>
            <a:ext cx="214314" cy="214314"/>
          </a:xfrm>
          <a:prstGeom prst="ellipse">
            <a:avLst/>
          </a:prstGeom>
          <a:solidFill>
            <a:srgbClr val="30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20"/>
          <p:cNvSpPr/>
          <p:nvPr/>
        </p:nvSpPr>
        <p:spPr>
          <a:xfrm>
            <a:off x="1142976" y="4357694"/>
            <a:ext cx="214314" cy="214314"/>
          </a:xfrm>
          <a:prstGeom prst="ellipse">
            <a:avLst/>
          </a:prstGeom>
          <a:solidFill>
            <a:srgbClr val="8F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21"/>
          <p:cNvSpPr/>
          <p:nvPr/>
        </p:nvSpPr>
        <p:spPr>
          <a:xfrm>
            <a:off x="2285984" y="4357694"/>
            <a:ext cx="214314" cy="214314"/>
          </a:xfrm>
          <a:prstGeom prst="ellipse">
            <a:avLst/>
          </a:prstGeom>
          <a:solidFill>
            <a:srgbClr val="8F00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0" name="Szögletes összekötő 23"/>
          <p:cNvCxnSpPr>
            <a:stCxn id="14" idx="4"/>
            <a:endCxn id="15" idx="0"/>
          </p:cNvCxnSpPr>
          <p:nvPr/>
        </p:nvCxnSpPr>
        <p:spPr>
          <a:xfrm rot="5400000">
            <a:off x="2357422" y="2536025"/>
            <a:ext cx="214314" cy="57150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zögletes összekötő 26"/>
          <p:cNvCxnSpPr>
            <a:stCxn id="15" idx="4"/>
            <a:endCxn id="16" idx="0"/>
          </p:cNvCxnSpPr>
          <p:nvPr/>
        </p:nvCxnSpPr>
        <p:spPr>
          <a:xfrm rot="5400000">
            <a:off x="1893075" y="3071810"/>
            <a:ext cx="214314" cy="35719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zögletes összekötő 30"/>
          <p:cNvCxnSpPr>
            <a:stCxn id="16" idx="4"/>
            <a:endCxn id="17" idx="0"/>
          </p:cNvCxnSpPr>
          <p:nvPr/>
        </p:nvCxnSpPr>
        <p:spPr>
          <a:xfrm rot="5400000">
            <a:off x="1535885" y="3571876"/>
            <a:ext cx="285752" cy="28575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zögletes összekötő 32"/>
          <p:cNvCxnSpPr>
            <a:stCxn id="17" idx="4"/>
            <a:endCxn id="18" idx="0"/>
          </p:cNvCxnSpPr>
          <p:nvPr/>
        </p:nvCxnSpPr>
        <p:spPr>
          <a:xfrm rot="5400000">
            <a:off x="1250133" y="4071942"/>
            <a:ext cx="285752" cy="28575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34"/>
          <p:cNvCxnSpPr>
            <a:stCxn id="17" idx="4"/>
            <a:endCxn id="19" idx="0"/>
          </p:cNvCxnSpPr>
          <p:nvPr/>
        </p:nvCxnSpPr>
        <p:spPr>
          <a:xfrm rot="16200000" flipH="1">
            <a:off x="1821637" y="3786190"/>
            <a:ext cx="285752" cy="85725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43"/>
          <p:cNvSpPr/>
          <p:nvPr/>
        </p:nvSpPr>
        <p:spPr>
          <a:xfrm>
            <a:off x="2428860" y="3357562"/>
            <a:ext cx="214314" cy="214314"/>
          </a:xfrm>
          <a:prstGeom prst="ellipse">
            <a:avLst/>
          </a:prstGeom>
          <a:solidFill>
            <a:srgbClr val="008FC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6" name="Szögletes összekötő 45"/>
          <p:cNvCxnSpPr>
            <a:stCxn id="15" idx="4"/>
            <a:endCxn id="25" idx="0"/>
          </p:cNvCxnSpPr>
          <p:nvPr/>
        </p:nvCxnSpPr>
        <p:spPr>
          <a:xfrm rot="16200000" flipH="1">
            <a:off x="2250265" y="3071810"/>
            <a:ext cx="214314" cy="35719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zis 47"/>
          <p:cNvSpPr/>
          <p:nvPr/>
        </p:nvSpPr>
        <p:spPr>
          <a:xfrm>
            <a:off x="5500694" y="3214686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50"/>
          <p:cNvSpPr/>
          <p:nvPr/>
        </p:nvSpPr>
        <p:spPr>
          <a:xfrm>
            <a:off x="6000760" y="3643314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51"/>
          <p:cNvSpPr/>
          <p:nvPr/>
        </p:nvSpPr>
        <p:spPr>
          <a:xfrm>
            <a:off x="4572000" y="4143380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52"/>
          <p:cNvSpPr/>
          <p:nvPr/>
        </p:nvSpPr>
        <p:spPr>
          <a:xfrm>
            <a:off x="785786" y="4786322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53"/>
          <p:cNvSpPr/>
          <p:nvPr/>
        </p:nvSpPr>
        <p:spPr>
          <a:xfrm>
            <a:off x="1643042" y="4786322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54"/>
          <p:cNvSpPr/>
          <p:nvPr/>
        </p:nvSpPr>
        <p:spPr>
          <a:xfrm>
            <a:off x="2285984" y="4786322"/>
            <a:ext cx="214314" cy="214314"/>
          </a:xfrm>
          <a:prstGeom prst="ellipse">
            <a:avLst/>
          </a:prstGeom>
          <a:solidFill>
            <a:srgbClr val="C800A7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Szögletes összekötő 56"/>
          <p:cNvCxnSpPr>
            <a:stCxn id="18" idx="4"/>
            <a:endCxn id="30" idx="0"/>
          </p:cNvCxnSpPr>
          <p:nvPr/>
        </p:nvCxnSpPr>
        <p:spPr>
          <a:xfrm rot="5400000">
            <a:off x="964381" y="4500570"/>
            <a:ext cx="214314" cy="35719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zögletes összekötő 62"/>
          <p:cNvCxnSpPr>
            <a:stCxn id="31" idx="0"/>
            <a:endCxn id="18" idx="4"/>
          </p:cNvCxnSpPr>
          <p:nvPr/>
        </p:nvCxnSpPr>
        <p:spPr>
          <a:xfrm rot="16200000" flipV="1">
            <a:off x="1393009" y="4429132"/>
            <a:ext cx="214314" cy="50006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64"/>
          <p:cNvCxnSpPr>
            <a:stCxn id="19" idx="4"/>
            <a:endCxn id="32" idx="0"/>
          </p:cNvCxnSpPr>
          <p:nvPr/>
        </p:nvCxnSpPr>
        <p:spPr>
          <a:xfrm rot="5400000">
            <a:off x="2285984" y="4679165"/>
            <a:ext cx="214314" cy="1588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zis 66"/>
          <p:cNvSpPr/>
          <p:nvPr/>
        </p:nvSpPr>
        <p:spPr>
          <a:xfrm>
            <a:off x="6000760" y="3214686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67"/>
          <p:cNvSpPr/>
          <p:nvPr/>
        </p:nvSpPr>
        <p:spPr>
          <a:xfrm>
            <a:off x="5500694" y="271462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68"/>
          <p:cNvSpPr/>
          <p:nvPr/>
        </p:nvSpPr>
        <p:spPr>
          <a:xfrm>
            <a:off x="6000760" y="414338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69"/>
          <p:cNvSpPr/>
          <p:nvPr/>
        </p:nvSpPr>
        <p:spPr>
          <a:xfrm>
            <a:off x="4572000" y="4643446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70"/>
          <p:cNvSpPr/>
          <p:nvPr/>
        </p:nvSpPr>
        <p:spPr>
          <a:xfrm>
            <a:off x="428596" y="521495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71"/>
          <p:cNvSpPr/>
          <p:nvPr/>
        </p:nvSpPr>
        <p:spPr>
          <a:xfrm>
            <a:off x="1071538" y="521495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72"/>
          <p:cNvSpPr/>
          <p:nvPr/>
        </p:nvSpPr>
        <p:spPr>
          <a:xfrm>
            <a:off x="1643042" y="521495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73"/>
          <p:cNvSpPr/>
          <p:nvPr/>
        </p:nvSpPr>
        <p:spPr>
          <a:xfrm>
            <a:off x="2285984" y="5214950"/>
            <a:ext cx="214314" cy="214314"/>
          </a:xfrm>
          <a:prstGeom prst="ellipse">
            <a:avLst/>
          </a:prstGeom>
          <a:solidFill>
            <a:srgbClr val="C80018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Szögletes összekötő 75"/>
          <p:cNvCxnSpPr>
            <a:stCxn id="30" idx="4"/>
            <a:endCxn id="40" idx="0"/>
          </p:cNvCxnSpPr>
          <p:nvPr/>
        </p:nvCxnSpPr>
        <p:spPr>
          <a:xfrm rot="5400000">
            <a:off x="607191" y="4929198"/>
            <a:ext cx="214314" cy="35719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zögletes összekötő 78"/>
          <p:cNvCxnSpPr>
            <a:stCxn id="30" idx="4"/>
            <a:endCxn id="41" idx="0"/>
          </p:cNvCxnSpPr>
          <p:nvPr/>
        </p:nvCxnSpPr>
        <p:spPr>
          <a:xfrm rot="16200000" flipH="1">
            <a:off x="928662" y="4964917"/>
            <a:ext cx="214314" cy="28575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zögletes összekötő 81"/>
          <p:cNvCxnSpPr>
            <a:stCxn id="31" idx="4"/>
            <a:endCxn id="42" idx="0"/>
          </p:cNvCxnSpPr>
          <p:nvPr/>
        </p:nvCxnSpPr>
        <p:spPr>
          <a:xfrm rot="5400000">
            <a:off x="1643042" y="5107793"/>
            <a:ext cx="214314" cy="1588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zögletes összekötő 83"/>
          <p:cNvCxnSpPr>
            <a:stCxn id="32" idx="4"/>
            <a:endCxn id="43" idx="0"/>
          </p:cNvCxnSpPr>
          <p:nvPr/>
        </p:nvCxnSpPr>
        <p:spPr>
          <a:xfrm rot="5400000">
            <a:off x="2285984" y="5107793"/>
            <a:ext cx="214314" cy="1588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út, fő lépések</a:t>
            </a:r>
            <a:endParaRPr lang="en-US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5214974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bejárás során egy cellának egy pont primitív fog megfelelni</a:t>
            </a:r>
          </a:p>
          <a:p>
            <a:pPr lvl="1"/>
            <a:r>
              <a:rPr lang="hu-HU" dirty="0" smtClean="0"/>
              <a:t>V(x,y,d,n) </a:t>
            </a:r>
          </a:p>
          <a:p>
            <a:pPr lvl="2"/>
            <a:r>
              <a:rPr lang="hu-HU" dirty="0" smtClean="0"/>
              <a:t>x,y: cella index</a:t>
            </a:r>
          </a:p>
          <a:p>
            <a:pPr lvl="2"/>
            <a:r>
              <a:rPr lang="hu-HU" dirty="0" smtClean="0"/>
              <a:t>d: eddig megtalált legrövidebb úthossz</a:t>
            </a:r>
          </a:p>
          <a:p>
            <a:pPr lvl="2"/>
            <a:r>
              <a:rPr lang="hu-HU" dirty="0" smtClean="0"/>
              <a:t>n: a legrövidebb úton melyik szomszédból jutottunk ide (irány index)</a:t>
            </a:r>
          </a:p>
          <a:p>
            <a:r>
              <a:rPr lang="hu-HU" dirty="0" smtClean="0"/>
              <a:t>A legrövidebb úthosszat egy textúrában tároljuk</a:t>
            </a:r>
          </a:p>
          <a:p>
            <a:pPr lvl="1"/>
            <a:r>
              <a:rPr lang="hu-HU" dirty="0" smtClean="0"/>
              <a:t>Textúra inicializálása (0,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start cellából indulva azonosítjuk a szomszédjait</a:t>
            </a:r>
          </a:p>
          <a:p>
            <a:r>
              <a:rPr lang="hu-HU" dirty="0" smtClean="0"/>
              <a:t>Ha az adott szomszédba vezet út, megvizsgáljuk, hogy az ahhoz tartozó eddig megtalált legrövidebb úthossz hosszabb-e a csomópontunkhoz tartozó (d + 1) értéknél (vagy még nem is jártunk ebben a cellában)</a:t>
            </a:r>
          </a:p>
          <a:p>
            <a:r>
              <a:rPr lang="hu-HU" dirty="0" smtClean="0"/>
              <a:t>Ha igen, a cella értékét frissíteni kell, és </a:t>
            </a:r>
            <a:r>
              <a:rPr lang="hu-HU" dirty="0" err="1" smtClean="0"/>
              <a:t>szomszédait</a:t>
            </a:r>
            <a:r>
              <a:rPr lang="hu-HU" dirty="0" smtClean="0"/>
              <a:t> meg kell látogatni (előző lépés ismétlése)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út problémák</a:t>
            </a:r>
            <a:endParaRPr lang="en-US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71406" y="1571612"/>
            <a:ext cx="8229600" cy="4525963"/>
          </a:xfrm>
        </p:spPr>
        <p:txBody>
          <a:bodyPr/>
          <a:lstStyle/>
          <a:p>
            <a:r>
              <a:rPr lang="hu-HU" dirty="0" smtClean="0"/>
              <a:t>Elágazás: egy pontból több pont lesz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egoldás: </a:t>
            </a:r>
            <a:r>
              <a:rPr lang="hu-HU" dirty="0" err="1" smtClean="0"/>
              <a:t>Geometry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hu-HU" dirty="0" smtClean="0"/>
          </a:p>
          <a:p>
            <a:r>
              <a:rPr lang="hu-HU" dirty="0" smtClean="0"/>
              <a:t>Rekurzió: a szomszédokra újra végre kell hajtani a feladatot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egoldás: </a:t>
            </a:r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Transform</a:t>
            </a:r>
            <a:r>
              <a:rPr lang="hu-HU" dirty="0" smtClean="0"/>
              <a:t> </a:t>
            </a:r>
            <a:r>
              <a:rPr lang="hu-HU" dirty="0" err="1" smtClean="0"/>
              <a:t>Feedback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</a:t>
            </a:r>
            <a:r>
              <a:rPr lang="hu-HU" dirty="0" smtClean="0"/>
              <a:t>út keresés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643050"/>
            <a:ext cx="892975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vec2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windowSize = textureSize(inputTex2, 0);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vec4 vertexdata = gl_PositionIn[0];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//read neighbour information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vec4 neighInf = texelFetch(inputTex1, ivec2(vertexdata.xy), 0);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vec4 storedCelldata = texelFetch(inputTex2, ivec2(vertexdata.xy), 0);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if(storedCelldata.z &gt; vertexdata.z || storedCelldata.w ==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celldata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vertexdata;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vec2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wCoord = vertexdata.xy / windowSize * 2.0 - 1.0;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gl_Position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vec4(wCoord,0,1);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EmitVertex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...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út keresés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715436" cy="51398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//emit neighbours if connected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right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if(neighInf.r ==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celldata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vertexdata;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celldata.x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+= 1;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celldata.z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+= 1;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celldata.w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3;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storedCelldata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texelFetch(inputTex2, ivec2(celldata.xy), 0);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((storedCelldata.z &gt; celldata.z || storedCelldata.w == 0) &amp;&amp;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	         celldata.x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&lt;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windowSize.x){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vec2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wCoord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celldata.xy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2.0 - 1.0;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gl_Position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vec4(wCoord,0,1);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EmitVertex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hu-HU" sz="2000" dirty="0" smtClean="0"/>
              <a:t>...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EndPrimitive();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út hossza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14488"/>
            <a:ext cx="4632335" cy="4650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55448"/>
            <a:ext cx="8929750" cy="12527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Legrövidebb út egy célcellába, bejárás</a:t>
            </a:r>
            <a:endParaRPr lang="en-US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71406" y="1571612"/>
            <a:ext cx="8229600" cy="4525963"/>
          </a:xfrm>
        </p:spPr>
        <p:txBody>
          <a:bodyPr/>
          <a:lstStyle/>
          <a:p>
            <a:r>
              <a:rPr lang="hu-HU" dirty="0" smtClean="0"/>
              <a:t>Hasonló a feladat, csak nincs elágazás</a:t>
            </a:r>
          </a:p>
          <a:p>
            <a:r>
              <a:rPr lang="hu-HU" dirty="0" smtClean="0"/>
              <a:t>Célcellából indulunk (</a:t>
            </a:r>
            <a:r>
              <a:rPr lang="hu-HU" dirty="0" err="1" smtClean="0"/>
              <a:t>pontprimitív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Kiolvassuk, hogy melyik cellából jutottunk ide</a:t>
            </a:r>
          </a:p>
          <a:p>
            <a:r>
              <a:rPr lang="hu-HU" dirty="0" smtClean="0"/>
              <a:t>Ez a cella lesz az új pont primitív (ki is rajzoljuk a képernyőre, hogy lássuk)</a:t>
            </a:r>
          </a:p>
          <a:p>
            <a:r>
              <a:rPr lang="hu-HU" dirty="0" smtClean="0"/>
              <a:t>Addig folytatjuk, míg el nem jutunk a start cellába (ahol az úthossz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bejárása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542313"/>
            <a:ext cx="8715436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#extension GL_EXT_geometry_shader4 : enable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uniform sampler2D inputTex1; //cell information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out 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celldata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main(void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){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vec2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windowSize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textureSize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(inputTex1, 0);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vertexdata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gl_PositionIn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[0];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vec4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storedCelldata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texelFetch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(inputTex1, ivec2(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vertexdata.xy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), 0);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storedCelldata.z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0)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storedCelldata.w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== 1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){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// right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celldata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vertexdata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celldata.x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+= 1;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vec2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wCoord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celldata.xy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2 + 1) /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windowSize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* 2 + 1) * 2.0 - 1.0;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gl_Position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 vec4(wCoord,0,1);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EmitVertex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	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EndPrimitive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 	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Kijutottunk a labirintusból!!!!!!!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507209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Véletlenszám</a:t>
            </a:r>
            <a:endParaRPr lang="hu-HU" dirty="0"/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457200" y="1600201"/>
            <a:ext cx="8229600" cy="542916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Fraktál zaj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zabadkézi sokszög 3"/>
          <p:cNvSpPr/>
          <p:nvPr/>
        </p:nvSpPr>
        <p:spPr>
          <a:xfrm>
            <a:off x="1197605" y="2285993"/>
            <a:ext cx="1682543" cy="928694"/>
          </a:xfrm>
          <a:custGeom>
            <a:avLst/>
            <a:gdLst>
              <a:gd name="connsiteX0" fmla="*/ 0 w 2519966"/>
              <a:gd name="connsiteY0" fmla="*/ 1390917 h 1390917"/>
              <a:gd name="connsiteX1" fmla="*/ 386366 w 2519966"/>
              <a:gd name="connsiteY1" fmla="*/ 682579 h 1390917"/>
              <a:gd name="connsiteX2" fmla="*/ 592428 w 2519966"/>
              <a:gd name="connsiteY2" fmla="*/ 1068945 h 1390917"/>
              <a:gd name="connsiteX3" fmla="*/ 888642 w 2519966"/>
              <a:gd name="connsiteY3" fmla="*/ 128788 h 1390917"/>
              <a:gd name="connsiteX4" fmla="*/ 1159098 w 2519966"/>
              <a:gd name="connsiteY4" fmla="*/ 296213 h 1390917"/>
              <a:gd name="connsiteX5" fmla="*/ 1378039 w 2519966"/>
              <a:gd name="connsiteY5" fmla="*/ 811368 h 1390917"/>
              <a:gd name="connsiteX6" fmla="*/ 1687132 w 2519966"/>
              <a:gd name="connsiteY6" fmla="*/ 154545 h 1390917"/>
              <a:gd name="connsiteX7" fmla="*/ 1970467 w 2519966"/>
              <a:gd name="connsiteY7" fmla="*/ 1056067 h 1390917"/>
              <a:gd name="connsiteX8" fmla="*/ 2228045 w 2519966"/>
              <a:gd name="connsiteY8" fmla="*/ 811368 h 1390917"/>
              <a:gd name="connsiteX9" fmla="*/ 2498501 w 2519966"/>
              <a:gd name="connsiteY9" fmla="*/ 1339402 h 139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9966" h="1390917">
                <a:moveTo>
                  <a:pt x="0" y="1390917"/>
                </a:moveTo>
                <a:cubicBezTo>
                  <a:pt x="143814" y="1063579"/>
                  <a:pt x="287628" y="736241"/>
                  <a:pt x="386366" y="682579"/>
                </a:cubicBezTo>
                <a:cubicBezTo>
                  <a:pt x="485104" y="628917"/>
                  <a:pt x="508715" y="1161243"/>
                  <a:pt x="592428" y="1068945"/>
                </a:cubicBezTo>
                <a:cubicBezTo>
                  <a:pt x="676141" y="976647"/>
                  <a:pt x="794197" y="257576"/>
                  <a:pt x="888642" y="128788"/>
                </a:cubicBezTo>
                <a:cubicBezTo>
                  <a:pt x="983087" y="0"/>
                  <a:pt x="1077532" y="182450"/>
                  <a:pt x="1159098" y="296213"/>
                </a:cubicBezTo>
                <a:cubicBezTo>
                  <a:pt x="1240664" y="409976"/>
                  <a:pt x="1290033" y="834979"/>
                  <a:pt x="1378039" y="811368"/>
                </a:cubicBezTo>
                <a:cubicBezTo>
                  <a:pt x="1466045" y="787757"/>
                  <a:pt x="1588394" y="113762"/>
                  <a:pt x="1687132" y="154545"/>
                </a:cubicBezTo>
                <a:cubicBezTo>
                  <a:pt x="1785870" y="195328"/>
                  <a:pt x="1880315" y="946597"/>
                  <a:pt x="1970467" y="1056067"/>
                </a:cubicBezTo>
                <a:cubicBezTo>
                  <a:pt x="2060619" y="1165537"/>
                  <a:pt x="2140039" y="764146"/>
                  <a:pt x="2228045" y="811368"/>
                </a:cubicBezTo>
                <a:cubicBezTo>
                  <a:pt x="2316051" y="858591"/>
                  <a:pt x="2519966" y="1249250"/>
                  <a:pt x="2498501" y="1339402"/>
                </a:cubicBez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abadkézi sokszög 4"/>
          <p:cNvSpPr/>
          <p:nvPr/>
        </p:nvSpPr>
        <p:spPr>
          <a:xfrm>
            <a:off x="1126167" y="3929066"/>
            <a:ext cx="3660147" cy="1857388"/>
          </a:xfrm>
          <a:custGeom>
            <a:avLst/>
            <a:gdLst>
              <a:gd name="connsiteX0" fmla="*/ 0 w 2519966"/>
              <a:gd name="connsiteY0" fmla="*/ 1390917 h 1390917"/>
              <a:gd name="connsiteX1" fmla="*/ 386366 w 2519966"/>
              <a:gd name="connsiteY1" fmla="*/ 682579 h 1390917"/>
              <a:gd name="connsiteX2" fmla="*/ 592428 w 2519966"/>
              <a:gd name="connsiteY2" fmla="*/ 1068945 h 1390917"/>
              <a:gd name="connsiteX3" fmla="*/ 888642 w 2519966"/>
              <a:gd name="connsiteY3" fmla="*/ 128788 h 1390917"/>
              <a:gd name="connsiteX4" fmla="*/ 1159098 w 2519966"/>
              <a:gd name="connsiteY4" fmla="*/ 296213 h 1390917"/>
              <a:gd name="connsiteX5" fmla="*/ 1378039 w 2519966"/>
              <a:gd name="connsiteY5" fmla="*/ 811368 h 1390917"/>
              <a:gd name="connsiteX6" fmla="*/ 1687132 w 2519966"/>
              <a:gd name="connsiteY6" fmla="*/ 154545 h 1390917"/>
              <a:gd name="connsiteX7" fmla="*/ 1970467 w 2519966"/>
              <a:gd name="connsiteY7" fmla="*/ 1056067 h 1390917"/>
              <a:gd name="connsiteX8" fmla="*/ 2228045 w 2519966"/>
              <a:gd name="connsiteY8" fmla="*/ 811368 h 1390917"/>
              <a:gd name="connsiteX9" fmla="*/ 2498501 w 2519966"/>
              <a:gd name="connsiteY9" fmla="*/ 1339402 h 139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9966" h="1390917">
                <a:moveTo>
                  <a:pt x="0" y="1390917"/>
                </a:moveTo>
                <a:cubicBezTo>
                  <a:pt x="143814" y="1063579"/>
                  <a:pt x="287628" y="736241"/>
                  <a:pt x="386366" y="682579"/>
                </a:cubicBezTo>
                <a:cubicBezTo>
                  <a:pt x="485104" y="628917"/>
                  <a:pt x="508715" y="1161243"/>
                  <a:pt x="592428" y="1068945"/>
                </a:cubicBezTo>
                <a:cubicBezTo>
                  <a:pt x="676141" y="976647"/>
                  <a:pt x="794197" y="257576"/>
                  <a:pt x="888642" y="128788"/>
                </a:cubicBezTo>
                <a:cubicBezTo>
                  <a:pt x="983087" y="0"/>
                  <a:pt x="1077532" y="182450"/>
                  <a:pt x="1159098" y="296213"/>
                </a:cubicBezTo>
                <a:cubicBezTo>
                  <a:pt x="1240664" y="409976"/>
                  <a:pt x="1290033" y="834979"/>
                  <a:pt x="1378039" y="811368"/>
                </a:cubicBezTo>
                <a:cubicBezTo>
                  <a:pt x="1466045" y="787757"/>
                  <a:pt x="1588394" y="113762"/>
                  <a:pt x="1687132" y="154545"/>
                </a:cubicBezTo>
                <a:cubicBezTo>
                  <a:pt x="1785870" y="195328"/>
                  <a:pt x="1880315" y="946597"/>
                  <a:pt x="1970467" y="1056067"/>
                </a:cubicBezTo>
                <a:cubicBezTo>
                  <a:pt x="2060619" y="1165537"/>
                  <a:pt x="2140039" y="764146"/>
                  <a:pt x="2228045" y="811368"/>
                </a:cubicBezTo>
                <a:cubicBezTo>
                  <a:pt x="2316051" y="858591"/>
                  <a:pt x="2519966" y="1249250"/>
                  <a:pt x="2498501" y="133940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abadkézi sokszög 5"/>
          <p:cNvSpPr/>
          <p:nvPr/>
        </p:nvSpPr>
        <p:spPr>
          <a:xfrm>
            <a:off x="2912116" y="2285992"/>
            <a:ext cx="1682543" cy="928694"/>
          </a:xfrm>
          <a:custGeom>
            <a:avLst/>
            <a:gdLst>
              <a:gd name="connsiteX0" fmla="*/ 0 w 2519966"/>
              <a:gd name="connsiteY0" fmla="*/ 1390917 h 1390917"/>
              <a:gd name="connsiteX1" fmla="*/ 386366 w 2519966"/>
              <a:gd name="connsiteY1" fmla="*/ 682579 h 1390917"/>
              <a:gd name="connsiteX2" fmla="*/ 592428 w 2519966"/>
              <a:gd name="connsiteY2" fmla="*/ 1068945 h 1390917"/>
              <a:gd name="connsiteX3" fmla="*/ 888642 w 2519966"/>
              <a:gd name="connsiteY3" fmla="*/ 128788 h 1390917"/>
              <a:gd name="connsiteX4" fmla="*/ 1159098 w 2519966"/>
              <a:gd name="connsiteY4" fmla="*/ 296213 h 1390917"/>
              <a:gd name="connsiteX5" fmla="*/ 1378039 w 2519966"/>
              <a:gd name="connsiteY5" fmla="*/ 811368 h 1390917"/>
              <a:gd name="connsiteX6" fmla="*/ 1687132 w 2519966"/>
              <a:gd name="connsiteY6" fmla="*/ 154545 h 1390917"/>
              <a:gd name="connsiteX7" fmla="*/ 1970467 w 2519966"/>
              <a:gd name="connsiteY7" fmla="*/ 1056067 h 1390917"/>
              <a:gd name="connsiteX8" fmla="*/ 2228045 w 2519966"/>
              <a:gd name="connsiteY8" fmla="*/ 811368 h 1390917"/>
              <a:gd name="connsiteX9" fmla="*/ 2498501 w 2519966"/>
              <a:gd name="connsiteY9" fmla="*/ 1339402 h 139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9966" h="1390917">
                <a:moveTo>
                  <a:pt x="0" y="1390917"/>
                </a:moveTo>
                <a:cubicBezTo>
                  <a:pt x="143814" y="1063579"/>
                  <a:pt x="287628" y="736241"/>
                  <a:pt x="386366" y="682579"/>
                </a:cubicBezTo>
                <a:cubicBezTo>
                  <a:pt x="485104" y="628917"/>
                  <a:pt x="508715" y="1161243"/>
                  <a:pt x="592428" y="1068945"/>
                </a:cubicBezTo>
                <a:cubicBezTo>
                  <a:pt x="676141" y="976647"/>
                  <a:pt x="794197" y="257576"/>
                  <a:pt x="888642" y="128788"/>
                </a:cubicBezTo>
                <a:cubicBezTo>
                  <a:pt x="983087" y="0"/>
                  <a:pt x="1077532" y="182450"/>
                  <a:pt x="1159098" y="296213"/>
                </a:cubicBezTo>
                <a:cubicBezTo>
                  <a:pt x="1240664" y="409976"/>
                  <a:pt x="1290033" y="834979"/>
                  <a:pt x="1378039" y="811368"/>
                </a:cubicBezTo>
                <a:cubicBezTo>
                  <a:pt x="1466045" y="787757"/>
                  <a:pt x="1588394" y="113762"/>
                  <a:pt x="1687132" y="154545"/>
                </a:cubicBezTo>
                <a:cubicBezTo>
                  <a:pt x="1785870" y="195328"/>
                  <a:pt x="1880315" y="946597"/>
                  <a:pt x="1970467" y="1056067"/>
                </a:cubicBezTo>
                <a:cubicBezTo>
                  <a:pt x="2060619" y="1165537"/>
                  <a:pt x="2140039" y="764146"/>
                  <a:pt x="2228045" y="811368"/>
                </a:cubicBezTo>
                <a:cubicBezTo>
                  <a:pt x="2316051" y="858591"/>
                  <a:pt x="2519966" y="1249250"/>
                  <a:pt x="2498501" y="133940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6"/>
          <p:cNvSpPr txBox="1"/>
          <p:nvPr/>
        </p:nvSpPr>
        <p:spPr>
          <a:xfrm>
            <a:off x="2626365" y="335756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/>
              <a:t>+</a:t>
            </a:r>
          </a:p>
        </p:txBody>
      </p:sp>
      <p:sp>
        <p:nvSpPr>
          <p:cNvPr id="17" name="Szabadkézi sokszög 7"/>
          <p:cNvSpPr/>
          <p:nvPr/>
        </p:nvSpPr>
        <p:spPr>
          <a:xfrm>
            <a:off x="5300748" y="2678900"/>
            <a:ext cx="3628970" cy="1821669"/>
          </a:xfrm>
          <a:custGeom>
            <a:avLst/>
            <a:gdLst>
              <a:gd name="connsiteX0" fmla="*/ 0 w 2519966"/>
              <a:gd name="connsiteY0" fmla="*/ 1390917 h 1390917"/>
              <a:gd name="connsiteX1" fmla="*/ 386366 w 2519966"/>
              <a:gd name="connsiteY1" fmla="*/ 682579 h 1390917"/>
              <a:gd name="connsiteX2" fmla="*/ 592428 w 2519966"/>
              <a:gd name="connsiteY2" fmla="*/ 1068945 h 1390917"/>
              <a:gd name="connsiteX3" fmla="*/ 888642 w 2519966"/>
              <a:gd name="connsiteY3" fmla="*/ 128788 h 1390917"/>
              <a:gd name="connsiteX4" fmla="*/ 1159098 w 2519966"/>
              <a:gd name="connsiteY4" fmla="*/ 296213 h 1390917"/>
              <a:gd name="connsiteX5" fmla="*/ 1378039 w 2519966"/>
              <a:gd name="connsiteY5" fmla="*/ 811368 h 1390917"/>
              <a:gd name="connsiteX6" fmla="*/ 1687132 w 2519966"/>
              <a:gd name="connsiteY6" fmla="*/ 154545 h 1390917"/>
              <a:gd name="connsiteX7" fmla="*/ 1970467 w 2519966"/>
              <a:gd name="connsiteY7" fmla="*/ 1056067 h 1390917"/>
              <a:gd name="connsiteX8" fmla="*/ 2228045 w 2519966"/>
              <a:gd name="connsiteY8" fmla="*/ 811368 h 1390917"/>
              <a:gd name="connsiteX9" fmla="*/ 2498501 w 2519966"/>
              <a:gd name="connsiteY9" fmla="*/ 1339402 h 1390917"/>
              <a:gd name="connsiteX0" fmla="*/ 0 w 2519966"/>
              <a:gd name="connsiteY0" fmla="*/ 1390917 h 1390917"/>
              <a:gd name="connsiteX1" fmla="*/ 147553 w 2519966"/>
              <a:gd name="connsiteY1" fmla="*/ 748955 h 1390917"/>
              <a:gd name="connsiteX2" fmla="*/ 386366 w 2519966"/>
              <a:gd name="connsiteY2" fmla="*/ 682579 h 1390917"/>
              <a:gd name="connsiteX3" fmla="*/ 592428 w 2519966"/>
              <a:gd name="connsiteY3" fmla="*/ 1068945 h 1390917"/>
              <a:gd name="connsiteX4" fmla="*/ 888642 w 2519966"/>
              <a:gd name="connsiteY4" fmla="*/ 128788 h 1390917"/>
              <a:gd name="connsiteX5" fmla="*/ 1159098 w 2519966"/>
              <a:gd name="connsiteY5" fmla="*/ 296213 h 1390917"/>
              <a:gd name="connsiteX6" fmla="*/ 1378039 w 2519966"/>
              <a:gd name="connsiteY6" fmla="*/ 811368 h 1390917"/>
              <a:gd name="connsiteX7" fmla="*/ 1687132 w 2519966"/>
              <a:gd name="connsiteY7" fmla="*/ 154545 h 1390917"/>
              <a:gd name="connsiteX8" fmla="*/ 1970467 w 2519966"/>
              <a:gd name="connsiteY8" fmla="*/ 1056067 h 1390917"/>
              <a:gd name="connsiteX9" fmla="*/ 2228045 w 2519966"/>
              <a:gd name="connsiteY9" fmla="*/ 811368 h 1390917"/>
              <a:gd name="connsiteX10" fmla="*/ 2498501 w 2519966"/>
              <a:gd name="connsiteY10" fmla="*/ 1339402 h 1390917"/>
              <a:gd name="connsiteX0" fmla="*/ 0 w 2519966"/>
              <a:gd name="connsiteY0" fmla="*/ 1333623 h 1333623"/>
              <a:gd name="connsiteX1" fmla="*/ 147553 w 2519966"/>
              <a:gd name="connsiteY1" fmla="*/ 691661 h 1333623"/>
              <a:gd name="connsiteX2" fmla="*/ 386366 w 2519966"/>
              <a:gd name="connsiteY2" fmla="*/ 625285 h 1333623"/>
              <a:gd name="connsiteX3" fmla="*/ 592428 w 2519966"/>
              <a:gd name="connsiteY3" fmla="*/ 1011651 h 1333623"/>
              <a:gd name="connsiteX4" fmla="*/ 688579 w 2519966"/>
              <a:gd name="connsiteY4" fmla="*/ 156693 h 1333623"/>
              <a:gd name="connsiteX5" fmla="*/ 888642 w 2519966"/>
              <a:gd name="connsiteY5" fmla="*/ 71494 h 1333623"/>
              <a:gd name="connsiteX6" fmla="*/ 1159098 w 2519966"/>
              <a:gd name="connsiteY6" fmla="*/ 238919 h 1333623"/>
              <a:gd name="connsiteX7" fmla="*/ 1378039 w 2519966"/>
              <a:gd name="connsiteY7" fmla="*/ 754074 h 1333623"/>
              <a:gd name="connsiteX8" fmla="*/ 1687132 w 2519966"/>
              <a:gd name="connsiteY8" fmla="*/ 97251 h 1333623"/>
              <a:gd name="connsiteX9" fmla="*/ 1970467 w 2519966"/>
              <a:gd name="connsiteY9" fmla="*/ 998773 h 1333623"/>
              <a:gd name="connsiteX10" fmla="*/ 2228045 w 2519966"/>
              <a:gd name="connsiteY10" fmla="*/ 754074 h 1333623"/>
              <a:gd name="connsiteX11" fmla="*/ 2498501 w 2519966"/>
              <a:gd name="connsiteY11" fmla="*/ 1282108 h 1333623"/>
              <a:gd name="connsiteX0" fmla="*/ 0 w 2519966"/>
              <a:gd name="connsiteY0" fmla="*/ 1319423 h 1319423"/>
              <a:gd name="connsiteX1" fmla="*/ 147553 w 2519966"/>
              <a:gd name="connsiteY1" fmla="*/ 677461 h 1319423"/>
              <a:gd name="connsiteX2" fmla="*/ 386366 w 2519966"/>
              <a:gd name="connsiteY2" fmla="*/ 611085 h 1319423"/>
              <a:gd name="connsiteX3" fmla="*/ 592428 w 2519966"/>
              <a:gd name="connsiteY3" fmla="*/ 997451 h 1319423"/>
              <a:gd name="connsiteX4" fmla="*/ 688579 w 2519966"/>
              <a:gd name="connsiteY4" fmla="*/ 142493 h 1319423"/>
              <a:gd name="connsiteX5" fmla="*/ 836131 w 2519966"/>
              <a:gd name="connsiteY5" fmla="*/ 142493 h 1319423"/>
              <a:gd name="connsiteX6" fmla="*/ 1159098 w 2519966"/>
              <a:gd name="connsiteY6" fmla="*/ 224719 h 1319423"/>
              <a:gd name="connsiteX7" fmla="*/ 1378039 w 2519966"/>
              <a:gd name="connsiteY7" fmla="*/ 739874 h 1319423"/>
              <a:gd name="connsiteX8" fmla="*/ 1687132 w 2519966"/>
              <a:gd name="connsiteY8" fmla="*/ 83051 h 1319423"/>
              <a:gd name="connsiteX9" fmla="*/ 1970467 w 2519966"/>
              <a:gd name="connsiteY9" fmla="*/ 984573 h 1319423"/>
              <a:gd name="connsiteX10" fmla="*/ 2228045 w 2519966"/>
              <a:gd name="connsiteY10" fmla="*/ 739874 h 1319423"/>
              <a:gd name="connsiteX11" fmla="*/ 2498501 w 2519966"/>
              <a:gd name="connsiteY11" fmla="*/ 1267908 h 1319423"/>
              <a:gd name="connsiteX0" fmla="*/ 0 w 2519966"/>
              <a:gd name="connsiteY0" fmla="*/ 1319423 h 1319423"/>
              <a:gd name="connsiteX1" fmla="*/ 147553 w 2519966"/>
              <a:gd name="connsiteY1" fmla="*/ 677461 h 1319423"/>
              <a:gd name="connsiteX2" fmla="*/ 386366 w 2519966"/>
              <a:gd name="connsiteY2" fmla="*/ 611085 h 1319423"/>
              <a:gd name="connsiteX3" fmla="*/ 592428 w 2519966"/>
              <a:gd name="connsiteY3" fmla="*/ 997451 h 1319423"/>
              <a:gd name="connsiteX4" fmla="*/ 688579 w 2519966"/>
              <a:gd name="connsiteY4" fmla="*/ 142493 h 1319423"/>
              <a:gd name="connsiteX5" fmla="*/ 836131 w 2519966"/>
              <a:gd name="connsiteY5" fmla="*/ 142493 h 1319423"/>
              <a:gd name="connsiteX6" fmla="*/ 1159098 w 2519966"/>
              <a:gd name="connsiteY6" fmla="*/ 224719 h 1319423"/>
              <a:gd name="connsiteX7" fmla="*/ 1378039 w 2519966"/>
              <a:gd name="connsiteY7" fmla="*/ 739874 h 1319423"/>
              <a:gd name="connsiteX8" fmla="*/ 1687132 w 2519966"/>
              <a:gd name="connsiteY8" fmla="*/ 83051 h 1319423"/>
              <a:gd name="connsiteX9" fmla="*/ 1970467 w 2519966"/>
              <a:gd name="connsiteY9" fmla="*/ 984573 h 1319423"/>
              <a:gd name="connsiteX10" fmla="*/ 2228045 w 2519966"/>
              <a:gd name="connsiteY10" fmla="*/ 739874 h 1319423"/>
              <a:gd name="connsiteX11" fmla="*/ 2498501 w 2519966"/>
              <a:gd name="connsiteY11" fmla="*/ 1267908 h 1319423"/>
              <a:gd name="connsiteX0" fmla="*/ 0 w 2519966"/>
              <a:gd name="connsiteY0" fmla="*/ 1351124 h 1351124"/>
              <a:gd name="connsiteX1" fmla="*/ 147553 w 2519966"/>
              <a:gd name="connsiteY1" fmla="*/ 709162 h 1351124"/>
              <a:gd name="connsiteX2" fmla="*/ 386366 w 2519966"/>
              <a:gd name="connsiteY2" fmla="*/ 642786 h 1351124"/>
              <a:gd name="connsiteX3" fmla="*/ 592428 w 2519966"/>
              <a:gd name="connsiteY3" fmla="*/ 1029152 h 1351124"/>
              <a:gd name="connsiteX4" fmla="*/ 688579 w 2519966"/>
              <a:gd name="connsiteY4" fmla="*/ 174194 h 1351124"/>
              <a:gd name="connsiteX5" fmla="*/ 836131 w 2519966"/>
              <a:gd name="connsiteY5" fmla="*/ 174194 h 1351124"/>
              <a:gd name="connsiteX6" fmla="*/ 934499 w 2519966"/>
              <a:gd name="connsiteY6" fmla="*/ 13704 h 1351124"/>
              <a:gd name="connsiteX7" fmla="*/ 1159098 w 2519966"/>
              <a:gd name="connsiteY7" fmla="*/ 256420 h 1351124"/>
              <a:gd name="connsiteX8" fmla="*/ 1378039 w 2519966"/>
              <a:gd name="connsiteY8" fmla="*/ 771575 h 1351124"/>
              <a:gd name="connsiteX9" fmla="*/ 1687132 w 2519966"/>
              <a:gd name="connsiteY9" fmla="*/ 114752 h 1351124"/>
              <a:gd name="connsiteX10" fmla="*/ 1970467 w 2519966"/>
              <a:gd name="connsiteY10" fmla="*/ 1016274 h 1351124"/>
              <a:gd name="connsiteX11" fmla="*/ 2228045 w 2519966"/>
              <a:gd name="connsiteY11" fmla="*/ 771575 h 1351124"/>
              <a:gd name="connsiteX12" fmla="*/ 2498501 w 2519966"/>
              <a:gd name="connsiteY12" fmla="*/ 1299609 h 1351124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386366 w 2519966"/>
              <a:gd name="connsiteY2" fmla="*/ 655830 h 1364168"/>
              <a:gd name="connsiteX3" fmla="*/ 592428 w 2519966"/>
              <a:gd name="connsiteY3" fmla="*/ 1042196 h 1364168"/>
              <a:gd name="connsiteX4" fmla="*/ 688579 w 2519966"/>
              <a:gd name="connsiteY4" fmla="*/ 187238 h 1364168"/>
              <a:gd name="connsiteX5" fmla="*/ 836131 w 2519966"/>
              <a:gd name="connsiteY5" fmla="*/ 187238 h 1364168"/>
              <a:gd name="connsiteX6" fmla="*/ 934499 w 2519966"/>
              <a:gd name="connsiteY6" fmla="*/ 26748 h 1364168"/>
              <a:gd name="connsiteX7" fmla="*/ 1082052 w 2519966"/>
              <a:gd name="connsiteY7" fmla="*/ 347729 h 1364168"/>
              <a:gd name="connsiteX8" fmla="*/ 1378039 w 2519966"/>
              <a:gd name="connsiteY8" fmla="*/ 784619 h 1364168"/>
              <a:gd name="connsiteX9" fmla="*/ 1687132 w 2519966"/>
              <a:gd name="connsiteY9" fmla="*/ 127796 h 1364168"/>
              <a:gd name="connsiteX10" fmla="*/ 1970467 w 2519966"/>
              <a:gd name="connsiteY10" fmla="*/ 1029318 h 1364168"/>
              <a:gd name="connsiteX11" fmla="*/ 2228045 w 2519966"/>
              <a:gd name="connsiteY11" fmla="*/ 784619 h 1364168"/>
              <a:gd name="connsiteX12" fmla="*/ 2498501 w 2519966"/>
              <a:gd name="connsiteY12" fmla="*/ 1312653 h 136416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386366 w 2519966"/>
              <a:gd name="connsiteY2" fmla="*/ 655830 h 1364168"/>
              <a:gd name="connsiteX3" fmla="*/ 592428 w 2519966"/>
              <a:gd name="connsiteY3" fmla="*/ 1042196 h 1364168"/>
              <a:gd name="connsiteX4" fmla="*/ 688579 w 2519966"/>
              <a:gd name="connsiteY4" fmla="*/ 187238 h 1364168"/>
              <a:gd name="connsiteX5" fmla="*/ 836131 w 2519966"/>
              <a:gd name="connsiteY5" fmla="*/ 187238 h 1364168"/>
              <a:gd name="connsiteX6" fmla="*/ 934499 w 2519966"/>
              <a:gd name="connsiteY6" fmla="*/ 26748 h 1364168"/>
              <a:gd name="connsiteX7" fmla="*/ 1082052 w 2519966"/>
              <a:gd name="connsiteY7" fmla="*/ 347729 h 1364168"/>
              <a:gd name="connsiteX8" fmla="*/ 1229605 w 2519966"/>
              <a:gd name="connsiteY8" fmla="*/ 454723 h 1364168"/>
              <a:gd name="connsiteX9" fmla="*/ 1378039 w 2519966"/>
              <a:gd name="connsiteY9" fmla="*/ 784619 h 1364168"/>
              <a:gd name="connsiteX10" fmla="*/ 1687132 w 2519966"/>
              <a:gd name="connsiteY10" fmla="*/ 127796 h 1364168"/>
              <a:gd name="connsiteX11" fmla="*/ 1970467 w 2519966"/>
              <a:gd name="connsiteY11" fmla="*/ 1029318 h 1364168"/>
              <a:gd name="connsiteX12" fmla="*/ 2228045 w 2519966"/>
              <a:gd name="connsiteY12" fmla="*/ 784619 h 1364168"/>
              <a:gd name="connsiteX13" fmla="*/ 2498501 w 2519966"/>
              <a:gd name="connsiteY13" fmla="*/ 1312653 h 136416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295105 w 2519966"/>
              <a:gd name="connsiteY2" fmla="*/ 722207 h 1364168"/>
              <a:gd name="connsiteX3" fmla="*/ 386366 w 2519966"/>
              <a:gd name="connsiteY3" fmla="*/ 655830 h 1364168"/>
              <a:gd name="connsiteX4" fmla="*/ 592428 w 2519966"/>
              <a:gd name="connsiteY4" fmla="*/ 1042196 h 1364168"/>
              <a:gd name="connsiteX5" fmla="*/ 688579 w 2519966"/>
              <a:gd name="connsiteY5" fmla="*/ 187238 h 1364168"/>
              <a:gd name="connsiteX6" fmla="*/ 836131 w 2519966"/>
              <a:gd name="connsiteY6" fmla="*/ 187238 h 1364168"/>
              <a:gd name="connsiteX7" fmla="*/ 934499 w 2519966"/>
              <a:gd name="connsiteY7" fmla="*/ 26748 h 1364168"/>
              <a:gd name="connsiteX8" fmla="*/ 1082052 w 2519966"/>
              <a:gd name="connsiteY8" fmla="*/ 347729 h 1364168"/>
              <a:gd name="connsiteX9" fmla="*/ 1229605 w 2519966"/>
              <a:gd name="connsiteY9" fmla="*/ 454723 h 1364168"/>
              <a:gd name="connsiteX10" fmla="*/ 1378039 w 2519966"/>
              <a:gd name="connsiteY10" fmla="*/ 784619 h 1364168"/>
              <a:gd name="connsiteX11" fmla="*/ 1687132 w 2519966"/>
              <a:gd name="connsiteY11" fmla="*/ 127796 h 1364168"/>
              <a:gd name="connsiteX12" fmla="*/ 1970467 w 2519966"/>
              <a:gd name="connsiteY12" fmla="*/ 1029318 h 1364168"/>
              <a:gd name="connsiteX13" fmla="*/ 2228045 w 2519966"/>
              <a:gd name="connsiteY13" fmla="*/ 784619 h 1364168"/>
              <a:gd name="connsiteX14" fmla="*/ 2498501 w 2519966"/>
              <a:gd name="connsiteY14" fmla="*/ 1312653 h 136416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295105 w 2519966"/>
              <a:gd name="connsiteY2" fmla="*/ 722207 h 1364168"/>
              <a:gd name="connsiteX3" fmla="*/ 393473 w 2519966"/>
              <a:gd name="connsiteY3" fmla="*/ 454723 h 1364168"/>
              <a:gd name="connsiteX4" fmla="*/ 592428 w 2519966"/>
              <a:gd name="connsiteY4" fmla="*/ 1042196 h 1364168"/>
              <a:gd name="connsiteX5" fmla="*/ 688579 w 2519966"/>
              <a:gd name="connsiteY5" fmla="*/ 187238 h 1364168"/>
              <a:gd name="connsiteX6" fmla="*/ 836131 w 2519966"/>
              <a:gd name="connsiteY6" fmla="*/ 187238 h 1364168"/>
              <a:gd name="connsiteX7" fmla="*/ 934499 w 2519966"/>
              <a:gd name="connsiteY7" fmla="*/ 26748 h 1364168"/>
              <a:gd name="connsiteX8" fmla="*/ 1082052 w 2519966"/>
              <a:gd name="connsiteY8" fmla="*/ 347729 h 1364168"/>
              <a:gd name="connsiteX9" fmla="*/ 1229605 w 2519966"/>
              <a:gd name="connsiteY9" fmla="*/ 454723 h 1364168"/>
              <a:gd name="connsiteX10" fmla="*/ 1378039 w 2519966"/>
              <a:gd name="connsiteY10" fmla="*/ 784619 h 1364168"/>
              <a:gd name="connsiteX11" fmla="*/ 1687132 w 2519966"/>
              <a:gd name="connsiteY11" fmla="*/ 127796 h 1364168"/>
              <a:gd name="connsiteX12" fmla="*/ 1970467 w 2519966"/>
              <a:gd name="connsiteY12" fmla="*/ 1029318 h 1364168"/>
              <a:gd name="connsiteX13" fmla="*/ 2228045 w 2519966"/>
              <a:gd name="connsiteY13" fmla="*/ 784619 h 1364168"/>
              <a:gd name="connsiteX14" fmla="*/ 2498501 w 2519966"/>
              <a:gd name="connsiteY14" fmla="*/ 1312653 h 136416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295105 w 2519966"/>
              <a:gd name="connsiteY2" fmla="*/ 722207 h 1364168"/>
              <a:gd name="connsiteX3" fmla="*/ 393473 w 2519966"/>
              <a:gd name="connsiteY3" fmla="*/ 454723 h 1364168"/>
              <a:gd name="connsiteX4" fmla="*/ 639394 w 2519966"/>
              <a:gd name="connsiteY4" fmla="*/ 775704 h 1364168"/>
              <a:gd name="connsiteX5" fmla="*/ 688579 w 2519966"/>
              <a:gd name="connsiteY5" fmla="*/ 187238 h 1364168"/>
              <a:gd name="connsiteX6" fmla="*/ 836131 w 2519966"/>
              <a:gd name="connsiteY6" fmla="*/ 187238 h 1364168"/>
              <a:gd name="connsiteX7" fmla="*/ 934499 w 2519966"/>
              <a:gd name="connsiteY7" fmla="*/ 26748 h 1364168"/>
              <a:gd name="connsiteX8" fmla="*/ 1082052 w 2519966"/>
              <a:gd name="connsiteY8" fmla="*/ 347729 h 1364168"/>
              <a:gd name="connsiteX9" fmla="*/ 1229605 w 2519966"/>
              <a:gd name="connsiteY9" fmla="*/ 454723 h 1364168"/>
              <a:gd name="connsiteX10" fmla="*/ 1378039 w 2519966"/>
              <a:gd name="connsiteY10" fmla="*/ 784619 h 1364168"/>
              <a:gd name="connsiteX11" fmla="*/ 1687132 w 2519966"/>
              <a:gd name="connsiteY11" fmla="*/ 127796 h 1364168"/>
              <a:gd name="connsiteX12" fmla="*/ 1970467 w 2519966"/>
              <a:gd name="connsiteY12" fmla="*/ 1029318 h 1364168"/>
              <a:gd name="connsiteX13" fmla="*/ 2228045 w 2519966"/>
              <a:gd name="connsiteY13" fmla="*/ 784619 h 1364168"/>
              <a:gd name="connsiteX14" fmla="*/ 2498501 w 2519966"/>
              <a:gd name="connsiteY14" fmla="*/ 1312653 h 1364168"/>
              <a:gd name="connsiteX0" fmla="*/ 0 w 2519966"/>
              <a:gd name="connsiteY0" fmla="*/ 1367802 h 1367802"/>
              <a:gd name="connsiteX1" fmla="*/ 147553 w 2519966"/>
              <a:gd name="connsiteY1" fmla="*/ 725840 h 1367802"/>
              <a:gd name="connsiteX2" fmla="*/ 295105 w 2519966"/>
              <a:gd name="connsiteY2" fmla="*/ 725841 h 1367802"/>
              <a:gd name="connsiteX3" fmla="*/ 393473 w 2519966"/>
              <a:gd name="connsiteY3" fmla="*/ 458357 h 1367802"/>
              <a:gd name="connsiteX4" fmla="*/ 639394 w 2519966"/>
              <a:gd name="connsiteY4" fmla="*/ 779338 h 1367802"/>
              <a:gd name="connsiteX5" fmla="*/ 688579 w 2519966"/>
              <a:gd name="connsiteY5" fmla="*/ 190872 h 1367802"/>
              <a:gd name="connsiteX6" fmla="*/ 836131 w 2519966"/>
              <a:gd name="connsiteY6" fmla="*/ 190872 h 1367802"/>
              <a:gd name="connsiteX7" fmla="*/ 934499 w 2519966"/>
              <a:gd name="connsiteY7" fmla="*/ 30382 h 1367802"/>
              <a:gd name="connsiteX8" fmla="*/ 1082052 w 2519966"/>
              <a:gd name="connsiteY8" fmla="*/ 351363 h 1367802"/>
              <a:gd name="connsiteX9" fmla="*/ 1229605 w 2519966"/>
              <a:gd name="connsiteY9" fmla="*/ 458357 h 1367802"/>
              <a:gd name="connsiteX10" fmla="*/ 1378039 w 2519966"/>
              <a:gd name="connsiteY10" fmla="*/ 788253 h 1367802"/>
              <a:gd name="connsiteX11" fmla="*/ 1475525 w 2519966"/>
              <a:gd name="connsiteY11" fmla="*/ 244370 h 1367802"/>
              <a:gd name="connsiteX12" fmla="*/ 1687132 w 2519966"/>
              <a:gd name="connsiteY12" fmla="*/ 131430 h 1367802"/>
              <a:gd name="connsiteX13" fmla="*/ 1970467 w 2519966"/>
              <a:gd name="connsiteY13" fmla="*/ 1032952 h 1367802"/>
              <a:gd name="connsiteX14" fmla="*/ 2228045 w 2519966"/>
              <a:gd name="connsiteY14" fmla="*/ 788253 h 1367802"/>
              <a:gd name="connsiteX15" fmla="*/ 2498501 w 2519966"/>
              <a:gd name="connsiteY15" fmla="*/ 1316287 h 1367802"/>
              <a:gd name="connsiteX0" fmla="*/ 0 w 2519966"/>
              <a:gd name="connsiteY0" fmla="*/ 1376718 h 1376718"/>
              <a:gd name="connsiteX1" fmla="*/ 147553 w 2519966"/>
              <a:gd name="connsiteY1" fmla="*/ 734756 h 1376718"/>
              <a:gd name="connsiteX2" fmla="*/ 295105 w 2519966"/>
              <a:gd name="connsiteY2" fmla="*/ 734757 h 1376718"/>
              <a:gd name="connsiteX3" fmla="*/ 393473 w 2519966"/>
              <a:gd name="connsiteY3" fmla="*/ 467273 h 1376718"/>
              <a:gd name="connsiteX4" fmla="*/ 639394 w 2519966"/>
              <a:gd name="connsiteY4" fmla="*/ 788254 h 1376718"/>
              <a:gd name="connsiteX5" fmla="*/ 688579 w 2519966"/>
              <a:gd name="connsiteY5" fmla="*/ 199788 h 1376718"/>
              <a:gd name="connsiteX6" fmla="*/ 836131 w 2519966"/>
              <a:gd name="connsiteY6" fmla="*/ 199788 h 1376718"/>
              <a:gd name="connsiteX7" fmla="*/ 934499 w 2519966"/>
              <a:gd name="connsiteY7" fmla="*/ 39298 h 1376718"/>
              <a:gd name="connsiteX8" fmla="*/ 1082052 w 2519966"/>
              <a:gd name="connsiteY8" fmla="*/ 360279 h 1376718"/>
              <a:gd name="connsiteX9" fmla="*/ 1229605 w 2519966"/>
              <a:gd name="connsiteY9" fmla="*/ 467273 h 1376718"/>
              <a:gd name="connsiteX10" fmla="*/ 1378039 w 2519966"/>
              <a:gd name="connsiteY10" fmla="*/ 797169 h 1376718"/>
              <a:gd name="connsiteX11" fmla="*/ 1475525 w 2519966"/>
              <a:gd name="connsiteY11" fmla="*/ 253286 h 1376718"/>
              <a:gd name="connsiteX12" fmla="*/ 1573894 w 2519966"/>
              <a:gd name="connsiteY12" fmla="*/ 199790 h 1376718"/>
              <a:gd name="connsiteX13" fmla="*/ 1687132 w 2519966"/>
              <a:gd name="connsiteY13" fmla="*/ 140346 h 1376718"/>
              <a:gd name="connsiteX14" fmla="*/ 1970467 w 2519966"/>
              <a:gd name="connsiteY14" fmla="*/ 1041868 h 1376718"/>
              <a:gd name="connsiteX15" fmla="*/ 2228045 w 2519966"/>
              <a:gd name="connsiteY15" fmla="*/ 797169 h 1376718"/>
              <a:gd name="connsiteX16" fmla="*/ 2498501 w 2519966"/>
              <a:gd name="connsiteY16" fmla="*/ 1325203 h 137671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295105 w 2519966"/>
              <a:gd name="connsiteY2" fmla="*/ 722207 h 1364168"/>
              <a:gd name="connsiteX3" fmla="*/ 393473 w 2519966"/>
              <a:gd name="connsiteY3" fmla="*/ 454723 h 1364168"/>
              <a:gd name="connsiteX4" fmla="*/ 639394 w 2519966"/>
              <a:gd name="connsiteY4" fmla="*/ 775704 h 1364168"/>
              <a:gd name="connsiteX5" fmla="*/ 688579 w 2519966"/>
              <a:gd name="connsiteY5" fmla="*/ 187238 h 1364168"/>
              <a:gd name="connsiteX6" fmla="*/ 836131 w 2519966"/>
              <a:gd name="connsiteY6" fmla="*/ 187238 h 1364168"/>
              <a:gd name="connsiteX7" fmla="*/ 934499 w 2519966"/>
              <a:gd name="connsiteY7" fmla="*/ 26748 h 1364168"/>
              <a:gd name="connsiteX8" fmla="*/ 1082052 w 2519966"/>
              <a:gd name="connsiteY8" fmla="*/ 347729 h 1364168"/>
              <a:gd name="connsiteX9" fmla="*/ 1229605 w 2519966"/>
              <a:gd name="connsiteY9" fmla="*/ 454723 h 1364168"/>
              <a:gd name="connsiteX10" fmla="*/ 1378039 w 2519966"/>
              <a:gd name="connsiteY10" fmla="*/ 784619 h 1364168"/>
              <a:gd name="connsiteX11" fmla="*/ 1475525 w 2519966"/>
              <a:gd name="connsiteY11" fmla="*/ 240736 h 1364168"/>
              <a:gd name="connsiteX12" fmla="*/ 1573894 w 2519966"/>
              <a:gd name="connsiteY12" fmla="*/ 187240 h 1364168"/>
              <a:gd name="connsiteX13" fmla="*/ 1687132 w 2519966"/>
              <a:gd name="connsiteY13" fmla="*/ 127796 h 1364168"/>
              <a:gd name="connsiteX14" fmla="*/ 1819815 w 2519966"/>
              <a:gd name="connsiteY14" fmla="*/ 187240 h 1364168"/>
              <a:gd name="connsiteX15" fmla="*/ 1970467 w 2519966"/>
              <a:gd name="connsiteY15" fmla="*/ 1029318 h 1364168"/>
              <a:gd name="connsiteX16" fmla="*/ 2228045 w 2519966"/>
              <a:gd name="connsiteY16" fmla="*/ 784619 h 1364168"/>
              <a:gd name="connsiteX17" fmla="*/ 2498501 w 2519966"/>
              <a:gd name="connsiteY17" fmla="*/ 1312653 h 1364168"/>
              <a:gd name="connsiteX0" fmla="*/ 0 w 2519966"/>
              <a:gd name="connsiteY0" fmla="*/ 1364168 h 1364168"/>
              <a:gd name="connsiteX1" fmla="*/ 147553 w 2519966"/>
              <a:gd name="connsiteY1" fmla="*/ 722206 h 1364168"/>
              <a:gd name="connsiteX2" fmla="*/ 295105 w 2519966"/>
              <a:gd name="connsiteY2" fmla="*/ 722207 h 1364168"/>
              <a:gd name="connsiteX3" fmla="*/ 393473 w 2519966"/>
              <a:gd name="connsiteY3" fmla="*/ 454723 h 1364168"/>
              <a:gd name="connsiteX4" fmla="*/ 639394 w 2519966"/>
              <a:gd name="connsiteY4" fmla="*/ 775704 h 1364168"/>
              <a:gd name="connsiteX5" fmla="*/ 688579 w 2519966"/>
              <a:gd name="connsiteY5" fmla="*/ 187238 h 1364168"/>
              <a:gd name="connsiteX6" fmla="*/ 836131 w 2519966"/>
              <a:gd name="connsiteY6" fmla="*/ 187238 h 1364168"/>
              <a:gd name="connsiteX7" fmla="*/ 934499 w 2519966"/>
              <a:gd name="connsiteY7" fmla="*/ 26748 h 1364168"/>
              <a:gd name="connsiteX8" fmla="*/ 1082052 w 2519966"/>
              <a:gd name="connsiteY8" fmla="*/ 347729 h 1364168"/>
              <a:gd name="connsiteX9" fmla="*/ 1229605 w 2519966"/>
              <a:gd name="connsiteY9" fmla="*/ 454723 h 1364168"/>
              <a:gd name="connsiteX10" fmla="*/ 1378039 w 2519966"/>
              <a:gd name="connsiteY10" fmla="*/ 784619 h 1364168"/>
              <a:gd name="connsiteX11" fmla="*/ 1475525 w 2519966"/>
              <a:gd name="connsiteY11" fmla="*/ 240736 h 1364168"/>
              <a:gd name="connsiteX12" fmla="*/ 1573894 w 2519966"/>
              <a:gd name="connsiteY12" fmla="*/ 187240 h 1364168"/>
              <a:gd name="connsiteX13" fmla="*/ 1687132 w 2519966"/>
              <a:gd name="connsiteY13" fmla="*/ 127796 h 1364168"/>
              <a:gd name="connsiteX14" fmla="*/ 1819815 w 2519966"/>
              <a:gd name="connsiteY14" fmla="*/ 187240 h 1364168"/>
              <a:gd name="connsiteX15" fmla="*/ 1970467 w 2519966"/>
              <a:gd name="connsiteY15" fmla="*/ 1029318 h 1364168"/>
              <a:gd name="connsiteX16" fmla="*/ 2114920 w 2519966"/>
              <a:gd name="connsiteY16" fmla="*/ 615214 h 1364168"/>
              <a:gd name="connsiteX17" fmla="*/ 2228045 w 2519966"/>
              <a:gd name="connsiteY17" fmla="*/ 784619 h 1364168"/>
              <a:gd name="connsiteX18" fmla="*/ 2498501 w 2519966"/>
              <a:gd name="connsiteY18" fmla="*/ 1312653 h 1364168"/>
              <a:gd name="connsiteX0" fmla="*/ 0 w 2498501"/>
              <a:gd name="connsiteY0" fmla="*/ 1364168 h 1364168"/>
              <a:gd name="connsiteX1" fmla="*/ 147553 w 2498501"/>
              <a:gd name="connsiteY1" fmla="*/ 722206 h 1364168"/>
              <a:gd name="connsiteX2" fmla="*/ 295105 w 2498501"/>
              <a:gd name="connsiteY2" fmla="*/ 722207 h 1364168"/>
              <a:gd name="connsiteX3" fmla="*/ 393473 w 2498501"/>
              <a:gd name="connsiteY3" fmla="*/ 454723 h 1364168"/>
              <a:gd name="connsiteX4" fmla="*/ 639394 w 2498501"/>
              <a:gd name="connsiteY4" fmla="*/ 775704 h 1364168"/>
              <a:gd name="connsiteX5" fmla="*/ 688579 w 2498501"/>
              <a:gd name="connsiteY5" fmla="*/ 187238 h 1364168"/>
              <a:gd name="connsiteX6" fmla="*/ 836131 w 2498501"/>
              <a:gd name="connsiteY6" fmla="*/ 187238 h 1364168"/>
              <a:gd name="connsiteX7" fmla="*/ 934499 w 2498501"/>
              <a:gd name="connsiteY7" fmla="*/ 26748 h 1364168"/>
              <a:gd name="connsiteX8" fmla="*/ 1082052 w 2498501"/>
              <a:gd name="connsiteY8" fmla="*/ 347729 h 1364168"/>
              <a:gd name="connsiteX9" fmla="*/ 1229605 w 2498501"/>
              <a:gd name="connsiteY9" fmla="*/ 454723 h 1364168"/>
              <a:gd name="connsiteX10" fmla="*/ 1378039 w 2498501"/>
              <a:gd name="connsiteY10" fmla="*/ 784619 h 1364168"/>
              <a:gd name="connsiteX11" fmla="*/ 1475525 w 2498501"/>
              <a:gd name="connsiteY11" fmla="*/ 240736 h 1364168"/>
              <a:gd name="connsiteX12" fmla="*/ 1573894 w 2498501"/>
              <a:gd name="connsiteY12" fmla="*/ 187240 h 1364168"/>
              <a:gd name="connsiteX13" fmla="*/ 1687132 w 2498501"/>
              <a:gd name="connsiteY13" fmla="*/ 127796 h 1364168"/>
              <a:gd name="connsiteX14" fmla="*/ 1819815 w 2498501"/>
              <a:gd name="connsiteY14" fmla="*/ 187240 h 1364168"/>
              <a:gd name="connsiteX15" fmla="*/ 1970467 w 2498501"/>
              <a:gd name="connsiteY15" fmla="*/ 1029318 h 1364168"/>
              <a:gd name="connsiteX16" fmla="*/ 2114920 w 2498501"/>
              <a:gd name="connsiteY16" fmla="*/ 615214 h 1364168"/>
              <a:gd name="connsiteX17" fmla="*/ 2228045 w 2498501"/>
              <a:gd name="connsiteY17" fmla="*/ 784619 h 1364168"/>
              <a:gd name="connsiteX18" fmla="*/ 2410025 w 2498501"/>
              <a:gd name="connsiteY18" fmla="*/ 882698 h 1364168"/>
              <a:gd name="connsiteX19" fmla="*/ 2498501 w 2498501"/>
              <a:gd name="connsiteY19" fmla="*/ 1312653 h 1364168"/>
              <a:gd name="connsiteX0" fmla="*/ 0 w 2498501"/>
              <a:gd name="connsiteY0" fmla="*/ 1364168 h 1364168"/>
              <a:gd name="connsiteX1" fmla="*/ 147553 w 2498501"/>
              <a:gd name="connsiteY1" fmla="*/ 722206 h 1364168"/>
              <a:gd name="connsiteX2" fmla="*/ 295105 w 2498501"/>
              <a:gd name="connsiteY2" fmla="*/ 722207 h 1364168"/>
              <a:gd name="connsiteX3" fmla="*/ 393473 w 2498501"/>
              <a:gd name="connsiteY3" fmla="*/ 454723 h 1364168"/>
              <a:gd name="connsiteX4" fmla="*/ 639394 w 2498501"/>
              <a:gd name="connsiteY4" fmla="*/ 775704 h 1364168"/>
              <a:gd name="connsiteX5" fmla="*/ 688579 w 2498501"/>
              <a:gd name="connsiteY5" fmla="*/ 187238 h 1364168"/>
              <a:gd name="connsiteX6" fmla="*/ 836131 w 2498501"/>
              <a:gd name="connsiteY6" fmla="*/ 187238 h 1364168"/>
              <a:gd name="connsiteX7" fmla="*/ 934499 w 2498501"/>
              <a:gd name="connsiteY7" fmla="*/ 26748 h 1364168"/>
              <a:gd name="connsiteX8" fmla="*/ 1082052 w 2498501"/>
              <a:gd name="connsiteY8" fmla="*/ 347729 h 1364168"/>
              <a:gd name="connsiteX9" fmla="*/ 1229605 w 2498501"/>
              <a:gd name="connsiteY9" fmla="*/ 454723 h 1364168"/>
              <a:gd name="connsiteX10" fmla="*/ 1378039 w 2498501"/>
              <a:gd name="connsiteY10" fmla="*/ 784619 h 1364168"/>
              <a:gd name="connsiteX11" fmla="*/ 1475525 w 2498501"/>
              <a:gd name="connsiteY11" fmla="*/ 240736 h 1364168"/>
              <a:gd name="connsiteX12" fmla="*/ 1573894 w 2498501"/>
              <a:gd name="connsiteY12" fmla="*/ 187240 h 1364168"/>
              <a:gd name="connsiteX13" fmla="*/ 1687132 w 2498501"/>
              <a:gd name="connsiteY13" fmla="*/ 127796 h 1364168"/>
              <a:gd name="connsiteX14" fmla="*/ 1819815 w 2498501"/>
              <a:gd name="connsiteY14" fmla="*/ 187240 h 1364168"/>
              <a:gd name="connsiteX15" fmla="*/ 1970467 w 2498501"/>
              <a:gd name="connsiteY15" fmla="*/ 1029318 h 1364168"/>
              <a:gd name="connsiteX16" fmla="*/ 2114920 w 2498501"/>
              <a:gd name="connsiteY16" fmla="*/ 615214 h 1364168"/>
              <a:gd name="connsiteX17" fmla="*/ 2228045 w 2498501"/>
              <a:gd name="connsiteY17" fmla="*/ 784619 h 1364168"/>
              <a:gd name="connsiteX18" fmla="*/ 2311656 w 2498501"/>
              <a:gd name="connsiteY18" fmla="*/ 936194 h 1364168"/>
              <a:gd name="connsiteX19" fmla="*/ 2410025 w 2498501"/>
              <a:gd name="connsiteY19" fmla="*/ 882698 h 1364168"/>
              <a:gd name="connsiteX20" fmla="*/ 2498501 w 2498501"/>
              <a:gd name="connsiteY20" fmla="*/ 1312653 h 1364168"/>
              <a:gd name="connsiteX0" fmla="*/ 0 w 2498501"/>
              <a:gd name="connsiteY0" fmla="*/ 1364168 h 1364168"/>
              <a:gd name="connsiteX1" fmla="*/ 147553 w 2498501"/>
              <a:gd name="connsiteY1" fmla="*/ 722206 h 1364168"/>
              <a:gd name="connsiteX2" fmla="*/ 295105 w 2498501"/>
              <a:gd name="connsiteY2" fmla="*/ 722207 h 1364168"/>
              <a:gd name="connsiteX3" fmla="*/ 393473 w 2498501"/>
              <a:gd name="connsiteY3" fmla="*/ 454723 h 1364168"/>
              <a:gd name="connsiteX4" fmla="*/ 639394 w 2498501"/>
              <a:gd name="connsiteY4" fmla="*/ 775704 h 1364168"/>
              <a:gd name="connsiteX5" fmla="*/ 688579 w 2498501"/>
              <a:gd name="connsiteY5" fmla="*/ 187238 h 1364168"/>
              <a:gd name="connsiteX6" fmla="*/ 836131 w 2498501"/>
              <a:gd name="connsiteY6" fmla="*/ 187238 h 1364168"/>
              <a:gd name="connsiteX7" fmla="*/ 934499 w 2498501"/>
              <a:gd name="connsiteY7" fmla="*/ 26748 h 1364168"/>
              <a:gd name="connsiteX8" fmla="*/ 1082052 w 2498501"/>
              <a:gd name="connsiteY8" fmla="*/ 347729 h 1364168"/>
              <a:gd name="connsiteX9" fmla="*/ 1229605 w 2498501"/>
              <a:gd name="connsiteY9" fmla="*/ 454723 h 1364168"/>
              <a:gd name="connsiteX10" fmla="*/ 1378039 w 2498501"/>
              <a:gd name="connsiteY10" fmla="*/ 784619 h 1364168"/>
              <a:gd name="connsiteX11" fmla="*/ 1475525 w 2498501"/>
              <a:gd name="connsiteY11" fmla="*/ 240736 h 1364168"/>
              <a:gd name="connsiteX12" fmla="*/ 1573894 w 2498501"/>
              <a:gd name="connsiteY12" fmla="*/ 187240 h 1364168"/>
              <a:gd name="connsiteX13" fmla="*/ 1687132 w 2498501"/>
              <a:gd name="connsiteY13" fmla="*/ 127796 h 1364168"/>
              <a:gd name="connsiteX14" fmla="*/ 1819815 w 2498501"/>
              <a:gd name="connsiteY14" fmla="*/ 187240 h 1364168"/>
              <a:gd name="connsiteX15" fmla="*/ 1970467 w 2498501"/>
              <a:gd name="connsiteY15" fmla="*/ 1029318 h 1364168"/>
              <a:gd name="connsiteX16" fmla="*/ 2065736 w 2498501"/>
              <a:gd name="connsiteY16" fmla="*/ 829201 h 1364168"/>
              <a:gd name="connsiteX17" fmla="*/ 2114920 w 2498501"/>
              <a:gd name="connsiteY17" fmla="*/ 615214 h 1364168"/>
              <a:gd name="connsiteX18" fmla="*/ 2228045 w 2498501"/>
              <a:gd name="connsiteY18" fmla="*/ 784619 h 1364168"/>
              <a:gd name="connsiteX19" fmla="*/ 2311656 w 2498501"/>
              <a:gd name="connsiteY19" fmla="*/ 936194 h 1364168"/>
              <a:gd name="connsiteX20" fmla="*/ 2410025 w 2498501"/>
              <a:gd name="connsiteY20" fmla="*/ 882698 h 1364168"/>
              <a:gd name="connsiteX21" fmla="*/ 2498501 w 2498501"/>
              <a:gd name="connsiteY21" fmla="*/ 1312653 h 1364168"/>
              <a:gd name="connsiteX0" fmla="*/ 0 w 2498501"/>
              <a:gd name="connsiteY0" fmla="*/ 1364168 h 1364168"/>
              <a:gd name="connsiteX1" fmla="*/ 147553 w 2498501"/>
              <a:gd name="connsiteY1" fmla="*/ 722206 h 1364168"/>
              <a:gd name="connsiteX2" fmla="*/ 295105 w 2498501"/>
              <a:gd name="connsiteY2" fmla="*/ 722207 h 1364168"/>
              <a:gd name="connsiteX3" fmla="*/ 393473 w 2498501"/>
              <a:gd name="connsiteY3" fmla="*/ 454723 h 1364168"/>
              <a:gd name="connsiteX4" fmla="*/ 639394 w 2498501"/>
              <a:gd name="connsiteY4" fmla="*/ 775704 h 1364168"/>
              <a:gd name="connsiteX5" fmla="*/ 688579 w 2498501"/>
              <a:gd name="connsiteY5" fmla="*/ 187238 h 1364168"/>
              <a:gd name="connsiteX6" fmla="*/ 836131 w 2498501"/>
              <a:gd name="connsiteY6" fmla="*/ 187238 h 1364168"/>
              <a:gd name="connsiteX7" fmla="*/ 934499 w 2498501"/>
              <a:gd name="connsiteY7" fmla="*/ 26748 h 1364168"/>
              <a:gd name="connsiteX8" fmla="*/ 1082052 w 2498501"/>
              <a:gd name="connsiteY8" fmla="*/ 347729 h 1364168"/>
              <a:gd name="connsiteX9" fmla="*/ 1229605 w 2498501"/>
              <a:gd name="connsiteY9" fmla="*/ 454723 h 1364168"/>
              <a:gd name="connsiteX10" fmla="*/ 1378039 w 2498501"/>
              <a:gd name="connsiteY10" fmla="*/ 784619 h 1364168"/>
              <a:gd name="connsiteX11" fmla="*/ 1475525 w 2498501"/>
              <a:gd name="connsiteY11" fmla="*/ 240736 h 1364168"/>
              <a:gd name="connsiteX12" fmla="*/ 1573894 w 2498501"/>
              <a:gd name="connsiteY12" fmla="*/ 187240 h 1364168"/>
              <a:gd name="connsiteX13" fmla="*/ 1687132 w 2498501"/>
              <a:gd name="connsiteY13" fmla="*/ 127796 h 1364168"/>
              <a:gd name="connsiteX14" fmla="*/ 1819815 w 2498501"/>
              <a:gd name="connsiteY14" fmla="*/ 187240 h 1364168"/>
              <a:gd name="connsiteX15" fmla="*/ 1868999 w 2498501"/>
              <a:gd name="connsiteY15" fmla="*/ 668711 h 1364168"/>
              <a:gd name="connsiteX16" fmla="*/ 1970467 w 2498501"/>
              <a:gd name="connsiteY16" fmla="*/ 1029318 h 1364168"/>
              <a:gd name="connsiteX17" fmla="*/ 2065736 w 2498501"/>
              <a:gd name="connsiteY17" fmla="*/ 829201 h 1364168"/>
              <a:gd name="connsiteX18" fmla="*/ 2114920 w 2498501"/>
              <a:gd name="connsiteY18" fmla="*/ 615214 h 1364168"/>
              <a:gd name="connsiteX19" fmla="*/ 2228045 w 2498501"/>
              <a:gd name="connsiteY19" fmla="*/ 784619 h 1364168"/>
              <a:gd name="connsiteX20" fmla="*/ 2311656 w 2498501"/>
              <a:gd name="connsiteY20" fmla="*/ 936194 h 1364168"/>
              <a:gd name="connsiteX21" fmla="*/ 2410025 w 2498501"/>
              <a:gd name="connsiteY21" fmla="*/ 882698 h 1364168"/>
              <a:gd name="connsiteX22" fmla="*/ 2498501 w 2498501"/>
              <a:gd name="connsiteY22" fmla="*/ 1312653 h 136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98501" h="1364168">
                <a:moveTo>
                  <a:pt x="0" y="1364168"/>
                </a:moveTo>
                <a:cubicBezTo>
                  <a:pt x="30618" y="1299143"/>
                  <a:pt x="83159" y="840262"/>
                  <a:pt x="147553" y="722206"/>
                </a:cubicBezTo>
                <a:cubicBezTo>
                  <a:pt x="191472" y="602529"/>
                  <a:pt x="254118" y="766788"/>
                  <a:pt x="295105" y="722207"/>
                </a:cubicBezTo>
                <a:cubicBezTo>
                  <a:pt x="336092" y="677627"/>
                  <a:pt x="336092" y="445807"/>
                  <a:pt x="393473" y="454723"/>
                </a:cubicBezTo>
                <a:cubicBezTo>
                  <a:pt x="450855" y="463639"/>
                  <a:pt x="590210" y="820285"/>
                  <a:pt x="639394" y="775704"/>
                </a:cubicBezTo>
                <a:cubicBezTo>
                  <a:pt x="688578" y="731123"/>
                  <a:pt x="655790" y="285316"/>
                  <a:pt x="688579" y="187238"/>
                </a:cubicBezTo>
                <a:cubicBezTo>
                  <a:pt x="721369" y="89160"/>
                  <a:pt x="795144" y="213986"/>
                  <a:pt x="836131" y="187238"/>
                </a:cubicBezTo>
                <a:cubicBezTo>
                  <a:pt x="877118" y="160490"/>
                  <a:pt x="893512" y="0"/>
                  <a:pt x="934499" y="26748"/>
                </a:cubicBezTo>
                <a:cubicBezTo>
                  <a:pt x="975486" y="53496"/>
                  <a:pt x="1032868" y="276400"/>
                  <a:pt x="1082052" y="347729"/>
                </a:cubicBezTo>
                <a:cubicBezTo>
                  <a:pt x="1131236" y="419058"/>
                  <a:pt x="1180274" y="381908"/>
                  <a:pt x="1229605" y="454723"/>
                </a:cubicBezTo>
                <a:cubicBezTo>
                  <a:pt x="1278936" y="527538"/>
                  <a:pt x="1337052" y="820283"/>
                  <a:pt x="1378039" y="784619"/>
                </a:cubicBezTo>
                <a:cubicBezTo>
                  <a:pt x="1419026" y="748955"/>
                  <a:pt x="1442883" y="340299"/>
                  <a:pt x="1475525" y="240736"/>
                </a:cubicBezTo>
                <a:cubicBezTo>
                  <a:pt x="1508167" y="141173"/>
                  <a:pt x="1538626" y="206063"/>
                  <a:pt x="1573894" y="187240"/>
                </a:cubicBezTo>
                <a:cubicBezTo>
                  <a:pt x="1609162" y="168417"/>
                  <a:pt x="1646145" y="127796"/>
                  <a:pt x="1687132" y="127796"/>
                </a:cubicBezTo>
                <a:cubicBezTo>
                  <a:pt x="1728119" y="127796"/>
                  <a:pt x="1789504" y="97087"/>
                  <a:pt x="1819815" y="187240"/>
                </a:cubicBezTo>
                <a:cubicBezTo>
                  <a:pt x="1850126" y="277393"/>
                  <a:pt x="1843890" y="528365"/>
                  <a:pt x="1868999" y="668711"/>
                </a:cubicBezTo>
                <a:cubicBezTo>
                  <a:pt x="1894108" y="809057"/>
                  <a:pt x="1937677" y="1002570"/>
                  <a:pt x="1970467" y="1029318"/>
                </a:cubicBezTo>
                <a:cubicBezTo>
                  <a:pt x="2003257" y="1056066"/>
                  <a:pt x="2041661" y="898218"/>
                  <a:pt x="2065736" y="829201"/>
                </a:cubicBezTo>
                <a:cubicBezTo>
                  <a:pt x="2089811" y="760184"/>
                  <a:pt x="2087869" y="622644"/>
                  <a:pt x="2114920" y="615214"/>
                </a:cubicBezTo>
                <a:cubicBezTo>
                  <a:pt x="2141972" y="607784"/>
                  <a:pt x="2195256" y="731122"/>
                  <a:pt x="2228045" y="784619"/>
                </a:cubicBezTo>
                <a:cubicBezTo>
                  <a:pt x="2260834" y="838116"/>
                  <a:pt x="2281326" y="919848"/>
                  <a:pt x="2311656" y="936194"/>
                </a:cubicBezTo>
                <a:cubicBezTo>
                  <a:pt x="2341986" y="952541"/>
                  <a:pt x="2378884" y="819955"/>
                  <a:pt x="2410025" y="882698"/>
                </a:cubicBezTo>
                <a:cubicBezTo>
                  <a:pt x="2441166" y="945441"/>
                  <a:pt x="2485114" y="1270680"/>
                  <a:pt x="2498501" y="1312653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9"/>
          <p:cNvSpPr txBox="1"/>
          <p:nvPr/>
        </p:nvSpPr>
        <p:spPr>
          <a:xfrm>
            <a:off x="4643438" y="3413469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/>
              <a:t>=</a:t>
            </a:r>
            <a:endParaRPr lang="hu-HU" sz="60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21481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2" y="5500702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52" y="328612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 szám generálás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786454"/>
            <a:ext cx="8763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vec4 R = textureLod(inputTex2, fTexCoord, </a:t>
            </a:r>
            <a:r>
              <a:rPr lang="hu-HU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level + 1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  //előző szint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vec4 rand = texelFetch(noiseTex,  ivec2(mod(coord + ivec2(noiseSeed,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0),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                   ivec2(16))), </a:t>
            </a:r>
            <a:r>
              <a:rPr lang="hu-HU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R </a:t>
            </a:r>
            <a:r>
              <a:rPr lang="pt-BR" sz="1400" dirty="0" smtClean="0">
                <a:latin typeface="Consolas" pitchFamily="49" charset="0"/>
                <a:cs typeface="Consolas" pitchFamily="49" charset="0"/>
              </a:rPr>
              <a:t>= R + noiseScale * (rand - 0.5);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71406" y="1500174"/>
            <a:ext cx="8229600" cy="1214445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2D zaj, 4 színcsatornában 4 független véletlen szám tárolható</a:t>
            </a:r>
          </a:p>
          <a:p>
            <a:r>
              <a:rPr lang="hu-HU" dirty="0" err="1" smtClean="0"/>
              <a:t>MipMap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glTexImage2D(GL_TEXTURE_2D</a:t>
            </a:r>
            <a:r>
              <a:rPr lang="hu-HU" dirty="0"/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level</a:t>
            </a:r>
            <a:r>
              <a:rPr lang="hu-HU" dirty="0" smtClean="0">
                <a:solidFill>
                  <a:srgbClr val="FF0000"/>
                </a:solidFill>
              </a:rPr>
              <a:t>,</a:t>
            </a:r>
            <a:r>
              <a:rPr lang="hu-HU" dirty="0" smtClean="0"/>
              <a:t> </a:t>
            </a:r>
            <a:r>
              <a:rPr lang="hu-HU" dirty="0"/>
              <a:t>GL_RGBA32F, </a:t>
            </a:r>
            <a:r>
              <a:rPr lang="hu-HU" dirty="0" smtClean="0"/>
              <a:t>...);</a:t>
            </a:r>
          </a:p>
          <a:p>
            <a:pPr lvl="1"/>
            <a:r>
              <a:rPr lang="hu-HU" dirty="0"/>
              <a:t>glFramebufferTexture2D(GL_FRAMEBUFFER, </a:t>
            </a:r>
            <a:r>
              <a:rPr lang="hu-HU" dirty="0" smtClean="0"/>
              <a:t>..., </a:t>
            </a:r>
            <a:r>
              <a:rPr lang="hu-HU" dirty="0" err="1" smtClean="0"/>
              <a:t>TexID</a:t>
            </a:r>
            <a:r>
              <a:rPr lang="hu-HU" dirty="0" smtClean="0"/>
              <a:t>, </a:t>
            </a:r>
            <a:r>
              <a:rPr lang="hu-HU" dirty="0" err="1">
                <a:solidFill>
                  <a:srgbClr val="FF0000"/>
                </a:solidFill>
              </a:rPr>
              <a:t>mipLevel</a:t>
            </a:r>
            <a:r>
              <a:rPr lang="hu-HU" dirty="0" smtClean="0"/>
              <a:t>);</a:t>
            </a:r>
          </a:p>
          <a:p>
            <a:pPr lvl="1"/>
            <a:endParaRPr lang="hu-H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86058"/>
            <a:ext cx="642942" cy="642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86058"/>
            <a:ext cx="1571636" cy="1571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794221"/>
            <a:ext cx="2890177" cy="28901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5" name="Szövegdoboz 7"/>
          <p:cNvSpPr txBox="1"/>
          <p:nvPr/>
        </p:nvSpPr>
        <p:spPr>
          <a:xfrm>
            <a:off x="285720" y="4514687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accent1">
                    <a:lumMod val="50000"/>
                  </a:schemeClr>
                </a:solidFill>
              </a:rPr>
              <a:t>Brown mozgás: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R kezdeti értéke 0.5</a:t>
            </a:r>
          </a:p>
          <a:p>
            <a:pPr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noiseScale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kezdeti értéke 0.5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inden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mipmap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szintnél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noiseScale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*= 0.5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generálás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00200"/>
            <a:ext cx="8686800" cy="2185989"/>
          </a:xfrm>
        </p:spPr>
        <p:txBody>
          <a:bodyPr>
            <a:normAutofit/>
          </a:bodyPr>
          <a:lstStyle/>
          <a:p>
            <a:r>
              <a:rPr lang="hu-HU" dirty="0" smtClean="0"/>
              <a:t>Cella: </a:t>
            </a:r>
          </a:p>
          <a:p>
            <a:pPr lvl="1"/>
            <a:r>
              <a:rPr lang="hu-HU" dirty="0" smtClean="0"/>
              <a:t>4 szomszéd, 4 csatorna</a:t>
            </a:r>
          </a:p>
          <a:p>
            <a:pPr lvl="1"/>
            <a:r>
              <a:rPr lang="hu-HU" dirty="0" smtClean="0"/>
              <a:t>Ha vezet út a szomszéd felé akkor 1, egyébként 0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071538" y="3857628"/>
          <a:ext cx="2857521" cy="2714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507"/>
                <a:gridCol w="952507"/>
                <a:gridCol w="952507"/>
              </a:tblGrid>
              <a:tr h="904881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357686" y="492919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V(R,G,B,A) = (0,1,</a:t>
            </a:r>
            <a:r>
              <a:rPr lang="hu-HU" dirty="0" err="1" smtClean="0"/>
              <a:t>1</a:t>
            </a:r>
            <a:r>
              <a:rPr lang="hu-HU" dirty="0" smtClean="0"/>
              <a:t>,</a:t>
            </a:r>
            <a:r>
              <a:rPr lang="hu-HU" dirty="0" err="1" smtClean="0"/>
              <a:t>1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Rekurzív tovább osztás</a:t>
            </a:r>
          </a:p>
          <a:p>
            <a:pPr lvl="1"/>
            <a:r>
              <a:rPr lang="hu-HU" dirty="0" smtClean="0"/>
              <a:t>Szülő cella értékeit megörököljük</a:t>
            </a:r>
          </a:p>
          <a:p>
            <a:pPr lvl="1"/>
            <a:r>
              <a:rPr lang="hu-HU" dirty="0" smtClean="0"/>
              <a:t>Közbülső falakat töröljük</a:t>
            </a:r>
          </a:p>
          <a:p>
            <a:pPr lvl="1"/>
            <a:r>
              <a:rPr lang="hu-HU" dirty="0" smtClean="0"/>
              <a:t>Az átjárók egyik felét lezárjuk</a:t>
            </a:r>
          </a:p>
          <a:p>
            <a:pPr lvl="1"/>
            <a:r>
              <a:rPr lang="hu-HU" dirty="0" smtClean="0"/>
              <a:t>Az új 4 cellát egy irányban felosztjuk (4 lehetséges irányból 1-et véletlenszerűen választunk)</a:t>
            </a: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142976" y="485776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rot="5400000" flipH="1" flipV="1">
            <a:off x="785786" y="521495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10800000">
            <a:off x="1142976" y="557214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786050" y="485776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rot="5400000" flipH="1" flipV="1">
            <a:off x="2428860" y="521495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10800000">
            <a:off x="2786050" y="557214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3571868" y="485776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rot="5400000" flipH="1" flipV="1">
            <a:off x="3214678" y="521495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rot="10800000">
            <a:off x="3571868" y="5572140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2786050" y="564357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rot="5400000" flipH="1" flipV="1">
            <a:off x="2428860" y="600076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10800000">
            <a:off x="2786050" y="635795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571868" y="564357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5400000" flipH="1" flipV="1">
            <a:off x="3214678" y="600076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10800000">
            <a:off x="3571868" y="635795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5400000" flipH="1" flipV="1">
            <a:off x="3929058" y="6000768"/>
            <a:ext cx="7143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Átjárók problémája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7158" y="1500174"/>
            <a:ext cx="38129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u="sng" dirty="0" smtClean="0">
                <a:solidFill>
                  <a:srgbClr val="FF0000"/>
                </a:solidFill>
              </a:rPr>
              <a:t>Probléma:</a:t>
            </a:r>
          </a:p>
          <a:p>
            <a:r>
              <a:rPr lang="hu-HU" dirty="0" smtClean="0"/>
              <a:t>Két szomszédos cellacsoport</a:t>
            </a:r>
          </a:p>
          <a:p>
            <a:r>
              <a:rPr lang="hu-HU" dirty="0" smtClean="0"/>
              <a:t>másképp dönt az átjáró lezárásáról</a:t>
            </a:r>
          </a:p>
          <a:p>
            <a:r>
              <a:rPr lang="hu-HU" dirty="0" smtClean="0"/>
              <a:t>(kommunikáció kellene a szálak között)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429256" y="1928802"/>
            <a:ext cx="27581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/>
              <a:t>Legegyszerűbb megoldás:</a:t>
            </a:r>
          </a:p>
          <a:p>
            <a:r>
              <a:rPr lang="hu-HU" dirty="0" smtClean="0"/>
              <a:t>Mindig ugyanazt választjuk,</a:t>
            </a:r>
          </a:p>
          <a:p>
            <a:r>
              <a:rPr lang="hu-HU" dirty="0" smtClean="0"/>
              <a:t>pl. bal oldalt és felül tartjuk</a:t>
            </a:r>
          </a:p>
          <a:p>
            <a:r>
              <a:rPr lang="hu-HU" dirty="0" smtClean="0"/>
              <a:t>meg az átjárókat.</a:t>
            </a:r>
          </a:p>
          <a:p>
            <a:r>
              <a:rPr lang="hu-HU" dirty="0" smtClean="0"/>
              <a:t>Ismételhető lesz.</a:t>
            </a:r>
            <a:endParaRPr lang="hu-HU" dirty="0"/>
          </a:p>
        </p:txBody>
      </p:sp>
      <p:graphicFrame>
        <p:nvGraphicFramePr>
          <p:cNvPr id="13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2886084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" name="Tartalom helye 3"/>
          <p:cNvGraphicFramePr>
            <a:graphicFrameLocks/>
          </p:cNvGraphicFramePr>
          <p:nvPr/>
        </p:nvGraphicFramePr>
        <p:xfrm>
          <a:off x="2000232" y="2886084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Tartalom helye 3"/>
          <p:cNvGraphicFramePr>
            <a:graphicFrameLocks/>
          </p:cNvGraphicFramePr>
          <p:nvPr/>
        </p:nvGraphicFramePr>
        <p:xfrm>
          <a:off x="5529298" y="3500438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rtalom helye 3"/>
          <p:cNvGraphicFramePr>
            <a:graphicFrameLocks/>
          </p:cNvGraphicFramePr>
          <p:nvPr/>
        </p:nvGraphicFramePr>
        <p:xfrm>
          <a:off x="7058100" y="3500438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rtalom helye 3"/>
          <p:cNvGraphicFramePr>
            <a:graphicFrameLocks/>
          </p:cNvGraphicFramePr>
          <p:nvPr/>
        </p:nvGraphicFramePr>
        <p:xfrm>
          <a:off x="7100934" y="5000636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rtalom helye 3"/>
          <p:cNvGraphicFramePr>
            <a:graphicFrameLocks/>
          </p:cNvGraphicFramePr>
          <p:nvPr/>
        </p:nvGraphicFramePr>
        <p:xfrm>
          <a:off x="5529298" y="5000636"/>
          <a:ext cx="1400156" cy="13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078"/>
                <a:gridCol w="700078"/>
              </a:tblGrid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6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ekerekített téglalap 15"/>
          <p:cNvSpPr/>
          <p:nvPr/>
        </p:nvSpPr>
        <p:spPr>
          <a:xfrm>
            <a:off x="6143636" y="1785926"/>
            <a:ext cx="2857488" cy="43577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operátorok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14282" y="2243142"/>
          <a:ext cx="1471594" cy="1257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797"/>
                <a:gridCol w="735797"/>
              </a:tblGrid>
              <a:tr h="62864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anchor="ctr"/>
                </a:tc>
              </a:tr>
              <a:tr h="62864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1406" y="1500174"/>
            <a:ext cx="1787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Cellák indexelése</a:t>
            </a:r>
          </a:p>
          <a:p>
            <a:pPr algn="ctr"/>
            <a:r>
              <a:rPr lang="hu-HU" dirty="0" smtClean="0"/>
              <a:t>(index):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143108" y="2214554"/>
          <a:ext cx="1285884" cy="1285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428628"/>
                <a:gridCol w="428628"/>
              </a:tblGrid>
              <a:tr h="428628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928794" y="1500174"/>
            <a:ext cx="1917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Irányok indexelése</a:t>
            </a:r>
          </a:p>
          <a:p>
            <a:pPr algn="ctr"/>
            <a:r>
              <a:rPr lang="hu-HU" dirty="0" smtClean="0"/>
              <a:t>(csatornák):</a:t>
            </a:r>
            <a:endParaRPr lang="hu-HU" dirty="0"/>
          </a:p>
        </p:txBody>
      </p:sp>
      <p:graphicFrame>
        <p:nvGraphicFramePr>
          <p:cNvPr id="8" name="Tartalom helye 3"/>
          <p:cNvGraphicFramePr>
            <a:graphicFrameLocks/>
          </p:cNvGraphicFramePr>
          <p:nvPr/>
        </p:nvGraphicFramePr>
        <p:xfrm>
          <a:off x="785786" y="4429132"/>
          <a:ext cx="2143140" cy="2071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/>
                <a:gridCol w="10715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(1,0,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,1)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,1,</a:t>
                      </a:r>
                      <a:r>
                        <a:rPr lang="hu-HU" dirty="0" err="1" smtClean="0"/>
                        <a:t>1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(1,</a:t>
                      </a:r>
                      <a:r>
                        <a:rPr lang="hu-HU" dirty="0" err="1" smtClean="0"/>
                        <a:t>1</a:t>
                      </a:r>
                      <a:r>
                        <a:rPr lang="hu-HU" dirty="0" smtClean="0"/>
                        <a:t>,0,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(0,1,</a:t>
                      </a:r>
                      <a:r>
                        <a:rPr lang="hu-HU" dirty="0" err="1" smtClean="0"/>
                        <a:t>1</a:t>
                      </a:r>
                      <a:r>
                        <a:rPr lang="hu-HU" dirty="0" smtClean="0"/>
                        <a:t>,0)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500034" y="3643314"/>
            <a:ext cx="2825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Maszk (M), mely irányokban</a:t>
            </a:r>
          </a:p>
          <a:p>
            <a:r>
              <a:rPr lang="hu-HU" dirty="0" smtClean="0"/>
              <a:t> van szomszédja „befele”:</a:t>
            </a:r>
            <a:endParaRPr lang="hu-HU" dirty="0"/>
          </a:p>
        </p:txBody>
      </p:sp>
      <p:graphicFrame>
        <p:nvGraphicFramePr>
          <p:cNvPr id="10" name="Tartalom helye 3"/>
          <p:cNvGraphicFramePr>
            <a:graphicFrameLocks/>
          </p:cNvGraphicFramePr>
          <p:nvPr/>
        </p:nvGraphicFramePr>
        <p:xfrm>
          <a:off x="3643306" y="4429132"/>
          <a:ext cx="2143140" cy="2071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/>
                <a:gridCol w="107157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(0,1,0,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,1,0)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(1,0,</a:t>
                      </a:r>
                      <a:r>
                        <a:rPr lang="hu-HU" dirty="0" err="1" smtClean="0"/>
                        <a:t>0</a:t>
                      </a:r>
                      <a:r>
                        <a:rPr lang="hu-HU" dirty="0" smtClean="0"/>
                        <a:t>,1)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679820" y="2786058"/>
            <a:ext cx="24638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Maszk (D), mindig</a:t>
            </a:r>
          </a:p>
          <a:p>
            <a:r>
              <a:rPr lang="hu-HU" dirty="0" smtClean="0"/>
              <a:t>bal oldalon és felül</a:t>
            </a:r>
          </a:p>
          <a:p>
            <a:r>
              <a:rPr lang="hu-HU" dirty="0"/>
              <a:t>t</a:t>
            </a:r>
            <a:r>
              <a:rPr lang="hu-HU" dirty="0" smtClean="0"/>
              <a:t>artjuk meg az átjárókat </a:t>
            </a:r>
          </a:p>
          <a:p>
            <a:r>
              <a:rPr lang="hu-HU" dirty="0" smtClean="0"/>
              <a:t>(melyik irányban kell</a:t>
            </a:r>
          </a:p>
          <a:p>
            <a:r>
              <a:rPr lang="hu-HU" dirty="0" smtClean="0"/>
              <a:t>átjárót lezárni):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183430" y="3429000"/>
            <a:ext cx="2817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Örököljünk a szülőtől, </a:t>
            </a:r>
          </a:p>
          <a:p>
            <a:r>
              <a:rPr lang="hu-HU" dirty="0" smtClean="0"/>
              <a:t>de zárjuk le a kijáratok felét:</a:t>
            </a:r>
          </a:p>
          <a:p>
            <a:r>
              <a:rPr lang="hu-HU" dirty="0" smtClean="0"/>
              <a:t>V = </a:t>
            </a:r>
            <a:r>
              <a:rPr lang="hu-HU" dirty="0" err="1" smtClean="0"/>
              <a:t>inv</a:t>
            </a:r>
            <a:r>
              <a:rPr lang="hu-HU" dirty="0" smtClean="0"/>
              <a:t>(P * D[index]) * P; </a:t>
            </a:r>
          </a:p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215074" y="5143512"/>
            <a:ext cx="2639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Közbülső falak eltüntetése</a:t>
            </a:r>
          </a:p>
          <a:p>
            <a:r>
              <a:rPr lang="hu-HU" dirty="0" smtClean="0"/>
              <a:t>V = </a:t>
            </a:r>
            <a:r>
              <a:rPr lang="hu-HU" dirty="0" err="1" smtClean="0"/>
              <a:t>uni</a:t>
            </a:r>
            <a:r>
              <a:rPr lang="hu-HU" dirty="0" smtClean="0"/>
              <a:t>(</a:t>
            </a:r>
            <a:r>
              <a:rPr lang="hu-HU" dirty="0" err="1" smtClean="0"/>
              <a:t>V</a:t>
            </a:r>
            <a:r>
              <a:rPr lang="hu-HU" dirty="0" smtClean="0"/>
              <a:t>, M[index]);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215074" y="1928802"/>
            <a:ext cx="2036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Halmaz operátorok:</a:t>
            </a:r>
          </a:p>
          <a:p>
            <a:r>
              <a:rPr lang="hu-HU" dirty="0" smtClean="0"/>
              <a:t>A * B: metszet</a:t>
            </a:r>
          </a:p>
          <a:p>
            <a:r>
              <a:rPr lang="hu-HU" dirty="0" err="1" smtClean="0"/>
              <a:t>uni</a:t>
            </a:r>
            <a:r>
              <a:rPr lang="hu-HU" dirty="0" smtClean="0"/>
              <a:t>(A, B) : </a:t>
            </a:r>
            <a:r>
              <a:rPr lang="hu-HU" dirty="0"/>
              <a:t>u</a:t>
            </a:r>
            <a:r>
              <a:rPr lang="hu-HU" dirty="0" smtClean="0"/>
              <a:t>nió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Cella felosztása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751192"/>
            <a:ext cx="8763000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vec4 W1; // függőleges v. vízszintes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vec4 W2; // bal/lenn - jobb/fenn </a:t>
            </a:r>
          </a:p>
          <a:p>
            <a:pPr>
              <a:buNone/>
            </a:pP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if(R.x &lt; 0.25) {  // right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W1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vec4(1,0,1,0);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W2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vec4(M[index].x == 1);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if(R.x &lt; 0.5){  // top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W1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vec4(0,1,0,1);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W2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vec4(M[index].y == 1);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else if(R.x &lt; 0.75) {  // left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W1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vec4(1,0,1,0);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W2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vec4(M[index].z == 1);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else{  // bottom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W1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vec4(0,1,0,1);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W2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= vec4(M[index].w == 1);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V = V * uni(uni(W1, W2), inv(M[index]));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doboz 3"/>
          <p:cNvSpPr txBox="1"/>
          <p:nvPr/>
        </p:nvSpPr>
        <p:spPr>
          <a:xfrm>
            <a:off x="3500430" y="3166118"/>
            <a:ext cx="5286411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Fontos, hogy a négy cella ugyanazt a döntést hozza a felosztásról. Az </a:t>
            </a:r>
            <a:r>
              <a:rPr lang="hu-HU" i="1" dirty="0" smtClean="0"/>
              <a:t>R</a:t>
            </a:r>
            <a:r>
              <a:rPr lang="hu-HU" dirty="0" smtClean="0"/>
              <a:t> véletlen számot az előző szintről olvassuk:</a:t>
            </a:r>
          </a:p>
          <a:p>
            <a:endParaRPr lang="hu-HU" dirty="0"/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vec4 R = textureLod(inputTex2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fTexCoord,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level + 1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988</TotalTime>
  <Words>1253</Words>
  <Application>Microsoft Office PowerPoint</Application>
  <PresentationFormat>On-screen Show (4:3)</PresentationFormat>
  <Paragraphs>351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Rekurzív algoritmusok</vt:lpstr>
      <vt:lpstr>Labirintus fő lépések</vt:lpstr>
      <vt:lpstr>Véletlenszám</vt:lpstr>
      <vt:lpstr>Véletlen szám generálás</vt:lpstr>
      <vt:lpstr>Labirintus generálás</vt:lpstr>
      <vt:lpstr>Fő lépések</vt:lpstr>
      <vt:lpstr>Átjárók problémája</vt:lpstr>
      <vt:lpstr>Logikai operátorok</vt:lpstr>
      <vt:lpstr>Cella felosztása</vt:lpstr>
      <vt:lpstr>Labirintus felépítése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Geometria shader</vt:lpstr>
      <vt:lpstr>Labirintus bejárása</vt:lpstr>
      <vt:lpstr>Legrövidebb út, fő lépések</vt:lpstr>
      <vt:lpstr>Legrövidebb út problémák</vt:lpstr>
      <vt:lpstr>Legrövidebb út keresés</vt:lpstr>
      <vt:lpstr>Legrövidebb út keresés</vt:lpstr>
      <vt:lpstr>Legrövidebb út hossza</vt:lpstr>
      <vt:lpstr>Legrövidebb út egy célcellába, bejárás</vt:lpstr>
      <vt:lpstr>Labirintus bejárása</vt:lpstr>
      <vt:lpstr>Kijutottunk a labirintusból!!!!!!!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</cp:lastModifiedBy>
  <cp:revision>112</cp:revision>
  <dcterms:created xsi:type="dcterms:W3CDTF">2011-03-07T09:53:13Z</dcterms:created>
  <dcterms:modified xsi:type="dcterms:W3CDTF">2011-03-08T11:03:05Z</dcterms:modified>
</cp:coreProperties>
</file>