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8" r:id="rId17"/>
    <p:sldId id="271" r:id="rId18"/>
    <p:sldId id="272" r:id="rId19"/>
    <p:sldId id="274" r:id="rId20"/>
    <p:sldId id="273" r:id="rId21"/>
    <p:sldId id="275" r:id="rId22"/>
    <p:sldId id="278" r:id="rId23"/>
    <p:sldId id="276" r:id="rId24"/>
    <p:sldId id="277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5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5C11BE-FAC3-44C5-B2B7-82EFB9EDE5CC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5C11BE-FAC3-44C5-B2B7-82EFB9EDE5CC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ronos.org/registry/cl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5/59/CUDA_processing_flow_(En)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</a:t>
            </a:r>
            <a:r>
              <a:rPr lang="hu-HU" dirty="0" smtClean="0"/>
              <a:t>bővítmények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Sampler objektum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normalized_coords</a:t>
            </a:r>
            <a:r>
              <a:rPr lang="hu-HU" dirty="0" smtClean="0"/>
              <a:t>: címzési mód</a:t>
            </a:r>
          </a:p>
          <a:p>
            <a:pPr lvl="1"/>
            <a:r>
              <a:rPr lang="hu-HU" dirty="0" smtClean="0"/>
              <a:t>addressing_mode: túlcímzés kezelése</a:t>
            </a:r>
          </a:p>
          <a:p>
            <a:pPr lvl="2"/>
            <a:r>
              <a:rPr lang="hu-HU" dirty="0" smtClean="0"/>
              <a:t>REPEAT, CLAMP_TO_EDGE, CLAMP, NONE</a:t>
            </a:r>
          </a:p>
          <a:p>
            <a:pPr lvl="1"/>
            <a:r>
              <a:rPr lang="hu-HU" dirty="0" smtClean="0"/>
              <a:t>filter_mode: textúra szűrés</a:t>
            </a:r>
          </a:p>
          <a:p>
            <a:pPr lvl="2"/>
            <a:r>
              <a:rPr lang="hu-HU" dirty="0" smtClean="0"/>
              <a:t>NEAREST, LINEAR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cl_sampler clCreateSampler(cl_context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cl_bool normalized_coords,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cl_addressing_mode addressing_mode,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cl_filter_mode filter_mode,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cl_int* errcode_ret)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Referencia számláló növelése / csökkentése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Sampler információk </a:t>
            </a:r>
            <a:r>
              <a:rPr lang="hu-HU" dirty="0" smtClean="0"/>
              <a:t>lekérdezése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CPU oldalon létrehozott sampler tulajdonságai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clRetainSampler(cl_sampler sampler)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6024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clReleaseSampler(cl_sampler sampler)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038600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clGetSamplerInfo(cl_sampler sampler,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cl_sampler_info param_name,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void* 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size_t *param_value_size_ret)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Image object</a:t>
            </a:r>
          </a:p>
          <a:p>
            <a:pPr lvl="1"/>
            <a:r>
              <a:rPr lang="hu-HU" dirty="0" smtClean="0"/>
              <a:t>Csak olvasható: __read_only</a:t>
            </a:r>
          </a:p>
          <a:p>
            <a:pPr lvl="1"/>
            <a:r>
              <a:rPr lang="hu-HU" dirty="0" smtClean="0"/>
              <a:t>Csak írható: __write_only</a:t>
            </a:r>
          </a:p>
          <a:p>
            <a:pPr lvl="1"/>
            <a:r>
              <a:rPr lang="hu-HU" dirty="0" smtClean="0"/>
              <a:t>Olvasás és írás nem </a:t>
            </a:r>
            <a:r>
              <a:rPr lang="hu-HU" dirty="0" smtClean="0"/>
              <a:t>támogatott egyszerre!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Sampler object</a:t>
            </a:r>
          </a:p>
          <a:p>
            <a:pPr lvl="1"/>
            <a:r>
              <a:rPr lang="hu-HU" dirty="0" smtClean="0"/>
              <a:t>Host oldalon létrehozott sampler</a:t>
            </a:r>
          </a:p>
          <a:p>
            <a:pPr lvl="1"/>
            <a:r>
              <a:rPr lang="hu-HU" dirty="0" smtClean="0"/>
              <a:t>Globális konstans sampler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650468"/>
            <a:ext cx="73152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const sampler_t samplerName = NORMALIZED_COORDS |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ADDRESS_MODE      |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FILTER_MODE;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Olvasás az Image objektumból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4 elemű vektor az Image típusának megfelelően</a:t>
            </a:r>
          </a:p>
          <a:p>
            <a:pPr lvl="1"/>
            <a:r>
              <a:rPr lang="hu-HU" dirty="0" smtClean="0"/>
              <a:t>{f, i, ui}: float, int, unsigned int</a:t>
            </a:r>
          </a:p>
          <a:p>
            <a:pPr lvl="1"/>
            <a:r>
              <a:rPr lang="hu-HU" dirty="0" smtClean="0"/>
              <a:t>coord: a sampler címzésének megfelelő koordináták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382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&lt;o_típus&gt; read_image{f,i,ui}(image2d_t image,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sampler_t sampler,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&lt;c_típus&gt; coord)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Írás Image objektumba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{f, i, ui}: float, int, unsigned int</a:t>
            </a:r>
          </a:p>
          <a:p>
            <a:pPr lvl="1"/>
            <a:r>
              <a:rPr lang="hu-HU" dirty="0" smtClean="0"/>
              <a:t>coord: cél koordináták</a:t>
            </a:r>
          </a:p>
          <a:p>
            <a:pPr lvl="1"/>
            <a:r>
              <a:rPr lang="hu-HU" dirty="0" smtClean="0"/>
              <a:t>color: a beírandó színvektor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382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void write_image{f,i,ui}(image2d_t image,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&lt;coord_típus&gt; coord,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&lt;color_típus&gt; color)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Image objektum információk</a:t>
            </a:r>
          </a:p>
          <a:p>
            <a:pPr lvl="1"/>
            <a:r>
              <a:rPr lang="hu-HU" dirty="0" smtClean="0"/>
              <a:t>Image dimenziók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Image formátum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590800"/>
            <a:ext cx="8077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 get_image_width(image{2,3}d_t image)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059668"/>
            <a:ext cx="8077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 get_image_height(image{2,3}d_t image)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3516868"/>
            <a:ext cx="8077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 get_image_depth(image3d_t image)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962400"/>
            <a:ext cx="8077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int{2,4} get_image_dim(image{2,3}d_t image)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5193268"/>
            <a:ext cx="8077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 get_image_channel_data_type(image{2,3}d_t image)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5650468"/>
            <a:ext cx="8077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 get_image_channel_order(image{2,3}d_t image)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Célja az átjárás megteremtése</a:t>
            </a:r>
          </a:p>
          <a:p>
            <a:pPr lvl="1"/>
            <a:r>
              <a:rPr lang="hu-HU" dirty="0" smtClean="0"/>
              <a:t>OpenGL és DirectX támogatás</a:t>
            </a:r>
          </a:p>
          <a:p>
            <a:pPr lvl="1"/>
            <a:r>
              <a:rPr lang="hu-HU" dirty="0" smtClean="0"/>
              <a:t>Megoszthatóak</a:t>
            </a:r>
          </a:p>
          <a:p>
            <a:pPr lvl="2"/>
            <a:r>
              <a:rPr lang="hu-HU" dirty="0" smtClean="0"/>
              <a:t>Általános buffer objektumok (pl. vertex buffer)</a:t>
            </a:r>
          </a:p>
          <a:p>
            <a:pPr lvl="2"/>
            <a:r>
              <a:rPr lang="hu-HU" dirty="0" smtClean="0"/>
              <a:t>Textúrák</a:t>
            </a:r>
          </a:p>
          <a:p>
            <a:pPr lvl="2"/>
            <a:r>
              <a:rPr lang="hu-HU" dirty="0" smtClean="0"/>
              <a:t>Render bufferek</a:t>
            </a:r>
          </a:p>
          <a:p>
            <a:pPr lvl="1"/>
            <a:r>
              <a:rPr lang="hu-HU" dirty="0" smtClean="0"/>
              <a:t>A megosztandó objektumokat a grafikus API hozza létre</a:t>
            </a:r>
          </a:p>
          <a:p>
            <a:pPr lvl="2"/>
            <a:r>
              <a:rPr lang="hu-HU" dirty="0" smtClean="0"/>
              <a:t>OpenCL-beli használat előtt zárolni kell</a:t>
            </a:r>
          </a:p>
          <a:p>
            <a:pPr lvl="1"/>
            <a:r>
              <a:rPr lang="hu-HU" dirty="0" smtClean="0"/>
              <a:t>Az objektum használata kizárólagos!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OpenGL és OpenCL kontextus megosztás</a:t>
            </a:r>
          </a:p>
          <a:p>
            <a:pPr lvl="1"/>
            <a:r>
              <a:rPr lang="hu-HU" dirty="0" smtClean="0"/>
              <a:t>GL_SHARING_EXTENSION</a:t>
            </a:r>
          </a:p>
          <a:p>
            <a:pPr lvl="1"/>
            <a:r>
              <a:rPr lang="hu-HU" dirty="0" smtClean="0"/>
              <a:t>OpenGL kontextus információk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CL_CURRENT_DEVICE_FOR_GL_CONTEXT_KHR</a:t>
            </a:r>
          </a:p>
          <a:p>
            <a:pPr lvl="2"/>
            <a:r>
              <a:rPr lang="hu-HU" dirty="0" smtClean="0"/>
              <a:t>CL_DEVICES_FOR_GL_CONTEXT_KHR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198674"/>
            <a:ext cx="80772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clGetGLContextInfoKHR(const cl_context_properties *props,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cl_gl_context_info param_name,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void* 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size_t* param_value_size_ret)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OpenGL és OpenCL kontextus megosztás</a:t>
            </a:r>
          </a:p>
          <a:p>
            <a:pPr lvl="1"/>
            <a:r>
              <a:rPr lang="hu-HU" dirty="0" smtClean="0"/>
              <a:t>OpenCL kontextus létrehozás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Tulajdonságok:</a:t>
            </a:r>
          </a:p>
          <a:p>
            <a:pPr lvl="3"/>
            <a:r>
              <a:rPr lang="hu-HU" dirty="0" smtClean="0"/>
              <a:t>CL_GL_CONTEXT_KHR: OpenGL kontextus</a:t>
            </a:r>
          </a:p>
          <a:p>
            <a:pPr lvl="3"/>
            <a:r>
              <a:rPr lang="hu-HU" dirty="0" smtClean="0"/>
              <a:t>CL_WGL_HDC_KHR: az OpenGL kontextus HDC-je</a:t>
            </a:r>
          </a:p>
          <a:p>
            <a:pPr lvl="3"/>
            <a:r>
              <a:rPr lang="hu-HU" dirty="0" smtClean="0"/>
              <a:t>CL_CONTEXT_PLATFORM: platform_id</a:t>
            </a:r>
          </a:p>
          <a:p>
            <a:pPr lvl="3"/>
            <a:endParaRPr lang="hu-H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8200" y="2589074"/>
            <a:ext cx="8153400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cl_context 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CreateContext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(const cl_context_properties *props,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cl_device_id *devices,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(*pfn_notify)(...),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*user_data,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cl_int *errcode_ret)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Kontextus megosztása</a:t>
            </a:r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133600"/>
            <a:ext cx="8839200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InitGL();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cl_platform platform = createPlatform();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cl_device_id device_id = createDevice(platform, CL_DEVICE_TYPE_GPU);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cl_context sharedContext = 0;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if(CheckSharingSupport(device_id)){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cl_context_properties props[] = 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CL_GL_CONTEXT_KHR, (cl_context_properties)wglGetCurrentContext(),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CL_WGL_HDC_KHR, (cl_context_properties)wglGetCurrentDC(),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CL_CONTEXT_PLATFORM, (cl_context_properties)platform,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0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};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sharedContext = 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clCreateContext(props, 1, &amp;device_id, NULL, NULL, &amp;err);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bővítmények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199"/>
          </a:xfrm>
        </p:spPr>
        <p:txBody>
          <a:bodyPr/>
          <a:lstStyle/>
          <a:p>
            <a:r>
              <a:rPr lang="hu-HU" dirty="0" smtClean="0"/>
              <a:t>Bővítmény rendszer</a:t>
            </a:r>
          </a:p>
          <a:p>
            <a:pPr lvl="1"/>
            <a:r>
              <a:rPr lang="hu-HU" dirty="0" smtClean="0"/>
              <a:t>Az OpenGL bővítményeihez hasonló</a:t>
            </a:r>
          </a:p>
          <a:p>
            <a:pPr lvl="1"/>
            <a:r>
              <a:rPr lang="hu-HU" dirty="0" smtClean="0"/>
              <a:t>A specifikiáció természetes fejlődése</a:t>
            </a:r>
          </a:p>
          <a:p>
            <a:pPr lvl="2"/>
            <a:r>
              <a:rPr lang="hu-HU" dirty="0" smtClean="0"/>
              <a:t>Gyártó specifikus bővítmény</a:t>
            </a:r>
          </a:p>
          <a:p>
            <a:pPr lvl="2"/>
            <a:r>
              <a:rPr lang="hu-HU" dirty="0" smtClean="0"/>
              <a:t>Általános bővítmények</a:t>
            </a:r>
          </a:p>
          <a:p>
            <a:pPr lvl="2"/>
            <a:r>
              <a:rPr lang="hu-HU" dirty="0" smtClean="0"/>
              <a:t>Core szabvány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Textúra támogatás (Image support)</a:t>
            </a:r>
            <a:endParaRPr lang="hu-HU" dirty="0" smtClean="0"/>
          </a:p>
          <a:p>
            <a:r>
              <a:rPr lang="hu-HU" dirty="0" smtClean="0"/>
              <a:t>Együttműködés a grafikus API-val</a:t>
            </a:r>
          </a:p>
          <a:p>
            <a:r>
              <a:rPr lang="hu-HU" dirty="0" smtClean="0"/>
              <a:t>OpenCL C++ binding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Buffer objektumok megosztása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Image objektumok megosztása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0772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clCreateFromGLBuffer(cl_context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cl_mem_flags 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GLuint bufobj,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cl_int* errcode_ret)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057471"/>
            <a:ext cx="80772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clCreateFromGLTexture2D(cl_context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cl_mem_flags 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GLenum texture_target,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GLint miplevel,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GLuint texture,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cl_int* errcode_ret)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Render buffer megosztása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 OpenCL objektumok tulajdonságai</a:t>
            </a:r>
          </a:p>
          <a:p>
            <a:pPr lvl="1"/>
            <a:r>
              <a:rPr lang="hu-HU" dirty="0" smtClean="0"/>
              <a:t>Létrehozáskor aktuális értékek alapján</a:t>
            </a:r>
          </a:p>
          <a:p>
            <a:pPr lvl="1"/>
            <a:r>
              <a:rPr lang="hu-HU" dirty="0" smtClean="0"/>
              <a:t>Nem követik az OpenGL objektum változásait</a:t>
            </a:r>
            <a:r>
              <a:rPr lang="hu-HU" dirty="0" smtClean="0"/>
              <a:t>!</a:t>
            </a:r>
          </a:p>
          <a:p>
            <a:pPr lvl="2"/>
            <a:r>
              <a:rPr lang="hu-HU" dirty="0" smtClean="0"/>
              <a:t>Amennyiben változik újra meg kell osztani!</a:t>
            </a: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0772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clCreateFromGLRenderBuffer(cl_context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cl_mem_flags flags,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GLuint renderbuffer,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cl_int* errcode_ret)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Buffer objektum megosztása</a:t>
            </a:r>
          </a:p>
          <a:p>
            <a:pPr lvl="1"/>
            <a:r>
              <a:rPr lang="hu-HU" dirty="0" smtClean="0"/>
              <a:t>OpenGL vertex buffer mint OpenCL memória objektum</a:t>
            </a:r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8001000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GLuint vbo;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glGenBuffers(1, &amp;vbo);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glBindBuffer(GL_ARRAY_BUFFER, vbo);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glBufferData(GL_ARRAY_BUFFER, size, 0, GL_DYNAMIC_DRAW);</a:t>
            </a:r>
          </a:p>
          <a:p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vboCL;</a:t>
            </a:r>
          </a:p>
          <a:p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vboCL = clCreateFromGLBuffer(sharedContext, CL_MEM_WRITE_ONLY,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vbo, NULL);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Objektum lefoglalása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Objektum </a:t>
            </a:r>
            <a:r>
              <a:rPr lang="hu-HU" dirty="0" smtClean="0"/>
              <a:t>felszabadítása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Minden használat előtt le kell foglalni</a:t>
            </a:r>
          </a:p>
          <a:p>
            <a:pPr lvl="1"/>
            <a:r>
              <a:rPr lang="hu-HU" dirty="0" smtClean="0"/>
              <a:t>Használat után fel kell szabadítani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0772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clEnqueueAcquireGLObjects(cl_command_queue command,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cl_uint num_objects,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const cl_mem* mem_objects,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...)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057471"/>
            <a:ext cx="80772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clEnqueueReleaseGLObjects(cl_command_queue command,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cl_uint num_objects,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const cl_mem* mem_objects,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...)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Szinkronizáció OpenGL és OpenCL között</a:t>
            </a:r>
          </a:p>
          <a:p>
            <a:pPr lvl="1"/>
            <a:r>
              <a:rPr lang="hu-HU" dirty="0" smtClean="0"/>
              <a:t>Nincs </a:t>
            </a:r>
            <a:r>
              <a:rPr lang="hu-HU" dirty="0" smtClean="0"/>
              <a:t>explicit szinkronizáció</a:t>
            </a:r>
            <a:r>
              <a:rPr lang="hu-HU" dirty="0" smtClean="0"/>
              <a:t>!</a:t>
            </a:r>
          </a:p>
          <a:p>
            <a:pPr lvl="2"/>
            <a:r>
              <a:rPr lang="hu-HU" dirty="0" smtClean="0"/>
              <a:t>Szüksége lenne mindkét API támogatására</a:t>
            </a:r>
          </a:p>
          <a:p>
            <a:pPr lvl="2"/>
            <a:endParaRPr lang="hu-HU" dirty="0" smtClean="0"/>
          </a:p>
          <a:p>
            <a:pPr lvl="1"/>
            <a:r>
              <a:rPr lang="hu-HU" dirty="0" smtClean="0"/>
              <a:t>Mindkét API oldalán a csővezeték kiürítése</a:t>
            </a:r>
          </a:p>
          <a:p>
            <a:pPr lvl="2"/>
            <a:r>
              <a:rPr lang="hu-HU" dirty="0" smtClean="0"/>
              <a:t>OpenGL: glFinish()</a:t>
            </a:r>
          </a:p>
          <a:p>
            <a:pPr lvl="2"/>
            <a:r>
              <a:rPr lang="hu-HU" dirty="0" smtClean="0"/>
              <a:t>OpenCL: clFinish</a:t>
            </a:r>
            <a:r>
              <a:rPr lang="hu-HU" dirty="0" smtClean="0"/>
              <a:t>()</a:t>
            </a:r>
          </a:p>
          <a:p>
            <a:pPr lvl="2"/>
            <a:endParaRPr lang="hu-HU" dirty="0" smtClean="0"/>
          </a:p>
          <a:p>
            <a:pPr lvl="1"/>
            <a:r>
              <a:rPr lang="hu-HU" dirty="0" smtClean="0"/>
              <a:t>Implementáció függően más megoldás is lehet</a:t>
            </a:r>
          </a:p>
          <a:p>
            <a:pPr lvl="2"/>
            <a:r>
              <a:rPr lang="hu-HU" dirty="0" smtClean="0"/>
              <a:t>glFlush() és clEnqueueBarrier()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Buffer objektum használata</a:t>
            </a:r>
          </a:p>
          <a:p>
            <a:pPr lvl="1"/>
            <a:r>
              <a:rPr lang="hu-HU" dirty="0" smtClean="0"/>
              <a:t>OpenGL vertex buffer mint OpenCL memória objektum</a:t>
            </a:r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728079"/>
            <a:ext cx="7543800" cy="3693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// OpenGL hívások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glFinish();</a:t>
            </a:r>
          </a:p>
          <a:p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clEnqueueAcquireGLObjects(command, 1, &amp;vboCL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NULL);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// Kernel paraméterek beállítása és kernel végrehajtás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clFinish();</a:t>
            </a:r>
          </a:p>
          <a:p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clEnqueueReleaseGLObjects(commands, 1, &amp;vboCL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NULL);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// OpenGL hívások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C++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Wrapper osztályok az OpenCL API fölé</a:t>
            </a:r>
          </a:p>
          <a:p>
            <a:r>
              <a:rPr lang="hu-HU" dirty="0" smtClean="0"/>
              <a:t>Direkt módon használja a C API-t</a:t>
            </a:r>
          </a:p>
          <a:p>
            <a:r>
              <a:rPr lang="hu-HU" dirty="0" smtClean="0">
                <a:hlinkClick r:id="rId2"/>
              </a:rPr>
              <a:t>www.khronos.org/registry/cl/</a:t>
            </a:r>
            <a:endParaRPr lang="hu-HU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276600"/>
            <a:ext cx="8839200" cy="31393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cl::Context context(CL_DEVICE_TYPE_GPU);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std::vector devices = context.getInfo();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cl::Program::Sources source(1, std::make_pair(srcString, srcSize));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cl::Program program(context, source);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program.build(devices);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cl::CommandQueue command(context, devices[0]);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cl::Buffer data(context, CL_MEM_READ_WRITE, size);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cl::Kernel kernel(program, „kernel”);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cl::KernelFunctor func = kernel.bind(command, cl::NDRange(count));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func(data, count).wait();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CUDA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CUDA mint architektúra</a:t>
            </a:r>
          </a:p>
          <a:p>
            <a:pPr lvl="1"/>
            <a:r>
              <a:rPr lang="hu-HU" dirty="0" smtClean="0"/>
              <a:t>Párhuzamos feldolgozásra optimalizált architektúra</a:t>
            </a:r>
          </a:p>
          <a:p>
            <a:r>
              <a:rPr lang="hu-HU" dirty="0" smtClean="0"/>
              <a:t>CUDA mint GPGPU keretrendszer</a:t>
            </a:r>
          </a:p>
          <a:p>
            <a:pPr lvl="1"/>
            <a:r>
              <a:rPr lang="hu-HU" dirty="0" smtClean="0"/>
              <a:t>Runtime és Driver API</a:t>
            </a:r>
          </a:p>
          <a:p>
            <a:pPr lvl="1"/>
            <a:r>
              <a:rPr lang="hu-HU" dirty="0" smtClean="0"/>
              <a:t>CUDA C/C++</a:t>
            </a:r>
          </a:p>
          <a:p>
            <a:pPr lvl="1"/>
            <a:r>
              <a:rPr lang="hu-HU" dirty="0" smtClean="0"/>
              <a:t>NVCC fordító</a:t>
            </a:r>
          </a:p>
          <a:p>
            <a:r>
              <a:rPr lang="hu-HU" dirty="0" smtClean="0"/>
              <a:t>CUDA ecosystem</a:t>
            </a:r>
          </a:p>
          <a:p>
            <a:pPr lvl="1"/>
            <a:r>
              <a:rPr lang="hu-HU" dirty="0" smtClean="0"/>
              <a:t>CUBLAS</a:t>
            </a:r>
          </a:p>
          <a:p>
            <a:pPr lvl="1"/>
            <a:r>
              <a:rPr lang="hu-HU" dirty="0" smtClean="0"/>
              <a:t>CUFFT</a:t>
            </a:r>
          </a:p>
          <a:p>
            <a:pPr lvl="1"/>
            <a:r>
              <a:rPr lang="hu-HU" dirty="0" smtClean="0"/>
              <a:t>CUSPARSE</a:t>
            </a:r>
          </a:p>
          <a:p>
            <a:pPr lvl="1"/>
            <a:r>
              <a:rPr lang="hu-HU" dirty="0" smtClean="0"/>
              <a:t>CURAND</a:t>
            </a:r>
          </a:p>
          <a:p>
            <a:pPr lvl="1"/>
            <a:r>
              <a:rPr lang="hu-HU" dirty="0" smtClean="0"/>
              <a:t>Thrust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architektúra</a:t>
            </a:r>
            <a:endParaRPr lang="en-US" dirty="0"/>
          </a:p>
        </p:txBody>
      </p:sp>
      <p:pic>
        <p:nvPicPr>
          <p:cNvPr id="4" name="Picture 2" descr="File:CUDA processing flow (En)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3671942" cy="4114800"/>
          </a:xfrm>
          <a:prstGeom prst="rect">
            <a:avLst/>
          </a:prstGeom>
          <a:noFill/>
        </p:spPr>
      </p:pic>
      <p:pic>
        <p:nvPicPr>
          <p:cNvPr id="5" name="Picture 3" descr="cuda_memo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600200"/>
            <a:ext cx="416887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t</a:t>
            </a:r>
            <a:r>
              <a:rPr lang="hu-HU" dirty="0" smtClean="0"/>
              <a:t>extúra </a:t>
            </a:r>
            <a:r>
              <a:rPr lang="hu-HU" dirty="0" smtClean="0"/>
              <a:t>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Image object</a:t>
            </a:r>
          </a:p>
          <a:p>
            <a:pPr lvl="1"/>
            <a:r>
              <a:rPr lang="hu-HU" dirty="0" smtClean="0"/>
              <a:t>1D / 2D / 3D textúrák</a:t>
            </a:r>
          </a:p>
          <a:p>
            <a:pPr lvl="1"/>
            <a:r>
              <a:rPr lang="hu-HU" dirty="0" smtClean="0"/>
              <a:t>4 elemű vektorok</a:t>
            </a:r>
          </a:p>
          <a:p>
            <a:pPr lvl="1"/>
            <a:r>
              <a:rPr lang="hu-HU" dirty="0" smtClean="0"/>
              <a:t>Lineáris interpoláció</a:t>
            </a:r>
          </a:p>
          <a:p>
            <a:pPr lvl="1"/>
            <a:r>
              <a:rPr lang="hu-HU" dirty="0" smtClean="0"/>
              <a:t>Címzési módok</a:t>
            </a:r>
          </a:p>
          <a:p>
            <a:endParaRPr lang="hu-HU" dirty="0" smtClean="0"/>
          </a:p>
          <a:p>
            <a:r>
              <a:rPr lang="hu-HU" dirty="0" smtClean="0"/>
              <a:t>Textúra </a:t>
            </a:r>
            <a:r>
              <a:rPr lang="hu-HU" dirty="0" smtClean="0"/>
              <a:t>támogatás</a:t>
            </a:r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CL_DEVICE_IMAGE_SUPPORT</a:t>
            </a:r>
            <a:endParaRPr lang="hu-HU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193268"/>
            <a:ext cx="71628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clGetDeviceInfo(...)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keretrendszer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Driver API</a:t>
            </a:r>
          </a:p>
          <a:p>
            <a:pPr lvl="1"/>
            <a:r>
              <a:rPr lang="hu-HU" dirty="0" smtClean="0"/>
              <a:t>Alacsony szintű hívások</a:t>
            </a:r>
          </a:p>
          <a:p>
            <a:pPr lvl="1"/>
            <a:r>
              <a:rPr lang="hu-HU" dirty="0" smtClean="0"/>
              <a:t>Hasonló koncepcióra épül mint az OpenCL</a:t>
            </a:r>
          </a:p>
          <a:p>
            <a:pPr lvl="2"/>
            <a:r>
              <a:rPr lang="hu-HU" dirty="0" smtClean="0"/>
              <a:t>Device, Context, Module, Function</a:t>
            </a:r>
          </a:p>
          <a:p>
            <a:pPr lvl="2"/>
            <a:r>
              <a:rPr lang="hu-HU" dirty="0" smtClean="0"/>
              <a:t>Heap memory, CUDA Array, Texture, Surface</a:t>
            </a:r>
          </a:p>
          <a:p>
            <a:r>
              <a:rPr lang="hu-HU" dirty="0" smtClean="0"/>
              <a:t>Runtime API</a:t>
            </a:r>
          </a:p>
          <a:p>
            <a:pPr lvl="1"/>
            <a:r>
              <a:rPr lang="hu-HU" dirty="0" smtClean="0"/>
              <a:t>Magas szintű felületet nyújt a programozáshoz</a:t>
            </a:r>
          </a:p>
          <a:p>
            <a:pPr lvl="1"/>
            <a:r>
              <a:rPr lang="hu-HU" dirty="0" smtClean="0"/>
              <a:t>Támogatja a host és device függvények keverését</a:t>
            </a:r>
          </a:p>
          <a:p>
            <a:pPr lvl="1"/>
            <a:r>
              <a:rPr lang="hu-HU" dirty="0" smtClean="0"/>
              <a:t>Automatikus keretrendszer menedzsment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C/C++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Támogatja a C/C++ szabvány jelentős részét</a:t>
            </a:r>
          </a:p>
          <a:p>
            <a:pPr lvl="1"/>
            <a:r>
              <a:rPr lang="hu-HU" dirty="0" smtClean="0"/>
              <a:t>Adatgyűjtő osztályok</a:t>
            </a:r>
          </a:p>
          <a:p>
            <a:pPr lvl="1"/>
            <a:r>
              <a:rPr lang="hu-HU" dirty="0" smtClean="0"/>
              <a:t>Osztályok származtatása</a:t>
            </a:r>
          </a:p>
          <a:p>
            <a:pPr lvl="1"/>
            <a:r>
              <a:rPr lang="hu-HU" dirty="0" smtClean="0"/>
              <a:t>Osztály sablonok</a:t>
            </a:r>
          </a:p>
          <a:p>
            <a:pPr lvl="1"/>
            <a:r>
              <a:rPr lang="hu-HU" dirty="0" smtClean="0"/>
              <a:t>Függvény sablonok</a:t>
            </a:r>
          </a:p>
          <a:p>
            <a:pPr lvl="1"/>
            <a:r>
              <a:rPr lang="hu-HU" dirty="0" smtClean="0"/>
              <a:t>Funktorok</a:t>
            </a:r>
          </a:p>
          <a:p>
            <a:r>
              <a:rPr lang="hu-HU" dirty="0" smtClean="0"/>
              <a:t>Nem támogatja</a:t>
            </a:r>
          </a:p>
          <a:p>
            <a:pPr lvl="1"/>
            <a:r>
              <a:rPr lang="hu-HU" dirty="0" smtClean="0"/>
              <a:t>Futásidejű típus információk (RTTI)</a:t>
            </a:r>
          </a:p>
          <a:p>
            <a:pPr lvl="1"/>
            <a:r>
              <a:rPr lang="hu-HU" dirty="0" smtClean="0"/>
              <a:t>Kivételek</a:t>
            </a:r>
          </a:p>
          <a:p>
            <a:pPr lvl="1"/>
            <a:r>
              <a:rPr lang="hu-HU" dirty="0" smtClean="0"/>
              <a:t>C++ Standard Library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NVCC fordító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A fordítás menete</a:t>
            </a:r>
          </a:p>
          <a:p>
            <a:pPr lvl="1"/>
            <a:r>
              <a:rPr lang="hu-HU" dirty="0" smtClean="0"/>
              <a:t>A forráskód szétválasztása host és device kódra</a:t>
            </a:r>
          </a:p>
          <a:p>
            <a:pPr lvl="1"/>
            <a:r>
              <a:rPr lang="hu-HU" dirty="0" smtClean="0"/>
              <a:t>A host kód kiegészítése CUDA specifikus kódrészekkel</a:t>
            </a:r>
          </a:p>
          <a:p>
            <a:pPr lvl="2"/>
            <a:r>
              <a:rPr lang="hu-HU" dirty="0" smtClean="0"/>
              <a:t>A továbbiakban a host fordító dolgozik vele</a:t>
            </a:r>
          </a:p>
          <a:p>
            <a:pPr lvl="1"/>
            <a:r>
              <a:rPr lang="hu-HU" dirty="0" smtClean="0"/>
              <a:t>A device kód fordítása a megfelelő architektúrára</a:t>
            </a:r>
          </a:p>
          <a:p>
            <a:pPr lvl="2"/>
            <a:r>
              <a:rPr lang="hu-HU" dirty="0" smtClean="0"/>
              <a:t>Az NVIDIA device fordító hozza létre belőle a binárist</a:t>
            </a:r>
          </a:p>
          <a:p>
            <a:pPr lvl="1"/>
            <a:r>
              <a:rPr lang="hu-HU" dirty="0" smtClean="0"/>
              <a:t>A host és device binárisok összeszerkesztése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példa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00200"/>
            <a:ext cx="8839200" cy="5101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#include &lt;cuda.h&gt;</a:t>
            </a:r>
          </a:p>
          <a:p>
            <a:endParaRPr lang="hu-HU" sz="105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__global__ void square(int* dataGPU, int dataSize){</a:t>
            </a: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 int index = blockIdx.x * blockDim.x + threadIdx.x;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dataGPU[index] = dataGPU[index] * dataGPU[index]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}</a:t>
            </a:r>
            <a:endParaRPr lang="hu-HU" sz="1050" dirty="0" smtClean="0">
              <a:latin typeface="Consolas" pitchFamily="49" charset="0"/>
              <a:cs typeface="Consolas" pitchFamily="49" charset="0"/>
            </a:endParaRPr>
          </a:p>
          <a:p>
            <a:endParaRPr lang="hu-HU" sz="1050" dirty="0">
              <a:latin typeface="Consolas" pitchFamily="49" charset="0"/>
              <a:cs typeface="Consolas" pitchFamily="49" charset="0"/>
            </a:endParaRP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int main(int argc, char* argv[]){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const int dataSize = 1024;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int* dataCPU = (int*)malloc(sizeof(int)*dataSize);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for(int i = 0; i &lt; dataSize; ++i){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  dataCPU[i] = i;</a:t>
            </a: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int* dataGPU;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cudaMalloc(&amp;dataGPU, sizeof(int)*dataSize);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cudaMemcpy(dataGPU, dataCPU, sizeof(int)*dataSize, cudaMemcpyHostToDevice);</a:t>
            </a:r>
          </a:p>
          <a:p>
            <a:endParaRPr lang="hu-HU" sz="105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int threadsPerBlock = 256;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int blocksPerGrid = 4;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square&lt;&lt;&lt;blocksPerGrid, threadsPerBlock&gt;&gt;&gt;(dataGPU, dataSize);</a:t>
            </a:r>
          </a:p>
          <a:p>
            <a:endParaRPr lang="hu-HU" sz="1050" dirty="0">
              <a:latin typeface="Consolas" pitchFamily="49" charset="0"/>
              <a:cs typeface="Consolas" pitchFamily="49" charset="0"/>
            </a:endParaRP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 cudaMemcpy(dataCPU, dataGPU, sizeof(int)*dataSize, cudaMemcpyDeviceToHost);</a:t>
            </a:r>
          </a:p>
          <a:p>
            <a:endParaRPr lang="hu-HU" sz="1050" dirty="0">
              <a:latin typeface="Consolas" pitchFamily="49" charset="0"/>
              <a:cs typeface="Consolas" pitchFamily="49" charset="0"/>
            </a:endParaRP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int wrongCount = 0;</a:t>
            </a:r>
            <a:endParaRPr lang="hu-HU" sz="1050" dirty="0">
              <a:latin typeface="Consolas" pitchFamily="49" charset="0"/>
              <a:cs typeface="Consolas" pitchFamily="49" charset="0"/>
            </a:endParaRP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 for(int i = 0; i &lt; dataSize; ++i){</a:t>
            </a: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   if(dataCPU[i] != i * i) wrongCount++;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printf(„Number of wrong squares: %d\n”, wrongCount);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cudaFree(dataGPU);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}</a:t>
            </a:r>
            <a:endParaRPr lang="hu-HU" sz="105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t</a:t>
            </a:r>
            <a:r>
              <a:rPr lang="hu-HU" dirty="0" smtClean="0"/>
              <a:t>extúra </a:t>
            </a:r>
            <a:r>
              <a:rPr lang="hu-HU" dirty="0" smtClean="0"/>
              <a:t>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Image object létrehozása</a:t>
            </a:r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image formátum</a:t>
            </a:r>
          </a:p>
          <a:p>
            <a:pPr lvl="1"/>
            <a:r>
              <a:rPr lang="hu-HU" dirty="0" smtClean="0"/>
              <a:t>pitch: egy sor tárolásához szükséges byte méret</a:t>
            </a:r>
            <a:endParaRPr lang="hu-HU" dirty="0" smtClean="0"/>
          </a:p>
          <a:p>
            <a:pPr lvl="2"/>
            <a:r>
              <a:rPr lang="hu-HU" sz="2000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 smtClean="0"/>
              <a:t> ha a host_pointer NULL</a:t>
            </a:r>
          </a:p>
          <a:p>
            <a:pPr lvl="2"/>
            <a:r>
              <a:rPr lang="hu-HU" sz="2000" dirty="0" smtClean="0">
                <a:latin typeface="Consolas" pitchFamily="49" charset="0"/>
                <a:cs typeface="Consolas" pitchFamily="49" charset="0"/>
              </a:rPr>
              <a:t>&gt;= szélesség * elem </a:t>
            </a:r>
            <a:r>
              <a:rPr lang="hu-HU" dirty="0" smtClean="0"/>
              <a:t>méret byteban ha a host_pointer adott</a:t>
            </a:r>
          </a:p>
          <a:p>
            <a:pPr lvl="2"/>
            <a:r>
              <a:rPr lang="hu-HU" dirty="0" smtClean="0"/>
              <a:t>csak a betöltéshez szükséges, a belső formátum más lehet!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71628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clCreateImage2D(...)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90800"/>
            <a:ext cx="71628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clCreateImage3D(...)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Textúra </a:t>
            </a:r>
            <a:r>
              <a:rPr lang="hu-HU" dirty="0" smtClean="0"/>
              <a:t>formátum leírás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Csatorna sorrend</a:t>
            </a:r>
            <a:endParaRPr lang="hu-HU" dirty="0" smtClean="0"/>
          </a:p>
          <a:p>
            <a:pPr lvl="1"/>
            <a:r>
              <a:rPr lang="hu-HU" dirty="0" smtClean="0"/>
              <a:t>CL_R, CL_A</a:t>
            </a:r>
          </a:p>
          <a:p>
            <a:pPr lvl="1"/>
            <a:r>
              <a:rPr lang="hu-HU" dirty="0" smtClean="0"/>
              <a:t>CL_INTENSITY</a:t>
            </a:r>
          </a:p>
          <a:p>
            <a:pPr lvl="1"/>
            <a:r>
              <a:rPr lang="hu-HU" dirty="0" smtClean="0"/>
              <a:t>CL_LUMINANCE</a:t>
            </a:r>
          </a:p>
          <a:p>
            <a:pPr lvl="1"/>
            <a:r>
              <a:rPr lang="hu-HU" dirty="0" smtClean="0"/>
              <a:t>CL_RG, CL_RA</a:t>
            </a:r>
          </a:p>
          <a:p>
            <a:pPr lvl="1"/>
            <a:r>
              <a:rPr lang="hu-HU" dirty="0" smtClean="0"/>
              <a:t>CL_RGB</a:t>
            </a:r>
          </a:p>
          <a:p>
            <a:pPr lvl="1"/>
            <a:r>
              <a:rPr lang="hu-HU" dirty="0" smtClean="0"/>
              <a:t>CL_RGBA, CL_ARGB, CL_BGRA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71628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typedef struct _cl_image_format {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cl_channel_order image_channel_order;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cl_channel_type  image_channel_data_type;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 cl_image_format;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Textúra </a:t>
            </a:r>
            <a:r>
              <a:rPr lang="hu-HU" dirty="0" smtClean="0"/>
              <a:t>adat formátum</a:t>
            </a:r>
          </a:p>
          <a:p>
            <a:pPr lvl="1"/>
            <a:r>
              <a:rPr lang="hu-HU" dirty="0" smtClean="0"/>
              <a:t>CL_SNORM_INT8 / 16</a:t>
            </a:r>
          </a:p>
          <a:p>
            <a:pPr lvl="1"/>
            <a:r>
              <a:rPr lang="hu-HU" dirty="0" smtClean="0"/>
              <a:t>CL_UNORM_INT8 / 16</a:t>
            </a:r>
          </a:p>
          <a:p>
            <a:pPr lvl="1"/>
            <a:r>
              <a:rPr lang="hu-HU" dirty="0" smtClean="0"/>
              <a:t>CL_UNORM_SHORT_565 / 555</a:t>
            </a:r>
          </a:p>
          <a:p>
            <a:pPr lvl="1"/>
            <a:r>
              <a:rPr lang="hu-HU" dirty="0" smtClean="0"/>
              <a:t>CL_UNORM_INT_101010</a:t>
            </a:r>
          </a:p>
          <a:p>
            <a:pPr lvl="1"/>
            <a:r>
              <a:rPr lang="hu-HU" dirty="0" smtClean="0"/>
              <a:t>CL_SIGNED_INT8 / 16 / 32</a:t>
            </a:r>
          </a:p>
          <a:p>
            <a:pPr lvl="1"/>
            <a:r>
              <a:rPr lang="hu-HU" dirty="0" smtClean="0"/>
              <a:t>CL_UNSIGNED_INT8 / 16 / 32</a:t>
            </a:r>
          </a:p>
          <a:p>
            <a:pPr lvl="1"/>
            <a:r>
              <a:rPr lang="hu-HU" dirty="0" smtClean="0"/>
              <a:t>CL_HALF_FLOAT</a:t>
            </a:r>
          </a:p>
          <a:p>
            <a:pPr lvl="1"/>
            <a:r>
              <a:rPr lang="hu-HU" dirty="0" smtClean="0"/>
              <a:t>CL_FLOAT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Támogatott </a:t>
            </a:r>
            <a:r>
              <a:rPr lang="hu-HU" dirty="0" smtClean="0"/>
              <a:t>formátumok lekérdezése</a:t>
            </a:r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image_type: 2D/3D image object</a:t>
            </a:r>
          </a:p>
          <a:p>
            <a:pPr lvl="1"/>
            <a:r>
              <a:rPr lang="hu-HU" dirty="0" smtClean="0"/>
              <a:t>image_formats: a támogatott formátumok listája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clGetSupportedImageFormats(cl_context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cl_mem_flags 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cl_mem_object_type image_type,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cl_uint num_entries,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cl_image_format* image_formats,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cl_uint* num_image_formats)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Olvasás Image objektumból</a:t>
            </a:r>
          </a:p>
          <a:p>
            <a:endParaRPr lang="hu-HU" dirty="0" smtClean="0"/>
          </a:p>
          <a:p>
            <a:r>
              <a:rPr lang="hu-HU" dirty="0" smtClean="0"/>
              <a:t>Irás Image objektumba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origin[3]: kezdő koordináták</a:t>
            </a:r>
            <a:endParaRPr lang="hu-HU" dirty="0" smtClean="0"/>
          </a:p>
          <a:p>
            <a:pPr lvl="1"/>
            <a:r>
              <a:rPr lang="hu-HU" dirty="0" smtClean="0"/>
              <a:t>region[3</a:t>
            </a:r>
            <a:r>
              <a:rPr lang="hu-HU" dirty="0" smtClean="0"/>
              <a:t>]: másolandó méret</a:t>
            </a:r>
            <a:endParaRPr lang="hu-HU" dirty="0" smtClean="0"/>
          </a:p>
          <a:p>
            <a:pPr lvl="1"/>
            <a:r>
              <a:rPr lang="hu-HU" dirty="0" smtClean="0"/>
              <a:t>row_pitch / </a:t>
            </a:r>
            <a:r>
              <a:rPr lang="hu-HU" dirty="0" smtClean="0"/>
              <a:t>slice_pitch: reprezentációs méret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690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clEnqueueReadImage(...)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1358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clEnqueueWriteImage(...)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</a:t>
            </a:r>
            <a:r>
              <a:rPr lang="hu-HU" dirty="0" smtClean="0"/>
              <a:t>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Másolás Image objektumok között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src_origin[3</a:t>
            </a:r>
            <a:r>
              <a:rPr lang="hu-HU" dirty="0" smtClean="0"/>
              <a:t>]: forrás koordináták</a:t>
            </a:r>
          </a:p>
          <a:p>
            <a:pPr lvl="1"/>
            <a:r>
              <a:rPr lang="hu-HU" dirty="0" smtClean="0"/>
              <a:t>dst_origin[3]: cél koordináták</a:t>
            </a:r>
            <a:endParaRPr lang="hu-HU" dirty="0" smtClean="0"/>
          </a:p>
          <a:p>
            <a:pPr lvl="1"/>
            <a:r>
              <a:rPr lang="hu-HU" dirty="0" smtClean="0"/>
              <a:t>region[3</a:t>
            </a:r>
            <a:r>
              <a:rPr lang="hu-HU" dirty="0" smtClean="0"/>
              <a:t>]: másolandó terület mérete</a:t>
            </a:r>
            <a:endParaRPr lang="hu-HU" dirty="0" smtClean="0"/>
          </a:p>
          <a:p>
            <a:r>
              <a:rPr lang="hu-HU" dirty="0" smtClean="0"/>
              <a:t>Másolás Image és Buffer objektum között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clEnqueueCopyImage(...)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5720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clEnqueueCopyImageToBuffer(...)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0292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clEnqueueCopyBufferToImage(...)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520</TotalTime>
  <Words>1500</Words>
  <Application>Microsoft Office PowerPoint</Application>
  <PresentationFormat>On-screen Show (4:3)</PresentationFormat>
  <Paragraphs>418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Module</vt:lpstr>
      <vt:lpstr>OpenCL bővítmények</vt:lpstr>
      <vt:lpstr>OpenCL bővítmények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OpenCL C++ binding</vt:lpstr>
      <vt:lpstr>CUDA</vt:lpstr>
      <vt:lpstr>CUDA</vt:lpstr>
      <vt:lpstr>CUDA architektúra</vt:lpstr>
      <vt:lpstr>CUDA keretrendszer</vt:lpstr>
      <vt:lpstr>CUDA C/C++</vt:lpstr>
      <vt:lpstr>NVCC fordító</vt:lpstr>
      <vt:lpstr>CUDA példa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tbalazs</dc:creator>
  <cp:lastModifiedBy>tbalazs</cp:lastModifiedBy>
  <cp:revision>92</cp:revision>
  <dcterms:created xsi:type="dcterms:W3CDTF">2011-05-09T07:47:52Z</dcterms:created>
  <dcterms:modified xsi:type="dcterms:W3CDTF">2011-05-10T07:53:24Z</dcterms:modified>
</cp:coreProperties>
</file>