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2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088EA3-1268-47A0-8DA1-2357FB5A459F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5086F82-91CB-4ED4-B7A0-A2AD4AE44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</a:t>
            </a:r>
            <a:r>
              <a:rPr lang="en-US" dirty="0" err="1" smtClean="0"/>
              <a:t>alapok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séma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5257800"/>
          </a:xfrm>
        </p:spPr>
        <p:txBody>
          <a:bodyPr/>
          <a:lstStyle/>
          <a:p>
            <a:r>
              <a:rPr lang="hu-HU" dirty="0" smtClean="0"/>
              <a:t>Azonosítók számítása</a:t>
            </a:r>
          </a:p>
          <a:p>
            <a:pPr lvl="1"/>
            <a:r>
              <a:rPr lang="hu-HU" dirty="0" smtClean="0"/>
              <a:t>Globális címtér: (G</a:t>
            </a:r>
            <a:r>
              <a:rPr lang="hu-HU" baseline="-25000" dirty="0" smtClean="0"/>
              <a:t>x</a:t>
            </a:r>
            <a:r>
              <a:rPr lang="hu-HU" dirty="0" smtClean="0"/>
              <a:t>, G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Munkacsoport méret: (S</a:t>
            </a:r>
            <a:r>
              <a:rPr lang="hu-HU" baseline="-25000" dirty="0" smtClean="0"/>
              <a:t>x</a:t>
            </a:r>
            <a:r>
              <a:rPr lang="hu-HU" dirty="0" smtClean="0"/>
              <a:t>, S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Munkacsoport azonosító: (w</a:t>
            </a:r>
            <a:r>
              <a:rPr lang="hu-HU" baseline="-25000" dirty="0" smtClean="0"/>
              <a:t>x</a:t>
            </a:r>
            <a:r>
              <a:rPr lang="hu-HU" dirty="0" smtClean="0"/>
              <a:t>, w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Lokális azonosító: (s</a:t>
            </a:r>
            <a:r>
              <a:rPr lang="hu-HU" baseline="-25000" dirty="0" smtClean="0"/>
              <a:t>x</a:t>
            </a:r>
            <a:r>
              <a:rPr lang="hu-HU" dirty="0" smtClean="0"/>
              <a:t>,s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Globális azonosító:</a:t>
            </a:r>
          </a:p>
          <a:p>
            <a:pPr lvl="1"/>
            <a:r>
              <a:rPr lang="hu-HU" dirty="0" smtClean="0"/>
              <a:t>Munkacsoportok száma:</a:t>
            </a:r>
          </a:p>
          <a:p>
            <a:pPr lvl="1"/>
            <a:r>
              <a:rPr lang="hu-HU" dirty="0" smtClean="0"/>
              <a:t>Lokális azonosító: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97705" y="4724400"/>
          <a:ext cx="3388895" cy="381000"/>
        </p:xfrm>
        <a:graphic>
          <a:graphicData uri="http://schemas.openxmlformats.org/presentationml/2006/ole">
            <p:oleObj spid="_x0000_s2050" name="Equation" r:id="rId3" imgW="214596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0" y="5257800"/>
          <a:ext cx="2667000" cy="381000"/>
        </p:xfrm>
        <a:graphic>
          <a:graphicData uri="http://schemas.openxmlformats.org/presentationml/2006/ole">
            <p:oleObj spid="_x0000_s2051" name="Equation" r:id="rId4" imgW="168876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81400" y="5715000"/>
          <a:ext cx="4331368" cy="457200"/>
        </p:xfrm>
        <a:graphic>
          <a:graphicData uri="http://schemas.openxmlformats.org/presentationml/2006/ole">
            <p:oleObj spid="_x0000_s2052" name="Equation" r:id="rId5" imgW="22860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5257800"/>
          </a:xfrm>
        </p:spPr>
        <p:txBody>
          <a:bodyPr/>
          <a:lstStyle/>
          <a:p>
            <a:r>
              <a:rPr lang="hu-HU" dirty="0" smtClean="0"/>
              <a:t>Azonosítók számítása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séma</a:t>
            </a:r>
            <a:endParaRPr lang="en-US" dirty="0"/>
          </a:p>
        </p:txBody>
      </p:sp>
      <p:grpSp>
        <p:nvGrpSpPr>
          <p:cNvPr id="81" name="Group 80"/>
          <p:cNvGrpSpPr/>
          <p:nvPr/>
        </p:nvGrpSpPr>
        <p:grpSpPr>
          <a:xfrm>
            <a:off x="761999" y="2590800"/>
            <a:ext cx="3124200" cy="3048000"/>
            <a:chOff x="1600200" y="3276600"/>
            <a:chExt cx="3124200" cy="3048000"/>
          </a:xfrm>
        </p:grpSpPr>
        <p:sp>
          <p:nvSpPr>
            <p:cNvPr id="80" name="Rectangle 79"/>
            <p:cNvSpPr/>
            <p:nvPr/>
          </p:nvSpPr>
          <p:spPr>
            <a:xfrm>
              <a:off x="1600200" y="3276600"/>
              <a:ext cx="3124200" cy="3048000"/>
            </a:xfrm>
            <a:prstGeom prst="rect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752600" y="3344636"/>
              <a:ext cx="838200" cy="854530"/>
              <a:chOff x="1752600" y="3344636"/>
              <a:chExt cx="838200" cy="85453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1559379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1787978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1975757" y="378006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752600" y="35814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52600" y="38100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752600" y="40386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2743200" y="3352800"/>
              <a:ext cx="838200" cy="854530"/>
              <a:chOff x="1752600" y="3344636"/>
              <a:chExt cx="838200" cy="85453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752600" y="33528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rot="5400000">
                <a:off x="1559379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1787978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1975757" y="378006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52600" y="35814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52600" y="38100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752600" y="40386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733800" y="3352800"/>
              <a:ext cx="838200" cy="854530"/>
              <a:chOff x="1752600" y="3344636"/>
              <a:chExt cx="838200" cy="85453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752600" y="33528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rot="5400000">
                <a:off x="1559379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>
                <a:off x="1787978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1975757" y="378006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752600" y="35814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752600" y="38100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752600" y="40386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1752600" y="4327070"/>
              <a:ext cx="838200" cy="854530"/>
              <a:chOff x="1752600" y="3344636"/>
              <a:chExt cx="838200" cy="85453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752600" y="33528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1559379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1787978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975757" y="378006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752600" y="35814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1752600" y="38100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1752600" y="40386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743200" y="4327070"/>
              <a:ext cx="838200" cy="854530"/>
              <a:chOff x="1752600" y="3344636"/>
              <a:chExt cx="838200" cy="85453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1559379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1787978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1975757" y="378006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752600" y="35814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752600" y="38100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752600" y="40386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3733800" y="4327070"/>
              <a:ext cx="838200" cy="854530"/>
              <a:chOff x="1752600" y="3344636"/>
              <a:chExt cx="838200" cy="85453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752600" y="33528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 rot="5400000">
                <a:off x="1559379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1787978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1975757" y="378006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752600" y="35814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1752600" y="38100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752600" y="40386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1752600" y="5317670"/>
              <a:ext cx="838200" cy="854530"/>
              <a:chOff x="1752600" y="3344636"/>
              <a:chExt cx="838200" cy="854530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752600" y="33528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 rot="5400000">
                <a:off x="1559379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1787978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1975757" y="378006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752600" y="35814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1752600" y="38100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1752600" y="40386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2743200" y="5317670"/>
              <a:ext cx="838200" cy="854530"/>
              <a:chOff x="1752600" y="3344636"/>
              <a:chExt cx="838200" cy="85453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752600" y="33528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 rot="5400000">
                <a:off x="1559379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1787978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1975757" y="378006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1752600" y="35814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1752600" y="38100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1752600" y="40386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3733800" y="5317670"/>
              <a:ext cx="838200" cy="854530"/>
              <a:chOff x="1752600" y="3344636"/>
              <a:chExt cx="838200" cy="854530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1752600" y="3352800"/>
                <a:ext cx="838200" cy="838200"/>
              </a:xfrm>
              <a:prstGeom prst="rect">
                <a:avLst/>
              </a:prstGeom>
              <a:solidFill>
                <a:schemeClr val="bg1"/>
              </a:solidFill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>
                <a:off x="1559379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1787978" y="376373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1975757" y="3780066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1752600" y="35814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752600" y="38100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752600" y="4038600"/>
                <a:ext cx="838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3" name="Straight Arrow Connector 82"/>
          <p:cNvCxnSpPr/>
          <p:nvPr/>
        </p:nvCxnSpPr>
        <p:spPr>
          <a:xfrm rot="5400000">
            <a:off x="-1142207" y="4114006"/>
            <a:ext cx="3200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 flipV="1">
            <a:off x="685799" y="5867400"/>
            <a:ext cx="3277394" cy="79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16200000">
            <a:off x="-691634" y="38158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NDRange   Gy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523999" y="601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NDRange   Gx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4800599" y="2133600"/>
            <a:ext cx="3810000" cy="3733800"/>
          </a:xfrm>
          <a:prstGeom prst="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029199" y="2438400"/>
            <a:ext cx="1295400" cy="11430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Feladat egység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086599" y="2438400"/>
            <a:ext cx="1295400" cy="11430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Feladat egység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029199" y="4495800"/>
            <a:ext cx="1295400" cy="11430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Feladat egység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086599" y="4495800"/>
            <a:ext cx="1295400" cy="11430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Feladat egység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6476999" y="2971800"/>
            <a:ext cx="457200" cy="0"/>
          </a:xfrm>
          <a:prstGeom prst="line">
            <a:avLst/>
          </a:prstGeom>
          <a:ln w="508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476999" y="5105400"/>
            <a:ext cx="457200" cy="0"/>
          </a:xfrm>
          <a:prstGeom prst="line">
            <a:avLst/>
          </a:prstGeom>
          <a:ln w="508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7467599" y="4038600"/>
            <a:ext cx="609600" cy="0"/>
          </a:xfrm>
          <a:prstGeom prst="line">
            <a:avLst/>
          </a:prstGeom>
          <a:ln w="508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5333999" y="4038600"/>
            <a:ext cx="609600" cy="0"/>
          </a:xfrm>
          <a:prstGeom prst="line">
            <a:avLst/>
          </a:prstGeom>
          <a:ln w="508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6400799" y="3810000"/>
            <a:ext cx="609600" cy="457200"/>
          </a:xfrm>
          <a:prstGeom prst="line">
            <a:avLst/>
          </a:prstGeom>
          <a:ln w="5080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2895599" y="2133600"/>
            <a:ext cx="1828800" cy="1524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95599" y="4495800"/>
            <a:ext cx="1828800" cy="13716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733799" y="4495800"/>
            <a:ext cx="990600" cy="3048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3733799" y="3352800"/>
            <a:ext cx="990600" cy="3048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0800000" flipV="1">
            <a:off x="4800599" y="6096000"/>
            <a:ext cx="3810000" cy="79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5400000">
            <a:off x="6971506" y="3999706"/>
            <a:ext cx="3733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5486400" y="6172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Munkacsoport méret  Sx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 rot="5400000">
            <a:off x="7576066" y="400633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Munkacsoport méret  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séma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625609"/>
          </a:xfrm>
        </p:spPr>
        <p:txBody>
          <a:bodyPr/>
          <a:lstStyle/>
          <a:p>
            <a:r>
              <a:rPr lang="hu-HU" dirty="0" smtClean="0"/>
              <a:t>Kontextus (context)</a:t>
            </a:r>
          </a:p>
          <a:p>
            <a:pPr lvl="1"/>
            <a:r>
              <a:rPr lang="hu-HU" dirty="0" smtClean="0"/>
              <a:t>Eszközök: OpenCL eszközök halmaza</a:t>
            </a:r>
          </a:p>
          <a:p>
            <a:pPr lvl="1"/>
            <a:r>
              <a:rPr lang="hu-HU" dirty="0" smtClean="0"/>
              <a:t>Kernelek: OpenCL függvények csoportja</a:t>
            </a:r>
          </a:p>
          <a:p>
            <a:pPr lvl="1"/>
            <a:r>
              <a:rPr lang="hu-HU" dirty="0" smtClean="0"/>
              <a:t>Program objektumok:</a:t>
            </a:r>
          </a:p>
          <a:p>
            <a:pPr lvl="2"/>
            <a:r>
              <a:rPr lang="hu-HU" dirty="0" smtClean="0"/>
              <a:t>Kernel forráskód</a:t>
            </a:r>
          </a:p>
          <a:p>
            <a:pPr lvl="2"/>
            <a:r>
              <a:rPr lang="hu-HU" dirty="0" smtClean="0"/>
              <a:t>Végrehajtható bináris reprezentáció</a:t>
            </a:r>
          </a:p>
          <a:p>
            <a:pPr lvl="1"/>
            <a:r>
              <a:rPr lang="hu-HU" dirty="0" smtClean="0"/>
              <a:t>Memória objektumok:</a:t>
            </a:r>
          </a:p>
          <a:p>
            <a:pPr lvl="2"/>
            <a:r>
              <a:rPr lang="hu-HU" dirty="0" smtClean="0"/>
              <a:t>A hoszt és OpenCL eszközök </a:t>
            </a:r>
            <a:r>
              <a:rPr lang="hu-HU" dirty="0" smtClean="0"/>
              <a:t>által </a:t>
            </a:r>
            <a:r>
              <a:rPr lang="hu-HU" dirty="0" smtClean="0"/>
              <a:t>használt memória</a:t>
            </a:r>
          </a:p>
          <a:p>
            <a:pPr lvl="2"/>
            <a:r>
              <a:rPr lang="hu-HU" dirty="0" smtClean="0"/>
              <a:t>A kernelek </a:t>
            </a:r>
            <a:r>
              <a:rPr lang="hu-HU" dirty="0" smtClean="0"/>
              <a:t>által </a:t>
            </a:r>
            <a:r>
              <a:rPr lang="hu-HU" dirty="0" smtClean="0"/>
              <a:t>látott értékek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séma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625609"/>
          </a:xfrm>
        </p:spPr>
        <p:txBody>
          <a:bodyPr/>
          <a:lstStyle/>
          <a:p>
            <a:r>
              <a:rPr lang="hu-HU" dirty="0" smtClean="0"/>
              <a:t>Parancs sorok (command-queue)</a:t>
            </a:r>
          </a:p>
          <a:p>
            <a:pPr lvl="1"/>
            <a:r>
              <a:rPr lang="hu-HU" dirty="0" smtClean="0"/>
              <a:t>A hoszt </a:t>
            </a:r>
            <a:r>
              <a:rPr lang="hu-HU" dirty="0" smtClean="0"/>
              <a:t>által ellenörzött </a:t>
            </a:r>
            <a:r>
              <a:rPr lang="hu-HU" dirty="0" smtClean="0"/>
              <a:t>parancs folyam</a:t>
            </a:r>
          </a:p>
          <a:p>
            <a:pPr lvl="1"/>
            <a:r>
              <a:rPr lang="hu-HU" dirty="0" smtClean="0"/>
              <a:t>A kernelek végrehajtását vezérli</a:t>
            </a:r>
          </a:p>
          <a:p>
            <a:pPr lvl="1"/>
            <a:r>
              <a:rPr lang="hu-HU" dirty="0" smtClean="0"/>
              <a:t>Parancsok</a:t>
            </a:r>
          </a:p>
          <a:p>
            <a:pPr lvl="2"/>
            <a:r>
              <a:rPr lang="hu-HU" dirty="0" smtClean="0"/>
              <a:t>Kernel végrehajtás</a:t>
            </a:r>
          </a:p>
          <a:p>
            <a:pPr lvl="2"/>
            <a:r>
              <a:rPr lang="hu-HU" dirty="0" smtClean="0"/>
              <a:t>Memória műveletek</a:t>
            </a:r>
          </a:p>
          <a:p>
            <a:pPr lvl="2"/>
            <a:r>
              <a:rPr lang="hu-HU" dirty="0" smtClean="0"/>
              <a:t>Szinkronizáció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séma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625609"/>
          </a:xfrm>
        </p:spPr>
        <p:txBody>
          <a:bodyPr/>
          <a:lstStyle/>
          <a:p>
            <a:r>
              <a:rPr lang="hu-HU" dirty="0" smtClean="0"/>
              <a:t>Parancs sor módok</a:t>
            </a:r>
          </a:p>
          <a:p>
            <a:pPr lvl="1"/>
            <a:r>
              <a:rPr lang="hu-HU" dirty="0" smtClean="0"/>
              <a:t>In-order végrehajtás</a:t>
            </a:r>
          </a:p>
          <a:p>
            <a:pPr lvl="2"/>
            <a:r>
              <a:rPr lang="hu-HU" dirty="0" smtClean="0"/>
              <a:t>A parancsok fifo módon hajtódnak végre</a:t>
            </a:r>
          </a:p>
          <a:p>
            <a:pPr lvl="2"/>
            <a:r>
              <a:rPr lang="hu-HU" dirty="0" smtClean="0"/>
              <a:t>Soros végrehajtása a parancs sornak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Out-of-order végrehajtás</a:t>
            </a:r>
          </a:p>
          <a:p>
            <a:pPr lvl="2"/>
            <a:r>
              <a:rPr lang="hu-HU" dirty="0" smtClean="0"/>
              <a:t>A parancsok nem várják meg az előző befejeződését</a:t>
            </a:r>
          </a:p>
          <a:p>
            <a:pPr lvl="2"/>
            <a:r>
              <a:rPr lang="hu-HU" dirty="0" smtClean="0"/>
              <a:t>Explicit szinkronizáció szükséges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séma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625609"/>
          </a:xfrm>
        </p:spPr>
        <p:txBody>
          <a:bodyPr/>
          <a:lstStyle/>
          <a:p>
            <a:r>
              <a:rPr lang="hu-HU" dirty="0" smtClean="0"/>
              <a:t>Kernel típusok</a:t>
            </a:r>
          </a:p>
          <a:p>
            <a:pPr lvl="1"/>
            <a:r>
              <a:rPr lang="hu-HU" dirty="0" smtClean="0"/>
              <a:t>OpenCL kernel</a:t>
            </a:r>
          </a:p>
          <a:p>
            <a:pPr lvl="2"/>
            <a:r>
              <a:rPr lang="hu-HU" dirty="0" smtClean="0"/>
              <a:t>OpenCL C függvények</a:t>
            </a:r>
          </a:p>
          <a:p>
            <a:pPr lvl="2"/>
            <a:r>
              <a:rPr lang="hu-HU" dirty="0" smtClean="0"/>
              <a:t>Az OpenCL eszközön futtathatóak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Natív kernel</a:t>
            </a:r>
          </a:p>
          <a:p>
            <a:pPr lvl="2"/>
            <a:r>
              <a:rPr lang="hu-HU" dirty="0" smtClean="0"/>
              <a:t>A hoszton futó függvények</a:t>
            </a:r>
          </a:p>
          <a:p>
            <a:pPr lvl="2"/>
            <a:r>
              <a:rPr lang="hu-HU" dirty="0" smtClean="0"/>
              <a:t>A memória objektumokat megosztottan használhatja</a:t>
            </a:r>
          </a:p>
          <a:p>
            <a:pPr lvl="2"/>
            <a:r>
              <a:rPr lang="hu-HU" dirty="0" smtClean="0"/>
              <a:t>Opcionális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modell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Négy használható memória régió</a:t>
            </a:r>
          </a:p>
          <a:p>
            <a:pPr lvl="1"/>
            <a:r>
              <a:rPr lang="hu-HU" dirty="0" smtClean="0"/>
              <a:t>Globális memória</a:t>
            </a:r>
          </a:p>
          <a:p>
            <a:pPr lvl="2"/>
            <a:r>
              <a:rPr lang="hu-HU" dirty="0" smtClean="0"/>
              <a:t>Írható/olvasható a feladat egységekből</a:t>
            </a:r>
          </a:p>
          <a:p>
            <a:pPr lvl="2"/>
            <a:r>
              <a:rPr lang="hu-HU" dirty="0" smtClean="0"/>
              <a:t>Bármely eleme elérhető bármelyik PE-ből</a:t>
            </a:r>
          </a:p>
          <a:p>
            <a:pPr lvl="2"/>
            <a:r>
              <a:rPr lang="hu-HU" dirty="0" smtClean="0"/>
              <a:t>A hoszt allokálja</a:t>
            </a:r>
          </a:p>
          <a:p>
            <a:pPr lvl="1"/>
            <a:r>
              <a:rPr lang="hu-HU" dirty="0" smtClean="0"/>
              <a:t>Konstans memória</a:t>
            </a:r>
          </a:p>
          <a:p>
            <a:pPr lvl="2"/>
            <a:r>
              <a:rPr lang="hu-HU" dirty="0" smtClean="0"/>
              <a:t>Olvasható a feladat egységekből</a:t>
            </a:r>
          </a:p>
          <a:p>
            <a:pPr lvl="2"/>
            <a:r>
              <a:rPr lang="hu-HU" dirty="0" smtClean="0"/>
              <a:t>A hoszt allokálja és tölti fel értékekkel</a:t>
            </a:r>
          </a:p>
          <a:p>
            <a:pPr lvl="2"/>
            <a:r>
              <a:rPr lang="hu-HU" dirty="0" smtClean="0"/>
              <a:t>A kernelben statikusan is definiálható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modell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181600"/>
          </a:xfrm>
        </p:spPr>
        <p:txBody>
          <a:bodyPr/>
          <a:lstStyle/>
          <a:p>
            <a:r>
              <a:rPr lang="hu-HU" dirty="0" smtClean="0"/>
              <a:t>Négy használható memória régió</a:t>
            </a:r>
          </a:p>
          <a:p>
            <a:pPr lvl="1"/>
            <a:r>
              <a:rPr lang="hu-HU" dirty="0" smtClean="0"/>
              <a:t>Lokális memória</a:t>
            </a:r>
          </a:p>
          <a:p>
            <a:pPr lvl="2"/>
            <a:r>
              <a:rPr lang="hu-HU" dirty="0" smtClean="0"/>
              <a:t>A munkacsoport osztott memóriája</a:t>
            </a:r>
          </a:p>
          <a:p>
            <a:pPr lvl="2"/>
            <a:r>
              <a:rPr lang="hu-HU" dirty="0" smtClean="0"/>
              <a:t>Minden feladat egység írhatja/olvashatja a munkacsoportban</a:t>
            </a:r>
          </a:p>
          <a:p>
            <a:pPr lvl="2"/>
            <a:r>
              <a:rPr lang="hu-HU" dirty="0" smtClean="0"/>
              <a:t>A hoszt nem fér hozzá</a:t>
            </a:r>
          </a:p>
          <a:p>
            <a:pPr lvl="1"/>
            <a:r>
              <a:rPr lang="hu-HU" dirty="0" smtClean="0"/>
              <a:t>Privát memória</a:t>
            </a:r>
          </a:p>
          <a:p>
            <a:pPr lvl="2"/>
            <a:r>
              <a:rPr lang="hu-HU" dirty="0" smtClean="0"/>
              <a:t>A feladat egység saját írható/olvasható memória területe</a:t>
            </a:r>
          </a:p>
          <a:p>
            <a:pPr lvl="2"/>
            <a:r>
              <a:rPr lang="hu-HU" dirty="0" smtClean="0"/>
              <a:t>Csak az adott feladat egység látja</a:t>
            </a:r>
          </a:p>
          <a:p>
            <a:pPr lvl="2"/>
            <a:r>
              <a:rPr lang="hu-HU" dirty="0" smtClean="0"/>
              <a:t>A hoszt nem fér hozzá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modell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00200"/>
            <a:ext cx="7696200" cy="35814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1981200"/>
            <a:ext cx="3200400" cy="16764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286000"/>
            <a:ext cx="12192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Privát mem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3048000"/>
            <a:ext cx="12192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PE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3048000"/>
            <a:ext cx="12192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PE 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OpenCL eszköz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0343" y="1956707"/>
            <a:ext cx="203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Számító egység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71800" y="2286000"/>
            <a:ext cx="12192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Privát mem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752600" y="28956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429000" y="28956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143000" y="3962400"/>
            <a:ext cx="15240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Lokális mem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752600" y="3810000"/>
            <a:ext cx="304800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181600" y="1981200"/>
            <a:ext cx="3200400" cy="16764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34000" y="2286000"/>
            <a:ext cx="12192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Privát mem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0" y="3048000"/>
            <a:ext cx="12192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PE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10400" y="3048000"/>
            <a:ext cx="12192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PE 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53743" y="1956707"/>
            <a:ext cx="203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Számító egység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010400" y="2286000"/>
            <a:ext cx="12192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</a:rPr>
              <a:t>Privát mem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5791200" y="28956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7467600" y="2895600"/>
            <a:ext cx="30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486400" y="3962400"/>
            <a:ext cx="15240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Lokális mem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6096000" y="3810000"/>
            <a:ext cx="304800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524000" y="4572000"/>
            <a:ext cx="64008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Globális/Konstans memória cache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2819400" y="4114800"/>
            <a:ext cx="914400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162800" y="4114800"/>
            <a:ext cx="914400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38200" y="5334000"/>
            <a:ext cx="7696200" cy="12192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524000" y="5486400"/>
            <a:ext cx="64008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Globális memória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24000" y="6019800"/>
            <a:ext cx="6400800" cy="457200"/>
          </a:xfrm>
          <a:prstGeom prst="rect">
            <a:avLst/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Konstans memória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438400" y="5257800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6362700" y="5524500"/>
            <a:ext cx="990600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2590800" y="2895600"/>
            <a:ext cx="381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4572000" y="2895599"/>
            <a:ext cx="381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6629400" y="2895600"/>
            <a:ext cx="381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modell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181600"/>
          </a:xfrm>
        </p:spPr>
        <p:txBody>
          <a:bodyPr/>
          <a:lstStyle/>
          <a:p>
            <a:r>
              <a:rPr lang="hu-HU" dirty="0" smtClean="0"/>
              <a:t>A globális memória területet a hoszt kezeli</a:t>
            </a:r>
          </a:p>
          <a:p>
            <a:pPr lvl="1"/>
            <a:r>
              <a:rPr lang="hu-HU" dirty="0" smtClean="0"/>
              <a:t>Memória foglalás</a:t>
            </a:r>
          </a:p>
          <a:p>
            <a:pPr lvl="1"/>
            <a:r>
              <a:rPr lang="hu-HU" dirty="0" smtClean="0"/>
              <a:t>Memória másolás</a:t>
            </a:r>
          </a:p>
          <a:p>
            <a:pPr lvl="2"/>
            <a:r>
              <a:rPr lang="hu-HU" dirty="0" smtClean="0"/>
              <a:t>Szinkron és aszinkron másolás</a:t>
            </a:r>
          </a:p>
          <a:p>
            <a:pPr lvl="1"/>
            <a:r>
              <a:rPr lang="hu-HU" dirty="0" smtClean="0"/>
              <a:t>Memória felszabadítás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 globális memória leképezhető a hoszt memóriába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Adat- és feladat párhuzamos modell</a:t>
            </a:r>
          </a:p>
          <a:p>
            <a:r>
              <a:rPr lang="hu-HU" dirty="0" smtClean="0"/>
              <a:t>Az ISO C99 szabvány részhalmaza</a:t>
            </a:r>
          </a:p>
          <a:p>
            <a:pPr lvl="1"/>
            <a:r>
              <a:rPr lang="hu-HU" dirty="0" smtClean="0"/>
              <a:t>párhuzam</a:t>
            </a:r>
            <a:r>
              <a:rPr lang="en-US" dirty="0" smtClean="0"/>
              <a:t>o</a:t>
            </a:r>
            <a:r>
              <a:rPr lang="hu-HU" dirty="0" smtClean="0"/>
              <a:t>s kiegészítésekkel</a:t>
            </a:r>
          </a:p>
          <a:p>
            <a:r>
              <a:rPr lang="hu-HU" dirty="0" smtClean="0"/>
              <a:t>Numerikus műveletek az IEEE754 alapján</a:t>
            </a:r>
          </a:p>
          <a:p>
            <a:r>
              <a:rPr lang="hu-HU" dirty="0" smtClean="0"/>
              <a:t>Beágyazott és mobil eszközök támogatása</a:t>
            </a:r>
          </a:p>
          <a:p>
            <a:r>
              <a:rPr lang="hu-HU" dirty="0" smtClean="0"/>
              <a:t>OpenGL, OpenGL ES adatcsere támogatás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Memória modell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Relaxált konzisztencia</a:t>
            </a:r>
          </a:p>
          <a:p>
            <a:pPr lvl="1"/>
            <a:r>
              <a:rPr lang="hu-HU" dirty="0" smtClean="0"/>
              <a:t>Nincs garantált konzisztencia a feladat egységek között</a:t>
            </a:r>
          </a:p>
          <a:p>
            <a:pPr lvl="1"/>
            <a:r>
              <a:rPr lang="hu-HU" dirty="0" smtClean="0"/>
              <a:t>Feladat egységen konzisztens olvasás/írás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Lokális memória</a:t>
            </a:r>
          </a:p>
          <a:p>
            <a:pPr lvl="2"/>
            <a:r>
              <a:rPr lang="hu-HU" dirty="0" smtClean="0"/>
              <a:t>Munkacsoporton konzisztens</a:t>
            </a:r>
          </a:p>
          <a:p>
            <a:pPr lvl="1"/>
            <a:r>
              <a:rPr lang="hu-HU" dirty="0" smtClean="0"/>
              <a:t>Globális memória</a:t>
            </a:r>
          </a:p>
          <a:p>
            <a:pPr lvl="2"/>
            <a:r>
              <a:rPr lang="hu-HU" dirty="0" smtClean="0"/>
              <a:t>Munkacsoporton konzisztens</a:t>
            </a:r>
          </a:p>
          <a:p>
            <a:pPr lvl="2"/>
            <a:r>
              <a:rPr lang="hu-HU" dirty="0" smtClean="0"/>
              <a:t>Munkacsoportok között nincs garantált konzisztencia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Parancsok között szinkronizációval kényszeríthető ki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modell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5257800"/>
          </a:xfrm>
        </p:spPr>
        <p:txBody>
          <a:bodyPr/>
          <a:lstStyle/>
          <a:p>
            <a:r>
              <a:rPr lang="hu-HU" dirty="0" smtClean="0"/>
              <a:t>Adat párhuzamos modell</a:t>
            </a:r>
          </a:p>
          <a:p>
            <a:pPr lvl="1"/>
            <a:r>
              <a:rPr lang="hu-HU" dirty="0" smtClean="0"/>
              <a:t>Párhuzamos művelet halmaz</a:t>
            </a:r>
          </a:p>
          <a:p>
            <a:pPr lvl="1"/>
            <a:r>
              <a:rPr lang="hu-HU" dirty="0" smtClean="0"/>
              <a:t>Adat – feladat egység összerendelés</a:t>
            </a:r>
          </a:p>
          <a:p>
            <a:pPr lvl="1"/>
            <a:r>
              <a:rPr lang="hu-HU" dirty="0" smtClean="0"/>
              <a:t>Nincs korlátozva egy-egy kapcsolatra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Hierarchikus adat párhuzamosság</a:t>
            </a:r>
          </a:p>
          <a:p>
            <a:pPr lvl="2"/>
            <a:r>
              <a:rPr lang="hu-HU" dirty="0" smtClean="0"/>
              <a:t>Explicit felbontás</a:t>
            </a:r>
          </a:p>
          <a:p>
            <a:pPr lvl="3"/>
            <a:r>
              <a:rPr lang="hu-HU" dirty="0" smtClean="0"/>
              <a:t>Teljes probléma tér és felbontása munkacsoportokra</a:t>
            </a:r>
          </a:p>
          <a:p>
            <a:pPr lvl="2"/>
            <a:r>
              <a:rPr lang="hu-HU" dirty="0" smtClean="0"/>
              <a:t>Implicit felbontás</a:t>
            </a:r>
          </a:p>
          <a:p>
            <a:pPr lvl="3"/>
            <a:r>
              <a:rPr lang="hu-HU" dirty="0" smtClean="0"/>
              <a:t>Teljes probléma tér és automatikus felbontás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Program modell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257800"/>
          </a:xfrm>
        </p:spPr>
        <p:txBody>
          <a:bodyPr/>
          <a:lstStyle/>
          <a:p>
            <a:r>
              <a:rPr lang="hu-HU" dirty="0" smtClean="0"/>
              <a:t>Feladat párhuzamos modell</a:t>
            </a:r>
          </a:p>
          <a:p>
            <a:pPr lvl="1"/>
            <a:r>
              <a:rPr lang="hu-HU" dirty="0" smtClean="0"/>
              <a:t>A kernel egyetlen példányban</a:t>
            </a:r>
          </a:p>
          <a:p>
            <a:pPr lvl="1"/>
            <a:r>
              <a:rPr lang="hu-HU" dirty="0" smtClean="0"/>
              <a:t>Index tértől független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Műveletek vektor típusokon</a:t>
            </a:r>
          </a:p>
          <a:p>
            <a:pPr lvl="1"/>
            <a:r>
              <a:rPr lang="hu-HU" dirty="0" smtClean="0"/>
              <a:t>Több független feladat</a:t>
            </a:r>
          </a:p>
          <a:p>
            <a:pPr lvl="1"/>
            <a:r>
              <a:rPr lang="hu-HU" dirty="0" smtClean="0"/>
              <a:t>Natív kernel tetszőleges párhuzamosítással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Szinkronizáció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257800"/>
          </a:xfrm>
        </p:spPr>
        <p:txBody>
          <a:bodyPr/>
          <a:lstStyle/>
          <a:p>
            <a:r>
              <a:rPr lang="hu-HU" dirty="0" smtClean="0"/>
              <a:t>Munkacsoport szinkronizáció</a:t>
            </a:r>
          </a:p>
          <a:p>
            <a:pPr lvl="1"/>
            <a:r>
              <a:rPr lang="hu-HU" dirty="0" smtClean="0"/>
              <a:t>A feladat egységek szinkronizációja</a:t>
            </a:r>
          </a:p>
          <a:p>
            <a:pPr lvl="1"/>
            <a:r>
              <a:rPr lang="hu-HU" dirty="0" smtClean="0"/>
              <a:t>work-group barrier</a:t>
            </a:r>
          </a:p>
          <a:p>
            <a:pPr lvl="2"/>
            <a:r>
              <a:rPr lang="hu-HU" dirty="0" smtClean="0"/>
              <a:t>blokkoló hívás</a:t>
            </a:r>
          </a:p>
          <a:p>
            <a:pPr lvl="2"/>
            <a:r>
              <a:rPr lang="hu-HU" dirty="0" smtClean="0"/>
              <a:t>minden egységnek a barrier-re kell futnia</a:t>
            </a:r>
          </a:p>
          <a:p>
            <a:pPr lvl="1"/>
            <a:r>
              <a:rPr lang="hu-HU" dirty="0" smtClean="0"/>
              <a:t>Munkacsoportok között nincs szinkronizáció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Szinkronizáció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181600"/>
          </a:xfrm>
        </p:spPr>
        <p:txBody>
          <a:bodyPr/>
          <a:lstStyle/>
          <a:p>
            <a:r>
              <a:rPr lang="hu-HU" dirty="0" smtClean="0"/>
              <a:t>Parancs sor szinkronizáció</a:t>
            </a:r>
          </a:p>
          <a:p>
            <a:pPr lvl="1"/>
            <a:r>
              <a:rPr lang="hu-HU" dirty="0" smtClean="0"/>
              <a:t>command-queue barrier</a:t>
            </a:r>
          </a:p>
          <a:p>
            <a:pPr lvl="2"/>
            <a:r>
              <a:rPr lang="hu-HU" dirty="0" smtClean="0"/>
              <a:t>Garantálja a barrier előtti parancsok végrehajtódását</a:t>
            </a:r>
          </a:p>
          <a:p>
            <a:pPr lvl="2"/>
            <a:r>
              <a:rPr lang="hu-HU" dirty="0" smtClean="0"/>
              <a:t>A barrier utáni parancs számára konzisztens memóriát biztosít</a:t>
            </a:r>
          </a:p>
          <a:p>
            <a:pPr lvl="2"/>
            <a:r>
              <a:rPr lang="hu-HU" dirty="0" smtClean="0"/>
              <a:t>Parancs sorok között nincs szinkronizáció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Várakozás eseményre</a:t>
            </a:r>
          </a:p>
          <a:p>
            <a:pPr lvl="2"/>
            <a:r>
              <a:rPr lang="hu-HU" dirty="0" smtClean="0"/>
              <a:t>Minden parancs generál egy eseményt ha végrehajtódott</a:t>
            </a:r>
          </a:p>
          <a:p>
            <a:pPr lvl="2"/>
            <a:r>
              <a:rPr lang="hu-HU" dirty="0" smtClean="0"/>
              <a:t>Egy parancs végrehajtását várakoztathatjuk egy esemény bekövetkeztéig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533400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Skalár típusok</a:t>
            </a:r>
          </a:p>
          <a:p>
            <a:pPr lvl="1"/>
            <a:r>
              <a:rPr lang="hu-HU" dirty="0" smtClean="0"/>
              <a:t>bool</a:t>
            </a:r>
          </a:p>
          <a:p>
            <a:pPr lvl="1"/>
            <a:r>
              <a:rPr lang="hu-HU" dirty="0" smtClean="0"/>
              <a:t>unsigned char, char (8 bites egész)</a:t>
            </a:r>
          </a:p>
          <a:p>
            <a:pPr lvl="1"/>
            <a:r>
              <a:rPr lang="hu-HU" dirty="0" smtClean="0"/>
              <a:t>unsigned short, short (16 bites egész)</a:t>
            </a:r>
          </a:p>
          <a:p>
            <a:pPr lvl="1"/>
            <a:r>
              <a:rPr lang="hu-HU" dirty="0" smtClean="0"/>
              <a:t>unsigned int, int (32 bites egész)</a:t>
            </a:r>
          </a:p>
          <a:p>
            <a:pPr lvl="1"/>
            <a:r>
              <a:rPr lang="hu-HU" dirty="0" smtClean="0"/>
              <a:t>unsigned long, long (64 bites egész)</a:t>
            </a:r>
          </a:p>
          <a:p>
            <a:pPr lvl="1"/>
            <a:r>
              <a:rPr lang="hu-HU" dirty="0" smtClean="0"/>
              <a:t>float (IEEE754 lebegőpontos)</a:t>
            </a:r>
          </a:p>
          <a:p>
            <a:pPr lvl="1"/>
            <a:r>
              <a:rPr lang="hu-HU" dirty="0" smtClean="0"/>
              <a:t>half (16 bites float)</a:t>
            </a:r>
          </a:p>
          <a:p>
            <a:pPr lvl="1"/>
            <a:r>
              <a:rPr lang="hu-HU" dirty="0" smtClean="0"/>
              <a:t>size_t (sizeof operátor típusa 32/64 bites)</a:t>
            </a:r>
          </a:p>
          <a:p>
            <a:pPr lvl="1"/>
            <a:r>
              <a:rPr lang="hu-HU" dirty="0" smtClean="0"/>
              <a:t>ptrdiff_t (két pointer különbsége 32/64 bites)</a:t>
            </a:r>
          </a:p>
          <a:p>
            <a:pPr lvl="1"/>
            <a:r>
              <a:rPr lang="hu-HU" dirty="0" smtClean="0"/>
              <a:t>(u)intptr_t (pointer típus)</a:t>
            </a:r>
          </a:p>
          <a:p>
            <a:pPr lvl="1"/>
            <a:r>
              <a:rPr lang="hu-HU" dirty="0" smtClean="0"/>
              <a:t>void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1816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Vektor típusok</a:t>
            </a:r>
          </a:p>
          <a:p>
            <a:pPr lvl="1"/>
            <a:r>
              <a:rPr lang="hu-HU" dirty="0" smtClean="0"/>
              <a:t>(u)char</a:t>
            </a:r>
            <a:r>
              <a:rPr lang="hu-HU" i="1" dirty="0" smtClean="0"/>
              <a:t>n</a:t>
            </a:r>
          </a:p>
          <a:p>
            <a:pPr lvl="1"/>
            <a:r>
              <a:rPr lang="hu-HU" dirty="0" smtClean="0"/>
              <a:t>(u)short</a:t>
            </a:r>
            <a:r>
              <a:rPr lang="hu-HU" i="1" dirty="0" smtClean="0"/>
              <a:t>n</a:t>
            </a:r>
          </a:p>
          <a:p>
            <a:pPr lvl="1"/>
            <a:r>
              <a:rPr lang="hu-HU" dirty="0" smtClean="0"/>
              <a:t>(u)int</a:t>
            </a:r>
            <a:r>
              <a:rPr lang="hu-HU" i="1" dirty="0" smtClean="0"/>
              <a:t>n</a:t>
            </a:r>
          </a:p>
          <a:p>
            <a:pPr lvl="1"/>
            <a:r>
              <a:rPr lang="hu-HU" dirty="0" smtClean="0"/>
              <a:t>(u)long</a:t>
            </a:r>
            <a:r>
              <a:rPr lang="hu-HU" i="1" dirty="0" smtClean="0"/>
              <a:t>n</a:t>
            </a:r>
          </a:p>
          <a:p>
            <a:pPr lvl="1"/>
            <a:r>
              <a:rPr lang="hu-HU" dirty="0" smtClean="0"/>
              <a:t>float</a:t>
            </a:r>
            <a:r>
              <a:rPr lang="hu-HU" i="1" dirty="0" smtClean="0"/>
              <a:t>n</a:t>
            </a:r>
          </a:p>
          <a:p>
            <a:pPr lvl="1"/>
            <a:endParaRPr lang="hu-HU" i="1" dirty="0" smtClean="0"/>
          </a:p>
          <a:p>
            <a:pPr lvl="1"/>
            <a:r>
              <a:rPr lang="hu-HU" dirty="0" smtClean="0"/>
              <a:t>Az előjeles változat kettes komplemens</a:t>
            </a:r>
          </a:p>
          <a:p>
            <a:pPr lvl="1"/>
            <a:r>
              <a:rPr lang="hu-HU" dirty="0" smtClean="0"/>
              <a:t>Az u az előjel nélküliséget jelöli</a:t>
            </a:r>
          </a:p>
          <a:p>
            <a:pPr lvl="1"/>
            <a:r>
              <a:rPr lang="hu-HU" dirty="0" smtClean="0"/>
              <a:t>n lehet 2,4,8,16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257800"/>
          </a:xfrm>
        </p:spPr>
        <p:txBody>
          <a:bodyPr/>
          <a:lstStyle/>
          <a:p>
            <a:r>
              <a:rPr lang="hu-HU" dirty="0" smtClean="0"/>
              <a:t>Vektor komponensek</a:t>
            </a:r>
          </a:p>
          <a:p>
            <a:pPr lvl="1"/>
            <a:r>
              <a:rPr lang="hu-HU" dirty="0" smtClean="0"/>
              <a:t>Swizzle operátor (.xyzw)</a:t>
            </a:r>
          </a:p>
          <a:p>
            <a:pPr lvl="2"/>
            <a:r>
              <a:rPr lang="hu-HU" dirty="0" smtClean="0"/>
              <a:t>float4 f; f.xy; f.xxyy;</a:t>
            </a:r>
          </a:p>
          <a:p>
            <a:pPr lvl="1"/>
            <a:r>
              <a:rPr lang="hu-HU" dirty="0" smtClean="0"/>
              <a:t>Numerikus indexek (.s[0-9|a-f|A-F])</a:t>
            </a:r>
          </a:p>
          <a:p>
            <a:pPr lvl="2"/>
            <a:r>
              <a:rPr lang="hu-HU" dirty="0" smtClean="0"/>
              <a:t>float4 f; f.s12;</a:t>
            </a:r>
          </a:p>
          <a:p>
            <a:pPr lvl="2"/>
            <a:r>
              <a:rPr lang="hu-HU" dirty="0" smtClean="0"/>
              <a:t>float16; f.saBcdE</a:t>
            </a:r>
          </a:p>
          <a:p>
            <a:pPr lvl="1"/>
            <a:r>
              <a:rPr lang="hu-HU" dirty="0" smtClean="0"/>
              <a:t>Felezés (.odd, .even, .lo, .hi)</a:t>
            </a:r>
          </a:p>
          <a:p>
            <a:pPr lvl="2"/>
            <a:r>
              <a:rPr lang="hu-HU" dirty="0" smtClean="0"/>
              <a:t>float4 f; f.hi; f.even.lo;</a:t>
            </a:r>
          </a:p>
          <a:p>
            <a:pPr lvl="2"/>
            <a:r>
              <a:rPr lang="hu-HU" dirty="0" smtClean="0"/>
              <a:t>float4 left, right;</a:t>
            </a:r>
          </a:p>
          <a:p>
            <a:pPr lvl="2">
              <a:buNone/>
            </a:pPr>
            <a:r>
              <a:rPr lang="hu-HU" dirty="0" smtClean="0"/>
              <a:t>	float8 interleaved;</a:t>
            </a:r>
          </a:p>
          <a:p>
            <a:pPr lvl="2">
              <a:buNone/>
            </a:pPr>
            <a:r>
              <a:rPr lang="hu-HU" dirty="0" smtClean="0"/>
              <a:t>	interleaved.even = left; interleaved.odd = right;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257800"/>
          </a:xfrm>
        </p:spPr>
        <p:txBody>
          <a:bodyPr>
            <a:normAutofit/>
          </a:bodyPr>
          <a:lstStyle/>
          <a:p>
            <a:r>
              <a:rPr lang="hu-HU" dirty="0" smtClean="0"/>
              <a:t>Konverziók típusok között</a:t>
            </a:r>
          </a:p>
          <a:p>
            <a:pPr lvl="1"/>
            <a:r>
              <a:rPr lang="hu-HU" dirty="0" smtClean="0"/>
              <a:t>Implicit konverzió</a:t>
            </a:r>
          </a:p>
          <a:p>
            <a:pPr lvl="2"/>
            <a:r>
              <a:rPr lang="hu-HU" dirty="0" smtClean="0"/>
              <a:t>Korlátozott mértékben használható</a:t>
            </a:r>
          </a:p>
          <a:p>
            <a:pPr lvl="2"/>
            <a:r>
              <a:rPr lang="hu-HU" dirty="0" smtClean="0"/>
              <a:t>Skalár típusok között</a:t>
            </a:r>
          </a:p>
          <a:p>
            <a:pPr lvl="1"/>
            <a:r>
              <a:rPr lang="hu-HU" dirty="0" smtClean="0"/>
              <a:t>Explicit konverzió</a:t>
            </a:r>
          </a:p>
          <a:p>
            <a:pPr lvl="2"/>
            <a:r>
              <a:rPr lang="hu-HU" dirty="0" smtClean="0"/>
              <a:t>Skalár – vektor konverzió</a:t>
            </a:r>
          </a:p>
          <a:p>
            <a:pPr lvl="3"/>
            <a:r>
              <a:rPr lang="hu-HU" dirty="0" smtClean="0"/>
              <a:t>float4 f = (float4)1.0;</a:t>
            </a:r>
          </a:p>
          <a:p>
            <a:pPr lvl="2"/>
            <a:r>
              <a:rPr lang="hu-HU" dirty="0" smtClean="0"/>
              <a:t>Vektor típusok közötti konverzió</a:t>
            </a:r>
          </a:p>
          <a:p>
            <a:pPr lvl="3"/>
            <a:r>
              <a:rPr lang="hu-HU" dirty="0" smtClean="0"/>
              <a:t>destType</a:t>
            </a:r>
            <a:r>
              <a:rPr lang="hu-HU" i="1" dirty="0" smtClean="0"/>
              <a:t>n</a:t>
            </a:r>
            <a:r>
              <a:rPr lang="hu-HU" dirty="0" smtClean="0"/>
              <a:t> convert_destType</a:t>
            </a:r>
            <a:r>
              <a:rPr lang="hu-HU" u="sng" dirty="0" smtClean="0"/>
              <a:t>_sat_roundingMode</a:t>
            </a:r>
            <a:r>
              <a:rPr lang="hu-HU" dirty="0" smtClean="0"/>
              <a:t>(sourceType</a:t>
            </a:r>
            <a:r>
              <a:rPr lang="hu-HU" i="1" dirty="0" smtClean="0"/>
              <a:t>n</a:t>
            </a:r>
            <a:r>
              <a:rPr lang="hu-HU" dirty="0" smtClean="0"/>
              <a:t>)</a:t>
            </a:r>
          </a:p>
          <a:p>
            <a:pPr lvl="4"/>
            <a:r>
              <a:rPr lang="hu-HU" dirty="0" smtClean="0"/>
              <a:t>_sat - értékkészletre vágás</a:t>
            </a:r>
          </a:p>
          <a:p>
            <a:pPr lvl="4"/>
            <a:r>
              <a:rPr lang="hu-HU" dirty="0" smtClean="0"/>
              <a:t>_roundingMode – kerekítés</a:t>
            </a:r>
          </a:p>
          <a:p>
            <a:pPr lvl="3"/>
            <a:r>
              <a:rPr lang="hu-HU" dirty="0" smtClean="0"/>
              <a:t>uchar4 u; int4 c = convert_int4(u);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Konverziók típusok között</a:t>
            </a:r>
          </a:p>
          <a:p>
            <a:pPr lvl="1"/>
            <a:r>
              <a:rPr lang="hu-HU" dirty="0" smtClean="0"/>
              <a:t>Azonos méretű típusok között</a:t>
            </a:r>
          </a:p>
          <a:p>
            <a:pPr lvl="1"/>
            <a:r>
              <a:rPr lang="hu-HU" dirty="0" smtClean="0"/>
              <a:t>as_type</a:t>
            </a:r>
            <a:r>
              <a:rPr lang="hu-HU" i="1" dirty="0" smtClean="0"/>
              <a:t>n</a:t>
            </a:r>
            <a:r>
              <a:rPr lang="hu-HU" dirty="0" smtClean="0"/>
              <a:t>()</a:t>
            </a:r>
          </a:p>
          <a:p>
            <a:pPr lvl="2"/>
            <a:r>
              <a:rPr lang="hu-HU" dirty="0" smtClean="0"/>
              <a:t>float f = 1.0f;</a:t>
            </a:r>
          </a:p>
          <a:p>
            <a:pPr lvl="2">
              <a:buNone/>
            </a:pPr>
            <a:r>
              <a:rPr lang="hu-HU" dirty="0" smtClean="0"/>
              <a:t>	uint u = as_uint(f);  // 0x3f800000 lesz az értéke</a:t>
            </a:r>
          </a:p>
          <a:p>
            <a:pPr lvl="2"/>
            <a:r>
              <a:rPr lang="hu-HU" dirty="0" smtClean="0"/>
              <a:t>float4 f = (float4)(1.0f, 2.0f, 3.0f, 4.0f);</a:t>
            </a:r>
          </a:p>
          <a:p>
            <a:pPr lvl="2">
              <a:buNone/>
            </a:pPr>
            <a:r>
              <a:rPr lang="hu-HU" dirty="0" smtClean="0"/>
              <a:t>	int4 i = as_int4(f);</a:t>
            </a:r>
          </a:p>
          <a:p>
            <a:pPr lvl="2">
              <a:buNone/>
            </a:pPr>
            <a:r>
              <a:rPr lang="hu-HU" dirty="0" smtClean="0"/>
              <a:t>	// (0x3f800000, 0x40000000, 0x40400000, 0x40800000)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OpenCL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Heterogén platform támogatás</a:t>
            </a:r>
          </a:p>
          <a:p>
            <a:pPr lvl="1"/>
            <a:r>
              <a:rPr lang="hu-HU" dirty="0" smtClean="0"/>
              <a:t>Párhuzamos CPU-k</a:t>
            </a:r>
          </a:p>
          <a:p>
            <a:pPr lvl="1"/>
            <a:r>
              <a:rPr lang="hu-HU" dirty="0" smtClean="0"/>
              <a:t>Grafikus hardver (GPU)</a:t>
            </a:r>
          </a:p>
          <a:p>
            <a:pPr lvl="1"/>
            <a:r>
              <a:rPr lang="hu-HU" dirty="0" smtClean="0"/>
              <a:t>Jelfeldolgozó processzorok (DSP)</a:t>
            </a:r>
          </a:p>
          <a:p>
            <a:pPr lvl="1"/>
            <a:r>
              <a:rPr lang="hu-HU" dirty="0" smtClean="0"/>
              <a:t>Cell/B.E. processzor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Memória terület jelölők</a:t>
            </a:r>
          </a:p>
          <a:p>
            <a:pPr lvl="1"/>
            <a:r>
              <a:rPr lang="hu-HU" dirty="0" smtClean="0"/>
              <a:t>__global : globális memória</a:t>
            </a:r>
          </a:p>
          <a:p>
            <a:pPr lvl="2"/>
            <a:r>
              <a:rPr lang="hu-HU" dirty="0" smtClean="0"/>
              <a:t>__global float4 color;</a:t>
            </a:r>
          </a:p>
          <a:p>
            <a:pPr lvl="1"/>
            <a:r>
              <a:rPr lang="hu-HU" dirty="0" smtClean="0"/>
              <a:t>__local : lokális memória</a:t>
            </a:r>
          </a:p>
          <a:p>
            <a:pPr lvl="2"/>
            <a:r>
              <a:rPr lang="hu-HU" dirty="0" smtClean="0"/>
              <a:t>__local float16 shared;</a:t>
            </a:r>
          </a:p>
          <a:p>
            <a:pPr lvl="1"/>
            <a:r>
              <a:rPr lang="hu-HU" dirty="0" smtClean="0"/>
              <a:t>__contant : konstans memória</a:t>
            </a:r>
          </a:p>
          <a:p>
            <a:pPr lvl="2"/>
            <a:r>
              <a:rPr lang="hu-HU" dirty="0" smtClean="0"/>
              <a:t>__constant float uniformData;</a:t>
            </a:r>
          </a:p>
          <a:p>
            <a:pPr lvl="2"/>
            <a:r>
              <a:rPr lang="hu-HU" dirty="0" smtClean="0"/>
              <a:t>hoszt oldalról inicializálható</a:t>
            </a:r>
          </a:p>
          <a:p>
            <a:pPr lvl="1"/>
            <a:r>
              <a:rPr lang="hu-HU" dirty="0" smtClean="0"/>
              <a:t>__private : privát memória</a:t>
            </a:r>
          </a:p>
          <a:p>
            <a:pPr lvl="2"/>
            <a:r>
              <a:rPr lang="hu-HU" dirty="0" smtClean="0"/>
              <a:t>__private float8 workItemExclusive;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hu-HU" dirty="0" smtClean="0"/>
              <a:t>Függvény jelölők</a:t>
            </a:r>
          </a:p>
          <a:p>
            <a:pPr lvl="1"/>
            <a:r>
              <a:rPr lang="hu-HU" dirty="0" smtClean="0"/>
              <a:t>__kernel : OpenCL függvény</a:t>
            </a:r>
          </a:p>
          <a:p>
            <a:pPr lvl="2"/>
            <a:r>
              <a:rPr lang="hu-HU" dirty="0" smtClean="0"/>
              <a:t>Csak OpenCL eszközön hajtható végre</a:t>
            </a:r>
          </a:p>
          <a:p>
            <a:pPr lvl="2"/>
            <a:r>
              <a:rPr lang="hu-HU" dirty="0" smtClean="0"/>
              <a:t>A hoszt program meghívhatja</a:t>
            </a:r>
          </a:p>
          <a:p>
            <a:pPr lvl="2"/>
            <a:r>
              <a:rPr lang="hu-HU" dirty="0" smtClean="0"/>
              <a:t>Más OpenCL kernel meghívhatja</a:t>
            </a:r>
          </a:p>
          <a:p>
            <a:pPr lvl="1"/>
            <a:r>
              <a:rPr lang="hu-HU" dirty="0" smtClean="0"/>
              <a:t>__attribute__ : fordító segítő attribútumok</a:t>
            </a:r>
          </a:p>
          <a:p>
            <a:pPr lvl="2"/>
            <a:r>
              <a:rPr lang="hu-HU" dirty="0" smtClean="0"/>
              <a:t>vec_type_hint(type</a:t>
            </a:r>
            <a:r>
              <a:rPr lang="hu-HU" i="1" dirty="0" smtClean="0"/>
              <a:t>n</a:t>
            </a:r>
            <a:r>
              <a:rPr lang="hu-HU" dirty="0" smtClean="0"/>
              <a:t>) : vektor műveletek mérete</a:t>
            </a:r>
          </a:p>
          <a:p>
            <a:pPr lvl="3"/>
            <a:r>
              <a:rPr lang="hu-HU" dirty="0" smtClean="0"/>
              <a:t>A feladat egységek összevonhatóak a fordító álltal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410200"/>
          </a:xfrm>
        </p:spPr>
        <p:txBody>
          <a:bodyPr/>
          <a:lstStyle/>
          <a:p>
            <a:r>
              <a:rPr lang="hu-HU" dirty="0" smtClean="0"/>
              <a:t>Beépített függvények</a:t>
            </a:r>
          </a:p>
          <a:p>
            <a:pPr lvl="1"/>
            <a:r>
              <a:rPr lang="hu-HU" dirty="0" smtClean="0"/>
              <a:t>Feladat egység információk</a:t>
            </a:r>
          </a:p>
          <a:p>
            <a:pPr lvl="2"/>
            <a:r>
              <a:rPr lang="hu-HU" dirty="0" smtClean="0"/>
              <a:t>uint get_work_dim()</a:t>
            </a:r>
          </a:p>
          <a:p>
            <a:pPr lvl="2"/>
            <a:r>
              <a:rPr lang="hu-HU" dirty="0" smtClean="0"/>
              <a:t>size_t get_global_size(uint dimIdx);</a:t>
            </a:r>
          </a:p>
          <a:p>
            <a:pPr lvl="2"/>
            <a:r>
              <a:rPr lang="hu-HU" dirty="0" smtClean="0"/>
              <a:t>size_t get_global_id(uint dimIdx);</a:t>
            </a:r>
          </a:p>
          <a:p>
            <a:pPr lvl="2"/>
            <a:r>
              <a:rPr lang="hu-HU" dirty="0" smtClean="0"/>
              <a:t>size_t get_local_size(uint dimIdx);</a:t>
            </a:r>
          </a:p>
          <a:p>
            <a:pPr lvl="2"/>
            <a:r>
              <a:rPr lang="hu-HU" dirty="0" smtClean="0"/>
              <a:t>size_t get_local_id(uint dimIdx);</a:t>
            </a:r>
          </a:p>
          <a:p>
            <a:pPr lvl="2"/>
            <a:r>
              <a:rPr lang="hu-HU" dirty="0" smtClean="0"/>
              <a:t>size_t get_num_groups(uint dimIdx);</a:t>
            </a:r>
          </a:p>
          <a:p>
            <a:pPr lvl="2"/>
            <a:r>
              <a:rPr lang="hu-HU" dirty="0" smtClean="0"/>
              <a:t>size_t get_group_id(uint dimIdx);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410200"/>
          </a:xfrm>
        </p:spPr>
        <p:txBody>
          <a:bodyPr/>
          <a:lstStyle/>
          <a:p>
            <a:r>
              <a:rPr lang="hu-HU" dirty="0" smtClean="0"/>
              <a:t>Beépített függvények</a:t>
            </a:r>
          </a:p>
          <a:p>
            <a:pPr lvl="1"/>
            <a:r>
              <a:rPr lang="hu-HU" dirty="0" smtClean="0"/>
              <a:t>Matematikai függvények</a:t>
            </a:r>
          </a:p>
          <a:p>
            <a:pPr lvl="2"/>
            <a:r>
              <a:rPr lang="hu-HU" dirty="0" smtClean="0"/>
              <a:t>float, half, egész típusokon</a:t>
            </a:r>
          </a:p>
          <a:p>
            <a:pPr lvl="1"/>
            <a:r>
              <a:rPr lang="hu-HU" dirty="0" smtClean="0"/>
              <a:t>Általánosan használt függvények</a:t>
            </a:r>
          </a:p>
          <a:p>
            <a:pPr lvl="2"/>
            <a:r>
              <a:rPr lang="hu-HU" dirty="0" smtClean="0"/>
              <a:t>float típusokon</a:t>
            </a:r>
          </a:p>
          <a:p>
            <a:pPr lvl="1"/>
            <a:r>
              <a:rPr lang="hu-HU" dirty="0" smtClean="0"/>
              <a:t>Geometriai függvények</a:t>
            </a:r>
          </a:p>
          <a:p>
            <a:pPr lvl="2"/>
            <a:r>
              <a:rPr lang="hu-HU" dirty="0" smtClean="0"/>
              <a:t>float típusokon</a:t>
            </a:r>
          </a:p>
          <a:p>
            <a:pPr lvl="1"/>
            <a:r>
              <a:rPr lang="hu-HU" dirty="0" smtClean="0"/>
              <a:t>Összehasonlító függvények</a:t>
            </a:r>
          </a:p>
          <a:p>
            <a:pPr lvl="2"/>
            <a:r>
              <a:rPr lang="hu-HU" dirty="0" smtClean="0"/>
              <a:t>float típusokon</a:t>
            </a:r>
          </a:p>
          <a:p>
            <a:pPr lvl="2"/>
            <a:r>
              <a:rPr lang="hu-HU" dirty="0" smtClean="0"/>
              <a:t>pl. isequal(float, float) </a:t>
            </a:r>
          </a:p>
          <a:p>
            <a:pPr lvl="2">
              <a:buNone/>
            </a:pPr>
            <a:r>
              <a:rPr lang="hu-HU" dirty="0" smtClean="0"/>
              <a:t>          isfinite(float)</a:t>
            </a:r>
          </a:p>
          <a:p>
            <a:pPr lvl="2"/>
            <a:endParaRPr lang="hu-HU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Beépített függvények</a:t>
            </a:r>
          </a:p>
          <a:p>
            <a:pPr lvl="1"/>
            <a:r>
              <a:rPr lang="hu-HU" dirty="0" smtClean="0"/>
              <a:t>Vektor betöltő függvények</a:t>
            </a:r>
          </a:p>
          <a:p>
            <a:pPr lvl="2"/>
            <a:r>
              <a:rPr lang="hu-HU" dirty="0" smtClean="0"/>
              <a:t>pointer – vektor konverzió</a:t>
            </a:r>
          </a:p>
          <a:p>
            <a:pPr lvl="1"/>
            <a:r>
              <a:rPr lang="hu-HU" dirty="0" smtClean="0"/>
              <a:t>Vektor sorosító függvények</a:t>
            </a:r>
          </a:p>
          <a:p>
            <a:pPr lvl="2"/>
            <a:r>
              <a:rPr lang="hu-HU" dirty="0" smtClean="0"/>
              <a:t>vektor – pointer konverzió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Beépített függvények</a:t>
            </a:r>
          </a:p>
          <a:p>
            <a:pPr lvl="1"/>
            <a:r>
              <a:rPr lang="hu-HU" dirty="0" smtClean="0"/>
              <a:t>Szinkronizációs függvények</a:t>
            </a:r>
          </a:p>
          <a:p>
            <a:pPr lvl="2"/>
            <a:r>
              <a:rPr lang="hu-HU" dirty="0" smtClean="0"/>
              <a:t>barrier(flag);</a:t>
            </a:r>
          </a:p>
          <a:p>
            <a:pPr lvl="3"/>
            <a:r>
              <a:rPr lang="hu-HU" dirty="0" smtClean="0"/>
              <a:t>CLK_LOCAL_MEM_FENCE : lokális memóriát konzisztensé teszi</a:t>
            </a:r>
          </a:p>
          <a:p>
            <a:pPr lvl="3"/>
            <a:r>
              <a:rPr lang="hu-HU" dirty="0" smtClean="0"/>
              <a:t>CLK_GLOBAL_MEM_FENCE : globális memóriát konzisztensé teszi</a:t>
            </a:r>
          </a:p>
          <a:p>
            <a:pPr lvl="2"/>
            <a:r>
              <a:rPr lang="hu-HU" dirty="0" smtClean="0"/>
              <a:t>mem_fence(flag);</a:t>
            </a:r>
          </a:p>
          <a:p>
            <a:pPr lvl="2"/>
            <a:r>
              <a:rPr lang="hu-HU" dirty="0" smtClean="0"/>
              <a:t>read_mem_fence(flag);</a:t>
            </a:r>
          </a:p>
          <a:p>
            <a:pPr lvl="2"/>
            <a:r>
              <a:rPr lang="hu-HU" dirty="0" smtClean="0"/>
              <a:t>write_mem_fence(flag);</a:t>
            </a:r>
            <a:endParaRPr lang="en-US" dirty="0" smtClean="0"/>
          </a:p>
          <a:p>
            <a:pPr lvl="2"/>
            <a:endParaRPr lang="hu-HU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Beépített függvények</a:t>
            </a:r>
          </a:p>
          <a:p>
            <a:pPr lvl="1"/>
            <a:r>
              <a:rPr lang="hu-HU" dirty="0" smtClean="0"/>
              <a:t>Aszinkron memória másolás</a:t>
            </a:r>
          </a:p>
          <a:p>
            <a:pPr lvl="2"/>
            <a:r>
              <a:rPr lang="hu-HU" dirty="0" smtClean="0"/>
              <a:t>Globális memóriából lokális memóriába</a:t>
            </a:r>
          </a:p>
          <a:p>
            <a:pPr lvl="2"/>
            <a:r>
              <a:rPr lang="hu-HU" dirty="0" smtClean="0"/>
              <a:t>Lokális memóriából globális memóriába</a:t>
            </a:r>
          </a:p>
          <a:p>
            <a:pPr lvl="2"/>
            <a:r>
              <a:rPr lang="hu-HU" dirty="0" smtClean="0"/>
              <a:t>event_t async_work_group_copy(...);</a:t>
            </a:r>
          </a:p>
          <a:p>
            <a:pPr lvl="2"/>
            <a:r>
              <a:rPr lang="hu-HU" dirty="0" smtClean="0"/>
              <a:t>wait_group_events(..., eventList);</a:t>
            </a:r>
          </a:p>
          <a:p>
            <a:pPr lvl="1"/>
            <a:r>
              <a:rPr lang="hu-HU" dirty="0" smtClean="0"/>
              <a:t>Prefetch</a:t>
            </a:r>
          </a:p>
          <a:p>
            <a:pPr lvl="2"/>
            <a:r>
              <a:rPr lang="hu-HU" dirty="0" smtClean="0"/>
              <a:t>A globális memória egy részének előtöltése a cache-be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OpenCL programom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752600"/>
            <a:ext cx="8839200" cy="47705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iostream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#include &lt;CL/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opencl.h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#define DATA_SIZE (1024*1240)</a:t>
            </a:r>
          </a:p>
          <a:p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[]){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err;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global;  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globális problématér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local;   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lokális problématér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cl_platform_id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platform;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clGetPlatformIDs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(1, &amp;platform,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if(err != CL_SUCCESS){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find a platform!"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OpenCL programom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clGetDeviceIDs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(platform, CL_DEVICE_TYPE_GPU, 1,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if(err != CL_SUCCESS){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create a device group!"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cl_context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context;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context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clCreateContext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(0, 1,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NULL, NULL, &amp;err);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(!context)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create a compute context!"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cl_command_queue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commands;</a:t>
            </a:r>
          </a:p>
          <a:p>
            <a:r>
              <a:rPr lang="fr-FR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commands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clCreateCommandQueue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context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, 0, &amp;</a:t>
            </a:r>
            <a:r>
              <a:rPr lang="fr-FR" sz="1600" dirty="0" err="1">
                <a:latin typeface="Consolas" pitchFamily="49" charset="0"/>
                <a:cs typeface="Consolas" pitchFamily="49" charset="0"/>
              </a:rPr>
              <a:t>err</a:t>
            </a:r>
            <a:r>
              <a:rPr lang="fr-FR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(!commands)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create a command commands!"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OpenCL programom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cl_program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program;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program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clCreateProgramWithSource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(context, 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    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const char **)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KernelSource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NULL, &amp;err);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(!program)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create compute program!"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clBuildProgram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(program, 0, NULL, NULL, NULL,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size_t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char buffer[2048];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build program executable!"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clGetProgramBuildInfo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(program,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CL_PROGRAM_BUILD_LOG,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(buffer), buffer,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buffer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OpenCL architektúra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OpenCL elemei</a:t>
            </a:r>
          </a:p>
          <a:p>
            <a:pPr lvl="1"/>
            <a:r>
              <a:rPr lang="hu-HU" dirty="0" smtClean="0"/>
              <a:t>Platform modell</a:t>
            </a:r>
          </a:p>
          <a:p>
            <a:pPr lvl="1"/>
            <a:r>
              <a:rPr lang="hu-HU" dirty="0" smtClean="0"/>
              <a:t>Végrehajtási séma</a:t>
            </a:r>
          </a:p>
          <a:p>
            <a:pPr lvl="1"/>
            <a:r>
              <a:rPr lang="hu-HU" dirty="0" smtClean="0"/>
              <a:t>Memória modell</a:t>
            </a:r>
          </a:p>
          <a:p>
            <a:pPr lvl="1"/>
            <a:r>
              <a:rPr lang="hu-HU" dirty="0" smtClean="0"/>
              <a:t>Program modell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OpenCL programom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kernel;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kernel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clCreateKernel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(program, "square", &amp;err);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(!kernel || 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create compute kernel!"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float* data = new float[DATA_SIZE];    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bemenő adathalmaz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float* results = new float[DATA_SIZE]; 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eredmény halmaz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correct;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input; 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device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memória a bemenetnek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output;                 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device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mem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ória az eredménynek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A bemenet véletlen számok halmaza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count = DATA_SIZE;</a:t>
            </a:r>
          </a:p>
          <a:p>
            <a:r>
              <a:rPr lang="nn-NO" sz="1600" dirty="0">
                <a:latin typeface="Consolas" pitchFamily="49" charset="0"/>
                <a:cs typeface="Consolas" pitchFamily="49" charset="0"/>
              </a:rPr>
              <a:t>  for(int i = 0; i &lt; count; i</a:t>
            </a:r>
            <a:r>
              <a:rPr lang="nn-NO" sz="1600" dirty="0" smtClean="0">
                <a:latin typeface="Consolas" pitchFamily="49" charset="0"/>
                <a:cs typeface="Consolas" pitchFamily="49" charset="0"/>
              </a:rPr>
              <a:t>++)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data[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= rand() / (float)RAND_MAX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OpenCL programom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47705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input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(context,  CL_MEM_READ_ONLY,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 * 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NULL,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output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clCreateBuffer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(context,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CL_MEM_WRITE_ONLY,sizeof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 * 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NULL,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(!input || !output)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allocate device memory!"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Bemenő adat másolása az eszköz globális memóriájába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clEnqueueWriteBuffer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(commands, input,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CL_TRUE, 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 * count,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data, 0, NULL,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write to source array!"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OpenCL programom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612642"/>
            <a:ext cx="8991600" cy="50167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Kernel paraméterek beállítása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0;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(kernel, 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&amp;input);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|=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(kernel, 1,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cl_mem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&amp;output);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|=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clSetKernelArg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(kernel, 2,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&amp;count);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set kernel arguments! " &lt;&lt; err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Munkacsoport méret meghatározása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clGetKernelWorkGroupInfo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(kernel,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device_id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	 CL_KERNEL_WORK_GROUP_SIZE,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	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(local), &amp;local,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retrieve kernel work group info! "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      &lt;&lt;  err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OpenCL programom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52629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Kernel indítása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count;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clEnqueueNDRangeKernel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(commands, kernel,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  1, NULL, &amp;global, &amp;local,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  0, NULL, NULL);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execute kernel!"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return EXIT_FAILURE;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Az eredmény bevárása</a:t>
            </a: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clFinish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(commands);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Az eredmény visszaolvasása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err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clEnqueueReadBuffer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commands, output,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CL_TRUE, 0,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(float) * count,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		     results, 0, NULL, NULL 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if (err != CL_SUCCESS)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cerr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"Error: Failed to read output array! " &lt;&lt;  err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exit(1);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OpenCL programom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583591"/>
            <a:ext cx="8991600" cy="32932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Az eredmény ellenőrzése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correct = 0;</a:t>
            </a:r>
          </a:p>
          <a:p>
            <a:r>
              <a:rPr lang="nn-NO" sz="1600" dirty="0">
                <a:latin typeface="Consolas" pitchFamily="49" charset="0"/>
                <a:cs typeface="Consolas" pitchFamily="49" charset="0"/>
              </a:rPr>
              <a:t>  for(int i = 0; i &lt; count; i++)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if(results[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== data[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* data[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    correct++;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"Computed " &lt;&lt; correct &lt;&lt; "/"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&lt;&lt;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count &lt;&lt; " correct values"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&lt;&lt; "Computed " &lt;&lt; 100.f * (float)correct/(float)count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&lt;&lt;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"% correct values" &lt;&lt; std::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...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OpenCL programom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563559"/>
            <a:ext cx="8991600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Takarítás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delete [] data; delete [] results;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(input);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clReleaseMemObject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(output);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clReleaseProgram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(program);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(kernel);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clReleaseCommandQueue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(commands);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clReleaseContext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(context);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return 0;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181600"/>
          </a:xfrm>
        </p:spPr>
        <p:txBody>
          <a:bodyPr/>
          <a:lstStyle/>
          <a:p>
            <a:r>
              <a:rPr lang="hu-HU" dirty="0" smtClean="0"/>
              <a:t>OpenCL kernel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 OpenCL programom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46055"/>
            <a:ext cx="66294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kernel void square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global float* input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global float* output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	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const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){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(0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if(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 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output[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= input[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] * input[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5867400" y="3276600"/>
            <a:ext cx="2362200" cy="1447800"/>
            <a:chOff x="5867400" y="4800600"/>
            <a:chExt cx="2362200" cy="1447800"/>
          </a:xfrm>
        </p:grpSpPr>
        <p:sp>
          <p:nvSpPr>
            <p:cNvPr id="40" name="Rectangle 39"/>
            <p:cNvSpPr/>
            <p:nvPr/>
          </p:nvSpPr>
          <p:spPr>
            <a:xfrm>
              <a:off x="5867400" y="4800600"/>
              <a:ext cx="2362200" cy="1447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77000" y="49530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324600" y="51816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172200" y="54102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19800" y="56388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0960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2484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4008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5532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7056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15000" y="3505200"/>
            <a:ext cx="2362200" cy="1447800"/>
            <a:chOff x="5867400" y="4800600"/>
            <a:chExt cx="2362200" cy="1447800"/>
          </a:xfrm>
        </p:grpSpPr>
        <p:sp>
          <p:nvSpPr>
            <p:cNvPr id="29" name="Rectangle 28"/>
            <p:cNvSpPr/>
            <p:nvPr/>
          </p:nvSpPr>
          <p:spPr>
            <a:xfrm>
              <a:off x="5867400" y="4800600"/>
              <a:ext cx="2362200" cy="1447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477000" y="49530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24600" y="51816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2200" y="54102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019800" y="56388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960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484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4008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532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05600" y="5715000"/>
              <a:ext cx="76200" cy="304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562600" y="3733800"/>
            <a:ext cx="2362200" cy="1447800"/>
            <a:chOff x="5867400" y="4800600"/>
            <a:chExt cx="2362200" cy="1447800"/>
          </a:xfrm>
        </p:grpSpPr>
        <p:sp>
          <p:nvSpPr>
            <p:cNvPr id="4" name="Rectangle 3"/>
            <p:cNvSpPr/>
            <p:nvPr/>
          </p:nvSpPr>
          <p:spPr>
            <a:xfrm>
              <a:off x="5867400" y="4800600"/>
              <a:ext cx="2362200" cy="14478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477000" y="49530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51816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172200" y="54102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019800" y="5638800"/>
              <a:ext cx="1447800" cy="4572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96000" y="5715000"/>
              <a:ext cx="762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48400" y="5715000"/>
              <a:ext cx="762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00800" y="5715000"/>
              <a:ext cx="762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53200" y="5715000"/>
              <a:ext cx="762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05600" y="5715000"/>
              <a:ext cx="76200" cy="304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Platform modell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25609"/>
          </a:xfrm>
        </p:spPr>
        <p:txBody>
          <a:bodyPr/>
          <a:lstStyle/>
          <a:p>
            <a:r>
              <a:rPr lang="hu-HU" dirty="0" smtClean="0"/>
              <a:t>Hoszt eszköz</a:t>
            </a:r>
          </a:p>
          <a:p>
            <a:r>
              <a:rPr lang="hu-HU" dirty="0" smtClean="0"/>
              <a:t>OpenCL eszközök</a:t>
            </a:r>
          </a:p>
          <a:p>
            <a:endParaRPr lang="hu-HU" dirty="0" smtClean="0"/>
          </a:p>
          <a:p>
            <a:r>
              <a:rPr lang="hu-HU" dirty="0" smtClean="0"/>
              <a:t>Számító egységek (CU)</a:t>
            </a:r>
          </a:p>
          <a:p>
            <a:pPr lvl="1"/>
            <a:r>
              <a:rPr lang="hu-HU" dirty="0" smtClean="0"/>
              <a:t>Feldolgozó egységek (PE)</a:t>
            </a:r>
          </a:p>
          <a:p>
            <a:pPr lvl="2"/>
            <a:r>
              <a:rPr lang="hu-HU" dirty="0" smtClean="0"/>
              <a:t>SIMD (közös utasítás számláló)</a:t>
            </a:r>
          </a:p>
          <a:p>
            <a:pPr lvl="2"/>
            <a:r>
              <a:rPr lang="hu-HU" dirty="0" smtClean="0"/>
              <a:t>SPMD (saját utasítás számláló)</a:t>
            </a:r>
          </a:p>
          <a:p>
            <a:endParaRPr lang="hu-HU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6248400" y="2057400"/>
            <a:ext cx="1905000" cy="8382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781800" y="2297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Hoszt</a:t>
            </a:r>
            <a:endParaRPr lang="en-US" dirty="0"/>
          </a:p>
        </p:txBody>
      </p:sp>
      <p:cxnSp>
        <p:nvCxnSpPr>
          <p:cNvPr id="53" name="Elbow Connector 52"/>
          <p:cNvCxnSpPr>
            <a:stCxn id="50" idx="3"/>
            <a:endCxn id="40" idx="3"/>
          </p:cNvCxnSpPr>
          <p:nvPr/>
        </p:nvCxnSpPr>
        <p:spPr>
          <a:xfrm>
            <a:off x="8153400" y="2476500"/>
            <a:ext cx="76200" cy="1524000"/>
          </a:xfrm>
          <a:prstGeom prst="bentConnector3">
            <a:avLst>
              <a:gd name="adj1" fmla="val 88214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50" idx="3"/>
            <a:endCxn id="29" idx="3"/>
          </p:cNvCxnSpPr>
          <p:nvPr/>
        </p:nvCxnSpPr>
        <p:spPr>
          <a:xfrm flipH="1">
            <a:off x="8077200" y="2476500"/>
            <a:ext cx="76200" cy="1752600"/>
          </a:xfrm>
          <a:prstGeom prst="bentConnector3">
            <a:avLst>
              <a:gd name="adj1" fmla="val -88928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50" idx="3"/>
            <a:endCxn id="4" idx="3"/>
          </p:cNvCxnSpPr>
          <p:nvPr/>
        </p:nvCxnSpPr>
        <p:spPr>
          <a:xfrm flipH="1">
            <a:off x="7924800" y="2476500"/>
            <a:ext cx="228600" cy="1981200"/>
          </a:xfrm>
          <a:prstGeom prst="bentConnector3">
            <a:avLst>
              <a:gd name="adj1" fmla="val -29642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6210300" y="521970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 flipH="1" flipV="1">
            <a:off x="5447734" y="5348968"/>
            <a:ext cx="747599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581650" y="573132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PE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400800" y="571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CU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086600" y="5715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OpenCL eszköz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rot="5400000" flipH="1" flipV="1">
            <a:off x="7581105" y="5447506"/>
            <a:ext cx="533400" cy="15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séma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Hoszt program</a:t>
            </a:r>
          </a:p>
          <a:p>
            <a:pPr lvl="1"/>
            <a:r>
              <a:rPr lang="hu-HU" dirty="0" smtClean="0"/>
              <a:t>Kontextus management</a:t>
            </a:r>
          </a:p>
          <a:p>
            <a:pPr lvl="1"/>
            <a:r>
              <a:rPr lang="hu-HU" dirty="0" smtClean="0"/>
              <a:t>Végrehajtás vezérlés</a:t>
            </a:r>
          </a:p>
          <a:p>
            <a:endParaRPr lang="hu-HU" dirty="0" smtClean="0"/>
          </a:p>
          <a:p>
            <a:r>
              <a:rPr lang="hu-HU" dirty="0" smtClean="0"/>
              <a:t>Kernel program</a:t>
            </a:r>
          </a:p>
          <a:p>
            <a:pPr lvl="1"/>
            <a:r>
              <a:rPr lang="hu-HU" dirty="0" smtClean="0"/>
              <a:t>Számító egységek vezérlése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séma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Kernel program</a:t>
            </a:r>
          </a:p>
          <a:p>
            <a:pPr lvl="1"/>
            <a:r>
              <a:rPr lang="hu-HU" dirty="0" smtClean="0"/>
              <a:t>Index tér (NDRange)</a:t>
            </a:r>
          </a:p>
          <a:p>
            <a:pPr lvl="1"/>
            <a:r>
              <a:rPr lang="hu-HU" dirty="0" smtClean="0"/>
              <a:t>Munkacsoportok (work-groups)</a:t>
            </a:r>
          </a:p>
          <a:p>
            <a:pPr lvl="1"/>
            <a:r>
              <a:rPr lang="hu-HU" dirty="0" smtClean="0"/>
              <a:t>Feladat egységek (work-items)</a:t>
            </a:r>
          </a:p>
          <a:p>
            <a:pPr lvl="2"/>
            <a:r>
              <a:rPr lang="hu-HU" dirty="0" smtClean="0"/>
              <a:t>Globális azonosító (global ID)</a:t>
            </a:r>
          </a:p>
          <a:p>
            <a:pPr lvl="2"/>
            <a:r>
              <a:rPr lang="hu-HU" dirty="0" smtClean="0"/>
              <a:t>Azonos program a munkacsoportban</a:t>
            </a:r>
          </a:p>
          <a:p>
            <a:pPr lvl="2"/>
            <a:r>
              <a:rPr lang="hu-HU" dirty="0" smtClean="0"/>
              <a:t>A vezérlés eltérhet egységenként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séma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Kernel program</a:t>
            </a:r>
          </a:p>
          <a:p>
            <a:pPr lvl="1"/>
            <a:r>
              <a:rPr lang="hu-HU" dirty="0" smtClean="0"/>
              <a:t>Index tér (NDRange)</a:t>
            </a:r>
          </a:p>
          <a:p>
            <a:pPr lvl="1"/>
            <a:r>
              <a:rPr lang="hu-HU" dirty="0" smtClean="0"/>
              <a:t>Munkacsoportok (work-groups)</a:t>
            </a:r>
          </a:p>
          <a:p>
            <a:pPr lvl="2"/>
            <a:r>
              <a:rPr lang="hu-HU" dirty="0" smtClean="0"/>
              <a:t>Finomabb index felbontás</a:t>
            </a:r>
          </a:p>
          <a:p>
            <a:pPr lvl="2"/>
            <a:r>
              <a:rPr lang="hu-HU" dirty="0" smtClean="0"/>
              <a:t>Munkacsoport azonosító (work-group ID)</a:t>
            </a:r>
          </a:p>
          <a:p>
            <a:pPr lvl="2"/>
            <a:r>
              <a:rPr lang="hu-HU" dirty="0" smtClean="0"/>
              <a:t>A feladat egységeknek lokális azonosító (local ID)</a:t>
            </a:r>
          </a:p>
          <a:p>
            <a:pPr lvl="1"/>
            <a:r>
              <a:rPr lang="hu-HU" dirty="0" smtClean="0"/>
              <a:t>Feladat egységek (work-items)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Végrehajtási séma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5257800"/>
          </a:xfrm>
        </p:spPr>
        <p:txBody>
          <a:bodyPr/>
          <a:lstStyle/>
          <a:p>
            <a:r>
              <a:rPr lang="hu-HU" dirty="0" smtClean="0"/>
              <a:t>Kernel program</a:t>
            </a:r>
          </a:p>
          <a:p>
            <a:pPr lvl="1"/>
            <a:r>
              <a:rPr lang="hu-HU" dirty="0" smtClean="0"/>
              <a:t>Index tér (NDRange)</a:t>
            </a:r>
          </a:p>
          <a:p>
            <a:pPr lvl="2"/>
            <a:r>
              <a:rPr lang="hu-HU" dirty="0" smtClean="0"/>
              <a:t>N dimenziós problématér (N=1,2,3)</a:t>
            </a:r>
          </a:p>
          <a:p>
            <a:pPr lvl="2"/>
            <a:r>
              <a:rPr lang="hu-HU" dirty="0" smtClean="0"/>
              <a:t>Minden cimke egyforma dimenziójú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Címzések</a:t>
            </a:r>
          </a:p>
          <a:p>
            <a:pPr lvl="2"/>
            <a:r>
              <a:rPr lang="hu-HU" dirty="0" smtClean="0"/>
              <a:t>Globális címtér: (G</a:t>
            </a:r>
            <a:r>
              <a:rPr lang="hu-HU" baseline="-25000" dirty="0" smtClean="0"/>
              <a:t>x</a:t>
            </a:r>
            <a:r>
              <a:rPr lang="hu-HU" dirty="0" smtClean="0"/>
              <a:t>, G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Munkacsoport méret: (S</a:t>
            </a:r>
            <a:r>
              <a:rPr lang="hu-HU" baseline="-25000" dirty="0" smtClean="0"/>
              <a:t>x</a:t>
            </a:r>
            <a:r>
              <a:rPr lang="hu-HU" dirty="0" smtClean="0"/>
              <a:t>, S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3"/>
            <a:r>
              <a:rPr lang="hu-HU" dirty="0" smtClean="0"/>
              <a:t>Munkacsoport azonosító: (w</a:t>
            </a:r>
            <a:r>
              <a:rPr lang="hu-HU" baseline="-25000" dirty="0" smtClean="0"/>
              <a:t>x</a:t>
            </a:r>
            <a:r>
              <a:rPr lang="hu-HU" dirty="0" smtClean="0"/>
              <a:t>, w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Lokális azonosító: (s</a:t>
            </a:r>
            <a:r>
              <a:rPr lang="hu-HU" baseline="-25000" dirty="0" smtClean="0"/>
              <a:t>x</a:t>
            </a:r>
            <a:r>
              <a:rPr lang="hu-HU" dirty="0" smtClean="0"/>
              <a:t>,s</a:t>
            </a:r>
            <a:r>
              <a:rPr lang="hu-HU" baseline="-25000" dirty="0" smtClean="0"/>
              <a:t>y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294</TotalTime>
  <Words>1835</Words>
  <Application>Microsoft Office PowerPoint</Application>
  <PresentationFormat>On-screen Show (4:3)</PresentationFormat>
  <Paragraphs>527</Paragraphs>
  <Slides>46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Module</vt:lpstr>
      <vt:lpstr>Equation</vt:lpstr>
      <vt:lpstr>OpenCL alapok</vt:lpstr>
      <vt:lpstr>Az OpenCL</vt:lpstr>
      <vt:lpstr>Az OpenCL</vt:lpstr>
      <vt:lpstr>OpenCL architektúra</vt:lpstr>
      <vt:lpstr>Platform modell</vt:lpstr>
      <vt:lpstr>Végrehajtási séma</vt:lpstr>
      <vt:lpstr>Végrehajtási séma</vt:lpstr>
      <vt:lpstr>Végrehajtási séma</vt:lpstr>
      <vt:lpstr>Végrehajtási séma</vt:lpstr>
      <vt:lpstr>Végrehajtási séma</vt:lpstr>
      <vt:lpstr>Végrehajtási séma</vt:lpstr>
      <vt:lpstr>Végrehajtási séma</vt:lpstr>
      <vt:lpstr>Végrehajtási séma</vt:lpstr>
      <vt:lpstr>Végrehajtási séma</vt:lpstr>
      <vt:lpstr>Végrehajtási séma</vt:lpstr>
      <vt:lpstr>Memória modell</vt:lpstr>
      <vt:lpstr>Memória modell</vt:lpstr>
      <vt:lpstr>Memória modell</vt:lpstr>
      <vt:lpstr>Memória modell</vt:lpstr>
      <vt:lpstr>Memória modell</vt:lpstr>
      <vt:lpstr>Program modell</vt:lpstr>
      <vt:lpstr>Program modell</vt:lpstr>
      <vt:lpstr>Szinkronizáció</vt:lpstr>
      <vt:lpstr>Szinkronizáció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OpenCL C</vt:lpstr>
      <vt:lpstr>Első OpenCL programom</vt:lpstr>
      <vt:lpstr>Első OpenCL programom</vt:lpstr>
      <vt:lpstr>Első OpenCL programom</vt:lpstr>
      <vt:lpstr>Első OpenCL programom</vt:lpstr>
      <vt:lpstr>Első OpenCL programom</vt:lpstr>
      <vt:lpstr>Első OpenCL programom</vt:lpstr>
      <vt:lpstr>Első OpenCL programom</vt:lpstr>
      <vt:lpstr>Első OpenCL programom</vt:lpstr>
      <vt:lpstr>Első OpenCL programom</vt:lpstr>
      <vt:lpstr>Első OpenCL programom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OpenCL alapok</dc:title>
  <dc:creator>tbalazs</dc:creator>
  <cp:lastModifiedBy>tbalazs</cp:lastModifiedBy>
  <cp:revision>120</cp:revision>
  <dcterms:created xsi:type="dcterms:W3CDTF">2011-03-22T06:54:02Z</dcterms:created>
  <dcterms:modified xsi:type="dcterms:W3CDTF">2013-03-26T10:06:51Z</dcterms:modified>
</cp:coreProperties>
</file>