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5" r:id="rId7"/>
    <p:sldId id="267" r:id="rId8"/>
    <p:sldId id="269" r:id="rId9"/>
    <p:sldId id="271" r:id="rId10"/>
    <p:sldId id="273" r:id="rId11"/>
    <p:sldId id="262" r:id="rId12"/>
    <p:sldId id="272" r:id="rId13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14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D6675-CD0F-4151-A67A-B59D82981C07}" type="datetimeFigureOut">
              <a:rPr lang="hu-HU" smtClean="0"/>
              <a:pPr/>
              <a:t>2013.10.28.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EC0B-19BB-4D4B-BD5C-4D0B89611EC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D6675-CD0F-4151-A67A-B59D82981C07}" type="datetimeFigureOut">
              <a:rPr lang="hu-HU" smtClean="0"/>
              <a:pPr/>
              <a:t>2013.10.28.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EC0B-19BB-4D4B-BD5C-4D0B89611EC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D6675-CD0F-4151-A67A-B59D82981C07}" type="datetimeFigureOut">
              <a:rPr lang="hu-HU" smtClean="0"/>
              <a:pPr/>
              <a:t>2013.10.28.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EC0B-19BB-4D4B-BD5C-4D0B89611EC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D6675-CD0F-4151-A67A-B59D82981C07}" type="datetimeFigureOut">
              <a:rPr lang="hu-HU" smtClean="0"/>
              <a:pPr/>
              <a:t>2013.10.28.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EC0B-19BB-4D4B-BD5C-4D0B89611EC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D6675-CD0F-4151-A67A-B59D82981C07}" type="datetimeFigureOut">
              <a:rPr lang="hu-HU" smtClean="0"/>
              <a:pPr/>
              <a:t>2013.10.28.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EC0B-19BB-4D4B-BD5C-4D0B89611EC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D6675-CD0F-4151-A67A-B59D82981C07}" type="datetimeFigureOut">
              <a:rPr lang="hu-HU" smtClean="0"/>
              <a:pPr/>
              <a:t>2013.10.28.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EC0B-19BB-4D4B-BD5C-4D0B89611EC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D6675-CD0F-4151-A67A-B59D82981C07}" type="datetimeFigureOut">
              <a:rPr lang="hu-HU" smtClean="0"/>
              <a:pPr/>
              <a:t>2013.10.28.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EC0B-19BB-4D4B-BD5C-4D0B89611EC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D6675-CD0F-4151-A67A-B59D82981C07}" type="datetimeFigureOut">
              <a:rPr lang="hu-HU" smtClean="0"/>
              <a:pPr/>
              <a:t>2013.10.28.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EC0B-19BB-4D4B-BD5C-4D0B89611EC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D6675-CD0F-4151-A67A-B59D82981C07}" type="datetimeFigureOut">
              <a:rPr lang="hu-HU" smtClean="0"/>
              <a:pPr/>
              <a:t>2013.10.28.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EC0B-19BB-4D4B-BD5C-4D0B89611EC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D6675-CD0F-4151-A67A-B59D82981C07}" type="datetimeFigureOut">
              <a:rPr lang="hu-HU" smtClean="0"/>
              <a:pPr/>
              <a:t>2013.10.28.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EC0B-19BB-4D4B-BD5C-4D0B89611EC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D6675-CD0F-4151-A67A-B59D82981C07}" type="datetimeFigureOut">
              <a:rPr lang="hu-HU" smtClean="0"/>
              <a:pPr/>
              <a:t>2013.10.28.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EC0B-19BB-4D4B-BD5C-4D0B89611EC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D6675-CD0F-4151-A67A-B59D82981C07}" type="datetimeFigureOut">
              <a:rPr lang="hu-HU" smtClean="0"/>
              <a:pPr/>
              <a:t>2013.10.28.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3EC0B-19BB-4D4B-BD5C-4D0B89611ECB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GPGPU labor </a:t>
            </a:r>
            <a:r>
              <a:rPr lang="en-US" dirty="0" smtClean="0"/>
              <a:t>IX</a:t>
            </a:r>
            <a:r>
              <a:rPr lang="hu-HU" dirty="0" smtClean="0"/>
              <a:t>.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343804" cy="1752600"/>
          </a:xfrm>
        </p:spPr>
        <p:txBody>
          <a:bodyPr/>
          <a:lstStyle/>
          <a:p>
            <a:r>
              <a:rPr lang="en-US" dirty="0" smtClean="0"/>
              <a:t>Line</a:t>
            </a:r>
            <a:r>
              <a:rPr lang="hu-HU" dirty="0" err="1" smtClean="0"/>
              <a:t>áris</a:t>
            </a:r>
            <a:r>
              <a:rPr lang="hu-HU" dirty="0" smtClean="0"/>
              <a:t> egyenletrendszerek megoldása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Mátrix</a:t>
            </a:r>
            <a:r>
              <a:rPr lang="en-US" dirty="0" smtClean="0"/>
              <a:t> </a:t>
            </a:r>
            <a:r>
              <a:rPr lang="en-US" dirty="0" err="1" smtClean="0"/>
              <a:t>vektor</a:t>
            </a:r>
            <a:r>
              <a:rPr lang="en-US" dirty="0" smtClean="0"/>
              <a:t> </a:t>
            </a:r>
            <a:r>
              <a:rPr lang="en-US" dirty="0" err="1" smtClean="0"/>
              <a:t>szorzás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Terjesszük</a:t>
            </a:r>
            <a:r>
              <a:rPr lang="en-US" dirty="0" smtClean="0"/>
              <a:t> </a:t>
            </a:r>
            <a:r>
              <a:rPr lang="en-US" dirty="0" err="1" smtClean="0"/>
              <a:t>valamely</a:t>
            </a:r>
            <a:r>
              <a:rPr lang="en-US" dirty="0" smtClean="0"/>
              <a:t> </a:t>
            </a:r>
            <a:r>
              <a:rPr lang="en-US" dirty="0" err="1" smtClean="0"/>
              <a:t>megoldást</a:t>
            </a:r>
            <a:r>
              <a:rPr lang="en-US" dirty="0" smtClean="0"/>
              <a:t> </a:t>
            </a:r>
            <a:r>
              <a:rPr lang="en-US" dirty="0" err="1" smtClean="0"/>
              <a:t>több</a:t>
            </a:r>
            <a:r>
              <a:rPr lang="en-US" dirty="0" smtClean="0"/>
              <a:t> </a:t>
            </a:r>
            <a:r>
              <a:rPr lang="en-US" dirty="0" err="1" smtClean="0"/>
              <a:t>munkacsoportra</a:t>
            </a:r>
            <a:r>
              <a:rPr lang="en-US"/>
              <a:t>!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154870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57818" y="274638"/>
            <a:ext cx="3328982" cy="114300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Ja</a:t>
            </a:r>
            <a:r>
              <a:rPr lang="en-US" dirty="0" smtClean="0"/>
              <a:t>c</a:t>
            </a:r>
            <a:r>
              <a:rPr lang="hu-HU" dirty="0" smtClean="0"/>
              <a:t>obi </a:t>
            </a:r>
            <a:r>
              <a:rPr lang="hu-HU" dirty="0" smtClean="0"/>
              <a:t>iteráció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2844" y="142852"/>
            <a:ext cx="8858312" cy="6572296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void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ja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c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obi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(){</a:t>
            </a: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 int n = 8;</a:t>
            </a:r>
          </a:p>
          <a:p>
            <a:pPr>
              <a:buNone/>
            </a:pP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* x[2] = {NULL,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NULL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};</a:t>
            </a: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 x[0] =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new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[n];</a:t>
            </a: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 x[1] =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new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[n];</a:t>
            </a: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for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(int i = 0; i &lt; n; ++i){</a:t>
            </a: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   x[0][i] = 0.0f;</a:t>
            </a: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   x[1][i] = 0.0f;</a:t>
            </a: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 }</a:t>
            </a:r>
          </a:p>
          <a:p>
            <a:pPr>
              <a:buNone/>
            </a:pP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* A =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new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[n *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n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];</a:t>
            </a: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for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(int i = 0; i &lt; n; ++i){</a:t>
            </a: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for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(int j = 0; j &lt; n; ++j){</a:t>
            </a: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v = 0.0f;</a:t>
            </a: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	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if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( i == j){</a:t>
            </a: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       v = 0.5f;</a:t>
            </a: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	 }</a:t>
            </a: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     A[i + j * n] = v;</a:t>
            </a: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   }</a:t>
            </a: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 }</a:t>
            </a:r>
          </a:p>
          <a:p>
            <a:pPr>
              <a:buNone/>
            </a:pP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* b =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new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[n];</a:t>
            </a: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for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(int i = 0; i &lt; n; ++i){</a:t>
            </a: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   b[i] = 1.0f;</a:t>
            </a: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 }</a:t>
            </a:r>
          </a:p>
          <a:p>
            <a:pPr>
              <a:buNone/>
            </a:pP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 int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inputBuffer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= 0;</a:t>
            </a: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const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int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iterations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= 20;</a:t>
            </a: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for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(int i = 0; i &lt;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iterations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; ++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){</a:t>
            </a: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largeMV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(n,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n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, x[(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inputBuffer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+ 1) % 2], A, x[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inputBuffer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], b);</a:t>
            </a: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inputBuffer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= (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inputBuffer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+ 1) % 2;</a:t>
            </a: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printResult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(n, x[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inputBuffer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], "Jakobi");</a:t>
            </a: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 }</a:t>
            </a:r>
          </a:p>
          <a:p>
            <a:pPr>
              <a:buNone/>
            </a:pP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delete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x[0];</a:t>
            </a: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delete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x[1];</a:t>
            </a: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delete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A;</a:t>
            </a: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delete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b;</a:t>
            </a: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Jacobi </a:t>
            </a:r>
            <a:r>
              <a:rPr lang="en-US" dirty="0" err="1" smtClean="0"/>
              <a:t>iteráció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Próbáljuk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 smtClean="0"/>
              <a:t>egyenlet</a:t>
            </a:r>
            <a:r>
              <a:rPr lang="en-US" dirty="0" smtClean="0"/>
              <a:t> </a:t>
            </a:r>
            <a:r>
              <a:rPr lang="en-US" dirty="0" err="1" smtClean="0"/>
              <a:t>rendszerre</a:t>
            </a:r>
            <a:r>
              <a:rPr lang="en-US" dirty="0" smtClean="0"/>
              <a:t> is!</a:t>
            </a:r>
          </a:p>
          <a:p>
            <a:r>
              <a:rPr lang="en-US" dirty="0" err="1" smtClean="0"/>
              <a:t>Próbáljuk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, </a:t>
            </a:r>
            <a:r>
              <a:rPr lang="en-US" dirty="0" err="1" smtClean="0"/>
              <a:t>hogy</a:t>
            </a:r>
            <a:r>
              <a:rPr lang="en-US" dirty="0" smtClean="0"/>
              <a:t> </a:t>
            </a:r>
            <a:r>
              <a:rPr lang="en-US" dirty="0"/>
              <a:t>m</a:t>
            </a:r>
            <a:r>
              <a:rPr lang="en-US" dirty="0" smtClean="0"/>
              <a:t>i </a:t>
            </a:r>
            <a:r>
              <a:rPr lang="en-US" dirty="0" err="1" smtClean="0"/>
              <a:t>történik</a:t>
            </a:r>
            <a:r>
              <a:rPr lang="en-US" dirty="0" smtClean="0"/>
              <a:t>, ha </a:t>
            </a:r>
            <a:r>
              <a:rPr lang="en-US" dirty="0" err="1" smtClean="0"/>
              <a:t>nem</a:t>
            </a:r>
            <a:r>
              <a:rPr lang="en-US" dirty="0" smtClean="0"/>
              <a:t> </a:t>
            </a:r>
            <a:r>
              <a:rPr lang="en-US" dirty="0" err="1" smtClean="0"/>
              <a:t>megoldható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egyenlet</a:t>
            </a:r>
            <a:r>
              <a:rPr lang="en-US" dirty="0" smtClean="0"/>
              <a:t> </a:t>
            </a:r>
            <a:r>
              <a:rPr lang="en-US" dirty="0" err="1" smtClean="0"/>
              <a:t>rendszer</a:t>
            </a:r>
            <a:r>
              <a:rPr lang="en-US" dirty="0"/>
              <a:t>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42928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Kezdeti teendők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2844" y="1600200"/>
            <a:ext cx="8858312" cy="4525963"/>
          </a:xfrm>
        </p:spPr>
        <p:txBody>
          <a:bodyPr>
            <a:normAutofit/>
          </a:bodyPr>
          <a:lstStyle/>
          <a:p>
            <a:r>
              <a:rPr lang="hu-HU" dirty="0" smtClean="0"/>
              <a:t>Tantárgy honlapja, Lineáris egyenletrendszerek</a:t>
            </a:r>
          </a:p>
          <a:p>
            <a:r>
              <a:rPr lang="hu-HU" dirty="0" smtClean="0"/>
              <a:t>A labor kiindulási alapjának letöltése (lab9_base.zip), kitömörítés a </a:t>
            </a:r>
            <a:r>
              <a:rPr lang="hu-HU" dirty="0" smtClean="0"/>
              <a:t>GPGPU\</a:t>
            </a:r>
            <a:r>
              <a:rPr lang="en-US" dirty="0" smtClean="0"/>
              <a:t>Labs</a:t>
            </a:r>
            <a:r>
              <a:rPr lang="hu-HU" dirty="0" smtClean="0"/>
              <a:t> könyvtárba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55776" y="71414"/>
            <a:ext cx="6516818" cy="1143000"/>
          </a:xfrm>
        </p:spPr>
        <p:txBody>
          <a:bodyPr>
            <a:normAutofit/>
          </a:bodyPr>
          <a:lstStyle/>
          <a:p>
            <a:r>
              <a:rPr lang="hu-HU" dirty="0"/>
              <a:t>Gauss-Jordan elimináció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14282" y="1000108"/>
            <a:ext cx="8786874" cy="57150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// TODO</a:t>
            </a:r>
          </a:p>
          <a:p>
            <a:pPr marL="0" indent="0">
              <a:buNone/>
            </a:pP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//</a:t>
            </a:r>
          </a:p>
          <a:p>
            <a:pPr marL="0" indent="0">
              <a:buNone/>
            </a:pP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// ID := get_local_id(0)</a:t>
            </a:r>
          </a:p>
          <a:p>
            <a:pPr marL="0" indent="0">
              <a:buNone/>
            </a:pP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//</a:t>
            </a:r>
          </a:p>
          <a:p>
            <a:pPr marL="0" indent="0">
              <a:buNone/>
            </a:pPr>
            <a:r>
              <a:rPr lang="pl-PL" sz="1400" dirty="0">
                <a:latin typeface="Consolas" panose="020B0609020204030204" pitchFamily="49" charset="0"/>
                <a:cs typeface="Consolas" panose="020B0609020204030204" pitchFamily="49" charset="0"/>
              </a:rPr>
              <a:t>// LOOP ma := 0 .. m DO:</a:t>
            </a:r>
          </a:p>
          <a:p>
            <a:pPr marL="0" indent="0">
              <a:buNone/>
            </a:pP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//   pivot := A[ma + ma * n]</a:t>
            </a:r>
          </a:p>
          <a:p>
            <a:pPr marL="0" indent="0">
              <a:buNone/>
            </a:pP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//   coeff := A[ma + ID * n] / pivot</a:t>
            </a:r>
          </a:p>
          <a:p>
            <a:pPr marL="0" indent="0">
              <a:buNone/>
            </a:pP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//   BARRIER</a:t>
            </a:r>
          </a:p>
          <a:p>
            <a:pPr marL="0" indent="0">
              <a:buNone/>
            </a:pP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//   IF ID != ma DO:</a:t>
            </a:r>
          </a:p>
          <a:p>
            <a:pPr marL="0" indent="0">
              <a:buNone/>
            </a:pPr>
            <a:r>
              <a:rPr lang="pt-BR" sz="1400" dirty="0">
                <a:latin typeface="Consolas" panose="020B0609020204030204" pitchFamily="49" charset="0"/>
                <a:cs typeface="Consolas" panose="020B0609020204030204" pitchFamily="49" charset="0"/>
              </a:rPr>
              <a:t>//     LOOP na := 0 .. n DO:</a:t>
            </a:r>
          </a:p>
          <a:p>
            <a:pPr marL="0" indent="0">
              <a:buNone/>
            </a:pPr>
            <a:r>
              <a:rPr lang="pt-BR" sz="1400" dirty="0">
                <a:latin typeface="Consolas" panose="020B0609020204030204" pitchFamily="49" charset="0"/>
                <a:cs typeface="Consolas" panose="020B0609020204030204" pitchFamily="49" charset="0"/>
              </a:rPr>
              <a:t>//       A[na + id * n] := A[na + id * n] - coeff * A[na + n * ma];</a:t>
            </a:r>
          </a:p>
          <a:p>
            <a:pPr marL="0" indent="0">
              <a:buNone/>
            </a:pP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//   ENDIF</a:t>
            </a:r>
          </a:p>
          <a:p>
            <a:pPr marL="0" indent="0">
              <a:buNone/>
            </a:pP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//   BARRIER</a:t>
            </a:r>
          </a:p>
          <a:p>
            <a:pPr marL="0" indent="0">
              <a:buNone/>
            </a:pP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// END LOOP</a:t>
            </a:r>
          </a:p>
          <a:p>
            <a:pPr marL="0" indent="0">
              <a:buNone/>
            </a:pP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//</a:t>
            </a:r>
          </a:p>
          <a:p>
            <a:pPr marL="0" indent="0">
              <a:buNone/>
            </a:pP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// coeff := A[ID + ID * n]</a:t>
            </a:r>
          </a:p>
          <a:p>
            <a:pPr marL="0" indent="0">
              <a:buNone/>
            </a:pPr>
            <a:r>
              <a:rPr lang="pt-BR" sz="1400" dirty="0">
                <a:latin typeface="Consolas" panose="020B0609020204030204" pitchFamily="49" charset="0"/>
                <a:cs typeface="Consolas" panose="020B0609020204030204" pitchFamily="49" charset="0"/>
              </a:rPr>
              <a:t>// LOOP na := 0 .. n DO:</a:t>
            </a:r>
          </a:p>
          <a:p>
            <a:pPr marL="0" indent="0">
              <a:buNone/>
            </a:pPr>
            <a:r>
              <a:rPr lang="pt-BR" sz="1400" dirty="0">
                <a:latin typeface="Consolas" panose="020B0609020204030204" pitchFamily="49" charset="0"/>
                <a:cs typeface="Consolas" panose="020B0609020204030204" pitchFamily="49" charset="0"/>
              </a:rPr>
              <a:t>//   A[na + id * n] = A[na + id * n] / coeff</a:t>
            </a:r>
          </a:p>
          <a:p>
            <a:pPr marL="0" indent="0">
              <a:buNone/>
            </a:pPr>
            <a:endParaRPr lang="hu-HU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__kernel void gaussian(const int n, const int m, __global float* A){</a:t>
            </a:r>
          </a:p>
          <a:p>
            <a:pPr marL="0" indent="0">
              <a:buNone/>
            </a:pP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</a:p>
          <a:p>
            <a:pPr marL="0" indent="0">
              <a:buNone/>
            </a:pPr>
            <a:r>
              <a:rPr lang="hu-HU" sz="14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hu-HU" sz="1400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Minta egyenletrendszer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n = 4;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m = 3;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float A[] = {2, 1, -1, 8,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         -3, -1, 2, -11,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         -2, 1, 2, -3};</a:t>
            </a:r>
            <a:endParaRPr lang="hu-HU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Mátrix </a:t>
            </a:r>
            <a:r>
              <a:rPr lang="hu-HU" dirty="0" err="1" smtClean="0"/>
              <a:t>invertálás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n = 6;</a:t>
            </a:r>
          </a:p>
          <a:p>
            <a:pPr>
              <a:buNone/>
            </a:pPr>
            <a:r>
              <a:rPr lang="en-US" sz="28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m = 3;</a:t>
            </a:r>
          </a:p>
          <a:p>
            <a:pPr>
              <a:buNone/>
            </a:pP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float A[] = {  2, -1,  0,  1, 0, 0,</a:t>
            </a:r>
          </a:p>
          <a:p>
            <a:pPr>
              <a:buNone/>
            </a:pPr>
            <a:r>
              <a:rPr lang="hu-HU" sz="2800" dirty="0" smtClean="0">
                <a:latin typeface="Consolas" pitchFamily="49" charset="0"/>
                <a:cs typeface="Consolas" pitchFamily="49" charset="0"/>
              </a:rPr>
              <a:t>              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-1,  2, -1,  0, 1, 0,</a:t>
            </a:r>
          </a:p>
          <a:p>
            <a:pPr>
              <a:buNone/>
            </a:pPr>
            <a:r>
              <a:rPr lang="hu-HU" sz="2800" dirty="0" smtClean="0">
                <a:latin typeface="Consolas" pitchFamily="49" charset="0"/>
                <a:cs typeface="Consolas" pitchFamily="49" charset="0"/>
              </a:rPr>
              <a:t>               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0, -1,  2,  0, 0, 1};</a:t>
            </a:r>
            <a:endParaRPr lang="hu-HU" sz="2800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Mátrix vektor szorzás</a:t>
            </a:r>
            <a:br>
              <a:rPr lang="hu-HU" dirty="0" smtClean="0"/>
            </a:br>
            <a:r>
              <a:rPr lang="hu-HU" dirty="0" smtClean="0"/>
              <a:t>CPU implementáció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14282" y="1671638"/>
            <a:ext cx="8472518" cy="497207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u-HU" dirty="0" err="1" smtClean="0">
                <a:latin typeface="Consolas" pitchFamily="49" charset="0"/>
                <a:cs typeface="Consolas" pitchFamily="49" charset="0"/>
              </a:rPr>
              <a:t>void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scalarMV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(int n, int m,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* y,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const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* A,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const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* x,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const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* b){</a:t>
            </a: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for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(int i=0; i&lt;n; ++i){</a:t>
            </a: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yi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= b[i];</a:t>
            </a: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for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(int j=0; j&lt;m; ++j){</a:t>
            </a: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yi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+= A[i * m + j] * x[j];</a:t>
            </a: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   }</a:t>
            </a: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   y[i] =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yi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 }</a:t>
            </a: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>
              <a:buNone/>
            </a:pPr>
            <a:endParaRPr lang="hu-HU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Mátrix vektor szorzás</a:t>
            </a:r>
            <a:br>
              <a:rPr lang="hu-HU" dirty="0" smtClean="0"/>
            </a:br>
            <a:r>
              <a:rPr lang="hu-HU" dirty="0" smtClean="0"/>
              <a:t>GPU implementáció 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532859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// TODO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//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// i := get_global_id(0)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//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// IF ID &lt; n DO: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//   yi := b[i]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//   LOOP j := 0 .. m DO: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//     yi += A[j + i * m] * x[j]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//   END LOOP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//   y[i] := yi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// END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IF</a:t>
            </a:r>
            <a:endParaRPr lang="hu-HU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__kernel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void simpleMV(const int n, const int m, __global float* y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,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       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__global float* A, __global float* x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,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       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__global float* b){</a:t>
            </a:r>
          </a:p>
          <a:p>
            <a:pPr>
              <a:buNone/>
            </a:pPr>
            <a:endParaRPr lang="hu-HU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>
              <a:buNone/>
            </a:pPr>
            <a:endParaRPr lang="hu-HU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Mátrix vektor szorzás</a:t>
            </a:r>
            <a:br>
              <a:rPr lang="hu-HU" dirty="0" smtClean="0"/>
            </a:br>
            <a:r>
              <a:rPr lang="hu-HU" dirty="0" smtClean="0"/>
              <a:t>GPU implementáció II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14282" y="1600200"/>
            <a:ext cx="8472518" cy="504351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// TODO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//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// i = get_group_id(0)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// j = get_local_id(0)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//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// Q[j] := A[i * M + j] * x[j]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// BARRIER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//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// Sum scan on Q (reduction)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//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// IF j = 0 THEN: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//   y[i] = Q[0] + b[i]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//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__kernel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void reduceMV(const int n, __global float* y, __global float* A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,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   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__global float* x, __global float* b, const int M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,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       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__local float* Q){</a:t>
            </a:r>
          </a:p>
          <a:p>
            <a:pPr>
              <a:buNone/>
            </a:pPr>
            <a:endParaRPr lang="hu-HU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>
              <a:buNone/>
            </a:pPr>
            <a:endParaRPr lang="hu-HU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42994" y="7141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Mátrix vektor szorzás</a:t>
            </a:r>
            <a:br>
              <a:rPr lang="hu-HU" dirty="0" smtClean="0"/>
            </a:br>
            <a:r>
              <a:rPr lang="hu-HU" dirty="0" smtClean="0"/>
              <a:t>GPU implementáció III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908720"/>
            <a:ext cx="8786874" cy="571504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// TODO</a:t>
            </a:r>
          </a:p>
          <a:p>
            <a:pPr>
              <a:buNone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//</a:t>
            </a:r>
          </a:p>
          <a:p>
            <a:pPr>
              <a:buNone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// t :=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get_local_id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(0) / Z</a:t>
            </a:r>
          </a:p>
          <a:p>
            <a:pPr>
              <a:buNone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// z :=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get_local_id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(0) % Z</a:t>
            </a:r>
          </a:p>
          <a:p>
            <a:pPr>
              <a:buNone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//</a:t>
            </a:r>
          </a:p>
          <a:p>
            <a:pPr>
              <a:buNone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// FOR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:= t ;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&lt; n ;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:=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+ T :</a:t>
            </a:r>
          </a:p>
          <a:p>
            <a:pPr>
              <a:buNone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//   Q[t * Z + z] = 0</a:t>
            </a:r>
          </a:p>
          <a:p>
            <a:pPr>
              <a:buNone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//   FOR j := z ; j &lt; m ; j += Z :</a:t>
            </a:r>
          </a:p>
          <a:p>
            <a:pPr>
              <a:buNone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//     Q[t * Z + z] += A[j +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* m] * x[j]</a:t>
            </a:r>
          </a:p>
          <a:p>
            <a:pPr>
              <a:buNone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//   END FOR</a:t>
            </a:r>
          </a:p>
          <a:p>
            <a:pPr>
              <a:buNone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// END FOR</a:t>
            </a:r>
          </a:p>
          <a:p>
            <a:pPr>
              <a:buNone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//</a:t>
            </a:r>
          </a:p>
          <a:p>
            <a:pPr>
              <a:buNone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// Sum scan on Q (reduction)</a:t>
            </a:r>
          </a:p>
          <a:p>
            <a:pPr>
              <a:buNone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//</a:t>
            </a:r>
          </a:p>
          <a:p>
            <a:pPr>
              <a:buNone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// IF z = 0 THEN:</a:t>
            </a:r>
          </a:p>
          <a:p>
            <a:pPr>
              <a:buNone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//   y[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] = Q[t * Z + 0] + b[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]</a:t>
            </a:r>
          </a:p>
          <a:p>
            <a:pPr>
              <a:buNone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//</a:t>
            </a:r>
          </a:p>
          <a:p>
            <a:pPr>
              <a:buNone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__kernel</a:t>
            </a:r>
          </a:p>
          <a:p>
            <a:pPr>
              <a:buNone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void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largeMV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const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n,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const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m, __global float* y, __global float* A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pPr>
              <a:buNone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           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__global float* x, __global float* b,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const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T,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const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Z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pPr>
              <a:buNone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           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__local float* Q){</a:t>
            </a:r>
          </a:p>
          <a:p>
            <a:pPr>
              <a:buNone/>
            </a:pPr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}</a:t>
            </a:r>
            <a:endParaRPr lang="hu-HU" sz="1400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1351</TotalTime>
  <Words>840</Words>
  <Application>Microsoft Office PowerPoint</Application>
  <PresentationFormat>On-screen Show (4:3)</PresentationFormat>
  <Paragraphs>158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Office-téma</vt:lpstr>
      <vt:lpstr>GPGPU labor IX.</vt:lpstr>
      <vt:lpstr>Kezdeti teendők</vt:lpstr>
      <vt:lpstr>Gauss-Jordan elimináció</vt:lpstr>
      <vt:lpstr>Minta egyenletrendszer</vt:lpstr>
      <vt:lpstr>Mátrix invertálás</vt:lpstr>
      <vt:lpstr>Mátrix vektor szorzás CPU implementáció</vt:lpstr>
      <vt:lpstr>Mátrix vektor szorzás GPU implementáció I</vt:lpstr>
      <vt:lpstr>Mátrix vektor szorzás GPU implementáció II</vt:lpstr>
      <vt:lpstr>Mátrix vektor szorzás GPU implementáció III</vt:lpstr>
      <vt:lpstr>Mátrix vektor szorzás</vt:lpstr>
      <vt:lpstr>Jacobi iteráció</vt:lpstr>
      <vt:lpstr>Jacobi iteráció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UmiTomi</dc:creator>
  <cp:lastModifiedBy>tbalazs</cp:lastModifiedBy>
  <cp:revision>263</cp:revision>
  <dcterms:created xsi:type="dcterms:W3CDTF">2011-02-23T08:08:41Z</dcterms:created>
  <dcterms:modified xsi:type="dcterms:W3CDTF">2013-10-28T19:45:03Z</dcterms:modified>
</cp:coreProperties>
</file>