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82" r:id="rId3"/>
    <p:sldId id="283" r:id="rId4"/>
    <p:sldId id="284" r:id="rId5"/>
    <p:sldId id="314" r:id="rId6"/>
    <p:sldId id="313" r:id="rId7"/>
    <p:sldId id="286" r:id="rId8"/>
    <p:sldId id="285" r:id="rId9"/>
    <p:sldId id="287" r:id="rId10"/>
    <p:sldId id="288" r:id="rId11"/>
    <p:sldId id="291" r:id="rId12"/>
    <p:sldId id="294" r:id="rId13"/>
    <p:sldId id="292" r:id="rId14"/>
    <p:sldId id="293" r:id="rId15"/>
    <p:sldId id="290" r:id="rId16"/>
    <p:sldId id="295" r:id="rId17"/>
    <p:sldId id="297" r:id="rId18"/>
    <p:sldId id="298" r:id="rId19"/>
    <p:sldId id="296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3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45C11BE-FAC3-44C5-B2B7-82EFB9EDE5CC}" type="datetimeFigureOut">
              <a:rPr lang="en-US" smtClean="0"/>
              <a:pPr/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D749496-04D7-4376-9FD2-390E0BE235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commons/5/59/CUDA_processing_flow_(En)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CUDA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CUDA Runtime </a:t>
            </a:r>
            <a:r>
              <a:rPr lang="en-US" dirty="0" err="1" smtClean="0"/>
              <a:t>api</a:t>
            </a:r>
            <a:r>
              <a:rPr lang="en-US" dirty="0" smtClean="0"/>
              <a:t> </a:t>
            </a:r>
            <a:r>
              <a:rPr lang="en-US" dirty="0" err="1" smtClean="0"/>
              <a:t>iniciali</a:t>
            </a:r>
            <a:r>
              <a:rPr lang="hu-HU" dirty="0" err="1" smtClean="0"/>
              <a:t>zálása</a:t>
            </a:r>
            <a:endParaRPr lang="hu-HU" dirty="0" smtClean="0"/>
          </a:p>
          <a:p>
            <a:pPr lvl="1"/>
            <a:r>
              <a:rPr lang="hu-HU" dirty="0" smtClean="0"/>
              <a:t>Automatikus az első CUDA hívásnál</a:t>
            </a:r>
          </a:p>
          <a:p>
            <a:pPr lvl="1"/>
            <a:r>
              <a:rPr lang="hu-HU" dirty="0" smtClean="0"/>
              <a:t>Minden elérhető eszközhöz kontextust hoz létre</a:t>
            </a:r>
          </a:p>
          <a:p>
            <a:pPr lvl="1"/>
            <a:r>
              <a:rPr lang="hu-HU" dirty="0" err="1" smtClean="0"/>
              <a:t>cudaDeviceReset</a:t>
            </a:r>
            <a:r>
              <a:rPr lang="hu-HU" dirty="0" smtClean="0"/>
              <a:t>() megszünteti a kontextusokat</a:t>
            </a:r>
            <a:endParaRPr lang="hu-HU" dirty="0" smtClean="0"/>
          </a:p>
          <a:p>
            <a:r>
              <a:rPr lang="hu-HU" dirty="0" smtClean="0"/>
              <a:t>Eszköz memória kezelése</a:t>
            </a:r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Lineáris memória - </a:t>
            </a:r>
            <a:r>
              <a:rPr lang="hu-HU" dirty="0" err="1"/>
              <a:t>cudaMalloc</a:t>
            </a:r>
            <a:r>
              <a:rPr lang="hu-HU" dirty="0"/>
              <a:t>() és </a:t>
            </a:r>
            <a:r>
              <a:rPr lang="hu-HU" dirty="0" err="1"/>
              <a:t>cudaFree</a:t>
            </a:r>
            <a:r>
              <a:rPr lang="hu-HU" dirty="0"/>
              <a:t>()</a:t>
            </a:r>
          </a:p>
          <a:p>
            <a:pPr lvl="1"/>
            <a:r>
              <a:rPr lang="hu-HU" dirty="0" smtClean="0"/>
              <a:t>CUDA </a:t>
            </a:r>
            <a:r>
              <a:rPr lang="hu-HU" dirty="0" err="1" smtClean="0"/>
              <a:t>Array</a:t>
            </a:r>
            <a:r>
              <a:rPr lang="hu-HU" dirty="0" smtClean="0"/>
              <a:t> – textúra memória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err="1" smtClean="0"/>
              <a:t>inicializáció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4230469"/>
            <a:ext cx="72390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int* dataGPU;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cudaMalloc(&amp;dataGPU, sizeof(int)*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2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Memória típusok</a:t>
            </a:r>
          </a:p>
          <a:p>
            <a:pPr lvl="1"/>
            <a:r>
              <a:rPr lang="hu-HU" dirty="0" smtClean="0"/>
              <a:t>Szálankénti lokális memória</a:t>
            </a:r>
          </a:p>
          <a:p>
            <a:pPr lvl="2"/>
            <a:r>
              <a:rPr lang="hu-HU" dirty="0" smtClean="0"/>
              <a:t>A regiszter tömbben allokált terület</a:t>
            </a:r>
          </a:p>
          <a:p>
            <a:pPr lvl="2"/>
            <a:r>
              <a:rPr lang="hu-HU" dirty="0" smtClean="0"/>
              <a:t>Csak az adott szálban elérhető</a:t>
            </a:r>
          </a:p>
          <a:p>
            <a:pPr lvl="2"/>
            <a:r>
              <a:rPr lang="hu-HU" dirty="0" err="1" smtClean="0"/>
              <a:t>Spill-store</a:t>
            </a:r>
            <a:r>
              <a:rPr lang="hu-HU" dirty="0" smtClean="0"/>
              <a:t> használata, ha nincs elegendő regiszter!</a:t>
            </a:r>
          </a:p>
          <a:p>
            <a:pPr lvl="1"/>
            <a:r>
              <a:rPr lang="hu-HU" dirty="0" smtClean="0"/>
              <a:t>Konstans memória</a:t>
            </a:r>
          </a:p>
          <a:p>
            <a:pPr lvl="1"/>
            <a:r>
              <a:rPr lang="hu-HU" dirty="0"/>
              <a:t>Osztott memória</a:t>
            </a:r>
          </a:p>
          <a:p>
            <a:pPr lvl="2"/>
            <a:r>
              <a:rPr lang="hu-HU" dirty="0"/>
              <a:t>Közösen használható memória blokkonként</a:t>
            </a:r>
          </a:p>
          <a:p>
            <a:pPr lvl="1"/>
            <a:r>
              <a:rPr lang="hu-HU" dirty="0" smtClean="0"/>
              <a:t>Globális memória</a:t>
            </a:r>
          </a:p>
          <a:p>
            <a:pPr lvl="2"/>
            <a:r>
              <a:rPr lang="hu-HU" dirty="0" smtClean="0"/>
              <a:t>GPU saját memóriájában</a:t>
            </a:r>
          </a:p>
          <a:p>
            <a:pPr lvl="2"/>
            <a:r>
              <a:rPr lang="hu-HU" dirty="0" smtClean="0"/>
              <a:t>Lineáris memória terület</a:t>
            </a:r>
          </a:p>
          <a:p>
            <a:pPr lvl="2"/>
            <a:r>
              <a:rPr lang="hu-HU" dirty="0" smtClean="0"/>
              <a:t>Textúra memória</a:t>
            </a:r>
          </a:p>
          <a:p>
            <a:pPr marL="118872" indent="0">
              <a:buNone/>
            </a:pPr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memória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57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Memória típusok</a:t>
            </a:r>
          </a:p>
          <a:p>
            <a:pPr lvl="1"/>
            <a:r>
              <a:rPr lang="hu-HU" dirty="0" err="1" smtClean="0"/>
              <a:t>Host</a:t>
            </a:r>
            <a:r>
              <a:rPr lang="hu-HU" dirty="0" smtClean="0"/>
              <a:t> oldali CUDA memória</a:t>
            </a:r>
          </a:p>
          <a:p>
            <a:pPr lvl="2"/>
            <a:r>
              <a:rPr lang="hu-HU" dirty="0" err="1" smtClean="0"/>
              <a:t>Page-Locked</a:t>
            </a:r>
            <a:r>
              <a:rPr lang="hu-HU" dirty="0" smtClean="0"/>
              <a:t> </a:t>
            </a:r>
            <a:r>
              <a:rPr lang="hu-HU" dirty="0" err="1" smtClean="0"/>
              <a:t>Host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endParaRPr lang="hu-HU" dirty="0" smtClean="0"/>
          </a:p>
          <a:p>
            <a:pPr lvl="3"/>
            <a:r>
              <a:rPr lang="hu-HU" dirty="0" smtClean="0"/>
              <a:t>Nem lapozható memória terület a </a:t>
            </a:r>
            <a:r>
              <a:rPr lang="hu-HU" dirty="0" err="1" smtClean="0"/>
              <a:t>host</a:t>
            </a:r>
            <a:r>
              <a:rPr lang="hu-HU" dirty="0" smtClean="0"/>
              <a:t> oldalon</a:t>
            </a:r>
          </a:p>
          <a:p>
            <a:pPr lvl="3"/>
            <a:r>
              <a:rPr lang="hu-HU" dirty="0" err="1" smtClean="0"/>
              <a:t>cudaHostAlloc</a:t>
            </a:r>
            <a:r>
              <a:rPr lang="hu-HU" dirty="0" smtClean="0"/>
              <a:t>(), </a:t>
            </a:r>
            <a:r>
              <a:rPr lang="hu-HU" dirty="0" err="1" smtClean="0"/>
              <a:t>cudaFreeHost</a:t>
            </a:r>
            <a:r>
              <a:rPr lang="hu-HU" dirty="0" smtClean="0"/>
              <a:t>(), </a:t>
            </a:r>
            <a:r>
              <a:rPr lang="hu-HU" dirty="0" err="1" smtClean="0"/>
              <a:t>cudaHostRegister</a:t>
            </a:r>
            <a:r>
              <a:rPr lang="hu-HU" dirty="0" smtClean="0"/>
              <a:t>()</a:t>
            </a:r>
          </a:p>
          <a:p>
            <a:pPr lvl="3"/>
            <a:r>
              <a:rPr lang="hu-HU" dirty="0" smtClean="0"/>
              <a:t>A másolása átlapolható a kernel futásával</a:t>
            </a:r>
          </a:p>
          <a:p>
            <a:pPr lvl="3"/>
            <a:r>
              <a:rPr lang="hu-HU" dirty="0" smtClean="0"/>
              <a:t>Nagyobb sebességgel másolható mint a sima </a:t>
            </a:r>
            <a:r>
              <a:rPr lang="hu-HU" dirty="0" err="1" smtClean="0"/>
              <a:t>host</a:t>
            </a:r>
            <a:r>
              <a:rPr lang="hu-HU" dirty="0" smtClean="0"/>
              <a:t> oldali memória</a:t>
            </a:r>
          </a:p>
          <a:p>
            <a:endParaRPr lang="hu-HU" dirty="0" smtClean="0"/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memória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3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Memória típusok</a:t>
            </a:r>
          </a:p>
          <a:p>
            <a:pPr lvl="1"/>
            <a:r>
              <a:rPr lang="hu-HU" dirty="0" err="1" smtClean="0"/>
              <a:t>Host</a:t>
            </a:r>
            <a:r>
              <a:rPr lang="hu-HU" dirty="0" smtClean="0"/>
              <a:t> oldali CUDA memória</a:t>
            </a:r>
          </a:p>
          <a:p>
            <a:pPr lvl="2"/>
            <a:r>
              <a:rPr lang="hu-HU" dirty="0" err="1" smtClean="0"/>
              <a:t>Portable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endParaRPr lang="hu-HU" dirty="0" smtClean="0"/>
          </a:p>
          <a:p>
            <a:pPr lvl="3"/>
            <a:r>
              <a:rPr lang="hu-HU" dirty="0" smtClean="0"/>
              <a:t>A </a:t>
            </a:r>
            <a:r>
              <a:rPr lang="hu-HU" dirty="0" err="1" smtClean="0"/>
              <a:t>page-locked</a:t>
            </a:r>
            <a:r>
              <a:rPr lang="hu-HU" dirty="0" smtClean="0"/>
              <a:t> memória előnyös tulajdonságai csak az adott kontextusra érvényesek</a:t>
            </a:r>
          </a:p>
          <a:p>
            <a:pPr lvl="3"/>
            <a:r>
              <a:rPr lang="hu-HU" dirty="0" smtClean="0"/>
              <a:t>A </a:t>
            </a:r>
            <a:r>
              <a:rPr lang="hu-HU" dirty="0" err="1" smtClean="0"/>
              <a:t>portable</a:t>
            </a:r>
            <a:r>
              <a:rPr lang="hu-HU" dirty="0" smtClean="0"/>
              <a:t> </a:t>
            </a:r>
            <a:r>
              <a:rPr lang="hu-HU" dirty="0" err="1" smtClean="0"/>
              <a:t>flag</a:t>
            </a:r>
            <a:r>
              <a:rPr lang="hu-HU" dirty="0" smtClean="0"/>
              <a:t> az allokáláskor kiterjeszti ezt az összes eszközre</a:t>
            </a:r>
          </a:p>
          <a:p>
            <a:pPr lvl="2"/>
            <a:r>
              <a:rPr lang="hu-HU" dirty="0" err="1" smtClean="0"/>
              <a:t>Write-Combining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endParaRPr lang="hu-HU" dirty="0" smtClean="0"/>
          </a:p>
          <a:p>
            <a:pPr lvl="3"/>
            <a:r>
              <a:rPr lang="hu-HU" dirty="0" smtClean="0"/>
              <a:t>Nem </a:t>
            </a:r>
            <a:r>
              <a:rPr lang="hu-HU" dirty="0" err="1" smtClean="0"/>
              <a:t>cache-elhetővé</a:t>
            </a:r>
            <a:r>
              <a:rPr lang="hu-HU" dirty="0" smtClean="0"/>
              <a:t> teszi a lefoglalt területet</a:t>
            </a:r>
          </a:p>
          <a:p>
            <a:pPr lvl="3"/>
            <a:r>
              <a:rPr lang="hu-HU" dirty="0" smtClean="0"/>
              <a:t>Akár 40%-al gyorsabban másolható</a:t>
            </a:r>
          </a:p>
          <a:p>
            <a:pPr lvl="3"/>
            <a:r>
              <a:rPr lang="hu-HU" dirty="0" err="1" smtClean="0"/>
              <a:t>Host</a:t>
            </a:r>
            <a:r>
              <a:rPr lang="hu-HU" dirty="0" smtClean="0"/>
              <a:t> oldali olvasása a cache hiánya miatt lassú</a:t>
            </a:r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memória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37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Memória típusok</a:t>
            </a:r>
          </a:p>
          <a:p>
            <a:pPr lvl="1"/>
            <a:r>
              <a:rPr lang="hu-HU" dirty="0" err="1" smtClean="0"/>
              <a:t>Host</a:t>
            </a:r>
            <a:r>
              <a:rPr lang="hu-HU" dirty="0" smtClean="0"/>
              <a:t> oldali CUDA memória</a:t>
            </a:r>
          </a:p>
          <a:p>
            <a:pPr lvl="2"/>
            <a:r>
              <a:rPr lang="hu-HU" dirty="0" err="1" smtClean="0"/>
              <a:t>Mapped</a:t>
            </a:r>
            <a:r>
              <a:rPr lang="hu-HU" dirty="0" smtClean="0"/>
              <a:t> </a:t>
            </a:r>
            <a:r>
              <a:rPr lang="hu-HU" dirty="0" err="1" smtClean="0"/>
              <a:t>Memory</a:t>
            </a:r>
            <a:endParaRPr lang="hu-HU" dirty="0" smtClean="0"/>
          </a:p>
          <a:p>
            <a:pPr lvl="3"/>
            <a:r>
              <a:rPr lang="hu-HU" dirty="0" smtClean="0"/>
              <a:t>A </a:t>
            </a:r>
            <a:r>
              <a:rPr lang="hu-HU" dirty="0" err="1" smtClean="0"/>
              <a:t>host</a:t>
            </a:r>
            <a:r>
              <a:rPr lang="hu-HU" dirty="0" smtClean="0"/>
              <a:t> oldalon lefoglalt memóriát elérhetővé teszi a </a:t>
            </a:r>
            <a:r>
              <a:rPr lang="hu-HU" dirty="0" err="1" smtClean="0"/>
              <a:t>GPU-n</a:t>
            </a:r>
            <a:r>
              <a:rPr lang="hu-HU" dirty="0" smtClean="0"/>
              <a:t> is</a:t>
            </a:r>
          </a:p>
          <a:p>
            <a:pPr lvl="3"/>
            <a:r>
              <a:rPr lang="hu-HU" dirty="0" smtClean="0"/>
              <a:t>A kernel futása alatt igény szerint másolódik a </a:t>
            </a:r>
            <a:r>
              <a:rPr lang="hu-HU" dirty="0" err="1" smtClean="0"/>
              <a:t>GPU-ra</a:t>
            </a:r>
            <a:endParaRPr lang="hu-HU" dirty="0" smtClean="0"/>
          </a:p>
          <a:p>
            <a:pPr lvl="4"/>
            <a:r>
              <a:rPr lang="hu-HU" dirty="0" smtClean="0"/>
              <a:t>+ Nincs szükség a </a:t>
            </a:r>
            <a:r>
              <a:rPr lang="hu-HU" dirty="0" err="1" smtClean="0"/>
              <a:t>GPU-n</a:t>
            </a:r>
            <a:r>
              <a:rPr lang="hu-HU" dirty="0" smtClean="0"/>
              <a:t> lefoglalt területre másolásra</a:t>
            </a:r>
          </a:p>
          <a:p>
            <a:pPr lvl="4"/>
            <a:r>
              <a:rPr lang="hu-HU" dirty="0" smtClean="0"/>
              <a:t>+ Nincs szükség a </a:t>
            </a:r>
            <a:r>
              <a:rPr lang="hu-HU" dirty="0" err="1" smtClean="0"/>
              <a:t>streamekre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memória másolás és kernel futtatás átlapolásához</a:t>
            </a:r>
          </a:p>
          <a:p>
            <a:pPr lvl="4"/>
            <a:r>
              <a:rPr lang="hu-HU" dirty="0" smtClean="0"/>
              <a:t>- A PCI-E busz sávszélessége korlátozó tényező</a:t>
            </a:r>
          </a:p>
          <a:p>
            <a:endParaRPr lang="hu-HU" dirty="0" smtClean="0"/>
          </a:p>
          <a:p>
            <a:r>
              <a:rPr lang="hu-HU" dirty="0" err="1" smtClean="0"/>
              <a:t>Unified</a:t>
            </a:r>
            <a:r>
              <a:rPr lang="hu-HU" dirty="0" smtClean="0"/>
              <a:t> </a:t>
            </a:r>
            <a:r>
              <a:rPr lang="hu-HU" dirty="0" err="1" smtClean="0"/>
              <a:t>Virtual</a:t>
            </a:r>
            <a:r>
              <a:rPr lang="hu-HU" dirty="0" smtClean="0"/>
              <a:t> </a:t>
            </a:r>
            <a:r>
              <a:rPr lang="hu-HU" dirty="0" err="1" smtClean="0"/>
              <a:t>Address</a:t>
            </a:r>
            <a:r>
              <a:rPr lang="hu-HU" dirty="0" smtClean="0"/>
              <a:t> </a:t>
            </a:r>
            <a:r>
              <a:rPr lang="hu-HU" dirty="0" err="1" smtClean="0"/>
              <a:t>Space</a:t>
            </a:r>
            <a:endParaRPr lang="hu-HU" dirty="0" smtClean="0"/>
          </a:p>
          <a:p>
            <a:pPr lvl="1"/>
            <a:r>
              <a:rPr lang="hu-HU" dirty="0" err="1" smtClean="0"/>
              <a:t>Compute</a:t>
            </a:r>
            <a:r>
              <a:rPr lang="hu-HU" dirty="0" smtClean="0"/>
              <a:t> </a:t>
            </a:r>
            <a:r>
              <a:rPr lang="hu-HU" dirty="0" err="1" smtClean="0"/>
              <a:t>Capability</a:t>
            </a:r>
            <a:r>
              <a:rPr lang="hu-HU" dirty="0" smtClean="0"/>
              <a:t> 2.0-tól elérhető</a:t>
            </a:r>
          </a:p>
          <a:p>
            <a:pPr lvl="1"/>
            <a:r>
              <a:rPr lang="hu-HU" dirty="0" smtClean="0"/>
              <a:t>Egységes címtérbe rendezi a </a:t>
            </a:r>
            <a:r>
              <a:rPr lang="hu-HU" dirty="0" err="1" smtClean="0"/>
              <a:t>host</a:t>
            </a:r>
            <a:r>
              <a:rPr lang="hu-HU" dirty="0" smtClean="0"/>
              <a:t> és </a:t>
            </a:r>
            <a:r>
              <a:rPr lang="hu-HU" dirty="0" err="1" smtClean="0"/>
              <a:t>device</a:t>
            </a:r>
            <a:r>
              <a:rPr lang="hu-HU" dirty="0" smtClean="0"/>
              <a:t> memóriát</a:t>
            </a:r>
          </a:p>
          <a:p>
            <a:pPr lvl="1"/>
            <a:r>
              <a:rPr lang="hu-HU" dirty="0" smtClean="0"/>
              <a:t>Egy pointerről egyértelműen eldönthető melyik eszközre mutat</a:t>
            </a:r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memória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657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Eszköz memória kezelése</a:t>
            </a:r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r>
              <a:rPr lang="hu-HU" dirty="0" err="1" smtClean="0"/>
              <a:t>cudaMemcpy</a:t>
            </a:r>
            <a:r>
              <a:rPr lang="hu-HU" dirty="0" smtClean="0"/>
              <a:t>* függvény csoport</a:t>
            </a:r>
          </a:p>
          <a:p>
            <a:pPr lvl="1"/>
            <a:r>
              <a:rPr lang="hu-HU" dirty="0" smtClean="0"/>
              <a:t>Az utolsó paraméter határozza meg az irányt</a:t>
            </a:r>
          </a:p>
          <a:p>
            <a:pPr lvl="2"/>
            <a:r>
              <a:rPr lang="hu-HU" dirty="0" err="1" smtClean="0"/>
              <a:t>cudaMemcpyHostToDevice</a:t>
            </a:r>
            <a:endParaRPr lang="hu-HU" dirty="0" smtClean="0"/>
          </a:p>
          <a:p>
            <a:pPr lvl="2"/>
            <a:r>
              <a:rPr lang="hu-HU" dirty="0" err="1" smtClean="0"/>
              <a:t>cudaMemcpyDeviceToHost</a:t>
            </a:r>
            <a:endParaRPr lang="hu-HU" dirty="0" smtClean="0"/>
          </a:p>
          <a:p>
            <a:pPr lvl="2"/>
            <a:r>
              <a:rPr lang="hu-HU" dirty="0" err="1" smtClean="0"/>
              <a:t>cudaMemcpyDeviceToDevice</a:t>
            </a:r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memória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133600"/>
            <a:ext cx="7239000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cudaMemcpy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dataGPU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dataCPU, sizeof(int)*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dataSize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	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cudaMemcpyHostToDevice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881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Eszköz memória kezelése</a:t>
            </a:r>
          </a:p>
          <a:p>
            <a:pPr lvl="1"/>
            <a:r>
              <a:rPr lang="hu-HU" dirty="0" err="1" smtClean="0"/>
              <a:t>Peer-To-Peer</a:t>
            </a:r>
            <a:r>
              <a:rPr lang="hu-HU" dirty="0" smtClean="0"/>
              <a:t> memória elérés</a:t>
            </a:r>
          </a:p>
          <a:p>
            <a:pPr lvl="2"/>
            <a:r>
              <a:rPr lang="hu-HU" dirty="0" smtClean="0"/>
              <a:t>Legalább CC2.0 Tesla kártyák között</a:t>
            </a:r>
          </a:p>
          <a:p>
            <a:pPr lvl="2"/>
            <a:r>
              <a:rPr lang="hu-HU" dirty="0" err="1" smtClean="0"/>
              <a:t>cudaDeviceCanAccessPeer</a:t>
            </a:r>
            <a:r>
              <a:rPr lang="hu-HU" dirty="0" smtClean="0"/>
              <a:t>() – a támogatás lekérdezése</a:t>
            </a:r>
          </a:p>
          <a:p>
            <a:pPr lvl="2"/>
            <a:r>
              <a:rPr lang="hu-HU" dirty="0" err="1" smtClean="0"/>
              <a:t>cudaDeviceEnablePeerAccess</a:t>
            </a:r>
            <a:r>
              <a:rPr lang="hu-HU" dirty="0" smtClean="0"/>
              <a:t>() – engedélyezése</a:t>
            </a:r>
          </a:p>
          <a:p>
            <a:pPr lvl="2"/>
            <a:endParaRPr lang="hu-HU" dirty="0"/>
          </a:p>
          <a:p>
            <a:pPr lvl="2"/>
            <a:endParaRPr lang="hu-HU" dirty="0" smtClean="0"/>
          </a:p>
          <a:p>
            <a:pPr lvl="2"/>
            <a:endParaRPr lang="hu-HU" dirty="0"/>
          </a:p>
          <a:p>
            <a:pPr lvl="2"/>
            <a:endParaRPr lang="hu-HU" dirty="0" smtClean="0"/>
          </a:p>
          <a:p>
            <a:pPr lvl="2"/>
            <a:endParaRPr lang="hu-HU" dirty="0"/>
          </a:p>
          <a:p>
            <a:pPr lvl="1"/>
            <a:r>
              <a:rPr lang="hu-HU" dirty="0" err="1" smtClean="0"/>
              <a:t>Peer-To-Peer</a:t>
            </a:r>
            <a:r>
              <a:rPr lang="hu-HU" dirty="0" smtClean="0"/>
              <a:t> memória másolás</a:t>
            </a:r>
          </a:p>
          <a:p>
            <a:pPr lvl="2"/>
            <a:r>
              <a:rPr lang="hu-HU" dirty="0" smtClean="0"/>
              <a:t>Különböző eszközök között, ha nincs UVAS</a:t>
            </a:r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memória</a:t>
            </a:r>
            <a:endParaRPr lang="en-US" dirty="0"/>
          </a:p>
        </p:txBody>
      </p:sp>
      <p:sp>
        <p:nvSpPr>
          <p:cNvPr id="6" name="TextBox 3"/>
          <p:cNvSpPr txBox="1"/>
          <p:nvPr/>
        </p:nvSpPr>
        <p:spPr>
          <a:xfrm>
            <a:off x="1066800" y="3810000"/>
            <a:ext cx="7239000" cy="175432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cudaSetDevice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* p0;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cudaMalloc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p0,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size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cudaSetDevice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r>
              <a:rPr lang="hu-HU" dirty="0" err="1" smtClean="0">
                <a:latin typeface="Consolas" pitchFamily="49" charset="0"/>
                <a:cs typeface="Consolas" pitchFamily="49" charset="0"/>
              </a:rPr>
              <a:t>cudaDeviceEnablePeerAccess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(0,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0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kernel&lt;&lt;&lt;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grid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block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&gt;&gt;&gt;(p0);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CUDA </a:t>
            </a:r>
            <a:r>
              <a:rPr lang="hu-HU" dirty="0" err="1" smtClean="0"/>
              <a:t>streamek</a:t>
            </a:r>
            <a:endParaRPr lang="hu-HU" dirty="0" smtClean="0"/>
          </a:p>
          <a:p>
            <a:pPr lvl="1"/>
            <a:r>
              <a:rPr lang="hu-HU" dirty="0" smtClean="0"/>
              <a:t>Párhuzamos kernel indítás</a:t>
            </a:r>
          </a:p>
          <a:p>
            <a:pPr lvl="1"/>
            <a:r>
              <a:rPr lang="hu-HU" dirty="0" smtClean="0"/>
              <a:t>Másolás és kernel futtatás átlapolása</a:t>
            </a: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err="1" smtClean="0"/>
              <a:t>streamek</a:t>
            </a:r>
            <a:endParaRPr lang="en-US" dirty="0"/>
          </a:p>
        </p:txBody>
      </p:sp>
      <p:sp>
        <p:nvSpPr>
          <p:cNvPr id="6" name="TextBox 3"/>
          <p:cNvSpPr txBox="1"/>
          <p:nvPr/>
        </p:nvSpPr>
        <p:spPr>
          <a:xfrm>
            <a:off x="685800" y="3048000"/>
            <a:ext cx="7620000" cy="36933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cudaStream</a:t>
            </a:r>
            <a:r>
              <a:rPr lang="hu-HU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_t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stream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numberOfStreams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for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(int i = 0; i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numberOfStreams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cudaStreamCreate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(&amp;stream[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…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2;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cudaMemcpy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Async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(…,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cudaHostToDevice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stream[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kernel&lt;&lt;&lt;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grid,block,shared,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stream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&gt;&gt;&gt;(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params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…);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cudaMemcpy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Async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(…,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cudaDeviceToHost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stream[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]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…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numberOfStreams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cudaStreamDestroy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(stream[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]);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756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CUDA </a:t>
            </a:r>
            <a:r>
              <a:rPr lang="hu-HU" dirty="0" err="1" smtClean="0"/>
              <a:t>streamek</a:t>
            </a:r>
            <a:endParaRPr lang="hu-HU" dirty="0" smtClean="0"/>
          </a:p>
          <a:p>
            <a:pPr lvl="1"/>
            <a:r>
              <a:rPr lang="en-US" dirty="0" err="1" smtClean="0"/>
              <a:t>Alap</a:t>
            </a:r>
            <a:r>
              <a:rPr lang="hu-HU" dirty="0" smtClean="0"/>
              <a:t>értelmezett </a:t>
            </a:r>
            <a:r>
              <a:rPr lang="hu-HU" dirty="0" err="1" smtClean="0"/>
              <a:t>stream</a:t>
            </a:r>
            <a:r>
              <a:rPr lang="hu-HU" dirty="0" smtClean="0"/>
              <a:t>, ha nincs megadva</a:t>
            </a:r>
          </a:p>
          <a:p>
            <a:r>
              <a:rPr lang="hu-HU" dirty="0" err="1" smtClean="0"/>
              <a:t>Szinkronizáció</a:t>
            </a:r>
            <a:endParaRPr lang="hu-HU" dirty="0" smtClean="0"/>
          </a:p>
          <a:p>
            <a:pPr lvl="1"/>
            <a:r>
              <a:rPr lang="hu-HU" dirty="0" smtClean="0"/>
              <a:t>Explicit </a:t>
            </a:r>
            <a:r>
              <a:rPr lang="hu-HU" dirty="0" err="1" smtClean="0"/>
              <a:t>szinkronizáció</a:t>
            </a:r>
            <a:endParaRPr lang="hu-HU" dirty="0" smtClean="0"/>
          </a:p>
          <a:p>
            <a:pPr lvl="2"/>
            <a:r>
              <a:rPr lang="hu-HU" dirty="0" err="1" smtClean="0"/>
              <a:t>cudaDeviceSynchronize</a:t>
            </a:r>
            <a:r>
              <a:rPr lang="hu-HU" dirty="0" smtClean="0"/>
              <a:t>() – minden </a:t>
            </a:r>
            <a:r>
              <a:rPr lang="hu-HU" dirty="0" err="1" smtClean="0"/>
              <a:t>stream</a:t>
            </a:r>
            <a:r>
              <a:rPr lang="hu-HU" dirty="0" smtClean="0"/>
              <a:t> befejezése</a:t>
            </a:r>
          </a:p>
          <a:p>
            <a:pPr lvl="2"/>
            <a:r>
              <a:rPr lang="hu-HU" dirty="0" err="1" smtClean="0"/>
              <a:t>cudaStreamSynchronize</a:t>
            </a:r>
            <a:r>
              <a:rPr lang="hu-HU" dirty="0" smtClean="0"/>
              <a:t>() – adott </a:t>
            </a:r>
            <a:r>
              <a:rPr lang="hu-HU" dirty="0" err="1" smtClean="0"/>
              <a:t>stream</a:t>
            </a:r>
            <a:r>
              <a:rPr lang="hu-HU" dirty="0" smtClean="0"/>
              <a:t> befejezése</a:t>
            </a:r>
          </a:p>
          <a:p>
            <a:pPr lvl="2"/>
            <a:r>
              <a:rPr lang="hu-HU" dirty="0" err="1" smtClean="0"/>
              <a:t>cudaStreamWaitEvent</a:t>
            </a:r>
            <a:r>
              <a:rPr lang="hu-HU" dirty="0" smtClean="0"/>
              <a:t>() – </a:t>
            </a:r>
            <a:r>
              <a:rPr lang="hu-HU" dirty="0" err="1" smtClean="0"/>
              <a:t>streamen</a:t>
            </a:r>
            <a:r>
              <a:rPr lang="hu-HU" dirty="0" smtClean="0"/>
              <a:t> belüli </a:t>
            </a:r>
            <a:r>
              <a:rPr lang="hu-HU" dirty="0" err="1" smtClean="0"/>
              <a:t>szinkronizáció</a:t>
            </a:r>
            <a:endParaRPr lang="hu-HU" dirty="0" smtClean="0"/>
          </a:p>
          <a:p>
            <a:pPr lvl="1"/>
            <a:r>
              <a:rPr lang="hu-HU" dirty="0" smtClean="0"/>
              <a:t>Implicit </a:t>
            </a:r>
            <a:r>
              <a:rPr lang="hu-HU" dirty="0" err="1" smtClean="0"/>
              <a:t>szinkronizáció</a:t>
            </a:r>
            <a:endParaRPr lang="hu-HU" dirty="0" smtClean="0"/>
          </a:p>
          <a:p>
            <a:pPr lvl="2"/>
            <a:r>
              <a:rPr lang="hu-HU" dirty="0" err="1" smtClean="0"/>
              <a:t>Page-locked</a:t>
            </a:r>
            <a:r>
              <a:rPr lang="hu-HU" dirty="0" smtClean="0"/>
              <a:t> memória foglalás</a:t>
            </a:r>
          </a:p>
          <a:p>
            <a:pPr lvl="2"/>
            <a:r>
              <a:rPr lang="hu-HU" dirty="0" err="1" smtClean="0"/>
              <a:t>Device</a:t>
            </a:r>
            <a:r>
              <a:rPr lang="hu-HU" dirty="0" smtClean="0"/>
              <a:t> memória foglalás</a:t>
            </a:r>
          </a:p>
          <a:p>
            <a:pPr lvl="2"/>
            <a:r>
              <a:rPr lang="hu-HU" dirty="0" smtClean="0"/>
              <a:t>Eszközön belüli másolás</a:t>
            </a:r>
          </a:p>
          <a:p>
            <a:pPr lvl="2"/>
            <a:r>
              <a:rPr lang="hu-HU" dirty="0" smtClean="0"/>
              <a:t>Az alapértelmezett </a:t>
            </a:r>
            <a:r>
              <a:rPr lang="hu-HU" dirty="0" err="1" smtClean="0"/>
              <a:t>streamen</a:t>
            </a:r>
            <a:r>
              <a:rPr lang="hu-HU" dirty="0" smtClean="0"/>
              <a:t> parancs végrehajtás</a:t>
            </a:r>
          </a:p>
          <a:p>
            <a:pPr lvl="2"/>
            <a:r>
              <a:rPr lang="hu-HU" dirty="0" smtClean="0"/>
              <a:t>Cache konfiguráció változtatás</a:t>
            </a: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err="1" smtClean="0"/>
              <a:t>streamek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03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Kernel indítás</a:t>
            </a:r>
          </a:p>
          <a:p>
            <a:pPr lvl="2"/>
            <a:endParaRPr lang="hu-HU" dirty="0"/>
          </a:p>
          <a:p>
            <a:pPr lvl="2"/>
            <a:endParaRPr lang="hu-HU" dirty="0" smtClean="0"/>
          </a:p>
          <a:p>
            <a:pPr lvl="2"/>
            <a:endParaRPr lang="hu-HU" dirty="0"/>
          </a:p>
          <a:p>
            <a:pPr lvl="1"/>
            <a:r>
              <a:rPr lang="hu-HU" dirty="0" smtClean="0"/>
              <a:t>Az </a:t>
            </a:r>
            <a:r>
              <a:rPr lang="hu-HU" dirty="0" err="1" smtClean="0"/>
              <a:t>nvcc</a:t>
            </a:r>
            <a:r>
              <a:rPr lang="hu-HU" dirty="0" smtClean="0"/>
              <a:t> alakítja át a valódi formára</a:t>
            </a:r>
          </a:p>
          <a:p>
            <a:pPr lvl="2"/>
            <a:r>
              <a:rPr lang="hu-HU" dirty="0" smtClean="0"/>
              <a:t>kernel&lt;&lt;&lt;</a:t>
            </a:r>
            <a:r>
              <a:rPr lang="hu-HU" dirty="0" err="1" smtClean="0"/>
              <a:t>grid</a:t>
            </a:r>
            <a:r>
              <a:rPr lang="hu-HU" dirty="0" smtClean="0"/>
              <a:t>, </a:t>
            </a:r>
            <a:r>
              <a:rPr lang="hu-HU" dirty="0" err="1" smtClean="0"/>
              <a:t>block</a:t>
            </a:r>
            <a:r>
              <a:rPr lang="hu-HU" dirty="0" smtClean="0"/>
              <a:t>, </a:t>
            </a:r>
            <a:r>
              <a:rPr lang="hu-HU" dirty="0" err="1" smtClean="0"/>
              <a:t>shared</a:t>
            </a:r>
            <a:r>
              <a:rPr lang="hu-HU" dirty="0" smtClean="0"/>
              <a:t>,</a:t>
            </a:r>
            <a:r>
              <a:rPr lang="hu-HU" dirty="0" err="1" smtClean="0"/>
              <a:t>stream</a:t>
            </a:r>
            <a:r>
              <a:rPr lang="hu-HU" dirty="0" smtClean="0"/>
              <a:t>&gt;&gt;&gt;(paraméterek, …)</a:t>
            </a:r>
            <a:endParaRPr lang="hu-HU" dirty="0"/>
          </a:p>
          <a:p>
            <a:pPr lvl="1"/>
            <a:r>
              <a:rPr lang="hu-HU" dirty="0" smtClean="0"/>
              <a:t>A munkaméret megadása </a:t>
            </a:r>
            <a:r>
              <a:rPr lang="hu-HU" dirty="0" err="1" smtClean="0"/>
              <a:t>bottom-up</a:t>
            </a:r>
            <a:r>
              <a:rPr lang="hu-HU" dirty="0" smtClean="0"/>
              <a:t> módú</a:t>
            </a:r>
          </a:p>
          <a:p>
            <a:pPr lvl="2"/>
            <a:r>
              <a:rPr lang="hu-HU" dirty="0" smtClean="0"/>
              <a:t>A blokk méret megadja a blokkonkénti szálak számát</a:t>
            </a:r>
          </a:p>
          <a:p>
            <a:pPr lvl="2"/>
            <a:r>
              <a:rPr lang="hu-HU" dirty="0" smtClean="0"/>
              <a:t>A </a:t>
            </a:r>
            <a:r>
              <a:rPr lang="hu-HU" dirty="0" err="1" smtClean="0"/>
              <a:t>grid</a:t>
            </a:r>
            <a:r>
              <a:rPr lang="hu-HU" dirty="0" smtClean="0"/>
              <a:t> méret megadja az elindítandó blokkok számát</a:t>
            </a:r>
          </a:p>
          <a:p>
            <a:pPr lvl="1"/>
            <a:r>
              <a:rPr lang="hu-HU" dirty="0" smtClean="0"/>
              <a:t>Aszinkron kernel futás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kernel</a:t>
            </a:r>
            <a:endParaRPr lang="en-US" dirty="0"/>
          </a:p>
        </p:txBody>
      </p:sp>
      <p:sp>
        <p:nvSpPr>
          <p:cNvPr id="6" name="TextBox 3"/>
          <p:cNvSpPr txBox="1"/>
          <p:nvPr/>
        </p:nvSpPr>
        <p:spPr>
          <a:xfrm>
            <a:off x="457200" y="2124670"/>
            <a:ext cx="83820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int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threadsPerBlock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256;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int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blocksPerGrid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4;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square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&lt;&lt;&lt;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blocksPerGrid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threadsPerBlock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&gt;&gt;&gt;(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dataGPU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dataSize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00953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CUDA mint architektúra</a:t>
            </a:r>
          </a:p>
          <a:p>
            <a:pPr lvl="1"/>
            <a:r>
              <a:rPr lang="hu-HU" dirty="0" smtClean="0"/>
              <a:t>Párhuzamos feldolgozásra optimalizált architektúra</a:t>
            </a:r>
          </a:p>
          <a:p>
            <a:r>
              <a:rPr lang="hu-HU" dirty="0" smtClean="0"/>
              <a:t>CUDA mint GPGPU keretrendszer</a:t>
            </a:r>
          </a:p>
          <a:p>
            <a:pPr lvl="1"/>
            <a:r>
              <a:rPr lang="hu-HU" dirty="0" smtClean="0"/>
              <a:t>Runtime és Driver API</a:t>
            </a:r>
          </a:p>
          <a:p>
            <a:pPr lvl="1"/>
            <a:r>
              <a:rPr lang="hu-HU" dirty="0" smtClean="0"/>
              <a:t>CUDA C/C++</a:t>
            </a:r>
          </a:p>
          <a:p>
            <a:pPr lvl="1"/>
            <a:r>
              <a:rPr lang="hu-HU" dirty="0" smtClean="0"/>
              <a:t>NVCC fordító</a:t>
            </a:r>
          </a:p>
          <a:p>
            <a:r>
              <a:rPr lang="hu-HU" dirty="0" smtClean="0"/>
              <a:t>CUDA ecosystem</a:t>
            </a:r>
          </a:p>
          <a:p>
            <a:pPr lvl="1"/>
            <a:r>
              <a:rPr lang="hu-HU" dirty="0" smtClean="0"/>
              <a:t>CUBLAS</a:t>
            </a:r>
          </a:p>
          <a:p>
            <a:pPr lvl="1"/>
            <a:r>
              <a:rPr lang="hu-HU" dirty="0" smtClean="0"/>
              <a:t>CUFFT</a:t>
            </a:r>
          </a:p>
          <a:p>
            <a:pPr lvl="1"/>
            <a:r>
              <a:rPr lang="hu-HU" dirty="0" smtClean="0"/>
              <a:t>CUSPARSE</a:t>
            </a:r>
          </a:p>
          <a:p>
            <a:pPr lvl="1"/>
            <a:r>
              <a:rPr lang="hu-HU" dirty="0" smtClean="0"/>
              <a:t>CURAND</a:t>
            </a:r>
          </a:p>
          <a:p>
            <a:pPr lvl="1"/>
            <a:r>
              <a:rPr lang="hu-HU" dirty="0" smtClean="0"/>
              <a:t>Thrust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Kernel program</a:t>
            </a:r>
          </a:p>
          <a:p>
            <a:pPr lvl="2"/>
            <a:endParaRPr lang="hu-HU" dirty="0"/>
          </a:p>
          <a:p>
            <a:pPr lvl="2"/>
            <a:endParaRPr lang="hu-HU" dirty="0" smtClean="0"/>
          </a:p>
          <a:p>
            <a:pPr lvl="2"/>
            <a:endParaRPr lang="hu-HU" dirty="0"/>
          </a:p>
          <a:p>
            <a:pPr lvl="1"/>
            <a:r>
              <a:rPr lang="hu-HU" dirty="0" smtClean="0"/>
              <a:t>Az </a:t>
            </a:r>
            <a:r>
              <a:rPr lang="hu-HU" dirty="0" err="1" smtClean="0"/>
              <a:t>nvcc</a:t>
            </a:r>
            <a:r>
              <a:rPr lang="hu-HU" dirty="0" smtClean="0"/>
              <a:t> fordítja egy köztes kódra</a:t>
            </a:r>
          </a:p>
          <a:p>
            <a:pPr lvl="1"/>
            <a:r>
              <a:rPr lang="hu-HU" dirty="0" smtClean="0"/>
              <a:t>PTX – Parallel </a:t>
            </a:r>
            <a:r>
              <a:rPr lang="hu-HU" dirty="0" err="1" smtClean="0"/>
              <a:t>Thread</a:t>
            </a:r>
            <a:r>
              <a:rPr lang="hu-HU" dirty="0" smtClean="0"/>
              <a:t> </a:t>
            </a:r>
            <a:r>
              <a:rPr lang="hu-HU" dirty="0" err="1" smtClean="0"/>
              <a:t>Execution</a:t>
            </a:r>
            <a:r>
              <a:rPr lang="hu-HU" dirty="0" smtClean="0"/>
              <a:t> ISA</a:t>
            </a:r>
          </a:p>
          <a:p>
            <a:pPr lvl="2"/>
            <a:r>
              <a:rPr lang="hu-HU" dirty="0" smtClean="0"/>
              <a:t>Virtuális gép és annak utasításkészlete</a:t>
            </a:r>
          </a:p>
          <a:p>
            <a:pPr lvl="2"/>
            <a:r>
              <a:rPr lang="hu-HU" dirty="0" smtClean="0"/>
              <a:t>A cél a GPU generációk közötti hordozhatóság</a:t>
            </a:r>
          </a:p>
          <a:p>
            <a:pPr lvl="2"/>
            <a:r>
              <a:rPr lang="hu-HU" dirty="0" err="1" smtClean="0"/>
              <a:t>Eszközfüggetlen</a:t>
            </a:r>
            <a:r>
              <a:rPr lang="hu-HU" dirty="0" smtClean="0"/>
              <a:t>, a GPU driver fordítja a végső bináris formára</a:t>
            </a:r>
          </a:p>
          <a:p>
            <a:pPr marL="768096" lvl="2" indent="0">
              <a:buNone/>
            </a:pP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kernel</a:t>
            </a:r>
            <a:endParaRPr lang="en-US" dirty="0"/>
          </a:p>
        </p:txBody>
      </p:sp>
      <p:sp>
        <p:nvSpPr>
          <p:cNvPr id="6" name="TextBox 3"/>
          <p:cNvSpPr txBox="1"/>
          <p:nvPr/>
        </p:nvSpPr>
        <p:spPr>
          <a:xfrm>
            <a:off x="457200" y="2124670"/>
            <a:ext cx="83820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global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__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void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square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(int*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dataGPU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dataSize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 int index =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blockIdx.x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*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blockDim.x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+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threadIdx.x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dataGPU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[index] =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dataGPU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index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] *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dataGPU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[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index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]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}</a:t>
            </a:r>
            <a:endParaRPr lang="hu-HU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419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Függvény jelölők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device</a:t>
            </a:r>
            <a:r>
              <a:rPr lang="hu-HU" dirty="0" smtClean="0"/>
              <a:t>__ : csak kernel kódból hívható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global</a:t>
            </a:r>
            <a:r>
              <a:rPr lang="hu-HU" dirty="0" smtClean="0"/>
              <a:t>__ : </a:t>
            </a:r>
            <a:r>
              <a:rPr lang="hu-HU" dirty="0" err="1" smtClean="0"/>
              <a:t>host</a:t>
            </a:r>
            <a:r>
              <a:rPr lang="hu-HU" dirty="0" smtClean="0"/>
              <a:t> és kernel kódból hívható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host</a:t>
            </a:r>
            <a:r>
              <a:rPr lang="hu-HU" dirty="0" smtClean="0"/>
              <a:t>__ : csak a </a:t>
            </a:r>
            <a:r>
              <a:rPr lang="hu-HU" dirty="0" err="1" smtClean="0"/>
              <a:t>host</a:t>
            </a:r>
            <a:r>
              <a:rPr lang="hu-HU" dirty="0" smtClean="0"/>
              <a:t> kódból hívható</a:t>
            </a:r>
          </a:p>
          <a:p>
            <a:pPr lvl="1"/>
            <a:endParaRPr lang="hu-HU" dirty="0"/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noinline</a:t>
            </a:r>
            <a:r>
              <a:rPr lang="hu-HU" dirty="0" smtClean="0"/>
              <a:t>__ : nem beágyazható (cc2.0)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forceinline</a:t>
            </a:r>
            <a:r>
              <a:rPr lang="hu-HU" dirty="0" smtClean="0"/>
              <a:t>__ : mindenképpen beágyazandó</a:t>
            </a:r>
          </a:p>
          <a:p>
            <a:pPr marL="768096" lvl="2" indent="0">
              <a:buNone/>
            </a:pP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780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Változó jelölők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device</a:t>
            </a:r>
            <a:r>
              <a:rPr lang="hu-HU" dirty="0" smtClean="0"/>
              <a:t>__ : az eszköz memóriájában található</a:t>
            </a:r>
          </a:p>
          <a:p>
            <a:pPr lvl="2"/>
            <a:r>
              <a:rPr lang="hu-HU" dirty="0" smtClean="0"/>
              <a:t>Globális memória terület</a:t>
            </a:r>
          </a:p>
          <a:p>
            <a:pPr lvl="2"/>
            <a:r>
              <a:rPr lang="hu-HU" dirty="0" smtClean="0"/>
              <a:t>A teljes alkalmazás élete alatt elérhető</a:t>
            </a:r>
          </a:p>
          <a:p>
            <a:pPr lvl="2"/>
            <a:r>
              <a:rPr lang="hu-HU" dirty="0" smtClean="0"/>
              <a:t>Minden szálból és a </a:t>
            </a:r>
            <a:r>
              <a:rPr lang="hu-HU" dirty="0" err="1" smtClean="0"/>
              <a:t>hostról</a:t>
            </a:r>
            <a:r>
              <a:rPr lang="hu-HU" dirty="0" smtClean="0"/>
              <a:t> is elérhető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constant</a:t>
            </a:r>
            <a:r>
              <a:rPr lang="hu-HU" dirty="0" smtClean="0"/>
              <a:t>__ : konstans változó</a:t>
            </a:r>
          </a:p>
          <a:p>
            <a:pPr lvl="2"/>
            <a:r>
              <a:rPr lang="hu-HU" dirty="0" smtClean="0"/>
              <a:t>A konstans memóriában van (</a:t>
            </a:r>
            <a:r>
              <a:rPr lang="hu-HU" dirty="0" err="1" smtClean="0"/>
              <a:t>cachelt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A __</a:t>
            </a:r>
            <a:r>
              <a:rPr lang="hu-HU" dirty="0" err="1" smtClean="0"/>
              <a:t>device</a:t>
            </a:r>
            <a:r>
              <a:rPr lang="hu-HU" dirty="0" smtClean="0"/>
              <a:t>__ memóriával azonos tulajdonságok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shared</a:t>
            </a:r>
            <a:r>
              <a:rPr lang="hu-HU" dirty="0" smtClean="0"/>
              <a:t>__ : osztott memória a blokkon belül</a:t>
            </a:r>
          </a:p>
          <a:p>
            <a:pPr lvl="2"/>
            <a:r>
              <a:rPr lang="hu-HU" dirty="0" smtClean="0"/>
              <a:t>Az </a:t>
            </a:r>
            <a:r>
              <a:rPr lang="hu-HU" dirty="0" err="1" smtClean="0"/>
              <a:t>on-chip</a:t>
            </a:r>
            <a:r>
              <a:rPr lang="hu-HU" dirty="0" smtClean="0"/>
              <a:t> memóriában van</a:t>
            </a:r>
          </a:p>
          <a:p>
            <a:pPr lvl="2"/>
            <a:r>
              <a:rPr lang="hu-HU" dirty="0" smtClean="0"/>
              <a:t>A blokk futása alatt érhető el</a:t>
            </a:r>
          </a:p>
          <a:p>
            <a:pPr lvl="2"/>
            <a:r>
              <a:rPr lang="hu-HU" dirty="0" smtClean="0"/>
              <a:t>Csak a blokkban levő szálak által elérhető</a:t>
            </a:r>
            <a:endParaRPr lang="hu-HU" dirty="0"/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651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Változó jelölők</a:t>
            </a:r>
          </a:p>
          <a:p>
            <a:pPr lvl="1"/>
            <a:r>
              <a:rPr lang="hu-HU" dirty="0" smtClean="0"/>
              <a:t>__</a:t>
            </a:r>
            <a:r>
              <a:rPr lang="hu-HU" dirty="0" err="1" smtClean="0"/>
              <a:t>restrict</a:t>
            </a:r>
            <a:r>
              <a:rPr lang="hu-HU" dirty="0" smtClean="0"/>
              <a:t>__ : nem átfedő pointerek jelzése</a:t>
            </a:r>
          </a:p>
          <a:p>
            <a:pPr lvl="2"/>
            <a:r>
              <a:rPr lang="hu-HU" dirty="0" smtClean="0"/>
              <a:t>Ígéret a fordítónak, hogy a pointerek függetlenek</a:t>
            </a:r>
          </a:p>
          <a:p>
            <a:pPr lvl="2"/>
            <a:r>
              <a:rPr lang="hu-HU" dirty="0" err="1" smtClean="0"/>
              <a:t>Optimalizációt</a:t>
            </a:r>
            <a:r>
              <a:rPr lang="hu-HU" dirty="0" smtClean="0"/>
              <a:t> segíti</a:t>
            </a:r>
          </a:p>
          <a:p>
            <a:pPr lvl="1"/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26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Vektor típusok</a:t>
            </a:r>
          </a:p>
          <a:p>
            <a:pPr lvl="1"/>
            <a:r>
              <a:rPr lang="hu-HU" dirty="0" err="1" smtClean="0"/>
              <a:t>Host</a:t>
            </a:r>
            <a:r>
              <a:rPr lang="hu-HU" dirty="0" smtClean="0"/>
              <a:t> és </a:t>
            </a:r>
            <a:r>
              <a:rPr lang="hu-HU" dirty="0" err="1" smtClean="0"/>
              <a:t>device</a:t>
            </a:r>
            <a:r>
              <a:rPr lang="hu-HU" dirty="0" smtClean="0"/>
              <a:t> oldalon is léteznek</a:t>
            </a:r>
          </a:p>
          <a:p>
            <a:pPr lvl="1"/>
            <a:r>
              <a:rPr lang="hu-HU" dirty="0" err="1" smtClean="0"/>
              <a:t>type</a:t>
            </a:r>
            <a:r>
              <a:rPr lang="hu-HU" dirty="0" smtClean="0"/>
              <a:t> </a:t>
            </a:r>
            <a:r>
              <a:rPr lang="hu-HU" dirty="0" err="1" smtClean="0"/>
              <a:t>make</a:t>
            </a:r>
            <a:r>
              <a:rPr lang="hu-HU" dirty="0" smtClean="0"/>
              <a:t>_</a:t>
            </a:r>
            <a:r>
              <a:rPr lang="hu-HU" dirty="0" err="1" smtClean="0"/>
              <a:t>type</a:t>
            </a:r>
            <a:r>
              <a:rPr lang="hu-HU" dirty="0" smtClean="0"/>
              <a:t>() alakú konstruktorok</a:t>
            </a:r>
          </a:p>
          <a:p>
            <a:pPr lvl="1"/>
            <a:r>
              <a:rPr lang="hu-HU" dirty="0" smtClean="0"/>
              <a:t>Maximum négy eleműek lehetnek</a:t>
            </a:r>
          </a:p>
          <a:p>
            <a:pPr lvl="2"/>
            <a:r>
              <a:rPr lang="hu-HU" dirty="0" smtClean="0"/>
              <a:t>Kivétel a </a:t>
            </a:r>
            <a:r>
              <a:rPr lang="hu-HU" dirty="0" err="1" smtClean="0"/>
              <a:t>double</a:t>
            </a:r>
            <a:r>
              <a:rPr lang="hu-HU" dirty="0" smtClean="0"/>
              <a:t> és a </a:t>
            </a:r>
            <a:r>
              <a:rPr lang="hu-HU" dirty="0" err="1" smtClean="0"/>
              <a:t>longlong</a:t>
            </a:r>
            <a:r>
              <a:rPr lang="hu-HU" dirty="0" smtClean="0"/>
              <a:t> típusok</a:t>
            </a:r>
          </a:p>
          <a:p>
            <a:pPr lvl="1"/>
            <a:r>
              <a:rPr lang="hu-HU" dirty="0" smtClean="0"/>
              <a:t>A szokásos C típusok mindegyikéhez</a:t>
            </a:r>
          </a:p>
          <a:p>
            <a:r>
              <a:rPr lang="hu-HU" dirty="0" smtClean="0"/>
              <a:t>dim3 típus a </a:t>
            </a:r>
            <a:r>
              <a:rPr lang="hu-HU" dirty="0" err="1" smtClean="0"/>
              <a:t>dimenzók</a:t>
            </a:r>
            <a:r>
              <a:rPr lang="hu-HU" dirty="0" smtClean="0"/>
              <a:t> jelzéséhez</a:t>
            </a:r>
          </a:p>
          <a:p>
            <a:pPr lvl="1"/>
            <a:r>
              <a:rPr lang="hu-HU" dirty="0" smtClean="0"/>
              <a:t>Kernel munkaméret meghatározásához</a:t>
            </a:r>
            <a:endParaRPr lang="hu-H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327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Speciális változók</a:t>
            </a:r>
          </a:p>
          <a:p>
            <a:pPr lvl="1"/>
            <a:r>
              <a:rPr lang="hu-HU" dirty="0" smtClean="0"/>
              <a:t>dim3 </a:t>
            </a:r>
            <a:r>
              <a:rPr lang="hu-HU" dirty="0" err="1" smtClean="0"/>
              <a:t>gridDim</a:t>
            </a:r>
            <a:r>
              <a:rPr lang="hu-HU" dirty="0" smtClean="0"/>
              <a:t> : aktuális </a:t>
            </a:r>
            <a:r>
              <a:rPr lang="hu-HU" dirty="0" err="1" smtClean="0"/>
              <a:t>grid</a:t>
            </a:r>
            <a:r>
              <a:rPr lang="hu-HU" dirty="0" smtClean="0"/>
              <a:t> méret</a:t>
            </a:r>
          </a:p>
          <a:p>
            <a:pPr lvl="1"/>
            <a:r>
              <a:rPr lang="hu-HU" dirty="0" smtClean="0"/>
              <a:t>uint3 </a:t>
            </a:r>
            <a:r>
              <a:rPr lang="hu-HU" dirty="0" err="1" smtClean="0"/>
              <a:t>blockIdx</a:t>
            </a:r>
            <a:r>
              <a:rPr lang="hu-HU" dirty="0" smtClean="0"/>
              <a:t> : aktuális blokk index</a:t>
            </a:r>
          </a:p>
          <a:p>
            <a:pPr lvl="1"/>
            <a:r>
              <a:rPr lang="hu-HU" dirty="0" smtClean="0"/>
              <a:t>dim3 </a:t>
            </a:r>
            <a:r>
              <a:rPr lang="hu-HU" dirty="0" err="1" smtClean="0"/>
              <a:t>blockDim</a:t>
            </a:r>
            <a:r>
              <a:rPr lang="hu-HU" dirty="0" smtClean="0"/>
              <a:t>: aktuális blokk méret</a:t>
            </a:r>
          </a:p>
          <a:p>
            <a:pPr lvl="1"/>
            <a:r>
              <a:rPr lang="hu-HU" dirty="0" smtClean="0"/>
              <a:t>uint3 </a:t>
            </a:r>
            <a:r>
              <a:rPr lang="hu-HU" dirty="0" err="1" smtClean="0"/>
              <a:t>threadIdx</a:t>
            </a:r>
            <a:r>
              <a:rPr lang="hu-HU" dirty="0" smtClean="0"/>
              <a:t>: aktuális szál azonosító</a:t>
            </a:r>
          </a:p>
          <a:p>
            <a:pPr lvl="1"/>
            <a:r>
              <a:rPr lang="hu-HU" dirty="0" smtClean="0"/>
              <a:t>int </a:t>
            </a:r>
            <a:r>
              <a:rPr lang="hu-HU" dirty="0" err="1" smtClean="0"/>
              <a:t>warpSize</a:t>
            </a:r>
            <a:r>
              <a:rPr lang="hu-HU" dirty="0" smtClean="0"/>
              <a:t>: </a:t>
            </a:r>
            <a:r>
              <a:rPr lang="hu-HU" dirty="0" err="1" smtClean="0"/>
              <a:t>warp</a:t>
            </a:r>
            <a:r>
              <a:rPr lang="hu-HU" dirty="0" smtClean="0"/>
              <a:t> méret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832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err="1" smtClean="0"/>
              <a:t>Szinkronizációs</a:t>
            </a:r>
            <a:r>
              <a:rPr lang="hu-HU" dirty="0" smtClean="0"/>
              <a:t> függvények</a:t>
            </a:r>
          </a:p>
          <a:p>
            <a:pPr lvl="1"/>
            <a:r>
              <a:rPr lang="hu-HU" dirty="0" smtClean="0"/>
              <a:t>Az aktuális blokkon belüli memória </a:t>
            </a:r>
            <a:r>
              <a:rPr lang="hu-HU" dirty="0" err="1" smtClean="0"/>
              <a:t>szinkronizáció</a:t>
            </a:r>
            <a:endParaRPr lang="hu-HU" dirty="0" smtClean="0"/>
          </a:p>
          <a:p>
            <a:pPr lvl="1"/>
            <a:r>
              <a:rPr lang="hu-HU" dirty="0" smtClean="0"/>
              <a:t>Egyetlen </a:t>
            </a:r>
            <a:r>
              <a:rPr lang="hu-HU" dirty="0" err="1" smtClean="0"/>
              <a:t>threadből</a:t>
            </a:r>
            <a:r>
              <a:rPr lang="hu-HU" dirty="0" smtClean="0"/>
              <a:t> is kiváltható</a:t>
            </a:r>
          </a:p>
          <a:p>
            <a:pPr lvl="1"/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threadfence</a:t>
            </a:r>
            <a:r>
              <a:rPr lang="hu-HU" dirty="0" smtClean="0"/>
              <a:t>_</a:t>
            </a:r>
            <a:r>
              <a:rPr lang="hu-HU" dirty="0" err="1" smtClean="0"/>
              <a:t>block</a:t>
            </a:r>
            <a:r>
              <a:rPr lang="hu-HU" dirty="0" smtClean="0"/>
              <a:t>()</a:t>
            </a:r>
          </a:p>
          <a:p>
            <a:pPr lvl="2"/>
            <a:r>
              <a:rPr lang="hu-HU" dirty="0" smtClean="0"/>
              <a:t>Szinkronizál a globális és osztott memóriára</a:t>
            </a:r>
          </a:p>
          <a:p>
            <a:pPr lvl="1"/>
            <a:r>
              <a:rPr lang="hu-HU" dirty="0" err="1" smtClean="0"/>
              <a:t>void</a:t>
            </a:r>
            <a:r>
              <a:rPr lang="hu-HU" dirty="0" smtClean="0"/>
              <a:t> </a:t>
            </a:r>
            <a:r>
              <a:rPr lang="hu-HU" dirty="0" err="1" smtClean="0"/>
              <a:t>threadfence</a:t>
            </a:r>
            <a:r>
              <a:rPr lang="hu-HU" dirty="0" smtClean="0"/>
              <a:t>()</a:t>
            </a:r>
          </a:p>
          <a:p>
            <a:pPr lvl="2"/>
            <a:r>
              <a:rPr lang="hu-HU" dirty="0" smtClean="0"/>
              <a:t>Szinkronizál a globális memóriára</a:t>
            </a:r>
          </a:p>
          <a:p>
            <a:pPr lvl="1"/>
            <a:r>
              <a:rPr lang="hu-HU" dirty="0" err="1"/>
              <a:t>v</a:t>
            </a:r>
            <a:r>
              <a:rPr lang="hu-HU" dirty="0" err="1" smtClean="0"/>
              <a:t>oid</a:t>
            </a:r>
            <a:r>
              <a:rPr lang="hu-HU" dirty="0" smtClean="0"/>
              <a:t> </a:t>
            </a:r>
            <a:r>
              <a:rPr lang="hu-HU" dirty="0" err="1" smtClean="0"/>
              <a:t>threadfence</a:t>
            </a:r>
            <a:r>
              <a:rPr lang="hu-HU" dirty="0" smtClean="0"/>
              <a:t>_</a:t>
            </a:r>
            <a:r>
              <a:rPr lang="hu-HU" dirty="0" err="1" smtClean="0"/>
              <a:t>system</a:t>
            </a:r>
            <a:r>
              <a:rPr lang="hu-HU" dirty="0" smtClean="0"/>
              <a:t>()</a:t>
            </a:r>
          </a:p>
          <a:p>
            <a:pPr lvl="2"/>
            <a:r>
              <a:rPr lang="hu-HU" dirty="0" smtClean="0"/>
              <a:t>Minden elérhető memória területre szinkronizál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00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err="1" smtClean="0"/>
              <a:t>Szinkronizációs</a:t>
            </a:r>
            <a:r>
              <a:rPr lang="hu-HU" dirty="0" smtClean="0"/>
              <a:t> függvények</a:t>
            </a:r>
          </a:p>
          <a:p>
            <a:pPr lvl="1"/>
            <a:r>
              <a:rPr lang="hu-HU" dirty="0" err="1" smtClean="0"/>
              <a:t>void</a:t>
            </a:r>
            <a:r>
              <a:rPr lang="hu-HU" dirty="0" smtClean="0"/>
              <a:t> __</a:t>
            </a:r>
            <a:r>
              <a:rPr lang="hu-HU" dirty="0" err="1" smtClean="0"/>
              <a:t>syncthreads</a:t>
            </a:r>
            <a:r>
              <a:rPr lang="hu-HU" dirty="0" smtClean="0"/>
              <a:t>()</a:t>
            </a:r>
          </a:p>
          <a:p>
            <a:pPr lvl="2"/>
            <a:r>
              <a:rPr lang="hu-HU" dirty="0" smtClean="0"/>
              <a:t>Minden szálnak rá kell futni</a:t>
            </a:r>
          </a:p>
          <a:p>
            <a:pPr lvl="2"/>
            <a:r>
              <a:rPr lang="hu-HU" dirty="0" smtClean="0"/>
              <a:t>A kódot szinkronizálja a szálak között</a:t>
            </a:r>
          </a:p>
          <a:p>
            <a:pPr lvl="1"/>
            <a:r>
              <a:rPr lang="hu-HU" dirty="0" smtClean="0"/>
              <a:t>int __</a:t>
            </a:r>
            <a:r>
              <a:rPr lang="hu-HU" dirty="0" err="1" smtClean="0"/>
              <a:t>syncthreads</a:t>
            </a:r>
            <a:r>
              <a:rPr lang="hu-HU" dirty="0" smtClean="0"/>
              <a:t>(</a:t>
            </a:r>
            <a:r>
              <a:rPr lang="hu-HU" dirty="0" err="1" smtClean="0"/>
              <a:t>int</a:t>
            </a:r>
            <a:r>
              <a:rPr lang="hu-HU" dirty="0" smtClean="0"/>
              <a:t> </a:t>
            </a:r>
            <a:r>
              <a:rPr lang="hu-HU" dirty="0" err="1" smtClean="0"/>
              <a:t>predicate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Visszaadja azon szálak számát, ahol a predikátum nem nulla</a:t>
            </a:r>
          </a:p>
          <a:p>
            <a:pPr lvl="1"/>
            <a:r>
              <a:rPr lang="hu-HU" dirty="0" smtClean="0"/>
              <a:t>int __</a:t>
            </a:r>
            <a:r>
              <a:rPr lang="hu-HU" dirty="0" err="1" smtClean="0"/>
              <a:t>synchtreads</a:t>
            </a:r>
            <a:r>
              <a:rPr lang="hu-HU" dirty="0" smtClean="0"/>
              <a:t>_and(int </a:t>
            </a:r>
            <a:r>
              <a:rPr lang="hu-HU" dirty="0" err="1" smtClean="0"/>
              <a:t>predicate</a:t>
            </a:r>
            <a:r>
              <a:rPr lang="hu-HU" dirty="0" smtClean="0"/>
              <a:t>)</a:t>
            </a:r>
          </a:p>
          <a:p>
            <a:pPr lvl="2"/>
            <a:r>
              <a:rPr lang="hu-HU" dirty="0" smtClean="0"/>
              <a:t>Visszaadja, hogy minden szálon nem nulla a predikátum</a:t>
            </a:r>
          </a:p>
          <a:p>
            <a:pPr lvl="1"/>
            <a:r>
              <a:rPr lang="hu-HU" dirty="0" smtClean="0"/>
              <a:t>int __</a:t>
            </a:r>
            <a:r>
              <a:rPr lang="hu-HU" dirty="0" err="1" smtClean="0"/>
              <a:t>syncthreads</a:t>
            </a:r>
            <a:r>
              <a:rPr lang="hu-HU" dirty="0" smtClean="0"/>
              <a:t>_</a:t>
            </a:r>
            <a:r>
              <a:rPr lang="hu-HU" dirty="0" err="1" smtClean="0"/>
              <a:t>or</a:t>
            </a:r>
            <a:r>
              <a:rPr lang="hu-HU" dirty="0" smtClean="0"/>
              <a:t>(</a:t>
            </a:r>
            <a:r>
              <a:rPr lang="hu-HU" dirty="0" err="1" smtClean="0"/>
              <a:t>int</a:t>
            </a:r>
            <a:r>
              <a:rPr lang="hu-HU" dirty="0" smtClean="0"/>
              <a:t> </a:t>
            </a:r>
            <a:r>
              <a:rPr lang="hu-HU" dirty="0" err="1" smtClean="0"/>
              <a:t>predicate</a:t>
            </a:r>
            <a:r>
              <a:rPr lang="hu-HU" dirty="0" smtClean="0"/>
              <a:t>)</a:t>
            </a:r>
          </a:p>
          <a:p>
            <a:pPr lvl="2"/>
            <a:r>
              <a:rPr lang="hu-HU" dirty="0" err="1" smtClean="0"/>
              <a:t>Visszadja</a:t>
            </a:r>
            <a:r>
              <a:rPr lang="hu-HU" dirty="0" smtClean="0"/>
              <a:t>, hogy volt-e olyan szál, ahol nem nulla a predikátum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2369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Beépített függvények</a:t>
            </a:r>
          </a:p>
          <a:p>
            <a:pPr lvl="1"/>
            <a:r>
              <a:rPr lang="hu-HU" dirty="0" smtClean="0"/>
              <a:t>Matematikai függvények</a:t>
            </a:r>
          </a:p>
          <a:p>
            <a:pPr lvl="1"/>
            <a:r>
              <a:rPr lang="hu-HU" dirty="0" smtClean="0"/>
              <a:t>Textúra és </a:t>
            </a:r>
            <a:r>
              <a:rPr lang="hu-HU" dirty="0" err="1" smtClean="0"/>
              <a:t>Surface</a:t>
            </a:r>
            <a:r>
              <a:rPr lang="hu-HU" dirty="0" smtClean="0"/>
              <a:t> kezelő függvények</a:t>
            </a:r>
          </a:p>
          <a:p>
            <a:pPr lvl="1"/>
            <a:r>
              <a:rPr lang="hu-HU" dirty="0" smtClean="0"/>
              <a:t>Idő lekérdezés</a:t>
            </a:r>
          </a:p>
          <a:p>
            <a:pPr lvl="1"/>
            <a:r>
              <a:rPr lang="hu-HU" dirty="0" err="1" smtClean="0"/>
              <a:t>Atomikus</a:t>
            </a:r>
            <a:r>
              <a:rPr lang="hu-HU" dirty="0" smtClean="0"/>
              <a:t> függvények</a:t>
            </a:r>
          </a:p>
          <a:p>
            <a:pPr lvl="1"/>
            <a:r>
              <a:rPr lang="hu-HU" dirty="0" smtClean="0"/>
              <a:t>Szavazó függvények</a:t>
            </a:r>
          </a:p>
          <a:p>
            <a:pPr lvl="1"/>
            <a:r>
              <a:rPr lang="hu-HU" dirty="0" smtClean="0"/>
              <a:t>Változók cseréje szálak között</a:t>
            </a:r>
          </a:p>
          <a:p>
            <a:pPr lvl="1"/>
            <a:r>
              <a:rPr lang="hu-HU" dirty="0" smtClean="0"/>
              <a:t>Formázott kiíró függvény (</a:t>
            </a:r>
            <a:r>
              <a:rPr lang="hu-HU" dirty="0" err="1" smtClean="0"/>
              <a:t>printf</a:t>
            </a:r>
            <a:r>
              <a:rPr lang="hu-HU" dirty="0" smtClean="0"/>
              <a:t> a kernel kódban!)</a:t>
            </a:r>
          </a:p>
          <a:p>
            <a:pPr lvl="1"/>
            <a:r>
              <a:rPr lang="hu-HU" dirty="0" smtClean="0"/>
              <a:t>Memória foglalás</a:t>
            </a:r>
          </a:p>
          <a:p>
            <a:pPr lvl="1"/>
            <a:r>
              <a:rPr lang="hu-HU" dirty="0" smtClean="0"/>
              <a:t>Kernel indítás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326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Fejlesztést segítő eszköz</a:t>
            </a:r>
          </a:p>
          <a:p>
            <a:pPr lvl="1"/>
            <a:r>
              <a:rPr lang="hu-HU" dirty="0" smtClean="0"/>
              <a:t>Visual </a:t>
            </a:r>
            <a:r>
              <a:rPr lang="hu-HU" dirty="0" err="1" smtClean="0"/>
              <a:t>Studio</a:t>
            </a:r>
            <a:r>
              <a:rPr lang="hu-HU" dirty="0" smtClean="0"/>
              <a:t> 2008,2010,2012</a:t>
            </a:r>
          </a:p>
          <a:p>
            <a:pPr lvl="1"/>
            <a:r>
              <a:rPr lang="hu-HU" dirty="0" err="1" smtClean="0"/>
              <a:t>Eclipse</a:t>
            </a:r>
            <a:endParaRPr lang="hu-HU" dirty="0"/>
          </a:p>
          <a:p>
            <a:r>
              <a:rPr lang="hu-HU" dirty="0" smtClean="0"/>
              <a:t>Memória ellenőrzés</a:t>
            </a:r>
          </a:p>
          <a:p>
            <a:r>
              <a:rPr lang="hu-HU" dirty="0" smtClean="0"/>
              <a:t>Hibakeresés</a:t>
            </a:r>
          </a:p>
          <a:p>
            <a:pPr lvl="1"/>
            <a:r>
              <a:rPr lang="hu-HU" dirty="0" smtClean="0"/>
              <a:t>CUDA kódban</a:t>
            </a:r>
          </a:p>
          <a:p>
            <a:pPr lvl="1"/>
            <a:r>
              <a:rPr lang="hu-HU" dirty="0" err="1" smtClean="0"/>
              <a:t>OpenGL</a:t>
            </a:r>
            <a:r>
              <a:rPr lang="hu-HU" dirty="0" smtClean="0"/>
              <a:t> vagy </a:t>
            </a:r>
            <a:r>
              <a:rPr lang="hu-HU" dirty="0" err="1" smtClean="0"/>
              <a:t>DirectX</a:t>
            </a:r>
            <a:r>
              <a:rPr lang="hu-HU" dirty="0" smtClean="0"/>
              <a:t> </a:t>
            </a:r>
            <a:r>
              <a:rPr lang="hu-HU" dirty="0" err="1" smtClean="0"/>
              <a:t>shaderben</a:t>
            </a:r>
            <a:endParaRPr lang="hu-HU" dirty="0" smtClean="0"/>
          </a:p>
          <a:p>
            <a:r>
              <a:rPr lang="hu-HU" dirty="0" smtClean="0"/>
              <a:t>Teljesítmény analízis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NSight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93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architektúra</a:t>
            </a:r>
            <a:endParaRPr lang="en-US" dirty="0"/>
          </a:p>
        </p:txBody>
      </p:sp>
      <p:pic>
        <p:nvPicPr>
          <p:cNvPr id="4" name="Picture 2" descr="File:CUDA processing flow (En)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52600"/>
            <a:ext cx="3671942" cy="4114800"/>
          </a:xfrm>
          <a:prstGeom prst="rect">
            <a:avLst/>
          </a:prstGeom>
          <a:noFill/>
        </p:spPr>
      </p:pic>
      <p:pic>
        <p:nvPicPr>
          <p:cNvPr id="5" name="Picture 3" descr="cuda_memo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600200"/>
            <a:ext cx="416887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Kernel változók értéke</a:t>
            </a:r>
          </a:p>
          <a:p>
            <a:r>
              <a:rPr lang="hu-HU" dirty="0" smtClean="0"/>
              <a:t>Töréspontok a kernelen belül</a:t>
            </a:r>
          </a:p>
          <a:p>
            <a:r>
              <a:rPr lang="hu-HU" dirty="0" smtClean="0"/>
              <a:t>Szálak közötti váltás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NSight</a:t>
            </a:r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l="9509" t="24705" r="46107" b="46349"/>
          <a:stretch/>
        </p:blipFill>
        <p:spPr>
          <a:xfrm>
            <a:off x="533400" y="3124200"/>
            <a:ext cx="7589520" cy="301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76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Teljesítmény analízis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NSight</a:t>
            </a:r>
            <a:endParaRPr lang="en-US" dirty="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 rotWithShape="1">
          <a:blip r:embed="rId2"/>
          <a:srcRect l="11000" t="11031" r="1499" b="28251"/>
          <a:stretch/>
        </p:blipFill>
        <p:spPr>
          <a:xfrm>
            <a:off x="228599" y="2133600"/>
            <a:ext cx="8649729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90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hu-HU" dirty="0" smtClean="0"/>
              <a:t>Teljesítmény analízis és értékelés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Visual </a:t>
            </a:r>
            <a:r>
              <a:rPr lang="hu-HU" dirty="0" err="1" smtClean="0"/>
              <a:t>Profiler</a:t>
            </a:r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6106" b="30713"/>
          <a:stretch/>
        </p:blipFill>
        <p:spPr>
          <a:xfrm>
            <a:off x="457199" y="2209800"/>
            <a:ext cx="8312727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78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architektúra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err="1" smtClean="0"/>
              <a:t>Compute</a:t>
            </a:r>
            <a:r>
              <a:rPr lang="hu-HU" dirty="0" smtClean="0"/>
              <a:t> </a:t>
            </a:r>
            <a:r>
              <a:rPr lang="hu-HU" dirty="0" err="1" smtClean="0"/>
              <a:t>Capability</a:t>
            </a:r>
            <a:endParaRPr lang="hu-HU" dirty="0" smtClean="0"/>
          </a:p>
          <a:p>
            <a:pPr lvl="1"/>
            <a:r>
              <a:rPr lang="hu-HU" dirty="0" smtClean="0"/>
              <a:t>Az eszközök csoportosítása a támogatott funkciók szerint</a:t>
            </a:r>
          </a:p>
          <a:p>
            <a:pPr lvl="1"/>
            <a:r>
              <a:rPr lang="hu-HU" dirty="0" smtClean="0"/>
              <a:t>Az eszközök visszafelé kompatibilisek</a:t>
            </a:r>
          </a:p>
          <a:p>
            <a:pPr lvl="1"/>
            <a:r>
              <a:rPr lang="hu-HU" dirty="0" err="1" smtClean="0"/>
              <a:t>Major.Minor</a:t>
            </a:r>
            <a:r>
              <a:rPr lang="hu-HU" dirty="0" smtClean="0"/>
              <a:t> sorszámozás</a:t>
            </a:r>
          </a:p>
          <a:p>
            <a:pPr lvl="2"/>
            <a:r>
              <a:rPr lang="hu-HU" dirty="0" smtClean="0"/>
              <a:t>Major: architektúra jelölés</a:t>
            </a:r>
          </a:p>
          <a:p>
            <a:pPr lvl="3"/>
            <a:r>
              <a:rPr lang="hu-HU" dirty="0" smtClean="0"/>
              <a:t>1.x: Tesla</a:t>
            </a:r>
          </a:p>
          <a:p>
            <a:pPr lvl="3"/>
            <a:r>
              <a:rPr lang="hu-HU" dirty="0" smtClean="0"/>
              <a:t>2.x: Fermi</a:t>
            </a:r>
          </a:p>
          <a:p>
            <a:pPr lvl="3"/>
            <a:r>
              <a:rPr lang="hu-HU" dirty="0" smtClean="0"/>
              <a:t>3.x: Kepler</a:t>
            </a:r>
          </a:p>
          <a:p>
            <a:pPr lvl="2"/>
            <a:r>
              <a:rPr lang="hu-HU" dirty="0" smtClean="0"/>
              <a:t>Minor: architektúrán belüli fejlesztések</a:t>
            </a:r>
          </a:p>
          <a:p>
            <a:pPr marL="768096" lvl="2" indent="0"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</a:t>
            </a:r>
            <a:r>
              <a:rPr lang="hu-HU" dirty="0" smtClean="0"/>
              <a:t>architektúra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err="1" smtClean="0"/>
              <a:t>Compute</a:t>
            </a:r>
            <a:r>
              <a:rPr lang="hu-HU" dirty="0" smtClean="0"/>
              <a:t> </a:t>
            </a:r>
            <a:r>
              <a:rPr lang="hu-HU" dirty="0" err="1" smtClean="0"/>
              <a:t>Capability</a:t>
            </a:r>
            <a:endParaRPr lang="hu-HU" dirty="0" smtClean="0"/>
          </a:p>
          <a:p>
            <a:pPr lvl="1"/>
            <a:r>
              <a:rPr lang="hu-HU" dirty="0" smtClean="0"/>
              <a:t>1.x: Első generációs GPGPU képességek</a:t>
            </a:r>
          </a:p>
          <a:p>
            <a:pPr lvl="2"/>
            <a:r>
              <a:rPr lang="hu-HU" dirty="0" smtClean="0"/>
              <a:t>1.1: Atomi műveletek a globális memórián</a:t>
            </a:r>
          </a:p>
          <a:p>
            <a:pPr lvl="2"/>
            <a:r>
              <a:rPr lang="hu-HU" dirty="0" smtClean="0"/>
              <a:t>1.2: Atomi műveletek az osztott memórián</a:t>
            </a:r>
          </a:p>
          <a:p>
            <a:pPr lvl="2"/>
            <a:r>
              <a:rPr lang="hu-HU" dirty="0" smtClean="0"/>
              <a:t>1.3: Dupla pontosságú számítások</a:t>
            </a:r>
          </a:p>
          <a:p>
            <a:pPr lvl="1"/>
            <a:r>
              <a:rPr lang="hu-HU" dirty="0" smtClean="0"/>
              <a:t>2.x: Erősebb GPGPU támogatás</a:t>
            </a:r>
          </a:p>
          <a:p>
            <a:pPr lvl="2"/>
            <a:r>
              <a:rPr lang="hu-HU" dirty="0" smtClean="0"/>
              <a:t>Atomi műveletek </a:t>
            </a:r>
            <a:r>
              <a:rPr lang="hu-HU" dirty="0" err="1" smtClean="0"/>
              <a:t>float</a:t>
            </a:r>
            <a:r>
              <a:rPr lang="hu-HU" dirty="0" smtClean="0"/>
              <a:t> értékeken</a:t>
            </a:r>
          </a:p>
          <a:p>
            <a:pPr lvl="2"/>
            <a:r>
              <a:rPr lang="hu-HU" dirty="0" err="1" smtClean="0"/>
              <a:t>Szinkronizációs</a:t>
            </a:r>
            <a:r>
              <a:rPr lang="hu-HU" dirty="0" smtClean="0"/>
              <a:t> primitívek</a:t>
            </a:r>
          </a:p>
          <a:p>
            <a:pPr lvl="2"/>
            <a:r>
              <a:rPr lang="hu-HU" dirty="0" smtClean="0"/>
              <a:t>Hatékonyabb memória kezelés</a:t>
            </a:r>
          </a:p>
          <a:p>
            <a:pPr lvl="1"/>
            <a:r>
              <a:rPr lang="hu-HU" dirty="0" smtClean="0"/>
              <a:t>3.x: Nagy problématér adaptív támogatása</a:t>
            </a:r>
          </a:p>
          <a:p>
            <a:pPr lvl="2"/>
            <a:r>
              <a:rPr lang="hu-HU" dirty="0" smtClean="0"/>
              <a:t>3.5: </a:t>
            </a:r>
            <a:r>
              <a:rPr lang="hu-HU" dirty="0" err="1" smtClean="0"/>
              <a:t>Dynamic</a:t>
            </a:r>
            <a:r>
              <a:rPr lang="hu-HU" dirty="0" smtClean="0"/>
              <a:t> </a:t>
            </a:r>
            <a:r>
              <a:rPr lang="hu-HU" dirty="0" err="1" smtClean="0"/>
              <a:t>Parallelism</a:t>
            </a:r>
            <a:endParaRPr lang="hu-HU" dirty="0" smtClean="0"/>
          </a:p>
          <a:p>
            <a:pPr marL="768096" lvl="2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61703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keretrendszer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Driver API</a:t>
            </a:r>
          </a:p>
          <a:p>
            <a:pPr lvl="1"/>
            <a:r>
              <a:rPr lang="hu-HU" dirty="0" smtClean="0"/>
              <a:t>Alacsony szintű hívások</a:t>
            </a:r>
          </a:p>
          <a:p>
            <a:pPr lvl="1"/>
            <a:r>
              <a:rPr lang="hu-HU" dirty="0" smtClean="0"/>
              <a:t>Hasonló koncepcióra épül mint az OpenCL</a:t>
            </a:r>
          </a:p>
          <a:p>
            <a:pPr lvl="2"/>
            <a:r>
              <a:rPr lang="hu-HU" dirty="0" smtClean="0"/>
              <a:t>Device, Context, Module, Function</a:t>
            </a:r>
          </a:p>
          <a:p>
            <a:pPr lvl="2"/>
            <a:r>
              <a:rPr lang="hu-HU" dirty="0" smtClean="0"/>
              <a:t>Heap memory, CUDA Array, Texture, Surface</a:t>
            </a:r>
          </a:p>
          <a:p>
            <a:r>
              <a:rPr lang="hu-HU" dirty="0" smtClean="0"/>
              <a:t>Runtime API</a:t>
            </a:r>
          </a:p>
          <a:p>
            <a:pPr lvl="1"/>
            <a:r>
              <a:rPr lang="hu-HU" dirty="0" smtClean="0"/>
              <a:t>Magas szintű felületet nyújt a programozáshoz</a:t>
            </a:r>
          </a:p>
          <a:p>
            <a:pPr lvl="1"/>
            <a:r>
              <a:rPr lang="hu-HU" dirty="0" smtClean="0"/>
              <a:t>Támogatja a host és device függvények keverését</a:t>
            </a:r>
          </a:p>
          <a:p>
            <a:pPr lvl="1"/>
            <a:r>
              <a:rPr lang="hu-HU" dirty="0" smtClean="0"/>
              <a:t>Automatikus keretrendszer menedzsment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4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C/C++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Támogatja a C/C++ szabvány jelentős részét</a:t>
            </a:r>
          </a:p>
          <a:p>
            <a:pPr lvl="1"/>
            <a:r>
              <a:rPr lang="hu-HU" dirty="0" smtClean="0"/>
              <a:t>Adatgyűjtő osztályok</a:t>
            </a:r>
          </a:p>
          <a:p>
            <a:pPr lvl="1"/>
            <a:r>
              <a:rPr lang="hu-HU" dirty="0" smtClean="0"/>
              <a:t>Osztályok származtatása</a:t>
            </a:r>
          </a:p>
          <a:p>
            <a:pPr lvl="1"/>
            <a:r>
              <a:rPr lang="hu-HU" dirty="0" smtClean="0"/>
              <a:t>Osztály sablonok</a:t>
            </a:r>
          </a:p>
          <a:p>
            <a:pPr lvl="1"/>
            <a:r>
              <a:rPr lang="hu-HU" dirty="0" smtClean="0"/>
              <a:t>Függvény sablonok</a:t>
            </a:r>
          </a:p>
          <a:p>
            <a:pPr lvl="1"/>
            <a:r>
              <a:rPr lang="hu-HU" dirty="0" smtClean="0"/>
              <a:t>Funktorok</a:t>
            </a:r>
          </a:p>
          <a:p>
            <a:r>
              <a:rPr lang="hu-HU" dirty="0" smtClean="0"/>
              <a:t>Nem támogatja</a:t>
            </a:r>
          </a:p>
          <a:p>
            <a:pPr lvl="1"/>
            <a:r>
              <a:rPr lang="hu-HU" dirty="0" smtClean="0"/>
              <a:t>Futásidejű típus információk (RTTI)</a:t>
            </a:r>
          </a:p>
          <a:p>
            <a:pPr lvl="1"/>
            <a:r>
              <a:rPr lang="hu-HU" dirty="0" smtClean="0"/>
              <a:t>Kivételek</a:t>
            </a:r>
          </a:p>
          <a:p>
            <a:pPr lvl="1"/>
            <a:r>
              <a:rPr lang="hu-HU" dirty="0" smtClean="0"/>
              <a:t>C++ Standard Library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NVCC fordító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A fordítás menete</a:t>
            </a:r>
          </a:p>
          <a:p>
            <a:pPr lvl="1"/>
            <a:r>
              <a:rPr lang="hu-HU" dirty="0" smtClean="0"/>
              <a:t>A forráskód szétválasztása host és device kódra</a:t>
            </a:r>
          </a:p>
          <a:p>
            <a:pPr lvl="1"/>
            <a:r>
              <a:rPr lang="hu-HU" dirty="0" smtClean="0"/>
              <a:t>A host kód kiegészítése CUDA specifikus kódrészekkel</a:t>
            </a:r>
          </a:p>
          <a:p>
            <a:pPr lvl="2"/>
            <a:r>
              <a:rPr lang="hu-HU" dirty="0" smtClean="0"/>
              <a:t>A továbbiakban a host fordító dolgozik vele</a:t>
            </a:r>
          </a:p>
          <a:p>
            <a:pPr lvl="1"/>
            <a:r>
              <a:rPr lang="hu-HU" dirty="0" smtClean="0"/>
              <a:t>A device kód fordítása a megfelelő architektúrára</a:t>
            </a:r>
          </a:p>
          <a:p>
            <a:pPr lvl="2"/>
            <a:r>
              <a:rPr lang="hu-HU" dirty="0" smtClean="0"/>
              <a:t>Az NVIDIA device fordító hozza létre belőle a binárist</a:t>
            </a:r>
          </a:p>
          <a:p>
            <a:pPr lvl="1"/>
            <a:r>
              <a:rPr lang="hu-HU" dirty="0" smtClean="0"/>
              <a:t>A host és device binárisok összeszerkesztése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CUDA példa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600200"/>
            <a:ext cx="8839200" cy="5101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#include &lt;cuda.h&gt;</a:t>
            </a:r>
          </a:p>
          <a:p>
            <a:endParaRPr lang="hu-HU" sz="105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__global__ void square(int* dataGPU, int dataSize){</a:t>
            </a: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int index = blockIdx.x * blockDim.x + threadIdx.x;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dataGPU[index] = dataGPU[index] * dataGPU[index]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}</a:t>
            </a:r>
            <a:endParaRPr lang="hu-HU" sz="1050" dirty="0" smtClean="0">
              <a:latin typeface="Consolas" pitchFamily="49" charset="0"/>
              <a:cs typeface="Consolas" pitchFamily="49" charset="0"/>
            </a:endParaRPr>
          </a:p>
          <a:p>
            <a:endParaRPr lang="hu-HU" sz="1050" dirty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int main(int argc, char* argv[]){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const int dataSize = 1024;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int* dataCPU = (int*)malloc(sizeof(int)*dataSize);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for(int i = 0; i &lt; dataSize; ++i){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 dataCPU[i] = i;</a:t>
            </a: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int* dataGPU;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cudaMalloc(&amp;dataGPU, sizeof(int)*dataSize);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cudaMemcpy(dataGPU, dataCPU, sizeof(int)*dataSize, cudaMemcpyHostToDevice);</a:t>
            </a:r>
          </a:p>
          <a:p>
            <a:endParaRPr lang="hu-HU" sz="1050" dirty="0" smtClean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 threadsPerBlock = 256;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 blocksPerGrid = 4;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square&lt;&lt;&lt;blocksPerGrid, threadsPerBlock&gt;&gt;&gt;(dataGPU, dataSize);</a:t>
            </a:r>
          </a:p>
          <a:p>
            <a:endParaRPr lang="hu-HU" sz="1050" dirty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cudaMemcpy(dataCPU, dataGPU, sizeof(int)*dataSize, cudaMemcpyDeviceToHost);</a:t>
            </a:r>
          </a:p>
          <a:p>
            <a:endParaRPr lang="hu-HU" sz="1050" dirty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int wrongCount = 0;</a:t>
            </a:r>
            <a:endParaRPr lang="hu-HU" sz="1050" dirty="0">
              <a:latin typeface="Consolas" pitchFamily="49" charset="0"/>
              <a:cs typeface="Consolas" pitchFamily="49" charset="0"/>
            </a:endParaRP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for(int i = 0; i &lt; dataSize; ++i){</a:t>
            </a:r>
          </a:p>
          <a:p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   if(dataCPU[i] != i * i) wrongCount++;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}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printf(„Number of wrong squares: %d\n”, wrongCount);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sz="1050" dirty="0" smtClean="0">
                <a:latin typeface="Consolas" pitchFamily="49" charset="0"/>
                <a:cs typeface="Consolas" pitchFamily="49" charset="0"/>
              </a:rPr>
              <a:t> cudaFree(dataGPU);</a:t>
            </a:r>
          </a:p>
          <a:p>
            <a:r>
              <a:rPr lang="hu-HU" sz="1050" dirty="0">
                <a:latin typeface="Consolas" pitchFamily="49" charset="0"/>
                <a:cs typeface="Consolas" pitchFamily="49" charset="0"/>
              </a:rPr>
              <a:t>}</a:t>
            </a:r>
            <a:endParaRPr lang="hu-HU" sz="1050" dirty="0" smtClean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716</TotalTime>
  <Words>1399</Words>
  <Application>Microsoft Office PowerPoint</Application>
  <PresentationFormat>Diavetítés a képernyőre (4:3 oldalarány)</PresentationFormat>
  <Paragraphs>335</Paragraphs>
  <Slides>32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9" baseType="lpstr">
      <vt:lpstr>Arial</vt:lpstr>
      <vt:lpstr>Consolas</vt:lpstr>
      <vt:lpstr>Corbel</vt:lpstr>
      <vt:lpstr>Wingdings</vt:lpstr>
      <vt:lpstr>Wingdings 2</vt:lpstr>
      <vt:lpstr>Wingdings 3</vt:lpstr>
      <vt:lpstr>Module</vt:lpstr>
      <vt:lpstr>CUDA</vt:lpstr>
      <vt:lpstr>CUDA</vt:lpstr>
      <vt:lpstr>CUDA architektúra</vt:lpstr>
      <vt:lpstr>CUDA architektúra</vt:lpstr>
      <vt:lpstr>CUDA architektúra</vt:lpstr>
      <vt:lpstr>CUDA keretrendszer</vt:lpstr>
      <vt:lpstr>CUDA C/C++</vt:lpstr>
      <vt:lpstr>NVCC fordító</vt:lpstr>
      <vt:lpstr>CUDA példa</vt:lpstr>
      <vt:lpstr>CUDA inicializáció</vt:lpstr>
      <vt:lpstr>CUDA memória</vt:lpstr>
      <vt:lpstr>CUDA memória</vt:lpstr>
      <vt:lpstr>CUDA memória</vt:lpstr>
      <vt:lpstr>CUDA memória</vt:lpstr>
      <vt:lpstr>CUDA memória</vt:lpstr>
      <vt:lpstr>CUDA memória</vt:lpstr>
      <vt:lpstr>CUDA streamek</vt:lpstr>
      <vt:lpstr>CUDA streamek</vt:lpstr>
      <vt:lpstr>CUDA kernel</vt:lpstr>
      <vt:lpstr>CUDA kernel</vt:lpstr>
      <vt:lpstr>CUDA C</vt:lpstr>
      <vt:lpstr>CUDA C</vt:lpstr>
      <vt:lpstr>CUDA C</vt:lpstr>
      <vt:lpstr>CUDA C</vt:lpstr>
      <vt:lpstr>CUDA C</vt:lpstr>
      <vt:lpstr>CUDA C</vt:lpstr>
      <vt:lpstr>CUDA C</vt:lpstr>
      <vt:lpstr>CUDA C</vt:lpstr>
      <vt:lpstr>NSight</vt:lpstr>
      <vt:lpstr>NSight</vt:lpstr>
      <vt:lpstr>NSight</vt:lpstr>
      <vt:lpstr>Visual Profiler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CUDA</dc:title>
  <dc:creator>Tóth Balázs</dc:creator>
  <cp:lastModifiedBy>Tóth Balázs</cp:lastModifiedBy>
  <cp:revision>130</cp:revision>
  <dcterms:created xsi:type="dcterms:W3CDTF">2011-05-09T07:47:52Z</dcterms:created>
  <dcterms:modified xsi:type="dcterms:W3CDTF">2013-11-28T10:45:07Z</dcterms:modified>
</cp:coreProperties>
</file>