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7" r:id="rId5"/>
    <p:sldId id="276" r:id="rId6"/>
    <p:sldId id="287" r:id="rId7"/>
    <p:sldId id="261" r:id="rId8"/>
    <p:sldId id="258" r:id="rId9"/>
    <p:sldId id="262" r:id="rId10"/>
    <p:sldId id="265" r:id="rId11"/>
    <p:sldId id="266" r:id="rId12"/>
    <p:sldId id="277" r:id="rId13"/>
    <p:sldId id="278" r:id="rId14"/>
    <p:sldId id="279" r:id="rId15"/>
    <p:sldId id="263" r:id="rId16"/>
    <p:sldId id="284" r:id="rId17"/>
    <p:sldId id="280" r:id="rId18"/>
    <p:sldId id="264" r:id="rId19"/>
    <p:sldId id="268" r:id="rId20"/>
    <p:sldId id="269" r:id="rId21"/>
    <p:sldId id="281" r:id="rId22"/>
    <p:sldId id="270" r:id="rId23"/>
    <p:sldId id="285" r:id="rId24"/>
    <p:sldId id="273" r:id="rId25"/>
    <p:sldId id="271" r:id="rId26"/>
    <p:sldId id="274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1D30-7A97-43B4-81C9-CBAF67288366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2D4639-1679-4144-82F3-53A69EA8A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hyperlink" Target="http://upload.wikimedia.org/wikipedia/commons/d/d7/Halftone,_Gaussian_Blur.jpg" TargetMode="Externa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hyperlink" Target="http://en.wikipedia.org/wiki/File:Gaussian_Filter.svg" TargetMode="External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Iterat</a:t>
            </a:r>
            <a:r>
              <a:rPr lang="hu-HU" dirty="0" smtClean="0"/>
              <a:t>ív algoritmusok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26275"/>
            <a:ext cx="883920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framebuffer;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glGenFramebuffers(1, &amp;framebuffer);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glBindFramebuffer(GL_FRAMEBUFFER, framebuffer);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GLuint* colorAttachments = new GLuint[planes];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glGenTextures(planes, colorAttachments);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for(int i=0; i&lt;planes; ++i){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textura beallitasok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glFramebufferTexture2D(GL_FRAMEBUFFER, GL_COLOR_ATTACHMENT0 + i, 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GL_TEXTURE_2D, colorAttachments[i], 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depthBuffer;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glGenRenderbuffers(1, &amp;depthBuffer);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glBindBuffer(GL_RENDERBUFFER, depthBuffer);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glRenderbufferStorage(GL_RENDERBUFFER, GL_DEPTH_COMPONENT24, width, height);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glFramebufferRenderBuffer(GL_FRAMEBUFFER, GL_DEPTH_ATTACHMENT, </a:t>
            </a: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		GL_RENDERBUFFER, depthBuffer);</a:t>
            </a:r>
          </a:p>
          <a:p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glBindFramebuffer(GL_FRAMEBUFFER, 0);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172200"/>
            <a:ext cx="88392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GLenum status = glCheckFramebufferStatus(GL_FRAMEBUFFER);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txBody>
          <a:bodyPr/>
          <a:lstStyle/>
          <a:p>
            <a:r>
              <a:rPr lang="hu-HU" dirty="0" smtClean="0"/>
              <a:t>Használható formátumok</a:t>
            </a:r>
          </a:p>
          <a:p>
            <a:pPr lvl="1"/>
            <a:r>
              <a:rPr lang="hu-HU" dirty="0" smtClean="0"/>
              <a:t>Color attachment</a:t>
            </a:r>
          </a:p>
          <a:p>
            <a:pPr lvl="2"/>
            <a:r>
              <a:rPr lang="hu-HU" dirty="0" smtClean="0"/>
              <a:t>GL_RED, GL_RG, GL_RGB, GL_RGBA</a:t>
            </a:r>
          </a:p>
          <a:p>
            <a:pPr lvl="1"/>
            <a:r>
              <a:rPr lang="hu-HU" dirty="0" smtClean="0"/>
              <a:t>Depth attachment</a:t>
            </a:r>
          </a:p>
          <a:p>
            <a:pPr lvl="2"/>
            <a:r>
              <a:rPr lang="hu-HU" dirty="0" smtClean="0"/>
              <a:t>GL_DEPTH_COMPONENT</a:t>
            </a:r>
          </a:p>
          <a:p>
            <a:pPr lvl="2"/>
            <a:r>
              <a:rPr lang="hu-HU" dirty="0" smtClean="0"/>
              <a:t>GL_DEPTH_STENCIL</a:t>
            </a:r>
          </a:p>
          <a:p>
            <a:pPr lvl="1"/>
            <a:r>
              <a:rPr lang="hu-HU" dirty="0" smtClean="0"/>
              <a:t>Stencil attachment</a:t>
            </a:r>
          </a:p>
          <a:p>
            <a:pPr lvl="2"/>
            <a:r>
              <a:rPr lang="hu-HU" dirty="0" smtClean="0"/>
              <a:t>GL_STENCIL_INDEX</a:t>
            </a:r>
          </a:p>
          <a:p>
            <a:pPr lvl="2"/>
            <a:r>
              <a:rPr lang="hu-HU" dirty="0" smtClean="0"/>
              <a:t>GL_DEPTH_STENCIL</a:t>
            </a:r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229600" cy="4625609"/>
          </a:xfrm>
        </p:spPr>
        <p:txBody>
          <a:bodyPr/>
          <a:lstStyle/>
          <a:p>
            <a:r>
              <a:rPr lang="hu-HU" dirty="0" smtClean="0"/>
              <a:t>Framebuffer kritériumok</a:t>
            </a:r>
          </a:p>
          <a:p>
            <a:pPr lvl="1"/>
            <a:r>
              <a:rPr lang="hu-HU" dirty="0" smtClean="0"/>
              <a:t>Minden attachment komplett</a:t>
            </a:r>
          </a:p>
          <a:p>
            <a:pPr lvl="2"/>
            <a:r>
              <a:rPr lang="hu-HU" dirty="0" smtClean="0"/>
              <a:t>Megfelelő típusok a csatlakozási pontokon</a:t>
            </a:r>
          </a:p>
          <a:p>
            <a:pPr lvl="2"/>
            <a:r>
              <a:rPr lang="hu-HU" dirty="0" smtClean="0"/>
              <a:t>Használható formátum</a:t>
            </a:r>
          </a:p>
          <a:p>
            <a:pPr lvl="2"/>
            <a:r>
              <a:rPr lang="hu-HU" dirty="0" smtClean="0"/>
              <a:t>Nem nulla méret</a:t>
            </a:r>
          </a:p>
          <a:p>
            <a:pPr lvl="1"/>
            <a:r>
              <a:rPr lang="hu-HU" dirty="0" smtClean="0"/>
              <a:t>Legalább egy képbuffer van</a:t>
            </a:r>
          </a:p>
          <a:p>
            <a:pPr lvl="1"/>
            <a:r>
              <a:rPr lang="hu-HU" dirty="0" smtClean="0"/>
              <a:t>Implementáció függő megkötések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4191"/>
            <a:ext cx="9144000" cy="5311409"/>
          </a:xfrm>
        </p:spPr>
        <p:txBody>
          <a:bodyPr/>
          <a:lstStyle/>
          <a:p>
            <a:r>
              <a:rPr lang="hu-HU" dirty="0" smtClean="0"/>
              <a:t>Beállítás a renderelés célpontjává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Megkötések</a:t>
            </a:r>
          </a:p>
          <a:p>
            <a:pPr lvl="1"/>
            <a:r>
              <a:rPr lang="hu-HU" dirty="0" smtClean="0"/>
              <a:t>Ha nem egyforma méretűek a bufferek</a:t>
            </a:r>
          </a:p>
          <a:p>
            <a:pPr lvl="2"/>
            <a:r>
              <a:rPr lang="hu-HU" dirty="0" smtClean="0"/>
              <a:t>A metszet területre rajzolunk</a:t>
            </a:r>
          </a:p>
          <a:p>
            <a:pPr lvl="1"/>
            <a:r>
              <a:rPr lang="hu-HU" dirty="0" smtClean="0"/>
              <a:t>Ha nem egyforma a layerek száma</a:t>
            </a:r>
          </a:p>
          <a:p>
            <a:pPr lvl="2"/>
            <a:r>
              <a:rPr lang="hu-HU" dirty="0" smtClean="0"/>
              <a:t>A metszet layerekre rajzolunk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többi pixel értéke határozatlan lesz!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80736"/>
            <a:ext cx="5638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glBindFrameBuffer(GL_FRAMEBUFFER, framebufferObject);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glDrawBuffers(planes, buffers);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glViewport(0, 0, width, height);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Több szín attachment használata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80736"/>
            <a:ext cx="56388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outColor[3];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outColor[0] = vec4(1.0, 0.0, 0.0, 1.0);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outColor[1] = vec4(0.0, 1.0, 0.0, 1.0);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outColor[2] = vec4(0.0, 0.0, 1.0, 1.0);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56388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outColor[3];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vec4[3]( vec4(1.0, 0.0, 0.0, 1.0),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vec4(1.0, 0.0, 0.0, 1.0),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vec4(1.0, 0.0, 0.0, 1.0));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Iteratív algoritmusok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257800"/>
          </a:xfrm>
        </p:spPr>
        <p:txBody>
          <a:bodyPr/>
          <a:lstStyle/>
          <a:p>
            <a:r>
              <a:rPr lang="hu-HU" dirty="0" smtClean="0"/>
              <a:t>Ping-pongozás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12526"/>
            <a:ext cx="83058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Framebuffer* computeBuffer[2];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int inputBuffer = 0;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inicializálás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computeBuffer[0] = new Framebuffer(width, height, 1);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computeBuffer[1] = new Framebuffer(width, height, 1);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iteráció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computeBuffer[(inputBuffer + 1) % 2]-&gt;setRenderTarget();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shader-&gt;enable();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shader-&gt;bindUniformTexture(„inputMap”,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	computeBuffer[inputBuffer]-&gt;getColorBuffer(0), 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fullscreenQuad-&gt;render(shader);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shader-&gt;disable();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computeBuffer[(inputBuffer + 1) % 2]-&gt;disableRenderTarget();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inputBuffer = (inputBuffer + 1) % 2;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pic>
        <p:nvPicPr>
          <p:cNvPr id="26626" name="Picture 2" descr="\\VBOXSVR\VBoxShare\gpgpu\hullam_mi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3838" y="1862124"/>
            <a:ext cx="4201562" cy="4157676"/>
          </a:xfrm>
          <a:prstGeom prst="rect">
            <a:avLst/>
          </a:prstGeom>
          <a:noFill/>
        </p:spPr>
      </p:pic>
      <p:pic>
        <p:nvPicPr>
          <p:cNvPr id="26627" name="Picture 3" descr="\\VBOXSVR\VBoxShare\gpgpu\hullam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562" y="1828800"/>
            <a:ext cx="423523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2438400"/>
            <a:ext cx="3276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4724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0292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3340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6388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9436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48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532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8580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1628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676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772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876800" y="2590800"/>
          <a:ext cx="257908" cy="304800"/>
        </p:xfrm>
        <a:graphic>
          <a:graphicData uri="http://schemas.openxmlformats.org/presentationml/2006/ole">
            <p:oleObj spid="_x0000_s24578" name="Equation" r:id="rId3" imgW="139680" imgH="16488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5181600" y="2590800"/>
          <a:ext cx="257175" cy="304800"/>
        </p:xfrm>
        <a:graphic>
          <a:graphicData uri="http://schemas.openxmlformats.org/presentationml/2006/ole">
            <p:oleObj spid="_x0000_s24579" name="Equation" r:id="rId4" imgW="139680" imgH="16488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486400" y="2590800"/>
          <a:ext cx="257175" cy="304800"/>
        </p:xfrm>
        <a:graphic>
          <a:graphicData uri="http://schemas.openxmlformats.org/presentationml/2006/ole">
            <p:oleObj spid="_x0000_s24580" name="Equation" r:id="rId5" imgW="139680" imgH="1648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867400" y="1752600"/>
          <a:ext cx="1066800" cy="416312"/>
        </p:xfrm>
        <a:graphic>
          <a:graphicData uri="http://schemas.openxmlformats.org/presentationml/2006/ole">
            <p:oleObj spid="_x0000_s24581" name="Equation" r:id="rId6" imgW="520560" imgH="203040" progId="Equation.3">
              <p:embed/>
            </p:oleObj>
          </a:graphicData>
        </a:graphic>
      </p:graphicFrame>
      <p:sp>
        <p:nvSpPr>
          <p:cNvPr id="25" name="Freeform 24"/>
          <p:cNvSpPr/>
          <p:nvPr/>
        </p:nvSpPr>
        <p:spPr>
          <a:xfrm>
            <a:off x="547007" y="2235653"/>
            <a:ext cx="3061607" cy="687161"/>
          </a:xfrm>
          <a:custGeom>
            <a:avLst/>
            <a:gdLst>
              <a:gd name="connsiteX0" fmla="*/ 0 w 3061607"/>
              <a:gd name="connsiteY0" fmla="*/ 687161 h 687161"/>
              <a:gd name="connsiteX1" fmla="*/ 1126672 w 3061607"/>
              <a:gd name="connsiteY1" fmla="*/ 687161 h 687161"/>
              <a:gd name="connsiteX2" fmla="*/ 1126672 w 3061607"/>
              <a:gd name="connsiteY2" fmla="*/ 687161 h 687161"/>
              <a:gd name="connsiteX3" fmla="*/ 1567543 w 3061607"/>
              <a:gd name="connsiteY3" fmla="*/ 1361 h 687161"/>
              <a:gd name="connsiteX4" fmla="*/ 1926772 w 3061607"/>
              <a:gd name="connsiteY4" fmla="*/ 678997 h 687161"/>
              <a:gd name="connsiteX5" fmla="*/ 1926772 w 3061607"/>
              <a:gd name="connsiteY5" fmla="*/ 678997 h 687161"/>
              <a:gd name="connsiteX6" fmla="*/ 3061607 w 3061607"/>
              <a:gd name="connsiteY6" fmla="*/ 678997 h 68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1607" h="687161">
                <a:moveTo>
                  <a:pt x="0" y="687161"/>
                </a:moveTo>
                <a:lnTo>
                  <a:pt x="1126672" y="687161"/>
                </a:lnTo>
                <a:lnTo>
                  <a:pt x="1126672" y="687161"/>
                </a:lnTo>
                <a:cubicBezTo>
                  <a:pt x="1200151" y="572861"/>
                  <a:pt x="1434193" y="2722"/>
                  <a:pt x="1567543" y="1361"/>
                </a:cubicBezTo>
                <a:cubicBezTo>
                  <a:pt x="1700893" y="0"/>
                  <a:pt x="1926772" y="678997"/>
                  <a:pt x="1926772" y="678997"/>
                </a:cubicBezTo>
                <a:lnTo>
                  <a:pt x="1926772" y="678997"/>
                </a:lnTo>
                <a:lnTo>
                  <a:pt x="3061607" y="67899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33400" y="3124200"/>
            <a:ext cx="533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296194" y="2513806"/>
            <a:ext cx="762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33400" y="3124200"/>
          <a:ext cx="228600" cy="251460"/>
        </p:xfrm>
        <a:graphic>
          <a:graphicData uri="http://schemas.openxmlformats.org/presentationml/2006/ole">
            <p:oleObj spid="_x0000_s24582" name="Equation" r:id="rId7" imgW="126720" imgH="13968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600200" y="1752600"/>
          <a:ext cx="742950" cy="360218"/>
        </p:xfrm>
        <a:graphic>
          <a:graphicData uri="http://schemas.openxmlformats.org/presentationml/2006/ole">
            <p:oleObj spid="_x0000_s24583" name="Equation" r:id="rId8" imgW="419040" imgH="203040" progId="Equation.3">
              <p:embed/>
            </p:oleObj>
          </a:graphicData>
        </a:graphic>
      </p:graphicFrame>
      <p:sp>
        <p:nvSpPr>
          <p:cNvPr id="34" name="Oval 33"/>
          <p:cNvSpPr/>
          <p:nvPr/>
        </p:nvSpPr>
        <p:spPr>
          <a:xfrm>
            <a:off x="2286000" y="4572000"/>
            <a:ext cx="533400" cy="5334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38600" y="4572000"/>
            <a:ext cx="533400" cy="5334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791200" y="4572000"/>
            <a:ext cx="533400" cy="5334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2824843" y="4657725"/>
            <a:ext cx="1216478" cy="231322"/>
          </a:xfrm>
          <a:custGeom>
            <a:avLst/>
            <a:gdLst>
              <a:gd name="connsiteX0" fmla="*/ 0 w 1216478"/>
              <a:gd name="connsiteY0" fmla="*/ 167368 h 231322"/>
              <a:gd name="connsiteX1" fmla="*/ 171450 w 1216478"/>
              <a:gd name="connsiteY1" fmla="*/ 151039 h 231322"/>
              <a:gd name="connsiteX2" fmla="*/ 351064 w 1216478"/>
              <a:gd name="connsiteY2" fmla="*/ 12246 h 231322"/>
              <a:gd name="connsiteX3" fmla="*/ 547007 w 1216478"/>
              <a:gd name="connsiteY3" fmla="*/ 224518 h 231322"/>
              <a:gd name="connsiteX4" fmla="*/ 759278 w 1216478"/>
              <a:gd name="connsiteY4" fmla="*/ 53068 h 231322"/>
              <a:gd name="connsiteX5" fmla="*/ 889907 w 1216478"/>
              <a:gd name="connsiteY5" fmla="*/ 183696 h 231322"/>
              <a:gd name="connsiteX6" fmla="*/ 1216478 w 1216478"/>
              <a:gd name="connsiteY6" fmla="*/ 183696 h 23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478" h="231322">
                <a:moveTo>
                  <a:pt x="0" y="167368"/>
                </a:moveTo>
                <a:cubicBezTo>
                  <a:pt x="56469" y="172130"/>
                  <a:pt x="112939" y="176893"/>
                  <a:pt x="171450" y="151039"/>
                </a:cubicBezTo>
                <a:cubicBezTo>
                  <a:pt x="229961" y="125185"/>
                  <a:pt x="288471" y="0"/>
                  <a:pt x="351064" y="12246"/>
                </a:cubicBezTo>
                <a:cubicBezTo>
                  <a:pt x="413657" y="24492"/>
                  <a:pt x="478971" y="217714"/>
                  <a:pt x="547007" y="224518"/>
                </a:cubicBezTo>
                <a:cubicBezTo>
                  <a:pt x="615043" y="231322"/>
                  <a:pt x="702128" y="59872"/>
                  <a:pt x="759278" y="53068"/>
                </a:cubicBezTo>
                <a:cubicBezTo>
                  <a:pt x="816428" y="46264"/>
                  <a:pt x="813707" y="161925"/>
                  <a:pt x="889907" y="183696"/>
                </a:cubicBezTo>
                <a:cubicBezTo>
                  <a:pt x="966107" y="205467"/>
                  <a:pt x="1091292" y="194581"/>
                  <a:pt x="1216478" y="18369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74722" y="4645478"/>
            <a:ext cx="1216478" cy="231322"/>
          </a:xfrm>
          <a:custGeom>
            <a:avLst/>
            <a:gdLst>
              <a:gd name="connsiteX0" fmla="*/ 0 w 1216478"/>
              <a:gd name="connsiteY0" fmla="*/ 167368 h 231322"/>
              <a:gd name="connsiteX1" fmla="*/ 171450 w 1216478"/>
              <a:gd name="connsiteY1" fmla="*/ 151039 h 231322"/>
              <a:gd name="connsiteX2" fmla="*/ 351064 w 1216478"/>
              <a:gd name="connsiteY2" fmla="*/ 12246 h 231322"/>
              <a:gd name="connsiteX3" fmla="*/ 547007 w 1216478"/>
              <a:gd name="connsiteY3" fmla="*/ 224518 h 231322"/>
              <a:gd name="connsiteX4" fmla="*/ 759278 w 1216478"/>
              <a:gd name="connsiteY4" fmla="*/ 53068 h 231322"/>
              <a:gd name="connsiteX5" fmla="*/ 889907 w 1216478"/>
              <a:gd name="connsiteY5" fmla="*/ 183696 h 231322"/>
              <a:gd name="connsiteX6" fmla="*/ 1216478 w 1216478"/>
              <a:gd name="connsiteY6" fmla="*/ 183696 h 23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478" h="231322">
                <a:moveTo>
                  <a:pt x="0" y="167368"/>
                </a:moveTo>
                <a:cubicBezTo>
                  <a:pt x="56469" y="172130"/>
                  <a:pt x="112939" y="176893"/>
                  <a:pt x="171450" y="151039"/>
                </a:cubicBezTo>
                <a:cubicBezTo>
                  <a:pt x="229961" y="125185"/>
                  <a:pt x="288471" y="0"/>
                  <a:pt x="351064" y="12246"/>
                </a:cubicBezTo>
                <a:cubicBezTo>
                  <a:pt x="413657" y="24492"/>
                  <a:pt x="478971" y="217714"/>
                  <a:pt x="547007" y="224518"/>
                </a:cubicBezTo>
                <a:cubicBezTo>
                  <a:pt x="615043" y="231322"/>
                  <a:pt x="702128" y="59872"/>
                  <a:pt x="759278" y="53068"/>
                </a:cubicBezTo>
                <a:cubicBezTo>
                  <a:pt x="816428" y="46264"/>
                  <a:pt x="813707" y="161925"/>
                  <a:pt x="889907" y="183696"/>
                </a:cubicBezTo>
                <a:cubicBezTo>
                  <a:pt x="966107" y="205467"/>
                  <a:pt x="1091292" y="194581"/>
                  <a:pt x="1216478" y="18369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276600" y="5181600"/>
          <a:ext cx="257175" cy="304800"/>
        </p:xfrm>
        <a:graphic>
          <a:graphicData uri="http://schemas.openxmlformats.org/presentationml/2006/ole">
            <p:oleObj spid="_x0000_s24584" name="Equation" r:id="rId9" imgW="139680" imgH="1648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029200" y="5181600"/>
          <a:ext cx="257175" cy="304800"/>
        </p:xfrm>
        <a:graphic>
          <a:graphicData uri="http://schemas.openxmlformats.org/presentationml/2006/ole">
            <p:oleObj spid="_x0000_s24585" name="Equation" r:id="rId10" imgW="139680" imgH="164880" progId="Equation.3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10800000">
            <a:off x="2971800" y="44196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572000" y="4419600"/>
            <a:ext cx="1066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3810000" y="41910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5486400" y="4038600"/>
          <a:ext cx="228600" cy="290945"/>
        </p:xfrm>
        <a:graphic>
          <a:graphicData uri="http://schemas.openxmlformats.org/presentationml/2006/ole">
            <p:oleObj spid="_x0000_s24586" name="Equation" r:id="rId11" imgW="139680" imgH="17748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971800" y="4038600"/>
          <a:ext cx="228600" cy="290513"/>
        </p:xfrm>
        <a:graphic>
          <a:graphicData uri="http://schemas.openxmlformats.org/presentationml/2006/ole">
            <p:oleObj spid="_x0000_s24587" name="Equation" r:id="rId12" imgW="139680" imgH="177480" progId="Equation.3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1981200" y="5715000"/>
          <a:ext cx="1214438" cy="381000"/>
        </p:xfrm>
        <a:graphic>
          <a:graphicData uri="http://schemas.openxmlformats.org/presentationml/2006/ole">
            <p:oleObj spid="_x0000_s24588" name="Equation" r:id="rId13" imgW="647640" imgH="20304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024313" y="5715000"/>
          <a:ext cx="785812" cy="381000"/>
        </p:xfrm>
        <a:graphic>
          <a:graphicData uri="http://schemas.openxmlformats.org/presentationml/2006/ole">
            <p:oleObj spid="_x0000_s24589" name="Equation" r:id="rId14" imgW="419040" imgH="20304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562600" y="5715000"/>
          <a:ext cx="1214438" cy="381000"/>
        </p:xfrm>
        <a:graphic>
          <a:graphicData uri="http://schemas.openxmlformats.org/presentationml/2006/ole">
            <p:oleObj spid="_x0000_s24590" name="Equation" r:id="rId15" imgW="6476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8229600" cy="4625609"/>
          </a:xfrm>
        </p:spPr>
        <p:txBody>
          <a:bodyPr/>
          <a:lstStyle/>
          <a:p>
            <a:r>
              <a:rPr lang="hu-HU" dirty="0" smtClean="0"/>
              <a:t>Newton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Hooke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399" y="1981200"/>
          <a:ext cx="3095625" cy="990600"/>
        </p:xfrm>
        <a:graphic>
          <a:graphicData uri="http://schemas.openxmlformats.org/presentationml/2006/ole">
            <p:oleObj spid="_x0000_s17410" name="Equation" r:id="rId3" imgW="110484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599" y="3505200"/>
          <a:ext cx="6642848" cy="914400"/>
        </p:xfrm>
        <a:graphic>
          <a:graphicData uri="http://schemas.openxmlformats.org/presentationml/2006/ole">
            <p:oleObj spid="_x0000_s17411" name="Equation" r:id="rId4" imgW="3136680" imgH="431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09600" y="4876800"/>
          <a:ext cx="5384282" cy="1339850"/>
        </p:xfrm>
        <a:graphic>
          <a:graphicData uri="http://schemas.openxmlformats.org/presentationml/2006/ole">
            <p:oleObj spid="_x0000_s17412" name="Equation" r:id="rId5" imgW="3162240" imgH="7873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53200" y="4953000"/>
          <a:ext cx="2289387" cy="990600"/>
        </p:xfrm>
        <a:graphic>
          <a:graphicData uri="http://schemas.openxmlformats.org/presentationml/2006/ole">
            <p:oleObj spid="_x0000_s17413" name="Equation" r:id="rId6" imgW="1320480" imgH="57132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876800" y="2438400"/>
            <a:ext cx="3276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724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292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340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6388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9436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248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5532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580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1628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4676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772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876800" y="2590800"/>
          <a:ext cx="257908" cy="304800"/>
        </p:xfrm>
        <a:graphic>
          <a:graphicData uri="http://schemas.openxmlformats.org/presentationml/2006/ole">
            <p:oleObj spid="_x0000_s17414" name="Equation" r:id="rId7" imgW="139680" imgH="16488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181600" y="2590800"/>
          <a:ext cx="257175" cy="304800"/>
        </p:xfrm>
        <a:graphic>
          <a:graphicData uri="http://schemas.openxmlformats.org/presentationml/2006/ole">
            <p:oleObj spid="_x0000_s17415" name="Equation" r:id="rId8" imgW="139680" imgH="16488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5486400" y="2590800"/>
          <a:ext cx="257175" cy="304800"/>
        </p:xfrm>
        <a:graphic>
          <a:graphicData uri="http://schemas.openxmlformats.org/presentationml/2006/ole">
            <p:oleObj spid="_x0000_s17416" name="Equation" r:id="rId9" imgW="139680" imgH="1648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867400" y="1752600"/>
          <a:ext cx="1066800" cy="416312"/>
        </p:xfrm>
        <a:graphic>
          <a:graphicData uri="http://schemas.openxmlformats.org/presentationml/2006/ole">
            <p:oleObj spid="_x0000_s17417" name="Equation" r:id="rId10" imgW="5205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1752600"/>
          <a:ext cx="2845194" cy="1066800"/>
        </p:xfrm>
        <a:graphic>
          <a:graphicData uri="http://schemas.openxmlformats.org/presentationml/2006/ole">
            <p:oleObj spid="_x0000_s18434" name="Equation" r:id="rId3" imgW="111744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048000"/>
          <a:ext cx="2736274" cy="1143000"/>
        </p:xfrm>
        <a:graphic>
          <a:graphicData uri="http://schemas.openxmlformats.org/presentationml/2006/ole">
            <p:oleObj spid="_x0000_s18435" name="Equation" r:id="rId4" imgW="100296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2971800"/>
          <a:ext cx="2286000" cy="1479176"/>
        </p:xfrm>
        <a:graphic>
          <a:graphicData uri="http://schemas.openxmlformats.org/presentationml/2006/ole">
            <p:oleObj spid="_x0000_s18436" name="Equation" r:id="rId5" imgW="1295280" imgH="8380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4800600"/>
          <a:ext cx="2168387" cy="1295400"/>
        </p:xfrm>
        <a:graphic>
          <a:graphicData uri="http://schemas.openxmlformats.org/presentationml/2006/ole">
            <p:oleObj spid="_x0000_s18437" name="Equation" r:id="rId6" imgW="977760" imgH="58392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343400" y="4724400"/>
          <a:ext cx="2286000" cy="1143000"/>
        </p:xfrm>
        <a:graphic>
          <a:graphicData uri="http://schemas.openxmlformats.org/presentationml/2006/ole">
            <p:oleObj spid="_x0000_s18438" name="Equation" r:id="rId7" imgW="838080" imgH="419040" progId="Equation.3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>
          <a:xfrm>
            <a:off x="2971800" y="5105400"/>
            <a:ext cx="1143000" cy="381000"/>
          </a:xfrm>
          <a:prstGeom prst="rightArrow">
            <a:avLst/>
          </a:prstGeom>
          <a:solidFill>
            <a:schemeClr val="tx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Konvolúció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Gauss szűrő</a:t>
            </a:r>
          </a:p>
          <a:p>
            <a:pPr lvl="1"/>
            <a:endParaRPr lang="en-US" dirty="0"/>
          </a:p>
        </p:txBody>
      </p:sp>
      <p:pic>
        <p:nvPicPr>
          <p:cNvPr id="36868" name="Picture 4" descr="File:Halftone, Gaussian Blu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4360" y="1600200"/>
            <a:ext cx="3335528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870" name="Picture 6" descr="http://upload.wikimedia.org/wikipedia/commons/thumb/f/f6/Gaussian_Filter.svg/220px-Gaussian_Filter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648200"/>
            <a:ext cx="2970833" cy="2133600"/>
          </a:xfrm>
          <a:prstGeom prst="rect">
            <a:avLst/>
          </a:prstGeom>
          <a:noFill/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962400" y="5334000"/>
          <a:ext cx="1502229" cy="1168400"/>
        </p:xfrm>
        <a:graphic>
          <a:graphicData uri="http://schemas.openxmlformats.org/presentationml/2006/ole">
            <p:oleObj spid="_x0000_s1026" name="Equation" r:id="rId7" imgW="914400" imgH="7110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66775" y="3810000"/>
          <a:ext cx="2562225" cy="838200"/>
        </p:xfrm>
        <a:graphic>
          <a:graphicData uri="http://schemas.openxmlformats.org/presentationml/2006/ole">
            <p:oleObj spid="_x0000_s1027" name="Equation" r:id="rId8" imgW="13968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84654" y="2286000"/>
          <a:ext cx="4244546" cy="685800"/>
        </p:xfrm>
        <a:graphic>
          <a:graphicData uri="http://schemas.openxmlformats.org/presentationml/2006/ole">
            <p:oleObj spid="_x0000_s1028" name="Equation" r:id="rId9" imgW="29080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343400" y="5276850"/>
          <a:ext cx="4572000" cy="1181100"/>
        </p:xfrm>
        <a:graphic>
          <a:graphicData uri="http://schemas.openxmlformats.org/presentationml/2006/ole">
            <p:oleObj spid="_x0000_s19458" name="Equation" r:id="rId3" imgW="186660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1600200"/>
          <a:ext cx="1406071" cy="393700"/>
        </p:xfrm>
        <a:graphic>
          <a:graphicData uri="http://schemas.openxmlformats.org/presentationml/2006/ole">
            <p:oleObj spid="_x0000_s19459" name="Equation" r:id="rId4" imgW="63468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352800"/>
          <a:ext cx="3613356" cy="1066800"/>
        </p:xfrm>
        <a:graphic>
          <a:graphicData uri="http://schemas.openxmlformats.org/presentationml/2006/ole">
            <p:oleObj spid="_x0000_s19460" name="Equation" r:id="rId5" imgW="133344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43600" y="3352800"/>
          <a:ext cx="1533832" cy="990600"/>
        </p:xfrm>
        <a:graphic>
          <a:graphicData uri="http://schemas.openxmlformats.org/presentationml/2006/ole">
            <p:oleObj spid="_x0000_s19465" name="Equation" r:id="rId6" imgW="60948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38200" y="2209800"/>
          <a:ext cx="3200400" cy="944880"/>
        </p:xfrm>
        <a:graphic>
          <a:graphicData uri="http://schemas.openxmlformats.org/presentationml/2006/ole">
            <p:oleObj spid="_x0000_s19466" name="Equation" r:id="rId7" imgW="1333440" imgH="39348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4800600" y="3657600"/>
            <a:ext cx="8382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6400800" y="4648200"/>
            <a:ext cx="6858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04800" y="5867400"/>
          <a:ext cx="3962400" cy="527494"/>
        </p:xfrm>
        <a:graphic>
          <a:graphicData uri="http://schemas.openxmlformats.org/presentationml/2006/ole">
            <p:oleObj spid="_x0000_s25602" name="Equation" r:id="rId3" imgW="1523880" imgH="203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200399" y="3124200"/>
          <a:ext cx="5519057" cy="990600"/>
        </p:xfrm>
        <a:graphic>
          <a:graphicData uri="http://schemas.openxmlformats.org/presentationml/2006/ole">
            <p:oleObj spid="_x0000_s25603" name="Equation" r:id="rId4" imgW="3466800" imgH="62208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200400" y="4267199"/>
          <a:ext cx="5486400" cy="1101285"/>
        </p:xfrm>
        <a:graphic>
          <a:graphicData uri="http://schemas.openxmlformats.org/presentationml/2006/ole">
            <p:oleObj spid="_x0000_s25604" name="Equation" r:id="rId5" imgW="3479760" imgH="6984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57200" y="3810000"/>
          <a:ext cx="1143000" cy="785813"/>
        </p:xfrm>
        <a:graphic>
          <a:graphicData uri="http://schemas.openxmlformats.org/presentationml/2006/ole">
            <p:oleObj spid="_x0000_s25605" name="Equation" r:id="rId6" imgW="609480" imgH="419040" progId="Equation.3">
              <p:embed/>
            </p:oleObj>
          </a:graphicData>
        </a:graphic>
      </p:graphicFrame>
      <p:graphicFrame>
        <p:nvGraphicFramePr>
          <p:cNvPr id="25606" name="Content Placeholder 3"/>
          <p:cNvGraphicFramePr>
            <a:graphicFrameLocks noChangeAspect="1"/>
          </p:cNvGraphicFramePr>
          <p:nvPr/>
        </p:nvGraphicFramePr>
        <p:xfrm>
          <a:off x="376238" y="1752600"/>
          <a:ext cx="4733925" cy="1219200"/>
        </p:xfrm>
        <a:graphic>
          <a:graphicData uri="http://schemas.openxmlformats.org/presentationml/2006/ole">
            <p:oleObj spid="_x0000_s25606" name="Equation" r:id="rId7" imgW="1866600" imgH="48240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419600" y="5638800"/>
          <a:ext cx="4401192" cy="973138"/>
        </p:xfrm>
        <a:graphic>
          <a:graphicData uri="http://schemas.openxmlformats.org/presentationml/2006/ole">
            <p:oleObj spid="_x0000_s25607" name="Equation" r:id="rId8" imgW="21841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8392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uniform sampler2D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out 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0.0001;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20.0;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vec4 data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), 0);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v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d2u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ivec2(-1,  0),0).x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ivec2( 1,  0),0).x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-1),0).x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 1),0).x -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4 * u;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u = u + v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v = v +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d2u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vec4(u, v, 0.0, 0.0);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pic>
        <p:nvPicPr>
          <p:cNvPr id="27650" name="Picture 2" descr="\\VBOXSVR\VBoxShare\gpgpu\hullam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03725"/>
            <a:ext cx="3075362" cy="3043239"/>
          </a:xfrm>
          <a:prstGeom prst="rect">
            <a:avLst/>
          </a:prstGeom>
          <a:noFill/>
        </p:spPr>
      </p:pic>
      <p:pic>
        <p:nvPicPr>
          <p:cNvPr id="27651" name="Picture 3" descr="\\VBOXSVR\VBoxShare\gpgpu\hullame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364" y="2607128"/>
            <a:ext cx="3075361" cy="3043238"/>
          </a:xfrm>
          <a:prstGeom prst="rect">
            <a:avLst/>
          </a:prstGeom>
          <a:noFill/>
        </p:spPr>
      </p:pic>
      <p:pic>
        <p:nvPicPr>
          <p:cNvPr id="27652" name="Picture 4" descr="\\VBOXSVR\VBoxShare\gpgpu\hullame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4421" y="2607128"/>
            <a:ext cx="3075361" cy="3043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H</a:t>
            </a:r>
            <a:r>
              <a:rPr lang="en-US" dirty="0" err="1" smtClean="0"/>
              <a:t>iba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286000"/>
          <a:ext cx="1769807" cy="914400"/>
        </p:xfrm>
        <a:graphic>
          <a:graphicData uri="http://schemas.openxmlformats.org/presentationml/2006/ole">
            <p:oleObj spid="_x0000_s21506" name="Equation" r:id="rId3" imgW="7617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2286000"/>
          <a:ext cx="5781368" cy="914400"/>
        </p:xfrm>
        <a:graphic>
          <a:graphicData uri="http://schemas.openxmlformats.org/presentationml/2006/ole">
            <p:oleObj spid="_x0000_s21507" name="Equation" r:id="rId4" imgW="2489040" imgH="393480" progId="Equation.3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3733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Iteráció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Hiba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x(0)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dt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h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2*dt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2*h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m*dt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onsolas" pitchFamily="49" charset="0"/>
                          <a:cs typeface="Consolas" pitchFamily="49" charset="0"/>
                        </a:rPr>
                        <a:t>m*h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239000" y="5537200"/>
          <a:ext cx="1447800" cy="482600"/>
        </p:xfrm>
        <a:graphic>
          <a:graphicData uri="http://schemas.openxmlformats.org/presentationml/2006/ole">
            <p:oleObj spid="_x0000_s21512" name="Equation" r:id="rId5" imgW="685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en-US" dirty="0" err="1" smtClean="0"/>
              <a:t>Stabiliz</a:t>
            </a:r>
            <a:r>
              <a:rPr lang="hu-HU" dirty="0" smtClean="0"/>
              <a:t>álás</a:t>
            </a:r>
            <a:endParaRPr lang="en-US" dirty="0" smtClean="0"/>
          </a:p>
          <a:p>
            <a:pPr lvl="1"/>
            <a:r>
              <a:rPr lang="hu-HU" dirty="0" smtClean="0"/>
              <a:t>Visszamenő</a:t>
            </a:r>
            <a:r>
              <a:rPr lang="en-US" dirty="0" smtClean="0"/>
              <a:t> Euler</a:t>
            </a:r>
          </a:p>
          <a:p>
            <a:pPr lvl="1"/>
            <a:r>
              <a:rPr lang="hu-HU" dirty="0" smtClean="0"/>
              <a:t>Crank-</a:t>
            </a:r>
            <a:r>
              <a:rPr lang="en-US" dirty="0" err="1" smtClean="0"/>
              <a:t>Nickolson</a:t>
            </a:r>
            <a:r>
              <a:rPr lang="hu-HU" dirty="0" smtClean="0"/>
              <a:t> módszer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hu-HU" dirty="0" smtClean="0"/>
              <a:t>ásodrendű Runge-Kutta</a:t>
            </a:r>
          </a:p>
          <a:p>
            <a:pPr lvl="1"/>
            <a:r>
              <a:rPr lang="hu-HU" dirty="0" smtClean="0"/>
              <a:t>Verlet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Line</a:t>
            </a:r>
            <a:r>
              <a:rPr lang="hu-HU" dirty="0" smtClean="0"/>
              <a:t>áris </a:t>
            </a:r>
            <a:r>
              <a:rPr lang="hu-HU" dirty="0" smtClean="0"/>
              <a:t>egyenletrendszer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5181600"/>
          <a:ext cx="4540250" cy="990600"/>
        </p:xfrm>
        <a:graphic>
          <a:graphicData uri="http://schemas.openxmlformats.org/presentationml/2006/ole">
            <p:oleObj spid="_x0000_s20482" name="Equation" r:id="rId3" imgW="2095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09600" y="2438400"/>
          <a:ext cx="1904999" cy="762000"/>
        </p:xfrm>
        <a:graphic>
          <a:graphicData uri="http://schemas.openxmlformats.org/presentationml/2006/ole">
            <p:oleObj spid="_x0000_s23554" name="Equation" r:id="rId3" imgW="7617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67200" y="2286000"/>
          <a:ext cx="3218688" cy="1219200"/>
        </p:xfrm>
        <a:graphic>
          <a:graphicData uri="http://schemas.openxmlformats.org/presentationml/2006/ole">
            <p:oleObj spid="_x0000_s23555" name="Equation" r:id="rId4" imgW="167616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810000"/>
          <a:ext cx="8104095" cy="1219200"/>
        </p:xfrm>
        <a:graphic>
          <a:graphicData uri="http://schemas.openxmlformats.org/presentationml/2006/ole">
            <p:oleObj spid="_x0000_s23556" name="Equation" r:id="rId5" imgW="286992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5181600"/>
          <a:ext cx="2068512" cy="1066800"/>
        </p:xfrm>
        <a:graphic>
          <a:graphicData uri="http://schemas.openxmlformats.org/presentationml/2006/ole">
            <p:oleObj spid="_x0000_s23557" name="Equation" r:id="rId6" imgW="81252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63900" y="5105400"/>
          <a:ext cx="2997200" cy="1301750"/>
        </p:xfrm>
        <a:graphic>
          <a:graphicData uri="http://schemas.openxmlformats.org/presentationml/2006/ole">
            <p:oleObj spid="_x0000_s23558" name="Equation" r:id="rId7" imgW="1930320" imgH="8380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676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Midpoint közelítés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8392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uniform sampler2D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out 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0.0001;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20.0;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vec4 data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), 0);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v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d2u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ivec2(-1, 0),0).x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ivec2( 1, 0),0).x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-1),0).x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 1),0).x -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4 * u;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u + v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2.0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v +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d2u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2.0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vec4(u, v,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8392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uniform sampler2D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out 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0.0001;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0.01;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20.0;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vec4 data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), 0);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float v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data.y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 um = data.z; float vm = data.w;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float d2u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ivec2(-1,  0),0).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ivec2( 1,  0),0).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-1),0).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+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inputMap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gl_FragCoord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+ ivec2( 0,  1),0).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-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4 * u;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u = u + 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v +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sqrc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d2u *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deltat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vec4(u, v,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0.0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0.0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egyenlet</a:t>
            </a:r>
            <a:endParaRPr lang="en-US" dirty="0"/>
          </a:p>
        </p:txBody>
      </p:sp>
      <p:pic>
        <p:nvPicPr>
          <p:cNvPr id="28677" name="Picture 5" descr="\\VBOXSVR\VBoxShare\gpgpu\hullam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3276600" cy="3242375"/>
          </a:xfrm>
          <a:prstGeom prst="rect">
            <a:avLst/>
          </a:prstGeom>
          <a:noFill/>
        </p:spPr>
      </p:pic>
      <p:pic>
        <p:nvPicPr>
          <p:cNvPr id="28678" name="Picture 6" descr="\\VBOXSVR\VBoxShare\gpgpu\hullam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14600"/>
            <a:ext cx="3276600" cy="3242375"/>
          </a:xfrm>
          <a:prstGeom prst="rect">
            <a:avLst/>
          </a:prstGeom>
          <a:noFill/>
        </p:spPr>
      </p:pic>
      <p:pic>
        <p:nvPicPr>
          <p:cNvPr id="28679" name="Picture 7" descr="\\VBOXSVR\VBoxShare\gpgpu\hullam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514600"/>
            <a:ext cx="3276600" cy="3242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Konvolúció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Gauss szűrő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2296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kernel[9] = float[9]( 1.0, 2.0, 1.0,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	      2.0, 4.0, 2.0,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	      1.0, 2.0, 1.0);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vec4(0.0);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x=-1; x&lt;1; ++x)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for(int y=-1; y&lt;1; ++y)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outColor += texelFetch(colorMap, ivec2(gl_FragCoord) + ivec2(x,y)) *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			kernel[(x+1)+(y+1)*3] / 16.0;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Szeparábilis szűrők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96913" y="1720850"/>
          <a:ext cx="6746875" cy="1174750"/>
        </p:xfrm>
        <a:graphic>
          <a:graphicData uri="http://schemas.openxmlformats.org/presentationml/2006/ole">
            <p:oleObj spid="_x0000_s15362" name="Equation" r:id="rId3" imgW="255240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2971800"/>
          <a:ext cx="3821029" cy="654050"/>
        </p:xfrm>
        <a:graphic>
          <a:graphicData uri="http://schemas.openxmlformats.org/presentationml/2006/ole">
            <p:oleObj spid="_x0000_s15363" name="Equation" r:id="rId4" imgW="140940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1999" y="4114800"/>
          <a:ext cx="4075611" cy="1828800"/>
        </p:xfrm>
        <a:graphic>
          <a:graphicData uri="http://schemas.openxmlformats.org/presentationml/2006/ole">
            <p:oleObj spid="_x0000_s15364" name="Equation" r:id="rId5" imgW="198108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Szeparábilis szűrők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820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kernel[3] = float[3]( 1.0, 2.0, 1.0 );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vec4(0.0);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x=-1; x&lt;1; ++x)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outColor += texelFetch(colorMap,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ivec2(gl_FragCoord) + ivec2(x,0)) * kernel[x+1] / 4.0;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038600"/>
            <a:ext cx="83820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kernel[3] = float[3]( 1.0, 2.0, 1.0 );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vec4(0.0);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y=-1; y&lt;1;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++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outColor += texelFetch(colorMap,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ivec2(gl_FragCoord) + ivec2(0,y)) *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kernel[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+1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/ 4.0;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Szeparábilis szűrők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382000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vec2 textureSize;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fTexCoord;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vec4 outColor;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ONE_PER_SQRT_TWOPI = 0.3989;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float w1(float x){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return ONE_PER_SQRT_TWOPI / sigma / sigma * exp(-x*x/2.0/sigma/sigma);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outColor = vec4(0.0);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i= -N/2; i&lt;N/2; ++i){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float d = i / textureSize.x;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outColor += texture(colorMap, fTexCoord – vec2(d,0.0)) * w1(d);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Szeparábilis szűrők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4191"/>
            <a:ext cx="8229600" cy="4625609"/>
          </a:xfrm>
        </p:spPr>
        <p:txBody>
          <a:bodyPr/>
          <a:lstStyle/>
          <a:p>
            <a:r>
              <a:rPr lang="hu-HU" dirty="0" smtClean="0"/>
              <a:t>Fontosság szerinti mintavétel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1981200"/>
          <a:ext cx="2590800" cy="737382"/>
        </p:xfrm>
        <a:graphic>
          <a:graphicData uri="http://schemas.openxmlformats.org/presentationml/2006/ole">
            <p:oleObj spid="_x0000_s16386" name="Equation" r:id="rId3" imgW="1650960" imgH="469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91000" y="2133600"/>
          <a:ext cx="685800" cy="393700"/>
        </p:xfrm>
        <a:graphic>
          <a:graphicData uri="http://schemas.openxmlformats.org/presentationml/2006/ole">
            <p:oleObj spid="_x0000_s16388" name="Equation" r:id="rId4" imgW="68580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08865" y="2096407"/>
          <a:ext cx="965200" cy="469900"/>
        </p:xfrm>
        <a:graphic>
          <a:graphicData uri="http://schemas.openxmlformats.org/presentationml/2006/ole">
            <p:oleObj spid="_x0000_s16389" name="Equation" r:id="rId5" imgW="965160" imgH="469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" y="2667000"/>
          <a:ext cx="4239846" cy="1524000"/>
        </p:xfrm>
        <a:graphic>
          <a:graphicData uri="http://schemas.openxmlformats.org/presentationml/2006/ole">
            <p:oleObj spid="_x0000_s16390" name="Equation" r:id="rId6" imgW="2755800" imgH="9903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" y="4267200"/>
          <a:ext cx="4772526" cy="762000"/>
        </p:xfrm>
        <a:graphic>
          <a:graphicData uri="http://schemas.openxmlformats.org/presentationml/2006/ole">
            <p:oleObj spid="_x0000_s16391" name="Equation" r:id="rId7" imgW="3022560" imgH="482400" progId="Equation.3">
              <p:embed/>
            </p:oleObj>
          </a:graphicData>
        </a:graphic>
      </p:graphicFrame>
      <p:pic>
        <p:nvPicPr>
          <p:cNvPr id="16392" name="Picture 8" descr="gaus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5181600"/>
            <a:ext cx="4632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>
            <a:off x="4947557" y="2344284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Szeparábilis szűrők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Szeparálható Gauss szűrő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9248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texCoord;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offset[5] = float[5](-1.282, -0.524, 0, 0.524, 1.282);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x=-2; x&lt;2; ++x)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outColor += I(texCoord + vec(offset[x], 0.0)) / 5.0;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293275"/>
            <a:ext cx="79248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uniform sampler2D colorMap;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texCoord;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const float offset[5] = float[5](-1.282, -0.524, 0, 0.524, 1.282);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=-2; y&lt;2; ++y)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outColor += I(texCoord + vec(0.0, offset[y])) / 5.0;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Framebuffer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A renderelés célpontja</a:t>
            </a:r>
          </a:p>
          <a:p>
            <a:pPr lvl="1"/>
            <a:r>
              <a:rPr lang="hu-HU" dirty="0" smtClean="0"/>
              <a:t>Összefogja a rajzolási állapotokat</a:t>
            </a:r>
          </a:p>
          <a:p>
            <a:pPr lvl="1"/>
            <a:r>
              <a:rPr lang="hu-HU" dirty="0" smtClean="0"/>
              <a:t>Hasonló a textúra objektumhoz</a:t>
            </a:r>
          </a:p>
          <a:p>
            <a:endParaRPr lang="hu-HU" dirty="0" smtClean="0"/>
          </a:p>
          <a:p>
            <a:r>
              <a:rPr lang="hu-HU" dirty="0" smtClean="0"/>
              <a:t>Képernyő bufferek</a:t>
            </a:r>
          </a:p>
          <a:p>
            <a:r>
              <a:rPr lang="hu-HU" dirty="0" smtClean="0"/>
              <a:t>Framebuffer object</a:t>
            </a:r>
          </a:p>
          <a:p>
            <a:pPr lvl="1"/>
            <a:r>
              <a:rPr lang="hu-HU" dirty="0" smtClean="0"/>
              <a:t>Color buffer</a:t>
            </a:r>
          </a:p>
          <a:p>
            <a:pPr lvl="2"/>
            <a:r>
              <a:rPr lang="hu-HU" dirty="0" smtClean="0"/>
              <a:t>GL_MAX_COLOR_ATTACHMENTS</a:t>
            </a:r>
          </a:p>
          <a:p>
            <a:pPr lvl="1"/>
            <a:r>
              <a:rPr lang="hu-HU" dirty="0" smtClean="0"/>
              <a:t>Depth buffer</a:t>
            </a:r>
          </a:p>
          <a:p>
            <a:pPr lvl="1"/>
            <a:r>
              <a:rPr lang="hu-HU" dirty="0" smtClean="0"/>
              <a:t>Stencil buffer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829</TotalTime>
  <Words>1220</Words>
  <Application>Microsoft Office PowerPoint</Application>
  <PresentationFormat>On-screen Show (4:3)</PresentationFormat>
  <Paragraphs>297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Module</vt:lpstr>
      <vt:lpstr>Equation</vt:lpstr>
      <vt:lpstr>Microsoft Equation 3.0</vt:lpstr>
      <vt:lpstr>Iteratív algoritmusok</vt:lpstr>
      <vt:lpstr>Konvolúció</vt:lpstr>
      <vt:lpstr>Konvolúció</vt:lpstr>
      <vt:lpstr>Szeparábilis szűrők</vt:lpstr>
      <vt:lpstr>Szeparábilis szűrők</vt:lpstr>
      <vt:lpstr>Szeparábilis szűrők</vt:lpstr>
      <vt:lpstr>Szeparábilis szűrők</vt:lpstr>
      <vt:lpstr>Szeparábilis szűrők</vt:lpstr>
      <vt:lpstr>Framebuffer</vt:lpstr>
      <vt:lpstr>Framebuffer</vt:lpstr>
      <vt:lpstr>Framebuffer</vt:lpstr>
      <vt:lpstr>Framebuffer</vt:lpstr>
      <vt:lpstr>Framebuffer</vt:lpstr>
      <vt:lpstr>Framebuffer</vt:lpstr>
      <vt:lpstr>Iteratív algoritmusok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  <vt:lpstr>Hullám egyenlet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Iteratív algoritmusok</dc:title>
  <dc:creator>tbalazs</dc:creator>
  <cp:lastModifiedBy>tbalazs</cp:lastModifiedBy>
  <cp:revision>106</cp:revision>
  <dcterms:created xsi:type="dcterms:W3CDTF">2011-02-21T08:11:40Z</dcterms:created>
  <dcterms:modified xsi:type="dcterms:W3CDTF">2013-09-19T09:25:52Z</dcterms:modified>
</cp:coreProperties>
</file>