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0" r:id="rId12"/>
    <p:sldId id="272" r:id="rId13"/>
    <p:sldId id="273" r:id="rId14"/>
    <p:sldId id="274" r:id="rId15"/>
    <p:sldId id="275" r:id="rId16"/>
    <p:sldId id="277" r:id="rId17"/>
    <p:sldId id="278" r:id="rId18"/>
    <p:sldId id="279" r:id="rId19"/>
    <p:sldId id="281" r:id="rId20"/>
    <p:sldId id="283" r:id="rId21"/>
    <p:sldId id="284" r:id="rId22"/>
    <p:sldId id="285" r:id="rId23"/>
    <p:sldId id="286" r:id="rId24"/>
    <p:sldId id="282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67414-DA8E-429A-AA8C-AA62899821D2}" type="datetimeFigureOut">
              <a:rPr lang="hu-HU" smtClean="0"/>
              <a:pPr/>
              <a:t>2013.09.17.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20F22-E79D-4637-8F68-C3AA0BFC5EC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GPGPU labor II.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GPU mint </a:t>
            </a:r>
            <a:r>
              <a:rPr lang="en-US" dirty="0" err="1" smtClean="0"/>
              <a:t>vektor</a:t>
            </a:r>
            <a:r>
              <a:rPr lang="en-US" dirty="0" smtClean="0"/>
              <a:t> </a:t>
            </a:r>
            <a:r>
              <a:rPr lang="en-US" dirty="0" err="1" smtClean="0"/>
              <a:t>processzor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71612"/>
            <a:ext cx="4533913" cy="474366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Önálló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Tegy</a:t>
            </a:r>
            <a:r>
              <a:rPr lang="hu-HU" dirty="0" smtClean="0"/>
              <a:t>ük a billentyűzetről változtathatóvá a </a:t>
            </a:r>
            <a:r>
              <a:rPr lang="hu-HU" dirty="0" smtClean="0"/>
              <a:t>K, center </a:t>
            </a:r>
            <a:r>
              <a:rPr lang="hu-HU" dirty="0" smtClean="0"/>
              <a:t>és zoom paramétereket</a:t>
            </a:r>
            <a:r>
              <a:rPr lang="hu-HU" dirty="0" smtClean="0"/>
              <a:t>!</a:t>
            </a:r>
          </a:p>
          <a:p>
            <a:pPr lvl="1"/>
            <a:r>
              <a:rPr lang="hu-HU" dirty="0" err="1" smtClean="0"/>
              <a:t>shader-</a:t>
            </a:r>
            <a:r>
              <a:rPr lang="hu-HU" dirty="0"/>
              <a:t>&gt;</a:t>
            </a:r>
            <a:r>
              <a:rPr lang="hu-HU" dirty="0" smtClean="0"/>
              <a:t>bindUniformFloat2</a:t>
            </a:r>
            <a:r>
              <a:rPr lang="hu-HU" dirty="0"/>
              <a:t>("k", </a:t>
            </a:r>
            <a:r>
              <a:rPr lang="hu-HU" dirty="0" err="1"/>
              <a:t>kReal</a:t>
            </a:r>
            <a:r>
              <a:rPr lang="hu-HU" dirty="0"/>
              <a:t>, </a:t>
            </a:r>
            <a:r>
              <a:rPr lang="hu-HU" dirty="0" err="1"/>
              <a:t>kIm</a:t>
            </a:r>
            <a:r>
              <a:rPr lang="hu-HU" dirty="0" smtClean="0"/>
              <a:t>);</a:t>
            </a:r>
          </a:p>
          <a:p>
            <a:pPr lvl="1"/>
            <a:r>
              <a:rPr lang="hu-HU" dirty="0" err="1" smtClean="0"/>
              <a:t>shaderben</a:t>
            </a:r>
            <a:r>
              <a:rPr lang="hu-HU" dirty="0" smtClean="0"/>
              <a:t>: </a:t>
            </a:r>
            <a:r>
              <a:rPr lang="hu-HU" dirty="0" err="1" smtClean="0"/>
              <a:t>const</a:t>
            </a:r>
            <a:r>
              <a:rPr lang="hu-HU" dirty="0" smtClean="0"/>
              <a:t> -</a:t>
            </a:r>
            <a:r>
              <a:rPr lang="hu-HU" dirty="0" smtClean="0"/>
              <a:t>&gt; uniform</a:t>
            </a:r>
            <a:endParaRPr lang="hu-HU" dirty="0" smtClean="0"/>
          </a:p>
          <a:p>
            <a:r>
              <a:rPr lang="hu-HU" dirty="0" smtClean="0"/>
              <a:t>Alkalmazzunk a divergencia sebességnek megfelelő </a:t>
            </a:r>
            <a:r>
              <a:rPr lang="hu-HU" dirty="0" err="1" smtClean="0"/>
              <a:t>álszinezést</a:t>
            </a:r>
            <a:r>
              <a:rPr lang="hu-HU" dirty="0" smtClean="0"/>
              <a:t>!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Textúra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997151"/>
          </a:xfrm>
        </p:spPr>
        <p:txBody>
          <a:bodyPr>
            <a:normAutofit/>
          </a:bodyPr>
          <a:lstStyle/>
          <a:p>
            <a:r>
              <a:rPr lang="hu-HU" b="1" dirty="0" smtClean="0"/>
              <a:t>Globális változó: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Texture2D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texture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b="1" dirty="0" err="1" smtClean="0"/>
              <a:t>Init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texture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new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 Texture2D();</a:t>
            </a: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texture-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loadFromFile</a:t>
            </a: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std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::</a:t>
            </a:r>
            <a:r>
              <a:rPr lang="hu-HU" sz="24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("</a:t>
            </a:r>
            <a:r>
              <a:rPr lang="hu-HU" sz="2400" dirty="0" err="1" smtClean="0">
                <a:latin typeface="Consolas" pitchFamily="49" charset="0"/>
                <a:cs typeface="Consolas" pitchFamily="49" charset="0"/>
              </a:rPr>
              <a:t>lena.jpg</a:t>
            </a:r>
            <a:r>
              <a:rPr lang="hu-HU" sz="2400" dirty="0">
                <a:latin typeface="Consolas" pitchFamily="49" charset="0"/>
                <a:cs typeface="Consolas" pitchFamily="49" charset="0"/>
              </a:rPr>
              <a:t>"));</a:t>
            </a:r>
          </a:p>
          <a:p>
            <a:r>
              <a:rPr lang="hu-HU" dirty="0"/>
              <a:t> </a:t>
            </a:r>
            <a:r>
              <a:rPr lang="hu-HU" dirty="0" err="1" smtClean="0"/>
              <a:t>Shaderbe</a:t>
            </a:r>
            <a:r>
              <a:rPr lang="hu-HU" dirty="0" smtClean="0"/>
              <a:t> kötés</a:t>
            </a:r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shader-</a:t>
            </a:r>
            <a:r>
              <a:rPr lang="hu-HU" dirty="0" smtClean="0"/>
              <a:t>&gt;</a:t>
            </a:r>
            <a:r>
              <a:rPr lang="hu-HU" dirty="0" err="1" smtClean="0"/>
              <a:t>bindUniformTexture</a:t>
            </a:r>
            <a:r>
              <a:rPr lang="hu-HU" dirty="0"/>
              <a:t>("</a:t>
            </a:r>
            <a:r>
              <a:rPr lang="hu-HU" dirty="0" err="1"/>
              <a:t>textureMap</a:t>
            </a:r>
            <a:r>
              <a:rPr lang="hu-HU" dirty="0"/>
              <a:t>",</a:t>
            </a:r>
          </a:p>
          <a:p>
            <a:pPr marL="457200" lvl="1" indent="0">
              <a:buNone/>
            </a:pPr>
            <a:r>
              <a:rPr lang="hu-HU" dirty="0"/>
              <a:t>			      </a:t>
            </a:r>
            <a:r>
              <a:rPr lang="hu-HU" dirty="0" err="1"/>
              <a:t>texture-</a:t>
            </a:r>
            <a:r>
              <a:rPr lang="hu-HU" dirty="0"/>
              <a:t>&gt;</a:t>
            </a:r>
            <a:r>
              <a:rPr lang="hu-HU" dirty="0" err="1"/>
              <a:t>getTextureHandle</a:t>
            </a:r>
            <a:r>
              <a:rPr lang="hu-HU" dirty="0"/>
              <a:t>(), 0</a:t>
            </a:r>
            <a:r>
              <a:rPr lang="hu-HU" dirty="0" smtClean="0"/>
              <a:t>);</a:t>
            </a:r>
          </a:p>
          <a:p>
            <a:pPr lvl="1"/>
            <a:r>
              <a:rPr lang="hu-HU" dirty="0"/>
              <a:t> </a:t>
            </a:r>
            <a:r>
              <a:rPr lang="hu-HU" dirty="0" err="1" smtClean="0"/>
              <a:t>Shaderben</a:t>
            </a:r>
            <a:r>
              <a:rPr lang="hu-HU" dirty="0" smtClean="0"/>
              <a:t>: uniform sampler2D </a:t>
            </a:r>
            <a:r>
              <a:rPr lang="hu-HU" dirty="0" err="1" smtClean="0"/>
              <a:t>textureMap</a:t>
            </a:r>
            <a:endParaRPr lang="hu-HU" dirty="0" smtClean="0"/>
          </a:p>
          <a:p>
            <a:pPr lvl="1"/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Threshold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4005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9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90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Threshold</a:t>
            </a:r>
            <a:endParaRPr lang="hu-HU" sz="29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900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sz="2900" dirty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900" dirty="0" err="1">
                <a:latin typeface="Consolas" pitchFamily="49" charset="0"/>
                <a:cs typeface="Consolas" pitchFamily="49" charset="0"/>
              </a:rPr>
              <a:t>shaderThreshold</a:t>
            </a:r>
            <a:r>
              <a:rPr lang="hu-HU" sz="29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sz="2900" dirty="0" err="1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29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900" dirty="0" err="1">
                <a:latin typeface="Consolas" pitchFamily="49" charset="0"/>
                <a:cs typeface="Consolas" pitchFamily="49" charset="0"/>
              </a:rPr>
              <a:t>thresholdValue</a:t>
            </a:r>
            <a:r>
              <a:rPr lang="hu-HU" sz="2900" dirty="0">
                <a:latin typeface="Consolas" pitchFamily="49" charset="0"/>
                <a:cs typeface="Consolas" pitchFamily="49" charset="0"/>
              </a:rPr>
              <a:t> = 0.5f;</a:t>
            </a:r>
          </a:p>
          <a:p>
            <a:pPr>
              <a:buNone/>
            </a:pPr>
            <a:endParaRPr lang="hu-HU" sz="29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900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9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900" dirty="0" err="1" smtClean="0">
                <a:latin typeface="Consolas" pitchFamily="49" charset="0"/>
                <a:cs typeface="Consolas" pitchFamily="49" charset="0"/>
              </a:rPr>
              <a:t>threshold</a:t>
            </a:r>
            <a:r>
              <a:rPr lang="hu-HU" sz="29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>
              <a:buNone/>
            </a:pPr>
            <a:endParaRPr lang="hu-HU" sz="29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9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9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857232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hu-HU" b="1" dirty="0" err="1" smtClean="0"/>
              <a:t>Init</a:t>
            </a:r>
            <a:r>
              <a:rPr lang="hu-HU" b="1" dirty="0" smtClean="0"/>
              <a:t>: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shaderThreshold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passthrough.vert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",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reshold.frag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hu-HU" dirty="0" smtClean="0"/>
          </a:p>
          <a:p>
            <a:r>
              <a:rPr lang="hu-HU" b="1" dirty="0" smtClean="0"/>
              <a:t>Display:</a:t>
            </a: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case 2: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glutReshapeWindow(texture-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&gt;getWidth(),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			 texture-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&gt;getHeight());</a:t>
            </a: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threshold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break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b="1" dirty="0" err="1" smtClean="0"/>
              <a:t>Keyboard</a:t>
            </a:r>
            <a:r>
              <a:rPr lang="hu-HU" b="1" dirty="0" smtClean="0"/>
              <a:t>:</a:t>
            </a: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case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'2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':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example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2;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break;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threshold.frag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35729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#version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130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uniform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sampler2D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textureMap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uniform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threshold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vec2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fTexCoord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out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vec4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I (vec2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coord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vec4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color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texture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textureMap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coord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return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dot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color.rgb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vec3(0.21, 0.39, 0.4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)));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IF I(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ftexcoord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 &gt;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threshold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ELSE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:=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main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453" y="913003"/>
            <a:ext cx="2763043" cy="287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1814" y="3855502"/>
            <a:ext cx="2774682" cy="2885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Élkeresés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sz="22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Edge</a:t>
            </a:r>
            <a:r>
              <a:rPr lang="hu-HU" sz="22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detection</a:t>
            </a:r>
            <a:endParaRPr lang="hu-HU" sz="220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*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shaderEdgeDetection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edgeDetection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>
              <a:buNone/>
            </a:pP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r>
              <a:rPr lang="hu-HU" b="1" dirty="0" smtClean="0"/>
              <a:t>Init:</a:t>
            </a:r>
          </a:p>
          <a:p>
            <a:pPr>
              <a:buNone/>
            </a:pPr>
            <a:r>
              <a:rPr lang="hu-HU" sz="22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shaderEdgeDetection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passthrough.vert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",</a:t>
            </a:r>
            <a:endParaRPr lang="hu-HU" sz="22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					 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edgeDetection.frag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hu-HU" b="1" dirty="0" smtClean="0"/>
          </a:p>
          <a:p>
            <a:r>
              <a:rPr lang="hu-HU" b="1" dirty="0" smtClean="0"/>
              <a:t>Display:</a:t>
            </a:r>
          </a:p>
          <a:p>
            <a:pPr>
              <a:buNone/>
            </a:pPr>
            <a:r>
              <a:rPr lang="hu-HU" sz="3000" dirty="0" smtClean="0"/>
              <a:t>	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case 3:</a:t>
            </a: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glutReshapeWindow(texture-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&gt;getWidth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(),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			  texture-&gt;getHeight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>
              <a:buNone/>
            </a:pPr>
            <a:r>
              <a:rPr lang="hu-HU" sz="2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hu-HU" sz="2200" dirty="0" err="1">
                <a:latin typeface="Consolas" pitchFamily="49" charset="0"/>
                <a:cs typeface="Consolas" pitchFamily="49" charset="0"/>
              </a:rPr>
              <a:t>edgeDetection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hu-HU" sz="2200" dirty="0">
                <a:latin typeface="Consolas" pitchFamily="49" charset="0"/>
                <a:cs typeface="Consolas" pitchFamily="49" charset="0"/>
              </a:rPr>
              <a:t>    break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sz="22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b="1" dirty="0" err="1" smtClean="0"/>
              <a:t>Keyboard</a:t>
            </a:r>
            <a:r>
              <a:rPr lang="hu-HU" b="1" dirty="0" smtClean="0"/>
              <a:t>:</a:t>
            </a:r>
          </a:p>
          <a:p>
            <a:pPr lvl="1">
              <a:buNone/>
            </a:pPr>
            <a:r>
              <a:rPr lang="hu-HU" sz="2200" dirty="0" err="1">
                <a:latin typeface="Consolas" pitchFamily="49" charset="0"/>
                <a:cs typeface="Consolas" pitchFamily="49" charset="0"/>
              </a:rPr>
              <a:t>case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'3':</a:t>
            </a: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example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= 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3;</a:t>
            </a: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 break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57696" y="0"/>
            <a:ext cx="4686304" cy="1143000"/>
          </a:xfrm>
        </p:spPr>
        <p:txBody>
          <a:bodyPr>
            <a:normAutofit/>
          </a:bodyPr>
          <a:lstStyle/>
          <a:p>
            <a:r>
              <a:rPr lang="hu-HU" dirty="0" err="1" smtClean="0"/>
              <a:t>edgeDetection.frag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85728"/>
            <a:ext cx="8615394" cy="6572272"/>
          </a:xfrm>
        </p:spPr>
        <p:txBody>
          <a:bodyPr>
            <a:normAutofit/>
          </a:bodyPr>
          <a:lstStyle/>
          <a:p>
            <a:pPr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Gradient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:= LOOP i = 1..9 : I(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texcoord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offset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]) * kernel[i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:=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Gradient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) *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8.0</a:t>
            </a:r>
          </a:p>
          <a:p>
            <a:pPr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main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step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_w = 1.0/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textureSize.x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float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step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_h = 1.0/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textureSize.y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vec2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offset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[9] = vec2[9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](…);</a:t>
            </a:r>
          </a:p>
          <a:p>
            <a:pPr>
              <a:buNone/>
            </a:pPr>
            <a:r>
              <a:rPr lang="hu-HU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600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sz="1600" dirty="0">
                <a:latin typeface="Consolas" pitchFamily="49" charset="0"/>
                <a:cs typeface="Consolas" pitchFamily="49" charset="0"/>
              </a:rPr>
              <a:t> = vec4(0.0); 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1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852936"/>
            <a:ext cx="3357586" cy="344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</a:t>
            </a:r>
            <a:r>
              <a:rPr lang="hu-HU" dirty="0" smtClean="0"/>
              <a:t>nálló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Prewitt</a:t>
            </a:r>
            <a:r>
              <a:rPr lang="hu-HU" dirty="0" smtClean="0"/>
              <a:t> filter</a:t>
            </a:r>
          </a:p>
          <a:p>
            <a:r>
              <a:rPr lang="hu-HU" dirty="0" err="1" smtClean="0"/>
              <a:t>Sobel</a:t>
            </a:r>
            <a:r>
              <a:rPr lang="hu-HU" dirty="0" smtClean="0"/>
              <a:t> </a:t>
            </a:r>
            <a:r>
              <a:rPr lang="hu-HU" dirty="0" smtClean="0"/>
              <a:t>filter</a:t>
            </a:r>
            <a:endParaRPr lang="hu-HU" dirty="0"/>
          </a:p>
        </p:txBody>
      </p:sp>
      <p:grpSp>
        <p:nvGrpSpPr>
          <p:cNvPr id="8" name="Csoportba foglalás 7"/>
          <p:cNvGrpSpPr/>
          <p:nvPr/>
        </p:nvGrpSpPr>
        <p:grpSpPr>
          <a:xfrm>
            <a:off x="1193800" y="3015762"/>
            <a:ext cx="7092976" cy="2357454"/>
            <a:chOff x="1193800" y="4800600"/>
            <a:chExt cx="4006850" cy="990600"/>
          </a:xfrm>
        </p:grpSpPr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1193800" y="4800600"/>
            <a:ext cx="1768475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6" name="Equation" r:id="rId3" imgW="1269720" imgH="711000" progId="Equation.3">
                    <p:embed/>
                  </p:oleObj>
                </mc:Choice>
                <mc:Fallback>
                  <p:oleObj name="Equation" r:id="rId3" imgW="1269720" imgH="7110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3800" y="4800600"/>
                          <a:ext cx="1768475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5"/>
            <p:cNvGraphicFramePr>
              <a:graphicFrameLocks noChangeAspect="1"/>
            </p:cNvGraphicFramePr>
            <p:nvPr/>
          </p:nvGraphicFramePr>
          <p:xfrm>
            <a:off x="3200400" y="4800600"/>
            <a:ext cx="2000250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27" name="Equation" r:id="rId5" imgW="1434960" imgH="711000" progId="Equation.3">
                    <p:embed/>
                  </p:oleObj>
                </mc:Choice>
                <mc:Fallback>
                  <p:oleObj name="Equation" r:id="rId5" imgW="1434960" imgH="7110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4800600"/>
                          <a:ext cx="2000250" cy="990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Kezdeti teendők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Tantárgy honlapja, Bevezetés</a:t>
            </a:r>
          </a:p>
          <a:p>
            <a:pPr lvl="1"/>
            <a:r>
              <a:rPr lang="hu-HU" dirty="0" smtClean="0"/>
              <a:t>Alap könyvtárak letöltése</a:t>
            </a:r>
            <a:endParaRPr lang="hu-HU" dirty="0" smtClean="0"/>
          </a:p>
          <a:p>
            <a:r>
              <a:rPr lang="hu-HU" dirty="0" smtClean="0"/>
              <a:t>Tantárgy </a:t>
            </a:r>
            <a:r>
              <a:rPr lang="hu-HU" dirty="0" smtClean="0"/>
              <a:t>honlapja, GPU mint vektor </a:t>
            </a:r>
            <a:r>
              <a:rPr lang="hu-HU" dirty="0" smtClean="0"/>
              <a:t>processzor</a:t>
            </a:r>
          </a:p>
          <a:p>
            <a:pPr lvl="1"/>
            <a:r>
              <a:rPr lang="hu-HU" dirty="0" smtClean="0"/>
              <a:t>Labor alapjának letöltése</a:t>
            </a:r>
          </a:p>
          <a:p>
            <a:pPr lvl="1"/>
            <a:r>
              <a:rPr lang="hu-HU" dirty="0" smtClean="0"/>
              <a:t>GPGPU\</a:t>
            </a:r>
            <a:r>
              <a:rPr lang="hu-HU" dirty="0" err="1" smtClean="0"/>
              <a:t>Labs</a:t>
            </a:r>
            <a:r>
              <a:rPr lang="hu-HU" dirty="0" smtClean="0"/>
              <a:t> </a:t>
            </a:r>
            <a:r>
              <a:rPr lang="hu-HU" dirty="0"/>
              <a:t>könyvtárba kitömörítés</a:t>
            </a:r>
            <a:endParaRPr lang="hu-HU" dirty="0" smtClean="0"/>
          </a:p>
          <a:p>
            <a:r>
              <a:rPr lang="hu-HU" dirty="0" smtClean="0"/>
              <a:t>GPGPU\</a:t>
            </a:r>
            <a:r>
              <a:rPr lang="hu-HU" dirty="0" err="1" smtClean="0"/>
              <a:t>Labs</a:t>
            </a:r>
            <a:r>
              <a:rPr lang="hu-HU" dirty="0" smtClean="0"/>
              <a:t>\lab02\GPGPU Lab02\ </a:t>
            </a:r>
            <a:r>
              <a:rPr lang="hu-HU" dirty="0"/>
              <a:t>(</a:t>
            </a:r>
            <a:r>
              <a:rPr lang="hu-HU" dirty="0" err="1" smtClean="0"/>
              <a:t>Solution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Konvolúció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1406" y="1285860"/>
            <a:ext cx="892975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hu-HU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Convolution</a:t>
            </a:r>
            <a:endParaRPr lang="hu-HU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*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shaderConvolution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convolution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(){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r>
              <a:rPr lang="hu-HU" b="1" dirty="0" err="1" smtClean="0"/>
              <a:t>Init</a:t>
            </a:r>
            <a:r>
              <a:rPr lang="hu-HU" b="1" dirty="0" smtClean="0"/>
              <a:t>:</a:t>
            </a:r>
          </a:p>
          <a:p>
            <a:pPr lvl="1">
              <a:buNone/>
            </a:pPr>
            <a:r>
              <a:rPr lang="hu-HU" sz="1900" dirty="0" err="1" smtClean="0">
                <a:latin typeface="Consolas" pitchFamily="49" charset="0"/>
                <a:cs typeface="Consolas" pitchFamily="49" charset="0"/>
              </a:rPr>
              <a:t>shaderConvolution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= new 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Shader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sz="1900" dirty="0" err="1">
                <a:latin typeface="Consolas" pitchFamily="49" charset="0"/>
                <a:cs typeface="Consolas" pitchFamily="49" charset="0"/>
              </a:rPr>
              <a:t>passthrough.vert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", 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"</a:t>
            </a:r>
            <a:r>
              <a:rPr lang="hu-HU" sz="1900" dirty="0" err="1" smtClean="0">
                <a:latin typeface="Consolas" pitchFamily="49" charset="0"/>
                <a:cs typeface="Consolas" pitchFamily="49" charset="0"/>
              </a:rPr>
              <a:t>convolution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1900" dirty="0" err="1" smtClean="0">
                <a:latin typeface="Consolas" pitchFamily="49" charset="0"/>
                <a:cs typeface="Consolas" pitchFamily="49" charset="0"/>
              </a:rPr>
              <a:t>frag</a:t>
            </a:r>
            <a:r>
              <a:rPr lang="en-US" sz="1900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endParaRPr lang="hu-HU" b="1" dirty="0" smtClean="0"/>
          </a:p>
          <a:p>
            <a:r>
              <a:rPr lang="hu-HU" b="1" dirty="0" smtClean="0"/>
              <a:t>Display: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case 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4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:</a:t>
            </a: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glutReshapeWindow(texture-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&gt;getWidth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(),</a:t>
            </a:r>
          </a:p>
          <a:p>
            <a:pPr>
              <a:buNone/>
            </a:pP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				   texture-&gt;getHeight</a:t>
            </a:r>
            <a:r>
              <a:rPr lang="hu-HU" sz="22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>
              <a:buNone/>
            </a:pPr>
            <a:r>
              <a:rPr lang="hu-HU" sz="22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convolution();</a:t>
            </a:r>
            <a:endParaRPr lang="hu-HU" sz="22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2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hu-HU" sz="2200" dirty="0" smtClean="0">
                <a:latin typeface="Consolas" pitchFamily="49" charset="0"/>
                <a:cs typeface="Consolas" pitchFamily="49" charset="0"/>
              </a:rPr>
              <a:t>break;</a:t>
            </a:r>
            <a:endParaRPr lang="hu-HU" sz="22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b="1" dirty="0" err="1" smtClean="0"/>
              <a:t>Keyboard</a:t>
            </a:r>
            <a:r>
              <a:rPr lang="hu-HU" b="1" dirty="0" smtClean="0"/>
              <a:t>:</a:t>
            </a:r>
          </a:p>
          <a:p>
            <a:pPr lvl="1">
              <a:buNone/>
            </a:pPr>
            <a:r>
              <a:rPr lang="hu-HU" sz="1900" dirty="0" err="1">
                <a:latin typeface="Consolas" pitchFamily="49" charset="0"/>
                <a:cs typeface="Consolas" pitchFamily="49" charset="0"/>
              </a:rPr>
              <a:t>case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'4':</a:t>
            </a:r>
            <a:endParaRPr lang="hu-HU" sz="19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 example 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= 4</a:t>
            </a: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900" dirty="0">
              <a:latin typeface="Consolas" pitchFamily="49" charset="0"/>
              <a:cs typeface="Consolas" pitchFamily="49" charset="0"/>
            </a:endParaRPr>
          </a:p>
          <a:p>
            <a:pPr lvl="1">
              <a:buNone/>
            </a:pPr>
            <a:r>
              <a:rPr lang="hu-HU" sz="1900" dirty="0" smtClean="0">
                <a:latin typeface="Consolas" pitchFamily="49" charset="0"/>
                <a:cs typeface="Consolas" pitchFamily="49" charset="0"/>
              </a:rPr>
              <a:t> break</a:t>
            </a:r>
            <a:r>
              <a:rPr lang="hu-HU" sz="19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hu-H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57696" y="0"/>
            <a:ext cx="4686304" cy="1143000"/>
          </a:xfrm>
        </p:spPr>
        <p:txBody>
          <a:bodyPr>
            <a:normAutofit/>
          </a:bodyPr>
          <a:lstStyle/>
          <a:p>
            <a:r>
              <a:rPr lang="hu-HU" dirty="0" err="1" smtClean="0"/>
              <a:t>convolution.frag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2844" y="71414"/>
            <a:ext cx="8043890" cy="72866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 smtClean="0"/>
          </a:p>
          <a:p>
            <a:pPr marL="0" indent="0">
              <a:buNone/>
            </a:pPr>
            <a:r>
              <a:rPr lang="hu-HU" sz="1600" dirty="0" smtClean="0"/>
              <a:t>// </a:t>
            </a:r>
            <a:r>
              <a:rPr lang="hu-HU" sz="1600" dirty="0"/>
              <a:t>TODO</a:t>
            </a:r>
          </a:p>
          <a:p>
            <a:pPr marL="0" indent="0">
              <a:buNone/>
            </a:pPr>
            <a:r>
              <a:rPr lang="hu-HU" sz="1600" dirty="0"/>
              <a:t>// </a:t>
            </a:r>
            <a:r>
              <a:rPr lang="hu-HU" sz="1600" dirty="0" err="1"/>
              <a:t>outcolor</a:t>
            </a:r>
            <a:r>
              <a:rPr lang="hu-HU" sz="1600" dirty="0"/>
              <a:t> := LOOP i = 1..9 : texture2D(</a:t>
            </a:r>
            <a:r>
              <a:rPr lang="hu-HU" sz="1600" dirty="0" err="1"/>
              <a:t>textureMap</a:t>
            </a:r>
            <a:r>
              <a:rPr lang="hu-HU" sz="1600" dirty="0"/>
              <a:t>, </a:t>
            </a:r>
            <a:r>
              <a:rPr lang="hu-HU" sz="1600" dirty="0" err="1"/>
              <a:t>texcoord</a:t>
            </a:r>
            <a:r>
              <a:rPr lang="hu-HU" sz="1600" dirty="0"/>
              <a:t> + </a:t>
            </a:r>
            <a:r>
              <a:rPr lang="hu-HU" sz="1600" dirty="0" err="1"/>
              <a:t>offset</a:t>
            </a:r>
            <a:r>
              <a:rPr lang="hu-HU" sz="1600" dirty="0"/>
              <a:t>[i]) * kernel[i] / 16.0</a:t>
            </a:r>
          </a:p>
          <a:p>
            <a:pPr marL="0" indent="0">
              <a:buNone/>
            </a:pPr>
            <a:r>
              <a:rPr lang="hu-HU" sz="1600" dirty="0" err="1"/>
              <a:t>void</a:t>
            </a:r>
            <a:r>
              <a:rPr lang="hu-HU" sz="1600" dirty="0"/>
              <a:t> main(){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  </a:t>
            </a:r>
            <a:r>
              <a:rPr lang="hu-HU" sz="1600" dirty="0" err="1"/>
              <a:t>float</a:t>
            </a:r>
            <a:r>
              <a:rPr lang="hu-HU" sz="1600" dirty="0"/>
              <a:t> </a:t>
            </a:r>
            <a:r>
              <a:rPr lang="hu-HU" sz="1600" dirty="0" err="1"/>
              <a:t>step</a:t>
            </a:r>
            <a:r>
              <a:rPr lang="hu-HU" sz="1600" dirty="0"/>
              <a:t>_w = 1.0/</a:t>
            </a:r>
            <a:r>
              <a:rPr lang="hu-HU" sz="1600" dirty="0" err="1"/>
              <a:t>textureSize.x</a:t>
            </a:r>
            <a:r>
              <a:rPr lang="hu-HU" sz="1600" dirty="0"/>
              <a:t>;</a:t>
            </a:r>
          </a:p>
          <a:p>
            <a:pPr marL="0" indent="0">
              <a:buNone/>
            </a:pPr>
            <a:r>
              <a:rPr lang="hu-HU" sz="1600" dirty="0"/>
              <a:t>  </a:t>
            </a:r>
            <a:r>
              <a:rPr lang="hu-HU" sz="1600" dirty="0" err="1"/>
              <a:t>float</a:t>
            </a:r>
            <a:r>
              <a:rPr lang="hu-HU" sz="1600" dirty="0"/>
              <a:t> </a:t>
            </a:r>
            <a:r>
              <a:rPr lang="hu-HU" sz="1600" dirty="0" err="1"/>
              <a:t>step</a:t>
            </a:r>
            <a:r>
              <a:rPr lang="hu-HU" sz="1600" dirty="0"/>
              <a:t>_h = 1.0/</a:t>
            </a:r>
            <a:r>
              <a:rPr lang="hu-HU" sz="1600" dirty="0" err="1"/>
              <a:t>textureSize.y</a:t>
            </a:r>
            <a:r>
              <a:rPr lang="hu-HU" sz="1600" dirty="0"/>
              <a:t>;</a:t>
            </a:r>
          </a:p>
          <a:p>
            <a:pPr marL="0" indent="0">
              <a:buNone/>
            </a:pPr>
            <a:r>
              <a:rPr lang="hu-HU" sz="1600" dirty="0"/>
              <a:t>  vec2 </a:t>
            </a:r>
            <a:r>
              <a:rPr lang="hu-HU" sz="1600" dirty="0" err="1"/>
              <a:t>offset</a:t>
            </a:r>
            <a:r>
              <a:rPr lang="hu-HU" sz="1600" dirty="0"/>
              <a:t>[9] = vec2[9</a:t>
            </a:r>
            <a:r>
              <a:rPr lang="hu-HU" sz="1600" dirty="0" smtClean="0"/>
              <a:t>](…</a:t>
            </a:r>
            <a:r>
              <a:rPr lang="en-US" sz="1600" dirty="0" smtClean="0"/>
              <a:t>);</a:t>
            </a:r>
            <a:endParaRPr lang="en-US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  </a:t>
            </a:r>
            <a:r>
              <a:rPr lang="hu-HU" sz="1600" dirty="0" err="1"/>
              <a:t>outColor</a:t>
            </a:r>
            <a:r>
              <a:rPr lang="hu-HU" sz="1600" dirty="0"/>
              <a:t> = vec4(0.0);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dirty="0"/>
              <a:t>}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Önálló munka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egyéb szűrők</a:t>
            </a:r>
          </a:p>
          <a:p>
            <a:pPr lvl="1"/>
            <a:r>
              <a:rPr lang="hu-HU" dirty="0" smtClean="0"/>
              <a:t>pl</a:t>
            </a:r>
            <a:r>
              <a:rPr lang="hu-HU" dirty="0"/>
              <a:t>.</a:t>
            </a:r>
            <a:r>
              <a:rPr lang="hu-HU" dirty="0" smtClean="0"/>
              <a:t> élesítés</a:t>
            </a:r>
            <a:endParaRPr lang="hu-HU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71472" y="3214686"/>
          <a:ext cx="7844591" cy="21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" imgW="2603160" imgH="711000" progId="Equation.3">
                  <p:embed/>
                </p:oleObj>
              </mc:Choice>
              <mc:Fallback>
                <p:oleObj name="Equation" r:id="rId3" imgW="26031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3214686"/>
                        <a:ext cx="7844591" cy="2143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000380"/>
            <a:ext cx="8229600" cy="1143000"/>
          </a:xfrm>
        </p:spPr>
        <p:txBody>
          <a:bodyPr/>
          <a:lstStyle/>
          <a:p>
            <a:r>
              <a:rPr lang="hu-HU" dirty="0" smtClean="0"/>
              <a:t>Vége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Fordítás, futtatás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643050"/>
            <a:ext cx="4306190" cy="446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Fullscreen</a:t>
            </a:r>
            <a:r>
              <a:rPr lang="hu-HU" dirty="0" smtClean="0"/>
              <a:t> </a:t>
            </a:r>
            <a:r>
              <a:rPr lang="hu-HU" dirty="0" err="1" smtClean="0"/>
              <a:t>quad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b="1" dirty="0" smtClean="0"/>
              <a:t>Globális változó: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Quad</a:t>
            </a:r>
            <a:r>
              <a:rPr lang="hu-HU" dirty="0"/>
              <a:t>* </a:t>
            </a:r>
            <a:r>
              <a:rPr lang="hu-HU" dirty="0" err="1"/>
              <a:t>fullscreenQuad</a:t>
            </a:r>
            <a:r>
              <a:rPr lang="hu-HU" dirty="0" smtClean="0"/>
              <a:t>;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err="1" smtClean="0"/>
              <a:t>Shader</a:t>
            </a:r>
            <a:r>
              <a:rPr lang="hu-HU" dirty="0"/>
              <a:t>* </a:t>
            </a:r>
            <a:r>
              <a:rPr lang="hu-HU" dirty="0" err="1"/>
              <a:t>simpleShader</a:t>
            </a:r>
            <a:r>
              <a:rPr lang="hu-HU" dirty="0"/>
              <a:t>;</a:t>
            </a:r>
          </a:p>
          <a:p>
            <a:pPr>
              <a:buNone/>
            </a:pPr>
            <a:endParaRPr lang="hu-HU" dirty="0"/>
          </a:p>
          <a:p>
            <a:endParaRPr lang="hu-HU" dirty="0" smtClean="0"/>
          </a:p>
          <a:p>
            <a:r>
              <a:rPr lang="hu-HU" b="1" dirty="0" smtClean="0"/>
              <a:t>Init:</a:t>
            </a:r>
            <a:endParaRPr lang="en-US" b="1" dirty="0" smtClean="0"/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hu-HU" sz="3200" dirty="0" smtClean="0"/>
              <a:t>fullscreenQuad </a:t>
            </a:r>
            <a:r>
              <a:rPr lang="hu-HU" sz="3200" dirty="0"/>
              <a:t>= new Quad</a:t>
            </a:r>
            <a:r>
              <a:rPr lang="hu-HU" sz="3200" dirty="0" smtClean="0"/>
              <a:t>();</a:t>
            </a:r>
            <a:endParaRPr lang="en-US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simpleShader</a:t>
            </a:r>
            <a:r>
              <a:rPr lang="en-US" sz="3200" dirty="0" smtClean="0"/>
              <a:t> </a:t>
            </a:r>
            <a:r>
              <a:rPr lang="en-US" sz="3200" dirty="0"/>
              <a:t>= new </a:t>
            </a:r>
            <a:r>
              <a:rPr lang="en-US" sz="3200" dirty="0" err="1"/>
              <a:t>Shader</a:t>
            </a:r>
            <a:r>
              <a:rPr lang="en-US" sz="3200" dirty="0"/>
              <a:t>("</a:t>
            </a:r>
            <a:r>
              <a:rPr lang="en-US" sz="3200" dirty="0" err="1"/>
              <a:t>passthrough.vert</a:t>
            </a:r>
            <a:r>
              <a:rPr lang="en-US" sz="3200" dirty="0"/>
              <a:t>", "</a:t>
            </a:r>
            <a:r>
              <a:rPr lang="en-US" sz="3200" dirty="0" err="1"/>
              <a:t>simple.frag</a:t>
            </a:r>
            <a:r>
              <a:rPr lang="en-US" sz="3200" dirty="0"/>
              <a:t>");</a:t>
            </a:r>
          </a:p>
          <a:p>
            <a:pPr>
              <a:buNone/>
            </a:pPr>
            <a:endParaRPr lang="hu-HU" dirty="0"/>
          </a:p>
          <a:p>
            <a:endParaRPr lang="hu-HU" dirty="0" smtClean="0"/>
          </a:p>
          <a:p>
            <a:r>
              <a:rPr lang="hu-HU" b="1" dirty="0" smtClean="0"/>
              <a:t>Display: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hu-HU" dirty="0" smtClean="0"/>
              <a:t>simpleShader-</a:t>
            </a:r>
            <a:r>
              <a:rPr lang="hu-HU" dirty="0"/>
              <a:t>&gt;enable</a:t>
            </a:r>
            <a:r>
              <a:rPr lang="hu-HU" dirty="0" smtClean="0"/>
              <a:t>();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fullscreenQuad-</a:t>
            </a:r>
            <a:r>
              <a:rPr lang="hu-HU" dirty="0"/>
              <a:t>&gt;render(simpleShader</a:t>
            </a:r>
            <a:r>
              <a:rPr lang="hu-HU" dirty="0" smtClean="0"/>
              <a:t>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simpleShader-</a:t>
            </a:r>
            <a:r>
              <a:rPr lang="hu-HU" dirty="0"/>
              <a:t>&gt;disable();</a:t>
            </a:r>
          </a:p>
          <a:p>
            <a:endParaRPr lang="hu-HU" dirty="0"/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Passthrough.vert</a:t>
            </a:r>
            <a:r>
              <a:rPr lang="hu-HU" dirty="0" smtClean="0"/>
              <a:t> (lab2\bin)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vec4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vec2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texCoord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out vec2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fTexCoord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   </a:t>
            </a:r>
          </a:p>
          <a:p>
            <a:pPr lvl="1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// TODO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Simple.frag</a:t>
            </a:r>
            <a:r>
              <a:rPr lang="hu-HU" dirty="0" smtClean="0"/>
              <a:t> (lab2\bin)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out vec4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Próba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357298"/>
            <a:ext cx="5148278" cy="529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Textúra koordináták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#version 130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out vec4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in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vec2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fTexCoord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main()</a:t>
            </a:r>
          </a:p>
          <a:p>
            <a:pPr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// TODO</a:t>
            </a: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285860"/>
            <a:ext cx="3678756" cy="379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Mandelbrot </a:t>
            </a:r>
            <a:r>
              <a:rPr lang="en-US" dirty="0" err="1" smtClean="0"/>
              <a:t>halmaz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357298"/>
            <a:ext cx="8215370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TODO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c =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texcoord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* zoom +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center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z =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c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Iteration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Julia      := z^2 +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c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Mandelbrot := z^2 + k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IF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divergent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: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:= 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// 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ELSE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outcolor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 := 1</a:t>
            </a:r>
          </a:p>
          <a:p>
            <a:pPr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err="1" smtClean="0">
                <a:latin typeface="Consolas" pitchFamily="49" charset="0"/>
                <a:cs typeface="Consolas" pitchFamily="49" charset="0"/>
              </a:rPr>
              <a:t>void</a:t>
            </a: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2000" dirty="0" err="1">
                <a:latin typeface="Consolas" pitchFamily="49" charset="0"/>
                <a:cs typeface="Consolas" pitchFamily="49" charset="0"/>
              </a:rPr>
              <a:t>mandelbrot</a:t>
            </a:r>
            <a:r>
              <a:rPr lang="hu-HU" sz="2000" dirty="0">
                <a:latin typeface="Consolas" pitchFamily="49" charset="0"/>
                <a:cs typeface="Consolas" pitchFamily="49" charset="0"/>
              </a:rPr>
              <a:t>(){</a:t>
            </a: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	// TODO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sz="20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436</Words>
  <Application>Microsoft Office PowerPoint</Application>
  <PresentationFormat>Diavetítés a képernyőre (4:3 oldalarány)</PresentationFormat>
  <Paragraphs>211</Paragraphs>
  <Slides>24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6" baseType="lpstr">
      <vt:lpstr>Office-téma</vt:lpstr>
      <vt:lpstr>Equation</vt:lpstr>
      <vt:lpstr>GPGPU labor II.</vt:lpstr>
      <vt:lpstr>Kezdeti teendők</vt:lpstr>
      <vt:lpstr>Fordítás, futtatás</vt:lpstr>
      <vt:lpstr>Fullscreen quad</vt:lpstr>
      <vt:lpstr>Passthrough.vert (lab2\bin)</vt:lpstr>
      <vt:lpstr>Simple.frag (lab2\bin)</vt:lpstr>
      <vt:lpstr>Próba</vt:lpstr>
      <vt:lpstr>Textúra koordináták</vt:lpstr>
      <vt:lpstr>Mandelbrot halmaz</vt:lpstr>
      <vt:lpstr>Próba</vt:lpstr>
      <vt:lpstr>Önálló feladat</vt:lpstr>
      <vt:lpstr>Textúra</vt:lpstr>
      <vt:lpstr>Threshold</vt:lpstr>
      <vt:lpstr>PowerPoint bemutató</vt:lpstr>
      <vt:lpstr>threshold.frag</vt:lpstr>
      <vt:lpstr>Élkeresés</vt:lpstr>
      <vt:lpstr>PowerPoint bemutató</vt:lpstr>
      <vt:lpstr>edgeDetection.frag</vt:lpstr>
      <vt:lpstr>Önálló feladat</vt:lpstr>
      <vt:lpstr>Konvolúció</vt:lpstr>
      <vt:lpstr>PowerPoint bemutató</vt:lpstr>
      <vt:lpstr>convolution.frag</vt:lpstr>
      <vt:lpstr>Önálló munka</vt:lpstr>
      <vt:lpstr>Vége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GPGPU labor II.</dc:title>
  <dc:creator>UmiTomi</dc:creator>
  <cp:lastModifiedBy>root</cp:lastModifiedBy>
  <cp:revision>69</cp:revision>
  <dcterms:created xsi:type="dcterms:W3CDTF">2011-02-16T14:54:28Z</dcterms:created>
  <dcterms:modified xsi:type="dcterms:W3CDTF">2013-09-17T09:42:22Z</dcterms:modified>
</cp:coreProperties>
</file>