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88" r:id="rId10"/>
    <p:sldId id="300" r:id="rId11"/>
    <p:sldId id="301" r:id="rId12"/>
    <p:sldId id="303" r:id="rId13"/>
    <p:sldId id="302" r:id="rId14"/>
    <p:sldId id="305" r:id="rId15"/>
    <p:sldId id="304" r:id="rId16"/>
    <p:sldId id="306" r:id="rId17"/>
    <p:sldId id="307" r:id="rId18"/>
    <p:sldId id="308" r:id="rId19"/>
    <p:sldId id="315" r:id="rId20"/>
    <p:sldId id="314" r:id="rId21"/>
    <p:sldId id="309" r:id="rId22"/>
    <p:sldId id="289" r:id="rId23"/>
    <p:sldId id="290" r:id="rId24"/>
    <p:sldId id="291" r:id="rId25"/>
    <p:sldId id="292" r:id="rId26"/>
    <p:sldId id="293" r:id="rId27"/>
    <p:sldId id="275" r:id="rId28"/>
    <p:sldId id="296" r:id="rId29"/>
    <p:sldId id="297" r:id="rId30"/>
    <p:sldId id="274" r:id="rId31"/>
    <p:sldId id="298" r:id="rId32"/>
    <p:sldId id="299" r:id="rId33"/>
    <p:sldId id="310" r:id="rId34"/>
    <p:sldId id="316" r:id="rId35"/>
    <p:sldId id="278" r:id="rId36"/>
    <p:sldId id="282" r:id="rId37"/>
    <p:sldId id="279" r:id="rId38"/>
    <p:sldId id="280" r:id="rId39"/>
    <p:sldId id="311" r:id="rId40"/>
    <p:sldId id="281" r:id="rId41"/>
    <p:sldId id="312" r:id="rId42"/>
    <p:sldId id="313" r:id="rId43"/>
    <p:sldId id="283" r:id="rId44"/>
    <p:sldId id="285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B8ADA-0C09-47E6-9517-99C723074162}" type="datetimeFigureOut">
              <a:rPr lang="hu-HU" smtClean="0"/>
              <a:pPr/>
              <a:t>2011.02.15.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BE9E8-3BD8-4740-814A-36049080FEF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5E13F8-8809-40F9-AC1C-35E31FE1FAE7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commons/1/19/Relationship_between_Mandelbrot_sets_and_Julia_sets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File:Mandel_zoom_00_mandelbrot_set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d/d6/Pavlovsk_Railing_of_bridge_Yellow_palace_Wint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d/d4/Pavlovsk_Railing_of_bridge_Yellow_palace_Winter_bw_threshold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dgeDetectionMathematica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hyperlink" Target="http://upload.wikimedia.org/wikipedia/commons/d/d7/Halftone,_Gaussian_Blur.jpg" TargetMode="Externa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5" Type="http://schemas.openxmlformats.org/officeDocument/2006/relationships/hyperlink" Target="http://en.wikipedia.org/wiki/File:Gaussian_Filter.svg" TargetMode="Externa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XMM_register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8/83/Pentium_II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Adatfolyam</a:t>
            </a:r>
            <a:r>
              <a:rPr lang="en-US" sz="4000" dirty="0" smtClean="0"/>
              <a:t> </a:t>
            </a:r>
            <a:r>
              <a:rPr lang="hu-HU" sz="4000" dirty="0" smtClean="0"/>
              <a:t>és vektor feldolgozás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OpenGL: Geometria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625609"/>
          </a:xfrm>
        </p:spPr>
        <p:txBody>
          <a:bodyPr/>
          <a:lstStyle/>
          <a:p>
            <a:r>
              <a:rPr lang="hu-HU" dirty="0" smtClean="0"/>
              <a:t>Primitívek</a:t>
            </a:r>
          </a:p>
          <a:p>
            <a:pPr lvl="1"/>
            <a:r>
              <a:rPr lang="hu-HU" dirty="0" smtClean="0"/>
              <a:t>Pont (GL_POINTS)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Szakasz (GL_LINES)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Háromszög (GL_TRIANGLES)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626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(x,y,z)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86400" y="3657600"/>
            <a:ext cx="76200" cy="76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(x</a:t>
            </a:r>
            <a:r>
              <a:rPr lang="hu-HU" baseline="-25000" dirty="0" smtClean="0"/>
              <a:t>1</a:t>
            </a:r>
            <a:r>
              <a:rPr lang="hu-HU" dirty="0" smtClean="0"/>
              <a:t>,y</a:t>
            </a:r>
            <a:r>
              <a:rPr lang="hu-HU" baseline="-25000" dirty="0" smtClean="0"/>
              <a:t>1</a:t>
            </a:r>
            <a:r>
              <a:rPr lang="hu-HU" dirty="0" smtClean="0"/>
              <a:t>,z</a:t>
            </a:r>
            <a:r>
              <a:rPr lang="hu-HU" baseline="-25000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733800"/>
            <a:ext cx="76200" cy="76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35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(x</a:t>
            </a:r>
            <a:r>
              <a:rPr lang="hu-HU" baseline="-25000" dirty="0" smtClean="0"/>
              <a:t>2</a:t>
            </a:r>
            <a:r>
              <a:rPr lang="hu-HU" dirty="0" smtClean="0"/>
              <a:t>,y</a:t>
            </a:r>
            <a:r>
              <a:rPr lang="hu-HU" baseline="-25000" dirty="0" smtClean="0"/>
              <a:t>2</a:t>
            </a:r>
            <a:r>
              <a:rPr lang="hu-HU" dirty="0" smtClean="0"/>
              <a:t>,z</a:t>
            </a:r>
            <a:r>
              <a:rPr lang="hu-HU" baseline="-25000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57157" y="3698421"/>
            <a:ext cx="1300843" cy="73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1200" y="4953000"/>
            <a:ext cx="76200" cy="76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10400" y="5029200"/>
            <a:ext cx="76200" cy="76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3" idx="6"/>
            <a:endCxn id="14" idx="2"/>
          </p:cNvCxnSpPr>
          <p:nvPr/>
        </p:nvCxnSpPr>
        <p:spPr>
          <a:xfrm>
            <a:off x="5867400" y="4991100"/>
            <a:ext cx="11430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48400" y="6096000"/>
            <a:ext cx="76200" cy="76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4" idx="3"/>
            <a:endCxn id="16" idx="7"/>
          </p:cNvCxnSpPr>
          <p:nvPr/>
        </p:nvCxnSpPr>
        <p:spPr>
          <a:xfrm rot="5400000">
            <a:off x="6161041" y="5246641"/>
            <a:ext cx="1012918" cy="708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4"/>
            <a:endCxn id="16" idx="1"/>
          </p:cNvCxnSpPr>
          <p:nvPr/>
        </p:nvCxnSpPr>
        <p:spPr>
          <a:xfrm rot="16200000" flipH="1">
            <a:off x="5505450" y="5353049"/>
            <a:ext cx="1077959" cy="4302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674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(x</a:t>
            </a:r>
            <a:r>
              <a:rPr lang="hu-HU" baseline="-25000" dirty="0" smtClean="0"/>
              <a:t>1</a:t>
            </a:r>
            <a:r>
              <a:rPr lang="hu-HU" dirty="0" smtClean="0"/>
              <a:t>,y</a:t>
            </a:r>
            <a:r>
              <a:rPr lang="hu-HU" baseline="-25000" dirty="0" smtClean="0"/>
              <a:t>1</a:t>
            </a:r>
            <a:r>
              <a:rPr lang="hu-HU" dirty="0" smtClean="0"/>
              <a:t>,z</a:t>
            </a:r>
            <a:r>
              <a:rPr lang="hu-HU" baseline="-25000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864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(x</a:t>
            </a:r>
            <a:r>
              <a:rPr lang="hu-HU" baseline="-25000" dirty="0" smtClean="0"/>
              <a:t>2</a:t>
            </a:r>
            <a:r>
              <a:rPr lang="hu-HU" dirty="0" smtClean="0"/>
              <a:t>,y</a:t>
            </a:r>
            <a:r>
              <a:rPr lang="hu-HU" baseline="-25000" dirty="0" smtClean="0"/>
              <a:t>2</a:t>
            </a:r>
            <a:r>
              <a:rPr lang="hu-HU" dirty="0" smtClean="0"/>
              <a:t>,z</a:t>
            </a:r>
            <a:r>
              <a:rPr lang="hu-HU" baseline="-25000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342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(x</a:t>
            </a:r>
            <a:r>
              <a:rPr lang="hu-HU" baseline="-25000" dirty="0" smtClean="0"/>
              <a:t>3</a:t>
            </a:r>
            <a:r>
              <a:rPr lang="hu-HU" dirty="0" smtClean="0"/>
              <a:t>,y</a:t>
            </a:r>
            <a:r>
              <a:rPr lang="hu-HU" baseline="-25000" dirty="0" smtClean="0"/>
              <a:t>3</a:t>
            </a:r>
            <a:r>
              <a:rPr lang="hu-HU" dirty="0" smtClean="0"/>
              <a:t>,z</a:t>
            </a:r>
            <a:r>
              <a:rPr lang="hu-HU" baseline="-25000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OpenGL: Geometria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Vertex Array</a:t>
            </a:r>
          </a:p>
          <a:p>
            <a:pPr lvl="1"/>
            <a:r>
              <a:rPr lang="hu-HU" dirty="0" smtClean="0"/>
              <a:t>Adat bufferek </a:t>
            </a:r>
          </a:p>
          <a:p>
            <a:pPr lvl="2"/>
            <a:r>
              <a:rPr lang="hu-HU" dirty="0" smtClean="0"/>
              <a:t>0.. GL_MAX_VERTEX_ATTRIBS</a:t>
            </a:r>
          </a:p>
          <a:p>
            <a:pPr lvl="1"/>
            <a:r>
              <a:rPr lang="hu-HU" dirty="0" smtClean="0"/>
              <a:t>4 komponensű vektor tömbök</a:t>
            </a:r>
          </a:p>
          <a:p>
            <a:pPr lvl="1"/>
            <a:r>
              <a:rPr lang="hu-HU" dirty="0" smtClean="0"/>
              <a:t>Nincs meghatározott értelmezés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3200400"/>
            <a:ext cx="2819400" cy="3352800"/>
          </a:xfrm>
          <a:prstGeom prst="rect">
            <a:avLst/>
          </a:prstGeom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3810000"/>
            <a:ext cx="2015067" cy="14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4191000"/>
            <a:ext cx="2015067" cy="14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4572000"/>
            <a:ext cx="2015067" cy="14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4953000"/>
            <a:ext cx="2015067" cy="14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3352800"/>
            <a:ext cx="135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Vertex Array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029200"/>
            <a:ext cx="139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Pozíció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572000"/>
            <a:ext cx="139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Szín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Normál vektor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Textúra koordináta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OpenGL: Geometria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77876"/>
            <a:ext cx="5638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GLfloat vertices[18] = { -1.0f,  1.0f,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		 1.0f,  1.0f,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		-1.0f, -1.0f,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		-1.0f, -1.0f,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		 1.0f,  1.0f,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		 1.0f, -1.0f, 0.0f };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6622668" y="3283332"/>
            <a:ext cx="1918463" cy="1905000"/>
          </a:xfrm>
          <a:prstGeom prst="rtTriangl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6622668" y="3283332"/>
            <a:ext cx="1918463" cy="1905000"/>
          </a:xfrm>
          <a:prstGeom prst="rtTriangl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79622" y="5193268"/>
            <a:ext cx="147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(-1, -1, 0)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290726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(1, 1, 0)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276600"/>
            <a:ext cx="5638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GLfloat texCoords[12] = { 0.0f,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		 1.0f,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			 0.0f, 1.0f,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			 0.0f, 1.0f,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			 1.0f, 0.0f,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		 1.0f, 1.0f };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7893" y="263978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(0, 0)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7514" y="5486400"/>
            <a:ext cx="1183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(0, 0)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OpenGL: Geometria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77876"/>
            <a:ext cx="89154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GLuint vertexArray;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glGenVertexArrays(1, &amp;vertexArray);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glBindVertexArray(vertexArray);</a:t>
            </a:r>
          </a:p>
          <a:p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GLuint vertexBuffer;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glGenBuffers(1, &amp;vertexBuffer);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glBindBuffer(GL_ARRAY_BUFFER, vertexBuffer);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glBufferData(GL_ARRAY_BUFFER, sizeof(GLfloat) * vCount, vertices, 		                                                      GL_STATIC_DRAW);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glVertexAttribPointer((GLuint)0, 3, GL_FLOAT, GL_FALSE, 0, 0);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glBindVertexArray(0); 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724400"/>
            <a:ext cx="89154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glBindVertexArray(vertexArray);</a:t>
            </a:r>
          </a:p>
          <a:p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shader-&gt;bindAttribLocation(0, „position”);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shader-&gt;bindAttribLocation(1, „texCoord”);</a:t>
            </a:r>
          </a:p>
          <a:p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glDrawArrays(GL_TRIANGLES, 0, vCount);</a:t>
            </a:r>
          </a:p>
          <a:p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glBindVertexArray(0);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OpenGL/GLSL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229600" cy="4625609"/>
          </a:xfrm>
        </p:spPr>
        <p:txBody>
          <a:bodyPr/>
          <a:lstStyle/>
          <a:p>
            <a:r>
              <a:rPr lang="hu-HU" dirty="0" smtClean="0"/>
              <a:t>Shader program</a:t>
            </a:r>
          </a:p>
          <a:p>
            <a:pPr lvl="1"/>
            <a:r>
              <a:rPr lang="hu-HU" dirty="0" smtClean="0"/>
              <a:t>Egybe fogja a rendereléshez használt shadereket</a:t>
            </a:r>
          </a:p>
          <a:p>
            <a:pPr lvl="1"/>
            <a:r>
              <a:rPr lang="hu-HU" dirty="0" smtClean="0"/>
              <a:t>Az OpenGL driver fordítja</a:t>
            </a:r>
          </a:p>
          <a:p>
            <a:pPr lvl="1"/>
            <a:r>
              <a:rPr lang="hu-HU" dirty="0" smtClean="0"/>
              <a:t>Összeköti a shader változókat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3733800"/>
            <a:ext cx="6324600" cy="2895600"/>
          </a:xfrm>
          <a:prstGeom prst="rect">
            <a:avLst/>
          </a:prstGeom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4343400"/>
            <a:ext cx="1934308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5334000"/>
            <a:ext cx="2286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4343400"/>
            <a:ext cx="2286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4343400"/>
            <a:ext cx="1721224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Shader program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Vertex shader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343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Geometria Shader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334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Tesszelációs shader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43433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Fragmens shader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OpenGL/GLSL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85344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GLuint shaderProgram;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shaderProgram = glCreateProgram();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glAttachShader(shaderProgram, shader);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glLinkProgram(shaderProgram);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glGetProgramiv(shaderProgram, GL_LINK_STATUS, &amp;errorFlag);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if(!errorFlag){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glGetProgramInfoLog(...);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5344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GLuint shader;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shader = glCreateShader(GL_VERTEX_SHADER);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glShaderSource(shader, 1, (const char**)&amp;shaderSource, &amp;length);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glCompileShader(shader);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GLuint errorFlag;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glGetShaderiv(shader, GL_COMPILE_STATUS, &amp;errorFlag);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if(!errorFlag){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glGetShaderInfoLog(...);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62560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Shaderek létrehozása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Shader program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hu-HU" dirty="0" smtClean="0"/>
              <a:t>Program engedélyezése</a:t>
            </a:r>
          </a:p>
          <a:p>
            <a:endParaRPr lang="hu-HU" dirty="0" smtClean="0"/>
          </a:p>
          <a:p>
            <a:r>
              <a:rPr lang="hu-HU" dirty="0" smtClean="0"/>
              <a:t>Program tiltása</a:t>
            </a:r>
          </a:p>
          <a:p>
            <a:endParaRPr lang="hu-HU" dirty="0" smtClean="0"/>
          </a:p>
          <a:p>
            <a:r>
              <a:rPr lang="hu-HU" dirty="0" smtClean="0"/>
              <a:t>Vertex attribútumok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Uniform paraméterek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OpenGL/GLSL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09800"/>
            <a:ext cx="35052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glUseProgram(shaderProgram);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35052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glUseProgram(0);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6705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glEnableVertexAttribArray(vertexArray);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glBindAttribLocation(shaderProgram, 0, „position”);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glBindAttribLocation(shaderProgram, 1, „texCoord”);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562600"/>
            <a:ext cx="7848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GLuint location = glGetUniformLocation(shaderProgram, name);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glUniform1f(location, floatVal);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glUniform3f(location, floatValX, floatValY, floatValZ);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Adattípusok</a:t>
            </a:r>
          </a:p>
          <a:p>
            <a:pPr lvl="1"/>
            <a:r>
              <a:rPr lang="hu-HU" dirty="0" smtClean="0"/>
              <a:t>Egyszerű típusok</a:t>
            </a:r>
          </a:p>
          <a:p>
            <a:pPr lvl="2"/>
            <a:r>
              <a:rPr lang="hu-HU" dirty="0" smtClean="0"/>
              <a:t>bool, integer, float</a:t>
            </a:r>
          </a:p>
          <a:p>
            <a:pPr lvl="1"/>
            <a:r>
              <a:rPr lang="hu-HU" dirty="0" smtClean="0"/>
              <a:t>Vektor típusok</a:t>
            </a:r>
          </a:p>
          <a:p>
            <a:pPr lvl="2"/>
            <a:r>
              <a:rPr lang="hu-HU" dirty="0" smtClean="0"/>
              <a:t>vec2 texCoord</a:t>
            </a:r>
          </a:p>
          <a:p>
            <a:pPr lvl="2"/>
            <a:r>
              <a:rPr lang="hu-HU" dirty="0" smtClean="0"/>
              <a:t>vec3 position</a:t>
            </a:r>
          </a:p>
          <a:p>
            <a:pPr lvl="2"/>
            <a:r>
              <a:rPr lang="hu-HU" dirty="0" smtClean="0"/>
              <a:t>vec4 colorRGBA</a:t>
            </a:r>
          </a:p>
          <a:p>
            <a:pPr lvl="2"/>
            <a:r>
              <a:rPr lang="hu-HU" dirty="0" smtClean="0"/>
              <a:t>bvec, ivec</a:t>
            </a:r>
          </a:p>
          <a:p>
            <a:pPr lvl="1"/>
            <a:r>
              <a:rPr lang="hu-HU" dirty="0" smtClean="0"/>
              <a:t>Mátrix típusok</a:t>
            </a:r>
          </a:p>
          <a:p>
            <a:pPr lvl="2"/>
            <a:r>
              <a:rPr lang="hu-HU" dirty="0" smtClean="0"/>
              <a:t>mat2, mat3, mat4</a:t>
            </a:r>
          </a:p>
          <a:p>
            <a:pPr lvl="2"/>
            <a:r>
              <a:rPr lang="hu-HU" dirty="0" smtClean="0"/>
              <a:t>mat[2,3,4]x[2,3,4]</a:t>
            </a:r>
          </a:p>
          <a:p>
            <a:pPr lvl="2"/>
            <a:endParaRPr lang="hu-HU" dirty="0" smtClean="0"/>
          </a:p>
          <a:p>
            <a:pPr lvl="2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Minősítők</a:t>
            </a:r>
          </a:p>
          <a:p>
            <a:pPr lvl="1"/>
            <a:r>
              <a:rPr lang="hu-HU" u="sng" dirty="0" smtClean="0"/>
              <a:t>const</a:t>
            </a:r>
            <a:r>
              <a:rPr lang="hu-HU" dirty="0" smtClean="0"/>
              <a:t>: fordítási idejű konstans változó</a:t>
            </a:r>
          </a:p>
          <a:p>
            <a:pPr lvl="2"/>
            <a:r>
              <a:rPr lang="hu-HU" dirty="0" smtClean="0"/>
              <a:t>const float maxIteration</a:t>
            </a:r>
          </a:p>
          <a:p>
            <a:pPr lvl="1"/>
            <a:r>
              <a:rPr lang="hu-HU" u="sng" dirty="0" smtClean="0"/>
              <a:t>uniform</a:t>
            </a:r>
            <a:r>
              <a:rPr lang="hu-HU" dirty="0" smtClean="0"/>
              <a:t>: globális változó a primitívre</a:t>
            </a:r>
          </a:p>
          <a:p>
            <a:pPr lvl="2"/>
            <a:r>
              <a:rPr lang="hu-HU" dirty="0" smtClean="0"/>
              <a:t>uniform vec2 viewportSize</a:t>
            </a:r>
          </a:p>
          <a:p>
            <a:pPr lvl="1"/>
            <a:r>
              <a:rPr lang="hu-HU" u="sng" dirty="0" smtClean="0"/>
              <a:t>in</a:t>
            </a:r>
            <a:r>
              <a:rPr lang="hu-HU" dirty="0" smtClean="0"/>
              <a:t>: bemenő változó az előző shader lépcsőből</a:t>
            </a:r>
          </a:p>
          <a:p>
            <a:pPr lvl="2"/>
            <a:r>
              <a:rPr lang="hu-HU" dirty="0" smtClean="0"/>
              <a:t>in vec2 texCoord</a:t>
            </a:r>
          </a:p>
          <a:p>
            <a:pPr lvl="1"/>
            <a:r>
              <a:rPr lang="hu-HU" u="sng" dirty="0" smtClean="0"/>
              <a:t>out</a:t>
            </a:r>
            <a:r>
              <a:rPr lang="hu-HU" dirty="0" smtClean="0"/>
              <a:t>: kimenő változó a következő lépcsőnek</a:t>
            </a:r>
          </a:p>
          <a:p>
            <a:pPr lvl="2"/>
            <a:r>
              <a:rPr lang="hu-HU" dirty="0" smtClean="0"/>
              <a:t>out vec3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81600"/>
          </a:xfrm>
        </p:spPr>
        <p:txBody>
          <a:bodyPr/>
          <a:lstStyle/>
          <a:p>
            <a:r>
              <a:rPr lang="hu-HU" dirty="0" smtClean="0"/>
              <a:t>Operátorok</a:t>
            </a:r>
          </a:p>
          <a:p>
            <a:pPr lvl="1"/>
            <a:r>
              <a:rPr lang="hu-HU" dirty="0" smtClean="0"/>
              <a:t>Aritmetika és bitműveletek</a:t>
            </a:r>
          </a:p>
          <a:p>
            <a:pPr lvl="2"/>
            <a:r>
              <a:rPr lang="hu-HU" dirty="0" smtClean="0"/>
              <a:t>+,-,*,/,%, &lt;&lt;, &gt;&gt;, &amp;, ^, |, ...</a:t>
            </a:r>
            <a:endParaRPr lang="hu-HU" dirty="0" smtClean="0"/>
          </a:p>
          <a:p>
            <a:pPr lvl="1"/>
            <a:r>
              <a:rPr lang="hu-HU" dirty="0" smtClean="0"/>
              <a:t>Adatkonverzió</a:t>
            </a:r>
          </a:p>
          <a:p>
            <a:pPr lvl="2"/>
            <a:r>
              <a:rPr lang="hu-HU" dirty="0" smtClean="0"/>
              <a:t>(int)float, (float)bool, ...</a:t>
            </a:r>
          </a:p>
          <a:p>
            <a:pPr lvl="1"/>
            <a:r>
              <a:rPr lang="hu-HU" dirty="0" smtClean="0"/>
              <a:t>Vektor és mátrix konstruktor</a:t>
            </a:r>
          </a:p>
          <a:p>
            <a:pPr lvl="2"/>
            <a:r>
              <a:rPr lang="hu-HU" dirty="0" smtClean="0"/>
              <a:t>vec3(float), vec4(float, vec3), mat2(float)</a:t>
            </a:r>
          </a:p>
          <a:p>
            <a:pPr lvl="1"/>
            <a:r>
              <a:rPr lang="hu-HU" dirty="0" smtClean="0"/>
              <a:t>Swizzle operátor</a:t>
            </a:r>
          </a:p>
          <a:p>
            <a:pPr lvl="2"/>
            <a:r>
              <a:rPr lang="hu-HU" dirty="0" smtClean="0"/>
              <a:t>.{xyzw}, .{rgba}, .{stpq}</a:t>
            </a:r>
          </a:p>
          <a:p>
            <a:pPr lvl="2"/>
            <a:r>
              <a:rPr lang="hu-HU" dirty="0" smtClean="0"/>
              <a:t>vec2 v2 = vec3(1.0, 1.0, 1.0).xy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Adatfolyam 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 szinkronizáció és kommunikáció</a:t>
            </a:r>
          </a:p>
          <a:p>
            <a:r>
              <a:rPr lang="hu-HU" dirty="0" smtClean="0"/>
              <a:t>Csővezeték alkalmazása</a:t>
            </a:r>
          </a:p>
          <a:p>
            <a:r>
              <a:rPr lang="hu-HU" dirty="0" smtClean="0"/>
              <a:t>Párhuzamosítás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33400" y="3480911"/>
            <a:ext cx="8232890" cy="1319689"/>
            <a:chOff x="381000" y="2859643"/>
            <a:chExt cx="8232890" cy="1319689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430213" y="2932668"/>
              <a:ext cx="1222375" cy="792163"/>
              <a:chOff x="295" y="1480"/>
              <a:chExt cx="1361" cy="499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725613" y="2859643"/>
              <a:ext cx="214312" cy="8651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581400" y="2859643"/>
              <a:ext cx="214312" cy="8651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882746" y="2932668"/>
              <a:ext cx="1222375" cy="792163"/>
              <a:chOff x="452" y="1480"/>
              <a:chExt cx="1361" cy="499"/>
            </a:xfrm>
          </p:grpSpPr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452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3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0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5195888" y="2859643"/>
              <a:ext cx="214312" cy="8651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7391515" y="2905680"/>
              <a:ext cx="1222375" cy="792163"/>
              <a:chOff x="509" y="1509"/>
              <a:chExt cx="1361" cy="499"/>
            </a:xfrm>
          </p:grpSpPr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509" y="1509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1" y="1509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053" y="1509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7100888" y="2904093"/>
              <a:ext cx="214312" cy="7762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497513" y="3004106"/>
              <a:ext cx="1512887" cy="566737"/>
            </a:xfrm>
            <a:prstGeom prst="ellipse">
              <a:avLst/>
            </a:prstGeom>
            <a:solidFill>
              <a:srgbClr val="80808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Proc 2</a:t>
              </a:r>
            </a:p>
          </p:txBody>
        </p:sp>
        <p:sp>
          <p:nvSpPr>
            <p:cNvPr id="21" name="Oval 47"/>
            <p:cNvSpPr>
              <a:spLocks noChangeArrowheads="1"/>
            </p:cNvSpPr>
            <p:nvPr/>
          </p:nvSpPr>
          <p:spPr bwMode="auto">
            <a:xfrm>
              <a:off x="1981200" y="3004106"/>
              <a:ext cx="1512888" cy="566737"/>
            </a:xfrm>
            <a:prstGeom prst="ellipse">
              <a:avLst/>
            </a:prstGeom>
            <a:solidFill>
              <a:srgbClr val="80808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Proc 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1000" y="38100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Csővezeték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400" y="4702731"/>
            <a:ext cx="8153519" cy="1774825"/>
            <a:chOff x="533400" y="4702731"/>
            <a:chExt cx="8153519" cy="1774825"/>
          </a:xfrm>
        </p:grpSpPr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574675" y="5166281"/>
              <a:ext cx="1222375" cy="792162"/>
              <a:chOff x="295" y="1480"/>
              <a:chExt cx="1361" cy="499"/>
            </a:xfrm>
          </p:grpSpPr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1870075" y="5093256"/>
              <a:ext cx="214313" cy="86518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3733800" y="5093256"/>
              <a:ext cx="214313" cy="86518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4035292" y="5166281"/>
              <a:ext cx="1222375" cy="792162"/>
              <a:chOff x="461" y="1480"/>
              <a:chExt cx="1361" cy="499"/>
            </a:xfrm>
          </p:grpSpPr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461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733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1005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" name="AutoShape 34"/>
            <p:cNvSpPr>
              <a:spLocks noChangeArrowheads="1"/>
            </p:cNvSpPr>
            <p:nvPr/>
          </p:nvSpPr>
          <p:spPr bwMode="auto">
            <a:xfrm>
              <a:off x="5334000" y="5093256"/>
              <a:ext cx="214313" cy="86518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7464544" y="4702731"/>
              <a:ext cx="1222375" cy="792162"/>
              <a:chOff x="433" y="1480"/>
              <a:chExt cx="1361" cy="499"/>
            </a:xfrm>
          </p:grpSpPr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433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705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8"/>
              <p:cNvSpPr>
                <a:spLocks noChangeArrowheads="1"/>
              </p:cNvSpPr>
              <p:nvPr/>
            </p:nvSpPr>
            <p:spPr bwMode="auto">
              <a:xfrm>
                <a:off x="977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7" name="AutoShape 39"/>
            <p:cNvSpPr>
              <a:spLocks noChangeArrowheads="1"/>
            </p:cNvSpPr>
            <p:nvPr/>
          </p:nvSpPr>
          <p:spPr bwMode="auto">
            <a:xfrm>
              <a:off x="7162800" y="4747181"/>
              <a:ext cx="214313" cy="77628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7464544" y="5685393"/>
              <a:ext cx="1222375" cy="792163"/>
              <a:chOff x="433" y="1446"/>
              <a:chExt cx="1361" cy="499"/>
            </a:xfrm>
          </p:grpSpPr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433" y="1446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Rectangle 44"/>
              <p:cNvSpPr>
                <a:spLocks noChangeArrowheads="1"/>
              </p:cNvSpPr>
              <p:nvPr/>
            </p:nvSpPr>
            <p:spPr bwMode="auto">
              <a:xfrm>
                <a:off x="705" y="1446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5"/>
              <p:cNvSpPr>
                <a:spLocks noChangeArrowheads="1"/>
              </p:cNvSpPr>
              <p:nvPr/>
            </p:nvSpPr>
            <p:spPr bwMode="auto">
              <a:xfrm>
                <a:off x="977" y="1446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" name="AutoShape 46"/>
            <p:cNvSpPr>
              <a:spLocks noChangeArrowheads="1"/>
            </p:cNvSpPr>
            <p:nvPr/>
          </p:nvSpPr>
          <p:spPr bwMode="auto">
            <a:xfrm>
              <a:off x="7162800" y="5700712"/>
              <a:ext cx="214313" cy="7762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144713" y="5257800"/>
              <a:ext cx="1512887" cy="566738"/>
            </a:xfrm>
            <a:prstGeom prst="ellipse">
              <a:avLst/>
            </a:prstGeom>
            <a:solidFill>
              <a:srgbClr val="80808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dirty="0"/>
                <a:t>Proc 1</a:t>
              </a: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5573712" y="4847193"/>
              <a:ext cx="1512888" cy="566738"/>
            </a:xfrm>
            <a:prstGeom prst="ellipse">
              <a:avLst/>
            </a:prstGeom>
            <a:solidFill>
              <a:srgbClr val="80808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Proc 21</a:t>
              </a: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5573713" y="5739368"/>
              <a:ext cx="1512887" cy="566738"/>
            </a:xfrm>
            <a:prstGeom prst="ellipse">
              <a:avLst/>
            </a:prstGeom>
            <a:solidFill>
              <a:srgbClr val="80808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dirty="0"/>
                <a:t>Proc 22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400" y="6096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Párhuzamosság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Beépített függvények</a:t>
            </a:r>
          </a:p>
          <a:p>
            <a:pPr lvl="1"/>
            <a:r>
              <a:rPr lang="hu-HU" dirty="0" smtClean="0"/>
              <a:t>Trigonometria és szögfüggvények</a:t>
            </a:r>
          </a:p>
          <a:p>
            <a:pPr lvl="2"/>
            <a:r>
              <a:rPr lang="hu-HU" dirty="0" smtClean="0"/>
              <a:t>radians, degrees, sin, cos, atan, ...</a:t>
            </a:r>
          </a:p>
          <a:p>
            <a:pPr lvl="1"/>
            <a:r>
              <a:rPr lang="hu-HU" dirty="0" smtClean="0"/>
              <a:t>Geometriai függvények</a:t>
            </a:r>
          </a:p>
          <a:p>
            <a:pPr lvl="2"/>
            <a:r>
              <a:rPr lang="hu-HU" dirty="0" smtClean="0"/>
              <a:t>length, distance, dot, cross, normalize, ...</a:t>
            </a:r>
          </a:p>
          <a:p>
            <a:pPr lvl="1"/>
            <a:r>
              <a:rPr lang="hu-HU" dirty="0" smtClean="0"/>
              <a:t>Exponenciális függvények</a:t>
            </a:r>
          </a:p>
          <a:p>
            <a:pPr lvl="2"/>
            <a:r>
              <a:rPr lang="hu-HU" dirty="0" smtClean="0"/>
              <a:t>pow, exp, log, sqrt, ...</a:t>
            </a:r>
          </a:p>
          <a:p>
            <a:pPr lvl="1"/>
            <a:r>
              <a:rPr lang="hu-HU" dirty="0" smtClean="0"/>
              <a:t>Általános függvények</a:t>
            </a:r>
          </a:p>
          <a:p>
            <a:pPr lvl="2"/>
            <a:r>
              <a:rPr lang="hu-HU" dirty="0" smtClean="0"/>
              <a:t>abs, sign, floor, ceil, mix, smoothstep, min, max, ...</a:t>
            </a:r>
          </a:p>
          <a:p>
            <a:pPr lvl="1"/>
            <a:r>
              <a:rPr lang="hu-HU" dirty="0" smtClean="0"/>
              <a:t>Mátrix függvények</a:t>
            </a:r>
          </a:p>
          <a:p>
            <a:pPr lvl="2"/>
            <a:r>
              <a:rPr lang="hu-HU" dirty="0" smtClean="0"/>
              <a:t>transpose, determinant, inverse,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4625609"/>
          </a:xfrm>
        </p:spPr>
        <p:txBody>
          <a:bodyPr/>
          <a:lstStyle/>
          <a:p>
            <a:r>
              <a:rPr lang="hu-HU" dirty="0" smtClean="0"/>
              <a:t>Vertex shader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Fragmens shader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GLSL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143542"/>
            <a:ext cx="73914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Tahoma" pitchFamily="34" charset="0"/>
              </a:rPr>
              <a:t>in vec4 position;                     // bemenő pozíció</a:t>
            </a:r>
          </a:p>
          <a:p>
            <a:r>
              <a:rPr lang="hu-HU" sz="1600" dirty="0" smtClean="0">
                <a:latin typeface="Tahoma" pitchFamily="34" charset="0"/>
              </a:rPr>
              <a:t>in vec2 texCoord;                   // bemenő textúra koordináták</a:t>
            </a:r>
          </a:p>
          <a:p>
            <a:r>
              <a:rPr lang="hu-HU" sz="1600" dirty="0" smtClean="0">
                <a:latin typeface="Tahoma" pitchFamily="34" charset="0"/>
              </a:rPr>
              <a:t>out vec2 fTexCoord;               // interpolálandó textúra koordináták</a:t>
            </a:r>
          </a:p>
          <a:p>
            <a:endParaRPr lang="en-GB" sz="1600" dirty="0" smtClean="0">
              <a:latin typeface="Tahoma" pitchFamily="34" charset="0"/>
            </a:endParaRPr>
          </a:p>
          <a:p>
            <a:r>
              <a:rPr lang="hu-HU" sz="1600" dirty="0" smtClean="0">
                <a:latin typeface="Tahoma" pitchFamily="34" charset="0"/>
              </a:rPr>
              <a:t>void </a:t>
            </a:r>
            <a:r>
              <a:rPr lang="en-GB" sz="1600" dirty="0" smtClean="0">
                <a:latin typeface="Tahoma" pitchFamily="34" charset="0"/>
              </a:rPr>
              <a:t>main</a:t>
            </a:r>
            <a:r>
              <a:rPr lang="hu-HU" sz="1600" dirty="0" smtClean="0">
                <a:latin typeface="Tahoma" pitchFamily="34" charset="0"/>
              </a:rPr>
              <a:t> (void) </a:t>
            </a:r>
            <a:r>
              <a:rPr lang="en-GB" sz="1600" dirty="0" smtClean="0">
                <a:latin typeface="Tahoma" pitchFamily="34" charset="0"/>
              </a:rPr>
              <a:t>{</a:t>
            </a:r>
            <a:endParaRPr lang="hu-HU" sz="1600" dirty="0" smtClean="0">
              <a:latin typeface="Tahoma" pitchFamily="34" charset="0"/>
            </a:endParaRPr>
          </a:p>
          <a:p>
            <a:r>
              <a:rPr lang="hu-HU" sz="1600" dirty="0" smtClean="0">
                <a:latin typeface="Tahoma" pitchFamily="34" charset="0"/>
              </a:rPr>
              <a:t>    gl_Position = position;        // pozíció a pipeline további részére</a:t>
            </a:r>
            <a:endParaRPr lang="en-GB" sz="1600" dirty="0" smtClean="0">
              <a:latin typeface="Tahoma" pitchFamily="34" charset="0"/>
            </a:endParaRPr>
          </a:p>
          <a:p>
            <a:r>
              <a:rPr lang="en-GB" sz="1600" dirty="0" smtClean="0">
                <a:latin typeface="Tahoma" pitchFamily="34" charset="0"/>
              </a:rPr>
              <a:t>    </a:t>
            </a:r>
            <a:r>
              <a:rPr lang="hu-HU" sz="1600" dirty="0" smtClean="0">
                <a:latin typeface="Tahoma" pitchFamily="34" charset="0"/>
              </a:rPr>
              <a:t>fTexCoord</a:t>
            </a:r>
            <a:r>
              <a:rPr lang="en-GB" sz="1600" dirty="0" smtClean="0">
                <a:latin typeface="Tahoma" pitchFamily="34" charset="0"/>
              </a:rPr>
              <a:t> = </a:t>
            </a:r>
            <a:r>
              <a:rPr lang="hu-HU" sz="1600" dirty="0" smtClean="0">
                <a:latin typeface="Tahoma" pitchFamily="34" charset="0"/>
              </a:rPr>
              <a:t>texCoord</a:t>
            </a:r>
            <a:r>
              <a:rPr lang="en-GB" sz="1600" dirty="0" smtClean="0">
                <a:latin typeface="Tahoma" pitchFamily="34" charset="0"/>
              </a:rPr>
              <a:t>;</a:t>
            </a:r>
            <a:r>
              <a:rPr lang="hu-HU" sz="1600" dirty="0" smtClean="0">
                <a:latin typeface="Tahoma" pitchFamily="34" charset="0"/>
              </a:rPr>
              <a:t>       // textúra koordináta a fragmens shadernek</a:t>
            </a:r>
          </a:p>
          <a:p>
            <a:r>
              <a:rPr lang="hu-HU" sz="1600" dirty="0" smtClean="0">
                <a:latin typeface="Tahoma" pitchFamily="34" charset="0"/>
              </a:rPr>
              <a:t>}</a:t>
            </a:r>
            <a:endParaRPr lang="en-GB" sz="1600" dirty="0" smtClean="0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059740"/>
            <a:ext cx="7391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Tahoma" pitchFamily="34" charset="0"/>
              </a:rPr>
              <a:t>in vec2 fTexCoord;                 // interpolált textúra koordináta</a:t>
            </a:r>
          </a:p>
          <a:p>
            <a:r>
              <a:rPr lang="hu-HU" sz="1600" dirty="0" smtClean="0">
                <a:latin typeface="Tahoma" pitchFamily="34" charset="0"/>
              </a:rPr>
              <a:t>out vec4 outColor;                 // a rasztertárba írandó szín</a:t>
            </a:r>
          </a:p>
          <a:p>
            <a:endParaRPr lang="en-GB" sz="1600" dirty="0" smtClean="0">
              <a:latin typeface="Tahoma" pitchFamily="34" charset="0"/>
            </a:endParaRPr>
          </a:p>
          <a:p>
            <a:r>
              <a:rPr lang="en-GB" sz="1600" dirty="0" smtClean="0">
                <a:latin typeface="Tahoma" pitchFamily="34" charset="0"/>
              </a:rPr>
              <a:t>void</a:t>
            </a:r>
            <a:r>
              <a:rPr lang="hu-HU" sz="1600" dirty="0" smtClean="0">
                <a:latin typeface="Tahoma" pitchFamily="34" charset="0"/>
              </a:rPr>
              <a:t> </a:t>
            </a:r>
            <a:r>
              <a:rPr lang="en-GB" sz="1600" dirty="0" smtClean="0">
                <a:latin typeface="Tahoma" pitchFamily="34" charset="0"/>
              </a:rPr>
              <a:t>main</a:t>
            </a:r>
            <a:r>
              <a:rPr lang="hu-HU" sz="1600" dirty="0" smtClean="0">
                <a:latin typeface="Tahoma" pitchFamily="34" charset="0"/>
              </a:rPr>
              <a:t> (void</a:t>
            </a:r>
            <a:r>
              <a:rPr lang="en-GB" sz="1600" dirty="0" smtClean="0">
                <a:latin typeface="Tahoma" pitchFamily="34" charset="0"/>
              </a:rPr>
              <a:t>) {</a:t>
            </a:r>
            <a:endParaRPr lang="hu-HU" sz="1600" dirty="0" smtClean="0">
              <a:latin typeface="Tahoma" pitchFamily="34" charset="0"/>
            </a:endParaRPr>
          </a:p>
          <a:p>
            <a:r>
              <a:rPr lang="hu-HU" sz="1600" dirty="0" smtClean="0">
                <a:latin typeface="Tahoma" pitchFamily="34" charset="0"/>
              </a:rPr>
              <a:t>    outColor</a:t>
            </a:r>
            <a:r>
              <a:rPr lang="en-GB" sz="1600" dirty="0" smtClean="0">
                <a:latin typeface="Tahoma" pitchFamily="34" charset="0"/>
              </a:rPr>
              <a:t> = </a:t>
            </a:r>
            <a:r>
              <a:rPr lang="hu-HU" sz="1600" dirty="0" smtClean="0">
                <a:latin typeface="Tahoma" pitchFamily="34" charset="0"/>
              </a:rPr>
              <a:t>vec4(fTexCoord, 0.0, 1.0)</a:t>
            </a:r>
            <a:r>
              <a:rPr lang="en-GB" sz="1600" dirty="0" smtClean="0">
                <a:latin typeface="Tahoma" pitchFamily="34" charset="0"/>
              </a:rPr>
              <a:t>;</a:t>
            </a:r>
          </a:p>
          <a:p>
            <a:r>
              <a:rPr lang="hu-HU" sz="1600" dirty="0" smtClean="0">
                <a:latin typeface="Tahoma" pitchFamily="34" charset="0"/>
              </a:rPr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Példa vektor feldolgozásra: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Iterált függvények attraktorai</a:t>
            </a:r>
            <a:endParaRPr lang="hu-HU" dirty="0"/>
          </a:p>
        </p:txBody>
      </p:sp>
      <p:sp>
        <p:nvSpPr>
          <p:cNvPr id="184323" name="Rectangle 1027"/>
          <p:cNvSpPr>
            <a:spLocks noChangeArrowheads="1"/>
          </p:cNvSpPr>
          <p:nvPr/>
        </p:nvSpPr>
        <p:spPr bwMode="auto">
          <a:xfrm>
            <a:off x="1524000" y="2286000"/>
            <a:ext cx="1905000" cy="114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F</a:t>
            </a:r>
          </a:p>
        </p:txBody>
      </p:sp>
      <p:sp>
        <p:nvSpPr>
          <p:cNvPr id="184324" name="Oval 1028"/>
          <p:cNvSpPr>
            <a:spLocks noChangeArrowheads="1"/>
          </p:cNvSpPr>
          <p:nvPr/>
        </p:nvSpPr>
        <p:spPr bwMode="auto">
          <a:xfrm>
            <a:off x="1676400" y="4038600"/>
            <a:ext cx="16002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z = x </a:t>
            </a:r>
            <a:r>
              <a:rPr lang="en-US" dirty="0"/>
              <a:t>+ </a:t>
            </a:r>
            <a:r>
              <a:rPr lang="hu-HU" dirty="0" smtClean="0"/>
              <a:t>iy</a:t>
            </a:r>
            <a:endParaRPr lang="hu-HU" dirty="0"/>
          </a:p>
        </p:txBody>
      </p:sp>
      <p:sp>
        <p:nvSpPr>
          <p:cNvPr id="184325" name="Freeform 1029"/>
          <p:cNvSpPr>
            <a:spLocks/>
          </p:cNvSpPr>
          <p:nvPr/>
        </p:nvSpPr>
        <p:spPr bwMode="auto">
          <a:xfrm>
            <a:off x="838200" y="2895600"/>
            <a:ext cx="838200" cy="1447800"/>
          </a:xfrm>
          <a:custGeom>
            <a:avLst/>
            <a:gdLst/>
            <a:ahLst/>
            <a:cxnLst>
              <a:cxn ang="0">
                <a:pos x="528" y="912"/>
              </a:cxn>
              <a:cxn ang="0">
                <a:pos x="0" y="912"/>
              </a:cxn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528" h="912">
                <a:moveTo>
                  <a:pt x="528" y="912"/>
                </a:moveTo>
                <a:lnTo>
                  <a:pt x="0" y="912"/>
                </a:ln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4326" name="Freeform 1030"/>
          <p:cNvSpPr>
            <a:spLocks/>
          </p:cNvSpPr>
          <p:nvPr/>
        </p:nvSpPr>
        <p:spPr bwMode="auto">
          <a:xfrm>
            <a:off x="3276600" y="2895600"/>
            <a:ext cx="685800" cy="14478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432" y="0"/>
              </a:cxn>
              <a:cxn ang="0">
                <a:pos x="430" y="910"/>
              </a:cxn>
              <a:cxn ang="0">
                <a:pos x="0" y="912"/>
              </a:cxn>
            </a:cxnLst>
            <a:rect l="0" t="0" r="r" b="b"/>
            <a:pathLst>
              <a:path w="432" h="912">
                <a:moveTo>
                  <a:pt x="96" y="0"/>
                </a:moveTo>
                <a:lnTo>
                  <a:pt x="432" y="0"/>
                </a:lnTo>
                <a:lnTo>
                  <a:pt x="430" y="910"/>
                </a:lnTo>
                <a:lnTo>
                  <a:pt x="0" y="9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4327" name="Line 1031"/>
          <p:cNvSpPr>
            <a:spLocks noChangeShapeType="1"/>
          </p:cNvSpPr>
          <p:nvPr/>
        </p:nvSpPr>
        <p:spPr bwMode="auto">
          <a:xfrm flipV="1">
            <a:off x="5562600" y="22860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4328" name="Line 1032"/>
          <p:cNvSpPr>
            <a:spLocks noChangeShapeType="1"/>
          </p:cNvSpPr>
          <p:nvPr/>
        </p:nvSpPr>
        <p:spPr bwMode="auto">
          <a:xfrm>
            <a:off x="5562600" y="48006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4329" name="Freeform 1033"/>
          <p:cNvSpPr>
            <a:spLocks/>
          </p:cNvSpPr>
          <p:nvPr/>
        </p:nvSpPr>
        <p:spPr bwMode="auto">
          <a:xfrm>
            <a:off x="6019800" y="3276600"/>
            <a:ext cx="1676400" cy="1231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24" y="48"/>
              </a:cxn>
              <a:cxn ang="0">
                <a:pos x="672" y="336"/>
              </a:cxn>
              <a:cxn ang="0">
                <a:pos x="144" y="576"/>
              </a:cxn>
              <a:cxn ang="0">
                <a:pos x="528" y="768"/>
              </a:cxn>
              <a:cxn ang="0">
                <a:pos x="1056" y="624"/>
              </a:cxn>
            </a:cxnLst>
            <a:rect l="0" t="0" r="r" b="b"/>
            <a:pathLst>
              <a:path w="1056" h="776">
                <a:moveTo>
                  <a:pt x="0" y="48"/>
                </a:moveTo>
                <a:cubicBezTo>
                  <a:pt x="256" y="24"/>
                  <a:pt x="512" y="0"/>
                  <a:pt x="624" y="48"/>
                </a:cubicBezTo>
                <a:cubicBezTo>
                  <a:pt x="736" y="96"/>
                  <a:pt x="752" y="248"/>
                  <a:pt x="672" y="336"/>
                </a:cubicBezTo>
                <a:cubicBezTo>
                  <a:pt x="592" y="424"/>
                  <a:pt x="168" y="504"/>
                  <a:pt x="144" y="576"/>
                </a:cubicBezTo>
                <a:cubicBezTo>
                  <a:pt x="120" y="648"/>
                  <a:pt x="376" y="760"/>
                  <a:pt x="528" y="768"/>
                </a:cubicBezTo>
                <a:cubicBezTo>
                  <a:pt x="680" y="776"/>
                  <a:pt x="868" y="700"/>
                  <a:pt x="1056" y="62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4331" name="Freeform 1035"/>
          <p:cNvSpPr>
            <a:spLocks/>
          </p:cNvSpPr>
          <p:nvPr/>
        </p:nvSpPr>
        <p:spPr bwMode="auto">
          <a:xfrm>
            <a:off x="6096000" y="2590800"/>
            <a:ext cx="6858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240" y="0"/>
              </a:cxn>
              <a:cxn ang="0">
                <a:pos x="432" y="432"/>
              </a:cxn>
            </a:cxnLst>
            <a:rect l="0" t="0" r="r" b="b"/>
            <a:pathLst>
              <a:path w="432" h="432">
                <a:moveTo>
                  <a:pt x="0" y="432"/>
                </a:moveTo>
                <a:cubicBezTo>
                  <a:pt x="84" y="216"/>
                  <a:pt x="168" y="0"/>
                  <a:pt x="240" y="0"/>
                </a:cubicBezTo>
                <a:cubicBezTo>
                  <a:pt x="312" y="0"/>
                  <a:pt x="372" y="216"/>
                  <a:pt x="432" y="4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4332" name="AutoShape 1036"/>
          <p:cNvSpPr>
            <a:spLocks noChangeArrowheads="1"/>
          </p:cNvSpPr>
          <p:nvPr/>
        </p:nvSpPr>
        <p:spPr bwMode="auto">
          <a:xfrm>
            <a:off x="4191000" y="32004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762000" y="5096470"/>
            <a:ext cx="4076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pontba</a:t>
            </a:r>
            <a:r>
              <a:rPr lang="en-US" dirty="0" smtClean="0"/>
              <a:t> </a:t>
            </a:r>
            <a:r>
              <a:rPr lang="en-US" dirty="0" err="1" smtClean="0"/>
              <a:t>konverg</a:t>
            </a:r>
            <a:r>
              <a:rPr lang="hu-HU" dirty="0" smtClean="0"/>
              <a:t>ál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Divergál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Egy tartományon ugrándozik: Attraktor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 </a:t>
            </a:r>
            <a:r>
              <a:rPr lang="hu-HU">
                <a:sym typeface="Symbol" pitchFamily="18" charset="2"/>
              </a:rPr>
              <a:t> </a:t>
            </a:r>
            <a:r>
              <a:rPr lang="hu-HU"/>
              <a:t>z</a:t>
            </a:r>
            <a:r>
              <a:rPr lang="hu-HU" baseline="30000"/>
              <a:t>2</a:t>
            </a:r>
            <a:endParaRPr lang="hu-HU"/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 flipV="1">
            <a:off x="2209800" y="28067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457200" y="44831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1371600" y="3568700"/>
            <a:ext cx="1676400" cy="17526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3108325" y="45243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1</a:t>
            </a:r>
          </a:p>
        </p:txBody>
      </p:sp>
      <p:sp>
        <p:nvSpPr>
          <p:cNvPr id="185351" name="Freeform 7"/>
          <p:cNvSpPr>
            <a:spLocks/>
          </p:cNvSpPr>
          <p:nvPr/>
        </p:nvSpPr>
        <p:spPr bwMode="auto">
          <a:xfrm>
            <a:off x="3124200" y="2882900"/>
            <a:ext cx="3810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240" y="336"/>
              </a:cxn>
              <a:cxn ang="0">
                <a:pos x="0" y="0"/>
              </a:cxn>
            </a:cxnLst>
            <a:rect l="0" t="0" r="r" b="b"/>
            <a:pathLst>
              <a:path w="240" h="624">
                <a:moveTo>
                  <a:pt x="0" y="624"/>
                </a:moveTo>
                <a:cubicBezTo>
                  <a:pt x="120" y="532"/>
                  <a:pt x="240" y="440"/>
                  <a:pt x="240" y="336"/>
                </a:cubicBezTo>
                <a:cubicBezTo>
                  <a:pt x="240" y="232"/>
                  <a:pt x="120" y="116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2" name="Freeform 8"/>
          <p:cNvSpPr>
            <a:spLocks/>
          </p:cNvSpPr>
          <p:nvPr/>
        </p:nvSpPr>
        <p:spPr bwMode="auto">
          <a:xfrm>
            <a:off x="1600200" y="1968500"/>
            <a:ext cx="1701800" cy="914400"/>
          </a:xfrm>
          <a:custGeom>
            <a:avLst/>
            <a:gdLst/>
            <a:ahLst/>
            <a:cxnLst>
              <a:cxn ang="0">
                <a:pos x="960" y="576"/>
              </a:cxn>
              <a:cxn ang="0">
                <a:pos x="912" y="288"/>
              </a:cxn>
              <a:cxn ang="0">
                <a:pos x="0" y="0"/>
              </a:cxn>
            </a:cxnLst>
            <a:rect l="0" t="0" r="r" b="b"/>
            <a:pathLst>
              <a:path w="1072" h="576">
                <a:moveTo>
                  <a:pt x="960" y="576"/>
                </a:moveTo>
                <a:cubicBezTo>
                  <a:pt x="1016" y="480"/>
                  <a:pt x="1072" y="384"/>
                  <a:pt x="912" y="288"/>
                </a:cubicBezTo>
                <a:cubicBezTo>
                  <a:pt x="752" y="192"/>
                  <a:pt x="376" y="96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3048000" y="37973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2971800" y="28067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2590800" y="41021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6" name="Freeform 12"/>
          <p:cNvSpPr>
            <a:spLocks/>
          </p:cNvSpPr>
          <p:nvPr/>
        </p:nvSpPr>
        <p:spPr bwMode="auto">
          <a:xfrm>
            <a:off x="2286000" y="3835400"/>
            <a:ext cx="419100" cy="342900"/>
          </a:xfrm>
          <a:custGeom>
            <a:avLst/>
            <a:gdLst/>
            <a:ahLst/>
            <a:cxnLst>
              <a:cxn ang="0">
                <a:pos x="240" y="216"/>
              </a:cxn>
              <a:cxn ang="0">
                <a:pos x="240" y="24"/>
              </a:cxn>
              <a:cxn ang="0">
                <a:pos x="96" y="72"/>
              </a:cxn>
              <a:cxn ang="0">
                <a:pos x="0" y="216"/>
              </a:cxn>
            </a:cxnLst>
            <a:rect l="0" t="0" r="r" b="b"/>
            <a:pathLst>
              <a:path w="264" h="216">
                <a:moveTo>
                  <a:pt x="240" y="216"/>
                </a:moveTo>
                <a:cubicBezTo>
                  <a:pt x="252" y="132"/>
                  <a:pt x="264" y="48"/>
                  <a:pt x="240" y="24"/>
                </a:cubicBezTo>
                <a:cubicBezTo>
                  <a:pt x="216" y="0"/>
                  <a:pt x="136" y="40"/>
                  <a:pt x="96" y="72"/>
                </a:cubicBezTo>
                <a:cubicBezTo>
                  <a:pt x="56" y="104"/>
                  <a:pt x="28" y="160"/>
                  <a:pt x="0" y="2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>
            <a:off x="2209800" y="41783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8" name="Freeform 14"/>
          <p:cNvSpPr>
            <a:spLocks/>
          </p:cNvSpPr>
          <p:nvPr/>
        </p:nvSpPr>
        <p:spPr bwMode="auto">
          <a:xfrm>
            <a:off x="1739900" y="4089400"/>
            <a:ext cx="469900" cy="317500"/>
          </a:xfrm>
          <a:custGeom>
            <a:avLst/>
            <a:gdLst/>
            <a:ahLst/>
            <a:cxnLst>
              <a:cxn ang="0">
                <a:pos x="296" y="104"/>
              </a:cxn>
              <a:cxn ang="0">
                <a:pos x="152" y="8"/>
              </a:cxn>
              <a:cxn ang="0">
                <a:pos x="8" y="56"/>
              </a:cxn>
              <a:cxn ang="0">
                <a:pos x="200" y="200"/>
              </a:cxn>
            </a:cxnLst>
            <a:rect l="0" t="0" r="r" b="b"/>
            <a:pathLst>
              <a:path w="296" h="200">
                <a:moveTo>
                  <a:pt x="296" y="104"/>
                </a:moveTo>
                <a:cubicBezTo>
                  <a:pt x="248" y="60"/>
                  <a:pt x="200" y="16"/>
                  <a:pt x="152" y="8"/>
                </a:cubicBezTo>
                <a:cubicBezTo>
                  <a:pt x="104" y="0"/>
                  <a:pt x="0" y="24"/>
                  <a:pt x="8" y="56"/>
                </a:cubicBezTo>
                <a:cubicBezTo>
                  <a:pt x="16" y="88"/>
                  <a:pt x="108" y="144"/>
                  <a:pt x="200" y="2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59" name="Oval 15"/>
          <p:cNvSpPr>
            <a:spLocks noChangeArrowheads="1"/>
          </p:cNvSpPr>
          <p:nvPr/>
        </p:nvSpPr>
        <p:spPr bwMode="auto">
          <a:xfrm>
            <a:off x="2057400" y="43307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5791200" y="1828800"/>
            <a:ext cx="1839913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/>
              <a:t>z = </a:t>
            </a:r>
            <a:r>
              <a:rPr lang="hu-HU" sz="3600" i="1"/>
              <a:t>r</a:t>
            </a:r>
            <a:r>
              <a:rPr lang="hu-HU" sz="3600"/>
              <a:t> e </a:t>
            </a:r>
            <a:r>
              <a:rPr lang="hu-HU" sz="3600" baseline="30000"/>
              <a:t>i</a:t>
            </a:r>
            <a:r>
              <a:rPr lang="hu-HU" sz="3600" baseline="30000">
                <a:sym typeface="Symbol" pitchFamily="18" charset="2"/>
              </a:rPr>
              <a:t></a:t>
            </a:r>
            <a:r>
              <a:rPr lang="hu-HU" sz="3600"/>
              <a:t> </a:t>
            </a:r>
          </a:p>
          <a:p>
            <a:r>
              <a:rPr lang="hu-HU" sz="3600" i="1"/>
              <a:t>r</a:t>
            </a:r>
            <a:r>
              <a:rPr lang="hu-HU" sz="3600"/>
              <a:t> </a:t>
            </a:r>
            <a:r>
              <a:rPr lang="hu-HU" sz="3600">
                <a:sym typeface="Symbol" pitchFamily="18" charset="2"/>
              </a:rPr>
              <a:t> </a:t>
            </a:r>
            <a:r>
              <a:rPr lang="hu-HU" sz="3600" i="1"/>
              <a:t>r</a:t>
            </a:r>
            <a:r>
              <a:rPr lang="hu-HU" sz="3600"/>
              <a:t> </a:t>
            </a:r>
            <a:r>
              <a:rPr lang="hu-HU" sz="3600" baseline="30000"/>
              <a:t>2</a:t>
            </a:r>
          </a:p>
          <a:p>
            <a:r>
              <a:rPr lang="hu-HU" sz="3600">
                <a:sym typeface="Symbol" pitchFamily="18" charset="2"/>
              </a:rPr>
              <a:t></a:t>
            </a:r>
            <a:r>
              <a:rPr lang="hu-HU" sz="3600"/>
              <a:t> </a:t>
            </a:r>
            <a:r>
              <a:rPr lang="hu-HU" sz="3600">
                <a:sym typeface="Symbol" pitchFamily="18" charset="2"/>
              </a:rPr>
              <a:t> 2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3489325" y="3609975"/>
            <a:ext cx="1368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divergens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1447800" y="4483100"/>
            <a:ext cx="1589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konvergens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2971800" y="5778500"/>
            <a:ext cx="276383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/>
              <a:t>Attraktor:   H = F(H)</a:t>
            </a:r>
          </a:p>
        </p:txBody>
      </p:sp>
      <p:sp>
        <p:nvSpPr>
          <p:cNvPr id="185365" name="Oval 21"/>
          <p:cNvSpPr>
            <a:spLocks noChangeArrowheads="1"/>
          </p:cNvSpPr>
          <p:nvPr/>
        </p:nvSpPr>
        <p:spPr bwMode="auto">
          <a:xfrm>
            <a:off x="2895600" y="40259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66" name="Oval 22"/>
          <p:cNvSpPr>
            <a:spLocks noChangeArrowheads="1"/>
          </p:cNvSpPr>
          <p:nvPr/>
        </p:nvSpPr>
        <p:spPr bwMode="auto">
          <a:xfrm>
            <a:off x="2590800" y="36449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67" name="Oval 23"/>
          <p:cNvSpPr>
            <a:spLocks noChangeArrowheads="1"/>
          </p:cNvSpPr>
          <p:nvPr/>
        </p:nvSpPr>
        <p:spPr bwMode="auto">
          <a:xfrm>
            <a:off x="1676400" y="36449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68" name="Freeform 24"/>
          <p:cNvSpPr>
            <a:spLocks/>
          </p:cNvSpPr>
          <p:nvPr/>
        </p:nvSpPr>
        <p:spPr bwMode="auto">
          <a:xfrm>
            <a:off x="2743200" y="3644900"/>
            <a:ext cx="304800" cy="4572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cubicBezTo>
                  <a:pt x="184" y="192"/>
                  <a:pt x="176" y="96"/>
                  <a:pt x="144" y="48"/>
                </a:cubicBezTo>
                <a:cubicBezTo>
                  <a:pt x="112" y="0"/>
                  <a:pt x="56" y="0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69" name="Freeform 25"/>
          <p:cNvSpPr>
            <a:spLocks/>
          </p:cNvSpPr>
          <p:nvPr/>
        </p:nvSpPr>
        <p:spPr bwMode="auto">
          <a:xfrm>
            <a:off x="1638300" y="3289300"/>
            <a:ext cx="1028700" cy="355600"/>
          </a:xfrm>
          <a:custGeom>
            <a:avLst/>
            <a:gdLst/>
            <a:ahLst/>
            <a:cxnLst>
              <a:cxn ang="0">
                <a:pos x="648" y="224"/>
              </a:cxn>
              <a:cxn ang="0">
                <a:pos x="456" y="32"/>
              </a:cxn>
              <a:cxn ang="0">
                <a:pos x="72" y="32"/>
              </a:cxn>
              <a:cxn ang="0">
                <a:pos x="24" y="224"/>
              </a:cxn>
            </a:cxnLst>
            <a:rect l="0" t="0" r="r" b="b"/>
            <a:pathLst>
              <a:path w="648" h="224">
                <a:moveTo>
                  <a:pt x="648" y="224"/>
                </a:moveTo>
                <a:cubicBezTo>
                  <a:pt x="600" y="144"/>
                  <a:pt x="552" y="64"/>
                  <a:pt x="456" y="32"/>
                </a:cubicBezTo>
                <a:cubicBezTo>
                  <a:pt x="360" y="0"/>
                  <a:pt x="144" y="0"/>
                  <a:pt x="72" y="32"/>
                </a:cubicBezTo>
                <a:cubicBezTo>
                  <a:pt x="0" y="64"/>
                  <a:pt x="12" y="144"/>
                  <a:pt x="24" y="2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 flipH="1" flipV="1">
            <a:off x="2895600" y="50927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Attraktor előállítása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Attraktor a labilis és a </a:t>
            </a:r>
            <a:r>
              <a:rPr lang="hu-HU" dirty="0" smtClean="0"/>
              <a:t>stabil </a:t>
            </a:r>
            <a:r>
              <a:rPr lang="hu-HU" dirty="0"/>
              <a:t>tartomány </a:t>
            </a:r>
            <a:r>
              <a:rPr lang="hu-HU" dirty="0" smtClean="0"/>
              <a:t>határa</a:t>
            </a:r>
          </a:p>
          <a:p>
            <a:endParaRPr lang="hu-HU" dirty="0" smtClean="0"/>
          </a:p>
          <a:p>
            <a:r>
              <a:rPr lang="hu-HU" dirty="0" smtClean="0"/>
              <a:t>Kitöltött </a:t>
            </a:r>
            <a:r>
              <a:rPr lang="hu-HU" dirty="0"/>
              <a:t>attraktor = amely nem divergens</a:t>
            </a:r>
          </a:p>
          <a:p>
            <a:pPr lvl="1"/>
            <a:r>
              <a:rPr lang="hu-HU" sz="3200" dirty="0"/>
              <a:t>z </a:t>
            </a:r>
            <a:r>
              <a:rPr lang="hu-HU" sz="3200" baseline="-25000" dirty="0"/>
              <a:t>n+1</a:t>
            </a:r>
            <a:r>
              <a:rPr lang="hu-HU" sz="3200" dirty="0"/>
              <a:t> </a:t>
            </a:r>
            <a:r>
              <a:rPr lang="hu-HU" sz="3200" dirty="0">
                <a:sym typeface="Symbol" pitchFamily="18" charset="2"/>
              </a:rPr>
              <a:t>= </a:t>
            </a:r>
            <a:r>
              <a:rPr lang="hu-HU" sz="3200" dirty="0"/>
              <a:t>z </a:t>
            </a:r>
            <a:r>
              <a:rPr lang="hu-HU" sz="3200" baseline="-25000" dirty="0"/>
              <a:t>n</a:t>
            </a:r>
            <a:r>
              <a:rPr lang="hu-HU" sz="3200" baseline="30000" dirty="0"/>
              <a:t>2 </a:t>
            </a:r>
            <a:r>
              <a:rPr lang="hu-HU" sz="3200" dirty="0"/>
              <a:t>: ha </a:t>
            </a:r>
            <a:r>
              <a:rPr lang="en-US" sz="3200" dirty="0" smtClean="0"/>
              <a:t>|</a:t>
            </a:r>
            <a:r>
              <a:rPr lang="hu-HU" sz="3200" dirty="0" smtClean="0"/>
              <a:t>z </a:t>
            </a:r>
            <a:r>
              <a:rPr lang="hu-HU" sz="3200" baseline="-25000" dirty="0" smtClean="0">
                <a:sym typeface="Symbol" pitchFamily="18" charset="2"/>
              </a:rPr>
              <a:t></a:t>
            </a:r>
            <a:r>
              <a:rPr lang="en-US" sz="3200" dirty="0" smtClean="0">
                <a:sym typeface="Symbol" pitchFamily="18" charset="2"/>
              </a:rPr>
              <a:t>|&lt;</a:t>
            </a:r>
            <a:r>
              <a:rPr lang="hu-HU" sz="3200" dirty="0" smtClean="0">
                <a:sym typeface="Symbol" pitchFamily="18" charset="2"/>
              </a:rPr>
              <a:t> </a:t>
            </a:r>
            <a:r>
              <a:rPr lang="hu-HU" sz="3200" dirty="0">
                <a:sym typeface="Symbol" pitchFamily="18" charset="2"/>
              </a:rPr>
              <a:t> </a:t>
            </a:r>
            <a:r>
              <a:rPr lang="hu-HU" sz="3200" dirty="0"/>
              <a:t>akkor </a:t>
            </a:r>
            <a:r>
              <a:rPr lang="hu-HU" sz="3200" dirty="0" smtClean="0"/>
              <a:t>fekete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endParaRPr lang="hu-H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8639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6433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6738"/>
            <a:ext cx="8229600" cy="1251062"/>
          </a:xfrm>
        </p:spPr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Julia halmaz: 	z </a:t>
            </a:r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</a:t>
            </a:r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hu-HU" sz="48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57200" y="2667000"/>
            <a:ext cx="7710488" cy="410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hu-HU" b="1" u="sng" dirty="0"/>
              <a:t>FilledJuliaDraw ( ) </a:t>
            </a:r>
          </a:p>
          <a:p>
            <a:r>
              <a:rPr lang="hu-HU" b="1" dirty="0"/>
              <a:t>     FOR Y = 0 TO Ymax DO </a:t>
            </a:r>
          </a:p>
          <a:p>
            <a:r>
              <a:rPr lang="hu-HU" b="1" dirty="0"/>
              <a:t>	FOR X = 0 TO Xmax DO</a:t>
            </a:r>
          </a:p>
          <a:p>
            <a:r>
              <a:rPr lang="hu-HU" b="1" dirty="0"/>
              <a:t>	       ViewportWindow(X,Y </a:t>
            </a:r>
            <a:r>
              <a:rPr lang="hu-H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</a:t>
            </a:r>
            <a:r>
              <a:rPr lang="hu-HU" b="1" dirty="0"/>
              <a:t> x, y)</a:t>
            </a:r>
          </a:p>
          <a:p>
            <a:r>
              <a:rPr lang="hu-HU" b="1" dirty="0"/>
              <a:t>	       z = x + j y</a:t>
            </a:r>
          </a:p>
          <a:p>
            <a:r>
              <a:rPr lang="hu-HU" b="1" dirty="0"/>
              <a:t>	       FOR i = 0 TO n DO z = z</a:t>
            </a:r>
            <a:r>
              <a:rPr lang="hu-HU" b="1" baseline="30000" dirty="0"/>
              <a:t>2</a:t>
            </a:r>
            <a:r>
              <a:rPr lang="hu-HU" b="1" dirty="0"/>
              <a:t> + c</a:t>
            </a:r>
          </a:p>
          <a:p>
            <a:r>
              <a:rPr lang="hu-HU" b="1" dirty="0"/>
              <a:t>	       IF |z| &gt; “infinity” THEN  WRITE(X,Y, white) </a:t>
            </a:r>
          </a:p>
          <a:p>
            <a:r>
              <a:rPr lang="hu-HU" b="1" dirty="0"/>
              <a:t>	       ELSE                                  WRITE(X,Y, black) </a:t>
            </a:r>
          </a:p>
          <a:p>
            <a:r>
              <a:rPr lang="hu-HU" b="1" dirty="0"/>
              <a:t>	ENDFOR</a:t>
            </a:r>
          </a:p>
          <a:p>
            <a:r>
              <a:rPr lang="hu-HU" b="1" dirty="0"/>
              <a:t>     ENDFOR</a:t>
            </a:r>
          </a:p>
          <a:p>
            <a:r>
              <a:rPr lang="hu-HU" b="1" dirty="0"/>
              <a:t>END</a:t>
            </a:r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6715125" y="1981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5876925" y="30480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7019925" y="2057400"/>
            <a:ext cx="1066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7172325" y="2057400"/>
            <a:ext cx="152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7477125" y="2057400"/>
            <a:ext cx="152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7781925" y="2057400"/>
            <a:ext cx="152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7019925" y="2209800"/>
            <a:ext cx="10668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7019925" y="2514600"/>
            <a:ext cx="10668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7994650" y="3089275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 z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953125" y="18288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Im z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8086725" y="1905000"/>
            <a:ext cx="904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(X,Y)</a:t>
            </a: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H="1">
            <a:off x="7705725" y="21336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Kitöltött Julia halmaz:  algoritmus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 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Julia halmaz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2781300"/>
          <a:ext cx="1524000" cy="965200"/>
        </p:xfrm>
        <a:graphic>
          <a:graphicData uri="http://schemas.openxmlformats.org/presentationml/2006/ole">
            <p:oleObj spid="_x0000_s27650" name="Equation" r:id="rId3" imgW="761760" imgH="482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155622"/>
            <a:ext cx="5113565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vec2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= TexCoord;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int i;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for(i=0;i&lt;maxIteration; ++i){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z = vec2(z.x*z.x–z.y*z.y, 2.0*z.x*z.y)+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if(dot(z, z) &gt; 4.0){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 outColor = vec4(1.0);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 return;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outColor = vec4(vec3(0.0), 1.0);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7652" name="Picture 4" descr="File:Relationship between Mandelbrot sets and Julia set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00200"/>
            <a:ext cx="3429000" cy="51435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819400" y="335280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divergens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6497638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dirty="0"/>
              <a:t>Azon c komplex számok, amelyekre a </a:t>
            </a:r>
          </a:p>
          <a:p>
            <a:r>
              <a:rPr lang="hu-HU" sz="3200" dirty="0"/>
              <a:t>z </a:t>
            </a:r>
            <a:r>
              <a:rPr lang="hu-HU" sz="3200" dirty="0">
                <a:sym typeface="Symbol" pitchFamily="18" charset="2"/>
              </a:rPr>
              <a:t> </a:t>
            </a:r>
            <a:r>
              <a:rPr lang="hu-HU" sz="3200" dirty="0"/>
              <a:t>z</a:t>
            </a:r>
            <a:r>
              <a:rPr lang="hu-HU" sz="3200" baseline="30000" dirty="0"/>
              <a:t>2 </a:t>
            </a:r>
            <a:r>
              <a:rPr lang="hu-HU" sz="3200" dirty="0"/>
              <a:t>+ c Julia halmaza összefüggő</a:t>
            </a:r>
          </a:p>
        </p:txBody>
      </p:sp>
      <p:pic>
        <p:nvPicPr>
          <p:cNvPr id="191494" name="Picture 6" descr="fract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667000"/>
            <a:ext cx="5105400" cy="36385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Mandelbrot halmaz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  <a:ln/>
        </p:spPr>
        <p:txBody>
          <a:bodyPr/>
          <a:lstStyle/>
          <a:p>
            <a:r>
              <a:rPr lang="hu-HU"/>
              <a:t>Mandelbrot halmaz, algoritmus</a:t>
            </a:r>
            <a:endParaRPr lang="hu-HU" sz="400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1676400"/>
            <a:ext cx="7710487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hu-HU" b="1" u="sng" dirty="0" err="1"/>
              <a:t>MandelbrotDraw</a:t>
            </a:r>
            <a:r>
              <a:rPr lang="hu-HU" b="1" u="sng" dirty="0"/>
              <a:t> ( ) </a:t>
            </a:r>
          </a:p>
          <a:p>
            <a:r>
              <a:rPr lang="hu-HU" b="1" dirty="0"/>
              <a:t>     FOR Y = 0 TO </a:t>
            </a:r>
            <a:r>
              <a:rPr lang="hu-HU" b="1" dirty="0" err="1"/>
              <a:t>Ymax</a:t>
            </a:r>
            <a:r>
              <a:rPr lang="hu-HU" b="1" dirty="0"/>
              <a:t> DO </a:t>
            </a:r>
          </a:p>
          <a:p>
            <a:r>
              <a:rPr lang="hu-HU" b="1" dirty="0"/>
              <a:t>	FOR X = 0 TO </a:t>
            </a:r>
            <a:r>
              <a:rPr lang="hu-HU" b="1" dirty="0" err="1"/>
              <a:t>Xmax</a:t>
            </a:r>
            <a:r>
              <a:rPr lang="hu-HU" b="1" dirty="0"/>
              <a:t> DO</a:t>
            </a:r>
          </a:p>
          <a:p>
            <a:r>
              <a:rPr lang="hu-HU" b="1" dirty="0"/>
              <a:t>	       </a:t>
            </a:r>
            <a:r>
              <a:rPr lang="hu-HU" b="1" dirty="0" err="1"/>
              <a:t>ViewportWindow</a:t>
            </a:r>
            <a:r>
              <a:rPr lang="hu-HU" b="1" dirty="0"/>
              <a:t>(X,Y </a:t>
            </a:r>
            <a:r>
              <a:rPr lang="hu-H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</a:t>
            </a:r>
            <a:r>
              <a:rPr lang="hu-HU" b="1" dirty="0"/>
              <a:t> x, y)</a:t>
            </a:r>
          </a:p>
          <a:p>
            <a:r>
              <a:rPr lang="hu-HU" b="1" dirty="0"/>
              <a:t>	       c = x + j y</a:t>
            </a:r>
          </a:p>
          <a:p>
            <a:r>
              <a:rPr lang="hu-HU" b="1" dirty="0"/>
              <a:t>	       z = 0</a:t>
            </a:r>
          </a:p>
          <a:p>
            <a:r>
              <a:rPr lang="hu-HU" b="1" dirty="0"/>
              <a:t>	       FOR i = 0 TO n DO z = z</a:t>
            </a:r>
            <a:r>
              <a:rPr lang="hu-HU" b="1" baseline="30000" dirty="0"/>
              <a:t>2</a:t>
            </a:r>
            <a:r>
              <a:rPr lang="hu-HU" b="1" dirty="0"/>
              <a:t> + c</a:t>
            </a:r>
          </a:p>
          <a:p>
            <a:r>
              <a:rPr lang="hu-HU" b="1" dirty="0"/>
              <a:t>	       IF |z| &gt; “</a:t>
            </a:r>
            <a:r>
              <a:rPr lang="hu-HU" b="1" dirty="0" err="1"/>
              <a:t>infinity</a:t>
            </a:r>
            <a:r>
              <a:rPr lang="hu-HU" b="1" dirty="0"/>
              <a:t>” THEN  WRITE(X,Y, </a:t>
            </a:r>
            <a:r>
              <a:rPr lang="hu-HU" b="1" dirty="0" err="1"/>
              <a:t>white</a:t>
            </a:r>
            <a:r>
              <a:rPr lang="hu-HU" b="1" dirty="0"/>
              <a:t>) </a:t>
            </a:r>
          </a:p>
          <a:p>
            <a:r>
              <a:rPr lang="hu-HU" b="1" dirty="0"/>
              <a:t>	       ELSE                                  WRITE(X,Y, </a:t>
            </a:r>
            <a:r>
              <a:rPr lang="hu-HU" b="1" dirty="0" err="1"/>
              <a:t>black</a:t>
            </a:r>
            <a:r>
              <a:rPr lang="hu-HU" b="1" dirty="0"/>
              <a:t>) </a:t>
            </a:r>
          </a:p>
          <a:p>
            <a:r>
              <a:rPr lang="hu-HU" b="1" dirty="0"/>
              <a:t>	ENDFOR</a:t>
            </a:r>
          </a:p>
          <a:p>
            <a:r>
              <a:rPr lang="hu-HU" b="1" dirty="0"/>
              <a:t>     ENDFOR</a:t>
            </a:r>
          </a:p>
          <a:p>
            <a:r>
              <a:rPr lang="hu-HU" b="1" dirty="0"/>
              <a:t>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Adatfolyam feldolgozás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055813" y="2019299"/>
            <a:ext cx="4813526" cy="579437"/>
            <a:chOff x="2055813" y="2019299"/>
            <a:chExt cx="4813526" cy="57943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055813" y="2133600"/>
              <a:ext cx="1222375" cy="317500"/>
              <a:chOff x="295" y="1480"/>
              <a:chExt cx="1361" cy="499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35828" y="2019299"/>
              <a:ext cx="1581150" cy="5794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Map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360964" y="2117271"/>
              <a:ext cx="214312" cy="347663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5334000" y="2133600"/>
              <a:ext cx="214313" cy="34766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5646964" y="2158093"/>
              <a:ext cx="1222375" cy="317500"/>
              <a:chOff x="295" y="1480"/>
              <a:chExt cx="1361" cy="499"/>
            </a:xfrm>
          </p:grpSpPr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1981200" y="4144963"/>
            <a:ext cx="4205741" cy="579437"/>
            <a:chOff x="2055813" y="4267200"/>
            <a:chExt cx="4205741" cy="579437"/>
          </a:xfrm>
        </p:grpSpPr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5540829" y="4389664"/>
              <a:ext cx="720725" cy="3175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769429" y="4389664"/>
              <a:ext cx="244475" cy="3175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2055813" y="4406900"/>
              <a:ext cx="1222375" cy="317500"/>
              <a:chOff x="295" y="1480"/>
              <a:chExt cx="1361" cy="499"/>
            </a:xfrm>
          </p:grpSpPr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3657600" y="4267200"/>
              <a:ext cx="1512888" cy="5794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Reduce</a:t>
              </a:r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>
              <a:off x="3360964" y="4384222"/>
              <a:ext cx="214313" cy="34766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AutoShape 32"/>
            <p:cNvSpPr>
              <a:spLocks noChangeArrowheads="1"/>
            </p:cNvSpPr>
            <p:nvPr/>
          </p:nvSpPr>
          <p:spPr bwMode="auto">
            <a:xfrm>
              <a:off x="5255079" y="4376057"/>
              <a:ext cx="214313" cy="34766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81200" y="4980440"/>
            <a:ext cx="3748541" cy="1039360"/>
            <a:chOff x="2055813" y="5045528"/>
            <a:chExt cx="3748541" cy="1039360"/>
          </a:xfrm>
        </p:grpSpPr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5559879" y="5638800"/>
              <a:ext cx="244475" cy="3175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8" name="Group 41"/>
            <p:cNvGrpSpPr>
              <a:grpSpLocks/>
            </p:cNvGrpSpPr>
            <p:nvPr/>
          </p:nvGrpSpPr>
          <p:grpSpPr bwMode="auto">
            <a:xfrm>
              <a:off x="2055813" y="5630863"/>
              <a:ext cx="1222375" cy="317500"/>
              <a:chOff x="295" y="1480"/>
              <a:chExt cx="1361" cy="499"/>
            </a:xfrm>
          </p:grpSpPr>
          <p:sp>
            <p:nvSpPr>
              <p:cNvPr id="39" name="Rectangle 42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3654879" y="5505450"/>
              <a:ext cx="1512888" cy="579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Sum</a:t>
              </a:r>
            </a:p>
          </p:txBody>
        </p:sp>
        <p:sp>
          <p:nvSpPr>
            <p:cNvPr id="43" name="AutoShape 46"/>
            <p:cNvSpPr>
              <a:spLocks noChangeArrowheads="1"/>
            </p:cNvSpPr>
            <p:nvPr/>
          </p:nvSpPr>
          <p:spPr bwMode="auto">
            <a:xfrm>
              <a:off x="3371850" y="5614307"/>
              <a:ext cx="214313" cy="347663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AutoShape 47"/>
            <p:cNvSpPr>
              <a:spLocks noChangeArrowheads="1"/>
            </p:cNvSpPr>
            <p:nvPr/>
          </p:nvSpPr>
          <p:spPr bwMode="auto">
            <a:xfrm>
              <a:off x="5238750" y="5630635"/>
              <a:ext cx="214313" cy="347663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AutoShape 48"/>
            <p:cNvSpPr>
              <a:spLocks noChangeArrowheads="1"/>
            </p:cNvSpPr>
            <p:nvPr/>
          </p:nvSpPr>
          <p:spPr bwMode="auto">
            <a:xfrm flipH="1">
              <a:off x="4427764" y="5045528"/>
              <a:ext cx="1368425" cy="431800"/>
            </a:xfrm>
            <a:prstGeom prst="curvedDownArrow">
              <a:avLst>
                <a:gd name="adj1" fmla="val 63382"/>
                <a:gd name="adj2" fmla="val 126765"/>
                <a:gd name="adj3" fmla="val 3333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" y="1600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Alapműveletek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81200" y="3124200"/>
            <a:ext cx="6022975" cy="579437"/>
            <a:chOff x="1981200" y="3157992"/>
            <a:chExt cx="6022975" cy="579437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981200" y="3276600"/>
              <a:ext cx="1222375" cy="317500"/>
              <a:chOff x="295" y="1480"/>
              <a:chExt cx="1361" cy="499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551238" y="3157992"/>
              <a:ext cx="1655762" cy="5794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dirty="0"/>
                <a:t>Amplify</a:t>
              </a: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279321" y="3251654"/>
              <a:ext cx="214313" cy="347663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5257800" y="3276600"/>
              <a:ext cx="214312" cy="34766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5562600" y="3276600"/>
              <a:ext cx="1222375" cy="317500"/>
              <a:chOff x="295" y="1480"/>
              <a:chExt cx="1361" cy="499"/>
            </a:xfrm>
          </p:grpSpPr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33"/>
            <p:cNvGrpSpPr>
              <a:grpSpLocks/>
            </p:cNvGrpSpPr>
            <p:nvPr/>
          </p:nvGrpSpPr>
          <p:grpSpPr bwMode="auto">
            <a:xfrm>
              <a:off x="6781800" y="3276600"/>
              <a:ext cx="1222375" cy="317500"/>
              <a:chOff x="295" y="1480"/>
              <a:chExt cx="1361" cy="499"/>
            </a:xfrm>
          </p:grpSpPr>
          <p:sp>
            <p:nvSpPr>
              <p:cNvPr id="50" name="Rectangle 34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361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Rectangle 35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817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Rectangle 36"/>
              <p:cNvSpPr>
                <a:spLocks noChangeArrowheads="1"/>
              </p:cNvSpPr>
              <p:nvPr/>
            </p:nvSpPr>
            <p:spPr bwMode="auto">
              <a:xfrm>
                <a:off x="839" y="1480"/>
                <a:ext cx="272" cy="499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 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Mandelbrot halmaz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2590800"/>
          <a:ext cx="1524000" cy="1346200"/>
        </p:xfrm>
        <a:graphic>
          <a:graphicData uri="http://schemas.openxmlformats.org/presentationml/2006/ole">
            <p:oleObj spid="_x0000_s24578" name="Equation" r:id="rId3" imgW="761760" imgH="672840" progId="Equation.3">
              <p:embed/>
            </p:oleObj>
          </a:graphicData>
        </a:graphic>
      </p:graphicFrame>
      <p:pic>
        <p:nvPicPr>
          <p:cNvPr id="24580" name="Picture 4" descr="http://upload.wikimedia.org/wikipedia/commons/thumb/2/21/Mandel_zoom_00_mandelbrot_set.jpg/322px-Mandel_zoom_00_mandelbrot_s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362200"/>
            <a:ext cx="3067050" cy="2305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191000"/>
            <a:ext cx="52578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vec2 c = TexCoord;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vec2 z = c;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int i;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for(i=0;i&lt;maxIteration; ++i){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z = vec2(z.x*z.x–z.y*z.y, 2.0*z.x*z.y)+c;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if(dot(z, z) &gt; 4.0){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 outColor = vec4(1.0);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outColor = vec4(vec3(0.0), 1.0);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19400" y="358140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divergens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GPGPU: GPU mint vektorprocesszor</a:t>
            </a:r>
            <a:endParaRPr lang="hu-HU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7350" y="3687762"/>
            <a:ext cx="2051050" cy="161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>
                <a:latin typeface="Tahoma" pitchFamily="34" charset="0"/>
              </a:rPr>
              <a:t>Bemeneti kép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81026" y="3656012"/>
            <a:ext cx="2159000" cy="161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>
                <a:latin typeface="Tahoma" pitchFamily="34" charset="0"/>
              </a:rPr>
              <a:t>Kimeneti kép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3575" y="5416550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latin typeface="Tahoma" pitchFamily="34" charset="0"/>
              </a:rPr>
              <a:t>Text</a:t>
            </a:r>
            <a:r>
              <a:rPr lang="hu-HU">
                <a:latin typeface="Tahoma" pitchFamily="34" charset="0"/>
              </a:rPr>
              <a:t>úrák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88976" y="5384800"/>
            <a:ext cx="194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>
                <a:latin typeface="Tahoma" pitchFamily="34" charset="0"/>
              </a:rPr>
              <a:t>Textúra vagy</a:t>
            </a:r>
          </a:p>
          <a:p>
            <a:pPr algn="ctr" eaLnBrk="1" hangingPunct="1"/>
            <a:r>
              <a:rPr lang="hu-HU">
                <a:latin typeface="Tahoma" pitchFamily="34" charset="0"/>
              </a:rPr>
              <a:t>rasztertár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455988" y="3692525"/>
            <a:ext cx="2195512" cy="172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>
                <a:latin typeface="Tahoma" pitchFamily="34" charset="0"/>
              </a:rPr>
              <a:t>Képszintézis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72000" y="2819400"/>
            <a:ext cx="0" cy="792163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14762" y="2225675"/>
            <a:ext cx="2205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dirty="0">
                <a:latin typeface="Tahoma" pitchFamily="34" charset="0"/>
              </a:rPr>
              <a:t>Geometria: </a:t>
            </a:r>
          </a:p>
          <a:p>
            <a:pPr eaLnBrk="1" hangingPunct="1"/>
            <a:r>
              <a:rPr lang="hu-HU" dirty="0">
                <a:latin typeface="Tahoma" pitchFamily="34" charset="0"/>
              </a:rPr>
              <a:t>„háromszögek”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5724525" y="4482193"/>
            <a:ext cx="962025" cy="2494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514600" y="4519612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9458" y="2971800"/>
            <a:ext cx="1211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Bemeneti </a:t>
            </a:r>
          </a:p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adat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54026" y="3288268"/>
            <a:ext cx="2413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Eredmény tömb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554642" y="1944469"/>
            <a:ext cx="2829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Az eredménytömb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melyik 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elemeit számítjuk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ki?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039980" y="5492750"/>
            <a:ext cx="32212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Minden kimeneti tömbelemre </a:t>
            </a:r>
          </a:p>
          <a:p>
            <a:pPr algn="ctr" eaLnBrk="1" hangingPunct="1"/>
            <a:r>
              <a:rPr lang="hu-HU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ugyanaz az algoritmus, </a:t>
            </a:r>
          </a:p>
          <a:p>
            <a:pPr algn="ctr" eaLnBrk="1" hangingPunct="1"/>
            <a:r>
              <a:rPr lang="hu-HU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más adatokra: SIMD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60248"/>
            <a:ext cx="8991600" cy="1139952"/>
          </a:xfrm>
        </p:spPr>
        <p:txBody>
          <a:bodyPr>
            <a:normAutofit fontScale="90000"/>
          </a:bodyPr>
          <a:lstStyle/>
          <a:p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GPGPU: GPU mint vektorprocesszor</a:t>
            </a:r>
            <a:b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u-H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7950" y="4225925"/>
            <a:ext cx="1655763" cy="161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Bemeneti </a:t>
            </a:r>
          </a:p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adat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73925" y="4514850"/>
            <a:ext cx="1727200" cy="161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Eredmény </a:t>
            </a:r>
          </a:p>
          <a:p>
            <a:pPr algn="ctr" eaLnBrk="1" hangingPunct="1"/>
            <a:r>
              <a:rPr lang="hu-HU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tömb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581650" y="4298950"/>
            <a:ext cx="122555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7237413" y="3001963"/>
            <a:ext cx="150971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Melyik </a:t>
            </a:r>
            <a:endParaRPr lang="hu-HU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kimeneti</a:t>
            </a:r>
          </a:p>
          <a:p>
            <a:r>
              <a:rPr lang="hu-HU" sz="2000">
                <a:latin typeface="Arial" charset="0"/>
              </a:rPr>
              <a:t>tömbelemet</a:t>
            </a:r>
          </a:p>
          <a:p>
            <a:r>
              <a:rPr lang="hu-HU" sz="2000">
                <a:latin typeface="Arial" charset="0"/>
              </a:rPr>
              <a:t>számítjuk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286000" y="25360"/>
            <a:ext cx="4629150" cy="68326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sz="1800" b="1" i="1" u="sng" dirty="0">
                <a:latin typeface="Tahoma" pitchFamily="34" charset="0"/>
              </a:rPr>
              <a:t>„Teljes képernyős” téglalap (CPU)</a:t>
            </a:r>
            <a:r>
              <a:rPr lang="en-GB" sz="1800" b="1" i="1" u="sng" dirty="0">
                <a:latin typeface="Tahoma" pitchFamily="34" charset="0"/>
              </a:rPr>
              <a:t>:</a:t>
            </a:r>
          </a:p>
          <a:p>
            <a:pPr eaLnBrk="1" hangingPunct="1"/>
            <a:r>
              <a:rPr lang="hu-HU" sz="1600" dirty="0" err="1">
                <a:latin typeface="Tahoma" pitchFamily="34" charset="0"/>
              </a:rPr>
              <a:t>glViewport</a:t>
            </a:r>
            <a:r>
              <a:rPr lang="hu-HU" sz="1600" dirty="0">
                <a:latin typeface="Tahoma" pitchFamily="34" charset="0"/>
              </a:rPr>
              <a:t>(</a:t>
            </a:r>
            <a:r>
              <a:rPr lang="en-GB" sz="1600" dirty="0">
                <a:latin typeface="Tahoma" pitchFamily="34" charset="0"/>
              </a:rPr>
              <a:t>0, 0, HRES, VRES)</a:t>
            </a:r>
            <a:endParaRPr lang="hu-HU" sz="1600" dirty="0">
              <a:latin typeface="Tahoma" pitchFamily="34" charset="0"/>
            </a:endParaRPr>
          </a:p>
          <a:p>
            <a:pPr eaLnBrk="1" hangingPunct="1"/>
            <a:r>
              <a:rPr lang="en-GB" sz="1600" dirty="0" err="1">
                <a:latin typeface="Tahoma" pitchFamily="34" charset="0"/>
              </a:rPr>
              <a:t>glBegin</a:t>
            </a:r>
            <a:r>
              <a:rPr lang="en-GB" sz="1600" dirty="0">
                <a:latin typeface="Tahoma" pitchFamily="34" charset="0"/>
              </a:rPr>
              <a:t>(GL_QUADS);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glTexCoord2f(1,1); glVertex4f(-1,-1, 0, 1);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glTexCoord2f(1,0); glVertex4f(-1, 1, 0, 1);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glTexCoord2f(0,0); glVertex4f( 1, 1, 0, 1);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glTexCoord2f(0,1); glVertex4f( 1,-1, 0, 1);</a:t>
            </a:r>
          </a:p>
          <a:p>
            <a:pPr eaLnBrk="1" hangingPunct="1"/>
            <a:r>
              <a:rPr lang="en-GB" sz="1600" dirty="0" err="1">
                <a:latin typeface="Tahoma" pitchFamily="34" charset="0"/>
              </a:rPr>
              <a:t>glEnd</a:t>
            </a:r>
            <a:r>
              <a:rPr lang="en-GB" sz="1600" dirty="0">
                <a:latin typeface="Tahoma" pitchFamily="34" charset="0"/>
              </a:rPr>
              <a:t>( );</a:t>
            </a:r>
          </a:p>
          <a:p>
            <a:pPr eaLnBrk="1" hangingPunct="1"/>
            <a:endParaRPr lang="en-GB" sz="800" dirty="0">
              <a:latin typeface="Tahoma" pitchFamily="34" charset="0"/>
            </a:endParaRPr>
          </a:p>
          <a:p>
            <a:pPr eaLnBrk="1" hangingPunct="1"/>
            <a:r>
              <a:rPr lang="en-GB" sz="1800" b="1" i="1" u="sng" dirty="0">
                <a:latin typeface="Tahoma" pitchFamily="34" charset="0"/>
              </a:rPr>
              <a:t>Vertex </a:t>
            </a:r>
            <a:r>
              <a:rPr lang="en-GB" sz="1800" b="1" i="1" u="sng" dirty="0" err="1">
                <a:latin typeface="Tahoma" pitchFamily="34" charset="0"/>
              </a:rPr>
              <a:t>shader</a:t>
            </a:r>
            <a:r>
              <a:rPr lang="hu-HU" sz="1800" b="1" i="1" u="sng" dirty="0">
                <a:latin typeface="Tahoma" pitchFamily="34" charset="0"/>
              </a:rPr>
              <a:t> </a:t>
            </a:r>
            <a:r>
              <a:rPr lang="hu-HU" sz="1800" b="1" i="1" u="sng" dirty="0" smtClean="0">
                <a:latin typeface="Tahoma" pitchFamily="34" charset="0"/>
              </a:rPr>
              <a:t>(GLSL)</a:t>
            </a:r>
            <a:r>
              <a:rPr lang="en-GB" sz="1800" b="1" i="1" u="sng" dirty="0" smtClean="0">
                <a:latin typeface="Tahoma" pitchFamily="34" charset="0"/>
              </a:rPr>
              <a:t>:</a:t>
            </a:r>
            <a:endParaRPr lang="hu-HU" sz="1800" b="1" i="1" u="sng" dirty="0" smtClean="0">
              <a:latin typeface="Tahoma" pitchFamily="34" charset="0"/>
            </a:endParaRP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in vec4 position;</a:t>
            </a: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in vec2 texCoord;</a:t>
            </a: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out vec2 fTexCoord;</a:t>
            </a:r>
          </a:p>
          <a:p>
            <a:pPr eaLnBrk="1" hangingPunct="1"/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hu-HU" sz="1600" dirty="0" err="1">
                <a:latin typeface="Tahoma" pitchFamily="34" charset="0"/>
              </a:rPr>
              <a:t>void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main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hu-HU" sz="1600" dirty="0" smtClean="0">
                <a:latin typeface="Tahoma" pitchFamily="34" charset="0"/>
              </a:rPr>
              <a:t>(void) </a:t>
            </a:r>
            <a:r>
              <a:rPr lang="en-GB" sz="1600" dirty="0">
                <a:latin typeface="Tahoma" pitchFamily="34" charset="0"/>
              </a:rPr>
              <a:t>{</a:t>
            </a:r>
            <a:endParaRPr lang="hu-HU" sz="1600" dirty="0">
              <a:latin typeface="Tahoma" pitchFamily="34" charset="0"/>
            </a:endParaRPr>
          </a:p>
          <a:p>
            <a:pPr eaLnBrk="1" hangingPunct="1"/>
            <a:r>
              <a:rPr lang="hu-HU" sz="1600" dirty="0">
                <a:latin typeface="Tahoma" pitchFamily="34" charset="0"/>
              </a:rPr>
              <a:t>    </a:t>
            </a:r>
            <a:r>
              <a:rPr lang="hu-HU" sz="1600" dirty="0" smtClean="0">
                <a:latin typeface="Tahoma" pitchFamily="34" charset="0"/>
              </a:rPr>
              <a:t>gl_Position </a:t>
            </a:r>
            <a:r>
              <a:rPr lang="hu-HU" sz="1600" dirty="0">
                <a:latin typeface="Tahoma" pitchFamily="34" charset="0"/>
              </a:rPr>
              <a:t>= </a:t>
            </a:r>
            <a:r>
              <a:rPr lang="hu-HU" sz="1600" dirty="0" smtClean="0">
                <a:latin typeface="Tahoma" pitchFamily="34" charset="0"/>
              </a:rPr>
              <a:t>position; </a:t>
            </a:r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en-GB" sz="1600" dirty="0">
                <a:latin typeface="Tahoma" pitchFamily="34" charset="0"/>
              </a:rPr>
              <a:t>    </a:t>
            </a:r>
            <a:r>
              <a:rPr lang="hu-HU" sz="1600" dirty="0" smtClean="0">
                <a:latin typeface="Tahoma" pitchFamily="34" charset="0"/>
              </a:rPr>
              <a:t>fTexCoord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= </a:t>
            </a:r>
            <a:r>
              <a:rPr lang="hu-HU" sz="1600" dirty="0" smtClean="0">
                <a:latin typeface="Tahoma" pitchFamily="34" charset="0"/>
              </a:rPr>
              <a:t>texCoord</a:t>
            </a:r>
            <a:r>
              <a:rPr lang="en-GB" sz="1600" dirty="0" smtClean="0">
                <a:latin typeface="Tahoma" pitchFamily="34" charset="0"/>
              </a:rPr>
              <a:t>;</a:t>
            </a:r>
            <a:endParaRPr lang="hu-HU" sz="1600" dirty="0">
              <a:latin typeface="Tahoma" pitchFamily="34" charset="0"/>
            </a:endParaRPr>
          </a:p>
          <a:p>
            <a:pPr eaLnBrk="1" hangingPunct="1"/>
            <a:r>
              <a:rPr lang="hu-HU" sz="1600" dirty="0">
                <a:latin typeface="Tahoma" pitchFamily="34" charset="0"/>
              </a:rPr>
              <a:t>}</a:t>
            </a:r>
            <a:endParaRPr lang="en-GB" sz="1600" dirty="0">
              <a:latin typeface="Tahoma" pitchFamily="34" charset="0"/>
            </a:endParaRPr>
          </a:p>
          <a:p>
            <a:pPr eaLnBrk="1" hangingPunct="1"/>
            <a:endParaRPr lang="en-GB" sz="800" dirty="0">
              <a:latin typeface="Tahoma" pitchFamily="34" charset="0"/>
            </a:endParaRPr>
          </a:p>
          <a:p>
            <a:pPr eaLnBrk="1" hangingPunct="1"/>
            <a:r>
              <a:rPr lang="en-GB" sz="1800" b="1" i="1" u="sng" dirty="0">
                <a:latin typeface="Tahoma" pitchFamily="34" charset="0"/>
              </a:rPr>
              <a:t>Fragment </a:t>
            </a:r>
            <a:r>
              <a:rPr lang="en-GB" sz="1800" b="1" i="1" u="sng" dirty="0" err="1">
                <a:latin typeface="Tahoma" pitchFamily="34" charset="0"/>
              </a:rPr>
              <a:t>shader</a:t>
            </a:r>
            <a:r>
              <a:rPr lang="hu-HU" sz="1800" b="1" i="1" u="sng" dirty="0">
                <a:latin typeface="Tahoma" pitchFamily="34" charset="0"/>
              </a:rPr>
              <a:t> </a:t>
            </a:r>
            <a:r>
              <a:rPr lang="hu-HU" sz="1800" b="1" i="1" u="sng" dirty="0" smtClean="0">
                <a:latin typeface="Tahoma" pitchFamily="34" charset="0"/>
              </a:rPr>
              <a:t>(GLSL)</a:t>
            </a:r>
            <a:r>
              <a:rPr lang="en-GB" sz="1800" b="1" i="1" u="sng" dirty="0" smtClean="0">
                <a:latin typeface="Tahoma" pitchFamily="34" charset="0"/>
              </a:rPr>
              <a:t>:</a:t>
            </a:r>
            <a:endParaRPr lang="hu-HU" sz="1800" b="1" i="1" u="sng" dirty="0" smtClean="0">
              <a:latin typeface="Tahoma" pitchFamily="34" charset="0"/>
            </a:endParaRP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uniform sampler2D bemAdat;</a:t>
            </a: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in vec2 fTexCoord;</a:t>
            </a: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out vec4 outColor;</a:t>
            </a:r>
          </a:p>
          <a:p>
            <a:pPr eaLnBrk="1" hangingPunct="1"/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en-GB" sz="1600" dirty="0">
                <a:latin typeface="Tahoma" pitchFamily="34" charset="0"/>
              </a:rPr>
              <a:t>void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main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hu-HU" sz="1600" dirty="0" smtClean="0">
                <a:latin typeface="Tahoma" pitchFamily="34" charset="0"/>
              </a:rPr>
              <a:t>(void</a:t>
            </a:r>
            <a:r>
              <a:rPr lang="en-GB" sz="1600" dirty="0" smtClean="0">
                <a:latin typeface="Tahoma" pitchFamily="34" charset="0"/>
              </a:rPr>
              <a:t>) </a:t>
            </a:r>
            <a:r>
              <a:rPr lang="en-GB" sz="1600" dirty="0">
                <a:latin typeface="Tahoma" pitchFamily="34" charset="0"/>
              </a:rPr>
              <a:t>{</a:t>
            </a:r>
            <a:endParaRPr lang="hu-HU" sz="1600" dirty="0">
              <a:latin typeface="Tahoma" pitchFamily="34" charset="0"/>
            </a:endParaRPr>
          </a:p>
          <a:p>
            <a:r>
              <a:rPr lang="hu-HU" sz="1600" dirty="0">
                <a:latin typeface="Tahoma" pitchFamily="34" charset="0"/>
              </a:rPr>
              <a:t>    </a:t>
            </a:r>
            <a:r>
              <a:rPr lang="hu-HU" sz="1600" dirty="0" smtClean="0">
                <a:latin typeface="Tahoma" pitchFamily="34" charset="0"/>
              </a:rPr>
              <a:t>outColor</a:t>
            </a:r>
            <a:r>
              <a:rPr lang="en-GB" sz="1600" dirty="0" smtClean="0">
                <a:latin typeface="Tahoma" pitchFamily="34" charset="0"/>
              </a:rPr>
              <a:t> =</a:t>
            </a:r>
            <a:r>
              <a:rPr lang="hu-HU" sz="1600" dirty="0" smtClean="0">
                <a:latin typeface="Tahoma" pitchFamily="34" charset="0"/>
              </a:rPr>
              <a:t> </a:t>
            </a:r>
            <a:r>
              <a:rPr lang="hu-HU" sz="1600" i="1" dirty="0" smtClean="0">
                <a:latin typeface="Tahoma" pitchFamily="34" charset="0"/>
              </a:rPr>
              <a:t>Bemeneti képből számított adat </a:t>
            </a:r>
            <a:r>
              <a:rPr lang="en-GB" sz="1600" i="1" dirty="0" smtClean="0">
                <a:latin typeface="Tahoma" pitchFamily="34" charset="0"/>
              </a:rPr>
              <a:t>a</a:t>
            </a:r>
            <a:r>
              <a:rPr lang="hu-HU" sz="1600" i="1" dirty="0" smtClean="0">
                <a:latin typeface="Tahoma" pitchFamily="34" charset="0"/>
              </a:rPr>
              <a:t>	 tex2D(</a:t>
            </a:r>
            <a:r>
              <a:rPr lang="en-GB" sz="1600" i="1" dirty="0" err="1" smtClean="0">
                <a:latin typeface="Tahoma" pitchFamily="34" charset="0"/>
              </a:rPr>
              <a:t>bem</a:t>
            </a:r>
            <a:r>
              <a:rPr lang="hu-HU" sz="1600" i="1" dirty="0" smtClean="0">
                <a:latin typeface="Tahoma" pitchFamily="34" charset="0"/>
              </a:rPr>
              <a:t>Adat, f</a:t>
            </a:r>
            <a:r>
              <a:rPr lang="en-GB" sz="1600" i="1" dirty="0" smtClean="0">
                <a:latin typeface="Tahoma" pitchFamily="34" charset="0"/>
              </a:rPr>
              <a:t>(</a:t>
            </a:r>
            <a:r>
              <a:rPr lang="hu-HU" sz="1600" i="1" dirty="0" smtClean="0">
                <a:latin typeface="Tahoma" pitchFamily="34" charset="0"/>
              </a:rPr>
              <a:t>Tex</a:t>
            </a:r>
            <a:r>
              <a:rPr lang="en-GB" sz="1600" i="1" dirty="0" smtClean="0">
                <a:latin typeface="Tahoma" pitchFamily="34" charset="0"/>
              </a:rPr>
              <a:t>)) </a:t>
            </a:r>
            <a:r>
              <a:rPr lang="hu-HU" sz="1600" i="1" dirty="0" smtClean="0">
                <a:latin typeface="Tahoma" pitchFamily="34" charset="0"/>
              </a:rPr>
              <a:t>alapján</a:t>
            </a:r>
            <a:r>
              <a:rPr lang="en-GB" sz="1600" dirty="0" smtClean="0">
                <a:latin typeface="Tahoma" pitchFamily="34" charset="0"/>
              </a:rPr>
              <a:t>;</a:t>
            </a:r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hu-HU" sz="1600" dirty="0">
                <a:latin typeface="Tahoma" pitchFamily="34" charset="0"/>
              </a:rPr>
              <a:t>}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1765300" y="4876800"/>
            <a:ext cx="596900" cy="2143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4114800" y="5300662"/>
            <a:ext cx="3122613" cy="1095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4114801" y="4083050"/>
            <a:ext cx="3194050" cy="1098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OpenGL: Textúrák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41944"/>
            <a:ext cx="75438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GLuint texture;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glGenTextures(1, &amp;texture);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glBindTexture(GL_TEXTURE_2D, texture);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glTexParameteri(GL_TEXTURE_2D, GL_TEXTURE_MIN_FILTER, GL_LINEAR);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glTexParameteri(GL_TEXTURE_2D, GL_TEXTURE_MAG_FILTER, GL_LINEAR);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glTexParameteri(GL_TEXTURE_2D, GL_TEXTURE_WRAP_S, GL_REPEAT);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glTexParameteri(GL_TEXTURE_2D, GL_TEXTURE_WRAP_T, GL_REPEAT);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glTexImage2D(GL_TEXTURE_2D, 0, GL_RGBA32F, w, h, 0, GL_RGBA, GL_FLOAT, 0);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760893"/>
            <a:ext cx="75438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GLuint location = glGetUniformLocation(shaderProgram, „textureMap”);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glActiveTexture(GL_TEXTURE0);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glBindTexture(GL_TEXTURE_2D, texture);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glUniform1i(location, 0);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043136"/>
            <a:ext cx="75438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sampler2D textureMap;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vec4 texColor = texture(textureMap, texCoord);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5486400"/>
          </a:xfrm>
        </p:spPr>
        <p:txBody>
          <a:bodyPr>
            <a:normAutofit/>
          </a:bodyPr>
          <a:lstStyle/>
          <a:p>
            <a:r>
              <a:rPr lang="hu-HU" sz="1800" dirty="0" smtClean="0"/>
              <a:t>Textúra definíció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Shader paraméter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Shaderbeli elérés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3124200" y="5074920"/>
            <a:ext cx="4716780" cy="872490"/>
            <a:chOff x="3124200" y="4800600"/>
            <a:chExt cx="4716780" cy="872490"/>
          </a:xfrm>
        </p:grpSpPr>
        <p:sp>
          <p:nvSpPr>
            <p:cNvPr id="118" name="Rectangle 117"/>
            <p:cNvSpPr/>
            <p:nvPr/>
          </p:nvSpPr>
          <p:spPr>
            <a:xfrm>
              <a:off x="7536180" y="5093970"/>
              <a:ext cx="304800" cy="28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24200" y="4800600"/>
              <a:ext cx="304800" cy="28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131820" y="5078730"/>
              <a:ext cx="304800" cy="28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124200" y="5383530"/>
              <a:ext cx="304800" cy="28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3276600" y="4953000"/>
              <a:ext cx="441198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276600" y="5219700"/>
              <a:ext cx="4427220" cy="76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3268980" y="5212080"/>
              <a:ext cx="4427220" cy="320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625609"/>
          </a:xfrm>
        </p:spPr>
        <p:txBody>
          <a:bodyPr/>
          <a:lstStyle/>
          <a:p>
            <a:r>
              <a:rPr lang="en-US" dirty="0" err="1" smtClean="0"/>
              <a:t>Sz</a:t>
            </a:r>
            <a:r>
              <a:rPr lang="hu-HU" dirty="0" smtClean="0"/>
              <a:t>órás (Scatter)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Gyűjtés (Gather)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41079" y="2498271"/>
            <a:ext cx="304800" cy="28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51964" y="2803071"/>
            <a:ext cx="304800" cy="28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122023" y="2495550"/>
            <a:ext cx="4734741" cy="868680"/>
            <a:chOff x="3122023" y="2724150"/>
            <a:chExt cx="4734741" cy="868680"/>
          </a:xfrm>
        </p:grpSpPr>
        <p:sp>
          <p:nvSpPr>
            <p:cNvPr id="44" name="Rectangle 43"/>
            <p:cNvSpPr/>
            <p:nvPr/>
          </p:nvSpPr>
          <p:spPr>
            <a:xfrm>
              <a:off x="3122023" y="3007179"/>
              <a:ext cx="304800" cy="28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43800" y="3303270"/>
              <a:ext cx="304800" cy="28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51964" y="2724150"/>
              <a:ext cx="304800" cy="2895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51964" y="3013710"/>
              <a:ext cx="304800" cy="2895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276600" y="2865664"/>
              <a:ext cx="4430486" cy="311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276600" y="3151414"/>
              <a:ext cx="4422321" cy="26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306536" y="3175907"/>
              <a:ext cx="4400550" cy="269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7546521" y="2209800"/>
            <a:ext cx="304800" cy="28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24200" y="2495550"/>
            <a:ext cx="304800" cy="28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Párhuzamos sémák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9800" y="2209800"/>
            <a:ext cx="2133600" cy="1447800"/>
            <a:chOff x="7019925" y="2057400"/>
            <a:chExt cx="1066800" cy="76200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7019925" y="2057400"/>
              <a:ext cx="10668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172325" y="2057400"/>
              <a:ext cx="1524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7477125" y="2057400"/>
              <a:ext cx="1524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7781925" y="2057400"/>
              <a:ext cx="1524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019925" y="2209800"/>
              <a:ext cx="106680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7019925" y="2514600"/>
              <a:ext cx="106680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2209800"/>
            <a:ext cx="2133600" cy="1447800"/>
            <a:chOff x="1600200" y="2438400"/>
            <a:chExt cx="1066800" cy="7620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00200" y="2438400"/>
              <a:ext cx="10668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752600" y="2438400"/>
              <a:ext cx="1524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57400" y="2438400"/>
              <a:ext cx="1524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362200" y="2438400"/>
              <a:ext cx="1524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00200" y="2590800"/>
              <a:ext cx="106680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600200" y="2895600"/>
              <a:ext cx="106680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3222171" y="2634343"/>
            <a:ext cx="4468586" cy="2803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27614" y="2637064"/>
            <a:ext cx="447130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49386" y="2359479"/>
            <a:ext cx="4449535" cy="2748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600200" y="4800600"/>
            <a:ext cx="6553200" cy="1447800"/>
            <a:chOff x="1600200" y="4800600"/>
            <a:chExt cx="6553200" cy="1447800"/>
          </a:xfrm>
        </p:grpSpPr>
        <p:grpSp>
          <p:nvGrpSpPr>
            <p:cNvPr id="116" name="Group 115"/>
            <p:cNvGrpSpPr/>
            <p:nvPr/>
          </p:nvGrpSpPr>
          <p:grpSpPr>
            <a:xfrm>
              <a:off x="3124200" y="4800600"/>
              <a:ext cx="4732020" cy="872490"/>
              <a:chOff x="3124200" y="4800600"/>
              <a:chExt cx="4732020" cy="87249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7551420" y="5078730"/>
                <a:ext cx="304800" cy="2895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4800600"/>
                <a:ext cx="304800" cy="2895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131820" y="5078730"/>
                <a:ext cx="304800" cy="2895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124200" y="5383530"/>
                <a:ext cx="304800" cy="2895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3276600" y="4953000"/>
                <a:ext cx="4411980" cy="2743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3276600" y="5219700"/>
                <a:ext cx="4427220" cy="76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V="1">
                <a:off x="3268980" y="5212080"/>
                <a:ext cx="4427220" cy="3200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6019800" y="4800600"/>
              <a:ext cx="2133600" cy="1447800"/>
              <a:chOff x="7019925" y="2057400"/>
              <a:chExt cx="1066800" cy="762000"/>
            </a:xfrm>
          </p:grpSpPr>
          <p:sp>
            <p:nvSpPr>
              <p:cNvPr id="92" name="Rectangle 6"/>
              <p:cNvSpPr>
                <a:spLocks noChangeArrowheads="1"/>
              </p:cNvSpPr>
              <p:nvPr/>
            </p:nvSpPr>
            <p:spPr bwMode="auto">
              <a:xfrm>
                <a:off x="7019925" y="2057400"/>
                <a:ext cx="10668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" name="Rectangle 8"/>
              <p:cNvSpPr>
                <a:spLocks noChangeArrowheads="1"/>
              </p:cNvSpPr>
              <p:nvPr/>
            </p:nvSpPr>
            <p:spPr bwMode="auto">
              <a:xfrm>
                <a:off x="7172325" y="2057400"/>
                <a:ext cx="1524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4" name="Rectangle 9"/>
              <p:cNvSpPr>
                <a:spLocks noChangeArrowheads="1"/>
              </p:cNvSpPr>
              <p:nvPr/>
            </p:nvSpPr>
            <p:spPr bwMode="auto">
              <a:xfrm>
                <a:off x="7477125" y="2057400"/>
                <a:ext cx="1524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7781925" y="2057400"/>
                <a:ext cx="1524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6" name="Rectangle 11"/>
              <p:cNvSpPr>
                <a:spLocks noChangeArrowheads="1"/>
              </p:cNvSpPr>
              <p:nvPr/>
            </p:nvSpPr>
            <p:spPr bwMode="auto">
              <a:xfrm>
                <a:off x="7019925" y="2209800"/>
                <a:ext cx="10668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Rectangle 12"/>
              <p:cNvSpPr>
                <a:spLocks noChangeArrowheads="1"/>
              </p:cNvSpPr>
              <p:nvPr/>
            </p:nvSpPr>
            <p:spPr bwMode="auto">
              <a:xfrm>
                <a:off x="7019925" y="2514600"/>
                <a:ext cx="10668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1600200" y="4800600"/>
              <a:ext cx="2133600" cy="1447800"/>
              <a:chOff x="1600200" y="2438400"/>
              <a:chExt cx="1066800" cy="762000"/>
            </a:xfrm>
          </p:grpSpPr>
          <p:sp>
            <p:nvSpPr>
              <p:cNvPr id="99" name="Rectangle 6"/>
              <p:cNvSpPr>
                <a:spLocks noChangeArrowheads="1"/>
              </p:cNvSpPr>
              <p:nvPr/>
            </p:nvSpPr>
            <p:spPr bwMode="auto">
              <a:xfrm>
                <a:off x="1600200" y="2438400"/>
                <a:ext cx="10668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" name="Rectangle 8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1524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" name="Rectangle 9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1524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" name="Rectangle 10"/>
              <p:cNvSpPr>
                <a:spLocks noChangeArrowheads="1"/>
              </p:cNvSpPr>
              <p:nvPr/>
            </p:nvSpPr>
            <p:spPr bwMode="auto">
              <a:xfrm>
                <a:off x="2362200" y="2438400"/>
                <a:ext cx="152400" cy="76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" name="Rectangle 11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0668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1600200" y="2895600"/>
                <a:ext cx="10668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hu-HU" dirty="0" err="1" smtClean="0"/>
              <a:t>élda</a:t>
            </a:r>
            <a:r>
              <a:rPr lang="hu-HU" dirty="0" smtClean="0"/>
              <a:t> vektor feldolgozásra: Képfeldolgozás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Fényességi transzformációk</a:t>
            </a:r>
          </a:p>
          <a:p>
            <a:pPr lvl="1"/>
            <a:r>
              <a:rPr lang="hu-HU" dirty="0" smtClean="0"/>
              <a:t>CIE Luminancia</a:t>
            </a:r>
          </a:p>
          <a:p>
            <a:pPr lvl="1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315201" y="3886200"/>
            <a:ext cx="457200" cy="609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627834"/>
            <a:ext cx="5410200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uniform sampler2D colorMap;</a:t>
            </a:r>
          </a:p>
          <a:p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in vec2 texCoord;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out vec4 outColor;</a:t>
            </a:r>
          </a:p>
          <a:p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void main{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 vec4 color = texture(colorMap, texCoord);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 outColor =vec4(dot(color.rgb,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                     vec3(0.21, 0.39, 0.4)));</a:t>
            </a:r>
          </a:p>
          <a:p>
            <a:r>
              <a:rPr lang="hu-HU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hu-HU" dirty="0" smtClean="0"/>
          </a:p>
        </p:txBody>
      </p:sp>
      <p:pic>
        <p:nvPicPr>
          <p:cNvPr id="28677" name="Picture 5" descr="\\VBOXSVR\VBoxShare\gpgpu\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1"/>
            <a:ext cx="2209799" cy="2209799"/>
          </a:xfrm>
          <a:prstGeom prst="rect">
            <a:avLst/>
          </a:prstGeom>
          <a:noFill/>
        </p:spPr>
      </p:pic>
      <p:pic>
        <p:nvPicPr>
          <p:cNvPr id="28678" name="Picture 6" descr="\\VBOXSVR\VBoxShare\gpgpu\len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3181" y="4572000"/>
            <a:ext cx="2189511" cy="2166938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1000" y="2133600"/>
          <a:ext cx="2057400" cy="1152144"/>
        </p:xfrm>
        <a:graphic>
          <a:graphicData uri="http://schemas.openxmlformats.org/presentationml/2006/ole">
            <p:oleObj spid="_x0000_s67587" name="Equation" r:id="rId5" imgW="126972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Küszöbözés</a:t>
            </a:r>
          </a:p>
          <a:p>
            <a:pPr lvl="1"/>
            <a:endParaRPr lang="en-US" dirty="0"/>
          </a:p>
        </p:txBody>
      </p:sp>
      <p:pic>
        <p:nvPicPr>
          <p:cNvPr id="28674" name="Picture 2" descr="File:Pavlovsk Railing of bridge Yellow palace Win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200400" cy="2160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6" name="Picture 4" descr="File:Pavlovsk Railing of bridge Yellow palace Winter bw threshol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545329"/>
            <a:ext cx="3200400" cy="2160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7162800" y="3886200"/>
            <a:ext cx="4572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597057"/>
            <a:ext cx="52578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sampler2D colorMap;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float threshold;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 vec2 texCoord;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float I(vec2 texCoord){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vec4 color = texture(colorMap, texCoord);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return(dot(color.rgb, vec3(0.21, 0.39, 0.4)));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void main(){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outColor = I(texCoord) &gt; threshold ?                                                     			vec4(1.0) : vec4(0.0);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Adatgyűjtés (Gather)</a:t>
            </a:r>
          </a:p>
          <a:p>
            <a:pPr lvl="1"/>
            <a:r>
              <a:rPr lang="hu-HU" dirty="0" smtClean="0"/>
              <a:t>Egy-egy elem módosítása a környezete alapján</a:t>
            </a:r>
          </a:p>
          <a:p>
            <a:pPr lvl="1"/>
            <a:r>
              <a:rPr lang="hu-HU" dirty="0" err="1" smtClean="0"/>
              <a:t>Konvolúciós</a:t>
            </a:r>
            <a:r>
              <a:rPr lang="hu-HU" dirty="0" smtClean="0"/>
              <a:t> szűrés (lehetne bármi más is)</a:t>
            </a:r>
          </a:p>
          <a:p>
            <a:pPr lvl="2"/>
            <a:r>
              <a:rPr lang="hu-HU" dirty="0" smtClean="0"/>
              <a:t>Kép       </a:t>
            </a:r>
            <a:r>
              <a:rPr lang="hu-HU" dirty="0" err="1" smtClean="0"/>
              <a:t>Kép</a:t>
            </a:r>
            <a:r>
              <a:rPr lang="hu-HU" dirty="0" smtClean="0"/>
              <a:t> transzformáció: 			</a:t>
            </a:r>
            <a:r>
              <a:rPr lang="hu-HU" dirty="0" err="1" smtClean="0"/>
              <a:t>konvolúció</a:t>
            </a:r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r>
              <a:rPr lang="hu-HU" dirty="0" smtClean="0"/>
              <a:t>Képfeldolgozási </a:t>
            </a:r>
            <a:r>
              <a:rPr lang="hu-HU" dirty="0" smtClean="0"/>
              <a:t>műveletek</a:t>
            </a:r>
          </a:p>
          <a:p>
            <a:pPr lvl="3">
              <a:buNone/>
            </a:pPr>
            <a:endParaRPr lang="hu-HU" dirty="0" smtClean="0"/>
          </a:p>
          <a:p>
            <a:pPr lvl="2"/>
            <a:endParaRPr lang="hu-HU" dirty="0" smtClean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3276600"/>
            <a:ext cx="304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29200" y="3048000"/>
          <a:ext cx="1628775" cy="542925"/>
        </p:xfrm>
        <a:graphic>
          <a:graphicData uri="http://schemas.openxmlformats.org/presentationml/2006/ole">
            <p:oleObj spid="_x0000_s31746" name="Equation" r:id="rId3" imgW="6858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3581400"/>
          <a:ext cx="5246687" cy="2328862"/>
        </p:xfrm>
        <a:graphic>
          <a:graphicData uri="http://schemas.openxmlformats.org/presentationml/2006/ole">
            <p:oleObj spid="_x0000_s31747" name="Equation" r:id="rId4" imgW="3060360" imgH="1358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143750" y="4610100"/>
          <a:ext cx="990600" cy="301486"/>
        </p:xfrm>
        <a:graphic>
          <a:graphicData uri="http://schemas.openxmlformats.org/presentationml/2006/ole">
            <p:oleObj spid="_x0000_s31748" name="Equation" r:id="rId5" imgW="5839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Élkeresés</a:t>
            </a:r>
            <a:endParaRPr lang="en-US" dirty="0"/>
          </a:p>
        </p:txBody>
      </p:sp>
      <p:pic>
        <p:nvPicPr>
          <p:cNvPr id="32773" name="Picture 5" descr="\\VBOXSVR\VBoxShare\gpgpu\b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2" y="1600200"/>
            <a:ext cx="2884488" cy="20479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32774" name="Picture 6" descr="\\VBOXSVR\VBoxShare\gpgpu\bme_e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737" y="4524375"/>
            <a:ext cx="2887663" cy="2028825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7239000" y="3810000"/>
            <a:ext cx="4572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2362200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 flipV="1">
            <a:off x="3200400" y="2819400"/>
            <a:ext cx="1524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3352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	Gradiens alapján detektáljuk az éleket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Central differences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33400" y="4876800"/>
          <a:ext cx="3047082" cy="1219200"/>
        </p:xfrm>
        <a:graphic>
          <a:graphicData uri="http://schemas.openxmlformats.org/presentationml/2006/ole">
            <p:oleObj spid="_x0000_s32779" name="Equation" r:id="rId5" imgW="2095200" imgH="8380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679371" y="4953000"/>
          <a:ext cx="2264229" cy="914400"/>
        </p:xfrm>
        <a:graphic>
          <a:graphicData uri="http://schemas.openxmlformats.org/presentationml/2006/ole">
            <p:oleObj spid="_x0000_s32781" name="Equation" r:id="rId6" imgW="132048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76962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sampler2D colorMap;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vec2 textureSize;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 vec2 fTexCoord;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out vec4 outColor;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void main(){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float gradX = (I(vec2(fTexCoord.x+1.0/textureSize.x, fTexCoord.y)) –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             I(vec2(fTexCoord.x-1.0/textureSize.y, fTexCoord.y)) / 2.0;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float gradY = (I(vec2(fTexCoord.x, fTexCoord.y+1.0/textureSize.y)) –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             I(vec2(fTexCoord.x, fTexCoord.y-1.0/textureSize.y)) / 2.0;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outColor = vec4(sqrt(gradX * gradX + gradY * gradY));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Élkeresés</a:t>
            </a:r>
            <a:endParaRPr lang="en-US" dirty="0"/>
          </a:p>
        </p:txBody>
      </p:sp>
      <p:pic>
        <p:nvPicPr>
          <p:cNvPr id="74754" name="Picture 2" descr="\\VBOXSVR\VBoxShare\gpgpu\lena_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916372" cy="486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dirty="0" smtClean="0"/>
              <a:t>Adatfolyam feldolgozás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167493" y="2343148"/>
            <a:ext cx="8164" cy="3763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45379" y="1738993"/>
            <a:ext cx="5896" cy="49666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7313" y="3669268"/>
            <a:ext cx="24479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 dirty="0" smtClean="0"/>
              <a:t>Vágás</a:t>
            </a:r>
            <a:endParaRPr lang="hu-H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68538" y="4105870"/>
            <a:ext cx="32353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 dirty="0" smtClean="0"/>
              <a:t>Háromszög előkészítés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ras</a:t>
            </a:r>
            <a:r>
              <a:rPr lang="hu-HU" dirty="0" smtClean="0"/>
              <a:t>zterizáció +</a:t>
            </a:r>
            <a:endParaRPr lang="hu-HU" dirty="0"/>
          </a:p>
          <a:p>
            <a:pPr algn="ctr"/>
            <a:r>
              <a:rPr lang="hu-HU" dirty="0" smtClean="0"/>
              <a:t>lineá</a:t>
            </a:r>
            <a:r>
              <a:rPr lang="en-US" dirty="0" smtClean="0"/>
              <a:t>r</a:t>
            </a:r>
            <a:r>
              <a:rPr lang="hu-HU" dirty="0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interpol</a:t>
            </a:r>
            <a:r>
              <a:rPr lang="hu-HU" dirty="0" smtClean="0"/>
              <a:t>áció</a:t>
            </a:r>
            <a:endParaRPr lang="hu-HU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98750" y="6019800"/>
            <a:ext cx="244951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 dirty="0" smtClean="0"/>
              <a:t>Kompozitálás</a:t>
            </a:r>
            <a:endParaRPr lang="hu-HU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3400" y="5144869"/>
            <a:ext cx="122872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 dirty="0" smtClean="0"/>
              <a:t>Textú</a:t>
            </a:r>
            <a:r>
              <a:rPr lang="en-US" dirty="0" smtClean="0"/>
              <a:t>r</a:t>
            </a:r>
            <a:r>
              <a:rPr lang="hu-HU" dirty="0" smtClean="0"/>
              <a:t>a</a:t>
            </a:r>
            <a:endParaRPr lang="hu-HU" dirty="0"/>
          </a:p>
          <a:p>
            <a:pPr algn="ctr"/>
            <a:r>
              <a:rPr lang="en-US" dirty="0" err="1" smtClean="0"/>
              <a:t>mem</a:t>
            </a:r>
            <a:r>
              <a:rPr lang="hu-HU" dirty="0" smtClean="0"/>
              <a:t>ória</a:t>
            </a:r>
            <a:endParaRPr lang="hu-HU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534887" y="2514599"/>
            <a:ext cx="903514" cy="259624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84438" y="1989138"/>
            <a:ext cx="2725737" cy="774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/>
              <a:t>Vertex</a:t>
            </a:r>
          </a:p>
          <a:p>
            <a:pPr algn="ctr"/>
            <a:r>
              <a:rPr lang="hu-HU"/>
              <a:t>Shader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484438" y="5168900"/>
            <a:ext cx="2725737" cy="774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/>
              <a:t>Pixel</a:t>
            </a:r>
          </a:p>
          <a:p>
            <a:pPr algn="ctr"/>
            <a:r>
              <a:rPr lang="hu-HU"/>
              <a:t>Shader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75275" y="2057400"/>
            <a:ext cx="3621504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u="sng" dirty="0" smtClean="0"/>
              <a:t>Leképzés (Mapping)</a:t>
            </a:r>
            <a:r>
              <a:rPr lang="en-US" i="1" u="sng" dirty="0" smtClean="0"/>
              <a:t>:</a:t>
            </a:r>
            <a:endParaRPr lang="hu-HU" i="1" u="sng" dirty="0" smtClean="0"/>
          </a:p>
          <a:p>
            <a:r>
              <a:rPr lang="hu-HU" i="1" u="sng" dirty="0" smtClean="0"/>
              <a:t>Az adatfolyam elemeinek átalakítása</a:t>
            </a:r>
            <a:endParaRPr lang="en-US" i="1" u="sng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24525" y="5345668"/>
            <a:ext cx="202010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u="sng" dirty="0" smtClean="0"/>
              <a:t>Leképzés (</a:t>
            </a:r>
            <a:r>
              <a:rPr lang="en-US" i="1" u="sng" dirty="0" smtClean="0"/>
              <a:t>Mapping</a:t>
            </a:r>
            <a:r>
              <a:rPr lang="hu-HU" i="1" u="sng" dirty="0" smtClean="0"/>
              <a:t>)</a:t>
            </a:r>
            <a:endParaRPr lang="hu-HU" i="1" u="sng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200" y="6104692"/>
            <a:ext cx="1903413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hu-HU" sz="1000" dirty="0"/>
          </a:p>
          <a:p>
            <a:pPr algn="ctr"/>
            <a:r>
              <a:rPr lang="en-US" dirty="0" err="1"/>
              <a:t>Framebuffer</a:t>
            </a:r>
            <a:endParaRPr lang="hu-HU" dirty="0"/>
          </a:p>
          <a:p>
            <a:pPr algn="ctr"/>
            <a:endParaRPr lang="hu-HU" sz="1000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979613" y="6627812"/>
            <a:ext cx="1871662" cy="1588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39750" y="1541463"/>
            <a:ext cx="1228725" cy="744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hu-HU" sz="1000"/>
          </a:p>
          <a:p>
            <a:pPr algn="ctr"/>
            <a:r>
              <a:rPr lang="hu-HU"/>
              <a:t>CPU</a:t>
            </a:r>
          </a:p>
          <a:p>
            <a:pPr algn="ctr"/>
            <a:endParaRPr lang="hu-HU" sz="100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763712" y="1752600"/>
            <a:ext cx="2122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1779814" y="5494563"/>
            <a:ext cx="891494" cy="774473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1787980" y="5354637"/>
            <a:ext cx="652008" cy="11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951288" y="1447800"/>
            <a:ext cx="458311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1" u="sng" dirty="0" err="1" smtClean="0"/>
              <a:t>Vert</a:t>
            </a:r>
            <a:r>
              <a:rPr lang="hu-HU" sz="1600" i="1" u="sng" dirty="0" smtClean="0"/>
              <a:t>exek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+ </a:t>
            </a:r>
            <a:r>
              <a:rPr lang="hu-HU" sz="1600" i="1" u="sng" dirty="0" smtClean="0"/>
              <a:t>tulajdonságok</a:t>
            </a:r>
            <a:r>
              <a:rPr lang="en-US" sz="1600" i="1" u="sng" dirty="0" smtClean="0"/>
              <a:t>:</a:t>
            </a:r>
            <a:endParaRPr lang="en-US" sz="1600" i="1" u="sng" dirty="0"/>
          </a:p>
          <a:p>
            <a:r>
              <a:rPr lang="hu-HU" sz="1600" dirty="0" smtClean="0"/>
              <a:t>Bemenő adatfolyam:</a:t>
            </a:r>
            <a:r>
              <a:rPr lang="en-US" sz="1600" dirty="0" smtClean="0"/>
              <a:t> </a:t>
            </a:r>
            <a:r>
              <a:rPr lang="en-US" sz="1600" dirty="0"/>
              <a:t>13 x 4 </a:t>
            </a:r>
            <a:r>
              <a:rPr lang="en-US" sz="1600" dirty="0" smtClean="0"/>
              <a:t>float</a:t>
            </a:r>
            <a:endParaRPr lang="hu-HU" dirty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638800" y="3669268"/>
            <a:ext cx="190084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u="sng" dirty="0" smtClean="0"/>
              <a:t>Feltételes redukció</a:t>
            </a:r>
            <a:endParaRPr lang="hu-HU" dirty="0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51500" y="4355068"/>
            <a:ext cx="225766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u="sng" dirty="0" smtClean="0"/>
              <a:t>Bővítés (amplification)</a:t>
            </a:r>
            <a:endParaRPr lang="hu-HU" dirty="0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5724525" y="6031468"/>
            <a:ext cx="212846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u="sng" dirty="0" smtClean="0"/>
              <a:t>Összegzés + redukció</a:t>
            </a:r>
            <a:endParaRPr lang="hu-HU" i="1" u="sng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657475" y="2819400"/>
            <a:ext cx="24479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 err="1" smtClean="0"/>
              <a:t>Geometria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endParaRPr lang="hu-HU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657475" y="3212068"/>
            <a:ext cx="24479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 err="1" smtClean="0"/>
              <a:t>Tesszel</a:t>
            </a:r>
            <a:r>
              <a:rPr lang="hu-HU" dirty="0" smtClean="0"/>
              <a:t>ációs shader</a:t>
            </a:r>
            <a:endParaRPr lang="hu-HU" dirty="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638800" y="3059668"/>
            <a:ext cx="225766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u="sng" dirty="0" smtClean="0"/>
              <a:t>Bővítés (amplification)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Élkeresés</a:t>
            </a:r>
          </a:p>
          <a:p>
            <a:pPr lvl="1"/>
            <a:r>
              <a:rPr lang="hu-HU" dirty="0" smtClean="0"/>
              <a:t>Prewitt operátor</a:t>
            </a:r>
            <a:endParaRPr lang="en-US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Sobel operátor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1193800" y="4800600"/>
          <a:ext cx="1768475" cy="990600"/>
        </p:xfrm>
        <a:graphic>
          <a:graphicData uri="http://schemas.openxmlformats.org/presentationml/2006/ole">
            <p:oleObj spid="_x0000_s33797" name="Equation" r:id="rId3" imgW="1269720" imgH="711000" progId="Equation.3">
              <p:embed/>
            </p:oleObj>
          </a:graphicData>
        </a:graphic>
      </p:graphicFrame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3200400" y="4800600"/>
          <a:ext cx="2000250" cy="990600"/>
        </p:xfrm>
        <a:graphic>
          <a:graphicData uri="http://schemas.openxmlformats.org/presentationml/2006/ole">
            <p:oleObj spid="_x0000_s33798" name="Equation" r:id="rId4" imgW="1434960" imgH="711000" progId="Equation.3">
              <p:embed/>
            </p:oleObj>
          </a:graphicData>
        </a:graphic>
      </p:graphicFrame>
      <p:graphicFrame>
        <p:nvGraphicFramePr>
          <p:cNvPr id="33805" name="Object 4"/>
          <p:cNvGraphicFramePr>
            <a:graphicFrameLocks noChangeAspect="1"/>
          </p:cNvGraphicFramePr>
          <p:nvPr/>
        </p:nvGraphicFramePr>
        <p:xfrm>
          <a:off x="1219200" y="2895600"/>
          <a:ext cx="1679575" cy="990600"/>
        </p:xfrm>
        <a:graphic>
          <a:graphicData uri="http://schemas.openxmlformats.org/presentationml/2006/ole">
            <p:oleObj spid="_x0000_s33805" name="Equation" r:id="rId5" imgW="1206360" imgH="711000" progId="Equation.3">
              <p:embed/>
            </p:oleObj>
          </a:graphicData>
        </a:graphic>
      </p:graphicFrame>
      <p:graphicFrame>
        <p:nvGraphicFramePr>
          <p:cNvPr id="33806" name="Object 4"/>
          <p:cNvGraphicFramePr>
            <a:graphicFrameLocks noChangeAspect="1"/>
          </p:cNvGraphicFramePr>
          <p:nvPr/>
        </p:nvGraphicFramePr>
        <p:xfrm>
          <a:off x="3200400" y="2895600"/>
          <a:ext cx="1963737" cy="990600"/>
        </p:xfrm>
        <a:graphic>
          <a:graphicData uri="http://schemas.openxmlformats.org/presentationml/2006/ole">
            <p:oleObj spid="_x0000_s33806" name="Equation" r:id="rId6" imgW="1409400" imgH="711000" progId="Equation.3">
              <p:embed/>
            </p:oleObj>
          </a:graphicData>
        </a:graphic>
      </p:graphicFrame>
      <p:pic>
        <p:nvPicPr>
          <p:cNvPr id="33808" name="Picture 16" descr="\\VBOXSVR\VBoxShare\gpgpu\lena_prewit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76400"/>
            <a:ext cx="2386806" cy="2362200"/>
          </a:xfrm>
          <a:prstGeom prst="rect">
            <a:avLst/>
          </a:prstGeom>
          <a:noFill/>
        </p:spPr>
      </p:pic>
      <p:pic>
        <p:nvPicPr>
          <p:cNvPr id="33809" name="Picture 17" descr="\\VBOXSVR\VBoxShare\gpgpu\lena_sob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267200"/>
            <a:ext cx="238680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17991"/>
            <a:ext cx="8229600" cy="4625609"/>
          </a:xfrm>
        </p:spPr>
        <p:txBody>
          <a:bodyPr/>
          <a:lstStyle/>
          <a:p>
            <a:r>
              <a:rPr lang="hu-HU" dirty="0" smtClean="0"/>
              <a:t>Prewitt operátor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73508"/>
            <a:ext cx="76962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sampler2D colorMap;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vec2 textureSize;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const float kernelX[9]=float[9]( -1.0/6.0, 0.0, 1.0/6.0,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              -1.0/6.0, 0.0, 1.0/6.0,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              -1.0/6.0, 0.0, 1.0/6.0 );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const float kernelY[9]=float[9]( 1.0/6.0,  1.0/6.0,  1.0/6.0,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	         0.0,      0.0,      0.0,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	    -1.0/6.0, -1.0/6.0, -1.0/6.0 );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 vec2 fTexCoord;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out vec4 outColor;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void main(){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float gradX = 0.0;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float gradY = 0.0;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for(int i=0; i&lt;9; ++i){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gradX += I(fTexCoord.xy + offset[i]) * kernelX[i];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gradY += I(fTexCoord.xy + offset[i]) * kernelY[i];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outColor = vec4(sqrt(gradX * gradX + gradY * gradY));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17991"/>
            <a:ext cx="8229600" cy="4625609"/>
          </a:xfrm>
        </p:spPr>
        <p:txBody>
          <a:bodyPr/>
          <a:lstStyle/>
          <a:p>
            <a:r>
              <a:rPr lang="hu-HU" dirty="0" smtClean="0"/>
              <a:t>Sobel operátor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73508"/>
            <a:ext cx="76962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sampler2D colorMap;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vec2 textureSize;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const float kernelX[9]=float[9]( -1.0/8.0, 0.0, 1.0/8.0,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              -2.0/8.0, 0.0, 2.0/8.0,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              -1.0/8.0, 0.0, 1.0/8.0 );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const float kernelY[9]=float[9]( 1.0/8.0,  2.0/8.0,  1.0/8.0,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	         0.0,      0.0,      0.0,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	    -1.0/8.0, -2.0/8.0, -1.0/8.0 );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 vec2 fTexCoord;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out vec4 outColor;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void main(){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float gradX = 0.0;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float gradY = 0.0;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for(int i=0; i&lt;9; ++i){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gradX += I(fTexCoord.xy + offset[i]) * kernelX[i];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gradY += I(fTexCoord.xy + offset[i]) * kernelY[i];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outColor = vec4(sqrt(gradX * gradX + gradY * gradY));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Élkeresés</a:t>
            </a:r>
          </a:p>
          <a:p>
            <a:pPr lvl="1"/>
            <a:r>
              <a:rPr lang="hu-HU" dirty="0" smtClean="0"/>
              <a:t>Laplace operátor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673257"/>
            <a:ext cx="55626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sampler2D colorMap;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uniform vec2 textureSize;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 vec2 texCoord;</a:t>
            </a:r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const float kernel[9] = float[9]( 0.0, 1.0, 0.0,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	      1.0, -4.0, 1.0,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		      0.0, 1.0, 0.0);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void main(){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for(int x=-1; x&lt;1; ++x)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for(int y=-1; y&lt;1; ++y)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outColor += I(texCoord +	vec2(x/textureSize.x,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                              y/textureSize.y))*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               kernel[x+y*3];</a:t>
            </a:r>
          </a:p>
          <a:p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35842" name="Picture 2" descr="http://upload.wikimedia.org/wikipedia/en/thumb/8/8e/EdgeDetectionMathematica.png/500px-EdgeDetectionMathematic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50400"/>
          <a:stretch>
            <a:fillRect/>
          </a:stretch>
        </p:blipFill>
        <p:spPr bwMode="auto">
          <a:xfrm>
            <a:off x="6096000" y="1524000"/>
            <a:ext cx="2846022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844" name="Picture 4" descr="http://upload.wikimedia.org/wikipedia/en/thumb/8/8e/EdgeDetectionMathematica.png/500px-EdgeDetectionMathematic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1200"/>
          <a:stretch>
            <a:fillRect/>
          </a:stretch>
        </p:blipFill>
        <p:spPr bwMode="auto">
          <a:xfrm>
            <a:off x="6096000" y="4811841"/>
            <a:ext cx="2895600" cy="1969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Down Arrow 12"/>
          <p:cNvSpPr/>
          <p:nvPr/>
        </p:nvSpPr>
        <p:spPr>
          <a:xfrm>
            <a:off x="6553200" y="3581400"/>
            <a:ext cx="457200" cy="1143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681" name="Object 4"/>
          <p:cNvGraphicFramePr>
            <a:graphicFrameLocks noChangeAspect="1"/>
          </p:cNvGraphicFramePr>
          <p:nvPr/>
        </p:nvGraphicFramePr>
        <p:xfrm>
          <a:off x="7162800" y="3657600"/>
          <a:ext cx="1768475" cy="990600"/>
        </p:xfrm>
        <a:graphic>
          <a:graphicData uri="http://schemas.openxmlformats.org/presentationml/2006/ole">
            <p:oleObj spid="_x0000_s71681" name="Equation" r:id="rId5" imgW="126972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86400" cy="4625609"/>
          </a:xfrm>
        </p:spPr>
        <p:txBody>
          <a:bodyPr/>
          <a:lstStyle/>
          <a:p>
            <a:r>
              <a:rPr lang="hu-HU" dirty="0" smtClean="0"/>
              <a:t>Élkiemelés</a:t>
            </a:r>
          </a:p>
          <a:p>
            <a:pPr lvl="1"/>
            <a:r>
              <a:rPr lang="hu-HU" dirty="0" smtClean="0"/>
              <a:t>A képből vonjuk ki a második deriváltját</a:t>
            </a:r>
            <a:endParaRPr lang="en-US" dirty="0"/>
          </a:p>
        </p:txBody>
      </p:sp>
      <p:pic>
        <p:nvPicPr>
          <p:cNvPr id="37890" name="Picture 2" descr="\\VBOXSVR\VBoxShare\gpgpu\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0"/>
            <a:ext cx="2362200" cy="2362200"/>
          </a:xfrm>
          <a:prstGeom prst="rect">
            <a:avLst/>
          </a:prstGeom>
          <a:noFill/>
        </p:spPr>
      </p:pic>
      <p:pic>
        <p:nvPicPr>
          <p:cNvPr id="37891" name="Picture 3" descr="\\VBOXSVR\VBoxShare\gpgpu\lena_shar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027" y="4495800"/>
            <a:ext cx="2303573" cy="2279826"/>
          </a:xfrm>
          <a:prstGeom prst="rect">
            <a:avLst/>
          </a:prstGeom>
          <a:noFill/>
        </p:spPr>
      </p:pic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219200" y="3429000"/>
          <a:ext cx="4276725" cy="1168400"/>
        </p:xfrm>
        <a:graphic>
          <a:graphicData uri="http://schemas.openxmlformats.org/presentationml/2006/ole">
            <p:oleObj spid="_x0000_s37892" name="Equation" r:id="rId5" imgW="2603160" imgH="711000" progId="Equation.3">
              <p:embed/>
            </p:oleObj>
          </a:graphicData>
        </a:graphic>
      </p:graphicFrame>
      <p:sp>
        <p:nvSpPr>
          <p:cNvPr id="7" name="Down Arrow 6"/>
          <p:cNvSpPr/>
          <p:nvPr/>
        </p:nvSpPr>
        <p:spPr>
          <a:xfrm>
            <a:off x="7772400" y="3962400"/>
            <a:ext cx="3810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Képszűrés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Gauss szűrő</a:t>
            </a:r>
          </a:p>
          <a:p>
            <a:pPr lvl="1"/>
            <a:endParaRPr lang="en-US" dirty="0"/>
          </a:p>
        </p:txBody>
      </p:sp>
      <p:pic>
        <p:nvPicPr>
          <p:cNvPr id="36868" name="Picture 4" descr="File:Halftone, Gaussian Blu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4360" y="1600200"/>
            <a:ext cx="3335528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70" name="Picture 6" descr="http://upload.wikimedia.org/wikipedia/commons/thumb/f/f6/Gaussian_Filter.svg/220px-Gaussian_Filter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581400"/>
            <a:ext cx="2970833" cy="2133600"/>
          </a:xfrm>
          <a:prstGeom prst="rect">
            <a:avLst/>
          </a:prstGeom>
          <a:noFill/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962400" y="4267200"/>
          <a:ext cx="1502229" cy="1168400"/>
        </p:xfrm>
        <a:graphic>
          <a:graphicData uri="http://schemas.openxmlformats.org/presentationml/2006/ole">
            <p:oleObj spid="_x0000_s36879" name="Equation" r:id="rId7" imgW="914400" imgH="7110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990600" y="2362200"/>
          <a:ext cx="2584450" cy="838200"/>
        </p:xfrm>
        <a:graphic>
          <a:graphicData uri="http://schemas.openxmlformats.org/presentationml/2006/ole">
            <p:oleObj spid="_x0000_s36880" name="Equation" r:id="rId8" imgW="1409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Párhuzamos feldolgozási sémák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4800600"/>
          </a:xfrm>
        </p:spPr>
        <p:txBody>
          <a:bodyPr/>
          <a:lstStyle/>
          <a:p>
            <a:r>
              <a:rPr lang="hu-HU" dirty="0" smtClean="0"/>
              <a:t>SISD (Single Instruction on Single Data)</a:t>
            </a:r>
          </a:p>
          <a:p>
            <a:pPr lvl="1"/>
            <a:r>
              <a:rPr lang="hu-HU" dirty="0" smtClean="0"/>
              <a:t>Egymagos CPU, beágyazott vezérlők</a:t>
            </a:r>
          </a:p>
          <a:p>
            <a:r>
              <a:rPr lang="hu-HU" dirty="0" smtClean="0"/>
              <a:t>SIMD (Single Instruction on Multiple Data)</a:t>
            </a:r>
          </a:p>
          <a:p>
            <a:pPr lvl="1"/>
            <a:r>
              <a:rPr lang="hu-HU" dirty="0" smtClean="0"/>
              <a:t>GPU Multiprocesszor</a:t>
            </a:r>
          </a:p>
          <a:p>
            <a:pPr lvl="1"/>
            <a:r>
              <a:rPr lang="hu-HU" dirty="0" smtClean="0"/>
              <a:t> CPU kiterjesztések (MMX, SSE, 3DNow!)</a:t>
            </a:r>
          </a:p>
          <a:p>
            <a:r>
              <a:rPr lang="hu-HU" dirty="0" smtClean="0"/>
              <a:t>MIMD (Multiple Instruction on Multiple Data)</a:t>
            </a:r>
          </a:p>
          <a:p>
            <a:pPr lvl="1"/>
            <a:r>
              <a:rPr lang="hu-HU" dirty="0" smtClean="0"/>
              <a:t>Több processzoros rendszerek</a:t>
            </a:r>
          </a:p>
          <a:p>
            <a:pPr lvl="1"/>
            <a:r>
              <a:rPr lang="hu-HU" dirty="0" smtClean="0"/>
              <a:t>Több magos CPU</a:t>
            </a:r>
          </a:p>
          <a:p>
            <a:pPr lvl="1"/>
            <a:r>
              <a:rPr lang="hu-HU" dirty="0" smtClean="0"/>
              <a:t>GPU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 (</a:t>
            </a:r>
            <a:r>
              <a:rPr lang="hu-HU" dirty="0" err="1" smtClean="0"/>
              <a:t>Array</a:t>
            </a:r>
            <a:r>
              <a:rPr lang="hu-HU" dirty="0" smtClean="0"/>
              <a:t>) 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SIMD</a:t>
            </a:r>
          </a:p>
          <a:p>
            <a:pPr lvl="1"/>
            <a:r>
              <a:rPr lang="hu-HU" dirty="0" smtClean="0"/>
              <a:t>Adatközpontú</a:t>
            </a:r>
          </a:p>
          <a:p>
            <a:pPr lvl="1"/>
            <a:r>
              <a:rPr lang="hu-HU" dirty="0" smtClean="0"/>
              <a:t>Globális I/O igény</a:t>
            </a:r>
          </a:p>
          <a:p>
            <a:pPr lvl="1"/>
            <a:r>
              <a:rPr lang="hu-HU" dirty="0" smtClean="0"/>
              <a:t>Erőteljesen párhuzamosítható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Példa </a:t>
            </a:r>
          </a:p>
          <a:p>
            <a:pPr lvl="1"/>
            <a:r>
              <a:rPr lang="hu-HU" dirty="0" smtClean="0"/>
              <a:t>két vektor összege</a:t>
            </a:r>
          </a:p>
          <a:p>
            <a:pPr lvl="1"/>
            <a:r>
              <a:rPr lang="hu-HU" dirty="0" smtClean="0"/>
              <a:t>vektor mátrix szorzás</a:t>
            </a:r>
          </a:p>
          <a:p>
            <a:endParaRPr lang="hu-HU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 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/>
          <a:lstStyle/>
          <a:p>
            <a:r>
              <a:rPr lang="hu-HU" dirty="0" smtClean="0"/>
              <a:t>SIMD a CPU-n</a:t>
            </a:r>
          </a:p>
          <a:p>
            <a:pPr lvl="1"/>
            <a:r>
              <a:rPr lang="hu-HU" dirty="0" smtClean="0"/>
              <a:t>Intel MMX</a:t>
            </a:r>
          </a:p>
          <a:p>
            <a:pPr lvl="2"/>
            <a:r>
              <a:rPr lang="hu-HU" dirty="0" smtClean="0"/>
              <a:t>8 speciális 64 bites regiszter</a:t>
            </a:r>
          </a:p>
          <a:p>
            <a:pPr lvl="2"/>
            <a:r>
              <a:rPr lang="hu-HU" dirty="0" smtClean="0"/>
              <a:t>8, 16, 32, 64 bites darabok</a:t>
            </a:r>
          </a:p>
          <a:p>
            <a:pPr lvl="2"/>
            <a:r>
              <a:rPr lang="hu-HU" dirty="0" smtClean="0"/>
              <a:t>Egész műveletek</a:t>
            </a:r>
          </a:p>
          <a:p>
            <a:pPr lvl="1"/>
            <a:r>
              <a:rPr lang="hu-HU" dirty="0" smtClean="0"/>
              <a:t>Intel SSE</a:t>
            </a:r>
          </a:p>
          <a:p>
            <a:pPr lvl="2"/>
            <a:r>
              <a:rPr lang="hu-HU" dirty="0" smtClean="0"/>
              <a:t>8-16 speciális 128 bites regiszter</a:t>
            </a:r>
          </a:p>
          <a:p>
            <a:pPr lvl="2"/>
            <a:r>
              <a:rPr lang="hu-HU" dirty="0" smtClean="0"/>
              <a:t>Float, double, integer darabok</a:t>
            </a:r>
          </a:p>
          <a:p>
            <a:pPr lvl="2"/>
            <a:r>
              <a:rPr lang="hu-HU" dirty="0" smtClean="0"/>
              <a:t>Egész és lebegő pontos műveletek</a:t>
            </a:r>
          </a:p>
          <a:p>
            <a:pPr lvl="2"/>
            <a:endParaRPr lang="en-US" dirty="0"/>
          </a:p>
        </p:txBody>
      </p:sp>
      <p:pic>
        <p:nvPicPr>
          <p:cNvPr id="2050" name="Picture 2" descr="XMM register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2095500" cy="2095501"/>
          </a:xfrm>
          <a:prstGeom prst="rect">
            <a:avLst/>
          </a:prstGeom>
          <a:noFill/>
        </p:spPr>
      </p:pic>
      <p:pic>
        <p:nvPicPr>
          <p:cNvPr id="2052" name="Picture 4" descr="File:Pentium I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752600"/>
            <a:ext cx="35433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 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SIMD a GPU-n</a:t>
            </a:r>
          </a:p>
          <a:p>
            <a:pPr lvl="1"/>
            <a:r>
              <a:rPr lang="hu-HU" dirty="0" smtClean="0"/>
              <a:t>Bemenő adatfolyam</a:t>
            </a:r>
          </a:p>
          <a:p>
            <a:pPr lvl="2"/>
            <a:r>
              <a:rPr lang="hu-HU" dirty="0" smtClean="0"/>
              <a:t>Vertex és tulajdonság streamek</a:t>
            </a:r>
          </a:p>
          <a:p>
            <a:pPr lvl="2"/>
            <a:r>
              <a:rPr lang="hu-HU" dirty="0" smtClean="0"/>
              <a:t>Textúrák</a:t>
            </a:r>
          </a:p>
          <a:p>
            <a:pPr lvl="1"/>
            <a:r>
              <a:rPr lang="hu-HU" dirty="0" smtClean="0"/>
              <a:t>Kimenő pixelhalmaz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Újra feldolgozható vertex és </a:t>
            </a:r>
            <a:r>
              <a:rPr lang="hu-HU" dirty="0" err="1" smtClean="0"/>
              <a:t>fragmens</a:t>
            </a:r>
            <a:r>
              <a:rPr lang="hu-HU" dirty="0" smtClean="0"/>
              <a:t> folyam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Példa vektor feldolgozásra: Attraktorok</a:t>
            </a:r>
            <a:endParaRPr lang="hu-H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34200" y="3321050"/>
            <a:ext cx="2159000" cy="161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>
                <a:latin typeface="Tahoma" pitchFamily="34" charset="0"/>
              </a:rPr>
              <a:t>Kimeneti kép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92950" y="5049838"/>
            <a:ext cx="194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>
                <a:latin typeface="Tahoma" pitchFamily="34" charset="0"/>
              </a:rPr>
              <a:t>Textúra vagy</a:t>
            </a:r>
          </a:p>
          <a:p>
            <a:pPr algn="ctr" eaLnBrk="1" hangingPunct="1"/>
            <a:r>
              <a:rPr lang="hu-HU">
                <a:latin typeface="Tahoma" pitchFamily="34" charset="0"/>
              </a:rPr>
              <a:t>rasztertár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10000" y="3276600"/>
            <a:ext cx="2195512" cy="172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>
                <a:latin typeface="Tahoma" pitchFamily="34" charset="0"/>
              </a:rPr>
              <a:t>Képszintézis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944836" y="2590800"/>
            <a:ext cx="8164" cy="58987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19562" y="1920875"/>
            <a:ext cx="2205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dirty="0">
                <a:latin typeface="Tahoma" pitchFamily="34" charset="0"/>
              </a:rPr>
              <a:t>Geometria: </a:t>
            </a:r>
          </a:p>
          <a:p>
            <a:pPr eaLnBrk="1" hangingPunct="1"/>
            <a:r>
              <a:rPr lang="hu-HU" dirty="0">
                <a:latin typeface="Tahoma" pitchFamily="34" charset="0"/>
              </a:rPr>
              <a:t>„háromszögek”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075589" y="4149725"/>
            <a:ext cx="782411" cy="5896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58000" y="29718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Eredmény tömb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874196" y="1944469"/>
            <a:ext cx="2829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Az eredménytömb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melyik 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elemeit számítjuk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ki ?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29000" y="5096470"/>
            <a:ext cx="322120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Minden kimeneti tömbelemre </a:t>
            </a:r>
          </a:p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ugyanaz az algoritmus, </a:t>
            </a:r>
          </a:p>
          <a:p>
            <a:pPr algn="ctr"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más adatokra: SIMD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71450" y="304800"/>
            <a:ext cx="4629150" cy="63401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sz="1800" b="1" i="1" u="sng" dirty="0">
                <a:latin typeface="Tahoma" pitchFamily="34" charset="0"/>
              </a:rPr>
              <a:t>„Teljes képernyős” téglalap (CPU)</a:t>
            </a:r>
            <a:r>
              <a:rPr lang="en-GB" sz="1800" b="1" i="1" u="sng" dirty="0">
                <a:latin typeface="Tahoma" pitchFamily="34" charset="0"/>
              </a:rPr>
              <a:t>:</a:t>
            </a:r>
          </a:p>
          <a:p>
            <a:pPr eaLnBrk="1" hangingPunct="1"/>
            <a:r>
              <a:rPr lang="hu-HU" sz="1600" dirty="0" err="1">
                <a:latin typeface="Tahoma" pitchFamily="34" charset="0"/>
              </a:rPr>
              <a:t>glViewport</a:t>
            </a:r>
            <a:r>
              <a:rPr lang="hu-HU" sz="1600" dirty="0">
                <a:latin typeface="Tahoma" pitchFamily="34" charset="0"/>
              </a:rPr>
              <a:t>(</a:t>
            </a:r>
            <a:r>
              <a:rPr lang="en-GB" sz="1600" dirty="0">
                <a:latin typeface="Tahoma" pitchFamily="34" charset="0"/>
              </a:rPr>
              <a:t>0, 0, HRES, VRES)</a:t>
            </a:r>
            <a:endParaRPr lang="hu-HU" sz="1600" dirty="0">
              <a:latin typeface="Tahoma" pitchFamily="34" charset="0"/>
            </a:endParaRPr>
          </a:p>
          <a:p>
            <a:pPr eaLnBrk="1" hangingPunct="1"/>
            <a:r>
              <a:rPr lang="en-GB" sz="1600" dirty="0" err="1">
                <a:latin typeface="Tahoma" pitchFamily="34" charset="0"/>
              </a:rPr>
              <a:t>glBegin</a:t>
            </a:r>
            <a:r>
              <a:rPr lang="en-GB" sz="1600" dirty="0">
                <a:latin typeface="Tahoma" pitchFamily="34" charset="0"/>
              </a:rPr>
              <a:t>(GL_QUADS);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glTexCoord2f(1,1); glVertex4f(-1,-1, 0, 1);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glTexCoord2f(1,0); glVertex4f(-1, 1, 0, 1);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glTexCoord2f(0,0); glVertex4f( 1, 1, 0, 1);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glTexCoord2f(0,1); glVertex4f( 1,-1, 0, 1);</a:t>
            </a:r>
          </a:p>
          <a:p>
            <a:pPr eaLnBrk="1" hangingPunct="1"/>
            <a:r>
              <a:rPr lang="en-GB" sz="1600" dirty="0" err="1">
                <a:latin typeface="Tahoma" pitchFamily="34" charset="0"/>
              </a:rPr>
              <a:t>glEnd</a:t>
            </a:r>
            <a:r>
              <a:rPr lang="en-GB" sz="1600" dirty="0">
                <a:latin typeface="Tahoma" pitchFamily="34" charset="0"/>
              </a:rPr>
              <a:t>( );</a:t>
            </a:r>
          </a:p>
          <a:p>
            <a:pPr eaLnBrk="1" hangingPunct="1"/>
            <a:endParaRPr lang="en-GB" sz="800" dirty="0">
              <a:latin typeface="Tahoma" pitchFamily="34" charset="0"/>
            </a:endParaRPr>
          </a:p>
          <a:p>
            <a:pPr eaLnBrk="1" hangingPunct="1"/>
            <a:r>
              <a:rPr lang="en-GB" sz="1800" b="1" i="1" u="sng" dirty="0">
                <a:latin typeface="Tahoma" pitchFamily="34" charset="0"/>
              </a:rPr>
              <a:t>Vertex </a:t>
            </a:r>
            <a:r>
              <a:rPr lang="en-GB" sz="1800" b="1" i="1" u="sng" dirty="0" err="1">
                <a:latin typeface="Tahoma" pitchFamily="34" charset="0"/>
              </a:rPr>
              <a:t>shader</a:t>
            </a:r>
            <a:r>
              <a:rPr lang="hu-HU" sz="1800" b="1" i="1" u="sng" dirty="0">
                <a:latin typeface="Tahoma" pitchFamily="34" charset="0"/>
              </a:rPr>
              <a:t> </a:t>
            </a:r>
            <a:r>
              <a:rPr lang="hu-HU" sz="1800" b="1" i="1" u="sng" dirty="0" smtClean="0">
                <a:latin typeface="Tahoma" pitchFamily="34" charset="0"/>
              </a:rPr>
              <a:t>(GLSL)</a:t>
            </a:r>
            <a:r>
              <a:rPr lang="en-GB" sz="1800" b="1" i="1" u="sng" dirty="0" smtClean="0">
                <a:latin typeface="Tahoma" pitchFamily="34" charset="0"/>
              </a:rPr>
              <a:t>:</a:t>
            </a:r>
            <a:endParaRPr lang="hu-HU" sz="1800" b="1" i="1" u="sng" dirty="0" smtClean="0">
              <a:latin typeface="Tahoma" pitchFamily="34" charset="0"/>
            </a:endParaRP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in vec4 position;</a:t>
            </a: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in vec2 texCoord;</a:t>
            </a: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out vec2 fTexCoord;</a:t>
            </a:r>
          </a:p>
          <a:p>
            <a:pPr eaLnBrk="1" hangingPunct="1"/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hu-HU" sz="1600" dirty="0" err="1">
                <a:latin typeface="Tahoma" pitchFamily="34" charset="0"/>
              </a:rPr>
              <a:t>void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main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hu-HU" sz="1600" dirty="0" smtClean="0">
                <a:latin typeface="Tahoma" pitchFamily="34" charset="0"/>
              </a:rPr>
              <a:t>(void) </a:t>
            </a:r>
            <a:r>
              <a:rPr lang="en-GB" sz="1600" dirty="0">
                <a:latin typeface="Tahoma" pitchFamily="34" charset="0"/>
              </a:rPr>
              <a:t>{</a:t>
            </a:r>
            <a:endParaRPr lang="hu-HU" sz="1600" dirty="0">
              <a:latin typeface="Tahoma" pitchFamily="34" charset="0"/>
            </a:endParaRPr>
          </a:p>
          <a:p>
            <a:pPr eaLnBrk="1" hangingPunct="1"/>
            <a:r>
              <a:rPr lang="hu-HU" sz="1600" dirty="0">
                <a:latin typeface="Tahoma" pitchFamily="34" charset="0"/>
              </a:rPr>
              <a:t>    </a:t>
            </a:r>
            <a:r>
              <a:rPr lang="hu-HU" sz="1600" dirty="0" smtClean="0">
                <a:latin typeface="Tahoma" pitchFamily="34" charset="0"/>
              </a:rPr>
              <a:t>gl_Position </a:t>
            </a:r>
            <a:r>
              <a:rPr lang="hu-HU" sz="1600" dirty="0">
                <a:latin typeface="Tahoma" pitchFamily="34" charset="0"/>
              </a:rPr>
              <a:t>= </a:t>
            </a:r>
            <a:r>
              <a:rPr lang="hu-HU" sz="1600" dirty="0" smtClean="0">
                <a:latin typeface="Tahoma" pitchFamily="34" charset="0"/>
              </a:rPr>
              <a:t>position; </a:t>
            </a:r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en-GB" sz="1600" dirty="0">
                <a:latin typeface="Tahoma" pitchFamily="34" charset="0"/>
              </a:rPr>
              <a:t>    </a:t>
            </a:r>
            <a:r>
              <a:rPr lang="hu-HU" sz="1600" dirty="0" smtClean="0">
                <a:latin typeface="Tahoma" pitchFamily="34" charset="0"/>
              </a:rPr>
              <a:t>fTexCoord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= </a:t>
            </a:r>
            <a:r>
              <a:rPr lang="hu-HU" sz="1600" dirty="0" smtClean="0">
                <a:latin typeface="Tahoma" pitchFamily="34" charset="0"/>
              </a:rPr>
              <a:t>texCoord</a:t>
            </a:r>
            <a:r>
              <a:rPr lang="en-GB" sz="1600" dirty="0" smtClean="0">
                <a:latin typeface="Tahoma" pitchFamily="34" charset="0"/>
              </a:rPr>
              <a:t>;</a:t>
            </a:r>
            <a:endParaRPr lang="hu-HU" sz="1600" dirty="0">
              <a:latin typeface="Tahoma" pitchFamily="34" charset="0"/>
            </a:endParaRPr>
          </a:p>
          <a:p>
            <a:pPr eaLnBrk="1" hangingPunct="1"/>
            <a:r>
              <a:rPr lang="hu-HU" sz="1600" dirty="0">
                <a:latin typeface="Tahoma" pitchFamily="34" charset="0"/>
              </a:rPr>
              <a:t>}</a:t>
            </a:r>
            <a:endParaRPr lang="en-GB" sz="1600" dirty="0">
              <a:latin typeface="Tahoma" pitchFamily="34" charset="0"/>
            </a:endParaRPr>
          </a:p>
          <a:p>
            <a:pPr eaLnBrk="1" hangingPunct="1"/>
            <a:endParaRPr lang="en-GB" sz="800" dirty="0">
              <a:latin typeface="Tahoma" pitchFamily="34" charset="0"/>
            </a:endParaRPr>
          </a:p>
          <a:p>
            <a:pPr eaLnBrk="1" hangingPunct="1"/>
            <a:r>
              <a:rPr lang="en-GB" sz="1800" b="1" i="1" u="sng" dirty="0">
                <a:latin typeface="Tahoma" pitchFamily="34" charset="0"/>
              </a:rPr>
              <a:t>Fragment </a:t>
            </a:r>
            <a:r>
              <a:rPr lang="en-GB" sz="1800" b="1" i="1" u="sng" dirty="0" err="1">
                <a:latin typeface="Tahoma" pitchFamily="34" charset="0"/>
              </a:rPr>
              <a:t>shader</a:t>
            </a:r>
            <a:r>
              <a:rPr lang="hu-HU" sz="1800" b="1" i="1" u="sng" dirty="0">
                <a:latin typeface="Tahoma" pitchFamily="34" charset="0"/>
              </a:rPr>
              <a:t> </a:t>
            </a:r>
            <a:r>
              <a:rPr lang="hu-HU" sz="1800" b="1" i="1" u="sng" dirty="0" smtClean="0">
                <a:latin typeface="Tahoma" pitchFamily="34" charset="0"/>
              </a:rPr>
              <a:t>(GLSL)</a:t>
            </a:r>
            <a:r>
              <a:rPr lang="en-GB" sz="1800" b="1" i="1" u="sng" dirty="0" smtClean="0">
                <a:latin typeface="Tahoma" pitchFamily="34" charset="0"/>
              </a:rPr>
              <a:t>:</a:t>
            </a:r>
            <a:endParaRPr lang="hu-HU" sz="1800" b="1" i="1" u="sng" dirty="0" smtClean="0">
              <a:latin typeface="Tahoma" pitchFamily="34" charset="0"/>
            </a:endParaRP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in vec2 fTexCoord;</a:t>
            </a:r>
          </a:p>
          <a:p>
            <a:pPr eaLnBrk="1" hangingPunct="1"/>
            <a:r>
              <a:rPr lang="hu-HU" sz="1600" dirty="0" smtClean="0">
                <a:latin typeface="Tahoma" pitchFamily="34" charset="0"/>
              </a:rPr>
              <a:t>out vec4 outColor;</a:t>
            </a:r>
          </a:p>
          <a:p>
            <a:pPr eaLnBrk="1" hangingPunct="1"/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en-GB" sz="1600" dirty="0">
                <a:latin typeface="Tahoma" pitchFamily="34" charset="0"/>
              </a:rPr>
              <a:t>void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main</a:t>
            </a:r>
            <a:r>
              <a:rPr lang="hu-HU" sz="1600" dirty="0">
                <a:latin typeface="Tahoma" pitchFamily="34" charset="0"/>
              </a:rPr>
              <a:t> </a:t>
            </a:r>
            <a:r>
              <a:rPr lang="hu-HU" sz="1600" dirty="0" smtClean="0">
                <a:latin typeface="Tahoma" pitchFamily="34" charset="0"/>
              </a:rPr>
              <a:t>(void</a:t>
            </a:r>
            <a:r>
              <a:rPr lang="en-GB" sz="1600" dirty="0" smtClean="0">
                <a:latin typeface="Tahoma" pitchFamily="34" charset="0"/>
              </a:rPr>
              <a:t>) </a:t>
            </a:r>
            <a:r>
              <a:rPr lang="en-GB" sz="1600" dirty="0">
                <a:latin typeface="Tahoma" pitchFamily="34" charset="0"/>
              </a:rPr>
              <a:t>{</a:t>
            </a:r>
            <a:endParaRPr lang="hu-HU" sz="1600" dirty="0">
              <a:latin typeface="Tahoma" pitchFamily="34" charset="0"/>
            </a:endParaRPr>
          </a:p>
          <a:p>
            <a:pPr eaLnBrk="1" hangingPunct="1"/>
            <a:r>
              <a:rPr lang="hu-HU" sz="1600" dirty="0">
                <a:latin typeface="Tahoma" pitchFamily="34" charset="0"/>
              </a:rPr>
              <a:t>    </a:t>
            </a:r>
            <a:r>
              <a:rPr lang="hu-HU" sz="1600" dirty="0" smtClean="0">
                <a:latin typeface="Tahoma" pitchFamily="34" charset="0"/>
              </a:rPr>
              <a:t>outColor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= </a:t>
            </a:r>
            <a:r>
              <a:rPr lang="hu-HU" sz="1600" dirty="0" smtClean="0">
                <a:latin typeface="Tahoma" pitchFamily="34" charset="0"/>
              </a:rPr>
              <a:t>F(fTexCoord)</a:t>
            </a:r>
            <a:r>
              <a:rPr lang="en-GB" sz="1600" dirty="0" smtClean="0">
                <a:latin typeface="Tahoma" pitchFamily="34" charset="0"/>
              </a:rPr>
              <a:t>;</a:t>
            </a:r>
            <a:endParaRPr lang="en-GB" sz="1600" dirty="0">
              <a:latin typeface="Tahoma" pitchFamily="34" charset="0"/>
            </a:endParaRPr>
          </a:p>
          <a:p>
            <a:pPr eaLnBrk="1" hangingPunct="1"/>
            <a:r>
              <a:rPr lang="hu-HU" sz="1600" dirty="0">
                <a:latin typeface="Tahom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1150</TotalTime>
  <Words>1828</Words>
  <Application>Microsoft Office PowerPoint</Application>
  <PresentationFormat>On-screen Show (4:3)</PresentationFormat>
  <Paragraphs>628</Paragraphs>
  <Slides>45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Module</vt:lpstr>
      <vt:lpstr>Equation</vt:lpstr>
      <vt:lpstr>Microsoft Equation 3.0</vt:lpstr>
      <vt:lpstr>Adatfolyam és vektor feldolgozás</vt:lpstr>
      <vt:lpstr>Adatfolyam feldolgozás</vt:lpstr>
      <vt:lpstr>Adatfolyam feldolgozás</vt:lpstr>
      <vt:lpstr>Adatfolyam feldolgozás</vt:lpstr>
      <vt:lpstr>Párhuzamos feldolgozási sémák</vt:lpstr>
      <vt:lpstr>Vektor (Array) feldolgozás</vt:lpstr>
      <vt:lpstr>Vektor feldolgozás</vt:lpstr>
      <vt:lpstr>Vektor feldolgozás</vt:lpstr>
      <vt:lpstr>Példa vektor feldolgozásra: Attraktorok</vt:lpstr>
      <vt:lpstr>OpenGL: Geometria</vt:lpstr>
      <vt:lpstr>OpenGL: Geometria</vt:lpstr>
      <vt:lpstr>OpenGL: Geometria</vt:lpstr>
      <vt:lpstr>OpenGL: Geometria</vt:lpstr>
      <vt:lpstr>OpenGL/GLSL</vt:lpstr>
      <vt:lpstr>OpenGL/GLSL</vt:lpstr>
      <vt:lpstr>OpenGL/GLSL</vt:lpstr>
      <vt:lpstr>GLSL</vt:lpstr>
      <vt:lpstr>GLSL</vt:lpstr>
      <vt:lpstr>GLSL</vt:lpstr>
      <vt:lpstr>GLSL</vt:lpstr>
      <vt:lpstr>GLSL</vt:lpstr>
      <vt:lpstr>Példa vektor feldolgozásra:  Iterált függvények attraktorai</vt:lpstr>
      <vt:lpstr>z  z2</vt:lpstr>
      <vt:lpstr>Attraktor előállítása</vt:lpstr>
      <vt:lpstr>Julia halmaz:  z  z2 + c</vt:lpstr>
      <vt:lpstr>Kitöltött Julia halmaz:  algoritmus</vt:lpstr>
      <vt:lpstr>Vektor feldolgozás</vt:lpstr>
      <vt:lpstr>Mandelbrot halmaz</vt:lpstr>
      <vt:lpstr>Mandelbrot halmaz, algoritmus</vt:lpstr>
      <vt:lpstr>Vektor feldolgozás</vt:lpstr>
      <vt:lpstr>Slide 31</vt:lpstr>
      <vt:lpstr>GPGPU: GPU mint vektorprocesszor </vt:lpstr>
      <vt:lpstr>OpenGL: Textúrák</vt:lpstr>
      <vt:lpstr>Párhuzamos sémák</vt:lpstr>
      <vt:lpstr>Példa vektor feldolgozásra: Képfeldolgozás</vt:lpstr>
      <vt:lpstr>Képfeldolgozás</vt:lpstr>
      <vt:lpstr>Képszűrés</vt:lpstr>
      <vt:lpstr>Képszűrés</vt:lpstr>
      <vt:lpstr>Képszűrés</vt:lpstr>
      <vt:lpstr>Képszűrés</vt:lpstr>
      <vt:lpstr>Képszűrés</vt:lpstr>
      <vt:lpstr>Képszűrés</vt:lpstr>
      <vt:lpstr>Képszűrés</vt:lpstr>
      <vt:lpstr>Képszűrés</vt:lpstr>
      <vt:lpstr>Képszűrés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és stream processzor</dc:title>
  <dc:creator>tbalazs</dc:creator>
  <cp:lastModifiedBy>tbalazs</cp:lastModifiedBy>
  <cp:revision>185</cp:revision>
  <dcterms:created xsi:type="dcterms:W3CDTF">2011-02-03T12:50:36Z</dcterms:created>
  <dcterms:modified xsi:type="dcterms:W3CDTF">2011-02-15T10:02:51Z</dcterms:modified>
</cp:coreProperties>
</file>