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7"/>
  </p:notesMasterIdLst>
  <p:sldIdLst>
    <p:sldId id="256" r:id="rId2"/>
    <p:sldId id="257" r:id="rId3"/>
    <p:sldId id="258" r:id="rId4"/>
    <p:sldId id="289" r:id="rId5"/>
    <p:sldId id="290" r:id="rId6"/>
    <p:sldId id="29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8" r:id="rId24"/>
    <p:sldId id="285" r:id="rId25"/>
    <p:sldId id="286" r:id="rId26"/>
    <p:sldId id="287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1167" autoAdjust="0"/>
  </p:normalViewPr>
  <p:slideViewPr>
    <p:cSldViewPr>
      <p:cViewPr varScale="1">
        <p:scale>
          <a:sx n="89" d="100"/>
          <a:sy n="89" d="100"/>
        </p:scale>
        <p:origin x="-20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284FE-BE6D-427F-8A79-489C3B3549D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A45EC-C7A0-4BB5-9B6B-587291C6139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311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Gradiens: parciális deriváltakból álló vektor</a:t>
            </a:r>
          </a:p>
          <a:p>
            <a:r>
              <a:rPr lang="hu-HU" dirty="0" smtClean="0"/>
              <a:t>Divergencia: a vektormező forrásának (vagy elnyelésének) nagysága egy adott pontban. A sebesség változása a folyadék egy adott pontját</a:t>
            </a:r>
            <a:r>
              <a:rPr lang="hu-HU" baseline="0" dirty="0" smtClean="0"/>
              <a:t> határoló felületen. A második egyenlet (folytonosság egyenlete) biztosítja az összenyomhatatlanságot. Csak vektormezőre alkalmazható, skalármezőt eredményez.</a:t>
            </a:r>
          </a:p>
          <a:p>
            <a:r>
              <a:rPr lang="hu-HU" baseline="0" dirty="0" smtClean="0"/>
              <a:t>Laplace: A divergencia alkalmazása egy vektormező gradiensére. Diffúziós egyenleteknél gyakran megtalálható.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Minden vektormező felbontható egy divergencia mentes vektormező és egy skalármező gradiensének összegére.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Curl</a:t>
            </a:r>
            <a:r>
              <a:rPr lang="hu-HU" dirty="0" smtClean="0"/>
              <a:t> operátor: vektormező rotációja, ami szintén vektormező,</a:t>
            </a:r>
            <a:r>
              <a:rPr lang="hu-HU" baseline="0" dirty="0" smtClean="0"/>
              <a:t> a rotáció tengelye (hossza pedig a </a:t>
            </a:r>
            <a:r>
              <a:rPr lang="hu-HU" baseline="0" smtClean="0"/>
              <a:t>rotáció  mértéke)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églalap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C73D5D-59D4-4FB7-A263-0DAF59899FB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Folyadék szimuláció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4078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 tagjai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Diffúzió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különböző folyadékok, különbözőképpen mozognak: vannak sűrűbbek és vannak folyékonyabbak</a:t>
            </a:r>
          </a:p>
          <a:p>
            <a:r>
              <a:rPr lang="hu-HU" dirty="0" smtClean="0"/>
              <a:t>Viszkozitás: mennyire ellenálló a folyadék az áramlásra</a:t>
            </a:r>
          </a:p>
          <a:p>
            <a:r>
              <a:rPr lang="hu-HU" dirty="0" smtClean="0"/>
              <a:t>Ez az ellenállás sebesség diffúziót okoz</a:t>
            </a:r>
            <a:endParaRPr lang="hu-HU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627784" y="2348880"/>
          <a:ext cx="1894711" cy="749672"/>
        </p:xfrm>
        <a:graphic>
          <a:graphicData uri="http://schemas.openxmlformats.org/presentationml/2006/ole">
            <p:oleObj spid="_x0000_s39938" name="Equation" r:id="rId4" imgW="368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 tagjai IV.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Külső erők</a:t>
            </a:r>
          </a:p>
          <a:p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r>
              <a:rPr lang="hu-HU" dirty="0" smtClean="0"/>
              <a:t>Lehetnek lokálisak vagy globálisak (</a:t>
            </a:r>
            <a:r>
              <a:rPr lang="hu-HU" dirty="0" err="1" smtClean="0"/>
              <a:t>pl</a:t>
            </a:r>
            <a:r>
              <a:rPr lang="hu-HU" dirty="0" smtClean="0"/>
              <a:t> gravitáció)</a:t>
            </a:r>
            <a:endParaRPr lang="hu-HU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195736" y="2708920"/>
          <a:ext cx="523963" cy="621315"/>
        </p:xfrm>
        <a:graphic>
          <a:graphicData uri="http://schemas.openxmlformats.org/presentationml/2006/ole">
            <p:oleObj spid="_x0000_s40962" name="Equation" r:id="rId3" imgW="1648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Operátorok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4139952" y="5301208"/>
          <a:ext cx="4752529" cy="835872"/>
        </p:xfrm>
        <a:graphic>
          <a:graphicData uri="http://schemas.openxmlformats.org/presentationml/2006/ole">
            <p:oleObj spid="_x0000_s41987" name="Equation" r:id="rId4" imgW="2527200" imgH="444240" progId="Equation.3">
              <p:embed/>
            </p:oleObj>
          </a:graphicData>
        </a:graphic>
      </p:graphicFrame>
      <p:cxnSp>
        <p:nvCxnSpPr>
          <p:cNvPr id="7" name="Egyenes összekötő nyíllal 6"/>
          <p:cNvCxnSpPr/>
          <p:nvPr/>
        </p:nvCxnSpPr>
        <p:spPr>
          <a:xfrm rot="5400000">
            <a:off x="6228184" y="5085184"/>
            <a:ext cx="43204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47664" y="1988840"/>
          <a:ext cx="2088232" cy="1002351"/>
        </p:xfrm>
        <a:graphic>
          <a:graphicData uri="http://schemas.openxmlformats.org/presentationml/2006/ole">
            <p:oleObj spid="_x0000_s41988" name="Equation" r:id="rId5" imgW="95220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4008" y="2039636"/>
          <a:ext cx="3528392" cy="957316"/>
        </p:xfrm>
        <a:graphic>
          <a:graphicData uri="http://schemas.openxmlformats.org/presentationml/2006/ole">
            <p:oleObj spid="_x0000_s41989" name="Equation" r:id="rId6" imgW="1638000" imgH="4442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03648" y="3068960"/>
          <a:ext cx="2088232" cy="918822"/>
        </p:xfrm>
        <a:graphic>
          <a:graphicData uri="http://schemas.openxmlformats.org/presentationml/2006/ole">
            <p:oleObj spid="_x0000_s41990" name="Equation" r:id="rId7" imgW="952200" imgH="419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860032" y="3140968"/>
          <a:ext cx="3104356" cy="862321"/>
        </p:xfrm>
        <a:graphic>
          <a:graphicData uri="http://schemas.openxmlformats.org/presentationml/2006/ole">
            <p:oleObj spid="_x0000_s41992" name="Equation" r:id="rId8" imgW="1600200" imgH="4442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47664" y="4077072"/>
          <a:ext cx="2160240" cy="849533"/>
        </p:xfrm>
        <a:graphic>
          <a:graphicData uri="http://schemas.openxmlformats.org/presentationml/2006/ole">
            <p:oleObj spid="_x0000_s41993" name="Equation" r:id="rId9" imgW="1130040" imgH="4442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995936" y="4077072"/>
          <a:ext cx="4968552" cy="860888"/>
        </p:xfrm>
        <a:graphic>
          <a:graphicData uri="http://schemas.openxmlformats.org/presentationml/2006/ole">
            <p:oleObj spid="_x0000_s41994" name="Equation" r:id="rId10" imgW="2565360" imgH="4442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1628800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Operátor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63688" y="16288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Definíció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32040" y="155679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Véges differencia alak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348880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Gradiens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3284984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Divergencia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4365104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Laplace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egyenletek megoldása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3 egyenlet: u, v, p</a:t>
            </a:r>
          </a:p>
          <a:p>
            <a:r>
              <a:rPr lang="hu-HU" dirty="0" smtClean="0"/>
              <a:t>Analitikus megoldás ritkán, és csak egyszerű esetekben található</a:t>
            </a:r>
          </a:p>
          <a:p>
            <a:r>
              <a:rPr lang="hu-HU" dirty="0" smtClean="0"/>
              <a:t>Numerikus módszerek, inkrementális megoldás</a:t>
            </a:r>
          </a:p>
          <a:p>
            <a:r>
              <a:rPr lang="hu-HU" dirty="0" smtClean="0"/>
              <a:t>Ha animációt szeretnénk, az idő inkrementálás még jól is jön</a:t>
            </a:r>
          </a:p>
          <a:p>
            <a:r>
              <a:rPr lang="hu-HU" dirty="0" smtClean="0"/>
              <a:t>A problémát kisebb lépésekre bontjuk </a:t>
            </a:r>
          </a:p>
          <a:p>
            <a:pPr lvl="1">
              <a:buNone/>
            </a:pPr>
            <a:r>
              <a:rPr lang="hu-HU" dirty="0" smtClean="0"/>
              <a:t>(</a:t>
            </a:r>
            <a:r>
              <a:rPr lang="en-US" dirty="0" err="1" smtClean="0"/>
              <a:t>Stam</a:t>
            </a:r>
            <a:r>
              <a:rPr lang="en-US" dirty="0" smtClean="0"/>
              <a:t>, J. 1999. "Stable Fluids." In </a:t>
            </a:r>
            <a:r>
              <a:rPr lang="en-US" i="1" dirty="0" smtClean="0"/>
              <a:t>Proceedings of SIGGRAPH 1999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Helmholtz-Hodge</a:t>
            </a:r>
            <a:r>
              <a:rPr lang="hu-HU" dirty="0" smtClean="0"/>
              <a:t> </a:t>
            </a:r>
            <a:r>
              <a:rPr lang="hu-HU" dirty="0" err="1" smtClean="0"/>
              <a:t>dekompozíció</a:t>
            </a:r>
            <a:r>
              <a:rPr lang="hu-HU" dirty="0" smtClean="0"/>
              <a:t> (projekciós lépés)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(Bármely vektor felbontható bázisvektorok súlyozott összegére)</a:t>
            </a:r>
          </a:p>
          <a:p>
            <a:r>
              <a:rPr lang="hu-HU" dirty="0" smtClean="0"/>
              <a:t>Bármely vektormező felbontható vektormezők összegére :</a:t>
            </a:r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1547813" y="4379913"/>
          <a:ext cx="3240087" cy="1898650"/>
        </p:xfrm>
        <a:graphic>
          <a:graphicData uri="http://schemas.openxmlformats.org/presentationml/2006/ole">
            <p:oleObj spid="_x0000_s44034" name="Equation" r:id="rId4" imgW="736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Helmholtz-Hodge</a:t>
            </a:r>
            <a:r>
              <a:rPr lang="hu-HU" dirty="0" smtClean="0"/>
              <a:t> </a:t>
            </a:r>
            <a:r>
              <a:rPr lang="hu-HU" dirty="0" err="1" smtClean="0"/>
              <a:t>dekompozíció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(projekciós lépés)</a:t>
            </a:r>
            <a:endParaRPr lang="hu-HU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27013" y="1681163"/>
          <a:ext cx="8696325" cy="2417762"/>
        </p:xfrm>
        <a:graphic>
          <a:graphicData uri="http://schemas.openxmlformats.org/presentationml/2006/ole">
            <p:oleObj spid="_x0000_s45058" name="Equation" r:id="rId3" imgW="2374560" imgH="660240" progId="Equation.3">
              <p:embed/>
            </p:oleObj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 rot="16200000" flipH="1">
            <a:off x="2771800" y="3429000"/>
            <a:ext cx="2952328" cy="12241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rot="5400000">
            <a:off x="4716016" y="2924944"/>
            <a:ext cx="2880320" cy="21602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rot="10800000" flipV="1">
            <a:off x="5292080" y="2492896"/>
            <a:ext cx="3240360" cy="30243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4788024" y="55892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W</a:t>
            </a:r>
            <a:endParaRPr lang="hu-HU" sz="2400" b="1" dirty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796136" y="5589240"/>
          <a:ext cx="2941539" cy="992285"/>
        </p:xfrm>
        <a:graphic>
          <a:graphicData uri="http://schemas.openxmlformats.org/presentationml/2006/ole">
            <p:oleObj spid="_x0000_s45059" name="Equation" r:id="rId4" imgW="6984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számítsuk ki a nyomást?</a:t>
            </a:r>
            <a:endParaRPr lang="hu-HU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539552" y="1988840"/>
          <a:ext cx="8099425" cy="4133850"/>
        </p:xfrm>
        <a:graphic>
          <a:graphicData uri="http://schemas.openxmlformats.org/presentationml/2006/ole">
            <p:oleObj spid="_x0000_s46082" name="Equation" r:id="rId3" imgW="1841400" imgH="939600" progId="Equation.3">
              <p:embed/>
            </p:oleObj>
          </a:graphicData>
        </a:graphic>
      </p:graphicFrame>
      <p:grpSp>
        <p:nvGrpSpPr>
          <p:cNvPr id="7" name="Csoportba foglalás 6"/>
          <p:cNvGrpSpPr/>
          <p:nvPr/>
        </p:nvGrpSpPr>
        <p:grpSpPr>
          <a:xfrm>
            <a:off x="4716016" y="5229200"/>
            <a:ext cx="3270382" cy="1362447"/>
            <a:chOff x="5148064" y="5157192"/>
            <a:chExt cx="3270382" cy="1362447"/>
          </a:xfrm>
        </p:grpSpPr>
        <p:sp>
          <p:nvSpPr>
            <p:cNvPr id="5" name="Szövegdoboz 4"/>
            <p:cNvSpPr txBox="1"/>
            <p:nvPr/>
          </p:nvSpPr>
          <p:spPr>
            <a:xfrm>
              <a:off x="5148064" y="5157192"/>
              <a:ext cx="32703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i="1" dirty="0" smtClean="0">
                  <a:solidFill>
                    <a:srgbClr val="FF0000"/>
                  </a:solidFill>
                </a:rPr>
                <a:t>Poisson egyenlet</a:t>
              </a:r>
              <a:endParaRPr lang="hu-HU" sz="3600" i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46083" name="Object 3"/>
            <p:cNvGraphicFramePr>
              <a:graphicFrameLocks noChangeAspect="1"/>
            </p:cNvGraphicFramePr>
            <p:nvPr/>
          </p:nvGraphicFramePr>
          <p:xfrm>
            <a:off x="5796136" y="5805264"/>
            <a:ext cx="2070100" cy="714375"/>
          </p:xfrm>
          <a:graphic>
            <a:graphicData uri="http://schemas.openxmlformats.org/presentationml/2006/ole">
              <p:oleObj spid="_x0000_s46083" name="Equation" r:id="rId4" imgW="622080" imgH="2286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Mit is kell tenni egy szimulációs lépésben?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6372200" y="2924944"/>
            <a:ext cx="1584176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292080" y="2924944"/>
            <a:ext cx="288032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563888" y="2852936"/>
            <a:ext cx="720080" cy="18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1115616" y="2852936"/>
            <a:ext cx="2376264" cy="18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577086" y="4869160"/>
            <a:ext cx="1564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Projekció</a:t>
            </a:r>
            <a:endParaRPr lang="hu-HU" sz="28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2593310" y="4869160"/>
            <a:ext cx="174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Külső erők</a:t>
            </a:r>
            <a:endParaRPr lang="hu-HU" sz="28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4753550" y="4869160"/>
            <a:ext cx="1356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Diffúzió</a:t>
            </a:r>
            <a:endParaRPr lang="hu-HU" sz="28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7057806" y="4869160"/>
            <a:ext cx="1546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 smtClean="0"/>
              <a:t>Advekció</a:t>
            </a:r>
            <a:endParaRPr lang="hu-HU" sz="28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59632" y="1988840"/>
          <a:ext cx="6156312" cy="1037704"/>
        </p:xfrm>
        <a:graphic>
          <a:graphicData uri="http://schemas.openxmlformats.org/presentationml/2006/ole">
            <p:oleObj spid="_x0000_s67585" name="Equation" r:id="rId3" imgW="1295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Advekció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ChangeAspect="1"/>
          </p:cNvGraphicFramePr>
          <p:nvPr>
            <p:ph idx="1"/>
          </p:nvPr>
        </p:nvGraphicFramePr>
        <p:xfrm>
          <a:off x="1331640" y="2420888"/>
          <a:ext cx="6096000" cy="895350"/>
        </p:xfrm>
        <a:graphic>
          <a:graphicData uri="http://schemas.openxmlformats.org/presentationml/2006/ole">
            <p:oleObj spid="_x0000_s48130" name="Equation" r:id="rId3" imgW="1384200" imgH="203040" progId="Equation.3">
              <p:embed/>
            </p:oleObj>
          </a:graphicData>
        </a:graphic>
      </p:graphicFrame>
      <p:sp>
        <p:nvSpPr>
          <p:cNvPr id="5" name="Tartalom helye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Euler módszer, előrelépés: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hu-HU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hu-HU" sz="3200" dirty="0" smtClean="0"/>
              <a:t>Nem stabil (és </a:t>
            </a:r>
            <a:r>
              <a:rPr lang="hu-HU" sz="3200" dirty="0" err="1" smtClean="0"/>
              <a:t>shaderből</a:t>
            </a:r>
            <a:r>
              <a:rPr lang="hu-HU" sz="3200" dirty="0" smtClean="0"/>
              <a:t> nehezen végrehajtható)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megoldás</a:t>
            </a:r>
            <a:r>
              <a:rPr lang="hu-HU" sz="3200" dirty="0" smtClean="0"/>
              <a:t> a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visszalépés: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755576" y="5229200"/>
          <a:ext cx="7668852" cy="864096"/>
        </p:xfrm>
        <a:graphic>
          <a:graphicData uri="http://schemas.openxmlformats.org/presentationml/2006/ole">
            <p:oleObj spid="_x0000_s48131" name="Equation" r:id="rId4" imgW="18032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Advekció</a:t>
            </a:r>
            <a:endParaRPr lang="hu-HU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2630" y="1628800"/>
            <a:ext cx="5075634" cy="507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Folyadékok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5482952" cy="4625609"/>
          </a:xfrm>
        </p:spPr>
        <p:txBody>
          <a:bodyPr/>
          <a:lstStyle/>
          <a:p>
            <a:r>
              <a:rPr lang="hu-HU" dirty="0" smtClean="0"/>
              <a:t>Folyékony anyagok</a:t>
            </a:r>
          </a:p>
          <a:p>
            <a:r>
              <a:rPr lang="hu-HU" dirty="0" smtClean="0"/>
              <a:t>Füstszerű jelenségek</a:t>
            </a:r>
          </a:p>
          <a:p>
            <a:r>
              <a:rPr lang="hu-HU" dirty="0" smtClean="0"/>
              <a:t>Felhők</a:t>
            </a:r>
          </a:p>
          <a:p>
            <a:r>
              <a:rPr lang="hu-HU" dirty="0" smtClean="0"/>
              <a:t>Festékek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6247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Diffúzió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25609"/>
          </a:xfrm>
        </p:spPr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Explicit megoldás: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Nem stabil</a:t>
            </a:r>
            <a:r>
              <a:rPr lang="hu-HU" dirty="0" smtClean="0">
                <a:sym typeface="Wingdings" pitchFamily="2" charset="2"/>
              </a:rPr>
              <a:t>! Implicit megoldás:</a:t>
            </a:r>
            <a:endParaRPr lang="hu-HU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3563888" y="1556792"/>
          <a:ext cx="1790055" cy="1010046"/>
        </p:xfrm>
        <a:graphic>
          <a:graphicData uri="http://schemas.openxmlformats.org/presentationml/2006/ole">
            <p:oleObj spid="_x0000_s50178" name="Equation" r:id="rId3" imgW="698400" imgH="393480" progId="Equation.3">
              <p:embed/>
            </p:oleObj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971600" y="3212976"/>
          <a:ext cx="7056784" cy="788958"/>
        </p:xfrm>
        <a:graphic>
          <a:graphicData uri="http://schemas.openxmlformats.org/presentationml/2006/ole">
            <p:oleObj spid="_x0000_s50179" name="Equation" r:id="rId4" imgW="2044440" imgH="228600" progId="Equation.3">
              <p:embed/>
            </p:oleObj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827584" y="4653134"/>
          <a:ext cx="6442075" cy="788988"/>
        </p:xfrm>
        <a:graphic>
          <a:graphicData uri="http://schemas.openxmlformats.org/presentationml/2006/ole">
            <p:oleObj spid="_x0000_s50180" name="Equation" r:id="rId5" imgW="1866600" imgH="228600" progId="Equation.3">
              <p:embed/>
            </p:oleObj>
          </a:graphicData>
        </a:graphic>
      </p:graphicFrame>
      <p:grpSp>
        <p:nvGrpSpPr>
          <p:cNvPr id="7" name="Csoportba foglalás 6"/>
          <p:cNvGrpSpPr/>
          <p:nvPr/>
        </p:nvGrpSpPr>
        <p:grpSpPr>
          <a:xfrm>
            <a:off x="5796136" y="5661248"/>
            <a:ext cx="2982350" cy="1080120"/>
            <a:chOff x="5148064" y="5157192"/>
            <a:chExt cx="3270382" cy="1362447"/>
          </a:xfrm>
        </p:grpSpPr>
        <p:sp>
          <p:nvSpPr>
            <p:cNvPr id="8" name="Szövegdoboz 7"/>
            <p:cNvSpPr txBox="1"/>
            <p:nvPr/>
          </p:nvSpPr>
          <p:spPr>
            <a:xfrm>
              <a:off x="5148064" y="5157192"/>
              <a:ext cx="32703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i="1" dirty="0" smtClean="0">
                  <a:solidFill>
                    <a:srgbClr val="FF0000"/>
                  </a:solidFill>
                </a:rPr>
                <a:t>Poisson egyenlet</a:t>
              </a:r>
              <a:endParaRPr lang="hu-HU" sz="3600" i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9" name="Object 3"/>
            <p:cNvGraphicFramePr>
              <a:graphicFrameLocks noChangeAspect="1"/>
            </p:cNvGraphicFramePr>
            <p:nvPr/>
          </p:nvGraphicFramePr>
          <p:xfrm>
            <a:off x="5796136" y="5805264"/>
            <a:ext cx="2070100" cy="714375"/>
          </p:xfrm>
          <a:graphic>
            <a:graphicData uri="http://schemas.openxmlformats.org/presentationml/2006/ole">
              <p:oleObj spid="_x0000_s50181" name="Equation" r:id="rId6" imgW="622080" imgH="2286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Projekció</a:t>
            </a:r>
            <a:endParaRPr lang="hu-HU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979712" y="3732102"/>
          <a:ext cx="3254970" cy="993042"/>
        </p:xfrm>
        <a:graphic>
          <a:graphicData uri="http://schemas.openxmlformats.org/presentationml/2006/ole">
            <p:oleObj spid="_x0000_s51202" name="Equation" r:id="rId3" imgW="749160" imgH="228600" progId="Equation.3">
              <p:embed/>
            </p:oleObj>
          </a:graphicData>
        </a:graphic>
      </p:graphicFrame>
      <p:grpSp>
        <p:nvGrpSpPr>
          <p:cNvPr id="5" name="Csoportba foglalás 4"/>
          <p:cNvGrpSpPr/>
          <p:nvPr/>
        </p:nvGrpSpPr>
        <p:grpSpPr>
          <a:xfrm>
            <a:off x="4932040" y="4653136"/>
            <a:ext cx="3600400" cy="1584176"/>
            <a:chOff x="5148064" y="5157192"/>
            <a:chExt cx="3270382" cy="1362447"/>
          </a:xfrm>
        </p:grpSpPr>
        <p:sp>
          <p:nvSpPr>
            <p:cNvPr id="6" name="Szövegdoboz 5"/>
            <p:cNvSpPr txBox="1"/>
            <p:nvPr/>
          </p:nvSpPr>
          <p:spPr>
            <a:xfrm>
              <a:off x="5148064" y="5157192"/>
              <a:ext cx="32703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i="1" dirty="0" smtClean="0">
                  <a:solidFill>
                    <a:srgbClr val="FF0000"/>
                  </a:solidFill>
                </a:rPr>
                <a:t>Poisson egyenlet</a:t>
              </a:r>
              <a:endParaRPr lang="hu-HU" sz="3600" i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5796136" y="5805264"/>
            <a:ext cx="2070100" cy="714375"/>
          </p:xfrm>
          <a:graphic>
            <a:graphicData uri="http://schemas.openxmlformats.org/presentationml/2006/ole">
              <p:oleObj spid="_x0000_s51203" name="Equation" r:id="rId4" imgW="622080" imgH="228600" progId="Equation.3">
                <p:embed/>
              </p:oleObj>
            </a:graphicData>
          </a:graphic>
        </p:graphicFrame>
      </p:grp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907704" y="2004765"/>
          <a:ext cx="3096344" cy="992187"/>
        </p:xfrm>
        <a:graphic>
          <a:graphicData uri="http://schemas.openxmlformats.org/presentationml/2006/ole">
            <p:oleObj spid="_x0000_s51204" name="Equation" r:id="rId5" imgW="6984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Poisson egyenlet megoldása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Iteratív megoldás, kiindulunk egy kezdeti állapotból és folyamatosan finomítjuk</a:t>
            </a:r>
          </a:p>
          <a:p>
            <a:endParaRPr lang="hu-HU" dirty="0" smtClean="0"/>
          </a:p>
          <a:p>
            <a:r>
              <a:rPr lang="hu-HU" dirty="0" smtClean="0"/>
              <a:t>                          alakú egyenlet</a:t>
            </a:r>
          </a:p>
          <a:p>
            <a:endParaRPr lang="hu-HU" dirty="0" smtClean="0"/>
          </a:p>
          <a:p>
            <a:r>
              <a:rPr lang="hu-HU" dirty="0" smtClean="0"/>
              <a:t>Nálunk       a Laplace operátor</a:t>
            </a:r>
          </a:p>
          <a:p>
            <a:endParaRPr lang="hu-HU" dirty="0" smtClean="0"/>
          </a:p>
          <a:p>
            <a:r>
              <a:rPr lang="hu-HU" dirty="0" smtClean="0"/>
              <a:t>A legegyszerűbb megoldás a Jacobi iteráció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971600" y="3268708"/>
          <a:ext cx="1872208" cy="808364"/>
        </p:xfrm>
        <a:graphic>
          <a:graphicData uri="http://schemas.openxmlformats.org/presentationml/2006/ole">
            <p:oleObj spid="_x0000_s52226" name="Equation" r:id="rId3" imgW="457200" imgH="203040" progId="Equation.3">
              <p:embed/>
            </p:oleObj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2151625" y="4221088"/>
          <a:ext cx="548167" cy="576064"/>
        </p:xfrm>
        <a:graphic>
          <a:graphicData uri="http://schemas.openxmlformats.org/presentationml/2006/ole">
            <p:oleObj spid="_x0000_s52227" name="Equation" r:id="rId4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Jacobi iteráció</a:t>
            </a:r>
            <a:endParaRPr lang="hu-HU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37144" y="1753317"/>
          <a:ext cx="8899352" cy="1603675"/>
        </p:xfrm>
        <a:graphic>
          <a:graphicData uri="http://schemas.openxmlformats.org/presentationml/2006/ole">
            <p:oleObj spid="_x0000_s53250" name="Equation" r:id="rId3" imgW="2463480" imgH="457200" progId="Equation.3">
              <p:embed/>
            </p:oleObj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467544" y="3429000"/>
          <a:ext cx="8388423" cy="333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141"/>
                <a:gridCol w="2796141"/>
                <a:gridCol w="2796141"/>
              </a:tblGrid>
              <a:tr h="666074">
                <a:tc>
                  <a:txBody>
                    <a:bodyPr/>
                    <a:lstStyle/>
                    <a:p>
                      <a:endParaRPr lang="hu-H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Diffúzió</a:t>
                      </a:r>
                      <a:endParaRPr lang="hu-H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Nyomás</a:t>
                      </a:r>
                      <a:endParaRPr lang="hu-H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hu-H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hu-H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sebesség (u)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nyomás(p)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hu-H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hu-H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sebesség(u)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sebesség</a:t>
                      </a:r>
                    </a:p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divergenciája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6074"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-1.0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6074"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3615158" y="5517232"/>
          <a:ext cx="956842" cy="580940"/>
        </p:xfrm>
        <a:graphic>
          <a:graphicData uri="http://schemas.openxmlformats.org/presentationml/2006/ole">
            <p:oleObj spid="_x0000_s53251" name="Equation" r:id="rId4" imgW="355320" imgH="21564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90017" y="5573042"/>
          <a:ext cx="409575" cy="376238"/>
        </p:xfrm>
        <a:graphic>
          <a:graphicData uri="http://schemas.openxmlformats.org/presentationml/2006/ole">
            <p:oleObj spid="_x0000_s53252" name="Equation" r:id="rId5" imgW="152280" imgH="13968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468313" y="6151563"/>
          <a:ext cx="409575" cy="547687"/>
        </p:xfrm>
        <a:graphic>
          <a:graphicData uri="http://schemas.openxmlformats.org/presentationml/2006/ole">
            <p:oleObj spid="_x0000_s53253" name="Equation" r:id="rId6" imgW="152280" imgH="20304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3536181" y="6232525"/>
          <a:ext cx="1539875" cy="581025"/>
        </p:xfrm>
        <a:graphic>
          <a:graphicData uri="http://schemas.openxmlformats.org/presentationml/2006/ole">
            <p:oleObj spid="_x0000_s53254" name="Equation" r:id="rId7" imgW="571320" imgH="215640" progId="Equation.3">
              <p:embed/>
            </p:oleObj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/>
        </p:nvGraphicFramePr>
        <p:xfrm>
          <a:off x="7596336" y="4869160"/>
          <a:ext cx="820737" cy="477838"/>
        </p:xfrm>
        <a:graphic>
          <a:graphicData uri="http://schemas.openxmlformats.org/presentationml/2006/ole">
            <p:oleObj spid="_x0000_s53255" name="Equation" r:id="rId8" imgW="30456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Véges tartományon számítunk, kellenek határfeltételek</a:t>
            </a:r>
          </a:p>
          <a:p>
            <a:r>
              <a:rPr lang="hu-HU" dirty="0" smtClean="0"/>
              <a:t>Ha az anyagot a szimulált tartományba zárjuk (falakkal vesszük körül) a sebességre és a nyomásra a feltételek:</a:t>
            </a:r>
          </a:p>
          <a:p>
            <a:pPr lvl="1"/>
            <a:r>
              <a:rPr lang="hu-HU" dirty="0" smtClean="0"/>
              <a:t>Sebesség: a határokon a sebesség nulla </a:t>
            </a:r>
          </a:p>
          <a:p>
            <a:pPr lvl="1">
              <a:buNone/>
            </a:pPr>
            <a:r>
              <a:rPr lang="hu-HU" dirty="0" smtClean="0"/>
              <a:t>    (</a:t>
            </a:r>
            <a:r>
              <a:rPr lang="hu-HU" dirty="0" err="1" smtClean="0"/>
              <a:t>no-slip</a:t>
            </a:r>
            <a:r>
              <a:rPr lang="hu-HU" dirty="0" smtClean="0"/>
              <a:t> feltétel)</a:t>
            </a:r>
          </a:p>
          <a:p>
            <a:pPr lvl="1"/>
            <a:r>
              <a:rPr lang="hu-HU" dirty="0" smtClean="0"/>
              <a:t>Nyomás: a határokon a nyomás változása nulla (</a:t>
            </a:r>
            <a:r>
              <a:rPr lang="hu-HU" i="1" dirty="0" smtClean="0"/>
              <a:t>Neumann feltétel)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Kiegészítés: örvénylés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301208"/>
          </a:xfrm>
        </p:spPr>
        <p:txBody>
          <a:bodyPr/>
          <a:lstStyle/>
          <a:p>
            <a:r>
              <a:rPr lang="hu-HU" dirty="0" smtClean="0"/>
              <a:t>A szimuláció és a </a:t>
            </a:r>
            <a:r>
              <a:rPr lang="hu-HU" dirty="0" err="1" smtClean="0"/>
              <a:t>diszkretizálás</a:t>
            </a:r>
            <a:r>
              <a:rPr lang="hu-HU" dirty="0" smtClean="0"/>
              <a:t> numerikus hibája elmossa a mozgás bizonyos részleteit, a finom örvényeket</a:t>
            </a:r>
          </a:p>
          <a:p>
            <a:r>
              <a:rPr lang="hu-HU" dirty="0" smtClean="0"/>
              <a:t>Ezeket csaljuk vissza: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899592" y="3738488"/>
          <a:ext cx="4248201" cy="3074888"/>
        </p:xfrm>
        <a:graphic>
          <a:graphicData uri="http://schemas.openxmlformats.org/presentationml/2006/ole">
            <p:oleObj spid="_x0000_s54274" name="Equation" r:id="rId4" imgW="133344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Implementáció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301208"/>
          </a:xfrm>
        </p:spPr>
        <p:txBody>
          <a:bodyPr>
            <a:normAutofit/>
          </a:bodyPr>
          <a:lstStyle/>
          <a:p>
            <a:r>
              <a:rPr lang="hu-HU" dirty="0" smtClean="0"/>
              <a:t>A mennyiségeket 2D tömbökben tároljuk</a:t>
            </a:r>
          </a:p>
          <a:p>
            <a:r>
              <a:rPr lang="hu-HU" dirty="0" smtClean="0"/>
              <a:t>Mivel a számítások során szomszédossági információk kellenek, néhány mennyiséget dupla </a:t>
            </a:r>
            <a:r>
              <a:rPr lang="hu-HU" dirty="0" err="1" smtClean="0"/>
              <a:t>bufferben</a:t>
            </a:r>
            <a:r>
              <a:rPr lang="hu-HU" dirty="0" smtClean="0"/>
              <a:t> kell tárolni (PING-PONG)</a:t>
            </a:r>
          </a:p>
          <a:p>
            <a:r>
              <a:rPr lang="hu-HU" dirty="0" smtClean="0"/>
              <a:t>A tömbök frissítését az </a:t>
            </a:r>
            <a:r>
              <a:rPr lang="hu-HU" dirty="0" err="1" smtClean="0"/>
              <a:t>OpenCL</a:t>
            </a:r>
            <a:r>
              <a:rPr lang="hu-HU" dirty="0" smtClean="0"/>
              <a:t> kernelek végzik</a:t>
            </a:r>
          </a:p>
          <a:p>
            <a:r>
              <a:rPr lang="hu-HU" dirty="0" smtClean="0"/>
              <a:t>Az egyes számítási lépésekhez külön </a:t>
            </a:r>
            <a:r>
              <a:rPr lang="hu-HU" dirty="0" err="1" smtClean="0"/>
              <a:t>külön</a:t>
            </a:r>
            <a:r>
              <a:rPr lang="hu-HU" dirty="0" smtClean="0"/>
              <a:t> kernelek szükségesek</a:t>
            </a:r>
          </a:p>
          <a:p>
            <a:r>
              <a:rPr lang="hu-HU" dirty="0" smtClean="0"/>
              <a:t>A megjelenítés egyszerű képernyőre rajzolás</a:t>
            </a:r>
          </a:p>
          <a:p>
            <a:r>
              <a:rPr lang="hu-HU" dirty="0" smtClean="0"/>
              <a:t>Kernel függvények.....(folyt)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Advekció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extBox 3"/>
          <p:cNvSpPr txBox="1"/>
          <p:nvPr/>
        </p:nvSpPr>
        <p:spPr>
          <a:xfrm>
            <a:off x="107504" y="1700808"/>
            <a:ext cx="8839200" cy="4401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advection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– 1){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p = (float2)((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getBil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(p,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                           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 //határfeltételek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== 0)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...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Divergencia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8839200" cy="46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0.5f * 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0.0f;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Nyomás számítása, Jacobi iteráció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621824"/>
            <a:ext cx="8839200" cy="50475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kernelvoid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pressureJacobi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-1.0f;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0.25f;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  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 //határfeltételek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== 0)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...}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Folyadék állapota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Sebesség (vektormező)</a:t>
            </a:r>
          </a:p>
          <a:p>
            <a:pPr lvl="1">
              <a:buNone/>
            </a:pPr>
            <a:r>
              <a:rPr lang="hu-HU" b="1" dirty="0" smtClean="0"/>
              <a:t>x</a:t>
            </a:r>
            <a:r>
              <a:rPr lang="hu-HU" dirty="0" smtClean="0"/>
              <a:t> = (</a:t>
            </a:r>
            <a:r>
              <a:rPr lang="hu-HU" i="1" dirty="0" err="1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y</a:t>
            </a:r>
            <a:r>
              <a:rPr lang="hu-HU" dirty="0" smtClean="0"/>
              <a:t>) pozíció</a:t>
            </a:r>
          </a:p>
          <a:p>
            <a:pPr lvl="1">
              <a:buNone/>
            </a:pPr>
            <a:r>
              <a:rPr lang="hu-HU" b="1" dirty="0" smtClean="0"/>
              <a:t>u</a:t>
            </a:r>
            <a:r>
              <a:rPr lang="hu-HU" dirty="0" smtClean="0"/>
              <a:t> = (</a:t>
            </a:r>
            <a:r>
              <a:rPr lang="hu-HU" dirty="0" err="1" smtClean="0"/>
              <a:t>u</a:t>
            </a:r>
            <a:r>
              <a:rPr lang="hu-HU" dirty="0" smtClean="0"/>
              <a:t>,v) sebesség</a:t>
            </a:r>
          </a:p>
          <a:p>
            <a:pPr lvl="1">
              <a:buNone/>
            </a:pPr>
            <a:r>
              <a:rPr lang="hu-HU" dirty="0" smtClean="0"/>
              <a:t>T idő</a:t>
            </a:r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r>
              <a:rPr lang="hu-HU" b="1" dirty="0" smtClean="0"/>
              <a:t>u</a:t>
            </a:r>
            <a:r>
              <a:rPr lang="hu-HU" dirty="0" smtClean="0"/>
              <a:t>(</a:t>
            </a:r>
            <a:r>
              <a:rPr lang="hu-HU" b="1" dirty="0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t</a:t>
            </a:r>
            <a:r>
              <a:rPr lang="hu-HU" dirty="0" smtClean="0"/>
              <a:t>) = (</a:t>
            </a:r>
            <a:r>
              <a:rPr lang="hu-HU" i="1" dirty="0" smtClean="0"/>
              <a:t>u</a:t>
            </a:r>
            <a:r>
              <a:rPr lang="hu-HU" dirty="0" smtClean="0"/>
              <a:t>(</a:t>
            </a:r>
            <a:r>
              <a:rPr lang="hu-HU" b="1" dirty="0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t</a:t>
            </a:r>
            <a:r>
              <a:rPr lang="hu-HU" dirty="0" smtClean="0"/>
              <a:t>), </a:t>
            </a:r>
            <a:r>
              <a:rPr lang="hu-HU" i="1" dirty="0" smtClean="0"/>
              <a:t>v</a:t>
            </a:r>
            <a:r>
              <a:rPr lang="hu-HU" dirty="0" smtClean="0"/>
              <a:t>(</a:t>
            </a:r>
            <a:r>
              <a:rPr lang="hu-HU" b="1" dirty="0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t</a:t>
            </a:r>
            <a:r>
              <a:rPr lang="hu-HU" dirty="0" smtClean="0"/>
              <a:t>)</a:t>
            </a:r>
            <a:r>
              <a:rPr lang="en-US" dirty="0" smtClean="0"/>
              <a:t>)</a:t>
            </a:r>
            <a:endParaRPr lang="hu-HU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3" y="2302075"/>
            <a:ext cx="4392488" cy="429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6228184" y="639633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Kocka rács</a:t>
            </a:r>
            <a:endParaRPr lang="hu-H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Projekció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550397"/>
            <a:ext cx="88392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projection(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– (float2)(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{//határfeltételek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== 0)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-inputVelocityBuffer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	...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Diffúzió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556792"/>
            <a:ext cx="88392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diffusion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viscousity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0.01f;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1.0f /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viscousity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1.0f / (4.0f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   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Örvénylés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836688"/>
            <a:ext cx="8839200" cy="46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–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-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0.0f;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Sebesség az örvénylésből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693832"/>
            <a:ext cx="8839200" cy="50475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addVorticity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scale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0.2f;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float4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float4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0.0f,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0.0f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float4 z = (float4)(0.0f,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0.0f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1.0f, 0.0f);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dot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float4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scale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cross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z);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+=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vorticityForce.xy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Külső erők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693832"/>
            <a:ext cx="8839200" cy="4401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addForce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x,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y,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float4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float4*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- x;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- y;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radius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0.001f;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c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exp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 -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/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radius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+= c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+= c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Kiegészítési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Felhajtóerő és gravitáció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Termodinamikai szimuláció (felhők)</a:t>
            </a:r>
          </a:p>
          <a:p>
            <a:r>
              <a:rPr lang="hu-HU" dirty="0" smtClean="0"/>
              <a:t>3 dimenzióban</a:t>
            </a:r>
          </a:p>
          <a:p>
            <a:r>
              <a:rPr lang="hu-HU" dirty="0" smtClean="0"/>
              <a:t>Más rács típusok: a vektormezőkre FCC</a:t>
            </a:r>
          </a:p>
          <a:p>
            <a:r>
              <a:rPr lang="hu-HU" dirty="0" smtClean="0"/>
              <a:t>Tömör testekkel való interakció (</a:t>
            </a:r>
            <a:r>
              <a:rPr lang="hu-HU" dirty="0" err="1" smtClean="0"/>
              <a:t>voxelizálás</a:t>
            </a:r>
            <a:r>
              <a:rPr lang="hu-HU" dirty="0" smtClean="0"/>
              <a:t>, határfeltételek kezelése)</a:t>
            </a:r>
          </a:p>
          <a:p>
            <a:pPr>
              <a:buNone/>
            </a:pP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1979712" y="2636912"/>
          <a:ext cx="4725743" cy="781422"/>
        </p:xfrm>
        <a:graphic>
          <a:graphicData uri="http://schemas.openxmlformats.org/presentationml/2006/ole">
            <p:oleObj spid="_x0000_s43010" name="Equation" r:id="rId3" imgW="161280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Célja az átjárás megteremtése</a:t>
            </a:r>
          </a:p>
          <a:p>
            <a:pPr lvl="1"/>
            <a:r>
              <a:rPr lang="hu-HU" dirty="0" smtClean="0"/>
              <a:t>OpenGL és DirectX támogatás</a:t>
            </a:r>
          </a:p>
          <a:p>
            <a:pPr lvl="1"/>
            <a:r>
              <a:rPr lang="hu-HU" dirty="0" smtClean="0"/>
              <a:t>Megoszthatóak</a:t>
            </a:r>
          </a:p>
          <a:p>
            <a:pPr lvl="2"/>
            <a:r>
              <a:rPr lang="hu-HU" dirty="0" smtClean="0"/>
              <a:t>Általános buffer objektumok (pl. vertex buffer)</a:t>
            </a:r>
          </a:p>
          <a:p>
            <a:pPr lvl="2"/>
            <a:r>
              <a:rPr lang="hu-HU" dirty="0" smtClean="0"/>
              <a:t>Textúrák</a:t>
            </a:r>
          </a:p>
          <a:p>
            <a:pPr lvl="2"/>
            <a:r>
              <a:rPr lang="hu-HU" dirty="0" smtClean="0"/>
              <a:t>Render bufferek</a:t>
            </a:r>
          </a:p>
          <a:p>
            <a:pPr lvl="1"/>
            <a:r>
              <a:rPr lang="hu-HU" dirty="0" smtClean="0"/>
              <a:t>A megosztandó objektumokat a grafikus API hozza létre</a:t>
            </a:r>
          </a:p>
          <a:p>
            <a:pPr lvl="2"/>
            <a:r>
              <a:rPr lang="hu-HU" dirty="0" smtClean="0"/>
              <a:t>OpenCL-beli használat előtt zárolni kell</a:t>
            </a:r>
          </a:p>
          <a:p>
            <a:pPr lvl="1"/>
            <a:r>
              <a:rPr lang="hu-HU" dirty="0" smtClean="0"/>
              <a:t>Az objektum használata kizárólagos!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OpenGL és OpenCL kontextus megosztás</a:t>
            </a:r>
          </a:p>
          <a:p>
            <a:pPr lvl="1"/>
            <a:r>
              <a:rPr lang="hu-HU" dirty="0" smtClean="0"/>
              <a:t>GL_SHARING_EXTENSION</a:t>
            </a:r>
          </a:p>
          <a:p>
            <a:pPr lvl="1"/>
            <a:r>
              <a:rPr lang="hu-HU" dirty="0" smtClean="0"/>
              <a:t>OpenGL kontextus információk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CL_CURRENT_DEVICE_FOR_GL_CONTEXT_KHR</a:t>
            </a:r>
          </a:p>
          <a:p>
            <a:pPr lvl="2"/>
            <a:r>
              <a:rPr lang="hu-HU" dirty="0" smtClean="0"/>
              <a:t>CL_DEVICES_FOR_GL_CONTEXT_KHR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198674"/>
            <a:ext cx="80772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clGetGLContextInfoKHR(const 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cl_gl_context_info param_name,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 param_value_size,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void* param_value,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size_t* param_value_size_ret)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OpenGL és OpenCL kontextus megosztás</a:t>
            </a:r>
          </a:p>
          <a:p>
            <a:pPr lvl="1"/>
            <a:r>
              <a:rPr lang="hu-HU" dirty="0" smtClean="0"/>
              <a:t>OpenCL kontextus létrehozás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Tulajdonságok:</a:t>
            </a:r>
          </a:p>
          <a:p>
            <a:pPr lvl="3"/>
            <a:r>
              <a:rPr lang="hu-HU" dirty="0" smtClean="0"/>
              <a:t>CL_GL_CONTEXT_KHR: OpenGL kontextus</a:t>
            </a:r>
          </a:p>
          <a:p>
            <a:pPr lvl="3"/>
            <a:r>
              <a:rPr lang="hu-HU" dirty="0" smtClean="0"/>
              <a:t>CL_WGL_HDC_KHR: az OpenGL kontextus HDC-je</a:t>
            </a:r>
          </a:p>
          <a:p>
            <a:pPr lvl="3"/>
            <a:r>
              <a:rPr lang="hu-HU" dirty="0" smtClean="0"/>
              <a:t>CL_CONTEXT_PLATFORM: platform_id</a:t>
            </a:r>
          </a:p>
          <a:p>
            <a:pPr lvl="3"/>
            <a:endParaRPr lang="hu-H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200" y="2589074"/>
            <a:ext cx="8153400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CreateContext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(const cl_context_properties *props,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cl_uint num_devices,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const cl_device_id *devices,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(*pfn_notify)(...),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void *user_data,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cl_int *errcode_ret)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Kontextus megosztása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133600"/>
            <a:ext cx="8839200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InitGL();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cl_platform platform = createPlatform();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cl_device_id device_id = createDevice(platform, CL_DEVICE_TYPE_GPU);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cl_context sharedContext = 0;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if(CheckSharingSupport(device_id)){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cl_context_properties props[] =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CL_GL_CONTEXT_KHR, (cl_context_properties)wglGetCurrentContext(),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CL_WGL_HDC_KHR, (cl_context_properties)wglGetCurrentDC(),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CL_CONTEXT_PLATFORM, (cl_context_properties)platform,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0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};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sharedContext = 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clCreateContext(props, 1, &amp;device_id, NULL, NULL, &amp;err);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egyenletek (1822)</a:t>
            </a:r>
            <a:endParaRPr lang="hu-HU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Claude </a:t>
            </a:r>
            <a:r>
              <a:rPr lang="en-US" dirty="0" err="1" smtClean="0"/>
              <a:t>Navier</a:t>
            </a:r>
            <a:r>
              <a:rPr lang="en-US" dirty="0" smtClean="0"/>
              <a:t> </a:t>
            </a:r>
            <a:r>
              <a:rPr lang="hu-HU" dirty="0" smtClean="0"/>
              <a:t>és George Gabriel Stokes</a:t>
            </a:r>
          </a:p>
          <a:p>
            <a:pPr lvl="1"/>
            <a:r>
              <a:rPr lang="hu-HU" dirty="0" smtClean="0"/>
              <a:t>Folyékony anyagok mozgása, áramlása</a:t>
            </a:r>
          </a:p>
          <a:p>
            <a:r>
              <a:rPr lang="hu-HU" dirty="0" smtClean="0"/>
              <a:t>Alap feltevések</a:t>
            </a:r>
          </a:p>
          <a:p>
            <a:pPr lvl="1"/>
            <a:r>
              <a:rPr lang="hu-HU" dirty="0" smtClean="0"/>
              <a:t>Az anyagban fellépő feszültség két összetevője</a:t>
            </a:r>
          </a:p>
          <a:p>
            <a:pPr lvl="2"/>
            <a:r>
              <a:rPr lang="hu-HU" dirty="0" smtClean="0"/>
              <a:t>A sebesség gradiensével arányos diffúzió</a:t>
            </a:r>
          </a:p>
          <a:p>
            <a:pPr lvl="2"/>
            <a:r>
              <a:rPr lang="hu-HU" dirty="0" smtClean="0"/>
              <a:t>Nyomás összetevő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Buffer objektumok megosztása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Image objektumok megosztása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clCreateFromGLBuffer(cl_context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GLuint bufobj,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cl_int* errcode_ret)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057471"/>
            <a:ext cx="80772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clCreateFromGLTexture2D(cl_context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cl_mem_flags flags,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GLenum texture_target,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GLint miplevel,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GLuint texture,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cl_int* errcode_ret)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Render buffer megosztása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OpenCL objektumok tulajdonságai</a:t>
            </a:r>
          </a:p>
          <a:p>
            <a:pPr lvl="1"/>
            <a:r>
              <a:rPr lang="hu-HU" dirty="0" smtClean="0"/>
              <a:t>Létrehozáskor aktuális értékek alapján</a:t>
            </a:r>
          </a:p>
          <a:p>
            <a:pPr lvl="1"/>
            <a:r>
              <a:rPr lang="hu-HU" dirty="0" smtClean="0"/>
              <a:t>Nem követik az OpenGL objektum változásait!</a:t>
            </a:r>
          </a:p>
          <a:p>
            <a:pPr lvl="2"/>
            <a:r>
              <a:rPr lang="hu-HU" dirty="0" smtClean="0"/>
              <a:t>Amennyiben változik újra meg kell osztani!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clCreateFromGLRenderBuffer(cl_context context,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cl_mem_flags flags,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 GLuint renderbuffer,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cl_int* errcode_ret)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Buffer objektum megosztása</a:t>
            </a:r>
          </a:p>
          <a:p>
            <a:pPr lvl="1"/>
            <a:r>
              <a:rPr lang="hu-HU" dirty="0" smtClean="0"/>
              <a:t>OpenGL vertex buffer mint OpenCL memória objektum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8001000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GLuint vbo;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glGenBuffers(1, &amp;vbo);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glBindBuffer(GL_ARRAY_BUFFER, vbo);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glBufferData(GL_ARRAY_BUFFER, size, 0, GL_DYNAMIC_DRAW);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vboCL;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vboCL = clCreateFromGLBuffer(sharedContext, CL_MEM_WRITE_ONLY,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vbo, NULL);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Objektum lefoglalása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Objektum felszabadítása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Minden használat előtt le kell foglalni</a:t>
            </a:r>
          </a:p>
          <a:p>
            <a:pPr lvl="1"/>
            <a:r>
              <a:rPr lang="hu-HU" dirty="0" smtClean="0"/>
              <a:t>Használat után fel kell szabadítani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cl_int clEnqueueAcquireGLObjects(cl_command_queue command,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cl_uint num_objects,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const cl_mem* mem_objects,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...)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057471"/>
            <a:ext cx="8077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clEnqueueReleaseGLObjects(cl_command_queue command,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cl_uint num_objects,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const cl_mem* mem_objects,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    ...)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Szinkronizáció OpenGL és OpenCL között</a:t>
            </a:r>
          </a:p>
          <a:p>
            <a:pPr lvl="1"/>
            <a:r>
              <a:rPr lang="hu-HU" dirty="0" smtClean="0"/>
              <a:t>Nincs explicit szinkronizáció!</a:t>
            </a:r>
          </a:p>
          <a:p>
            <a:pPr lvl="2"/>
            <a:r>
              <a:rPr lang="hu-HU" dirty="0" smtClean="0"/>
              <a:t>Szüksége lenne mindkét API támogatására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Mindkét API oldalán a csővezeték kiürítése</a:t>
            </a:r>
          </a:p>
          <a:p>
            <a:pPr lvl="2"/>
            <a:r>
              <a:rPr lang="hu-HU" dirty="0" smtClean="0"/>
              <a:t>OpenGL: glFinish()</a:t>
            </a:r>
          </a:p>
          <a:p>
            <a:pPr lvl="2"/>
            <a:r>
              <a:rPr lang="hu-HU" dirty="0" smtClean="0"/>
              <a:t>OpenCL: clFinish()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Implementáció függően más megoldás is lehet</a:t>
            </a:r>
          </a:p>
          <a:p>
            <a:pPr lvl="2"/>
            <a:r>
              <a:rPr lang="hu-HU" dirty="0" smtClean="0"/>
              <a:t>glFlush() és clEnqueueBarrier()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Buffer objektum használata</a:t>
            </a:r>
          </a:p>
          <a:p>
            <a:pPr lvl="1"/>
            <a:r>
              <a:rPr lang="hu-HU" dirty="0" smtClean="0"/>
              <a:t>OpenGL vertex buffer mint OpenCL memória objektum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grafikus API-val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728079"/>
            <a:ext cx="7543800" cy="3693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OpenGL hívások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glFinish();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clEnqueueAcquireGLObjects(command, 1, &amp;vboCL,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0, NULL, 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Kernel paraméterek beállítása és kernel végrehajtás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clFinish();</a:t>
            </a:r>
          </a:p>
          <a:p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clEnqueueReleaseGLObjects(commands, 1, &amp;vboCL,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0, NULL, 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// OpenGL hívások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egyenletek (1822)</a:t>
            </a:r>
            <a:endParaRPr lang="hu-HU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Számos fizikai jelenség leírására alkalmas</a:t>
            </a:r>
          </a:p>
          <a:p>
            <a:pPr lvl="1"/>
            <a:r>
              <a:rPr lang="hu-HU" dirty="0" smtClean="0"/>
              <a:t>Időjárás</a:t>
            </a:r>
          </a:p>
          <a:p>
            <a:pPr lvl="1"/>
            <a:r>
              <a:rPr lang="hu-HU" dirty="0" smtClean="0"/>
              <a:t>Folyadékok </a:t>
            </a:r>
            <a:r>
              <a:rPr lang="hu-HU" dirty="0" smtClean="0"/>
              <a:t>áramlása nem kör keresztmetszetű </a:t>
            </a:r>
            <a:r>
              <a:rPr lang="hu-HU" dirty="0" smtClean="0"/>
              <a:t>csatornákban</a:t>
            </a:r>
          </a:p>
          <a:p>
            <a:pPr lvl="1"/>
            <a:r>
              <a:rPr lang="hu-HU" dirty="0" smtClean="0"/>
              <a:t>Repülőgépek szárnya körül fellépő áramlás</a:t>
            </a:r>
          </a:p>
          <a:p>
            <a:pPr lvl="1"/>
            <a:r>
              <a:rPr lang="hu-HU" dirty="0" smtClean="0"/>
              <a:t>Szilárd testek folyékony anyagokon keresztüli mozgása (pl. a csillagok galaxisokon belül leírt mozgása)</a:t>
            </a:r>
          </a:p>
          <a:p>
            <a:pPr lvl="1"/>
            <a:r>
              <a:rPr lang="hu-HU" dirty="0" smtClean="0"/>
              <a:t>Összekapcsolható a Maxwell egyenletekkel (magnetohidrodinamika)</a:t>
            </a:r>
            <a:endParaRPr lang="hu-H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egyenletek (1822)</a:t>
            </a:r>
            <a:endParaRPr lang="hu-HU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r>
              <a:rPr lang="hu-HU" dirty="0" smtClean="0"/>
              <a:t>Tisztán elméleti értelemben is fontos</a:t>
            </a:r>
          </a:p>
          <a:p>
            <a:pPr lvl="1"/>
            <a:r>
              <a:rPr lang="hu-HU" dirty="0" smtClean="0"/>
              <a:t>Nincs bizonyítva a három dimenziós érvényesség</a:t>
            </a:r>
          </a:p>
          <a:p>
            <a:pPr lvl="1"/>
            <a:r>
              <a:rPr lang="hu-HU" dirty="0" smtClean="0"/>
              <a:t>A „létezési és simasági” probléma annyira fontos, hogy a Clay Mathematics Institute az évezred hét legfontosabb matematikai problémái között tartja számon.</a:t>
            </a:r>
          </a:p>
          <a:p>
            <a:pPr lvl="2"/>
            <a:r>
              <a:rPr lang="hu-HU" dirty="0" smtClean="0"/>
              <a:t>A megoldásra egymillió dolláros díjat tűztek ki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egyenletek (1822)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227013" y="1681163"/>
          <a:ext cx="8696325" cy="2417762"/>
        </p:xfrm>
        <a:graphic>
          <a:graphicData uri="http://schemas.openxmlformats.org/presentationml/2006/ole">
            <p:oleObj spid="_x0000_s36866" name="Equation" r:id="rId4" imgW="2374560" imgH="660240" progId="Equation.3">
              <p:embed/>
            </p:oleObj>
          </a:graphicData>
        </a:graphic>
      </p:graphicFrame>
      <p:grpSp>
        <p:nvGrpSpPr>
          <p:cNvPr id="9" name="Csoportba foglalás 8"/>
          <p:cNvGrpSpPr/>
          <p:nvPr/>
        </p:nvGrpSpPr>
        <p:grpSpPr>
          <a:xfrm>
            <a:off x="3203848" y="4005064"/>
            <a:ext cx="3496071" cy="1613793"/>
            <a:chOff x="4532313" y="4797152"/>
            <a:chExt cx="3496071" cy="1613793"/>
          </a:xfrm>
        </p:grpSpPr>
        <p:graphicFrame>
          <p:nvGraphicFramePr>
            <p:cNvPr id="5" name="Objektum 4"/>
            <p:cNvGraphicFramePr>
              <a:graphicFrameLocks noChangeAspect="1"/>
            </p:cNvGraphicFramePr>
            <p:nvPr/>
          </p:nvGraphicFramePr>
          <p:xfrm>
            <a:off x="4532313" y="4876800"/>
            <a:ext cx="655637" cy="1497013"/>
          </p:xfrm>
          <a:graphic>
            <a:graphicData uri="http://schemas.openxmlformats.org/presentationml/2006/ole">
              <p:oleObj spid="_x0000_s36867" name="Equation" r:id="rId5" imgW="215640" imgH="596880" progId="Equation.3">
                <p:embed/>
              </p:oleObj>
            </a:graphicData>
          </a:graphic>
        </p:graphicFrame>
        <p:sp>
          <p:nvSpPr>
            <p:cNvPr id="6" name="Szövegdoboz 5"/>
            <p:cNvSpPr txBox="1"/>
            <p:nvPr/>
          </p:nvSpPr>
          <p:spPr>
            <a:xfrm>
              <a:off x="5148064" y="4797152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sűrűség</a:t>
              </a:r>
              <a:endParaRPr lang="hu-HU" sz="2400" dirty="0"/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5148064" y="5373216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viszkozitás</a:t>
              </a:r>
              <a:endParaRPr lang="hu-HU" sz="2400" dirty="0"/>
            </a:p>
          </p:txBody>
        </p:sp>
        <p:sp>
          <p:nvSpPr>
            <p:cNvPr id="8" name="Szövegdoboz 7"/>
            <p:cNvSpPr txBox="1"/>
            <p:nvPr/>
          </p:nvSpPr>
          <p:spPr>
            <a:xfrm>
              <a:off x="5220072" y="5949280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dirty="0" smtClean="0"/>
                <a:t>Külső erők</a:t>
              </a:r>
              <a:endParaRPr lang="hu-HU" sz="2400" dirty="0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755576" y="5949280"/>
            <a:ext cx="7377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Összenyomhatatlan, homogén folyadékok</a:t>
            </a:r>
            <a:endParaRPr lang="hu-H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 tagjai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Advekció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Előre haladás, szállítás</a:t>
            </a:r>
          </a:p>
          <a:p>
            <a:r>
              <a:rPr lang="hu-HU" dirty="0" smtClean="0"/>
              <a:t>Bármilyen mennyiséget</a:t>
            </a:r>
          </a:p>
          <a:p>
            <a:r>
              <a:rPr lang="hu-HU" dirty="0" smtClean="0"/>
              <a:t>Saját vektormezőt is</a:t>
            </a:r>
            <a:endParaRPr lang="hu-HU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195736" y="2564904"/>
          <a:ext cx="2502278" cy="720080"/>
        </p:xfrm>
        <a:graphic>
          <a:graphicData uri="http://schemas.openxmlformats.org/presentationml/2006/ole">
            <p:oleObj spid="_x0000_s37890" name="Equation" r:id="rId3" imgW="5839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egyenlet tagjai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Nyomás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erő nem hirtelen áramlik végig a folyadékon</a:t>
            </a:r>
          </a:p>
          <a:p>
            <a:r>
              <a:rPr lang="hu-HU" dirty="0" smtClean="0"/>
              <a:t>A molekulák ütköznek, nyomás keletkezik</a:t>
            </a:r>
          </a:p>
          <a:p>
            <a:r>
              <a:rPr lang="hu-HU" dirty="0" smtClean="0"/>
              <a:t>Gyorsulást (sebességváltozást) eredményez</a:t>
            </a:r>
            <a:endParaRPr lang="hu-HU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339752" y="2420888"/>
          <a:ext cx="1872208" cy="1245357"/>
        </p:xfrm>
        <a:graphic>
          <a:graphicData uri="http://schemas.openxmlformats.org/presentationml/2006/ole">
            <p:oleObj spid="_x0000_s38914" name="Equation" r:id="rId3" imgW="495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2258</TotalTime>
  <Words>2528</Words>
  <Application>Microsoft Office PowerPoint</Application>
  <PresentationFormat>On-screen Show (4:3)</PresentationFormat>
  <Paragraphs>523</Paragraphs>
  <Slides>45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Modul</vt:lpstr>
      <vt:lpstr>Equation</vt:lpstr>
      <vt:lpstr>Microsoft Equation 3.0</vt:lpstr>
      <vt:lpstr>Folyadék szimuláció</vt:lpstr>
      <vt:lpstr>Folyadékok</vt:lpstr>
      <vt:lpstr>Folyadék állapota</vt:lpstr>
      <vt:lpstr>Navier-Stokes egyenletek (1822)</vt:lpstr>
      <vt:lpstr>Navier-Stokes egyenletek (1822)</vt:lpstr>
      <vt:lpstr>Navier-Stokes egyenletek (1822)</vt:lpstr>
      <vt:lpstr>Navier-Stokes egyenletek (1822)</vt:lpstr>
      <vt:lpstr>Az egyenlet tagjai I.</vt:lpstr>
      <vt:lpstr>Az egyenlet tagjai II.</vt:lpstr>
      <vt:lpstr>Az egyenlet tagjai III.</vt:lpstr>
      <vt:lpstr>Az egyenlet tagjai IV.</vt:lpstr>
      <vt:lpstr>Operátorok</vt:lpstr>
      <vt:lpstr>Az egyenletek megoldása</vt:lpstr>
      <vt:lpstr>Helmholtz-Hodge dekompozíció (projekciós lépés)</vt:lpstr>
      <vt:lpstr>Helmholtz-Hodge dekompozíció  (projekciós lépés)</vt:lpstr>
      <vt:lpstr>Hogyan számítsuk ki a nyomást?</vt:lpstr>
      <vt:lpstr>Mit is kell tenni egy szimulációs lépésben?</vt:lpstr>
      <vt:lpstr>Advekció</vt:lpstr>
      <vt:lpstr>Advekció</vt:lpstr>
      <vt:lpstr>Diffúzió</vt:lpstr>
      <vt:lpstr>Projekció</vt:lpstr>
      <vt:lpstr>Poisson egyenlet megoldása</vt:lpstr>
      <vt:lpstr>Jacobi iteráció</vt:lpstr>
      <vt:lpstr>Határfeltételek</vt:lpstr>
      <vt:lpstr>Kiegészítés: örvénylés</vt:lpstr>
      <vt:lpstr>Implementáció</vt:lpstr>
      <vt:lpstr>Advekció</vt:lpstr>
      <vt:lpstr>Divergencia</vt:lpstr>
      <vt:lpstr>Nyomás számítása, Jacobi iteráció</vt:lpstr>
      <vt:lpstr>Projekció</vt:lpstr>
      <vt:lpstr>Diffúzió</vt:lpstr>
      <vt:lpstr>Örvénylés</vt:lpstr>
      <vt:lpstr>Sebesség az örvénylésből</vt:lpstr>
      <vt:lpstr>Külső erők</vt:lpstr>
      <vt:lpstr>Kiegészítési lehetőségek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  <vt:lpstr>Együttműködés a grafikus API-val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</dc:title>
  <dc:creator>root</dc:creator>
  <cp:lastModifiedBy>tbalazs</cp:lastModifiedBy>
  <cp:revision>170</cp:revision>
  <dcterms:created xsi:type="dcterms:W3CDTF">2011-04-19T13:18:26Z</dcterms:created>
  <dcterms:modified xsi:type="dcterms:W3CDTF">2013-11-21T08:46:14Z</dcterms:modified>
</cp:coreProperties>
</file>