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6" r:id="rId7"/>
    <p:sldId id="261" r:id="rId8"/>
    <p:sldId id="262" r:id="rId9"/>
    <p:sldId id="274" r:id="rId10"/>
    <p:sldId id="275" r:id="rId11"/>
    <p:sldId id="276" r:id="rId12"/>
    <p:sldId id="277" r:id="rId13"/>
    <p:sldId id="278" r:id="rId14"/>
    <p:sldId id="279" r:id="rId15"/>
    <p:sldId id="268" r:id="rId16"/>
    <p:sldId id="269" r:id="rId17"/>
    <p:sldId id="270" r:id="rId18"/>
    <p:sldId id="271" r:id="rId19"/>
    <p:sldId id="272" r:id="rId20"/>
    <p:sldId id="265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Mért ponthalmazok összevonása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Iterative</a:t>
            </a:r>
            <a:r>
              <a:rPr lang="hu-HU" dirty="0" smtClean="0"/>
              <a:t> </a:t>
            </a:r>
            <a:r>
              <a:rPr lang="hu-HU" dirty="0" err="1" smtClean="0"/>
              <a:t>closest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 </a:t>
            </a:r>
            <a:r>
              <a:rPr lang="hu-HU" dirty="0" err="1" smtClean="0"/>
              <a:t>algorithm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460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Variációk: kiválasztás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összes pont</a:t>
            </a:r>
          </a:p>
          <a:p>
            <a:r>
              <a:rPr lang="hu-HU" dirty="0" smtClean="0"/>
              <a:t>Egy uniform mintavételezés</a:t>
            </a:r>
          </a:p>
          <a:p>
            <a:r>
              <a:rPr lang="hu-HU" dirty="0" smtClean="0"/>
              <a:t>Véletlen mintavételezés minden iterációban</a:t>
            </a:r>
          </a:p>
          <a:p>
            <a:r>
              <a:rPr lang="hu-HU" dirty="0" smtClean="0"/>
              <a:t>Nagy intenzitású pontok (ha van nekik)</a:t>
            </a:r>
          </a:p>
          <a:p>
            <a:r>
              <a:rPr lang="hu-HU" dirty="0" smtClean="0"/>
              <a:t>Normáleloszlás szerint: kicsi </a:t>
            </a:r>
            <a:r>
              <a:rPr lang="hu-HU" dirty="0" err="1" smtClean="0"/>
              <a:t>feature-ök</a:t>
            </a:r>
            <a:r>
              <a:rPr lang="hu-HU" dirty="0" smtClean="0"/>
              <a:t> esetén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4626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Variációk: párosítás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8712" y="2222287"/>
            <a:ext cx="5002615" cy="3636511"/>
          </a:xfrm>
        </p:spPr>
        <p:txBody>
          <a:bodyPr/>
          <a:lstStyle/>
          <a:p>
            <a:r>
              <a:rPr lang="hu-HU" dirty="0" smtClean="0"/>
              <a:t>Legközelebbi pontok: pl. </a:t>
            </a:r>
            <a:r>
              <a:rPr lang="hu-HU" dirty="0" err="1" smtClean="0"/>
              <a:t>k-d</a:t>
            </a:r>
            <a:r>
              <a:rPr lang="hu-HU" dirty="0" smtClean="0"/>
              <a:t> </a:t>
            </a:r>
            <a:r>
              <a:rPr lang="hu-HU" dirty="0" err="1" smtClean="0"/>
              <a:t>tree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Normal</a:t>
            </a:r>
            <a:r>
              <a:rPr lang="hu-HU" dirty="0" smtClean="0"/>
              <a:t> </a:t>
            </a:r>
            <a:r>
              <a:rPr lang="hu-HU" dirty="0" err="1" smtClean="0"/>
              <a:t>shooting</a:t>
            </a:r>
            <a:r>
              <a:rPr lang="hu-HU" dirty="0" smtClean="0"/>
              <a:t>”</a:t>
            </a:r>
          </a:p>
          <a:p>
            <a:r>
              <a:rPr lang="hu-HU" dirty="0" err="1" smtClean="0"/>
              <a:t>Reverse</a:t>
            </a:r>
            <a:r>
              <a:rPr lang="hu-HU" dirty="0" smtClean="0"/>
              <a:t> </a:t>
            </a:r>
            <a:r>
              <a:rPr lang="hu-HU" dirty="0" err="1" smtClean="0"/>
              <a:t>calibration</a:t>
            </a:r>
            <a:r>
              <a:rPr lang="hu-HU" dirty="0" smtClean="0"/>
              <a:t>: forráspont vetítése a célobjektumra</a:t>
            </a:r>
          </a:p>
          <a:p>
            <a:r>
              <a:rPr lang="hu-HU" dirty="0" err="1" smtClean="0"/>
              <a:t>Reverse</a:t>
            </a:r>
            <a:r>
              <a:rPr lang="hu-HU" dirty="0"/>
              <a:t> </a:t>
            </a:r>
            <a:r>
              <a:rPr lang="hu-HU" dirty="0" err="1" smtClean="0"/>
              <a:t>calibration</a:t>
            </a:r>
            <a:r>
              <a:rPr lang="hu-HU" dirty="0" smtClean="0"/>
              <a:t>, de utána még keresünk egy pontot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170" y="2192692"/>
            <a:ext cx="2466975" cy="184785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543" y="4374725"/>
            <a:ext cx="2466975" cy="18478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3747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2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Variációk: Súlyozás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Konstans</a:t>
            </a:r>
          </a:p>
          <a:p>
            <a:r>
              <a:rPr lang="hu-HU" dirty="0" smtClean="0"/>
              <a:t>Távolságfüggő: minél messzebb, annál kevesebb</a:t>
            </a:r>
          </a:p>
          <a:p>
            <a:r>
              <a:rPr lang="hu-HU" dirty="0" smtClean="0"/>
              <a:t>Normálvektorok kompatibilitása (skalárszorzat)</a:t>
            </a:r>
          </a:p>
          <a:p>
            <a:r>
              <a:rPr lang="hu-HU" dirty="0" smtClean="0"/>
              <a:t>Detektált pontfelhő becsült zaja alapján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47" y="2783242"/>
            <a:ext cx="18192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1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Variációk: Elutasítás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Távolság alapján</a:t>
            </a:r>
          </a:p>
          <a:p>
            <a:r>
              <a:rPr lang="hu-HU" dirty="0" smtClean="0"/>
              <a:t>Valamilyen metrika alapján a legrosszabb X%</a:t>
            </a:r>
          </a:p>
          <a:p>
            <a:r>
              <a:rPr lang="hu-HU" dirty="0" smtClean="0"/>
              <a:t>Távolságok szórása alapján</a:t>
            </a:r>
          </a:p>
          <a:p>
            <a:r>
              <a:rPr lang="hu-HU" dirty="0" smtClean="0"/>
              <a:t>Környező pontok konzisztenciája alapján</a:t>
            </a:r>
          </a:p>
          <a:p>
            <a:r>
              <a:rPr lang="hu-HU" dirty="0" smtClean="0"/>
              <a:t>Határok elutasítása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936" y="2222287"/>
            <a:ext cx="3644350" cy="432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15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Variációk: Hibametrika és minimalizálás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Hibametrika:</a:t>
            </a:r>
          </a:p>
          <a:p>
            <a:pPr lvl="1"/>
            <a:r>
              <a:rPr lang="hu-HU" dirty="0" smtClean="0"/>
              <a:t>Négyzetes távolság: SVD, </a:t>
            </a:r>
            <a:r>
              <a:rPr lang="hu-HU" dirty="0" err="1" smtClean="0"/>
              <a:t>kvaterniók</a:t>
            </a:r>
            <a:r>
              <a:rPr lang="hu-HU" dirty="0" smtClean="0"/>
              <a:t>, stb.</a:t>
            </a:r>
          </a:p>
          <a:p>
            <a:pPr lvl="1"/>
            <a:r>
              <a:rPr lang="hu-HU" dirty="0" smtClean="0"/>
              <a:t>Négyzetes távolság + színek</a:t>
            </a:r>
          </a:p>
          <a:p>
            <a:pPr lvl="1"/>
            <a:r>
              <a:rPr lang="hu-HU" dirty="0" smtClean="0"/>
              <a:t>Érintősíktól vett távolság</a:t>
            </a:r>
          </a:p>
          <a:p>
            <a:r>
              <a:rPr lang="hu-HU" dirty="0" smtClean="0"/>
              <a:t>Minimalizálás:</a:t>
            </a:r>
          </a:p>
          <a:p>
            <a:pPr lvl="1"/>
            <a:r>
              <a:rPr lang="hu-HU" dirty="0" smtClean="0"/>
              <a:t>Pontpárok generálása, minimalizáló transzformáció</a:t>
            </a:r>
          </a:p>
          <a:p>
            <a:pPr lvl="1"/>
            <a:r>
              <a:rPr lang="hu-HU" dirty="0" smtClean="0"/>
              <a:t>Ugyanez, csak </a:t>
            </a:r>
            <a:r>
              <a:rPr lang="hu-HU" dirty="0" err="1" smtClean="0"/>
              <a:t>extrapolálva</a:t>
            </a:r>
            <a:r>
              <a:rPr lang="hu-HU" dirty="0" smtClean="0"/>
              <a:t>, hogy gyorsítsuk.</a:t>
            </a:r>
          </a:p>
          <a:p>
            <a:pPr lvl="1"/>
            <a:r>
              <a:rPr lang="hu-HU" dirty="0" smtClean="0"/>
              <a:t>Ugyanez, csak zaj bevezetésével: lokális minimumok kikerülése</a:t>
            </a:r>
          </a:p>
          <a:p>
            <a:pPr lvl="1"/>
            <a:r>
              <a:rPr lang="hu-HU" dirty="0" smtClean="0"/>
              <a:t>Ugyanez, csak random kiválasztott részhalmazokon </a:t>
            </a:r>
            <a:r>
              <a:rPr lang="hu-HU" dirty="0" smtClean="0">
                <a:sym typeface="Wingdings" panose="05000000000000000000" pitchFamily="2" charset="2"/>
              </a:rPr>
              <a:t> legjobbat választjuk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Szimulált hűtés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6470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lehetőségek ICP helyett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ICP elég gyors: 1 kiértékelés/iteráció</a:t>
            </a:r>
          </a:p>
          <a:p>
            <a:r>
              <a:rPr lang="hu-HU" dirty="0" smtClean="0"/>
              <a:t>Explicit gradiensek nélkül beláthatatlanul sok kiértékelés (~100-10000)</a:t>
            </a:r>
          </a:p>
          <a:p>
            <a:r>
              <a:rPr lang="hu-HU" dirty="0" smtClean="0"/>
              <a:t>Más algoritmusok explicit gradiensekkel (</a:t>
            </a:r>
            <a:r>
              <a:rPr lang="hu-HU" dirty="0" err="1" smtClean="0"/>
              <a:t>steepest</a:t>
            </a:r>
            <a:r>
              <a:rPr lang="hu-HU" dirty="0" smtClean="0"/>
              <a:t> </a:t>
            </a:r>
            <a:r>
              <a:rPr lang="hu-HU" dirty="0" err="1" smtClean="0"/>
              <a:t>descent</a:t>
            </a:r>
            <a:r>
              <a:rPr lang="hu-HU" dirty="0" smtClean="0"/>
              <a:t>, </a:t>
            </a:r>
            <a:r>
              <a:rPr lang="hu-HU" dirty="0" err="1" smtClean="0"/>
              <a:t>conjugate</a:t>
            </a:r>
            <a:r>
              <a:rPr lang="hu-HU" dirty="0"/>
              <a:t> </a:t>
            </a:r>
            <a:r>
              <a:rPr lang="hu-HU" dirty="0" err="1" smtClean="0"/>
              <a:t>gradient</a:t>
            </a:r>
            <a:r>
              <a:rPr lang="hu-HU" dirty="0" smtClean="0"/>
              <a:t>, stb.) legalább 7/ciklus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3-4 iteráción belül kellene konvergálniuk, hogy összemérhető legyen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Newtoni módszer:  legalább 13 kiértékelés/iteráció, erősen függ a kezdőponttól</a:t>
            </a:r>
          </a:p>
          <a:p>
            <a:r>
              <a:rPr lang="hu-HU" dirty="0"/>
              <a:t>3 alap ICP lépés + egy parabolikus </a:t>
            </a:r>
            <a:r>
              <a:rPr lang="hu-HU" dirty="0" err="1" smtClean="0"/>
              <a:t>frissíés</a:t>
            </a:r>
            <a:r>
              <a:rPr lang="hu-HU" dirty="0" smtClean="0"/>
              <a:t>: négyzetes </a:t>
            </a:r>
            <a:r>
              <a:rPr lang="hu-HU" dirty="0"/>
              <a:t>konvergencia, kevesebb költséggel, mint a </a:t>
            </a:r>
            <a:r>
              <a:rPr lang="hu-HU" dirty="0" err="1"/>
              <a:t>steepest</a:t>
            </a:r>
            <a:r>
              <a:rPr lang="hu-HU" dirty="0"/>
              <a:t> </a:t>
            </a:r>
            <a:r>
              <a:rPr lang="hu-HU" dirty="0" err="1" smtClean="0"/>
              <a:t>descent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37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Felmerülő problémák és az előnyök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Optimalizálással felmerülő problémák:</a:t>
            </a:r>
          </a:p>
          <a:p>
            <a:r>
              <a:rPr lang="hu-HU" dirty="0" smtClean="0"/>
              <a:t>Ha szögökkel dolgozunk, akkor oda kell figyelni a 360°-</a:t>
            </a:r>
            <a:r>
              <a:rPr lang="hu-HU" dirty="0" err="1" smtClean="0"/>
              <a:t>nál</a:t>
            </a:r>
            <a:r>
              <a:rPr lang="hu-HU" dirty="0" smtClean="0"/>
              <a:t> nagyobbakra</a:t>
            </a:r>
          </a:p>
          <a:p>
            <a:r>
              <a:rPr lang="hu-HU" dirty="0" smtClean="0"/>
              <a:t>Figyelni kell, hogy az </a:t>
            </a:r>
            <a:r>
              <a:rPr lang="hu-HU" dirty="0" err="1" smtClean="0"/>
              <a:t>egységkvaterniók</a:t>
            </a:r>
            <a:r>
              <a:rPr lang="hu-HU" dirty="0" smtClean="0"/>
              <a:t> egységek maradjanak.</a:t>
            </a:r>
          </a:p>
          <a:p>
            <a:r>
              <a:rPr lang="hu-HU" dirty="0" smtClean="0"/>
              <a:t>Előnyök:</a:t>
            </a:r>
          </a:p>
          <a:p>
            <a:r>
              <a:rPr lang="hu-HU" dirty="0" smtClean="0"/>
              <a:t>Elméletileg bármilyen lokális minimum közelítő algoritmussal működne, de az  ICP gyorsan és monoton konvergál</a:t>
            </a:r>
          </a:p>
          <a:p>
            <a:r>
              <a:rPr lang="hu-HU" dirty="0" smtClean="0"/>
              <a:t>Nincs szükség próbálkozásokra a közelítés irányát illetőleg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6922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regisztráció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ICP a legközelebbi </a:t>
            </a:r>
            <a:r>
              <a:rPr lang="hu-HU" dirty="0" err="1" smtClean="0"/>
              <a:t>lokáis</a:t>
            </a:r>
            <a:r>
              <a:rPr lang="hu-HU" dirty="0" smtClean="0"/>
              <a:t> minimumba konvergál </a:t>
            </a:r>
            <a:r>
              <a:rPr lang="hu-HU" dirty="0" smtClean="0">
                <a:sym typeface="Wingdings" panose="05000000000000000000" pitchFamily="2" charset="2"/>
              </a:rPr>
              <a:t> nem feltétlenül a globális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Ez alakzattól függően lehet rossz  globális minimumot keressük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összes lokális minimum minimumának megkeresése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Memóriaintenzív, nem szeretjük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0694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Globális megfeleltetés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Tömegközéppontok és kereszt-kovariancia mátrixok</a:t>
            </a:r>
          </a:p>
          <a:p>
            <a:r>
              <a:rPr lang="hu-HU" dirty="0" smtClean="0"/>
              <a:t>Ha nagy az átfedés: kereszt-kovariancia mátrixok nyomából </a:t>
            </a:r>
            <a:r>
              <a:rPr lang="hu-HU" dirty="0" smtClean="0">
                <a:sym typeface="Wingdings" panose="05000000000000000000" pitchFamily="2" charset="2"/>
              </a:rPr>
              <a:t> elég egy eltolás is, ha először beforgatjuk.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Két lehetőség a kezdeti beállításra: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ICP P-n, forgatjuk a tömegközéppontja körül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Egymásba toljuk a két tömegközéppontot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Ha globálisan akarunk egyeztetni, az eredeti eltolás úgysem számít, nyugodtan összetolhatjuk őket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Ha először eltoljuk, megspórolunk pár iterációt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Ellenpéldák: </a:t>
            </a:r>
            <a:r>
              <a:rPr lang="hu-HU" dirty="0" err="1" smtClean="0">
                <a:sym typeface="Wingdings" panose="05000000000000000000" pitchFamily="2" charset="2"/>
              </a:rPr>
              <a:t>spikey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sphere</a:t>
            </a:r>
            <a:r>
              <a:rPr lang="hu-HU" dirty="0" smtClean="0">
                <a:sym typeface="Wingdings" panose="05000000000000000000" pitchFamily="2" charset="2"/>
              </a:rPr>
              <a:t>, </a:t>
            </a:r>
            <a:r>
              <a:rPr lang="hu-HU" dirty="0" err="1" smtClean="0">
                <a:sym typeface="Wingdings" panose="05000000000000000000" pitchFamily="2" charset="2"/>
              </a:rPr>
              <a:t>sea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urchins</a:t>
            </a:r>
            <a:endParaRPr lang="hu-H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3047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Lokális megfeleltetés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csak részleges átfedés van: működik az ICP, de nem elég egy előzetes forgatás. Drágább.</a:t>
            </a:r>
          </a:p>
          <a:p>
            <a:r>
              <a:rPr lang="hu-HU" dirty="0" smtClean="0"/>
              <a:t>Az előzetes forgatások száma a két modell méreteinek arányától függ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35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Mért ponthalmazok egyeztetése létező modellel</a:t>
            </a:r>
          </a:p>
          <a:p>
            <a:r>
              <a:rPr lang="hu-HU" dirty="0" smtClean="0"/>
              <a:t>Hol használják?</a:t>
            </a:r>
          </a:p>
          <a:p>
            <a:r>
              <a:rPr lang="hu-HU" dirty="0" smtClean="0"/>
              <a:t>Optimális elforgatás és eltolás kiszámolása</a:t>
            </a:r>
          </a:p>
          <a:p>
            <a:r>
              <a:rPr lang="hu-HU" dirty="0" smtClean="0"/>
              <a:t>Ponthalmazok közti távolság minimalizálása</a:t>
            </a:r>
          </a:p>
          <a:p>
            <a:r>
              <a:rPr lang="hu-HU" dirty="0" smtClean="0"/>
              <a:t>Iteratív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998" y="2222287"/>
            <a:ext cx="38100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810000" y="2527343"/>
            <a:ext cx="4464488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Előnyök:</a:t>
            </a:r>
          </a:p>
          <a:p>
            <a:pPr lvl="1"/>
            <a:r>
              <a:rPr lang="hu-HU" dirty="0" smtClean="0"/>
              <a:t>Nem függ reprezentációtól</a:t>
            </a:r>
          </a:p>
          <a:p>
            <a:pPr lvl="1"/>
            <a:r>
              <a:rPr lang="hu-HU" dirty="0" smtClean="0"/>
              <a:t>Nem igényel előfeldolgozást</a:t>
            </a:r>
          </a:p>
          <a:p>
            <a:pPr lvl="1"/>
            <a:r>
              <a:rPr lang="hu-HU" dirty="0" smtClean="0"/>
              <a:t>Nincs deriválás és </a:t>
            </a:r>
            <a:r>
              <a:rPr lang="hu-HU" dirty="0" err="1" smtClean="0"/>
              <a:t>feature</a:t>
            </a:r>
            <a:r>
              <a:rPr lang="hu-HU" dirty="0" smtClean="0"/>
              <a:t>-elemzés</a:t>
            </a:r>
          </a:p>
          <a:p>
            <a:pPr lvl="1"/>
            <a:r>
              <a:rPr lang="hu-HU" dirty="0" smtClean="0"/>
              <a:t>Globálisan olcsó, és lokálisan is előre becsülhető költség</a:t>
            </a:r>
          </a:p>
          <a:p>
            <a:pPr lvl="1"/>
            <a:r>
              <a:rPr lang="hu-HU" dirty="0" smtClean="0"/>
              <a:t>Nem zajérzékeny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6406712" y="2527342"/>
            <a:ext cx="4464488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Hátrányok:</a:t>
            </a:r>
          </a:p>
          <a:p>
            <a:pPr lvl="1"/>
            <a:r>
              <a:rPr lang="hu-HU" dirty="0" smtClean="0"/>
              <a:t>Nagy kilógó tüskék </a:t>
            </a:r>
            <a:r>
              <a:rPr lang="hu-HU" dirty="0" err="1" smtClean="0"/>
              <a:t>problémásak</a:t>
            </a:r>
            <a:endParaRPr lang="hu-HU" dirty="0" smtClean="0"/>
          </a:p>
          <a:p>
            <a:pPr lvl="1"/>
            <a:r>
              <a:rPr lang="hu-HU" dirty="0" smtClean="0"/>
              <a:t>Kis átfedésnél a local </a:t>
            </a:r>
            <a:r>
              <a:rPr lang="hu-HU" dirty="0" err="1" smtClean="0"/>
              <a:t>matching</a:t>
            </a:r>
            <a:r>
              <a:rPr lang="hu-HU" dirty="0" smtClean="0"/>
              <a:t> drága</a:t>
            </a:r>
          </a:p>
          <a:p>
            <a:pPr lvl="1"/>
            <a:r>
              <a:rPr lang="hu-HU" dirty="0" smtClean="0"/>
              <a:t>A „soktüskés” alakzatokra nem működik az előforgatás</a:t>
            </a:r>
          </a:p>
        </p:txBody>
      </p:sp>
    </p:spTree>
    <p:extLst>
      <p:ext uri="{BB962C8B-B14F-4D97-AF65-F5344CB8AC3E}">
        <p14:creationId xmlns:p14="http://schemas.microsoft.com/office/powerpoint/2010/main" val="2163360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86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Ponthalmazok egyesítése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123" y="2207076"/>
            <a:ext cx="5723600" cy="4211170"/>
          </a:xfrm>
        </p:spPr>
        <p:txBody>
          <a:bodyPr/>
          <a:lstStyle/>
          <a:p>
            <a:r>
              <a:rPr lang="hu-HU" dirty="0" smtClean="0"/>
              <a:t>Nem ismert az egymáshoz képesti elforgatás és eltolás</a:t>
            </a:r>
          </a:p>
          <a:p>
            <a:r>
              <a:rPr lang="hu-HU" dirty="0" err="1" smtClean="0"/>
              <a:t>Affin</a:t>
            </a:r>
            <a:r>
              <a:rPr lang="hu-HU" dirty="0" smtClean="0"/>
              <a:t> transzformációt feltételezünk</a:t>
            </a:r>
          </a:p>
          <a:p>
            <a:r>
              <a:rPr lang="hu-HU" dirty="0" smtClean="0"/>
              <a:t>Pontok távolsága: euklideszi távolság</a:t>
            </a:r>
          </a:p>
          <a:p>
            <a:r>
              <a:rPr lang="hu-HU" dirty="0" smtClean="0"/>
              <a:t>Lehetne Newton-iterációval </a:t>
            </a:r>
            <a:r>
              <a:rPr lang="hu-HU" dirty="0" smtClean="0">
                <a:sym typeface="Wingdings" panose="05000000000000000000" pitchFamily="2" charset="2"/>
              </a:rPr>
              <a:t> kezdőpont problémája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ICP ehhez képest jóval olcsóbb, nem függ kezdeti pontoktól</a:t>
            </a:r>
            <a:endParaRPr lang="hu-HU" dirty="0" smtClean="0"/>
          </a:p>
          <a:p>
            <a:r>
              <a:rPr lang="hu-HU" dirty="0" smtClean="0"/>
              <a:t>Lokális vagy globális egyezés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723" y="2766524"/>
            <a:ext cx="6409277" cy="309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2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algoritmus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INIT: X mért halmaz és P referenciamodell, kezdeti eltolás és elforgatás zérus</a:t>
            </a:r>
          </a:p>
          <a:p>
            <a:r>
              <a:rPr lang="hu-HU" dirty="0" smtClean="0"/>
              <a:t>1. Legközelebb eső pontpárok számítása</a:t>
            </a:r>
          </a:p>
          <a:p>
            <a:r>
              <a:rPr lang="hu-HU" dirty="0" smtClean="0"/>
              <a:t>2. Regisztráció: szükséges forgatás és eltolás becslése</a:t>
            </a:r>
          </a:p>
          <a:p>
            <a:r>
              <a:rPr lang="hu-HU" dirty="0" smtClean="0"/>
              <a:t>3. Regisztráció alkalmazása az </a:t>
            </a:r>
            <a:r>
              <a:rPr lang="hu-HU" b="1" dirty="0" smtClean="0"/>
              <a:t>eredeti </a:t>
            </a:r>
            <a:r>
              <a:rPr lang="hu-HU" dirty="0"/>
              <a:t>P</a:t>
            </a:r>
            <a:r>
              <a:rPr lang="hu-HU" dirty="0" smtClean="0"/>
              <a:t> halmazra</a:t>
            </a:r>
          </a:p>
          <a:p>
            <a:r>
              <a:rPr lang="hu-HU" dirty="0" smtClean="0"/>
              <a:t>4. A négyzetes hibák különbségétől függően leállunk vagy vissza az 1. ponthoz</a:t>
            </a:r>
          </a:p>
          <a:p>
            <a:pPr marL="0" indent="0">
              <a:buNone/>
            </a:pPr>
            <a:r>
              <a:rPr lang="hu-HU" dirty="0" smtClean="0"/>
              <a:t>Leállási feltétel: vagy egy konstans, vagy a kereszt-kovariancia mátrix nyomának konstansszorosa</a:t>
            </a:r>
          </a:p>
        </p:txBody>
      </p:sp>
    </p:spTree>
    <p:extLst>
      <p:ext uri="{BB962C8B-B14F-4D97-AF65-F5344CB8AC3E}">
        <p14:creationId xmlns:p14="http://schemas.microsoft.com/office/powerpoint/2010/main" val="103082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ICP 1.: Legközelebb eső pontpárok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Szeretnénk: minden X-</a:t>
            </a:r>
            <a:r>
              <a:rPr lang="hu-HU" dirty="0" err="1" smtClean="0"/>
              <a:t>beli</a:t>
            </a:r>
            <a:r>
              <a:rPr lang="hu-HU" dirty="0" smtClean="0"/>
              <a:t> ponthoz egy olyan P-</a:t>
            </a:r>
            <a:r>
              <a:rPr lang="hu-HU" dirty="0" err="1" smtClean="0"/>
              <a:t>beli</a:t>
            </a:r>
            <a:r>
              <a:rPr lang="hu-HU" dirty="0" smtClean="0"/>
              <a:t> pontot, ami a legközelebb esik hozzá</a:t>
            </a:r>
          </a:p>
          <a:p>
            <a:r>
              <a:rPr lang="hu-HU" dirty="0" err="1" smtClean="0"/>
              <a:t>Brute</a:t>
            </a:r>
            <a:r>
              <a:rPr lang="hu-HU" dirty="0" smtClean="0"/>
              <a:t> </a:t>
            </a:r>
            <a:r>
              <a:rPr lang="hu-HU" dirty="0" err="1" smtClean="0"/>
              <a:t>force</a:t>
            </a:r>
            <a:r>
              <a:rPr lang="hu-HU" dirty="0" smtClean="0"/>
              <a:t>: minden pontot összehasonlítunk minden ponttal, O(</a:t>
            </a:r>
            <a:r>
              <a:rPr lang="hu-HU" dirty="0" err="1" smtClean="0"/>
              <a:t>nxm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Kis modellekre jó, de nagyon hamar vállalhatatlanul lassú lesz</a:t>
            </a:r>
          </a:p>
          <a:p>
            <a:r>
              <a:rPr lang="hu-HU" dirty="0" smtClean="0"/>
              <a:t>K-d </a:t>
            </a:r>
            <a:r>
              <a:rPr lang="hu-HU" dirty="0" err="1" smtClean="0"/>
              <a:t>tree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: O(m*log(n))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112" y="4342719"/>
            <a:ext cx="269557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01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Ponthalmazok regisztrációja 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818712" y="2222287"/>
                <a:ext cx="5729045" cy="3636511"/>
              </a:xfrm>
            </p:spPr>
            <p:txBody>
              <a:bodyPr/>
              <a:lstStyle/>
              <a:p>
                <a:r>
                  <a:rPr lang="hu-HU" dirty="0" smtClean="0"/>
                  <a:t>Forgatás: egy egység </a:t>
                </a:r>
                <a:r>
                  <a:rPr lang="hu-HU" dirty="0" err="1" smtClean="0"/>
                  <a:t>kvaternió</a:t>
                </a:r>
                <a:endParaRPr lang="hu-HU" dirty="0" smtClean="0"/>
              </a:p>
              <a:p>
                <a:r>
                  <a:rPr lang="hu-HU" dirty="0"/>
                  <a:t>E</a:t>
                </a:r>
                <a:r>
                  <a:rPr lang="hu-HU" dirty="0" smtClean="0"/>
                  <a:t>ltolásvektor</a:t>
                </a:r>
              </a:p>
              <a:p>
                <a:r>
                  <a:rPr lang="hu-HU" dirty="0" smtClean="0"/>
                  <a:t>Minimalizálandó: átlagos négyzetes távolság</a:t>
                </a:r>
              </a:p>
              <a:p>
                <a:r>
                  <a:rPr lang="hu-HU" dirty="0" smtClean="0"/>
                  <a:t>Kell még: tömegközéppont</a:t>
                </a:r>
              </a:p>
              <a:p>
                <a:r>
                  <a:rPr lang="hu-HU" dirty="0" smtClean="0"/>
                  <a:t>Keresztkovariancia-mátrix</a:t>
                </a:r>
              </a:p>
              <a:p>
                <a:r>
                  <a:rPr lang="hu-HU" dirty="0" smtClean="0"/>
                  <a:t>Q legnagyobb sajátértékéhez tartozó </a:t>
                </a:r>
                <a:r>
                  <a:rPr lang="hu-HU" dirty="0" err="1" smtClean="0"/>
                  <a:t>sajátvektora</a:t>
                </a:r>
                <a:r>
                  <a:rPr lang="hu-HU" dirty="0" smtClean="0"/>
                  <a:t> az optimális forgatás</a:t>
                </a:r>
              </a:p>
              <a:p>
                <a:r>
                  <a:rPr lang="hu-HU" dirty="0" smtClean="0"/>
                  <a:t>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2" y="2222287"/>
                <a:ext cx="5729045" cy="363651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6466114" y="2712720"/>
                <a:ext cx="43933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hu-HU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4" y="2712720"/>
                <a:ext cx="4393369" cy="646331"/>
              </a:xfrm>
              <a:prstGeom prst="rect">
                <a:avLst/>
              </a:prstGeom>
              <a:blipFill>
                <a:blip r:embed="rId3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6172199" y="3716051"/>
                <a:ext cx="4981197" cy="892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hu-H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hu-H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hu-HU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hu-HU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199" y="3716051"/>
                <a:ext cx="4981197" cy="8928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6466114" y="4811486"/>
                <a:ext cx="4064000" cy="689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𝑝𝑥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hu-HU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hu-HU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hu-HU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hu-HU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hu-H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hu-H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u-H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hu-H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hu-H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hu-H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u-H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hu-H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4" y="4811486"/>
                <a:ext cx="4064000" cy="689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-127000" y="5420601"/>
                <a:ext cx="3657600" cy="438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̿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𝑝𝑥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𝑝𝑥</m:t>
                              </m:r>
                            </m:sub>
                          </m:sSub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000" y="5420601"/>
                <a:ext cx="3657600" cy="438197"/>
              </a:xfrm>
              <a:prstGeom prst="rect">
                <a:avLst/>
              </a:prstGeom>
              <a:blipFill>
                <a:blip r:embed="rId6"/>
                <a:stretch>
                  <a:fillRect t="-8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zövegdoboz 8"/>
              <p:cNvSpPr txBox="1"/>
              <p:nvPr/>
            </p:nvSpPr>
            <p:spPr>
              <a:xfrm>
                <a:off x="341500" y="6032887"/>
                <a:ext cx="272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hu-H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9" name="Szövegdoboz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00" y="6032887"/>
                <a:ext cx="2720600" cy="369332"/>
              </a:xfrm>
              <a:prstGeom prst="rect">
                <a:avLst/>
              </a:prstGeom>
              <a:blipFill>
                <a:blip r:embed="rId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2704829" y="5645663"/>
                <a:ext cx="5026268" cy="750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𝑝𝑥</m:t>
                              </m:r>
                            </m:sub>
                          </m:sSub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𝑝𝑥</m:t>
                                    </m:r>
                                  </m:sub>
                                </m:s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l-G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hu-H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l-G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𝑝𝑥</m:t>
                                    </m:r>
                                  </m:sub>
                                </m:s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hu-HU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hu-H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Σ</m:t>
                                        </m:r>
                                      </m:e>
                                      <m:sub>
                                        <m:r>
                                          <a:rPr lang="hu-HU" i="1">
                                            <a:latin typeface="Cambria Math" panose="02040503050406030204" pitchFamily="18" charset="0"/>
                                          </a:rPr>
                                          <m:t>𝑝𝑥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hu-HU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𝑡𝑟</m:t>
                                </m:r>
                                <m:d>
                                  <m:dPr>
                                    <m:ctrlPr>
                                      <a:rPr lang="hu-HU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hu-H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Σ</m:t>
                                        </m:r>
                                      </m:e>
                                      <m:sub>
                                        <m:r>
                                          <a:rPr lang="hu-HU" i="1">
                                            <a:latin typeface="Cambria Math" panose="02040503050406030204" pitchFamily="18" charset="0"/>
                                          </a:rPr>
                                          <m:t>𝑝𝑥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hu-H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hu-HU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hu-H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829" y="5645663"/>
                <a:ext cx="5026268" cy="7508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8167914" y="5878891"/>
                <a:ext cx="236220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914" y="5878891"/>
                <a:ext cx="2362200" cy="390748"/>
              </a:xfrm>
              <a:prstGeom prst="rect">
                <a:avLst/>
              </a:prstGeom>
              <a:blipFill>
                <a:blip r:embed="rId9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69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Konvergencia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legkisebb négyzetek módszere csökkenti az átlagos négyzetes hibát</a:t>
            </a:r>
          </a:p>
          <a:p>
            <a:r>
              <a:rPr lang="hu-HU" dirty="0" smtClean="0"/>
              <a:t>A legközelebbi pontokra alapozott iteráció az egyes pontok közötti hibát csökkenti</a:t>
            </a:r>
          </a:p>
          <a:p>
            <a:r>
              <a:rPr lang="hu-HU" dirty="0" smtClean="0"/>
              <a:t>Az ICP monoton közelít egy lokális (!) minimumot a hibafüggvény tekintetében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086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Gyorsítási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transzformációk sorozata helyett a szomszédos transzformációk különbségét, az „irányt” figyeljük</a:t>
            </a:r>
          </a:p>
          <a:p>
            <a:r>
              <a:rPr lang="hu-HU" dirty="0" smtClean="0"/>
              <a:t>Két lehetőség a frissítésre: lineáris közelítés vagy parabolikus interpoláció </a:t>
            </a:r>
            <a:r>
              <a:rPr lang="hu-HU" dirty="0" smtClean="0">
                <a:sym typeface="Wingdings" panose="05000000000000000000" pitchFamily="2" charset="2"/>
              </a:rPr>
              <a:t> zéruspont és parabola szélsőértékének kiértékelése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Egy legnagyobb megengedett érték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három közül a legkisebbet használjuk az eltolásra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6176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Variációk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Párosítandó pontok </a:t>
            </a:r>
            <a:r>
              <a:rPr lang="hu-HU" b="1" dirty="0" smtClean="0"/>
              <a:t>kiválasztás</a:t>
            </a:r>
            <a:r>
              <a:rPr lang="hu-HU" dirty="0" smtClean="0"/>
              <a:t>a</a:t>
            </a:r>
          </a:p>
          <a:p>
            <a:r>
              <a:rPr lang="hu-HU" dirty="0" smtClean="0"/>
              <a:t>Ezen pontok </a:t>
            </a:r>
            <a:r>
              <a:rPr lang="hu-HU" b="1" dirty="0" smtClean="0"/>
              <a:t>párosítása</a:t>
            </a:r>
            <a:r>
              <a:rPr lang="hu-HU" dirty="0" smtClean="0"/>
              <a:t> a másik ponthalmazzal</a:t>
            </a:r>
          </a:p>
          <a:p>
            <a:r>
              <a:rPr lang="hu-HU" dirty="0" smtClean="0"/>
              <a:t>Pontpárok </a:t>
            </a:r>
            <a:r>
              <a:rPr lang="hu-HU" b="1" dirty="0" smtClean="0"/>
              <a:t>súlyozása</a:t>
            </a:r>
          </a:p>
          <a:p>
            <a:r>
              <a:rPr lang="hu-HU" dirty="0" smtClean="0"/>
              <a:t>Rossz párok </a:t>
            </a:r>
            <a:r>
              <a:rPr lang="hu-HU" b="1" dirty="0" smtClean="0"/>
              <a:t>elutasítása</a:t>
            </a:r>
          </a:p>
          <a:p>
            <a:r>
              <a:rPr lang="hu-HU" b="1" dirty="0" smtClean="0"/>
              <a:t>Hibametrika</a:t>
            </a:r>
            <a:r>
              <a:rPr lang="hu-HU" dirty="0" smtClean="0"/>
              <a:t> meghatározása</a:t>
            </a:r>
          </a:p>
          <a:p>
            <a:r>
              <a:rPr lang="hu-HU" dirty="0" smtClean="0"/>
              <a:t>Hiba </a:t>
            </a:r>
            <a:r>
              <a:rPr lang="hu-HU" b="1" dirty="0" smtClean="0"/>
              <a:t>minimalizálása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384" y="2378528"/>
            <a:ext cx="2390775" cy="1905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165" y="42835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35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gyezhető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TM03457503[[fn=Jegyezhető]]</Template>
  <TotalTime>1191</TotalTime>
  <Words>776</Words>
  <Application>Microsoft Office PowerPoint</Application>
  <PresentationFormat>Szélesvásznú</PresentationFormat>
  <Paragraphs>135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Cambria Math</vt:lpstr>
      <vt:lpstr>Century Gothic</vt:lpstr>
      <vt:lpstr>Wingdings</vt:lpstr>
      <vt:lpstr>Wingdings 2</vt:lpstr>
      <vt:lpstr>Jegyezhető</vt:lpstr>
      <vt:lpstr>Mért ponthalmazok összevonása</vt:lpstr>
      <vt:lpstr>A feladat</vt:lpstr>
      <vt:lpstr>Ponthalmazok egyesítése</vt:lpstr>
      <vt:lpstr>Az algoritmus</vt:lpstr>
      <vt:lpstr>ICP 1.: Legközelebb eső pontpárok</vt:lpstr>
      <vt:lpstr>Ponthalmazok regisztrációja </vt:lpstr>
      <vt:lpstr>Konvergencia</vt:lpstr>
      <vt:lpstr>Gyorsítási lehetőségek</vt:lpstr>
      <vt:lpstr>Variációk</vt:lpstr>
      <vt:lpstr>Variációk: kiválasztás</vt:lpstr>
      <vt:lpstr>Variációk: párosítás</vt:lpstr>
      <vt:lpstr>Variációk: Súlyozás</vt:lpstr>
      <vt:lpstr>Variációk: Elutasítás</vt:lpstr>
      <vt:lpstr>Variációk: Hibametrika és minimalizálás</vt:lpstr>
      <vt:lpstr>Egyéb lehetőségek ICP helyett</vt:lpstr>
      <vt:lpstr>Felmerülő problémák és az előnyök</vt:lpstr>
      <vt:lpstr>Kezdeti regisztráció</vt:lpstr>
      <vt:lpstr>Globális megfeleltetés</vt:lpstr>
      <vt:lpstr>Lokális megfeleltetés</vt:lpstr>
      <vt:lpstr>Összefoglalás</vt:lpstr>
      <vt:lpstr>Köszönöm a figyelmet!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Mért ponthalmazok összevonása</dc:title>
  <dc:creator>Szücs Pálma</dc:creator>
  <cp:lastModifiedBy>Szücs Pálma</cp:lastModifiedBy>
  <cp:revision>34</cp:revision>
  <dcterms:created xsi:type="dcterms:W3CDTF">2020-12-06T20:33:23Z</dcterms:created>
  <dcterms:modified xsi:type="dcterms:W3CDTF">2020-12-08T10:16:10Z</dcterms:modified>
</cp:coreProperties>
</file>