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9" r:id="rId4"/>
    <p:sldId id="271" r:id="rId5"/>
    <p:sldId id="272" r:id="rId6"/>
    <p:sldId id="268" r:id="rId7"/>
    <p:sldId id="262" r:id="rId8"/>
    <p:sldId id="263" r:id="rId9"/>
    <p:sldId id="274" r:id="rId10"/>
    <p:sldId id="273" r:id="rId11"/>
    <p:sldId id="265" r:id="rId12"/>
    <p:sldId id="275" r:id="rId13"/>
    <p:sldId id="266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DE0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5EB9-C66A-4523-9A5E-863015A798D6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82B79-8438-47A3-8CC2-59C5F0971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2B79-8438-47A3-8CC2-59C5F09718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2B79-8438-47A3-8CC2-59C5F097184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Táblánál rajzolom és magyrázom az indexeket és</a:t>
            </a:r>
            <a:r>
              <a:rPr lang="hu-HU" baseline="0" dirty="0" smtClean="0"/>
              <a:t> az összekötés szabályait.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2B79-8438-47A3-8CC2-59C5F097184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Táblánál rajzolom és magyrázom az indexeket és</a:t>
            </a:r>
            <a:r>
              <a:rPr lang="hu-HU" baseline="0" dirty="0" smtClean="0"/>
              <a:t> az összekötés szabályait.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2B79-8438-47A3-8CC2-59C5F09718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2B79-8438-47A3-8CC2-59C5F09718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Közösen</a:t>
            </a:r>
            <a:r>
              <a:rPr lang="hu-HU" baseline="0" dirty="0" smtClean="0"/>
              <a:t> berajzoljuk a pontokat, következő ujjgyakorlat az indexelés és a kapcsolatok behúzása.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2B79-8438-47A3-8CC2-59C5F09718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Közösen</a:t>
            </a:r>
            <a:r>
              <a:rPr lang="hu-HU" baseline="0" dirty="0" smtClean="0"/>
              <a:t> berajzoljuk a pontokat, következő ujjgyakorlat az indexelés és a kapcsolatok behúzása.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2B79-8438-47A3-8CC2-59C5F09718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6F3DA9-88A9-4157-A61D-8CF0970F2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57016"/>
            <a:ext cx="7406640" cy="109118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S-patch</a:t>
            </a:r>
            <a:r>
              <a:rPr lang="hu-HU" sz="6000" dirty="0" smtClean="0"/>
              <a:t>-ek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800600"/>
            <a:ext cx="7391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hu-HU" dirty="0" smtClean="0"/>
              <a:t> négyoldalú Bézier patch-ek egyfajta általánosítása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153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Kacs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ó Ágota Enikő</a:t>
            </a:r>
          </a:p>
        </p:txBody>
      </p:sp>
      <p:pic>
        <p:nvPicPr>
          <p:cNvPr id="7" name="Picture 6" descr="pl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244" y="76200"/>
            <a:ext cx="4253556" cy="445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entag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053" y="2438400"/>
            <a:ext cx="3352800" cy="3204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Ujjgyakorlat</a:t>
            </a:r>
            <a:r>
              <a:rPr lang="en-US" dirty="0" smtClean="0"/>
              <a:t> – </a:t>
            </a:r>
            <a:r>
              <a:rPr lang="en-US" dirty="0" err="1" smtClean="0"/>
              <a:t>megold</a:t>
            </a:r>
            <a:r>
              <a:rPr lang="hu-HU" dirty="0" smtClean="0"/>
              <a:t>ás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505453" y="54864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639053" y="54864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248653" y="35814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648453" y="23774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972053" y="34442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825493" y="28956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410453" y="29870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215893" y="44196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572253" y="54864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130293" y="38252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105653" y="39014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648453" y="35052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4267453" y="44958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4968493" y="44958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943853" y="44958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896106" y="5562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562600" y="5562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02000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324853" y="3352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00200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343653" y="20690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00020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10053" y="3276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00653" y="26024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</a:t>
            </a:r>
            <a:r>
              <a:rPr lang="hu-HU" dirty="0" smtClean="0"/>
              <a:t>011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438653" y="42672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r>
              <a:rPr lang="en-US" dirty="0" smtClean="0"/>
              <a:t>000</a:t>
            </a:r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67453" y="55742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11</a:t>
            </a:r>
            <a:r>
              <a:rPr lang="en-US" dirty="0" smtClean="0"/>
              <a:t>00</a:t>
            </a:r>
            <a:r>
              <a:rPr lang="hu-HU" dirty="0" smtClean="0"/>
              <a:t>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19800" y="43434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hu-HU" dirty="0" smtClean="0"/>
              <a:t>11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86653" y="27548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</a:t>
            </a:r>
            <a:r>
              <a:rPr lang="hu-HU" dirty="0" smtClean="0"/>
              <a:t>11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43653" y="3048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</a:t>
            </a:r>
            <a:r>
              <a:rPr lang="hu-HU" dirty="0" smtClean="0"/>
              <a:t>1</a:t>
            </a:r>
            <a:r>
              <a:rPr lang="en-US" dirty="0" smtClean="0"/>
              <a:t>0</a:t>
            </a:r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353053" y="36692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r>
              <a:rPr lang="en-US" dirty="0" smtClean="0"/>
              <a:t>00</a:t>
            </a:r>
            <a:r>
              <a:rPr lang="hu-HU" dirty="0" smtClean="0"/>
              <a:t>10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657853" y="4572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hu-HU" dirty="0" smtClean="0"/>
              <a:t>10</a:t>
            </a:r>
            <a:r>
              <a:rPr lang="en-US" dirty="0" smtClean="0"/>
              <a:t>0</a:t>
            </a:r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953506" y="4572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10100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58053" y="37454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01010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10400" y="1981200"/>
            <a:ext cx="838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o-RO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r>
              <a:rPr lang="hu-HU" dirty="0" smtClean="0"/>
              <a:t>Pédák </a:t>
            </a:r>
            <a:r>
              <a:rPr lang="hu-HU" sz="2800" dirty="0" smtClean="0">
                <a:solidFill>
                  <a:srgbClr val="FF0000"/>
                </a:solidFill>
              </a:rPr>
              <a:t>n</a:t>
            </a:r>
            <a:r>
              <a:rPr lang="ro-RO" sz="2800" dirty="0" smtClean="0">
                <a:solidFill>
                  <a:srgbClr val="FF0000"/>
                </a:solidFill>
              </a:rPr>
              <a:t>=? d=?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p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066800"/>
            <a:ext cx="2596797" cy="2590800"/>
          </a:xfrm>
          <a:prstGeom prst="rect">
            <a:avLst/>
          </a:prstGeom>
        </p:spPr>
      </p:pic>
      <p:pic>
        <p:nvPicPr>
          <p:cNvPr id="9" name="Picture 8" descr="p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626" y="3810000"/>
            <a:ext cx="2673174" cy="2667000"/>
          </a:xfrm>
          <a:prstGeom prst="rect">
            <a:avLst/>
          </a:prstGeom>
        </p:spPr>
      </p:pic>
      <p:pic>
        <p:nvPicPr>
          <p:cNvPr id="10" name="Picture 9" descr="p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914400"/>
            <a:ext cx="2692866" cy="2743200"/>
          </a:xfrm>
          <a:prstGeom prst="rect">
            <a:avLst/>
          </a:prstGeom>
        </p:spPr>
      </p:pic>
      <p:pic>
        <p:nvPicPr>
          <p:cNvPr id="11" name="Picture 10" descr="pl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810000"/>
            <a:ext cx="2711669" cy="2743200"/>
          </a:xfrm>
          <a:prstGeom prst="rect">
            <a:avLst/>
          </a:prstGeom>
        </p:spPr>
      </p:pic>
      <p:pic>
        <p:nvPicPr>
          <p:cNvPr id="12" name="Picture 11" descr="pl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918" y="914400"/>
            <a:ext cx="2698082" cy="2743200"/>
          </a:xfrm>
          <a:prstGeom prst="rect">
            <a:avLst/>
          </a:prstGeom>
        </p:spPr>
      </p:pic>
      <p:pic>
        <p:nvPicPr>
          <p:cNvPr id="13" name="Picture 12" descr="pl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922" y="3733800"/>
            <a:ext cx="275707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944562"/>
          </a:xfrm>
        </p:spPr>
        <p:txBody>
          <a:bodyPr>
            <a:normAutofit/>
          </a:bodyPr>
          <a:lstStyle/>
          <a:p>
            <a:r>
              <a:rPr lang="hu-HU" dirty="0" smtClean="0"/>
              <a:t>Kontrollpontok</a:t>
            </a:r>
            <a:r>
              <a:rPr lang="en-US" dirty="0" smtClean="0"/>
              <a:t> </a:t>
            </a:r>
            <a:r>
              <a:rPr lang="en-US" dirty="0" err="1" smtClean="0"/>
              <a:t>sz</a:t>
            </a:r>
            <a:r>
              <a:rPr lang="hu-HU" dirty="0" smtClean="0"/>
              <a:t>áma: S vs GB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66581"/>
              </p:ext>
            </p:extLst>
          </p:nvPr>
        </p:nvGraphicFramePr>
        <p:xfrm>
          <a:off x="5715000" y="1638300"/>
          <a:ext cx="3048000" cy="12573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29243"/>
              </p:ext>
            </p:extLst>
          </p:nvPr>
        </p:nvGraphicFramePr>
        <p:xfrm>
          <a:off x="2286000" y="1638300"/>
          <a:ext cx="3048000" cy="12573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3000" y="1638300"/>
          <a:ext cx="1143000" cy="12573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#CP - 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#CP - GB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75291"/>
              </p:ext>
            </p:extLst>
          </p:nvPr>
        </p:nvGraphicFramePr>
        <p:xfrm>
          <a:off x="2286000" y="3314700"/>
          <a:ext cx="3048000" cy="12573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53471"/>
              </p:ext>
            </p:extLst>
          </p:nvPr>
        </p:nvGraphicFramePr>
        <p:xfrm>
          <a:off x="5715000" y="3238500"/>
          <a:ext cx="3048000" cy="12573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30062"/>
              </p:ext>
            </p:extLst>
          </p:nvPr>
        </p:nvGraphicFramePr>
        <p:xfrm>
          <a:off x="2286000" y="4914900"/>
          <a:ext cx="3048000" cy="12573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66047"/>
              </p:ext>
            </p:extLst>
          </p:nvPr>
        </p:nvGraphicFramePr>
        <p:xfrm>
          <a:off x="5638800" y="4914900"/>
          <a:ext cx="3048000" cy="12573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143000" y="3352800"/>
          <a:ext cx="1143000" cy="12573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#CP - 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#CP - GB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143000" y="4953000"/>
          <a:ext cx="1143000" cy="12573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#CP - 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#CP - GB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3m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279">
            <a:off x="3559239" y="4130704"/>
            <a:ext cx="2216057" cy="221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Összefoglalás:   </a:t>
            </a:r>
            <a:r>
              <a:rPr lang="hu-HU" sz="2800" dirty="0" smtClean="0">
                <a:solidFill>
                  <a:schemeClr val="tx1"/>
                </a:solidFill>
              </a:rPr>
              <a:t>n és d adottak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gular Pentagon 6"/>
          <p:cNvSpPr/>
          <p:nvPr/>
        </p:nvSpPr>
        <p:spPr>
          <a:xfrm>
            <a:off x="1143000" y="1524000"/>
            <a:ext cx="2328609" cy="2119032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53cne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676400"/>
            <a:ext cx="2257213" cy="2362200"/>
          </a:xfrm>
          <a:prstGeom prst="rect">
            <a:avLst/>
          </a:prstGeom>
        </p:spPr>
      </p:pic>
      <p:pic>
        <p:nvPicPr>
          <p:cNvPr id="12" name="Picture 11" descr="53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220" y="3276600"/>
            <a:ext cx="2369180" cy="2482900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>
            <a:off x="5943600" y="2362200"/>
            <a:ext cx="381000" cy="3733800"/>
          </a:xfrm>
          <a:prstGeom prst="righ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819400" y="2667000"/>
            <a:ext cx="914400" cy="1524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775011">
            <a:off x="2534198" y="3527115"/>
            <a:ext cx="1984775" cy="15052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72200" y="4114800"/>
            <a:ext cx="381000" cy="2286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400800" y="2438400"/>
          <a:ext cx="2557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6" imgW="1129810" imgH="342751" progId="Equation.3">
                  <p:embed/>
                </p:oleObj>
              </mc:Choice>
              <mc:Fallback>
                <p:oleObj name="Equation" r:id="rId6" imgW="1129810" imgH="342751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438400"/>
                        <a:ext cx="2557463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10800000" flipV="1">
            <a:off x="5105400" y="1676400"/>
            <a:ext cx="304800" cy="15240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971800" y="5181600"/>
            <a:ext cx="990600" cy="45720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0" y="137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</a:t>
            </a:r>
            <a:r>
              <a:rPr lang="en-US" sz="2000" dirty="0" err="1" smtClean="0"/>
              <a:t>i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54864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</a:t>
            </a:r>
            <a:endParaRPr lang="en-US" sz="2800" b="1" dirty="0"/>
          </a:p>
        </p:txBody>
      </p:sp>
      <p:sp>
        <p:nvSpPr>
          <p:cNvPr id="25" name="Flowchart: Connector 24"/>
          <p:cNvSpPr/>
          <p:nvPr/>
        </p:nvSpPr>
        <p:spPr>
          <a:xfrm>
            <a:off x="1447800" y="2590800"/>
            <a:ext cx="76200" cy="762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718322" y="3461521"/>
            <a:ext cx="2971799" cy="138275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9200" y="34290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90600" y="19050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86278" y="1230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76600" y="1905000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13502" y="3429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/>
          <a:lstStyle/>
          <a:p>
            <a:r>
              <a:rPr lang="hu-HU" dirty="0" smtClean="0"/>
              <a:t>Összefoglalás: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105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635"/>
                </a:solidFill>
              </a:rPr>
              <a:t>PRO:</a:t>
            </a:r>
            <a:endParaRPr lang="hu-HU" sz="2000" b="1" dirty="0" smtClean="0">
              <a:solidFill>
                <a:srgbClr val="00763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matematikailag tökéletes általánosítás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a Bézier patch-ek tulajdonságai öröklődnek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886200" y="4114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KONTRA: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</a:t>
            </a:r>
            <a:r>
              <a:rPr lang="en-US" sz="2000" dirty="0" err="1" smtClean="0"/>
              <a:t>nagyon</a:t>
            </a:r>
            <a:r>
              <a:rPr lang="en-US" sz="2000" dirty="0" smtClean="0"/>
              <a:t> </a:t>
            </a:r>
            <a:r>
              <a:rPr lang="en-US" sz="2000" dirty="0" err="1" smtClean="0"/>
              <a:t>sok</a:t>
            </a:r>
            <a:r>
              <a:rPr lang="en-US" sz="2000" dirty="0" smtClean="0"/>
              <a:t> a </a:t>
            </a:r>
            <a:r>
              <a:rPr lang="en-US" sz="2000" dirty="0" err="1" smtClean="0"/>
              <a:t>kontrollpont</a:t>
            </a:r>
            <a:r>
              <a:rPr lang="en-US" sz="2000" dirty="0" smtClean="0"/>
              <a:t>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sajátos</a:t>
            </a:r>
            <a:r>
              <a:rPr lang="en-US" sz="2000" dirty="0" smtClean="0"/>
              <a:t> </a:t>
            </a:r>
            <a:r>
              <a:rPr lang="en-US" sz="2000" dirty="0" err="1" smtClean="0"/>
              <a:t>struktúrában</a:t>
            </a:r>
            <a:r>
              <a:rPr lang="en-US" sz="2000" dirty="0" smtClean="0"/>
              <a:t>,</a:t>
            </a:r>
            <a:r>
              <a:rPr lang="hu-HU" sz="2000" dirty="0" smtClean="0"/>
              <a:t>  </a:t>
            </a:r>
            <a:r>
              <a:rPr lang="en-US" sz="2000" dirty="0" err="1" smtClean="0"/>
              <a:t>ez</a:t>
            </a:r>
            <a:r>
              <a:rPr lang="en-US" sz="2000" dirty="0" smtClean="0"/>
              <a:t> mind a </a:t>
            </a:r>
            <a:r>
              <a:rPr lang="en-US" sz="2000" dirty="0" err="1" smtClean="0"/>
              <a:t>szerkeszt</a:t>
            </a:r>
            <a:r>
              <a:rPr lang="hu-HU" sz="2000" dirty="0" smtClean="0"/>
              <a:t>ést</a:t>
            </a:r>
            <a:r>
              <a:rPr lang="en-US" sz="2000" dirty="0" smtClean="0"/>
              <a:t>, mind a patch-</a:t>
            </a:r>
            <a:r>
              <a:rPr lang="en-US" sz="2000" dirty="0" err="1" smtClean="0"/>
              <a:t>ek</a:t>
            </a:r>
            <a:r>
              <a:rPr lang="en-US" sz="2000" dirty="0" smtClean="0"/>
              <a:t> </a:t>
            </a:r>
            <a:r>
              <a:rPr lang="en-US" sz="2000" dirty="0" err="1" smtClean="0"/>
              <a:t>egymáshoz</a:t>
            </a:r>
            <a:r>
              <a:rPr lang="en-US" sz="2000" dirty="0" smtClean="0"/>
              <a:t> </a:t>
            </a:r>
            <a:r>
              <a:rPr lang="en-US" sz="2000" dirty="0" err="1" smtClean="0"/>
              <a:t>való</a:t>
            </a:r>
            <a:r>
              <a:rPr lang="en-US" sz="2000" dirty="0" smtClean="0"/>
              <a:t> </a:t>
            </a:r>
            <a:r>
              <a:rPr lang="en-US" sz="2000" dirty="0" err="1" smtClean="0"/>
              <a:t>kapcsolását</a:t>
            </a:r>
            <a:r>
              <a:rPr lang="en-US" sz="2000" dirty="0" smtClean="0"/>
              <a:t> </a:t>
            </a:r>
            <a:r>
              <a:rPr lang="en-US" sz="2000" dirty="0" err="1" smtClean="0"/>
              <a:t>nehézkessé</a:t>
            </a:r>
            <a:r>
              <a:rPr lang="en-US" sz="2000" dirty="0" smtClean="0"/>
              <a:t> </a:t>
            </a:r>
            <a:r>
              <a:rPr lang="en-US" sz="2000" dirty="0" err="1" smtClean="0"/>
              <a:t>teszi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8" y="2438400"/>
            <a:ext cx="7498080" cy="1143000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4343400" cy="792162"/>
          </a:xfrm>
        </p:spPr>
        <p:txBody>
          <a:bodyPr>
            <a:normAutofit/>
          </a:bodyPr>
          <a:lstStyle/>
          <a:p>
            <a:r>
              <a:rPr lang="hu-HU" sz="3600" dirty="0" smtClean="0"/>
              <a:t>Bézier felületek (ism.)</a:t>
            </a:r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762000"/>
            <a:ext cx="3429000" cy="251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638692"/>
              </p:ext>
            </p:extLst>
          </p:nvPr>
        </p:nvGraphicFramePr>
        <p:xfrm>
          <a:off x="1211262" y="1066800"/>
          <a:ext cx="38941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1892300" imgH="444500" progId="Equation.3">
                  <p:embed/>
                </p:oleObj>
              </mc:Choice>
              <mc:Fallback>
                <p:oleObj name="Equation" r:id="rId5" imgW="1892300" imgH="4445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2" y="1066800"/>
                        <a:ext cx="38941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00200" y="1981200"/>
          <a:ext cx="241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7" imgW="1206500" imgH="457200" progId="Equation.3">
                  <p:embed/>
                </p:oleObj>
              </mc:Choice>
              <mc:Fallback>
                <p:oleObj name="Equation" r:id="rId7" imgW="1206500" imgH="4572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2413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143000" y="3094038"/>
            <a:ext cx="3200400" cy="79216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Általános eset: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843278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 n </a:t>
            </a:r>
            <a:r>
              <a:rPr lang="hu-HU" sz="2400" dirty="0" smtClean="0"/>
              <a:t>oldalú poligon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 d</a:t>
            </a:r>
            <a:r>
              <a:rPr lang="hu-HU" sz="2400" dirty="0" smtClean="0"/>
              <a:t> fokszámú súlyfüggvények</a:t>
            </a:r>
          </a:p>
          <a:p>
            <a:pPr>
              <a:lnSpc>
                <a:spcPct val="150000"/>
              </a:lnSpc>
            </a:pPr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pPr lvl="1"/>
            <a:r>
              <a:rPr lang="en-US" sz="2400" dirty="0" smtClean="0"/>
              <a:t> </a:t>
            </a:r>
            <a:endParaRPr lang="hu-HU" sz="24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5791200" y="3581400"/>
            <a:ext cx="2578882" cy="3429000"/>
            <a:chOff x="5688472" y="3352800"/>
            <a:chExt cx="2578882" cy="3429000"/>
          </a:xfrm>
        </p:grpSpPr>
        <p:grpSp>
          <p:nvGrpSpPr>
            <p:cNvPr id="19" name="Group 18"/>
            <p:cNvGrpSpPr/>
            <p:nvPr/>
          </p:nvGrpSpPr>
          <p:grpSpPr>
            <a:xfrm>
              <a:off x="5840872" y="4800600"/>
              <a:ext cx="2133600" cy="1981200"/>
              <a:chOff x="6145672" y="4267200"/>
              <a:chExt cx="2133600" cy="1981200"/>
            </a:xfrm>
            <a:effectLst>
              <a:outerShdw blurRad="50800" dist="50800" dir="5400000" algn="ctr" rotWithShape="0">
                <a:schemeClr val="tx1">
                  <a:alpha val="0"/>
                </a:schemeClr>
              </a:outerShdw>
            </a:effectLst>
            <a:scene3d>
              <a:camera prst="perspectiveRelaxed" fov="5100000">
                <a:rot lat="17400000" lon="10800000" rev="0"/>
              </a:camera>
              <a:lightRig rig="threePt" dir="t"/>
            </a:scene3d>
          </p:grpSpPr>
          <p:sp>
            <p:nvSpPr>
              <p:cNvPr id="17" name="Regular Pentagon 16"/>
              <p:cNvSpPr/>
              <p:nvPr/>
            </p:nvSpPr>
            <p:spPr>
              <a:xfrm>
                <a:off x="6145672" y="4267200"/>
                <a:ext cx="2133600" cy="1981200"/>
              </a:xfrm>
              <a:prstGeom prst="pentago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858000" y="4648200"/>
                <a:ext cx="914400" cy="11079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6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21" name="Picture 20" descr="Screenshot 2016-12-02 23.00.07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88472" y="3352800"/>
              <a:ext cx="2578882" cy="2819400"/>
            </a:xfrm>
            <a:prstGeom prst="rect">
              <a:avLst/>
            </a:prstGeom>
            <a:scene3d>
              <a:camera prst="orthographicFront">
                <a:rot lat="3600000" lon="0" rev="600000"/>
              </a:camera>
              <a:lightRig rig="threePt" dir="t"/>
            </a:scene3d>
          </p:spPr>
        </p:pic>
      </p:grpSp>
      <p:sp>
        <p:nvSpPr>
          <p:cNvPr id="31" name="Rectangle 30"/>
          <p:cNvSpPr/>
          <p:nvPr/>
        </p:nvSpPr>
        <p:spPr>
          <a:xfrm>
            <a:off x="1752600" y="5842337"/>
            <a:ext cx="520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781175" y="5319712"/>
          <a:ext cx="25574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0" imgW="1129810" imgH="342751" progId="Equation.3">
                  <p:embed/>
                </p:oleObj>
              </mc:Choice>
              <mc:Fallback>
                <p:oleObj name="Equation" r:id="rId10" imgW="1129810" imgH="34275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319712"/>
                        <a:ext cx="2557463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395538" y="6022975"/>
          <a:ext cx="17510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2" imgW="660400" imgH="228600" progId="Equation.3">
                  <p:embed/>
                </p:oleObj>
              </mc:Choice>
              <mc:Fallback>
                <p:oleObj name="Equation" r:id="rId12" imgW="66040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6022975"/>
                        <a:ext cx="1751012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n változós Bernstein-polinomok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01420" y="2254250"/>
          <a:ext cx="22764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812447" imgH="228501" progId="Equation.3">
                  <p:embed/>
                </p:oleObj>
              </mc:Choice>
              <mc:Fallback>
                <p:oleObj name="Equation" r:id="rId4" imgW="812447" imgH="228501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420" y="2254250"/>
                        <a:ext cx="22764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391303" imgH="739129" progId="Equation.3">
                  <p:embed/>
                </p:oleObj>
              </mc:Choice>
              <mc:Fallback>
                <p:oleObj name="Equation" r:id="rId6" imgW="391303" imgH="739129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0" y="3429000"/>
          <a:ext cx="34290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8" imgW="1282700" imgH="457200" progId="Equation.3">
                  <p:embed/>
                </p:oleObj>
              </mc:Choice>
              <mc:Fallback>
                <p:oleObj name="Equation" r:id="rId8" imgW="1282700" imgH="457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34290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8800" y="2743200"/>
            <a:ext cx="1371600" cy="114300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207125" y="2590800"/>
          <a:ext cx="22050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0" imgW="787400" imgH="228600" progId="Equation.3">
                  <p:embed/>
                </p:oleObj>
              </mc:Choice>
              <mc:Fallback>
                <p:oleObj name="Equation" r:id="rId10" imgW="78740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2590800"/>
                        <a:ext cx="220503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362200" y="3352800"/>
            <a:ext cx="3581400" cy="1371600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 w="508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4191000" y="2895600"/>
            <a:ext cx="1981200" cy="129540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00" y="1824335"/>
            <a:ext cx="346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aricentrikus koordináták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205335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 kontrollpontok multi-indexei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410200" y="5029200"/>
          <a:ext cx="170021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12" imgW="850900" imgH="457200" progId="Equation.3">
                  <p:embed/>
                </p:oleObj>
              </mc:Choice>
              <mc:Fallback>
                <p:oleObj name="Equation" r:id="rId12" imgW="850900" imgH="457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029200"/>
                        <a:ext cx="1700213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295400" y="5939135"/>
            <a:ext cx="339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ultinomiális együtthatók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4495800" y="4419600"/>
            <a:ext cx="914400" cy="76200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6669088" y="3227387"/>
          <a:ext cx="19415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14" imgW="876240" imgH="228600" progId="Equation.3">
                  <p:embed/>
                </p:oleObj>
              </mc:Choice>
              <mc:Fallback>
                <p:oleObj name="Equation" r:id="rId14" imgW="876240" imgH="2286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3227387"/>
                        <a:ext cx="194151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193800" y="5038725"/>
          <a:ext cx="3835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16" imgW="1943100" imgH="457200" progId="Equation.3">
                  <p:embed/>
                </p:oleObj>
              </mc:Choice>
              <mc:Fallback>
                <p:oleObj name="Equation" r:id="rId16" imgW="1943100" imgH="4572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5038725"/>
                        <a:ext cx="38354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patch-3sided-cub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875107"/>
            <a:ext cx="3987653" cy="4220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Kontrollpontok indexelése és struktúrája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47800" y="1295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=3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254204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</a:t>
            </a:r>
            <a:r>
              <a:rPr lang="en-US" sz="2200" dirty="0" err="1" smtClean="0"/>
              <a:t>kontrol</a:t>
            </a:r>
            <a:r>
              <a:rPr lang="hu-HU" sz="2200" dirty="0" smtClean="0"/>
              <a:t>l</a:t>
            </a:r>
            <a:r>
              <a:rPr lang="en-US" sz="2200" dirty="0" err="1" smtClean="0"/>
              <a:t>pontok</a:t>
            </a:r>
            <a:r>
              <a:rPr lang="en-US" sz="2200" dirty="0" smtClean="0"/>
              <a:t> a </a:t>
            </a:r>
            <a:r>
              <a:rPr lang="en-US" sz="2200" dirty="0" err="1" smtClean="0"/>
              <a:t>poligon</a:t>
            </a:r>
            <a:r>
              <a:rPr lang="en-US" sz="2200" dirty="0" smtClean="0"/>
              <a:t> </a:t>
            </a:r>
            <a:r>
              <a:rPr lang="en-US" sz="2200" dirty="0" err="1" smtClean="0"/>
              <a:t>cs</a:t>
            </a:r>
            <a:r>
              <a:rPr lang="hu-HU" sz="2200" dirty="0" smtClean="0"/>
              <a:t>úcs</a:t>
            </a:r>
            <a:r>
              <a:rPr lang="en-US" sz="2200" dirty="0" err="1" smtClean="0"/>
              <a:t>ai</a:t>
            </a:r>
            <a:r>
              <a:rPr lang="hu-HU" sz="2200" dirty="0" smtClean="0"/>
              <a:t>nak lineáris kombinációjaként kaphatóak meg.</a:t>
            </a: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4419600" y="4191000"/>
            <a:ext cx="533400" cy="30480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953000" y="3706812"/>
            <a:ext cx="3238500" cy="865188"/>
            <a:chOff x="4953000" y="3505200"/>
            <a:chExt cx="3238500" cy="865188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4953000" y="3505200"/>
            <a:ext cx="3238500" cy="8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5" name="Equation" r:id="rId5" imgW="1473120" imgH="393480" progId="Equation.3">
                    <p:embed/>
                  </p:oleObj>
                </mc:Choice>
                <mc:Fallback>
                  <p:oleObj name="Equation" r:id="rId5" imgW="1473120" imgH="39348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3505200"/>
                          <a:ext cx="3238500" cy="865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17"/>
            <p:cNvSpPr/>
            <p:nvPr/>
          </p:nvSpPr>
          <p:spPr>
            <a:xfrm>
              <a:off x="5010912" y="3733800"/>
              <a:ext cx="152400" cy="381000"/>
            </a:xfrm>
            <a:prstGeom prst="ellipse">
              <a:avLst/>
            </a:prstGeom>
            <a:noFill/>
            <a:ln w="31750">
              <a:solidFill>
                <a:srgbClr val="007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52160" y="3505200"/>
              <a:ext cx="152400" cy="381000"/>
            </a:xfrm>
            <a:prstGeom prst="ellipse">
              <a:avLst/>
            </a:prstGeom>
            <a:noFill/>
            <a:ln w="31750">
              <a:solidFill>
                <a:srgbClr val="007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181600" y="3733800"/>
              <a:ext cx="152400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3505200"/>
              <a:ext cx="152400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48400" y="3913188"/>
              <a:ext cx="131064" cy="381000"/>
            </a:xfrm>
            <a:prstGeom prst="ellipse">
              <a:avLst/>
            </a:prstGeom>
            <a:noFill/>
            <a:ln w="31750">
              <a:solidFill>
                <a:srgbClr val="007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114032" y="3886200"/>
              <a:ext cx="152400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34000" y="3733800"/>
              <a:ext cx="152400" cy="381000"/>
            </a:xfrm>
            <a:prstGeom prst="ellipse">
              <a:avLst/>
            </a:pr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620000" y="3505200"/>
              <a:ext cx="152400" cy="381000"/>
            </a:xfrm>
            <a:prstGeom prst="ellipse">
              <a:avLst/>
            </a:pr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001000" y="3828288"/>
              <a:ext cx="152400" cy="438912"/>
            </a:xfrm>
            <a:prstGeom prst="ellipse">
              <a:avLst/>
            </a:pr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95400" y="5498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hu-HU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13702" y="5498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37302" y="2209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hu-HU" dirty="0" smtClean="0"/>
              <a:t>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562600" y="4926012"/>
            <a:ext cx="3267075" cy="865188"/>
            <a:chOff x="4938713" y="3505200"/>
            <a:chExt cx="3267075" cy="865188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4938713" y="3505200"/>
            <a:ext cx="3267075" cy="8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6" name="Equation" r:id="rId7" imgW="1485720" imgH="393480" progId="Equation.3">
                    <p:embed/>
                  </p:oleObj>
                </mc:Choice>
                <mc:Fallback>
                  <p:oleObj name="Equation" r:id="rId7" imgW="148572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713" y="3505200"/>
                          <a:ext cx="3267075" cy="865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5010912" y="3733800"/>
              <a:ext cx="152400" cy="381000"/>
            </a:xfrm>
            <a:prstGeom prst="ellipse">
              <a:avLst/>
            </a:prstGeom>
            <a:noFill/>
            <a:ln w="31750">
              <a:solidFill>
                <a:srgbClr val="007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852160" y="3505200"/>
              <a:ext cx="152400" cy="381000"/>
            </a:xfrm>
            <a:prstGeom prst="ellipse">
              <a:avLst/>
            </a:prstGeom>
            <a:noFill/>
            <a:ln w="31750">
              <a:solidFill>
                <a:srgbClr val="007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181600" y="3733800"/>
              <a:ext cx="152400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705600" y="3505200"/>
              <a:ext cx="152400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48400" y="3886200"/>
              <a:ext cx="124968" cy="381000"/>
            </a:xfrm>
            <a:prstGeom prst="ellipse">
              <a:avLst/>
            </a:prstGeom>
            <a:noFill/>
            <a:ln w="31750">
              <a:solidFill>
                <a:srgbClr val="007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114032" y="3886200"/>
              <a:ext cx="152400" cy="3810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334000" y="3733800"/>
              <a:ext cx="152400" cy="381000"/>
            </a:xfrm>
            <a:prstGeom prst="ellipse">
              <a:avLst/>
            </a:pr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620000" y="3505200"/>
              <a:ext cx="152400" cy="381000"/>
            </a:xfrm>
            <a:prstGeom prst="ellipse">
              <a:avLst/>
            </a:pr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001000" y="3828288"/>
              <a:ext cx="152400" cy="438912"/>
            </a:xfrm>
            <a:prstGeom prst="ellipse">
              <a:avLst/>
            </a:pr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rot="5400000">
            <a:off x="5029200" y="5257800"/>
            <a:ext cx="533400" cy="53340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5715000" y="2209800"/>
          <a:ext cx="19812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9" imgW="838080" imgH="431640" progId="Equation.3">
                  <p:embed/>
                </p:oleObj>
              </mc:Choice>
              <mc:Fallback>
                <p:oleObj name="Equation" r:id="rId9" imgW="838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09800"/>
                        <a:ext cx="19812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71898"/>
            <a:ext cx="7696200" cy="1190302"/>
          </a:xfrm>
          <a:prstGeom prst="rect">
            <a:avLst/>
          </a:prstGeom>
        </p:spPr>
      </p:pic>
      <p:pic>
        <p:nvPicPr>
          <p:cNvPr id="38" name="Picture 37" descr="spatch-3sided-cub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147" y="2256107"/>
            <a:ext cx="3987653" cy="4220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01000" cy="1143000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Kontrollpontok indexelése és struktúrája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24000" y="4953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=3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105400" y="4191000"/>
            <a:ext cx="1752600" cy="1219198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05599" y="3429000"/>
            <a:ext cx="1715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Jobb</a:t>
            </a:r>
            <a:r>
              <a:rPr lang="en-US" dirty="0" smtClean="0"/>
              <a:t> shift</a:t>
            </a:r>
            <a:r>
              <a:rPr lang="hu-HU" dirty="0" smtClean="0"/>
              <a:t> példák</a:t>
            </a:r>
          </a:p>
          <a:p>
            <a:r>
              <a:rPr lang="en-US" dirty="0" smtClean="0"/>
              <a:t> 102 </a:t>
            </a:r>
            <a:r>
              <a:rPr lang="hu-HU" dirty="0" smtClean="0"/>
              <a:t> JS2</a:t>
            </a:r>
            <a:r>
              <a:rPr lang="en-US" dirty="0" smtClean="0"/>
              <a:t> 201</a:t>
            </a:r>
            <a:r>
              <a:rPr lang="hu-HU" dirty="0" smtClean="0"/>
              <a:t> </a:t>
            </a:r>
            <a:endParaRPr lang="en-US" dirty="0" smtClean="0"/>
          </a:p>
          <a:p>
            <a:r>
              <a:rPr lang="en-US" dirty="0" smtClean="0"/>
              <a:t> 120 </a:t>
            </a:r>
            <a:r>
              <a:rPr lang="hu-HU" dirty="0" smtClean="0"/>
              <a:t> JS1 </a:t>
            </a:r>
            <a:r>
              <a:rPr lang="en-US" dirty="0" smtClean="0"/>
              <a:t>111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3810002" y="3886200"/>
            <a:ext cx="3047999" cy="533398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0600" y="3191470"/>
            <a:ext cx="2408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 shift p</a:t>
            </a:r>
            <a:r>
              <a:rPr lang="hu-HU" dirty="0" smtClean="0"/>
              <a:t>éldák</a:t>
            </a:r>
            <a:r>
              <a:rPr lang="en-US" dirty="0" smtClean="0"/>
              <a:t>: </a:t>
            </a:r>
            <a:endParaRPr lang="hu-HU" dirty="0" smtClean="0"/>
          </a:p>
          <a:p>
            <a:r>
              <a:rPr lang="hu-HU" dirty="0" smtClean="0"/>
              <a:t>	003</a:t>
            </a:r>
            <a:r>
              <a:rPr lang="en-US" dirty="0" smtClean="0"/>
              <a:t> </a:t>
            </a:r>
            <a:r>
              <a:rPr lang="hu-HU" dirty="0" smtClean="0"/>
              <a:t>BS2</a:t>
            </a:r>
            <a:r>
              <a:rPr lang="en-US" dirty="0" smtClean="0"/>
              <a:t> </a:t>
            </a:r>
            <a:r>
              <a:rPr lang="hu-HU" dirty="0" smtClean="0"/>
              <a:t>012</a:t>
            </a:r>
            <a:endParaRPr lang="en-US" dirty="0" smtClean="0"/>
          </a:p>
          <a:p>
            <a:r>
              <a:rPr lang="en-US" dirty="0" smtClean="0"/>
              <a:t>	111 </a:t>
            </a:r>
            <a:r>
              <a:rPr lang="hu-HU" dirty="0" smtClean="0"/>
              <a:t>BS0</a:t>
            </a:r>
            <a:r>
              <a:rPr lang="en-US" dirty="0" smtClean="0"/>
              <a:t> 012</a:t>
            </a:r>
            <a:r>
              <a:rPr lang="hu-HU" dirty="0" smtClean="0"/>
              <a:t> 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 flipV="1">
            <a:off x="3398632" y="2895601"/>
            <a:ext cx="1630568" cy="757534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352800" y="3886200"/>
            <a:ext cx="1905000" cy="7620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patch-6sided-quadr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657600"/>
            <a:ext cx="3048000" cy="31305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0"/>
            <a:ext cx="7498080" cy="868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Pédák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spatch-4sided-quadr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3114780" cy="2812344"/>
          </a:xfrm>
          <a:prstGeom prst="rect">
            <a:avLst/>
          </a:prstGeom>
        </p:spPr>
      </p:pic>
      <p:pic>
        <p:nvPicPr>
          <p:cNvPr id="10" name="Picture 9" descr="spatch-4sided-cub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67" y="3741235"/>
            <a:ext cx="3441933" cy="29643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53400" y="3810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o-RO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1066800"/>
            <a:ext cx="838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o-RO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3810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o-RO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spatch-3sided-quart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218" y="685800"/>
            <a:ext cx="2838982" cy="29647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77200" y="10740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=3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Ujjgyakorlat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" name="Regular Pentagon 31"/>
          <p:cNvSpPr/>
          <p:nvPr/>
        </p:nvSpPr>
        <p:spPr>
          <a:xfrm>
            <a:off x="1295400" y="3657600"/>
            <a:ext cx="3200400" cy="2667000"/>
          </a:xfrm>
          <a:prstGeom prst="pentag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01087" y="1575137"/>
            <a:ext cx="91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63087" y="1803737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Hány kontrollpont lesz összesen?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438400"/>
            <a:ext cx="838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o-RO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4343400"/>
            <a:ext cx="76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4267200"/>
            <a:ext cx="2990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Melyik kontrollpontokat kell összekötni?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2743200"/>
            <a:ext cx="76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7432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 </a:t>
            </a:r>
            <a:r>
              <a:rPr lang="en-US" sz="2800" dirty="0" err="1" smtClean="0">
                <a:solidFill>
                  <a:srgbClr val="FF0000"/>
                </a:solidFill>
              </a:rPr>
              <a:t>lesz</a:t>
            </a:r>
            <a:r>
              <a:rPr lang="en-US" sz="2800" dirty="0" smtClean="0">
                <a:solidFill>
                  <a:srgbClr val="FF0000"/>
                </a:solidFill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</a:rPr>
              <a:t>kontrollpontok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indexe</a:t>
            </a:r>
            <a:r>
              <a:rPr lang="hu-HU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6260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hu-HU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6102" y="4495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hu-HU" dirty="0" smtClean="0"/>
              <a:t>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08702" y="32882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hu-HU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4495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hu-HU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99302" y="6324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hu-HU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143000"/>
          </a:xfrm>
        </p:spPr>
        <p:txBody>
          <a:bodyPr/>
          <a:lstStyle/>
          <a:p>
            <a:r>
              <a:rPr lang="en-US" dirty="0" err="1" smtClean="0"/>
              <a:t>Ujjgyakorlat</a:t>
            </a:r>
            <a:r>
              <a:rPr lang="hu-HU" dirty="0" smtClean="0"/>
              <a:t> - folytatás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/>
          <a:p>
            <a:r>
              <a:rPr lang="en-US" dirty="0" smtClean="0"/>
              <a:t>12/6/2016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2" name="Regular Pentagon 31"/>
          <p:cNvSpPr/>
          <p:nvPr/>
        </p:nvSpPr>
        <p:spPr>
          <a:xfrm>
            <a:off x="1829053" y="2438400"/>
            <a:ext cx="3581400" cy="3200400"/>
          </a:xfrm>
          <a:prstGeom prst="pentag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438653" y="55626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648453" y="55626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334253" y="35814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581653" y="23622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768093" y="35966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667253" y="29718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4419853" y="29718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2057653" y="44958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3505453" y="55626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987040" y="39776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130293" y="39776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3581653" y="35814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3200653" y="46482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810253" y="46482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029453" y="45720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1067053" y="3352800"/>
            <a:ext cx="3962400" cy="13716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210053" y="3429000"/>
            <a:ext cx="3429000" cy="2438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676653" y="3581400"/>
            <a:ext cx="3276600" cy="2286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2286253" y="3429000"/>
            <a:ext cx="3886200" cy="1295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524253" y="3657600"/>
            <a:ext cx="4267200" cy="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52853" y="5638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648706" y="5638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02000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486653" y="35930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00200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353306" y="1905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00020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14400" y="35814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00002</a:t>
            </a:r>
            <a:endParaRPr lang="en-US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6781800" y="2350698"/>
          <a:ext cx="1250950" cy="849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4" imgW="672808" imgH="457002" progId="Equation.3">
                  <p:embed/>
                </p:oleObj>
              </mc:Choice>
              <mc:Fallback>
                <p:oleObj name="Equation" r:id="rId4" imgW="672808" imgH="45700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350698"/>
                        <a:ext cx="1250950" cy="849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715000" y="1748135"/>
            <a:ext cx="3453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 kontrol</a:t>
            </a:r>
            <a:r>
              <a:rPr lang="en-US" sz="2400" dirty="0" smtClean="0"/>
              <a:t>l</a:t>
            </a:r>
            <a:r>
              <a:rPr lang="hu-HU" sz="2400" dirty="0" smtClean="0"/>
              <a:t>pontok száma: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143000"/>
          </a:xfrm>
        </p:spPr>
        <p:txBody>
          <a:bodyPr/>
          <a:lstStyle/>
          <a:p>
            <a:r>
              <a:rPr lang="en-US" dirty="0" err="1" smtClean="0"/>
              <a:t>Ujjgyakorlat</a:t>
            </a:r>
            <a:r>
              <a:rPr lang="hu-HU" dirty="0" smtClean="0"/>
              <a:t> - folytatás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/>
          <a:p>
            <a:r>
              <a:rPr lang="en-US" dirty="0" smtClean="0"/>
              <a:t>12/6/2016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S-patch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3DA9-88A9-4157-A61D-8CF0970F2BA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2" name="Regular Pentagon 31"/>
          <p:cNvSpPr/>
          <p:nvPr/>
        </p:nvSpPr>
        <p:spPr>
          <a:xfrm>
            <a:off x="3048253" y="2438400"/>
            <a:ext cx="3581400" cy="3200400"/>
          </a:xfrm>
          <a:prstGeom prst="pentag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657853" y="55626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867653" y="55626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553453" y="35814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800853" y="23622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987293" y="35966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886453" y="29718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639053" y="29718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276853" y="44958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724653" y="55626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206240" y="39776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349493" y="397764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800853" y="35814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4419853" y="46482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029453" y="46482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248653" y="4572000"/>
            <a:ext cx="137160" cy="137160"/>
          </a:xfrm>
          <a:prstGeom prst="flowChartConnector">
            <a:avLst/>
          </a:prstGeom>
          <a:solidFill>
            <a:srgbClr val="DE02AF"/>
          </a:solidFill>
          <a:ln>
            <a:solidFill>
              <a:srgbClr val="DE0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2286253" y="3352800"/>
            <a:ext cx="3962400" cy="13716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29253" y="3429000"/>
            <a:ext cx="3429000" cy="2438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895853" y="3581400"/>
            <a:ext cx="3276600" cy="2286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3505453" y="3429000"/>
            <a:ext cx="3886200" cy="1295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43453" y="3657600"/>
            <a:ext cx="4267200" cy="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72053" y="5638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867906" y="5638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02000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82053" y="3352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00200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572506" y="1905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00020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86000" y="3352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429253" y="2667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</a:t>
            </a:r>
            <a:r>
              <a:rPr lang="hu-HU" dirty="0" smtClean="0"/>
              <a:t>011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591053" y="448413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r>
              <a:rPr lang="en-US" dirty="0" smtClean="0"/>
              <a:t>000</a:t>
            </a:r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19853" y="5638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11</a:t>
            </a:r>
            <a:r>
              <a:rPr lang="en-US" dirty="0" smtClean="0"/>
              <a:t>00</a:t>
            </a:r>
            <a:r>
              <a:rPr lang="hu-HU" dirty="0" smtClean="0"/>
              <a:t>0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324853" y="456033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hu-HU" dirty="0" smtClean="0"/>
              <a:t>11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715253" y="2895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</a:t>
            </a:r>
            <a:r>
              <a:rPr lang="hu-HU" dirty="0" smtClean="0"/>
              <a:t>11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572253" y="318873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</a:t>
            </a:r>
            <a:r>
              <a:rPr lang="hu-HU" dirty="0" smtClean="0"/>
              <a:t>1</a:t>
            </a:r>
            <a:r>
              <a:rPr lang="en-US" dirty="0" smtClean="0"/>
              <a:t>0</a:t>
            </a:r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505200" y="3810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r>
              <a:rPr lang="en-US" dirty="0" smtClean="0"/>
              <a:t>00</a:t>
            </a:r>
            <a:r>
              <a:rPr lang="hu-HU" dirty="0" smtClean="0"/>
              <a:t>10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886453" y="471273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hu-HU" dirty="0" smtClean="0"/>
              <a:t>10</a:t>
            </a:r>
            <a:r>
              <a:rPr lang="en-US" dirty="0" smtClean="0"/>
              <a:t>0</a:t>
            </a:r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029200" y="471273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10100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410200" y="38862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01010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810</TotalTime>
  <Words>542</Words>
  <Application>Microsoft Office PowerPoint</Application>
  <PresentationFormat>On-screen Show (4:3)</PresentationFormat>
  <Paragraphs>276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Equation</vt:lpstr>
      <vt:lpstr>S-patch-ek</vt:lpstr>
      <vt:lpstr>Bézier felületek (ism.)</vt:lpstr>
      <vt:lpstr>n változós Bernstein-polinomok</vt:lpstr>
      <vt:lpstr>Kontrollpontok indexelése és struktúrája</vt:lpstr>
      <vt:lpstr>Kontrollpontok indexelése és struktúrája</vt:lpstr>
      <vt:lpstr>PowerPoint Presentation</vt:lpstr>
      <vt:lpstr>Ujjgyakorlat</vt:lpstr>
      <vt:lpstr>Ujjgyakorlat - folytatás</vt:lpstr>
      <vt:lpstr>Ujjgyakorlat - folytatás</vt:lpstr>
      <vt:lpstr>Ujjgyakorlat – megoldás</vt:lpstr>
      <vt:lpstr>Pédák n=? d=?</vt:lpstr>
      <vt:lpstr>Kontrollpontok száma: S vs GB</vt:lpstr>
      <vt:lpstr>Összefoglalás:   n és d adottak</vt:lpstr>
      <vt:lpstr>Összefoglalás: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S-patch</dc:title>
  <dc:creator>agota</dc:creator>
  <cp:lastModifiedBy>salvi</cp:lastModifiedBy>
  <cp:revision>134</cp:revision>
  <dcterms:created xsi:type="dcterms:W3CDTF">2016-12-02T20:16:51Z</dcterms:created>
  <dcterms:modified xsi:type="dcterms:W3CDTF">2016-12-08T08:58:57Z</dcterms:modified>
</cp:coreProperties>
</file>