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39"/>
  </p:notesMasterIdLst>
  <p:sldIdLst>
    <p:sldId id="256" r:id="rId2"/>
    <p:sldId id="307" r:id="rId3"/>
    <p:sldId id="308" r:id="rId4"/>
    <p:sldId id="309" r:id="rId5"/>
    <p:sldId id="310" r:id="rId6"/>
    <p:sldId id="311" r:id="rId7"/>
    <p:sldId id="312" r:id="rId8"/>
    <p:sldId id="313" r:id="rId9"/>
    <p:sldId id="314" r:id="rId10"/>
    <p:sldId id="315" r:id="rId11"/>
    <p:sldId id="316" r:id="rId12"/>
    <p:sldId id="317" r:id="rId13"/>
    <p:sldId id="318" r:id="rId14"/>
    <p:sldId id="319" r:id="rId15"/>
    <p:sldId id="320" r:id="rId16"/>
    <p:sldId id="321" r:id="rId17"/>
    <p:sldId id="322" r:id="rId18"/>
    <p:sldId id="323" r:id="rId19"/>
    <p:sldId id="324" r:id="rId20"/>
    <p:sldId id="325" r:id="rId21"/>
    <p:sldId id="328" r:id="rId22"/>
    <p:sldId id="329" r:id="rId23"/>
    <p:sldId id="330" r:id="rId24"/>
    <p:sldId id="331" r:id="rId25"/>
    <p:sldId id="333" r:id="rId26"/>
    <p:sldId id="332" r:id="rId27"/>
    <p:sldId id="335" r:id="rId28"/>
    <p:sldId id="334" r:id="rId29"/>
    <p:sldId id="336" r:id="rId30"/>
    <p:sldId id="340" r:id="rId31"/>
    <p:sldId id="337" r:id="rId32"/>
    <p:sldId id="338" r:id="rId33"/>
    <p:sldId id="341" r:id="rId34"/>
    <p:sldId id="343" r:id="rId35"/>
    <p:sldId id="344" r:id="rId36"/>
    <p:sldId id="342" r:id="rId37"/>
    <p:sldId id="339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94" d="100"/>
          <a:sy n="94" d="100"/>
        </p:scale>
        <p:origin x="1027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B53498-0D27-4BA1-B64E-F3F0DF81F6FC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4EACB1-31E9-4803-B2A0-303E52099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449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803E956-A552-4F0C-B6CD-1DF8D48F7160}" type="slidenum">
              <a:rPr lang="en-US" altLang="en-US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5990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222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217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963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663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4"/>
            <a:ext cx="9144000" cy="5032376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 marL="457200" indent="0">
              <a:buNone/>
              <a:defRPr>
                <a:latin typeface="Consolas" panose="020B0609020204030204" pitchFamily="49" charset="0"/>
                <a:cs typeface="Consolas" panose="020B0609020204030204" pitchFamily="49" charset="0"/>
              </a:defRPr>
            </a:lvl2pPr>
            <a:lvl3pPr marL="914400" indent="0">
              <a:buNone/>
              <a:defRPr>
                <a:latin typeface="Consolas" panose="020B0609020204030204" pitchFamily="49" charset="0"/>
                <a:cs typeface="Consolas" panose="020B0609020204030204" pitchFamily="49" charset="0"/>
              </a:defRPr>
            </a:lvl3pPr>
            <a:lvl4pPr marL="1371600" indent="0">
              <a:buNone/>
              <a:defRPr>
                <a:latin typeface="Consolas" panose="020B0609020204030204" pitchFamily="49" charset="0"/>
                <a:cs typeface="Consolas" panose="020B0609020204030204" pitchFamily="49" charset="0"/>
              </a:defRPr>
            </a:lvl4pPr>
            <a:lvl5pPr marL="1828800" indent="0">
              <a:buNone/>
              <a:defRPr>
                <a:latin typeface="Consolas" panose="020B0609020204030204" pitchFamily="49" charset="0"/>
                <a:cs typeface="Consolas" panose="020B0609020204030204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2246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D5BDB-207A-4240-9DD0-70E5211C08C1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AE957-AB07-4C36-9BA5-00DC8AA70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046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431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Whipsmart" panose="020B0502030203050204" pitchFamily="34" charset="0"/>
              </a:defRPr>
            </a:lvl1pPr>
          </a:lstStyle>
          <a:p>
            <a:fld id="{233D5BDB-207A-4240-9DD0-70E5211C08C1}" type="datetimeFigureOut">
              <a:rPr lang="en-US" smtClean="0"/>
              <a:pPr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Whipsmart" panose="020B050203020305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Whipsmart" panose="020B0502030203050204" pitchFamily="34" charset="0"/>
              </a:defRPr>
            </a:lvl1pPr>
          </a:lstStyle>
          <a:p>
            <a:fld id="{C52AE957-AB07-4C36-9BA5-00DC8AA70E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232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Whipsmart" panose="020B050203020305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Whipsmart" panose="020B050203020305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Whipsmart" panose="020B050203020305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Whipsmart" panose="020B050203020305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Whipsmart" panose="020B050203020305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Whipsmart" panose="020B050203020305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 grafikus hardware programozása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Sz</a:t>
            </a:r>
            <a:r>
              <a:rPr lang="hu-HU" dirty="0" err="1" smtClean="0"/>
              <a:t>écsi</a:t>
            </a:r>
            <a:r>
              <a:rPr lang="hu-HU" dirty="0" smtClean="0"/>
              <a:t> László</a:t>
            </a:r>
            <a:endParaRPr lang="en-US" dirty="0" smtClean="0"/>
          </a:p>
          <a:p>
            <a:r>
              <a:rPr lang="hu-HU" dirty="0" smtClean="0"/>
              <a:t>Vizualizáció és képszintézis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530888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Primitívek összeállítása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non-indexed</a:t>
            </a:r>
          </a:p>
          <a:p>
            <a:pPr lvl="1"/>
            <a:r>
              <a:rPr lang="hu-HU" dirty="0" err="1" smtClean="0"/>
              <a:t>vertex</a:t>
            </a:r>
            <a:r>
              <a:rPr lang="hu-HU" dirty="0" smtClean="0"/>
              <a:t> </a:t>
            </a:r>
            <a:r>
              <a:rPr lang="hu-HU" dirty="0" err="1" smtClean="0"/>
              <a:t>bufferben</a:t>
            </a:r>
            <a:r>
              <a:rPr lang="hu-HU" dirty="0" smtClean="0"/>
              <a:t> egymás után következők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604394" y="3502432"/>
            <a:ext cx="352425" cy="2571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 type="none" w="lg" len="med"/>
          </a:ln>
          <a:effectLst/>
        </p:spPr>
        <p:txBody>
          <a:bodyPr wrap="none" anchor="ctr"/>
          <a:lstStyle/>
          <a:p>
            <a:pPr algn="ctr"/>
            <a:r>
              <a:rPr lang="en-US" sz="1350">
                <a:latin typeface="Whipsmart" panose="020B0502030203050204" pitchFamily="34" charset="0"/>
              </a:rPr>
              <a:t>1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956819" y="3502432"/>
            <a:ext cx="352425" cy="2571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 type="none" w="lg" len="med"/>
          </a:ln>
          <a:effectLst/>
        </p:spPr>
        <p:txBody>
          <a:bodyPr wrap="none" anchor="ctr"/>
          <a:lstStyle/>
          <a:p>
            <a:pPr algn="ctr"/>
            <a:r>
              <a:rPr lang="en-US" sz="1350">
                <a:latin typeface="Whipsmart" panose="020B0502030203050204" pitchFamily="34" charset="0"/>
              </a:rPr>
              <a:t>2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309244" y="3502432"/>
            <a:ext cx="352425" cy="2571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 type="none" w="lg" len="med"/>
          </a:ln>
          <a:effectLst/>
        </p:spPr>
        <p:txBody>
          <a:bodyPr wrap="none" anchor="ctr"/>
          <a:lstStyle/>
          <a:p>
            <a:pPr algn="ctr"/>
            <a:r>
              <a:rPr lang="en-US" sz="1350">
                <a:latin typeface="Whipsmart" panose="020B0502030203050204" pitchFamily="34" charset="0"/>
              </a:rPr>
              <a:t>3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661669" y="3502432"/>
            <a:ext cx="352425" cy="257175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 type="none" w="lg" len="med"/>
          </a:ln>
          <a:effectLst/>
        </p:spPr>
        <p:txBody>
          <a:bodyPr wrap="none" anchor="ctr"/>
          <a:lstStyle/>
          <a:p>
            <a:pPr algn="ctr"/>
            <a:r>
              <a:rPr lang="en-US" sz="1350">
                <a:latin typeface="Whipsmart" panose="020B0502030203050204" pitchFamily="34" charset="0"/>
              </a:rPr>
              <a:t>4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014094" y="3502432"/>
            <a:ext cx="352425" cy="257175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 type="none" w="lg" len="med"/>
          </a:ln>
          <a:effectLst/>
        </p:spPr>
        <p:txBody>
          <a:bodyPr wrap="none" anchor="ctr"/>
          <a:lstStyle/>
          <a:p>
            <a:pPr algn="ctr"/>
            <a:r>
              <a:rPr lang="en-US" sz="1350">
                <a:latin typeface="Whipsmart" panose="020B0502030203050204" pitchFamily="34" charset="0"/>
              </a:rPr>
              <a:t>5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366519" y="3502432"/>
            <a:ext cx="352425" cy="257175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 type="none" w="lg" len="med"/>
          </a:ln>
          <a:effectLst/>
        </p:spPr>
        <p:txBody>
          <a:bodyPr wrap="none" anchor="ctr"/>
          <a:lstStyle/>
          <a:p>
            <a:pPr algn="ctr"/>
            <a:r>
              <a:rPr lang="en-US" sz="1350">
                <a:latin typeface="Whipsmart" panose="020B0502030203050204" pitchFamily="34" charset="0"/>
              </a:rPr>
              <a:t>6</a:t>
            </a:r>
          </a:p>
        </p:txBody>
      </p:sp>
      <p:sp>
        <p:nvSpPr>
          <p:cNvPr id="10" name="AutoShape 10"/>
          <p:cNvSpPr>
            <a:spLocks noChangeArrowheads="1"/>
          </p:cNvSpPr>
          <p:nvPr/>
        </p:nvSpPr>
        <p:spPr bwMode="auto">
          <a:xfrm>
            <a:off x="1956819" y="4164419"/>
            <a:ext cx="485775" cy="39052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 type="none" w="lg" len="med"/>
          </a:ln>
          <a:effectLst/>
        </p:spPr>
        <p:txBody>
          <a:bodyPr wrap="none" anchor="ctr"/>
          <a:lstStyle/>
          <a:p>
            <a:pPr algn="ctr"/>
            <a:endParaRPr lang="hu-HU" sz="1350">
              <a:latin typeface="Whipsmart" panose="020B0502030203050204" pitchFamily="34" charset="0"/>
            </a:endParaRPr>
          </a:p>
        </p:txBody>
      </p:sp>
      <p:sp>
        <p:nvSpPr>
          <p:cNvPr id="11" name="AutoShape 11"/>
          <p:cNvSpPr>
            <a:spLocks noChangeArrowheads="1"/>
          </p:cNvSpPr>
          <p:nvPr/>
        </p:nvSpPr>
        <p:spPr bwMode="auto">
          <a:xfrm>
            <a:off x="2880744" y="4140607"/>
            <a:ext cx="485775" cy="390525"/>
          </a:xfrm>
          <a:prstGeom prst="triangle">
            <a:avLst>
              <a:gd name="adj" fmla="val 50000"/>
            </a:avLst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 type="none" w="lg" len="med"/>
          </a:ln>
          <a:effectLst/>
        </p:spPr>
        <p:txBody>
          <a:bodyPr wrap="none" anchor="ctr"/>
          <a:lstStyle/>
          <a:p>
            <a:endParaRPr lang="en-US" sz="1350">
              <a:latin typeface="Whipsmart" panose="020B0502030203050204" pitchFamily="34" charset="0"/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5773850" y="3469094"/>
            <a:ext cx="352425" cy="25717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 type="none" w="lg" len="med"/>
          </a:ln>
          <a:effectLst/>
        </p:spPr>
        <p:txBody>
          <a:bodyPr wrap="none" anchor="ctr"/>
          <a:lstStyle/>
          <a:p>
            <a:pPr algn="ctr"/>
            <a:r>
              <a:rPr lang="en-US" sz="1350">
                <a:latin typeface="Whipsmart" panose="020B0502030203050204" pitchFamily="34" charset="0"/>
              </a:rPr>
              <a:t>1</a:t>
            </a: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6126275" y="3469094"/>
            <a:ext cx="352425" cy="257175"/>
          </a:xfrm>
          <a:prstGeom prst="rect">
            <a:avLst/>
          </a:prstGeom>
          <a:solidFill>
            <a:srgbClr val="800080"/>
          </a:solidFill>
          <a:ln w="12700">
            <a:solidFill>
              <a:schemeClr val="tx1"/>
            </a:solidFill>
            <a:miter lim="800000"/>
            <a:headEnd/>
            <a:tailEnd type="none" w="lg" len="med"/>
          </a:ln>
          <a:effectLst/>
        </p:spPr>
        <p:txBody>
          <a:bodyPr wrap="none" anchor="ctr"/>
          <a:lstStyle/>
          <a:p>
            <a:pPr algn="ctr"/>
            <a:r>
              <a:rPr lang="en-US" sz="1350">
                <a:latin typeface="Whipsmart" panose="020B0502030203050204" pitchFamily="34" charset="0"/>
              </a:rPr>
              <a:t>2</a:t>
            </a:r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6478700" y="3469094"/>
            <a:ext cx="352425" cy="2571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 type="none" w="lg" len="med"/>
          </a:ln>
          <a:effectLst/>
        </p:spPr>
        <p:txBody>
          <a:bodyPr wrap="none" anchor="ctr"/>
          <a:lstStyle/>
          <a:p>
            <a:pPr algn="ctr"/>
            <a:r>
              <a:rPr lang="en-US" sz="1350">
                <a:latin typeface="Whipsmart" panose="020B0502030203050204" pitchFamily="34" charset="0"/>
              </a:rPr>
              <a:t>3</a:t>
            </a:r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6831125" y="3469094"/>
            <a:ext cx="352425" cy="25717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 type="none" w="lg" len="med"/>
          </a:ln>
          <a:effectLst/>
        </p:spPr>
        <p:txBody>
          <a:bodyPr wrap="none" anchor="ctr"/>
          <a:lstStyle/>
          <a:p>
            <a:pPr algn="ctr"/>
            <a:r>
              <a:rPr lang="en-US" sz="1350">
                <a:latin typeface="Whipsmart" panose="020B0502030203050204" pitchFamily="34" charset="0"/>
              </a:rPr>
              <a:t>4</a:t>
            </a:r>
          </a:p>
        </p:txBody>
      </p:sp>
      <p:sp>
        <p:nvSpPr>
          <p:cNvPr id="16" name="AutoShape 16"/>
          <p:cNvSpPr>
            <a:spLocks noChangeArrowheads="1"/>
          </p:cNvSpPr>
          <p:nvPr/>
        </p:nvSpPr>
        <p:spPr bwMode="auto">
          <a:xfrm>
            <a:off x="6235812" y="4131082"/>
            <a:ext cx="485775" cy="390525"/>
          </a:xfrm>
          <a:prstGeom prst="triangle">
            <a:avLst>
              <a:gd name="adj" fmla="val 50000"/>
            </a:avLst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 type="none" w="lg" len="med"/>
          </a:ln>
          <a:effectLst/>
        </p:spPr>
        <p:txBody>
          <a:bodyPr wrap="none" anchor="ctr"/>
          <a:lstStyle/>
          <a:p>
            <a:endParaRPr lang="en-US" sz="1350">
              <a:latin typeface="Whipsmart" panose="020B0502030203050204" pitchFamily="34" charset="0"/>
            </a:endParaRPr>
          </a:p>
        </p:txBody>
      </p:sp>
      <p:sp>
        <p:nvSpPr>
          <p:cNvPr id="17" name="AutoShape 17"/>
          <p:cNvSpPr>
            <a:spLocks noChangeArrowheads="1"/>
          </p:cNvSpPr>
          <p:nvPr/>
        </p:nvSpPr>
        <p:spPr bwMode="auto">
          <a:xfrm rot="10800000">
            <a:off x="6478700" y="4131082"/>
            <a:ext cx="485775" cy="390525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 type="none" w="lg" len="med"/>
          </a:ln>
          <a:effectLst/>
        </p:spPr>
        <p:txBody>
          <a:bodyPr wrap="none" anchor="ctr"/>
          <a:lstStyle/>
          <a:p>
            <a:endParaRPr lang="en-US" sz="1350">
              <a:latin typeface="Whipsmart" panose="020B0502030203050204" pitchFamily="34" charset="0"/>
            </a:endParaRPr>
          </a:p>
        </p:txBody>
      </p:sp>
      <p:sp>
        <p:nvSpPr>
          <p:cNvPr id="18" name="AutoShape 18"/>
          <p:cNvSpPr>
            <a:spLocks/>
          </p:cNvSpPr>
          <p:nvPr/>
        </p:nvSpPr>
        <p:spPr bwMode="auto">
          <a:xfrm rot="16200000">
            <a:off x="2052069" y="3359557"/>
            <a:ext cx="161925" cy="1057275"/>
          </a:xfrm>
          <a:prstGeom prst="leftBrace">
            <a:avLst>
              <a:gd name="adj1" fmla="val 54412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 type="none" w="lg" len="med"/>
          </a:ln>
          <a:effectLst/>
        </p:spPr>
        <p:txBody>
          <a:bodyPr wrap="none" anchor="ctr"/>
          <a:lstStyle/>
          <a:p>
            <a:endParaRPr lang="en-US" sz="1350">
              <a:latin typeface="Whipsmart" panose="020B0502030203050204" pitchFamily="34" charset="0"/>
            </a:endParaRPr>
          </a:p>
        </p:txBody>
      </p:sp>
      <p:sp>
        <p:nvSpPr>
          <p:cNvPr id="19" name="AutoShape 19"/>
          <p:cNvSpPr>
            <a:spLocks/>
          </p:cNvSpPr>
          <p:nvPr/>
        </p:nvSpPr>
        <p:spPr bwMode="auto">
          <a:xfrm rot="16200000">
            <a:off x="3109344" y="3359557"/>
            <a:ext cx="161925" cy="1057275"/>
          </a:xfrm>
          <a:prstGeom prst="leftBrace">
            <a:avLst>
              <a:gd name="adj1" fmla="val 54412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 type="none" w="lg" len="med"/>
          </a:ln>
          <a:effectLst/>
        </p:spPr>
        <p:txBody>
          <a:bodyPr wrap="none" anchor="ctr"/>
          <a:lstStyle/>
          <a:p>
            <a:endParaRPr lang="en-US" sz="1350">
              <a:latin typeface="Whipsmart" panose="020B0502030203050204" pitchFamily="34" charset="0"/>
            </a:endParaRPr>
          </a:p>
        </p:txBody>
      </p:sp>
      <p:sp>
        <p:nvSpPr>
          <p:cNvPr id="20" name="AutoShape 20"/>
          <p:cNvSpPr>
            <a:spLocks/>
          </p:cNvSpPr>
          <p:nvPr/>
        </p:nvSpPr>
        <p:spPr bwMode="auto">
          <a:xfrm rot="16200000">
            <a:off x="6221525" y="3278594"/>
            <a:ext cx="161925" cy="1057275"/>
          </a:xfrm>
          <a:prstGeom prst="leftBrace">
            <a:avLst>
              <a:gd name="adj1" fmla="val 54412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 type="none" w="lg" len="med"/>
          </a:ln>
          <a:effectLst/>
        </p:spPr>
        <p:txBody>
          <a:bodyPr wrap="none" anchor="ctr"/>
          <a:lstStyle/>
          <a:p>
            <a:endParaRPr lang="en-US" sz="1350">
              <a:latin typeface="Whipsmart" panose="020B0502030203050204" pitchFamily="34" charset="0"/>
            </a:endParaRPr>
          </a:p>
        </p:txBody>
      </p:sp>
      <p:sp>
        <p:nvSpPr>
          <p:cNvPr id="21" name="AutoShape 21"/>
          <p:cNvSpPr>
            <a:spLocks/>
          </p:cNvSpPr>
          <p:nvPr/>
        </p:nvSpPr>
        <p:spPr bwMode="auto">
          <a:xfrm rot="16200000">
            <a:off x="6573950" y="3407182"/>
            <a:ext cx="161925" cy="1057275"/>
          </a:xfrm>
          <a:prstGeom prst="leftBrace">
            <a:avLst>
              <a:gd name="adj1" fmla="val 54412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 type="none" w="lg" len="med"/>
          </a:ln>
          <a:effectLst/>
        </p:spPr>
        <p:txBody>
          <a:bodyPr wrap="none" anchor="ctr"/>
          <a:lstStyle/>
          <a:p>
            <a:endParaRPr lang="en-US" sz="1350">
              <a:latin typeface="Whipsmart" panose="020B0502030203050204" pitchFamily="34" charset="0"/>
            </a:endParaRPr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1356745" y="3227398"/>
            <a:ext cx="909223" cy="300082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med"/>
          </a:ln>
          <a:effectLst/>
        </p:spPr>
        <p:txBody>
          <a:bodyPr wrap="none">
            <a:spAutoFit/>
          </a:bodyPr>
          <a:lstStyle/>
          <a:p>
            <a:r>
              <a:rPr lang="en-US" sz="1350">
                <a:latin typeface="Whipsmart" panose="020B0502030203050204" pitchFamily="34" charset="0"/>
              </a:rPr>
              <a:t>triangle list</a:t>
            </a: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5540487" y="3194060"/>
            <a:ext cx="1003801" cy="300082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med"/>
          </a:ln>
          <a:effectLst/>
        </p:spPr>
        <p:txBody>
          <a:bodyPr wrap="none">
            <a:spAutoFit/>
          </a:bodyPr>
          <a:lstStyle/>
          <a:p>
            <a:r>
              <a:rPr lang="en-US" sz="1350">
                <a:latin typeface="Whipsmart" panose="020B0502030203050204" pitchFamily="34" charset="0"/>
              </a:rPr>
              <a:t>triangle strip</a:t>
            </a:r>
          </a:p>
        </p:txBody>
      </p:sp>
      <p:sp>
        <p:nvSpPr>
          <p:cNvPr id="24" name="AutoShape 24"/>
          <p:cNvSpPr>
            <a:spLocks noChangeArrowheads="1"/>
          </p:cNvSpPr>
          <p:nvPr/>
        </p:nvSpPr>
        <p:spPr bwMode="auto">
          <a:xfrm>
            <a:off x="6721587" y="4131082"/>
            <a:ext cx="485775" cy="390525"/>
          </a:xfrm>
          <a:prstGeom prst="triangle">
            <a:avLst>
              <a:gd name="adj" fmla="val 50000"/>
            </a:avLst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 type="none" w="lg" len="med"/>
          </a:ln>
          <a:effectLst/>
        </p:spPr>
        <p:txBody>
          <a:bodyPr wrap="none" anchor="ctr"/>
          <a:lstStyle/>
          <a:p>
            <a:endParaRPr lang="en-US" sz="1350">
              <a:latin typeface="Whipsmart" panose="020B0502030203050204" pitchFamily="34" charset="0"/>
            </a:endParaRPr>
          </a:p>
        </p:txBody>
      </p:sp>
      <p:sp>
        <p:nvSpPr>
          <p:cNvPr id="25" name="Rectangle 25"/>
          <p:cNvSpPr>
            <a:spLocks noChangeArrowheads="1"/>
          </p:cNvSpPr>
          <p:nvPr/>
        </p:nvSpPr>
        <p:spPr bwMode="auto">
          <a:xfrm>
            <a:off x="7183550" y="3464332"/>
            <a:ext cx="352425" cy="257175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 type="none" w="lg" len="med"/>
          </a:ln>
          <a:effectLst/>
        </p:spPr>
        <p:txBody>
          <a:bodyPr wrap="none" anchor="ctr"/>
          <a:lstStyle/>
          <a:p>
            <a:pPr algn="ctr"/>
            <a:r>
              <a:rPr lang="en-US" sz="1350">
                <a:latin typeface="Whipsmart" panose="020B0502030203050204" pitchFamily="34" charset="0"/>
              </a:rPr>
              <a:t>5</a:t>
            </a:r>
          </a:p>
        </p:txBody>
      </p:sp>
      <p:sp>
        <p:nvSpPr>
          <p:cNvPr id="26" name="AutoShape 26"/>
          <p:cNvSpPr>
            <a:spLocks/>
          </p:cNvSpPr>
          <p:nvPr/>
        </p:nvSpPr>
        <p:spPr bwMode="auto">
          <a:xfrm rot="16200000">
            <a:off x="6926375" y="3326219"/>
            <a:ext cx="161925" cy="1057275"/>
          </a:xfrm>
          <a:prstGeom prst="leftBrace">
            <a:avLst>
              <a:gd name="adj1" fmla="val 54412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 type="none" w="lg" len="med"/>
          </a:ln>
          <a:effectLst/>
        </p:spPr>
        <p:txBody>
          <a:bodyPr wrap="none" anchor="ctr"/>
          <a:lstStyle/>
          <a:p>
            <a:endParaRPr lang="en-US" sz="1350">
              <a:latin typeface="Whipsmart" panose="020B0502030203050204" pitchFamily="34" charset="0"/>
            </a:endParaRPr>
          </a:p>
        </p:txBody>
      </p:sp>
      <p:sp>
        <p:nvSpPr>
          <p:cNvPr id="27" name="Text Box 27"/>
          <p:cNvSpPr txBox="1">
            <a:spLocks noChangeArrowheads="1"/>
          </p:cNvSpPr>
          <p:nvPr/>
        </p:nvSpPr>
        <p:spPr bwMode="auto">
          <a:xfrm>
            <a:off x="6009593" y="4434691"/>
            <a:ext cx="285656" cy="300082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med"/>
          </a:ln>
          <a:effectLst/>
        </p:spPr>
        <p:txBody>
          <a:bodyPr wrap="none">
            <a:spAutoFit/>
          </a:bodyPr>
          <a:lstStyle/>
          <a:p>
            <a:r>
              <a:rPr lang="en-US" sz="1350">
                <a:latin typeface="Whipsmart" panose="020B0502030203050204" pitchFamily="34" charset="0"/>
              </a:rPr>
              <a:t>1</a:t>
            </a:r>
          </a:p>
        </p:txBody>
      </p:sp>
      <p:sp>
        <p:nvSpPr>
          <p:cNvPr id="28" name="Text Box 28"/>
          <p:cNvSpPr txBox="1">
            <a:spLocks noChangeArrowheads="1"/>
          </p:cNvSpPr>
          <p:nvPr/>
        </p:nvSpPr>
        <p:spPr bwMode="auto">
          <a:xfrm>
            <a:off x="6245337" y="3935820"/>
            <a:ext cx="285656" cy="300082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med"/>
          </a:ln>
          <a:effectLst/>
        </p:spPr>
        <p:txBody>
          <a:bodyPr wrap="none">
            <a:spAutoFit/>
          </a:bodyPr>
          <a:lstStyle/>
          <a:p>
            <a:r>
              <a:rPr lang="en-US" sz="1350">
                <a:latin typeface="Whipsmart" panose="020B0502030203050204" pitchFamily="34" charset="0"/>
              </a:rPr>
              <a:t>2</a:t>
            </a:r>
          </a:p>
        </p:txBody>
      </p:sp>
      <p:sp>
        <p:nvSpPr>
          <p:cNvPr id="29" name="Text Box 29"/>
          <p:cNvSpPr txBox="1">
            <a:spLocks noChangeArrowheads="1"/>
          </p:cNvSpPr>
          <p:nvPr/>
        </p:nvSpPr>
        <p:spPr bwMode="auto">
          <a:xfrm>
            <a:off x="6612050" y="4497795"/>
            <a:ext cx="285656" cy="300082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med"/>
          </a:ln>
          <a:effectLst/>
        </p:spPr>
        <p:txBody>
          <a:bodyPr wrap="none">
            <a:spAutoFit/>
          </a:bodyPr>
          <a:lstStyle/>
          <a:p>
            <a:r>
              <a:rPr lang="en-US" sz="1350">
                <a:latin typeface="Whipsmart" panose="020B0502030203050204" pitchFamily="34" charset="0"/>
              </a:rPr>
              <a:t>3</a:t>
            </a:r>
          </a:p>
        </p:txBody>
      </p:sp>
      <p:sp>
        <p:nvSpPr>
          <p:cNvPr id="30" name="Text Box 30"/>
          <p:cNvSpPr txBox="1">
            <a:spLocks noChangeArrowheads="1"/>
          </p:cNvSpPr>
          <p:nvPr/>
        </p:nvSpPr>
        <p:spPr bwMode="auto">
          <a:xfrm>
            <a:off x="6895418" y="3929866"/>
            <a:ext cx="285656" cy="300082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med"/>
          </a:ln>
          <a:effectLst/>
        </p:spPr>
        <p:txBody>
          <a:bodyPr wrap="none">
            <a:spAutoFit/>
          </a:bodyPr>
          <a:lstStyle/>
          <a:p>
            <a:r>
              <a:rPr lang="en-US" sz="1350">
                <a:latin typeface="Whipsmart" panose="020B0502030203050204" pitchFamily="34" charset="0"/>
              </a:rPr>
              <a:t>4</a:t>
            </a:r>
          </a:p>
        </p:txBody>
      </p:sp>
      <p:sp>
        <p:nvSpPr>
          <p:cNvPr id="31" name="Text Box 31"/>
          <p:cNvSpPr txBox="1">
            <a:spLocks noChangeArrowheads="1"/>
          </p:cNvSpPr>
          <p:nvPr/>
        </p:nvSpPr>
        <p:spPr bwMode="auto">
          <a:xfrm>
            <a:off x="7183550" y="4434691"/>
            <a:ext cx="285656" cy="300082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med"/>
          </a:ln>
          <a:effectLst/>
        </p:spPr>
        <p:txBody>
          <a:bodyPr wrap="none">
            <a:spAutoFit/>
          </a:bodyPr>
          <a:lstStyle/>
          <a:p>
            <a:r>
              <a:rPr lang="en-US" sz="1350">
                <a:latin typeface="Whipsmart" panose="020B0502030203050204" pitchFamily="34" charset="0"/>
              </a:rPr>
              <a:t>5</a:t>
            </a:r>
          </a:p>
        </p:txBody>
      </p:sp>
      <p:sp>
        <p:nvSpPr>
          <p:cNvPr id="32" name="Text Box 32"/>
          <p:cNvSpPr txBox="1">
            <a:spLocks noChangeArrowheads="1"/>
          </p:cNvSpPr>
          <p:nvPr/>
        </p:nvSpPr>
        <p:spPr bwMode="auto">
          <a:xfrm>
            <a:off x="1771082" y="4416832"/>
            <a:ext cx="285656" cy="300082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med"/>
          </a:ln>
          <a:effectLst/>
        </p:spPr>
        <p:txBody>
          <a:bodyPr wrap="none">
            <a:spAutoFit/>
          </a:bodyPr>
          <a:lstStyle/>
          <a:p>
            <a:r>
              <a:rPr lang="en-US" sz="1350">
                <a:latin typeface="Whipsmart" panose="020B0502030203050204" pitchFamily="34" charset="0"/>
              </a:rPr>
              <a:t>1</a:t>
            </a:r>
          </a:p>
        </p:txBody>
      </p:sp>
      <p:sp>
        <p:nvSpPr>
          <p:cNvPr id="33" name="Text Box 33"/>
          <p:cNvSpPr txBox="1">
            <a:spLocks noChangeArrowheads="1"/>
          </p:cNvSpPr>
          <p:nvPr/>
        </p:nvSpPr>
        <p:spPr bwMode="auto">
          <a:xfrm>
            <a:off x="2083025" y="3944154"/>
            <a:ext cx="285656" cy="300082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med"/>
          </a:ln>
          <a:effectLst/>
        </p:spPr>
        <p:txBody>
          <a:bodyPr wrap="none">
            <a:spAutoFit/>
          </a:bodyPr>
          <a:lstStyle/>
          <a:p>
            <a:r>
              <a:rPr lang="en-US" sz="1350">
                <a:latin typeface="Whipsmart" panose="020B0502030203050204" pitchFamily="34" charset="0"/>
              </a:rPr>
              <a:t>2</a:t>
            </a:r>
          </a:p>
        </p:txBody>
      </p:sp>
      <p:sp>
        <p:nvSpPr>
          <p:cNvPr id="34" name="Text Box 34"/>
          <p:cNvSpPr txBox="1">
            <a:spLocks noChangeArrowheads="1"/>
          </p:cNvSpPr>
          <p:nvPr/>
        </p:nvSpPr>
        <p:spPr bwMode="auto">
          <a:xfrm>
            <a:off x="2418782" y="4416832"/>
            <a:ext cx="285656" cy="300082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med"/>
          </a:ln>
          <a:effectLst/>
        </p:spPr>
        <p:txBody>
          <a:bodyPr wrap="none">
            <a:spAutoFit/>
          </a:bodyPr>
          <a:lstStyle/>
          <a:p>
            <a:r>
              <a:rPr lang="en-US" sz="1350">
                <a:latin typeface="Whipsmart" panose="020B0502030203050204" pitchFamily="34" charset="0"/>
              </a:rPr>
              <a:t>3</a:t>
            </a:r>
          </a:p>
        </p:txBody>
      </p:sp>
      <p:sp>
        <p:nvSpPr>
          <p:cNvPr id="35" name="Text Box 35"/>
          <p:cNvSpPr txBox="1">
            <a:spLocks noChangeArrowheads="1"/>
          </p:cNvSpPr>
          <p:nvPr/>
        </p:nvSpPr>
        <p:spPr bwMode="auto">
          <a:xfrm>
            <a:off x="2695007" y="4427548"/>
            <a:ext cx="285656" cy="300082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med"/>
          </a:ln>
          <a:effectLst/>
        </p:spPr>
        <p:txBody>
          <a:bodyPr wrap="none">
            <a:spAutoFit/>
          </a:bodyPr>
          <a:lstStyle/>
          <a:p>
            <a:r>
              <a:rPr lang="en-US" sz="1350">
                <a:latin typeface="Whipsmart" panose="020B0502030203050204" pitchFamily="34" charset="0"/>
              </a:rPr>
              <a:t>4</a:t>
            </a:r>
          </a:p>
        </p:txBody>
      </p:sp>
      <p:sp>
        <p:nvSpPr>
          <p:cNvPr id="36" name="Text Box 36"/>
          <p:cNvSpPr txBox="1">
            <a:spLocks noChangeArrowheads="1"/>
          </p:cNvSpPr>
          <p:nvPr/>
        </p:nvSpPr>
        <p:spPr bwMode="auto">
          <a:xfrm>
            <a:off x="3014094" y="3902482"/>
            <a:ext cx="285656" cy="300082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med"/>
          </a:ln>
          <a:effectLst/>
        </p:spPr>
        <p:txBody>
          <a:bodyPr wrap="none">
            <a:spAutoFit/>
          </a:bodyPr>
          <a:lstStyle/>
          <a:p>
            <a:r>
              <a:rPr lang="en-US" sz="1350">
                <a:latin typeface="Whipsmart" panose="020B0502030203050204" pitchFamily="34" charset="0"/>
              </a:rPr>
              <a:t>5</a:t>
            </a:r>
          </a:p>
        </p:txBody>
      </p:sp>
      <p:sp>
        <p:nvSpPr>
          <p:cNvPr id="37" name="Text Box 37"/>
          <p:cNvSpPr txBox="1">
            <a:spLocks noChangeArrowheads="1"/>
          </p:cNvSpPr>
          <p:nvPr/>
        </p:nvSpPr>
        <p:spPr bwMode="auto">
          <a:xfrm>
            <a:off x="3366519" y="4427548"/>
            <a:ext cx="285656" cy="300082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med"/>
          </a:ln>
          <a:effectLst/>
        </p:spPr>
        <p:txBody>
          <a:bodyPr wrap="none">
            <a:spAutoFit/>
          </a:bodyPr>
          <a:lstStyle/>
          <a:p>
            <a:r>
              <a:rPr lang="en-US" sz="1350">
                <a:latin typeface="Whipsmart" panose="020B0502030203050204" pitchFamily="34" charset="0"/>
              </a:rPr>
              <a:t>6</a:t>
            </a:r>
          </a:p>
        </p:txBody>
      </p:sp>
      <p:sp>
        <p:nvSpPr>
          <p:cNvPr id="38" name="Rectangle 37"/>
          <p:cNvSpPr/>
          <p:nvPr/>
        </p:nvSpPr>
        <p:spPr>
          <a:xfrm>
            <a:off x="4766429" y="5042419"/>
            <a:ext cx="4039888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dirty="0" err="1">
                <a:solidFill>
                  <a:srgbClr val="000000"/>
                </a:solidFill>
                <a:latin typeface="Courier New" panose="02070309020205020404" pitchFamily="49" charset="0"/>
              </a:rPr>
              <a:t>WebGL.RenderingContext.</a:t>
            </a:r>
            <a:r>
              <a:rPr lang="en-US" sz="1350" i="1" dirty="0" err="1">
                <a:solidFill>
                  <a:srgbClr val="0000C0"/>
                </a:solidFill>
                <a:latin typeface="Courier New" panose="02070309020205020404" pitchFamily="49" charset="0"/>
              </a:rPr>
              <a:t>TRIANGLE_STRIP</a:t>
            </a:r>
            <a:endParaRPr lang="en-US" sz="1350" dirty="0"/>
          </a:p>
        </p:txBody>
      </p:sp>
      <p:sp>
        <p:nvSpPr>
          <p:cNvPr id="39" name="Rectangle 38"/>
          <p:cNvSpPr/>
          <p:nvPr/>
        </p:nvSpPr>
        <p:spPr>
          <a:xfrm>
            <a:off x="605315" y="5042419"/>
            <a:ext cx="3518912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dirty="0" err="1">
                <a:solidFill>
                  <a:srgbClr val="000000"/>
                </a:solidFill>
                <a:latin typeface="Courier New" panose="02070309020205020404" pitchFamily="49" charset="0"/>
              </a:rPr>
              <a:t>WebGL.RenderingContext.</a:t>
            </a:r>
            <a:r>
              <a:rPr lang="en-US" sz="1350" i="1" dirty="0" err="1">
                <a:solidFill>
                  <a:srgbClr val="0000C0"/>
                </a:solidFill>
                <a:latin typeface="Courier New" panose="02070309020205020404" pitchFamily="49" charset="0"/>
              </a:rPr>
              <a:t>TRIANGLES</a:t>
            </a: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6390053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Raszterizáló</a:t>
            </a:r>
            <a:r>
              <a:rPr lang="hu-HU" dirty="0" smtClean="0"/>
              <a:t> egység: l</a:t>
            </a:r>
            <a:r>
              <a:rPr lang="en-US" dirty="0" err="1" smtClean="0"/>
              <a:t>apeldob</a:t>
            </a:r>
            <a:r>
              <a:rPr lang="hu-HU" dirty="0" smtClean="0"/>
              <a:t>ás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körüljárási irány (képernyőn) alapján eldobhatunk lapokat</a:t>
            </a:r>
          </a:p>
          <a:p>
            <a:r>
              <a:rPr lang="hu-HU" dirty="0" smtClean="0"/>
              <a:t>ha a modellünkben (index </a:t>
            </a:r>
            <a:r>
              <a:rPr lang="hu-HU" dirty="0" err="1" smtClean="0"/>
              <a:t>bufferben</a:t>
            </a:r>
            <a:r>
              <a:rPr lang="hu-HU" dirty="0" smtClean="0"/>
              <a:t>) konzisztens a háromszögek körüljárási iránya, ezzel eldobhatjuk a test hátsó lapjait</a:t>
            </a:r>
          </a:p>
          <a:p>
            <a:pPr lvl="1"/>
            <a:r>
              <a:rPr lang="hu-HU" dirty="0" smtClean="0"/>
              <a:t>a belsejét úgysem látjuk, ha poliéder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3984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Raszterizáló</a:t>
            </a:r>
            <a:r>
              <a:rPr lang="hu-HU" dirty="0" smtClean="0"/>
              <a:t> egység: vágás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ami kilógna a képernyőről, vágjuk le</a:t>
            </a:r>
          </a:p>
          <a:p>
            <a:r>
              <a:rPr lang="hu-HU" dirty="0" err="1" smtClean="0"/>
              <a:t>hsz</a:t>
            </a:r>
            <a:r>
              <a:rPr lang="hu-HU" dirty="0" smtClean="0"/>
              <a:t> vágás szakasz vágásra visszavezethető</a:t>
            </a:r>
          </a:p>
          <a:p>
            <a:pPr lvl="1"/>
            <a:r>
              <a:rPr lang="hu-HU" dirty="0" smtClean="0"/>
              <a:t>szakasz vágás </a:t>
            </a:r>
            <a:r>
              <a:rPr lang="en-US" dirty="0" smtClean="0"/>
              <a:t>= </a:t>
            </a:r>
            <a:r>
              <a:rPr lang="en-US" dirty="0" err="1" smtClean="0"/>
              <a:t>pont</a:t>
            </a:r>
            <a:r>
              <a:rPr lang="en-US" dirty="0" smtClean="0"/>
              <a:t> v</a:t>
            </a:r>
            <a:r>
              <a:rPr lang="hu-HU" dirty="0" err="1" smtClean="0"/>
              <a:t>ágás</a:t>
            </a:r>
            <a:r>
              <a:rPr lang="hu-HU" dirty="0" smtClean="0"/>
              <a:t> + metszéspont számítás</a:t>
            </a:r>
          </a:p>
          <a:p>
            <a:r>
              <a:rPr lang="hu-HU" dirty="0" smtClean="0"/>
              <a:t>normalizált </a:t>
            </a:r>
            <a:r>
              <a:rPr lang="hu-HU" dirty="0" err="1" smtClean="0"/>
              <a:t>képernyőkoordinátákban</a:t>
            </a:r>
            <a:endParaRPr lang="hu-HU" dirty="0" smtClean="0"/>
          </a:p>
          <a:p>
            <a:pPr lvl="1"/>
            <a:r>
              <a:rPr lang="en-US" dirty="0" smtClean="0"/>
              <a:t>[-1, -1, 0] [1, 1, 1] t</a:t>
            </a:r>
            <a:r>
              <a:rPr lang="hu-HU" dirty="0" err="1" smtClean="0"/>
              <a:t>églatestre</a:t>
            </a:r>
            <a:r>
              <a:rPr lang="hu-HU" dirty="0" smtClean="0"/>
              <a:t> vágunk </a:t>
            </a:r>
            <a:r>
              <a:rPr lang="en-US" dirty="0" smtClean="0">
                <a:solidFill>
                  <a:schemeClr val="hlink"/>
                </a:solidFill>
              </a:rPr>
              <a:t>[Descartes]</a:t>
            </a:r>
          </a:p>
          <a:p>
            <a:r>
              <a:rPr lang="hu-HU" dirty="0" smtClean="0">
                <a:solidFill>
                  <a:schemeClr val="hlink"/>
                </a:solidFill>
              </a:rPr>
              <a:t>Átfordulási probléma</a:t>
            </a:r>
          </a:p>
          <a:p>
            <a:pPr lvl="1"/>
            <a:r>
              <a:rPr lang="hu-HU" dirty="0" smtClean="0">
                <a:solidFill>
                  <a:schemeClr val="hlink"/>
                </a:solidFill>
              </a:rPr>
              <a:t>a homogén osztás előtt kell vágni</a:t>
            </a:r>
            <a:endParaRPr lang="en-US" dirty="0" smtClean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55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Átfordulási probléma</a:t>
            </a:r>
            <a:endParaRPr lang="en-US" dirty="0"/>
          </a:p>
        </p:txBody>
      </p:sp>
      <p:sp>
        <p:nvSpPr>
          <p:cNvPr id="3" name="AutoShape 3"/>
          <p:cNvSpPr>
            <a:spLocks noChangeAspect="1" noChangeArrowheads="1"/>
          </p:cNvSpPr>
          <p:nvPr/>
        </p:nvSpPr>
        <p:spPr bwMode="auto">
          <a:xfrm rot="19879169">
            <a:off x="2571751" y="2286001"/>
            <a:ext cx="2797969" cy="979885"/>
          </a:xfrm>
          <a:prstGeom prst="pentagon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 type="none" w="lg" len="med"/>
          </a:ln>
          <a:effectLst/>
        </p:spPr>
        <p:txBody>
          <a:bodyPr wrap="none" anchor="ctr"/>
          <a:lstStyle/>
          <a:p>
            <a:endParaRPr lang="en-US" sz="1350"/>
          </a:p>
        </p:txBody>
      </p:sp>
      <p:sp>
        <p:nvSpPr>
          <p:cNvPr id="4" name="Oval 4"/>
          <p:cNvSpPr>
            <a:spLocks noChangeAspect="1" noChangeArrowheads="1"/>
          </p:cNvSpPr>
          <p:nvPr/>
        </p:nvSpPr>
        <p:spPr bwMode="auto">
          <a:xfrm rot="3130670">
            <a:off x="3384352" y="3546277"/>
            <a:ext cx="110729" cy="114300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 type="none" w="lg" len="med"/>
          </a:ln>
          <a:effectLst/>
        </p:spPr>
        <p:txBody>
          <a:bodyPr wrap="none" anchor="ctr"/>
          <a:lstStyle/>
          <a:p>
            <a:endParaRPr lang="en-US" sz="1350">
              <a:latin typeface="Whipsmart" panose="020B0502030203050204" pitchFamily="34" charset="0"/>
            </a:endParaRP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4914900" y="3257550"/>
            <a:ext cx="285750" cy="285750"/>
          </a:xfrm>
          <a:prstGeom prst="smileyFace">
            <a:avLst>
              <a:gd name="adj" fmla="val 4653"/>
            </a:avLst>
          </a:prstGeom>
          <a:solidFill>
            <a:srgbClr val="3366FF"/>
          </a:solidFill>
          <a:ln w="25400">
            <a:solidFill>
              <a:schemeClr val="tx1"/>
            </a:solidFill>
            <a:round/>
            <a:headEnd/>
            <a:tailEnd type="none" w="lg" len="med"/>
          </a:ln>
          <a:effectLst/>
        </p:spPr>
        <p:txBody>
          <a:bodyPr wrap="none" anchor="ctr"/>
          <a:lstStyle/>
          <a:p>
            <a:endParaRPr lang="en-US" sz="1350">
              <a:latin typeface="Whipsmart" panose="020B0502030203050204" pitchFamily="34" charset="0"/>
            </a:endParaRP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flipH="1" flipV="1">
            <a:off x="3371850" y="1714500"/>
            <a:ext cx="1657350" cy="1657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</p:spPr>
        <p:txBody>
          <a:bodyPr/>
          <a:lstStyle/>
          <a:p>
            <a:endParaRPr lang="en-US" sz="1350">
              <a:latin typeface="Whipsmart" panose="020B0502030203050204" pitchFamily="34" charset="0"/>
            </a:endParaRP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H="1">
            <a:off x="2800350" y="3371850"/>
            <a:ext cx="2228850" cy="2400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</p:spPr>
        <p:txBody>
          <a:bodyPr/>
          <a:lstStyle/>
          <a:p>
            <a:endParaRPr lang="en-US" sz="1350">
              <a:latin typeface="Whipsmart" panose="020B0502030203050204" pitchFamily="34" charset="0"/>
            </a:endParaRP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H="1" flipV="1">
            <a:off x="4114800" y="2457450"/>
            <a:ext cx="914400" cy="914400"/>
          </a:xfrm>
          <a:prstGeom prst="line">
            <a:avLst/>
          </a:prstGeom>
          <a:noFill/>
          <a:ln w="63500">
            <a:solidFill>
              <a:srgbClr val="3333FF"/>
            </a:solidFill>
            <a:round/>
            <a:headEnd/>
            <a:tailEnd type="triangle" w="lg" len="med"/>
          </a:ln>
          <a:effectLst/>
        </p:spPr>
        <p:txBody>
          <a:bodyPr/>
          <a:lstStyle/>
          <a:p>
            <a:endParaRPr lang="en-US" sz="1350">
              <a:latin typeface="Whipsmart" panose="020B0502030203050204" pitchFamily="34" charset="0"/>
            </a:endParaRPr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flipH="1">
            <a:off x="4057650" y="3371850"/>
            <a:ext cx="971550" cy="1028700"/>
          </a:xfrm>
          <a:prstGeom prst="line">
            <a:avLst/>
          </a:prstGeom>
          <a:noFill/>
          <a:ln w="63500">
            <a:solidFill>
              <a:srgbClr val="3333FF"/>
            </a:solidFill>
            <a:round/>
            <a:headEnd/>
            <a:tailEnd type="triangle" w="lg" len="med"/>
          </a:ln>
          <a:effectLst/>
        </p:spPr>
        <p:txBody>
          <a:bodyPr/>
          <a:lstStyle/>
          <a:p>
            <a:endParaRPr lang="en-US" sz="1350">
              <a:latin typeface="Whipsmart" panose="020B0502030203050204" pitchFamily="34" charset="0"/>
            </a:endParaRPr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3771900" y="3314700"/>
            <a:ext cx="1428750" cy="1485900"/>
          </a:xfrm>
          <a:prstGeom prst="line">
            <a:avLst/>
          </a:prstGeom>
          <a:noFill/>
          <a:ln w="101600" cmpd="dbl">
            <a:solidFill>
              <a:srgbClr val="FF00FF"/>
            </a:solidFill>
            <a:round/>
            <a:headEnd/>
            <a:tailEnd type="none" w="lg" len="med"/>
          </a:ln>
          <a:effectLst/>
        </p:spPr>
        <p:txBody>
          <a:bodyPr/>
          <a:lstStyle/>
          <a:p>
            <a:endParaRPr lang="en-US" sz="1350">
              <a:latin typeface="Whipsmart" panose="020B0502030203050204" pitchFamily="34" charset="0"/>
            </a:endParaRP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3829050" y="5143500"/>
            <a:ext cx="1885950" cy="342900"/>
          </a:xfrm>
          <a:prstGeom prst="rect">
            <a:avLst/>
          </a:prstGeom>
          <a:solidFill>
            <a:srgbClr val="339966"/>
          </a:solidFill>
          <a:ln w="25400">
            <a:solidFill>
              <a:schemeClr val="tx1"/>
            </a:solidFill>
            <a:miter lim="800000"/>
            <a:headEnd/>
            <a:tailEnd type="none" w="lg" len="med"/>
          </a:ln>
          <a:effectLst/>
        </p:spPr>
        <p:txBody>
          <a:bodyPr wrap="none" anchor="ctr"/>
          <a:lstStyle/>
          <a:p>
            <a:pPr algn="ctr"/>
            <a:r>
              <a:rPr lang="hu-HU" sz="1350">
                <a:solidFill>
                  <a:schemeClr val="bg1"/>
                </a:solidFill>
                <a:latin typeface="Whipsmart" panose="020B0502030203050204" pitchFamily="34" charset="0"/>
              </a:rPr>
              <a:t>ablak a virtuális világra</a:t>
            </a:r>
            <a:endParaRPr lang="en-US" sz="1350">
              <a:solidFill>
                <a:schemeClr val="bg1"/>
              </a:solidFill>
              <a:latin typeface="Whipsmart" panose="020B0502030203050204" pitchFamily="34" charset="0"/>
            </a:endParaRPr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 flipV="1">
            <a:off x="4343400" y="4686300"/>
            <a:ext cx="400050" cy="4000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</p:spPr>
        <p:txBody>
          <a:bodyPr/>
          <a:lstStyle/>
          <a:p>
            <a:endParaRPr lang="en-US" sz="1350">
              <a:latin typeface="Whipsmart" panose="020B0502030203050204" pitchFamily="34" charset="0"/>
            </a:endParaRPr>
          </a:p>
        </p:txBody>
      </p:sp>
      <p:sp>
        <p:nvSpPr>
          <p:cNvPr id="13" name="AutoShape 13"/>
          <p:cNvSpPr>
            <a:spLocks/>
          </p:cNvSpPr>
          <p:nvPr/>
        </p:nvSpPr>
        <p:spPr bwMode="auto">
          <a:xfrm rot="2532974">
            <a:off x="4751785" y="3307556"/>
            <a:ext cx="109538" cy="852488"/>
          </a:xfrm>
          <a:prstGeom prst="rightBrace">
            <a:avLst>
              <a:gd name="adj1" fmla="val 64855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 type="none" w="lg" len="med"/>
          </a:ln>
          <a:effectLst/>
        </p:spPr>
        <p:txBody>
          <a:bodyPr wrap="none" anchor="ctr"/>
          <a:lstStyle/>
          <a:p>
            <a:endParaRPr lang="en-US" sz="1350">
              <a:latin typeface="Whipsmart" panose="020B0502030203050204" pitchFamily="34" charset="0"/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4818460" y="3651648"/>
            <a:ext cx="328936" cy="369332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med"/>
          </a:ln>
          <a:effectLst/>
        </p:spPr>
        <p:txBody>
          <a:bodyPr wrap="none">
            <a:spAutoFit/>
          </a:bodyPr>
          <a:lstStyle/>
          <a:p>
            <a:r>
              <a:rPr lang="hu-HU" b="1">
                <a:solidFill>
                  <a:srgbClr val="009900"/>
                </a:solidFill>
                <a:latin typeface="Whipsmart" panose="020B0502030203050204" pitchFamily="34" charset="0"/>
              </a:rPr>
              <a:t>1</a:t>
            </a:r>
            <a:endParaRPr lang="en-US" b="1" baseline="-25000">
              <a:solidFill>
                <a:srgbClr val="009900"/>
              </a:solidFill>
              <a:latin typeface="Whipsmart" panose="020B0502030203050204" pitchFamily="34" charset="0"/>
            </a:endParaRP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 flipH="1" flipV="1">
            <a:off x="3028950" y="2514600"/>
            <a:ext cx="2400300" cy="2571750"/>
          </a:xfrm>
          <a:prstGeom prst="line">
            <a:avLst/>
          </a:prstGeom>
          <a:noFill/>
          <a:ln w="25400" cap="rnd">
            <a:solidFill>
              <a:srgbClr val="FF00FF"/>
            </a:solidFill>
            <a:prstDash val="sysDot"/>
            <a:round/>
            <a:headEnd/>
            <a:tailEnd type="none" w="lg" len="med"/>
          </a:ln>
          <a:effectLst/>
        </p:spPr>
        <p:txBody>
          <a:bodyPr/>
          <a:lstStyle/>
          <a:p>
            <a:endParaRPr lang="en-US" sz="1350">
              <a:latin typeface="Whipsmart" panose="020B0502030203050204" pitchFamily="34" charset="0"/>
            </a:endParaRPr>
          </a:p>
        </p:txBody>
      </p:sp>
      <p:grpSp>
        <p:nvGrpSpPr>
          <p:cNvPr id="16" name="Group 16"/>
          <p:cNvGrpSpPr>
            <a:grpSpLocks/>
          </p:cNvGrpSpPr>
          <p:nvPr/>
        </p:nvGrpSpPr>
        <p:grpSpPr bwMode="auto">
          <a:xfrm>
            <a:off x="2343150" y="3371850"/>
            <a:ext cx="2686050" cy="971550"/>
            <a:chOff x="1008" y="2112"/>
            <a:chExt cx="2256" cy="816"/>
          </a:xfrm>
        </p:grpSpPr>
        <p:sp>
          <p:nvSpPr>
            <p:cNvPr id="17" name="Line 17"/>
            <p:cNvSpPr>
              <a:spLocks noChangeShapeType="1"/>
            </p:cNvSpPr>
            <p:nvPr/>
          </p:nvSpPr>
          <p:spPr bwMode="auto">
            <a:xfrm flipV="1">
              <a:off x="1920" y="2112"/>
              <a:ext cx="1344" cy="192"/>
            </a:xfrm>
            <a:prstGeom prst="line">
              <a:avLst/>
            </a:prstGeom>
            <a:noFill/>
            <a:ln w="25400" cap="rnd">
              <a:solidFill>
                <a:srgbClr val="339966"/>
              </a:solidFill>
              <a:prstDash val="sysDot"/>
              <a:round/>
              <a:headEnd/>
              <a:tailEnd type="none" w="lg" len="med"/>
            </a:ln>
            <a:effectLst/>
          </p:spPr>
          <p:txBody>
            <a:bodyPr/>
            <a:lstStyle/>
            <a:p>
              <a:endParaRPr lang="en-US" sz="1350">
                <a:latin typeface="Whipsmart" panose="020B0502030203050204" pitchFamily="34" charset="0"/>
              </a:endParaRPr>
            </a:p>
          </p:txBody>
        </p:sp>
        <p:sp>
          <p:nvSpPr>
            <p:cNvPr id="18" name="Oval 18"/>
            <p:cNvSpPr>
              <a:spLocks noChangeAspect="1" noChangeArrowheads="1"/>
            </p:cNvSpPr>
            <p:nvPr/>
          </p:nvSpPr>
          <p:spPr bwMode="auto">
            <a:xfrm rot="3130670">
              <a:off x="2353" y="2207"/>
              <a:ext cx="93" cy="96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 type="none" w="lg" len="med"/>
            </a:ln>
            <a:effectLst/>
          </p:spPr>
          <p:txBody>
            <a:bodyPr wrap="none" anchor="ctr"/>
            <a:lstStyle/>
            <a:p>
              <a:endParaRPr lang="en-US" sz="1350">
                <a:latin typeface="Whipsmart" panose="020B0502030203050204" pitchFamily="34" charset="0"/>
              </a:endParaRPr>
            </a:p>
          </p:txBody>
        </p:sp>
        <p:sp>
          <p:nvSpPr>
            <p:cNvPr id="19" name="Rectangle 19"/>
            <p:cNvSpPr>
              <a:spLocks noChangeArrowheads="1"/>
            </p:cNvSpPr>
            <p:nvPr/>
          </p:nvSpPr>
          <p:spPr bwMode="auto">
            <a:xfrm>
              <a:off x="1008" y="2544"/>
              <a:ext cx="960" cy="384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 type="none" w="lg" len="med"/>
            </a:ln>
            <a:effectLst/>
          </p:spPr>
          <p:txBody>
            <a:bodyPr wrap="none" anchor="ctr"/>
            <a:lstStyle/>
            <a:p>
              <a:pPr algn="ctr"/>
              <a:r>
                <a:rPr lang="hu-HU" sz="1350">
                  <a:latin typeface="Whipsmart" panose="020B0502030203050204" pitchFamily="34" charset="0"/>
                </a:rPr>
                <a:t>ide vetül</a:t>
              </a:r>
              <a:endParaRPr lang="en-US" sz="1350">
                <a:latin typeface="Whipsmart" panose="020B0502030203050204" pitchFamily="34" charset="0"/>
              </a:endParaRPr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 flipV="1">
              <a:off x="1968" y="2304"/>
              <a:ext cx="384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med"/>
            </a:ln>
            <a:effectLst/>
          </p:spPr>
          <p:txBody>
            <a:bodyPr/>
            <a:lstStyle/>
            <a:p>
              <a:endParaRPr lang="en-US" sz="1350">
                <a:latin typeface="Whipsmart" panose="020B0502030203050204" pitchFamily="34" charset="0"/>
              </a:endParaRPr>
            </a:p>
          </p:txBody>
        </p:sp>
      </p:grpSp>
      <p:sp>
        <p:nvSpPr>
          <p:cNvPr id="21" name="Oval 21"/>
          <p:cNvSpPr>
            <a:spLocks noChangeAspect="1" noChangeArrowheads="1"/>
          </p:cNvSpPr>
          <p:nvPr/>
        </p:nvSpPr>
        <p:spPr bwMode="auto">
          <a:xfrm rot="3130670">
            <a:off x="4914900" y="2743200"/>
            <a:ext cx="114300" cy="114300"/>
          </a:xfrm>
          <a:prstGeom prst="ellipse">
            <a:avLst/>
          </a:prstGeom>
          <a:solidFill>
            <a:srgbClr val="FF99CC"/>
          </a:solidFill>
          <a:ln w="25400">
            <a:solidFill>
              <a:schemeClr val="tx1"/>
            </a:solidFill>
            <a:round/>
            <a:headEnd/>
            <a:tailEnd type="none" w="lg" len="med"/>
          </a:ln>
          <a:effectLst/>
        </p:spPr>
        <p:txBody>
          <a:bodyPr wrap="none" anchor="ctr"/>
          <a:lstStyle/>
          <a:p>
            <a:endParaRPr lang="en-US" sz="1350">
              <a:latin typeface="Whipsmart" panose="020B0502030203050204" pitchFamily="34" charset="0"/>
            </a:endParaRPr>
          </a:p>
        </p:txBody>
      </p:sp>
      <p:grpSp>
        <p:nvGrpSpPr>
          <p:cNvPr id="22" name="Group 22"/>
          <p:cNvGrpSpPr>
            <a:grpSpLocks/>
          </p:cNvGrpSpPr>
          <p:nvPr/>
        </p:nvGrpSpPr>
        <p:grpSpPr bwMode="auto">
          <a:xfrm>
            <a:off x="4972050" y="2800350"/>
            <a:ext cx="1714500" cy="1943100"/>
            <a:chOff x="3216" y="1632"/>
            <a:chExt cx="1440" cy="1632"/>
          </a:xfrm>
        </p:grpSpPr>
        <p:sp>
          <p:nvSpPr>
            <p:cNvPr id="23" name="Oval 23"/>
            <p:cNvSpPr>
              <a:spLocks noChangeAspect="1" noChangeArrowheads="1"/>
            </p:cNvSpPr>
            <p:nvPr/>
          </p:nvSpPr>
          <p:spPr bwMode="auto">
            <a:xfrm rot="3130670">
              <a:off x="3264" y="3168"/>
              <a:ext cx="96" cy="96"/>
            </a:xfrm>
            <a:prstGeom prst="ellipse">
              <a:avLst/>
            </a:prstGeom>
            <a:solidFill>
              <a:srgbClr val="FF99CC"/>
            </a:solidFill>
            <a:ln w="25400">
              <a:solidFill>
                <a:schemeClr val="tx1"/>
              </a:solidFill>
              <a:round/>
              <a:headEnd/>
              <a:tailEnd type="none" w="lg" len="med"/>
            </a:ln>
            <a:effectLst/>
          </p:spPr>
          <p:txBody>
            <a:bodyPr wrap="none" anchor="ctr"/>
            <a:lstStyle/>
            <a:p>
              <a:endParaRPr lang="en-US" sz="1350">
                <a:latin typeface="Whipsmart" panose="020B0502030203050204" pitchFamily="34" charset="0"/>
              </a:endParaRPr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 flipH="1" flipV="1">
              <a:off x="3216" y="1632"/>
              <a:ext cx="96" cy="1584"/>
            </a:xfrm>
            <a:prstGeom prst="line">
              <a:avLst/>
            </a:prstGeom>
            <a:noFill/>
            <a:ln w="25400" cap="rnd">
              <a:solidFill>
                <a:srgbClr val="339966"/>
              </a:solidFill>
              <a:prstDash val="sysDot"/>
              <a:round/>
              <a:headEnd/>
              <a:tailEnd type="none" w="lg" len="med"/>
            </a:ln>
            <a:effectLst/>
          </p:spPr>
          <p:txBody>
            <a:bodyPr/>
            <a:lstStyle/>
            <a:p>
              <a:endParaRPr lang="en-US" sz="1350">
                <a:latin typeface="Whipsmart" panose="020B0502030203050204" pitchFamily="34" charset="0"/>
              </a:endParaRPr>
            </a:p>
          </p:txBody>
        </p:sp>
        <p:sp>
          <p:nvSpPr>
            <p:cNvPr id="25" name="Rectangle 25"/>
            <p:cNvSpPr>
              <a:spLocks noChangeArrowheads="1"/>
            </p:cNvSpPr>
            <p:nvPr/>
          </p:nvSpPr>
          <p:spPr bwMode="auto">
            <a:xfrm>
              <a:off x="3696" y="2400"/>
              <a:ext cx="960" cy="384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 type="none" w="lg" len="med"/>
            </a:ln>
            <a:effectLst/>
          </p:spPr>
          <p:txBody>
            <a:bodyPr wrap="none" anchor="ctr"/>
            <a:lstStyle/>
            <a:p>
              <a:pPr algn="ctr"/>
              <a:r>
                <a:rPr lang="hu-HU" sz="1350">
                  <a:latin typeface="Whipsmart" panose="020B0502030203050204" pitchFamily="34" charset="0"/>
                </a:rPr>
                <a:t>ide vetül</a:t>
              </a:r>
              <a:endParaRPr lang="en-US" sz="1350">
                <a:latin typeface="Whipsmart" panose="020B0502030203050204" pitchFamily="34" charset="0"/>
              </a:endParaRPr>
            </a:p>
          </p:txBody>
        </p:sp>
        <p:sp>
          <p:nvSpPr>
            <p:cNvPr id="26" name="Line 26"/>
            <p:cNvSpPr>
              <a:spLocks noChangeShapeType="1"/>
            </p:cNvSpPr>
            <p:nvPr/>
          </p:nvSpPr>
          <p:spPr bwMode="auto">
            <a:xfrm flipH="1">
              <a:off x="3312" y="2784"/>
              <a:ext cx="384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med"/>
            </a:ln>
            <a:effectLst/>
          </p:spPr>
          <p:txBody>
            <a:bodyPr/>
            <a:lstStyle/>
            <a:p>
              <a:endParaRPr lang="en-US" sz="1350">
                <a:latin typeface="Whipsmart" panose="020B0502030203050204" pitchFamily="34" charset="0"/>
              </a:endParaRPr>
            </a:p>
          </p:txBody>
        </p:sp>
      </p:grpSp>
      <p:sp>
        <p:nvSpPr>
          <p:cNvPr id="27" name="Rectangle 27"/>
          <p:cNvSpPr>
            <a:spLocks noChangeArrowheads="1"/>
          </p:cNvSpPr>
          <p:nvPr/>
        </p:nvSpPr>
        <p:spPr bwMode="auto">
          <a:xfrm>
            <a:off x="5715000" y="2228850"/>
            <a:ext cx="1600200" cy="1200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 type="none" w="lg" len="med"/>
          </a:ln>
          <a:effectLst/>
        </p:spPr>
        <p:txBody>
          <a:bodyPr wrap="none" anchor="ctr"/>
          <a:lstStyle/>
          <a:p>
            <a:pPr algn="ctr"/>
            <a:r>
              <a:rPr lang="hu-HU" sz="1350" dirty="0">
                <a:latin typeface="Whipsmart" panose="020B0502030203050204" pitchFamily="34" charset="0"/>
              </a:rPr>
              <a:t>itt kellene</a:t>
            </a:r>
          </a:p>
          <a:p>
            <a:pPr algn="ctr"/>
            <a:r>
              <a:rPr lang="hu-HU" sz="1350" dirty="0">
                <a:latin typeface="Whipsmart" panose="020B0502030203050204" pitchFamily="34" charset="0"/>
              </a:rPr>
              <a:t>látszania,</a:t>
            </a:r>
          </a:p>
          <a:p>
            <a:pPr algn="ctr"/>
            <a:r>
              <a:rPr lang="hu-HU" sz="1350" dirty="0">
                <a:latin typeface="Whipsmart" panose="020B0502030203050204" pitchFamily="34" charset="0"/>
              </a:rPr>
              <a:t>nem a két vetületi</a:t>
            </a:r>
          </a:p>
          <a:p>
            <a:pPr algn="ctr"/>
            <a:r>
              <a:rPr lang="hu-HU" sz="1350" dirty="0">
                <a:latin typeface="Whipsmart" panose="020B0502030203050204" pitchFamily="34" charset="0"/>
              </a:rPr>
              <a:t>pont között</a:t>
            </a:r>
            <a:endParaRPr lang="en-US" sz="1350" dirty="0">
              <a:latin typeface="Whipsmart" panose="020B0502030203050204" pitchFamily="34" charset="0"/>
            </a:endParaRPr>
          </a:p>
        </p:txBody>
      </p:sp>
      <p:sp>
        <p:nvSpPr>
          <p:cNvPr id="28" name="Line 28"/>
          <p:cNvSpPr>
            <a:spLocks noChangeShapeType="1"/>
          </p:cNvSpPr>
          <p:nvPr/>
        </p:nvSpPr>
        <p:spPr bwMode="auto">
          <a:xfrm flipH="1">
            <a:off x="3886200" y="2686050"/>
            <a:ext cx="1828800" cy="7429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</p:spPr>
        <p:txBody>
          <a:bodyPr/>
          <a:lstStyle/>
          <a:p>
            <a:endParaRPr lang="en-US" sz="1350">
              <a:latin typeface="Whipsmart" panose="020B0502030203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997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Átfordulási probléma</a:t>
            </a:r>
            <a:endParaRPr lang="en-US" dirty="0"/>
          </a:p>
        </p:txBody>
      </p:sp>
      <p:sp>
        <p:nvSpPr>
          <p:cNvPr id="29" name="AutoShape 3"/>
          <p:cNvSpPr>
            <a:spLocks noChangeAspect="1" noChangeArrowheads="1"/>
          </p:cNvSpPr>
          <p:nvPr/>
        </p:nvSpPr>
        <p:spPr bwMode="auto">
          <a:xfrm rot="19879169">
            <a:off x="2571751" y="2286001"/>
            <a:ext cx="2797969" cy="979885"/>
          </a:xfrm>
          <a:prstGeom prst="pentagon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 type="none" w="lg" len="med"/>
          </a:ln>
          <a:effectLst/>
        </p:spPr>
        <p:txBody>
          <a:bodyPr wrap="none" anchor="ctr"/>
          <a:lstStyle/>
          <a:p>
            <a:endParaRPr lang="en-US" sz="1350">
              <a:latin typeface="Whipsmart" panose="020B0502030203050204" pitchFamily="34" charset="0"/>
            </a:endParaRPr>
          </a:p>
        </p:txBody>
      </p:sp>
      <p:sp>
        <p:nvSpPr>
          <p:cNvPr id="30" name="Oval 4"/>
          <p:cNvSpPr>
            <a:spLocks noChangeAspect="1" noChangeArrowheads="1"/>
          </p:cNvSpPr>
          <p:nvPr/>
        </p:nvSpPr>
        <p:spPr bwMode="auto">
          <a:xfrm rot="3130670">
            <a:off x="3384352" y="3546277"/>
            <a:ext cx="110729" cy="114300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 type="none" w="lg" len="med"/>
          </a:ln>
          <a:effectLst/>
        </p:spPr>
        <p:txBody>
          <a:bodyPr wrap="none" anchor="ctr"/>
          <a:lstStyle/>
          <a:p>
            <a:endParaRPr lang="en-US" sz="1350">
              <a:latin typeface="Whipsmart" panose="020B0502030203050204" pitchFamily="34" charset="0"/>
            </a:endParaRPr>
          </a:p>
        </p:txBody>
      </p:sp>
      <p:sp>
        <p:nvSpPr>
          <p:cNvPr id="31" name="Oval 5"/>
          <p:cNvSpPr>
            <a:spLocks noChangeAspect="1" noChangeArrowheads="1"/>
          </p:cNvSpPr>
          <p:nvPr/>
        </p:nvSpPr>
        <p:spPr bwMode="auto">
          <a:xfrm rot="3130670">
            <a:off x="4914900" y="2743200"/>
            <a:ext cx="114300" cy="114300"/>
          </a:xfrm>
          <a:prstGeom prst="ellipse">
            <a:avLst/>
          </a:prstGeom>
          <a:solidFill>
            <a:srgbClr val="FF99CC"/>
          </a:solidFill>
          <a:ln w="25400">
            <a:solidFill>
              <a:schemeClr val="tx1"/>
            </a:solidFill>
            <a:round/>
            <a:headEnd/>
            <a:tailEnd type="none" w="lg" len="med"/>
          </a:ln>
          <a:effectLst/>
        </p:spPr>
        <p:txBody>
          <a:bodyPr wrap="none" anchor="ctr"/>
          <a:lstStyle/>
          <a:p>
            <a:endParaRPr lang="en-US" sz="1350">
              <a:latin typeface="Whipsmart" panose="020B0502030203050204" pitchFamily="34" charset="0"/>
            </a:endParaRPr>
          </a:p>
        </p:txBody>
      </p:sp>
      <p:sp>
        <p:nvSpPr>
          <p:cNvPr id="32" name="AutoShape 6"/>
          <p:cNvSpPr>
            <a:spLocks noChangeArrowheads="1"/>
          </p:cNvSpPr>
          <p:nvPr/>
        </p:nvSpPr>
        <p:spPr bwMode="auto">
          <a:xfrm>
            <a:off x="4914900" y="3257550"/>
            <a:ext cx="285750" cy="285750"/>
          </a:xfrm>
          <a:prstGeom prst="smileyFace">
            <a:avLst>
              <a:gd name="adj" fmla="val 4653"/>
            </a:avLst>
          </a:prstGeom>
          <a:solidFill>
            <a:srgbClr val="3366FF"/>
          </a:solidFill>
          <a:ln w="25400">
            <a:solidFill>
              <a:schemeClr val="tx1"/>
            </a:solidFill>
            <a:round/>
            <a:headEnd/>
            <a:tailEnd type="none" w="lg" len="med"/>
          </a:ln>
          <a:effectLst/>
        </p:spPr>
        <p:txBody>
          <a:bodyPr wrap="none" anchor="ctr"/>
          <a:lstStyle/>
          <a:p>
            <a:endParaRPr lang="en-US" sz="1350">
              <a:latin typeface="Whipsmart" panose="020B0502030203050204" pitchFamily="34" charset="0"/>
            </a:endParaRPr>
          </a:p>
        </p:txBody>
      </p:sp>
      <p:sp>
        <p:nvSpPr>
          <p:cNvPr id="33" name="Line 7"/>
          <p:cNvSpPr>
            <a:spLocks noChangeShapeType="1"/>
          </p:cNvSpPr>
          <p:nvPr/>
        </p:nvSpPr>
        <p:spPr bwMode="auto">
          <a:xfrm flipH="1" flipV="1">
            <a:off x="3371850" y="1714500"/>
            <a:ext cx="1657350" cy="1657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</p:spPr>
        <p:txBody>
          <a:bodyPr/>
          <a:lstStyle/>
          <a:p>
            <a:endParaRPr lang="en-US" sz="1350">
              <a:latin typeface="Whipsmart" panose="020B0502030203050204" pitchFamily="34" charset="0"/>
            </a:endParaRPr>
          </a:p>
        </p:txBody>
      </p:sp>
      <p:sp>
        <p:nvSpPr>
          <p:cNvPr id="34" name="Line 8"/>
          <p:cNvSpPr>
            <a:spLocks noChangeShapeType="1"/>
          </p:cNvSpPr>
          <p:nvPr/>
        </p:nvSpPr>
        <p:spPr bwMode="auto">
          <a:xfrm flipH="1">
            <a:off x="2800350" y="3371850"/>
            <a:ext cx="2228850" cy="2400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</p:spPr>
        <p:txBody>
          <a:bodyPr/>
          <a:lstStyle/>
          <a:p>
            <a:endParaRPr lang="en-US" sz="1350">
              <a:latin typeface="Whipsmart" panose="020B0502030203050204" pitchFamily="34" charset="0"/>
            </a:endParaRPr>
          </a:p>
        </p:txBody>
      </p:sp>
      <p:sp>
        <p:nvSpPr>
          <p:cNvPr id="35" name="Line 9"/>
          <p:cNvSpPr>
            <a:spLocks noChangeShapeType="1"/>
          </p:cNvSpPr>
          <p:nvPr/>
        </p:nvSpPr>
        <p:spPr bwMode="auto">
          <a:xfrm flipH="1" flipV="1">
            <a:off x="4114800" y="2457450"/>
            <a:ext cx="914400" cy="914400"/>
          </a:xfrm>
          <a:prstGeom prst="line">
            <a:avLst/>
          </a:prstGeom>
          <a:noFill/>
          <a:ln w="63500">
            <a:solidFill>
              <a:srgbClr val="3333FF"/>
            </a:solidFill>
            <a:round/>
            <a:headEnd/>
            <a:tailEnd type="triangle" w="lg" len="med"/>
          </a:ln>
          <a:effectLst/>
        </p:spPr>
        <p:txBody>
          <a:bodyPr/>
          <a:lstStyle/>
          <a:p>
            <a:endParaRPr lang="en-US" sz="1350">
              <a:latin typeface="Whipsmart" panose="020B0502030203050204" pitchFamily="34" charset="0"/>
            </a:endParaRPr>
          </a:p>
        </p:txBody>
      </p:sp>
      <p:sp>
        <p:nvSpPr>
          <p:cNvPr id="36" name="Line 10"/>
          <p:cNvSpPr>
            <a:spLocks noChangeShapeType="1"/>
          </p:cNvSpPr>
          <p:nvPr/>
        </p:nvSpPr>
        <p:spPr bwMode="auto">
          <a:xfrm flipH="1">
            <a:off x="4057650" y="3371850"/>
            <a:ext cx="971550" cy="1028700"/>
          </a:xfrm>
          <a:prstGeom prst="line">
            <a:avLst/>
          </a:prstGeom>
          <a:noFill/>
          <a:ln w="63500">
            <a:solidFill>
              <a:srgbClr val="3333FF"/>
            </a:solidFill>
            <a:round/>
            <a:headEnd/>
            <a:tailEnd type="triangle" w="lg" len="med"/>
          </a:ln>
          <a:effectLst/>
        </p:spPr>
        <p:txBody>
          <a:bodyPr/>
          <a:lstStyle/>
          <a:p>
            <a:endParaRPr lang="en-US" sz="1350">
              <a:latin typeface="Whipsmart" panose="020B0502030203050204" pitchFamily="34" charset="0"/>
            </a:endParaRPr>
          </a:p>
        </p:txBody>
      </p:sp>
      <p:sp>
        <p:nvSpPr>
          <p:cNvPr id="37" name="Line 11"/>
          <p:cNvSpPr>
            <a:spLocks noChangeShapeType="1"/>
          </p:cNvSpPr>
          <p:nvPr/>
        </p:nvSpPr>
        <p:spPr bwMode="auto">
          <a:xfrm>
            <a:off x="3771900" y="3314700"/>
            <a:ext cx="1428750" cy="1485900"/>
          </a:xfrm>
          <a:prstGeom prst="line">
            <a:avLst/>
          </a:prstGeom>
          <a:noFill/>
          <a:ln w="101600" cmpd="dbl">
            <a:solidFill>
              <a:srgbClr val="FF00FF"/>
            </a:solidFill>
            <a:round/>
            <a:headEnd/>
            <a:tailEnd type="none" w="lg" len="med"/>
          </a:ln>
          <a:effectLst/>
        </p:spPr>
        <p:txBody>
          <a:bodyPr/>
          <a:lstStyle/>
          <a:p>
            <a:endParaRPr lang="en-US" sz="1350">
              <a:latin typeface="Whipsmart" panose="020B0502030203050204" pitchFamily="34" charset="0"/>
            </a:endParaRPr>
          </a:p>
        </p:txBody>
      </p:sp>
      <p:sp>
        <p:nvSpPr>
          <p:cNvPr id="38" name="Rectangle 12"/>
          <p:cNvSpPr>
            <a:spLocks noChangeArrowheads="1"/>
          </p:cNvSpPr>
          <p:nvPr/>
        </p:nvSpPr>
        <p:spPr bwMode="auto">
          <a:xfrm>
            <a:off x="3829050" y="5143500"/>
            <a:ext cx="1885950" cy="342900"/>
          </a:xfrm>
          <a:prstGeom prst="rect">
            <a:avLst/>
          </a:prstGeom>
          <a:solidFill>
            <a:srgbClr val="339966"/>
          </a:solidFill>
          <a:ln w="25400">
            <a:solidFill>
              <a:schemeClr val="tx1"/>
            </a:solidFill>
            <a:miter lim="800000"/>
            <a:headEnd/>
            <a:tailEnd type="none" w="lg" len="med"/>
          </a:ln>
          <a:effectLst/>
        </p:spPr>
        <p:txBody>
          <a:bodyPr wrap="none" anchor="ctr"/>
          <a:lstStyle/>
          <a:p>
            <a:pPr algn="ctr"/>
            <a:r>
              <a:rPr lang="hu-HU" sz="1350">
                <a:solidFill>
                  <a:schemeClr val="bg1"/>
                </a:solidFill>
                <a:latin typeface="Whipsmart" panose="020B0502030203050204" pitchFamily="34" charset="0"/>
              </a:rPr>
              <a:t>ablak a virtuális világra</a:t>
            </a:r>
            <a:endParaRPr lang="en-US" sz="1350">
              <a:solidFill>
                <a:schemeClr val="bg1"/>
              </a:solidFill>
              <a:latin typeface="Whipsmart" panose="020B0502030203050204" pitchFamily="34" charset="0"/>
            </a:endParaRPr>
          </a:p>
        </p:txBody>
      </p:sp>
      <p:sp>
        <p:nvSpPr>
          <p:cNvPr id="39" name="Line 13"/>
          <p:cNvSpPr>
            <a:spLocks noChangeShapeType="1"/>
          </p:cNvSpPr>
          <p:nvPr/>
        </p:nvSpPr>
        <p:spPr bwMode="auto">
          <a:xfrm flipV="1">
            <a:off x="3429000" y="3371850"/>
            <a:ext cx="1600200" cy="228600"/>
          </a:xfrm>
          <a:prstGeom prst="line">
            <a:avLst/>
          </a:prstGeom>
          <a:noFill/>
          <a:ln w="25400" cap="rnd">
            <a:solidFill>
              <a:srgbClr val="339966"/>
            </a:solidFill>
            <a:prstDash val="sysDot"/>
            <a:round/>
            <a:headEnd/>
            <a:tailEnd type="none" w="lg" len="med"/>
          </a:ln>
          <a:effectLst/>
        </p:spPr>
        <p:txBody>
          <a:bodyPr/>
          <a:lstStyle/>
          <a:p>
            <a:endParaRPr lang="en-US" sz="1350">
              <a:latin typeface="Whipsmart" panose="020B0502030203050204" pitchFamily="34" charset="0"/>
            </a:endParaRPr>
          </a:p>
        </p:txBody>
      </p:sp>
      <p:sp>
        <p:nvSpPr>
          <p:cNvPr id="40" name="Line 14"/>
          <p:cNvSpPr>
            <a:spLocks noChangeShapeType="1"/>
          </p:cNvSpPr>
          <p:nvPr/>
        </p:nvSpPr>
        <p:spPr bwMode="auto">
          <a:xfrm flipV="1">
            <a:off x="4343400" y="4686300"/>
            <a:ext cx="400050" cy="4000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</p:spPr>
        <p:txBody>
          <a:bodyPr/>
          <a:lstStyle/>
          <a:p>
            <a:endParaRPr lang="en-US" sz="1350">
              <a:latin typeface="Whipsmart" panose="020B0502030203050204" pitchFamily="34" charset="0"/>
            </a:endParaRPr>
          </a:p>
        </p:txBody>
      </p:sp>
      <p:sp>
        <p:nvSpPr>
          <p:cNvPr id="41" name="Oval 15"/>
          <p:cNvSpPr>
            <a:spLocks noChangeAspect="1" noChangeArrowheads="1"/>
          </p:cNvSpPr>
          <p:nvPr/>
        </p:nvSpPr>
        <p:spPr bwMode="auto">
          <a:xfrm rot="3130670">
            <a:off x="3945136" y="3484364"/>
            <a:ext cx="110729" cy="114300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 type="none" w="lg" len="med"/>
          </a:ln>
          <a:effectLst/>
        </p:spPr>
        <p:txBody>
          <a:bodyPr wrap="none" anchor="ctr"/>
          <a:lstStyle/>
          <a:p>
            <a:endParaRPr lang="en-US" sz="1350">
              <a:latin typeface="Whipsmart" panose="020B0502030203050204" pitchFamily="34" charset="0"/>
            </a:endParaRPr>
          </a:p>
        </p:txBody>
      </p:sp>
      <p:sp>
        <p:nvSpPr>
          <p:cNvPr id="42" name="Line 16"/>
          <p:cNvSpPr>
            <a:spLocks noChangeShapeType="1"/>
          </p:cNvSpPr>
          <p:nvPr/>
        </p:nvSpPr>
        <p:spPr bwMode="auto">
          <a:xfrm flipH="1" flipV="1">
            <a:off x="3028950" y="2514600"/>
            <a:ext cx="2400300" cy="2571750"/>
          </a:xfrm>
          <a:prstGeom prst="line">
            <a:avLst/>
          </a:prstGeom>
          <a:noFill/>
          <a:ln w="25400" cap="rnd">
            <a:solidFill>
              <a:srgbClr val="FF00FF"/>
            </a:solidFill>
            <a:prstDash val="sysDot"/>
            <a:round/>
            <a:headEnd/>
            <a:tailEnd type="none" w="lg" len="med"/>
          </a:ln>
          <a:effectLst/>
        </p:spPr>
        <p:txBody>
          <a:bodyPr/>
          <a:lstStyle/>
          <a:p>
            <a:endParaRPr lang="en-US" sz="1350">
              <a:latin typeface="Whipsmart" panose="020B0502030203050204" pitchFamily="34" charset="0"/>
            </a:endParaRPr>
          </a:p>
        </p:txBody>
      </p:sp>
      <p:sp>
        <p:nvSpPr>
          <p:cNvPr id="43" name="Rectangle 17"/>
          <p:cNvSpPr>
            <a:spLocks noChangeArrowheads="1"/>
          </p:cNvSpPr>
          <p:nvPr/>
        </p:nvSpPr>
        <p:spPr bwMode="auto">
          <a:xfrm>
            <a:off x="1943100" y="4514850"/>
            <a:ext cx="1143000" cy="4572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 type="none" w="lg" len="med"/>
          </a:ln>
          <a:effectLst/>
        </p:spPr>
        <p:txBody>
          <a:bodyPr wrap="none" anchor="ctr"/>
          <a:lstStyle/>
          <a:p>
            <a:pPr algn="ctr"/>
            <a:r>
              <a:rPr lang="hu-HU" sz="1350">
                <a:latin typeface="Whipsmart" panose="020B0502030203050204" pitchFamily="34" charset="0"/>
              </a:rPr>
              <a:t>metszéspont</a:t>
            </a:r>
            <a:endParaRPr lang="en-US" sz="1350">
              <a:latin typeface="Whipsmart" panose="020B0502030203050204" pitchFamily="34" charset="0"/>
            </a:endParaRPr>
          </a:p>
        </p:txBody>
      </p:sp>
      <p:sp>
        <p:nvSpPr>
          <p:cNvPr id="44" name="Rectangle 18"/>
          <p:cNvSpPr>
            <a:spLocks noChangeArrowheads="1"/>
          </p:cNvSpPr>
          <p:nvPr/>
        </p:nvSpPr>
        <p:spPr bwMode="auto">
          <a:xfrm>
            <a:off x="5715000" y="2228850"/>
            <a:ext cx="1600200" cy="12001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 type="none" w="lg" len="med"/>
          </a:ln>
          <a:effectLst/>
        </p:spPr>
        <p:txBody>
          <a:bodyPr wrap="none" anchor="ctr"/>
          <a:lstStyle/>
          <a:p>
            <a:pPr algn="ctr"/>
            <a:r>
              <a:rPr lang="hu-HU" sz="1350">
                <a:latin typeface="Whipsmart" panose="020B0502030203050204" pitchFamily="34" charset="0"/>
              </a:rPr>
              <a:t>itt kellene</a:t>
            </a:r>
          </a:p>
          <a:p>
            <a:pPr algn="ctr"/>
            <a:r>
              <a:rPr lang="hu-HU" sz="1350">
                <a:latin typeface="Whipsmart" panose="020B0502030203050204" pitchFamily="34" charset="0"/>
              </a:rPr>
              <a:t>látszania</a:t>
            </a:r>
          </a:p>
          <a:p>
            <a:pPr algn="ctr"/>
            <a:r>
              <a:rPr lang="hu-HU" sz="1350">
                <a:latin typeface="Whipsmart" panose="020B0502030203050204" pitchFamily="34" charset="0"/>
              </a:rPr>
              <a:t>nem a két vetületi</a:t>
            </a:r>
          </a:p>
          <a:p>
            <a:pPr algn="ctr"/>
            <a:r>
              <a:rPr lang="hu-HU" sz="1350">
                <a:latin typeface="Whipsmart" panose="020B0502030203050204" pitchFamily="34" charset="0"/>
              </a:rPr>
              <a:t>pont között</a:t>
            </a:r>
            <a:endParaRPr lang="en-US" sz="1350">
              <a:latin typeface="Whipsmart" panose="020B0502030203050204" pitchFamily="34" charset="0"/>
            </a:endParaRPr>
          </a:p>
        </p:txBody>
      </p:sp>
      <p:sp>
        <p:nvSpPr>
          <p:cNvPr id="45" name="Line 19"/>
          <p:cNvSpPr>
            <a:spLocks noChangeShapeType="1"/>
          </p:cNvSpPr>
          <p:nvPr/>
        </p:nvSpPr>
        <p:spPr bwMode="auto">
          <a:xfrm flipH="1">
            <a:off x="3886200" y="2686050"/>
            <a:ext cx="1828800" cy="7429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</p:spPr>
        <p:txBody>
          <a:bodyPr/>
          <a:lstStyle/>
          <a:p>
            <a:endParaRPr lang="en-US" sz="1350">
              <a:latin typeface="Whipsmart" panose="020B0502030203050204" pitchFamily="34" charset="0"/>
            </a:endParaRPr>
          </a:p>
        </p:txBody>
      </p:sp>
      <p:grpSp>
        <p:nvGrpSpPr>
          <p:cNvPr id="46" name="Group 20"/>
          <p:cNvGrpSpPr>
            <a:grpSpLocks/>
          </p:cNvGrpSpPr>
          <p:nvPr/>
        </p:nvGrpSpPr>
        <p:grpSpPr bwMode="auto">
          <a:xfrm rot="10800000">
            <a:off x="2571750" y="2286001"/>
            <a:ext cx="2649141" cy="2569369"/>
            <a:chOff x="415" y="338"/>
            <a:chExt cx="3332" cy="3824"/>
          </a:xfrm>
        </p:grpSpPr>
        <p:sp>
          <p:nvSpPr>
            <p:cNvPr id="47" name="Line 21"/>
            <p:cNvSpPr>
              <a:spLocks noChangeShapeType="1"/>
            </p:cNvSpPr>
            <p:nvPr/>
          </p:nvSpPr>
          <p:spPr bwMode="auto">
            <a:xfrm>
              <a:off x="720" y="1248"/>
              <a:ext cx="2112" cy="264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 type="none" w="lg" len="med"/>
            </a:ln>
            <a:effectLst/>
          </p:spPr>
          <p:txBody>
            <a:bodyPr/>
            <a:lstStyle/>
            <a:p>
              <a:endParaRPr lang="en-US" sz="1350">
                <a:latin typeface="Whipsmart" panose="020B0502030203050204" pitchFamily="34" charset="0"/>
              </a:endParaRPr>
            </a:p>
          </p:txBody>
        </p:sp>
        <p:sp>
          <p:nvSpPr>
            <p:cNvPr id="48" name="Arc 22"/>
            <p:cNvSpPr>
              <a:spLocks/>
            </p:cNvSpPr>
            <p:nvPr/>
          </p:nvSpPr>
          <p:spPr bwMode="auto">
            <a:xfrm>
              <a:off x="415" y="338"/>
              <a:ext cx="3332" cy="3824"/>
            </a:xfrm>
            <a:custGeom>
              <a:avLst/>
              <a:gdLst>
                <a:gd name="G0" fmla="+- 14097 0 0"/>
                <a:gd name="G1" fmla="+- 21600 0 0"/>
                <a:gd name="G2" fmla="+- 21600 0 0"/>
                <a:gd name="T0" fmla="*/ 0 w 35697"/>
                <a:gd name="T1" fmla="*/ 5234 h 38246"/>
                <a:gd name="T2" fmla="*/ 27862 w 35697"/>
                <a:gd name="T3" fmla="*/ 38246 h 38246"/>
                <a:gd name="T4" fmla="*/ 14097 w 35697"/>
                <a:gd name="T5" fmla="*/ 21600 h 38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697" h="38246" fill="none" extrusionOk="0">
                  <a:moveTo>
                    <a:pt x="0" y="5234"/>
                  </a:moveTo>
                  <a:cubicBezTo>
                    <a:pt x="3920" y="1857"/>
                    <a:pt x="8922" y="-1"/>
                    <a:pt x="14097" y="0"/>
                  </a:cubicBezTo>
                  <a:cubicBezTo>
                    <a:pt x="26026" y="0"/>
                    <a:pt x="35697" y="9670"/>
                    <a:pt x="35697" y="21600"/>
                  </a:cubicBezTo>
                  <a:cubicBezTo>
                    <a:pt x="35697" y="28039"/>
                    <a:pt x="32824" y="34142"/>
                    <a:pt x="27861" y="38245"/>
                  </a:cubicBezTo>
                </a:path>
                <a:path w="35697" h="38246" stroke="0" extrusionOk="0">
                  <a:moveTo>
                    <a:pt x="0" y="5234"/>
                  </a:moveTo>
                  <a:cubicBezTo>
                    <a:pt x="3920" y="1857"/>
                    <a:pt x="8922" y="-1"/>
                    <a:pt x="14097" y="0"/>
                  </a:cubicBezTo>
                  <a:cubicBezTo>
                    <a:pt x="26026" y="0"/>
                    <a:pt x="35697" y="9670"/>
                    <a:pt x="35697" y="21600"/>
                  </a:cubicBezTo>
                  <a:cubicBezTo>
                    <a:pt x="35697" y="28039"/>
                    <a:pt x="32824" y="34142"/>
                    <a:pt x="27861" y="38245"/>
                  </a:cubicBezTo>
                  <a:lnTo>
                    <a:pt x="14097" y="21600"/>
                  </a:lnTo>
                  <a:close/>
                </a:path>
              </a:pathLst>
            </a:custGeom>
            <a:solidFill>
              <a:srgbClr val="3333FF">
                <a:alpha val="50000"/>
              </a:srgbClr>
            </a:solidFill>
            <a:ln w="25400">
              <a:noFill/>
              <a:round/>
              <a:headEnd/>
              <a:tailEnd type="none" w="lg" len="med"/>
            </a:ln>
            <a:effectLst/>
          </p:spPr>
          <p:txBody>
            <a:bodyPr wrap="none" anchor="ctr"/>
            <a:lstStyle/>
            <a:p>
              <a:endParaRPr lang="en-US" sz="1350">
                <a:latin typeface="Whipsmart" panose="020B0502030203050204" pitchFamily="34" charset="0"/>
              </a:endParaRPr>
            </a:p>
          </p:txBody>
        </p:sp>
      </p:grpSp>
      <p:sp>
        <p:nvSpPr>
          <p:cNvPr id="49" name="Rectangle 23"/>
          <p:cNvSpPr>
            <a:spLocks noChangeArrowheads="1"/>
          </p:cNvSpPr>
          <p:nvPr/>
        </p:nvSpPr>
        <p:spPr bwMode="auto">
          <a:xfrm>
            <a:off x="1371600" y="1771650"/>
            <a:ext cx="1085850" cy="10858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 type="none" w="lg" len="med"/>
          </a:ln>
          <a:effectLst/>
        </p:spPr>
        <p:txBody>
          <a:bodyPr wrap="none" anchor="ctr"/>
          <a:lstStyle/>
          <a:p>
            <a:pPr algn="ctr"/>
            <a:r>
              <a:rPr lang="hu-HU" sz="1350" i="1" dirty="0">
                <a:latin typeface="Whipsmart" panose="020B0502030203050204" pitchFamily="34" charset="0"/>
              </a:rPr>
              <a:t>első vágósík</a:t>
            </a:r>
            <a:r>
              <a:rPr lang="hu-HU" sz="1350" dirty="0">
                <a:latin typeface="Whipsmart" panose="020B0502030203050204" pitchFamily="34" charset="0"/>
              </a:rPr>
              <a:t>,</a:t>
            </a:r>
          </a:p>
          <a:p>
            <a:pPr algn="ctr"/>
            <a:r>
              <a:rPr lang="hu-HU" sz="1350" dirty="0">
                <a:latin typeface="Whipsmart" panose="020B0502030203050204" pitchFamily="34" charset="0"/>
              </a:rPr>
              <a:t> mögöttünk</a:t>
            </a:r>
          </a:p>
          <a:p>
            <a:pPr algn="ctr"/>
            <a:r>
              <a:rPr lang="hu-HU" sz="1350" dirty="0">
                <a:latin typeface="Whipsmart" panose="020B0502030203050204" pitchFamily="34" charset="0"/>
              </a:rPr>
              <a:t>levő dolgok </a:t>
            </a:r>
          </a:p>
          <a:p>
            <a:pPr algn="ctr"/>
            <a:r>
              <a:rPr lang="hu-HU" sz="1350" dirty="0">
                <a:latin typeface="Whipsmart" panose="020B0502030203050204" pitchFamily="34" charset="0"/>
              </a:rPr>
              <a:t>eldobása</a:t>
            </a:r>
            <a:endParaRPr lang="en-US" sz="1350" dirty="0">
              <a:latin typeface="Whipsmart" panose="020B0502030203050204" pitchFamily="34" charset="0"/>
            </a:endParaRPr>
          </a:p>
        </p:txBody>
      </p:sp>
      <p:sp>
        <p:nvSpPr>
          <p:cNvPr id="50" name="Line 24"/>
          <p:cNvSpPr>
            <a:spLocks noChangeShapeType="1"/>
          </p:cNvSpPr>
          <p:nvPr/>
        </p:nvSpPr>
        <p:spPr bwMode="auto">
          <a:xfrm>
            <a:off x="2457450" y="2514600"/>
            <a:ext cx="800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</p:spPr>
        <p:txBody>
          <a:bodyPr/>
          <a:lstStyle/>
          <a:p>
            <a:endParaRPr lang="en-US" sz="1350">
              <a:latin typeface="Whipsmart" panose="020B0502030203050204" pitchFamily="34" charset="0"/>
            </a:endParaRPr>
          </a:p>
        </p:txBody>
      </p:sp>
      <p:sp>
        <p:nvSpPr>
          <p:cNvPr id="51" name="Oval 25"/>
          <p:cNvSpPr>
            <a:spLocks noChangeAspect="1" noChangeArrowheads="1"/>
          </p:cNvSpPr>
          <p:nvPr/>
        </p:nvSpPr>
        <p:spPr bwMode="auto">
          <a:xfrm rot="3130670">
            <a:off x="4023539" y="3223439"/>
            <a:ext cx="114300" cy="114300"/>
          </a:xfrm>
          <a:prstGeom prst="ellipse">
            <a:avLst/>
          </a:prstGeom>
          <a:solidFill>
            <a:srgbClr val="00FF00"/>
          </a:solidFill>
          <a:ln w="25400">
            <a:solidFill>
              <a:schemeClr val="tx1"/>
            </a:solidFill>
            <a:round/>
            <a:headEnd/>
            <a:tailEnd type="none" w="lg" len="med"/>
          </a:ln>
          <a:effectLst/>
        </p:spPr>
        <p:txBody>
          <a:bodyPr wrap="none" anchor="ctr"/>
          <a:lstStyle/>
          <a:p>
            <a:endParaRPr lang="en-US" sz="1350">
              <a:latin typeface="Whipsmart" panose="020B0502030203050204" pitchFamily="34" charset="0"/>
            </a:endParaRPr>
          </a:p>
        </p:txBody>
      </p:sp>
      <p:sp>
        <p:nvSpPr>
          <p:cNvPr id="52" name="Line 26"/>
          <p:cNvSpPr>
            <a:spLocks noChangeShapeType="1"/>
          </p:cNvSpPr>
          <p:nvPr/>
        </p:nvSpPr>
        <p:spPr bwMode="auto">
          <a:xfrm flipV="1">
            <a:off x="2457450" y="3371850"/>
            <a:ext cx="148590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</p:spPr>
        <p:txBody>
          <a:bodyPr/>
          <a:lstStyle/>
          <a:p>
            <a:endParaRPr lang="en-US" sz="1350">
              <a:latin typeface="Whipsmart" panose="020B0502030203050204" pitchFamily="34" charset="0"/>
            </a:endParaRPr>
          </a:p>
        </p:txBody>
      </p:sp>
      <p:sp>
        <p:nvSpPr>
          <p:cNvPr id="53" name="Oval 27"/>
          <p:cNvSpPr>
            <a:spLocks noChangeAspect="1" noChangeArrowheads="1"/>
          </p:cNvSpPr>
          <p:nvPr/>
        </p:nvSpPr>
        <p:spPr bwMode="auto">
          <a:xfrm rot="3130670">
            <a:off x="3623489" y="3166289"/>
            <a:ext cx="114300" cy="114300"/>
          </a:xfrm>
          <a:prstGeom prst="ellipse">
            <a:avLst/>
          </a:prstGeom>
          <a:solidFill>
            <a:srgbClr val="00FF00"/>
          </a:solidFill>
          <a:ln w="25400">
            <a:solidFill>
              <a:schemeClr val="tx1"/>
            </a:solidFill>
            <a:round/>
            <a:headEnd/>
            <a:tailEnd type="none" w="lg" len="med"/>
          </a:ln>
          <a:effectLst/>
        </p:spPr>
        <p:txBody>
          <a:bodyPr wrap="none" anchor="ctr"/>
          <a:lstStyle/>
          <a:p>
            <a:endParaRPr lang="en-US" sz="1350">
              <a:latin typeface="Whipsmart" panose="020B0502030203050204" pitchFamily="34" charset="0"/>
            </a:endParaRPr>
          </a:p>
        </p:txBody>
      </p:sp>
      <p:sp>
        <p:nvSpPr>
          <p:cNvPr id="54" name="Rectangle 28"/>
          <p:cNvSpPr>
            <a:spLocks noChangeArrowheads="1"/>
          </p:cNvSpPr>
          <p:nvPr/>
        </p:nvSpPr>
        <p:spPr bwMode="auto">
          <a:xfrm>
            <a:off x="1314450" y="3028950"/>
            <a:ext cx="1143000" cy="4572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 type="none" w="lg" len="med"/>
          </a:ln>
          <a:effectLst/>
        </p:spPr>
        <p:txBody>
          <a:bodyPr wrap="none" anchor="ctr"/>
          <a:lstStyle/>
          <a:p>
            <a:pPr algn="ctr"/>
            <a:r>
              <a:rPr lang="hu-HU" sz="1350">
                <a:latin typeface="Whipsmart" panose="020B0502030203050204" pitchFamily="34" charset="0"/>
              </a:rPr>
              <a:t>ide vetül</a:t>
            </a:r>
            <a:endParaRPr lang="en-US" sz="1350">
              <a:latin typeface="Whipsmart" panose="020B0502030203050204" pitchFamily="34" charset="0"/>
            </a:endParaRPr>
          </a:p>
        </p:txBody>
      </p:sp>
      <p:sp>
        <p:nvSpPr>
          <p:cNvPr id="55" name="Line 29"/>
          <p:cNvSpPr>
            <a:spLocks noChangeShapeType="1"/>
          </p:cNvSpPr>
          <p:nvPr/>
        </p:nvSpPr>
        <p:spPr bwMode="auto">
          <a:xfrm>
            <a:off x="2457450" y="3200400"/>
            <a:ext cx="1143000" cy="57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</p:spPr>
        <p:txBody>
          <a:bodyPr/>
          <a:lstStyle/>
          <a:p>
            <a:endParaRPr lang="en-US" sz="1350">
              <a:latin typeface="Whipsmart" panose="020B0502030203050204" pitchFamily="34" charset="0"/>
            </a:endParaRPr>
          </a:p>
        </p:txBody>
      </p:sp>
      <p:sp>
        <p:nvSpPr>
          <p:cNvPr id="56" name="Line 30"/>
          <p:cNvSpPr>
            <a:spLocks noChangeShapeType="1"/>
          </p:cNvSpPr>
          <p:nvPr/>
        </p:nvSpPr>
        <p:spPr bwMode="auto">
          <a:xfrm>
            <a:off x="3657600" y="3200400"/>
            <a:ext cx="342900" cy="342900"/>
          </a:xfrm>
          <a:prstGeom prst="line">
            <a:avLst/>
          </a:prstGeom>
          <a:noFill/>
          <a:ln w="127000">
            <a:solidFill>
              <a:srgbClr val="FF6600"/>
            </a:solidFill>
            <a:round/>
            <a:headEnd/>
            <a:tailEnd type="none" w="lg" len="med"/>
          </a:ln>
          <a:effectLst/>
        </p:spPr>
        <p:txBody>
          <a:bodyPr/>
          <a:lstStyle/>
          <a:p>
            <a:endParaRPr lang="en-US" sz="1350">
              <a:latin typeface="Whipsmart" panose="020B0502030203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733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Raszterizáció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homogén osztás</a:t>
            </a:r>
          </a:p>
          <a:p>
            <a:r>
              <a:rPr lang="hu-HU" dirty="0" err="1" smtClean="0"/>
              <a:t>viewport</a:t>
            </a:r>
            <a:r>
              <a:rPr lang="hu-HU" dirty="0" smtClean="0"/>
              <a:t> trafó: pixel koordináták</a:t>
            </a:r>
          </a:p>
          <a:p>
            <a:r>
              <a:rPr lang="hu-HU" dirty="0" smtClean="0"/>
              <a:t>lineáris interpoláció</a:t>
            </a:r>
          </a:p>
          <a:p>
            <a:pPr lvl="1"/>
            <a:r>
              <a:rPr lang="hu-HU" dirty="0" err="1" smtClean="0"/>
              <a:t>vertex</a:t>
            </a:r>
            <a:r>
              <a:rPr lang="hu-HU" dirty="0" smtClean="0"/>
              <a:t> output adatok (kivéve pozíció) interpolálása minden kitöltendő pixelhez</a:t>
            </a:r>
          </a:p>
          <a:p>
            <a:pPr lvl="1"/>
            <a:r>
              <a:rPr lang="hu-HU" dirty="0" smtClean="0"/>
              <a:t>pixel </a:t>
            </a:r>
            <a:r>
              <a:rPr lang="hu-HU" dirty="0" err="1" smtClean="0"/>
              <a:t>shader</a:t>
            </a:r>
            <a:r>
              <a:rPr lang="hu-HU" dirty="0" smtClean="0"/>
              <a:t> indítása minden pixelszín meghatározásához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églalap 3"/>
          <p:cNvSpPr/>
          <p:nvPr/>
        </p:nvSpPr>
        <p:spPr>
          <a:xfrm>
            <a:off x="6974114" y="1425574"/>
            <a:ext cx="457200" cy="400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350" dirty="0">
                <a:solidFill>
                  <a:schemeClr val="tx1"/>
                </a:solidFill>
                <a:latin typeface="Whipsmart" panose="020B0502030203050204" pitchFamily="34" charset="0"/>
              </a:rPr>
              <a:t>RS</a:t>
            </a:r>
            <a:endParaRPr lang="en-US" sz="1350" dirty="0">
              <a:solidFill>
                <a:schemeClr val="tx1"/>
              </a:solidFill>
              <a:latin typeface="Whipsmart" panose="020B0502030203050204" pitchFamily="34" charset="0"/>
            </a:endParaRPr>
          </a:p>
        </p:txBody>
      </p:sp>
      <p:grpSp>
        <p:nvGrpSpPr>
          <p:cNvPr id="5" name="Csoportba foglalás 285"/>
          <p:cNvGrpSpPr/>
          <p:nvPr/>
        </p:nvGrpSpPr>
        <p:grpSpPr>
          <a:xfrm rot="18892311">
            <a:off x="6974113" y="704364"/>
            <a:ext cx="446564" cy="446893"/>
            <a:chOff x="6172199" y="2086385"/>
            <a:chExt cx="595418" cy="595857"/>
          </a:xfrm>
        </p:grpSpPr>
        <p:sp>
          <p:nvSpPr>
            <p:cNvPr id="6" name="Háromszög 5"/>
            <p:cNvSpPr/>
            <p:nvPr/>
          </p:nvSpPr>
          <p:spPr>
            <a:xfrm rot="1643725">
              <a:off x="6310417" y="2141221"/>
              <a:ext cx="457200" cy="381000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  <a:latin typeface="Whipsmart" panose="020B0502030203050204" pitchFamily="34" charset="0"/>
              </a:endParaRPr>
            </a:p>
          </p:txBody>
        </p:sp>
        <p:sp>
          <p:nvSpPr>
            <p:cNvPr id="7" name="Ellipszis 6"/>
            <p:cNvSpPr/>
            <p:nvPr/>
          </p:nvSpPr>
          <p:spPr>
            <a:xfrm rot="1643725">
              <a:off x="6550471" y="2086385"/>
              <a:ext cx="152400" cy="152400"/>
            </a:xfrm>
            <a:prstGeom prst="ellipse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  <a:latin typeface="Whipsmart" panose="020B0502030203050204" pitchFamily="34" charset="0"/>
              </a:endParaRPr>
            </a:p>
          </p:txBody>
        </p:sp>
        <p:sp>
          <p:nvSpPr>
            <p:cNvPr id="8" name="Ellipszis 7"/>
            <p:cNvSpPr/>
            <p:nvPr/>
          </p:nvSpPr>
          <p:spPr>
            <a:xfrm rot="1643725">
              <a:off x="6172199" y="2319472"/>
              <a:ext cx="152400" cy="152400"/>
            </a:xfrm>
            <a:prstGeom prst="ellipse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  <a:latin typeface="Whipsmart" panose="020B0502030203050204" pitchFamily="34" charset="0"/>
              </a:endParaRPr>
            </a:p>
          </p:txBody>
        </p:sp>
        <p:sp>
          <p:nvSpPr>
            <p:cNvPr id="9" name="Ellipszis 8"/>
            <p:cNvSpPr/>
            <p:nvPr/>
          </p:nvSpPr>
          <p:spPr>
            <a:xfrm rot="1643725">
              <a:off x="6578125" y="2529842"/>
              <a:ext cx="152400" cy="152400"/>
            </a:xfrm>
            <a:prstGeom prst="ellipse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  <a:latin typeface="Whipsmart" panose="020B0502030203050204" pitchFamily="34" charset="0"/>
              </a:endParaRPr>
            </a:p>
          </p:txBody>
        </p:sp>
      </p:grpSp>
      <p:cxnSp>
        <p:nvCxnSpPr>
          <p:cNvPr id="10" name="Szögletes összekötő 9"/>
          <p:cNvCxnSpPr/>
          <p:nvPr/>
        </p:nvCxnSpPr>
        <p:spPr>
          <a:xfrm rot="5400000">
            <a:off x="7089010" y="1310679"/>
            <a:ext cx="228600" cy="1191"/>
          </a:xfrm>
          <a:prstGeom prst="bentConnector3">
            <a:avLst>
              <a:gd name="adj1" fmla="val 50000"/>
            </a:avLst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églalap 10"/>
          <p:cNvSpPr/>
          <p:nvPr/>
        </p:nvSpPr>
        <p:spPr>
          <a:xfrm>
            <a:off x="7145564" y="2225674"/>
            <a:ext cx="57150" cy="5715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  <a:latin typeface="Whipsmart" panose="020B0502030203050204" pitchFamily="34" charset="0"/>
            </a:endParaRPr>
          </a:p>
        </p:txBody>
      </p:sp>
      <p:sp>
        <p:nvSpPr>
          <p:cNvPr id="12" name="Téglalap 11"/>
          <p:cNvSpPr/>
          <p:nvPr/>
        </p:nvSpPr>
        <p:spPr>
          <a:xfrm>
            <a:off x="7202714" y="2282824"/>
            <a:ext cx="57150" cy="5715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  <a:latin typeface="Whipsmart" panose="020B0502030203050204" pitchFamily="34" charset="0"/>
            </a:endParaRPr>
          </a:p>
        </p:txBody>
      </p:sp>
      <p:sp>
        <p:nvSpPr>
          <p:cNvPr id="13" name="Téglalap 12"/>
          <p:cNvSpPr/>
          <p:nvPr/>
        </p:nvSpPr>
        <p:spPr>
          <a:xfrm>
            <a:off x="7145564" y="2282824"/>
            <a:ext cx="57150" cy="5715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  <a:latin typeface="Whipsmart" panose="020B0502030203050204" pitchFamily="34" charset="0"/>
            </a:endParaRPr>
          </a:p>
        </p:txBody>
      </p:sp>
      <p:sp>
        <p:nvSpPr>
          <p:cNvPr id="14" name="Téglalap 13"/>
          <p:cNvSpPr/>
          <p:nvPr/>
        </p:nvSpPr>
        <p:spPr>
          <a:xfrm>
            <a:off x="7088414" y="2339974"/>
            <a:ext cx="57150" cy="5715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  <a:latin typeface="Whipsmart" panose="020B0502030203050204" pitchFamily="34" charset="0"/>
            </a:endParaRPr>
          </a:p>
        </p:txBody>
      </p:sp>
      <p:sp>
        <p:nvSpPr>
          <p:cNvPr id="15" name="Téglalap 14"/>
          <p:cNvSpPr/>
          <p:nvPr/>
        </p:nvSpPr>
        <p:spPr>
          <a:xfrm>
            <a:off x="7145564" y="2339974"/>
            <a:ext cx="57150" cy="5715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  <a:latin typeface="Whipsmart" panose="020B0502030203050204" pitchFamily="34" charset="0"/>
            </a:endParaRPr>
          </a:p>
        </p:txBody>
      </p:sp>
      <p:sp>
        <p:nvSpPr>
          <p:cNvPr id="16" name="Téglalap 15"/>
          <p:cNvSpPr/>
          <p:nvPr/>
        </p:nvSpPr>
        <p:spPr>
          <a:xfrm>
            <a:off x="7202714" y="2339974"/>
            <a:ext cx="57150" cy="5715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  <a:latin typeface="Whipsmart" panose="020B0502030203050204" pitchFamily="34" charset="0"/>
            </a:endParaRPr>
          </a:p>
        </p:txBody>
      </p:sp>
      <p:sp>
        <p:nvSpPr>
          <p:cNvPr id="17" name="Téglalap 16"/>
          <p:cNvSpPr/>
          <p:nvPr/>
        </p:nvSpPr>
        <p:spPr>
          <a:xfrm>
            <a:off x="7259864" y="2339974"/>
            <a:ext cx="57150" cy="5715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  <a:latin typeface="Whipsmart" panose="020B0502030203050204" pitchFamily="34" charset="0"/>
            </a:endParaRPr>
          </a:p>
        </p:txBody>
      </p:sp>
      <p:sp>
        <p:nvSpPr>
          <p:cNvPr id="18" name="Téglalap 17"/>
          <p:cNvSpPr/>
          <p:nvPr/>
        </p:nvSpPr>
        <p:spPr>
          <a:xfrm>
            <a:off x="7202714" y="2397124"/>
            <a:ext cx="57150" cy="5715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  <a:latin typeface="Whipsmart" panose="020B0502030203050204" pitchFamily="34" charset="0"/>
            </a:endParaRPr>
          </a:p>
        </p:txBody>
      </p:sp>
      <p:sp>
        <p:nvSpPr>
          <p:cNvPr id="19" name="Téglalap 18"/>
          <p:cNvSpPr/>
          <p:nvPr/>
        </p:nvSpPr>
        <p:spPr>
          <a:xfrm>
            <a:off x="7145564" y="2397124"/>
            <a:ext cx="57150" cy="5715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  <a:latin typeface="Whipsmart" panose="020B0502030203050204" pitchFamily="34" charset="0"/>
            </a:endParaRPr>
          </a:p>
        </p:txBody>
      </p:sp>
      <p:sp>
        <p:nvSpPr>
          <p:cNvPr id="20" name="Téglalap 19"/>
          <p:cNvSpPr/>
          <p:nvPr/>
        </p:nvSpPr>
        <p:spPr>
          <a:xfrm>
            <a:off x="7088414" y="2397124"/>
            <a:ext cx="57150" cy="5715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  <a:latin typeface="Whipsmart" panose="020B0502030203050204" pitchFamily="34" charset="0"/>
            </a:endParaRPr>
          </a:p>
        </p:txBody>
      </p:sp>
      <p:sp>
        <p:nvSpPr>
          <p:cNvPr id="21" name="Téglalap 20"/>
          <p:cNvSpPr/>
          <p:nvPr/>
        </p:nvSpPr>
        <p:spPr>
          <a:xfrm>
            <a:off x="7088414" y="2454274"/>
            <a:ext cx="57150" cy="5715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  <a:latin typeface="Whipsmart" panose="020B0502030203050204" pitchFamily="34" charset="0"/>
            </a:endParaRPr>
          </a:p>
        </p:txBody>
      </p:sp>
      <p:sp>
        <p:nvSpPr>
          <p:cNvPr id="22" name="Téglalap 21"/>
          <p:cNvSpPr/>
          <p:nvPr/>
        </p:nvSpPr>
        <p:spPr>
          <a:xfrm>
            <a:off x="7031264" y="2454274"/>
            <a:ext cx="57150" cy="5715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  <a:latin typeface="Whipsmart" panose="020B0502030203050204" pitchFamily="34" charset="0"/>
            </a:endParaRPr>
          </a:p>
        </p:txBody>
      </p:sp>
      <p:sp>
        <p:nvSpPr>
          <p:cNvPr id="23" name="Téglalap 22"/>
          <p:cNvSpPr/>
          <p:nvPr/>
        </p:nvSpPr>
        <p:spPr>
          <a:xfrm>
            <a:off x="7317014" y="2397124"/>
            <a:ext cx="57150" cy="5715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  <a:latin typeface="Whipsmart" panose="020B0502030203050204" pitchFamily="34" charset="0"/>
            </a:endParaRPr>
          </a:p>
        </p:txBody>
      </p:sp>
      <p:sp>
        <p:nvSpPr>
          <p:cNvPr id="24" name="Téglalap 23"/>
          <p:cNvSpPr/>
          <p:nvPr/>
        </p:nvSpPr>
        <p:spPr>
          <a:xfrm>
            <a:off x="7202714" y="2454274"/>
            <a:ext cx="57150" cy="5715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  <a:latin typeface="Whipsmart" panose="020B0502030203050204" pitchFamily="34" charset="0"/>
            </a:endParaRPr>
          </a:p>
        </p:txBody>
      </p:sp>
      <p:sp>
        <p:nvSpPr>
          <p:cNvPr id="25" name="Téglalap 24"/>
          <p:cNvSpPr/>
          <p:nvPr/>
        </p:nvSpPr>
        <p:spPr>
          <a:xfrm>
            <a:off x="7145564" y="2454274"/>
            <a:ext cx="57150" cy="5715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  <a:latin typeface="Whipsmart" panose="020B0502030203050204" pitchFamily="34" charset="0"/>
            </a:endParaRPr>
          </a:p>
        </p:txBody>
      </p:sp>
      <p:sp>
        <p:nvSpPr>
          <p:cNvPr id="26" name="Téglalap 25"/>
          <p:cNvSpPr/>
          <p:nvPr/>
        </p:nvSpPr>
        <p:spPr>
          <a:xfrm>
            <a:off x="7259864" y="2397124"/>
            <a:ext cx="57150" cy="5715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  <a:latin typeface="Whipsmart" panose="020B0502030203050204" pitchFamily="34" charset="0"/>
            </a:endParaRPr>
          </a:p>
        </p:txBody>
      </p:sp>
      <p:sp>
        <p:nvSpPr>
          <p:cNvPr id="27" name="Téglalap 26"/>
          <p:cNvSpPr/>
          <p:nvPr/>
        </p:nvSpPr>
        <p:spPr>
          <a:xfrm>
            <a:off x="7088414" y="2511424"/>
            <a:ext cx="57150" cy="5715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  <a:latin typeface="Whipsmart" panose="020B0502030203050204" pitchFamily="34" charset="0"/>
            </a:endParaRPr>
          </a:p>
        </p:txBody>
      </p:sp>
      <p:sp>
        <p:nvSpPr>
          <p:cNvPr id="28" name="Téglalap 27"/>
          <p:cNvSpPr/>
          <p:nvPr/>
        </p:nvSpPr>
        <p:spPr>
          <a:xfrm>
            <a:off x="7031264" y="2511424"/>
            <a:ext cx="57150" cy="5715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  <a:latin typeface="Whipsmart" panose="020B0502030203050204" pitchFamily="34" charset="0"/>
            </a:endParaRPr>
          </a:p>
        </p:txBody>
      </p:sp>
      <p:cxnSp>
        <p:nvCxnSpPr>
          <p:cNvPr id="29" name="Szögletes összekötő 18"/>
          <p:cNvCxnSpPr/>
          <p:nvPr/>
        </p:nvCxnSpPr>
        <p:spPr>
          <a:xfrm rot="5400000">
            <a:off x="7031860" y="1996479"/>
            <a:ext cx="342900" cy="1191"/>
          </a:xfrm>
          <a:prstGeom prst="bentConnector3">
            <a:avLst>
              <a:gd name="adj1" fmla="val 50000"/>
            </a:avLst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6680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Pixel </a:t>
            </a:r>
            <a:r>
              <a:rPr lang="hu-HU" dirty="0" err="1" smtClean="0"/>
              <a:t>shader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bejövő adat</a:t>
            </a:r>
          </a:p>
          <a:p>
            <a:pPr lvl="1"/>
            <a:r>
              <a:rPr lang="hu-HU" dirty="0" err="1" smtClean="0"/>
              <a:t>vertex</a:t>
            </a:r>
            <a:r>
              <a:rPr lang="hu-HU" dirty="0" smtClean="0"/>
              <a:t> </a:t>
            </a:r>
            <a:r>
              <a:rPr lang="hu-HU" dirty="0" err="1" smtClean="0"/>
              <a:t>shader</a:t>
            </a:r>
            <a:r>
              <a:rPr lang="hu-HU" dirty="0" smtClean="0"/>
              <a:t> kimenő adatai lineárisan interpolálva</a:t>
            </a:r>
          </a:p>
          <a:p>
            <a:pPr lvl="1"/>
            <a:r>
              <a:rPr lang="hu-HU" dirty="0" smtClean="0"/>
              <a:t>pixel koordináták</a:t>
            </a:r>
          </a:p>
          <a:p>
            <a:r>
              <a:rPr lang="hu-HU" dirty="0" smtClean="0"/>
              <a:t>kimenő adat</a:t>
            </a:r>
          </a:p>
          <a:p>
            <a:pPr lvl="1"/>
            <a:r>
              <a:rPr lang="hu-HU" dirty="0" smtClean="0"/>
              <a:t>pixel szín </a:t>
            </a:r>
            <a:r>
              <a:rPr lang="en-US" dirty="0" smtClean="0"/>
              <a:t>[RGBA]</a:t>
            </a:r>
          </a:p>
          <a:p>
            <a:pPr lvl="1"/>
            <a:r>
              <a:rPr lang="en-US" dirty="0" smtClean="0"/>
              <a:t>m</a:t>
            </a:r>
            <a:r>
              <a:rPr lang="hu-HU" dirty="0" err="1" smtClean="0"/>
              <a:t>élység</a:t>
            </a:r>
            <a:r>
              <a:rPr lang="hu-HU" dirty="0" smtClean="0"/>
              <a:t>, ha felül akarjuk írni a háromszög csúcsainak z</a:t>
            </a:r>
            <a:r>
              <a:rPr lang="en-US" dirty="0" smtClean="0"/>
              <a:t>-j</a:t>
            </a:r>
            <a:r>
              <a:rPr lang="hu-HU" dirty="0" err="1" smtClean="0"/>
              <a:t>éből</a:t>
            </a:r>
            <a:r>
              <a:rPr lang="hu-HU" dirty="0" smtClean="0"/>
              <a:t> interpolált eredetit</a:t>
            </a:r>
          </a:p>
          <a:p>
            <a:pPr lvl="2"/>
            <a:r>
              <a:rPr lang="hu-HU" dirty="0" smtClean="0"/>
              <a:t>ha nem, akkor a </a:t>
            </a:r>
            <a:r>
              <a:rPr lang="hu-HU" dirty="0" err="1" smtClean="0"/>
              <a:t>z-teszt</a:t>
            </a:r>
            <a:r>
              <a:rPr lang="hu-HU" dirty="0" smtClean="0"/>
              <a:t> előrehozható a pixel </a:t>
            </a:r>
            <a:r>
              <a:rPr lang="hu-HU" dirty="0" err="1" smtClean="0"/>
              <a:t>shader</a:t>
            </a:r>
            <a:r>
              <a:rPr lang="hu-HU" dirty="0" smtClean="0"/>
              <a:t> elé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églalap 3"/>
          <p:cNvSpPr/>
          <p:nvPr/>
        </p:nvSpPr>
        <p:spPr>
          <a:xfrm>
            <a:off x="7519386" y="1115336"/>
            <a:ext cx="457200" cy="40005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350" dirty="0">
                <a:solidFill>
                  <a:schemeClr val="tx1"/>
                </a:solidFill>
                <a:latin typeface="Whipsmart" panose="020B0502030203050204" pitchFamily="34" charset="0"/>
              </a:rPr>
              <a:t>PS</a:t>
            </a:r>
            <a:endParaRPr lang="en-US" sz="1350" dirty="0">
              <a:solidFill>
                <a:schemeClr val="tx1"/>
              </a:solidFill>
              <a:latin typeface="Whipsmart" panose="020B050203020305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7633686" y="543836"/>
            <a:ext cx="228600" cy="2286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  <a:latin typeface="Whipsmart" panose="020B0502030203050204" pitchFamily="34" charset="0"/>
            </a:endParaRPr>
          </a:p>
        </p:txBody>
      </p:sp>
      <p:cxnSp>
        <p:nvCxnSpPr>
          <p:cNvPr id="6" name="Szögletes összekötő 5"/>
          <p:cNvCxnSpPr>
            <a:stCxn id="5" idx="2"/>
          </p:cNvCxnSpPr>
          <p:nvPr/>
        </p:nvCxnSpPr>
        <p:spPr>
          <a:xfrm rot="5400000">
            <a:off x="7576536" y="943886"/>
            <a:ext cx="342900" cy="1191"/>
          </a:xfrm>
          <a:prstGeom prst="bentConnector3">
            <a:avLst>
              <a:gd name="adj1" fmla="val 50000"/>
            </a:avLst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zögletes összekötő 18"/>
          <p:cNvCxnSpPr/>
          <p:nvPr/>
        </p:nvCxnSpPr>
        <p:spPr>
          <a:xfrm rot="5400000">
            <a:off x="7577132" y="1686241"/>
            <a:ext cx="342900" cy="1191"/>
          </a:xfrm>
          <a:prstGeom prst="bentConnector3">
            <a:avLst>
              <a:gd name="adj1" fmla="val 50000"/>
            </a:avLst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églalap 7"/>
          <p:cNvSpPr/>
          <p:nvPr/>
        </p:nvSpPr>
        <p:spPr>
          <a:xfrm>
            <a:off x="7633686" y="1915436"/>
            <a:ext cx="2286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  <a:latin typeface="Whipsmart" panose="020B0502030203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776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Kimeneti műveletek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bufferek</a:t>
            </a:r>
            <a:endParaRPr lang="hu-HU" dirty="0" smtClean="0"/>
          </a:p>
          <a:p>
            <a:pPr lvl="1"/>
            <a:r>
              <a:rPr lang="hu-HU" dirty="0" smtClean="0"/>
              <a:t>célterület: </a:t>
            </a:r>
            <a:r>
              <a:rPr lang="hu-HU" dirty="0" err="1" smtClean="0"/>
              <a:t>frame</a:t>
            </a:r>
            <a:r>
              <a:rPr lang="hu-HU" dirty="0" smtClean="0"/>
              <a:t> </a:t>
            </a:r>
            <a:r>
              <a:rPr lang="hu-HU" dirty="0" err="1" smtClean="0"/>
              <a:t>buffer</a:t>
            </a:r>
            <a:r>
              <a:rPr lang="hu-HU" dirty="0" smtClean="0"/>
              <a:t> vagy textúra</a:t>
            </a:r>
          </a:p>
          <a:p>
            <a:pPr lvl="1"/>
            <a:r>
              <a:rPr lang="hu-HU" dirty="0" smtClean="0"/>
              <a:t>mélység-stencil </a:t>
            </a:r>
            <a:r>
              <a:rPr lang="hu-HU" dirty="0" err="1" smtClean="0"/>
              <a:t>buffer</a:t>
            </a:r>
            <a:endParaRPr lang="hu-HU" dirty="0" smtClean="0"/>
          </a:p>
          <a:p>
            <a:r>
              <a:rPr lang="hu-HU" dirty="0" smtClean="0"/>
              <a:t>műveletek</a:t>
            </a:r>
          </a:p>
          <a:p>
            <a:pPr lvl="1"/>
            <a:r>
              <a:rPr lang="hu-HU" dirty="0" smtClean="0"/>
              <a:t>mélység teszt</a:t>
            </a:r>
          </a:p>
          <a:p>
            <a:pPr lvl="1"/>
            <a:r>
              <a:rPr lang="hu-HU" dirty="0" smtClean="0"/>
              <a:t>stencil teszt</a:t>
            </a:r>
          </a:p>
          <a:p>
            <a:pPr lvl="1"/>
            <a:r>
              <a:rPr lang="hu-HU" dirty="0" smtClean="0"/>
              <a:t>keverés </a:t>
            </a:r>
            <a:r>
              <a:rPr lang="en-US" dirty="0" smtClean="0"/>
              <a:t>[</a:t>
            </a:r>
            <a:r>
              <a:rPr lang="hu-HU" dirty="0" smtClean="0"/>
              <a:t>alfa </a:t>
            </a:r>
            <a:r>
              <a:rPr lang="hu-HU" dirty="0" err="1" smtClean="0"/>
              <a:t>blending</a:t>
            </a:r>
            <a:r>
              <a:rPr lang="en-US" dirty="0" smtClean="0"/>
              <a:t>]</a:t>
            </a:r>
          </a:p>
          <a:p>
            <a:endParaRPr lang="en-US" dirty="0"/>
          </a:p>
        </p:txBody>
      </p:sp>
      <p:sp>
        <p:nvSpPr>
          <p:cNvPr id="4" name="Téglalap 3"/>
          <p:cNvSpPr/>
          <p:nvPr/>
        </p:nvSpPr>
        <p:spPr>
          <a:xfrm>
            <a:off x="7354981" y="1425574"/>
            <a:ext cx="457200" cy="400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350" dirty="0">
                <a:solidFill>
                  <a:schemeClr val="tx1"/>
                </a:solidFill>
                <a:latin typeface="Whipsmart" panose="020B0502030203050204" pitchFamily="34" charset="0"/>
              </a:rPr>
              <a:t>OM</a:t>
            </a:r>
            <a:endParaRPr lang="en-US" sz="1350" dirty="0">
              <a:solidFill>
                <a:schemeClr val="tx1"/>
              </a:solidFill>
              <a:latin typeface="Whipsmart" panose="020B050203020305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7469281" y="854074"/>
            <a:ext cx="2286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  <a:latin typeface="Whipsmart" panose="020B0502030203050204" pitchFamily="34" charset="0"/>
            </a:endParaRPr>
          </a:p>
        </p:txBody>
      </p:sp>
      <p:cxnSp>
        <p:nvCxnSpPr>
          <p:cNvPr id="6" name="Szögletes összekötő 5"/>
          <p:cNvCxnSpPr>
            <a:stCxn id="5" idx="2"/>
            <a:endCxn id="4" idx="0"/>
          </p:cNvCxnSpPr>
          <p:nvPr/>
        </p:nvCxnSpPr>
        <p:spPr>
          <a:xfrm rot="5400000">
            <a:off x="7412131" y="1254124"/>
            <a:ext cx="342900" cy="1191"/>
          </a:xfrm>
          <a:prstGeom prst="bentConnector3">
            <a:avLst>
              <a:gd name="adj1" fmla="val 50000"/>
            </a:avLst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églalap 6"/>
          <p:cNvSpPr/>
          <p:nvPr/>
        </p:nvSpPr>
        <p:spPr>
          <a:xfrm>
            <a:off x="7469281" y="2225674"/>
            <a:ext cx="228600" cy="2286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  <a:latin typeface="Whipsmart" panose="020B0502030203050204" pitchFamily="34" charset="0"/>
            </a:endParaRPr>
          </a:p>
        </p:txBody>
      </p:sp>
      <p:cxnSp>
        <p:nvCxnSpPr>
          <p:cNvPr id="8" name="Szögletes összekötő 18"/>
          <p:cNvCxnSpPr>
            <a:stCxn id="7" idx="3"/>
            <a:endCxn id="4" idx="3"/>
          </p:cNvCxnSpPr>
          <p:nvPr/>
        </p:nvCxnSpPr>
        <p:spPr>
          <a:xfrm flipV="1">
            <a:off x="7697881" y="1625599"/>
            <a:ext cx="114300" cy="714375"/>
          </a:xfrm>
          <a:prstGeom prst="bentConnector3">
            <a:avLst>
              <a:gd name="adj1" fmla="val 250000"/>
            </a:avLst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zögletes összekötő 18"/>
          <p:cNvCxnSpPr>
            <a:stCxn id="4" idx="2"/>
            <a:endCxn id="7" idx="0"/>
          </p:cNvCxnSpPr>
          <p:nvPr/>
        </p:nvCxnSpPr>
        <p:spPr>
          <a:xfrm rot="5400000">
            <a:off x="7383556" y="2025649"/>
            <a:ext cx="400050" cy="1191"/>
          </a:xfrm>
          <a:prstGeom prst="bentConnector3">
            <a:avLst>
              <a:gd name="adj1" fmla="val 50000"/>
            </a:avLst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32249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Z-</a:t>
            </a:r>
            <a:r>
              <a:rPr lang="en-US" dirty="0" err="1" smtClean="0"/>
              <a:t>teszt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3D </a:t>
            </a:r>
            <a:r>
              <a:rPr lang="en-US" dirty="0" err="1" smtClean="0"/>
              <a:t>takar</a:t>
            </a:r>
            <a:r>
              <a:rPr lang="hu-HU" dirty="0" err="1" smtClean="0"/>
              <a:t>ási</a:t>
            </a:r>
            <a:r>
              <a:rPr lang="hu-HU" dirty="0" smtClean="0"/>
              <a:t> probléma megoldására</a:t>
            </a:r>
          </a:p>
          <a:p>
            <a:endParaRPr lang="en-US" dirty="0" smtClean="0"/>
          </a:p>
        </p:txBody>
      </p:sp>
      <p:sp>
        <p:nvSpPr>
          <p:cNvPr id="4" name="Freeform 4"/>
          <p:cNvSpPr>
            <a:spLocks/>
          </p:cNvSpPr>
          <p:nvPr/>
        </p:nvSpPr>
        <p:spPr bwMode="auto">
          <a:xfrm>
            <a:off x="2971800" y="3381375"/>
            <a:ext cx="457200" cy="1714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6" y="1296"/>
              </a:cxn>
              <a:cxn ang="0">
                <a:pos x="48" y="1200"/>
              </a:cxn>
              <a:cxn ang="0">
                <a:pos x="0" y="0"/>
              </a:cxn>
            </a:cxnLst>
            <a:rect l="0" t="0" r="r" b="b"/>
            <a:pathLst>
              <a:path w="576" h="1296">
                <a:moveTo>
                  <a:pt x="0" y="0"/>
                </a:moveTo>
                <a:lnTo>
                  <a:pt x="576" y="1296"/>
                </a:lnTo>
                <a:lnTo>
                  <a:pt x="48" y="12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noFill/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350">
              <a:latin typeface="Whipsmart" panose="020B0502030203050204" pitchFamily="34" charset="0"/>
            </a:endParaRPr>
          </a:p>
        </p:txBody>
      </p:sp>
      <p:sp>
        <p:nvSpPr>
          <p:cNvPr id="5" name="Freeform 5"/>
          <p:cNvSpPr>
            <a:spLocks/>
          </p:cNvSpPr>
          <p:nvPr/>
        </p:nvSpPr>
        <p:spPr bwMode="auto">
          <a:xfrm>
            <a:off x="6515100" y="3438525"/>
            <a:ext cx="457200" cy="1485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6" y="1296"/>
              </a:cxn>
              <a:cxn ang="0">
                <a:pos x="48" y="1200"/>
              </a:cxn>
              <a:cxn ang="0">
                <a:pos x="0" y="0"/>
              </a:cxn>
            </a:cxnLst>
            <a:rect l="0" t="0" r="r" b="b"/>
            <a:pathLst>
              <a:path w="576" h="1296">
                <a:moveTo>
                  <a:pt x="0" y="0"/>
                </a:moveTo>
                <a:lnTo>
                  <a:pt x="576" y="1296"/>
                </a:lnTo>
                <a:lnTo>
                  <a:pt x="48" y="1200"/>
                </a:lnTo>
                <a:lnTo>
                  <a:pt x="0" y="0"/>
                </a:lnTo>
                <a:close/>
              </a:path>
            </a:pathLst>
          </a:custGeom>
          <a:solidFill>
            <a:srgbClr val="66FF66">
              <a:alpha val="50000"/>
            </a:srgbClr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350">
              <a:latin typeface="Whipsmart" panose="020B0502030203050204" pitchFamily="34" charset="0"/>
            </a:endParaRPr>
          </a:p>
        </p:txBody>
      </p:sp>
      <p:sp>
        <p:nvSpPr>
          <p:cNvPr id="6" name="Freeform 6"/>
          <p:cNvSpPr>
            <a:spLocks/>
          </p:cNvSpPr>
          <p:nvPr/>
        </p:nvSpPr>
        <p:spPr bwMode="auto">
          <a:xfrm>
            <a:off x="2857500" y="3324225"/>
            <a:ext cx="457200" cy="1485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6" y="1296"/>
              </a:cxn>
              <a:cxn ang="0">
                <a:pos x="48" y="1200"/>
              </a:cxn>
              <a:cxn ang="0">
                <a:pos x="0" y="0"/>
              </a:cxn>
            </a:cxnLst>
            <a:rect l="0" t="0" r="r" b="b"/>
            <a:pathLst>
              <a:path w="576" h="1296">
                <a:moveTo>
                  <a:pt x="0" y="0"/>
                </a:moveTo>
                <a:lnTo>
                  <a:pt x="576" y="1296"/>
                </a:lnTo>
                <a:lnTo>
                  <a:pt x="48" y="1200"/>
                </a:lnTo>
                <a:lnTo>
                  <a:pt x="0" y="0"/>
                </a:lnTo>
                <a:close/>
              </a:path>
            </a:pathLst>
          </a:custGeom>
          <a:solidFill>
            <a:srgbClr val="66FF66"/>
          </a:solidFill>
          <a:ln w="12700" cap="flat" cmpd="sng">
            <a:noFill/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350">
              <a:latin typeface="Whipsmart" panose="020B0502030203050204" pitchFamily="34" charset="0"/>
            </a:endParaRPr>
          </a:p>
        </p:txBody>
      </p:sp>
      <p:sp>
        <p:nvSpPr>
          <p:cNvPr id="17" name="Freeform 17"/>
          <p:cNvSpPr>
            <a:spLocks/>
          </p:cNvSpPr>
          <p:nvPr/>
        </p:nvSpPr>
        <p:spPr bwMode="auto">
          <a:xfrm>
            <a:off x="2686050" y="2981326"/>
            <a:ext cx="742950" cy="261223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282"/>
              </a:cxn>
              <a:cxn ang="0">
                <a:pos x="624" y="2194"/>
              </a:cxn>
              <a:cxn ang="0">
                <a:pos x="624" y="898"/>
              </a:cxn>
              <a:cxn ang="0">
                <a:pos x="0" y="0"/>
              </a:cxn>
            </a:cxnLst>
            <a:rect l="0" t="0" r="r" b="b"/>
            <a:pathLst>
              <a:path w="624" h="2194">
                <a:moveTo>
                  <a:pt x="0" y="0"/>
                </a:moveTo>
                <a:lnTo>
                  <a:pt x="0" y="1282"/>
                </a:lnTo>
                <a:lnTo>
                  <a:pt x="624" y="2194"/>
                </a:lnTo>
                <a:lnTo>
                  <a:pt x="624" y="898"/>
                </a:lnTo>
                <a:lnTo>
                  <a:pt x="0" y="0"/>
                </a:lnTo>
                <a:close/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350">
              <a:latin typeface="Whipsmart" panose="020B0502030203050204" pitchFamily="34" charset="0"/>
            </a:endParaRPr>
          </a:p>
        </p:txBody>
      </p:sp>
      <p:sp>
        <p:nvSpPr>
          <p:cNvPr id="18" name="Freeform 18"/>
          <p:cNvSpPr>
            <a:spLocks/>
          </p:cNvSpPr>
          <p:nvPr/>
        </p:nvSpPr>
        <p:spPr bwMode="auto">
          <a:xfrm>
            <a:off x="3886200" y="3495675"/>
            <a:ext cx="1085850" cy="1371600"/>
          </a:xfrm>
          <a:custGeom>
            <a:avLst/>
            <a:gdLst/>
            <a:ahLst/>
            <a:cxnLst>
              <a:cxn ang="0">
                <a:pos x="0" y="1152"/>
              </a:cxn>
              <a:cxn ang="0">
                <a:pos x="480" y="0"/>
              </a:cxn>
              <a:cxn ang="0">
                <a:pos x="912" y="960"/>
              </a:cxn>
              <a:cxn ang="0">
                <a:pos x="0" y="1152"/>
              </a:cxn>
            </a:cxnLst>
            <a:rect l="0" t="0" r="r" b="b"/>
            <a:pathLst>
              <a:path w="912" h="1152">
                <a:moveTo>
                  <a:pt x="0" y="1152"/>
                </a:moveTo>
                <a:lnTo>
                  <a:pt x="480" y="0"/>
                </a:lnTo>
                <a:lnTo>
                  <a:pt x="912" y="960"/>
                </a:lnTo>
                <a:lnTo>
                  <a:pt x="0" y="1152"/>
                </a:lnTo>
                <a:close/>
              </a:path>
            </a:pathLst>
          </a:custGeom>
          <a:solidFill>
            <a:schemeClr val="hlink"/>
          </a:solidFill>
          <a:ln w="12700" cap="flat" cmpd="sng">
            <a:solidFill>
              <a:schemeClr val="hlink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350">
              <a:latin typeface="Whipsmart" panose="020B0502030203050204" pitchFamily="34" charset="0"/>
            </a:endParaRPr>
          </a:p>
        </p:txBody>
      </p:sp>
      <p:sp>
        <p:nvSpPr>
          <p:cNvPr id="19" name="Freeform 19"/>
          <p:cNvSpPr>
            <a:spLocks/>
          </p:cNvSpPr>
          <p:nvPr/>
        </p:nvSpPr>
        <p:spPr bwMode="auto">
          <a:xfrm>
            <a:off x="2914650" y="4010025"/>
            <a:ext cx="114300" cy="4000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92"/>
              </a:cxn>
              <a:cxn ang="0">
                <a:pos x="96" y="336"/>
              </a:cxn>
              <a:cxn ang="0">
                <a:pos x="96" y="144"/>
              </a:cxn>
              <a:cxn ang="0">
                <a:pos x="0" y="0"/>
              </a:cxn>
            </a:cxnLst>
            <a:rect l="0" t="0" r="r" b="b"/>
            <a:pathLst>
              <a:path w="96" h="336">
                <a:moveTo>
                  <a:pt x="0" y="0"/>
                </a:moveTo>
                <a:lnTo>
                  <a:pt x="0" y="192"/>
                </a:lnTo>
                <a:lnTo>
                  <a:pt x="96" y="336"/>
                </a:lnTo>
                <a:lnTo>
                  <a:pt x="96" y="144"/>
                </a:lnTo>
                <a:lnTo>
                  <a:pt x="0" y="0"/>
                </a:lnTo>
                <a:close/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350">
              <a:latin typeface="Whipsmart" panose="020B0502030203050204" pitchFamily="34" charset="0"/>
            </a:endParaRP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2228850" y="4238625"/>
            <a:ext cx="2171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350">
              <a:latin typeface="Whipsmart" panose="020B0502030203050204" pitchFamily="34" charset="0"/>
            </a:endParaRPr>
          </a:p>
        </p:txBody>
      </p:sp>
      <p:sp>
        <p:nvSpPr>
          <p:cNvPr id="21" name="Freeform 21"/>
          <p:cNvSpPr>
            <a:spLocks/>
          </p:cNvSpPr>
          <p:nvPr/>
        </p:nvSpPr>
        <p:spPr bwMode="auto">
          <a:xfrm>
            <a:off x="5200650" y="3381375"/>
            <a:ext cx="685800" cy="15430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6" y="1296"/>
              </a:cxn>
              <a:cxn ang="0">
                <a:pos x="48" y="1200"/>
              </a:cxn>
              <a:cxn ang="0">
                <a:pos x="0" y="0"/>
              </a:cxn>
            </a:cxnLst>
            <a:rect l="0" t="0" r="r" b="b"/>
            <a:pathLst>
              <a:path w="576" h="1296">
                <a:moveTo>
                  <a:pt x="0" y="0"/>
                </a:moveTo>
                <a:lnTo>
                  <a:pt x="576" y="1296"/>
                </a:lnTo>
                <a:lnTo>
                  <a:pt x="48" y="1200"/>
                </a:lnTo>
                <a:lnTo>
                  <a:pt x="0" y="0"/>
                </a:lnTo>
                <a:close/>
              </a:path>
            </a:pathLst>
          </a:custGeom>
          <a:solidFill>
            <a:srgbClr val="66FF66"/>
          </a:solidFill>
          <a:ln w="12700" cap="flat" cmpd="sng">
            <a:solidFill>
              <a:srgbClr val="66FF66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350">
              <a:latin typeface="Whipsmart" panose="020B0502030203050204" pitchFamily="34" charset="0"/>
            </a:endParaRPr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>
            <a:off x="4800600" y="4238625"/>
            <a:ext cx="6286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350">
              <a:latin typeface="Whipsmart" panose="020B0502030203050204" pitchFamily="34" charset="0"/>
            </a:endParaRPr>
          </a:p>
        </p:txBody>
      </p:sp>
      <p:sp>
        <p:nvSpPr>
          <p:cNvPr id="23" name="Freeform 23"/>
          <p:cNvSpPr>
            <a:spLocks/>
          </p:cNvSpPr>
          <p:nvPr/>
        </p:nvSpPr>
        <p:spPr bwMode="auto">
          <a:xfrm>
            <a:off x="6343650" y="3038476"/>
            <a:ext cx="742950" cy="261223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282"/>
              </a:cxn>
              <a:cxn ang="0">
                <a:pos x="624" y="2194"/>
              </a:cxn>
              <a:cxn ang="0">
                <a:pos x="624" y="898"/>
              </a:cxn>
              <a:cxn ang="0">
                <a:pos x="0" y="0"/>
              </a:cxn>
            </a:cxnLst>
            <a:rect l="0" t="0" r="r" b="b"/>
            <a:pathLst>
              <a:path w="624" h="2194">
                <a:moveTo>
                  <a:pt x="0" y="0"/>
                </a:moveTo>
                <a:lnTo>
                  <a:pt x="0" y="1282"/>
                </a:lnTo>
                <a:lnTo>
                  <a:pt x="624" y="2194"/>
                </a:lnTo>
                <a:lnTo>
                  <a:pt x="624" y="898"/>
                </a:lnTo>
                <a:lnTo>
                  <a:pt x="0" y="0"/>
                </a:lnTo>
                <a:close/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350">
              <a:latin typeface="Whipsmart" panose="020B0502030203050204" pitchFamily="34" charset="0"/>
            </a:endParaRPr>
          </a:p>
        </p:txBody>
      </p:sp>
      <p:sp>
        <p:nvSpPr>
          <p:cNvPr id="24" name="Line 24"/>
          <p:cNvSpPr>
            <a:spLocks noChangeShapeType="1"/>
          </p:cNvSpPr>
          <p:nvPr/>
        </p:nvSpPr>
        <p:spPr bwMode="auto">
          <a:xfrm>
            <a:off x="5600700" y="4238625"/>
            <a:ext cx="1028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350">
              <a:latin typeface="Whipsmart" panose="020B0502030203050204" pitchFamily="34" charset="0"/>
            </a:endParaRPr>
          </a:p>
        </p:txBody>
      </p:sp>
      <p:sp>
        <p:nvSpPr>
          <p:cNvPr id="25" name="Freeform 25"/>
          <p:cNvSpPr>
            <a:spLocks/>
          </p:cNvSpPr>
          <p:nvPr/>
        </p:nvSpPr>
        <p:spPr bwMode="auto">
          <a:xfrm>
            <a:off x="6572250" y="4067175"/>
            <a:ext cx="114300" cy="4000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92"/>
              </a:cxn>
              <a:cxn ang="0">
                <a:pos x="96" y="336"/>
              </a:cxn>
              <a:cxn ang="0">
                <a:pos x="96" y="144"/>
              </a:cxn>
              <a:cxn ang="0">
                <a:pos x="0" y="0"/>
              </a:cxn>
            </a:cxnLst>
            <a:rect l="0" t="0" r="r" b="b"/>
            <a:pathLst>
              <a:path w="96" h="336">
                <a:moveTo>
                  <a:pt x="0" y="0"/>
                </a:moveTo>
                <a:lnTo>
                  <a:pt x="0" y="192"/>
                </a:lnTo>
                <a:lnTo>
                  <a:pt x="96" y="336"/>
                </a:lnTo>
                <a:lnTo>
                  <a:pt x="96" y="144"/>
                </a:lnTo>
                <a:lnTo>
                  <a:pt x="0" y="0"/>
                </a:lnTo>
                <a:close/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350">
              <a:latin typeface="Whipsmart" panose="020B0502030203050204" pitchFamily="34" charset="0"/>
            </a:endParaRPr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6686550" y="4067175"/>
            <a:ext cx="319318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hu-HU" dirty="0">
                <a:latin typeface="Whipsmart" panose="020B0502030203050204" pitchFamily="34" charset="0"/>
                <a:sym typeface="Symbol" pitchFamily="18" charset="2"/>
              </a:rPr>
              <a:t>1</a:t>
            </a:r>
            <a:endParaRPr lang="hu-HU" dirty="0">
              <a:latin typeface="Whipsmart" panose="020B0502030203050204" pitchFamily="34" charset="0"/>
            </a:endParaRPr>
          </a:p>
        </p:txBody>
      </p:sp>
      <p:sp>
        <p:nvSpPr>
          <p:cNvPr id="27" name="Text Box 27"/>
          <p:cNvSpPr txBox="1">
            <a:spLocks noChangeArrowheads="1"/>
          </p:cNvSpPr>
          <p:nvPr/>
        </p:nvSpPr>
        <p:spPr bwMode="auto">
          <a:xfrm>
            <a:off x="5245894" y="4841081"/>
            <a:ext cx="904415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dirty="0">
                <a:latin typeface="Whipsmart" panose="020B0502030203050204" pitchFamily="34" charset="0"/>
              </a:rPr>
              <a:t>0.</a:t>
            </a:r>
            <a:r>
              <a:rPr lang="hu-HU" dirty="0">
                <a:latin typeface="Whipsmart" panose="020B0502030203050204" pitchFamily="34" charset="0"/>
              </a:rPr>
              <a:t>1325</a:t>
            </a:r>
          </a:p>
        </p:txBody>
      </p:sp>
      <p:sp>
        <p:nvSpPr>
          <p:cNvPr id="28" name="Text Box 28"/>
          <p:cNvSpPr txBox="1">
            <a:spLocks noChangeArrowheads="1"/>
          </p:cNvSpPr>
          <p:nvPr/>
        </p:nvSpPr>
        <p:spPr bwMode="auto">
          <a:xfrm>
            <a:off x="4171951" y="4810125"/>
            <a:ext cx="76976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hu-HU" dirty="0">
                <a:latin typeface="Whipsmart" panose="020B0502030203050204" pitchFamily="34" charset="0"/>
              </a:rPr>
              <a:t>0</a:t>
            </a:r>
            <a:r>
              <a:rPr lang="en-US" dirty="0">
                <a:latin typeface="Whipsmart" panose="020B0502030203050204" pitchFamily="34" charset="0"/>
              </a:rPr>
              <a:t>.</a:t>
            </a:r>
            <a:r>
              <a:rPr lang="hu-HU" dirty="0">
                <a:latin typeface="Whipsmart" panose="020B0502030203050204" pitchFamily="34" charset="0"/>
              </a:rPr>
              <a:t>628</a:t>
            </a:r>
          </a:p>
        </p:txBody>
      </p:sp>
      <p:sp>
        <p:nvSpPr>
          <p:cNvPr id="29" name="Rectangle 29"/>
          <p:cNvSpPr>
            <a:spLocks noChangeArrowheads="1"/>
          </p:cNvSpPr>
          <p:nvPr/>
        </p:nvSpPr>
        <p:spPr bwMode="auto">
          <a:xfrm>
            <a:off x="6515101" y="4467225"/>
            <a:ext cx="904415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dirty="0">
                <a:latin typeface="Whipsmart" panose="020B0502030203050204" pitchFamily="34" charset="0"/>
              </a:rPr>
              <a:t>0.</a:t>
            </a:r>
            <a:r>
              <a:rPr lang="hu-HU" dirty="0">
                <a:latin typeface="Whipsmart" panose="020B0502030203050204" pitchFamily="34" charset="0"/>
              </a:rPr>
              <a:t>1325</a:t>
            </a:r>
          </a:p>
        </p:txBody>
      </p:sp>
      <p:sp>
        <p:nvSpPr>
          <p:cNvPr id="30" name="Text Box 30"/>
          <p:cNvSpPr txBox="1">
            <a:spLocks noChangeArrowheads="1"/>
          </p:cNvSpPr>
          <p:nvPr/>
        </p:nvSpPr>
        <p:spPr bwMode="auto">
          <a:xfrm>
            <a:off x="6572251" y="4752975"/>
            <a:ext cx="76976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dirty="0">
                <a:latin typeface="Whipsmart" panose="020B0502030203050204" pitchFamily="34" charset="0"/>
              </a:rPr>
              <a:t>0.</a:t>
            </a:r>
            <a:r>
              <a:rPr lang="hu-HU" dirty="0">
                <a:latin typeface="Whipsmart" panose="020B0502030203050204" pitchFamily="34" charset="0"/>
              </a:rPr>
              <a:t>628</a:t>
            </a:r>
          </a:p>
        </p:txBody>
      </p:sp>
      <p:sp>
        <p:nvSpPr>
          <p:cNvPr id="31" name="Freeform 31"/>
          <p:cNvSpPr>
            <a:spLocks/>
          </p:cNvSpPr>
          <p:nvPr/>
        </p:nvSpPr>
        <p:spPr bwMode="auto">
          <a:xfrm>
            <a:off x="2800350" y="3552825"/>
            <a:ext cx="457200" cy="1085850"/>
          </a:xfrm>
          <a:custGeom>
            <a:avLst/>
            <a:gdLst/>
            <a:ahLst/>
            <a:cxnLst>
              <a:cxn ang="0">
                <a:pos x="0" y="1152"/>
              </a:cxn>
              <a:cxn ang="0">
                <a:pos x="480" y="0"/>
              </a:cxn>
              <a:cxn ang="0">
                <a:pos x="912" y="960"/>
              </a:cxn>
              <a:cxn ang="0">
                <a:pos x="0" y="1152"/>
              </a:cxn>
            </a:cxnLst>
            <a:rect l="0" t="0" r="r" b="b"/>
            <a:pathLst>
              <a:path w="912" h="1152">
                <a:moveTo>
                  <a:pt x="0" y="1152"/>
                </a:moveTo>
                <a:lnTo>
                  <a:pt x="480" y="0"/>
                </a:lnTo>
                <a:lnTo>
                  <a:pt x="912" y="960"/>
                </a:lnTo>
                <a:lnTo>
                  <a:pt x="0" y="1152"/>
                </a:lnTo>
                <a:close/>
              </a:path>
            </a:pathLst>
          </a:custGeom>
          <a:solidFill>
            <a:schemeClr val="hlink"/>
          </a:solidFill>
          <a:ln w="12700" cap="flat" cmpd="sng">
            <a:solidFill>
              <a:schemeClr val="hlink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350">
              <a:latin typeface="Whipsmart" panose="020B0502030203050204" pitchFamily="34" charset="0"/>
            </a:endParaRPr>
          </a:p>
        </p:txBody>
      </p:sp>
      <p:sp>
        <p:nvSpPr>
          <p:cNvPr id="32" name="Freeform 32"/>
          <p:cNvSpPr>
            <a:spLocks/>
          </p:cNvSpPr>
          <p:nvPr/>
        </p:nvSpPr>
        <p:spPr bwMode="auto">
          <a:xfrm>
            <a:off x="6400800" y="3495675"/>
            <a:ext cx="457200" cy="1085850"/>
          </a:xfrm>
          <a:custGeom>
            <a:avLst/>
            <a:gdLst/>
            <a:ahLst/>
            <a:cxnLst>
              <a:cxn ang="0">
                <a:pos x="0" y="1152"/>
              </a:cxn>
              <a:cxn ang="0">
                <a:pos x="480" y="0"/>
              </a:cxn>
              <a:cxn ang="0">
                <a:pos x="912" y="960"/>
              </a:cxn>
              <a:cxn ang="0">
                <a:pos x="0" y="1152"/>
              </a:cxn>
            </a:cxnLst>
            <a:rect l="0" t="0" r="r" b="b"/>
            <a:pathLst>
              <a:path w="912" h="1152">
                <a:moveTo>
                  <a:pt x="0" y="1152"/>
                </a:moveTo>
                <a:lnTo>
                  <a:pt x="480" y="0"/>
                </a:lnTo>
                <a:lnTo>
                  <a:pt x="912" y="960"/>
                </a:lnTo>
                <a:lnTo>
                  <a:pt x="0" y="1152"/>
                </a:lnTo>
                <a:close/>
              </a:path>
            </a:pathLst>
          </a:custGeom>
          <a:solidFill>
            <a:schemeClr val="hlink">
              <a:alpha val="50000"/>
            </a:schemeClr>
          </a:solidFill>
          <a:ln w="12700" cap="flat" cmpd="sng">
            <a:solidFill>
              <a:schemeClr val="hlink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350">
              <a:latin typeface="Whipsmart" panose="020B0502030203050204" pitchFamily="34" charset="0"/>
            </a:endParaRPr>
          </a:p>
        </p:txBody>
      </p:sp>
      <p:sp>
        <p:nvSpPr>
          <p:cNvPr id="33" name="Freeform 33"/>
          <p:cNvSpPr>
            <a:spLocks/>
          </p:cNvSpPr>
          <p:nvPr/>
        </p:nvSpPr>
        <p:spPr bwMode="auto">
          <a:xfrm>
            <a:off x="5943600" y="3267075"/>
            <a:ext cx="457200" cy="17716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6" y="1296"/>
              </a:cxn>
              <a:cxn ang="0">
                <a:pos x="48" y="1200"/>
              </a:cxn>
              <a:cxn ang="0">
                <a:pos x="0" y="0"/>
              </a:cxn>
            </a:cxnLst>
            <a:rect l="0" t="0" r="r" b="b"/>
            <a:pathLst>
              <a:path w="576" h="1296">
                <a:moveTo>
                  <a:pt x="0" y="0"/>
                </a:moveTo>
                <a:lnTo>
                  <a:pt x="576" y="1296"/>
                </a:lnTo>
                <a:lnTo>
                  <a:pt x="48" y="12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accent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350">
              <a:latin typeface="Whipsmart" panose="020B0502030203050204" pitchFamily="34" charset="0"/>
            </a:endParaRPr>
          </a:p>
        </p:txBody>
      </p:sp>
      <p:sp>
        <p:nvSpPr>
          <p:cNvPr id="34" name="Text Box 34"/>
          <p:cNvSpPr txBox="1">
            <a:spLocks noChangeArrowheads="1"/>
          </p:cNvSpPr>
          <p:nvPr/>
        </p:nvSpPr>
        <p:spPr bwMode="auto">
          <a:xfrm>
            <a:off x="5924196" y="5058893"/>
            <a:ext cx="904415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dirty="0">
                <a:latin typeface="Whipsmart" panose="020B0502030203050204" pitchFamily="34" charset="0"/>
              </a:rPr>
              <a:t>0.</a:t>
            </a:r>
            <a:r>
              <a:rPr lang="hu-HU" dirty="0">
                <a:latin typeface="Whipsmart" panose="020B0502030203050204" pitchFamily="34" charset="0"/>
              </a:rPr>
              <a:t>3325</a:t>
            </a:r>
          </a:p>
        </p:txBody>
      </p:sp>
      <p:sp>
        <p:nvSpPr>
          <p:cNvPr id="35" name="Text Box 35"/>
          <p:cNvSpPr txBox="1">
            <a:spLocks noChangeArrowheads="1"/>
          </p:cNvSpPr>
          <p:nvPr/>
        </p:nvSpPr>
        <p:spPr bwMode="auto">
          <a:xfrm>
            <a:off x="5086350" y="2867025"/>
            <a:ext cx="365806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hu-HU">
                <a:latin typeface="Whipsmart" panose="020B0502030203050204" pitchFamily="34" charset="0"/>
              </a:rPr>
              <a:t>1.</a:t>
            </a:r>
          </a:p>
        </p:txBody>
      </p:sp>
      <p:sp>
        <p:nvSpPr>
          <p:cNvPr id="36" name="Text Box 36"/>
          <p:cNvSpPr txBox="1">
            <a:spLocks noChangeArrowheads="1"/>
          </p:cNvSpPr>
          <p:nvPr/>
        </p:nvSpPr>
        <p:spPr bwMode="auto">
          <a:xfrm>
            <a:off x="4229100" y="2867025"/>
            <a:ext cx="365806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hu-HU">
                <a:latin typeface="Whipsmart" panose="020B0502030203050204" pitchFamily="34" charset="0"/>
              </a:rPr>
              <a:t>2.</a:t>
            </a:r>
          </a:p>
        </p:txBody>
      </p:sp>
      <p:sp>
        <p:nvSpPr>
          <p:cNvPr id="37" name="Text Box 37"/>
          <p:cNvSpPr txBox="1">
            <a:spLocks noChangeArrowheads="1"/>
          </p:cNvSpPr>
          <p:nvPr/>
        </p:nvSpPr>
        <p:spPr bwMode="auto">
          <a:xfrm>
            <a:off x="5772150" y="2867025"/>
            <a:ext cx="365806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hu-HU">
                <a:latin typeface="Whipsmart" panose="020B0502030203050204" pitchFamily="34" charset="0"/>
              </a:rPr>
              <a:t>3.</a:t>
            </a:r>
          </a:p>
        </p:txBody>
      </p:sp>
      <p:pic>
        <p:nvPicPr>
          <p:cNvPr id="38" name="Picture 6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804" y="4038600"/>
            <a:ext cx="532293" cy="468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74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26" grpId="0" autoUpdateAnimBg="0"/>
      <p:bldP spid="29" grpId="0" autoUpdateAnimBg="0"/>
      <p:bldP spid="30" grpId="0" autoUpdateAnimBg="0"/>
      <p:bldP spid="31" grpId="0" animBg="1"/>
      <p:bldP spid="3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Keverés </a:t>
            </a:r>
            <a:r>
              <a:rPr lang="en-US" dirty="0" smtClean="0"/>
              <a:t>[</a:t>
            </a:r>
            <a:r>
              <a:rPr lang="hu-HU" dirty="0" err="1" smtClean="0"/>
              <a:t>alpha</a:t>
            </a:r>
            <a:r>
              <a:rPr lang="hu-HU" dirty="0" smtClean="0"/>
              <a:t> </a:t>
            </a:r>
            <a:r>
              <a:rPr lang="en-US" dirty="0" smtClean="0"/>
              <a:t>blending]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célterületen már meglevő érték </a:t>
            </a:r>
            <a:r>
              <a:rPr lang="en-US" dirty="0" smtClean="0"/>
              <a:t>[</a:t>
            </a:r>
            <a:r>
              <a:rPr lang="en-US" dirty="0" err="1" smtClean="0"/>
              <a:t>dest</a:t>
            </a:r>
            <a:r>
              <a:rPr lang="en-US" dirty="0" smtClean="0"/>
              <a:t>]</a:t>
            </a:r>
            <a:r>
              <a:rPr lang="hu-HU" dirty="0" smtClean="0"/>
              <a:t> és az újonnan számított szín</a:t>
            </a:r>
            <a:r>
              <a:rPr lang="en-US" dirty="0" smtClean="0"/>
              <a:t> [</a:t>
            </a:r>
            <a:r>
              <a:rPr lang="en-US" dirty="0" err="1" smtClean="0"/>
              <a:t>src</a:t>
            </a:r>
            <a:r>
              <a:rPr lang="en-US" dirty="0" smtClean="0"/>
              <a:t>]</a:t>
            </a:r>
            <a:r>
              <a:rPr lang="hu-HU" dirty="0" smtClean="0"/>
              <a:t> kombinálása</a:t>
            </a:r>
          </a:p>
          <a:p>
            <a:r>
              <a:rPr lang="en-US" dirty="0" err="1" smtClean="0"/>
              <a:t>mindkett</a:t>
            </a:r>
            <a:r>
              <a:rPr lang="hu-HU" dirty="0" err="1" smtClean="0"/>
              <a:t>őhöz</a:t>
            </a:r>
            <a:r>
              <a:rPr lang="hu-HU" dirty="0" smtClean="0"/>
              <a:t> megadható egy súly (</a:t>
            </a:r>
            <a:r>
              <a:rPr lang="en-US" dirty="0" smtClean="0"/>
              <a:t>0, 1, </a:t>
            </a:r>
            <a:r>
              <a:rPr lang="hu-HU" dirty="0" err="1" smtClean="0"/>
              <a:t>src</a:t>
            </a:r>
            <a:r>
              <a:rPr lang="en-US" dirty="0" smtClean="0"/>
              <a:t>al</a:t>
            </a:r>
            <a:r>
              <a:rPr lang="hu-HU" dirty="0" err="1" smtClean="0"/>
              <a:t>ph</a:t>
            </a:r>
            <a:r>
              <a:rPr lang="en-US" dirty="0" smtClean="0"/>
              <a:t>a</a:t>
            </a:r>
            <a:r>
              <a:rPr lang="hu-HU" dirty="0" smtClean="0"/>
              <a:t>, </a:t>
            </a:r>
            <a:r>
              <a:rPr lang="hu-HU" dirty="0" err="1" smtClean="0"/>
              <a:t>dstalpha</a:t>
            </a:r>
            <a:r>
              <a:rPr lang="hu-HU" dirty="0" smtClean="0"/>
              <a:t>, 1-alpha ...)</a:t>
            </a:r>
          </a:p>
          <a:p>
            <a:r>
              <a:rPr lang="hu-HU" dirty="0" smtClean="0"/>
              <a:t>megadható a függvény (add, </a:t>
            </a:r>
            <a:r>
              <a:rPr lang="hu-HU" dirty="0" err="1" smtClean="0"/>
              <a:t>subtract</a:t>
            </a:r>
            <a:r>
              <a:rPr lang="hu-HU" dirty="0" smtClean="0"/>
              <a:t>, min, </a:t>
            </a:r>
            <a:r>
              <a:rPr lang="hu-HU" dirty="0" err="1" smtClean="0"/>
              <a:t>max</a:t>
            </a:r>
            <a:r>
              <a:rPr lang="hu-HU" dirty="0" smtClean="0"/>
              <a:t> ...)</a:t>
            </a:r>
            <a:endParaRPr lang="en-US" dirty="0" smtClean="0"/>
          </a:p>
          <a:p>
            <a:pPr lvl="1"/>
            <a:r>
              <a:rPr lang="hu-HU" dirty="0" smtClean="0"/>
              <a:t>átlátszóság: </a:t>
            </a:r>
            <a:r>
              <a:rPr lang="en-US" dirty="0" smtClean="0"/>
              <a:t>h</a:t>
            </a:r>
            <a:r>
              <a:rPr lang="hu-HU" dirty="0" err="1" smtClean="0"/>
              <a:t>átulról</a:t>
            </a:r>
            <a:r>
              <a:rPr lang="hu-HU" dirty="0" smtClean="0"/>
              <a:t> előre rajzolás </a:t>
            </a:r>
            <a:r>
              <a:rPr lang="en-US" dirty="0" smtClean="0"/>
              <a:t>+ blending</a:t>
            </a:r>
            <a:endParaRPr lang="hu-HU" dirty="0" smtClean="0"/>
          </a:p>
          <a:p>
            <a:pPr lvl="1"/>
            <a:r>
              <a:rPr lang="hu-HU" dirty="0" err="1" smtClean="0"/>
              <a:t>src</a:t>
            </a:r>
            <a:r>
              <a:rPr lang="hu-HU" dirty="0" smtClean="0"/>
              <a:t> </a:t>
            </a:r>
            <a:r>
              <a:rPr lang="en-US" dirty="0" smtClean="0"/>
              <a:t>* </a:t>
            </a:r>
            <a:r>
              <a:rPr lang="en-US" dirty="0" err="1" smtClean="0">
                <a:solidFill>
                  <a:schemeClr val="hlink"/>
                </a:solidFill>
              </a:rPr>
              <a:t>srcalpha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hlink"/>
                </a:solidFill>
              </a:rPr>
              <a:t>+</a:t>
            </a:r>
            <a:r>
              <a:rPr lang="en-US" dirty="0" smtClean="0"/>
              <a:t> </a:t>
            </a:r>
            <a:r>
              <a:rPr lang="en-US" dirty="0" err="1" smtClean="0"/>
              <a:t>dst</a:t>
            </a:r>
            <a:r>
              <a:rPr lang="en-US" dirty="0" smtClean="0"/>
              <a:t> * </a:t>
            </a:r>
            <a:r>
              <a:rPr lang="en-US" dirty="0" smtClean="0">
                <a:solidFill>
                  <a:schemeClr val="hlink"/>
                </a:solidFill>
              </a:rPr>
              <a:t>(1- </a:t>
            </a:r>
            <a:r>
              <a:rPr lang="en-US" dirty="0" err="1" smtClean="0">
                <a:solidFill>
                  <a:schemeClr val="hlink"/>
                </a:solidFill>
              </a:rPr>
              <a:t>srcalpha</a:t>
            </a:r>
            <a:r>
              <a:rPr lang="en-US" dirty="0" smtClean="0">
                <a:solidFill>
                  <a:schemeClr val="hlink"/>
                </a:solidFill>
              </a:rPr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221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GPU </a:t>
            </a:r>
            <a:r>
              <a:rPr lang="hu-HU" dirty="0" err="1" smtClean="0"/>
              <a:t>pipeline</a:t>
            </a:r>
            <a:r>
              <a:rPr lang="hu-HU" dirty="0" smtClean="0"/>
              <a:t> input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vertex</a:t>
            </a:r>
            <a:r>
              <a:rPr lang="hu-HU" dirty="0" smtClean="0"/>
              <a:t> </a:t>
            </a:r>
            <a:r>
              <a:rPr lang="hu-HU" dirty="0" err="1" smtClean="0"/>
              <a:t>bufferek</a:t>
            </a:r>
            <a:endParaRPr lang="hu-HU" dirty="0" smtClean="0"/>
          </a:p>
          <a:p>
            <a:r>
              <a:rPr lang="hu-HU" dirty="0" smtClean="0"/>
              <a:t>index </a:t>
            </a:r>
            <a:r>
              <a:rPr lang="hu-HU" dirty="0" err="1" smtClean="0"/>
              <a:t>buffer</a:t>
            </a:r>
            <a:endParaRPr lang="hu-HU" dirty="0" smtClean="0"/>
          </a:p>
          <a:p>
            <a:r>
              <a:rPr lang="hu-HU" dirty="0" smtClean="0"/>
              <a:t>rajzolási állapot</a:t>
            </a:r>
          </a:p>
          <a:p>
            <a:pPr lvl="1"/>
            <a:r>
              <a:rPr lang="hu-HU" dirty="0" smtClean="0"/>
              <a:t>egyes </a:t>
            </a:r>
            <a:r>
              <a:rPr lang="hu-HU" dirty="0" err="1" smtClean="0"/>
              <a:t>pipeline</a:t>
            </a:r>
            <a:r>
              <a:rPr lang="en-US" dirty="0" smtClean="0"/>
              <a:t>-</a:t>
            </a:r>
            <a:r>
              <a:rPr lang="hu-HU" dirty="0" smtClean="0"/>
              <a:t>elemek működési beállításai</a:t>
            </a:r>
          </a:p>
          <a:p>
            <a:pPr lvl="1"/>
            <a:r>
              <a:rPr lang="hu-HU" dirty="0" smtClean="0"/>
              <a:t>programozható elemek </a:t>
            </a:r>
            <a:r>
              <a:rPr lang="hu-HU" dirty="0" err="1" smtClean="0"/>
              <a:t>shader</a:t>
            </a:r>
            <a:r>
              <a:rPr lang="hu-HU" dirty="0" smtClean="0"/>
              <a:t> programjai</a:t>
            </a:r>
          </a:p>
          <a:p>
            <a:r>
              <a:rPr lang="hu-HU" dirty="0" smtClean="0"/>
              <a:t>erőforrások – globális</a:t>
            </a:r>
            <a:r>
              <a:rPr lang="en-US" dirty="0" smtClean="0"/>
              <a:t> </a:t>
            </a:r>
            <a:r>
              <a:rPr lang="hu-HU" dirty="0" smtClean="0"/>
              <a:t>memóriában adatok</a:t>
            </a:r>
          </a:p>
          <a:p>
            <a:pPr lvl="1"/>
            <a:r>
              <a:rPr lang="hu-HU" dirty="0" smtClean="0"/>
              <a:t>globális (uniform) változók</a:t>
            </a:r>
          </a:p>
          <a:p>
            <a:pPr lvl="1"/>
            <a:r>
              <a:rPr lang="hu-HU" dirty="0" smtClean="0"/>
              <a:t>textúrák</a:t>
            </a:r>
          </a:p>
          <a:p>
            <a:pPr lvl="1"/>
            <a:r>
              <a:rPr lang="hu-HU" dirty="0" err="1" smtClean="0"/>
              <a:t>adatbufferek</a:t>
            </a:r>
            <a:endParaRPr lang="hu-HU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Lekerekített téglalap 3"/>
          <p:cNvSpPr/>
          <p:nvPr/>
        </p:nvSpPr>
        <p:spPr>
          <a:xfrm>
            <a:off x="3758143" y="2579549"/>
            <a:ext cx="114300" cy="114300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Lekerekített téglalap 4"/>
          <p:cNvSpPr/>
          <p:nvPr/>
        </p:nvSpPr>
        <p:spPr>
          <a:xfrm>
            <a:off x="3872443" y="2579549"/>
            <a:ext cx="114300" cy="114300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Lekerekített téglalap 5"/>
          <p:cNvSpPr/>
          <p:nvPr/>
        </p:nvSpPr>
        <p:spPr>
          <a:xfrm>
            <a:off x="3986743" y="2579549"/>
            <a:ext cx="114300" cy="114300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Lekerekített téglalap 6"/>
          <p:cNvSpPr/>
          <p:nvPr/>
        </p:nvSpPr>
        <p:spPr>
          <a:xfrm>
            <a:off x="4158193" y="2579549"/>
            <a:ext cx="114300" cy="114300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Lekerekített téglalap 7"/>
          <p:cNvSpPr/>
          <p:nvPr/>
        </p:nvSpPr>
        <p:spPr>
          <a:xfrm>
            <a:off x="4272493" y="2579549"/>
            <a:ext cx="114300" cy="114300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Lekerekített téglalap 8"/>
          <p:cNvSpPr/>
          <p:nvPr/>
        </p:nvSpPr>
        <p:spPr>
          <a:xfrm>
            <a:off x="4386793" y="2579549"/>
            <a:ext cx="114300" cy="114300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Lekerekített téglalap 9"/>
          <p:cNvSpPr/>
          <p:nvPr/>
        </p:nvSpPr>
        <p:spPr>
          <a:xfrm>
            <a:off x="4558243" y="2579549"/>
            <a:ext cx="114300" cy="114300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Lekerekített téglalap 10"/>
          <p:cNvSpPr/>
          <p:nvPr/>
        </p:nvSpPr>
        <p:spPr>
          <a:xfrm>
            <a:off x="4672543" y="2579549"/>
            <a:ext cx="114300" cy="114300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Lekerekített téglalap 11"/>
          <p:cNvSpPr/>
          <p:nvPr/>
        </p:nvSpPr>
        <p:spPr>
          <a:xfrm>
            <a:off x="4786843" y="2579549"/>
            <a:ext cx="114300" cy="114300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Lekerekített téglalap 12"/>
          <p:cNvSpPr/>
          <p:nvPr/>
        </p:nvSpPr>
        <p:spPr>
          <a:xfrm>
            <a:off x="4958293" y="2579549"/>
            <a:ext cx="114300" cy="114300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Lekerekített téglalap 13"/>
          <p:cNvSpPr/>
          <p:nvPr/>
        </p:nvSpPr>
        <p:spPr>
          <a:xfrm>
            <a:off x="5072593" y="2579549"/>
            <a:ext cx="114300" cy="114300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Lekerekített téglalap 14"/>
          <p:cNvSpPr/>
          <p:nvPr/>
        </p:nvSpPr>
        <p:spPr>
          <a:xfrm>
            <a:off x="5186893" y="2579549"/>
            <a:ext cx="114300" cy="114300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Ellipszis 15"/>
          <p:cNvSpPr/>
          <p:nvPr/>
        </p:nvSpPr>
        <p:spPr>
          <a:xfrm>
            <a:off x="3700993" y="1893749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7" name="Ellipszis 16"/>
          <p:cNvSpPr/>
          <p:nvPr/>
        </p:nvSpPr>
        <p:spPr>
          <a:xfrm>
            <a:off x="3700993" y="2179499"/>
            <a:ext cx="228600" cy="2286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Ellipszis 17"/>
          <p:cNvSpPr/>
          <p:nvPr/>
        </p:nvSpPr>
        <p:spPr>
          <a:xfrm>
            <a:off x="3986743" y="1893749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9" name="Ellipszis 18"/>
          <p:cNvSpPr/>
          <p:nvPr/>
        </p:nvSpPr>
        <p:spPr>
          <a:xfrm>
            <a:off x="3986743" y="2179499"/>
            <a:ext cx="228600" cy="2286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0" name="Ellipszis 19"/>
          <p:cNvSpPr/>
          <p:nvPr/>
        </p:nvSpPr>
        <p:spPr>
          <a:xfrm>
            <a:off x="4272493" y="1893749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1" name="Ellipszis 20"/>
          <p:cNvSpPr/>
          <p:nvPr/>
        </p:nvSpPr>
        <p:spPr>
          <a:xfrm>
            <a:off x="4272493" y="2179499"/>
            <a:ext cx="228600" cy="2286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2" name="Ellipszis 21"/>
          <p:cNvSpPr/>
          <p:nvPr/>
        </p:nvSpPr>
        <p:spPr>
          <a:xfrm>
            <a:off x="4558243" y="1893749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3" name="Ellipszis 22"/>
          <p:cNvSpPr/>
          <p:nvPr/>
        </p:nvSpPr>
        <p:spPr>
          <a:xfrm>
            <a:off x="4558243" y="2179499"/>
            <a:ext cx="228600" cy="2286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4" name="Ellipszis 23"/>
          <p:cNvSpPr/>
          <p:nvPr/>
        </p:nvSpPr>
        <p:spPr>
          <a:xfrm>
            <a:off x="4843993" y="1893749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5" name="Ellipszis 24"/>
          <p:cNvSpPr/>
          <p:nvPr/>
        </p:nvSpPr>
        <p:spPr>
          <a:xfrm>
            <a:off x="5129743" y="1893749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6" name="Ellipszis 25"/>
          <p:cNvSpPr/>
          <p:nvPr/>
        </p:nvSpPr>
        <p:spPr>
          <a:xfrm>
            <a:off x="5415493" y="1893749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7" name="Ellipszis 26"/>
          <p:cNvSpPr/>
          <p:nvPr/>
        </p:nvSpPr>
        <p:spPr>
          <a:xfrm>
            <a:off x="5701243" y="1893749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8" name="Ellipszis 27"/>
          <p:cNvSpPr/>
          <p:nvPr/>
        </p:nvSpPr>
        <p:spPr>
          <a:xfrm>
            <a:off x="5986993" y="1893749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9" name="Ellipszis 28"/>
          <p:cNvSpPr/>
          <p:nvPr/>
        </p:nvSpPr>
        <p:spPr>
          <a:xfrm>
            <a:off x="6272743" y="1893749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0" name="Ellipszis 29"/>
          <p:cNvSpPr/>
          <p:nvPr/>
        </p:nvSpPr>
        <p:spPr>
          <a:xfrm>
            <a:off x="6558493" y="1893749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1" name="Ellipszis 30"/>
          <p:cNvSpPr/>
          <p:nvPr/>
        </p:nvSpPr>
        <p:spPr>
          <a:xfrm>
            <a:off x="6844243" y="1893749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2" name="Jobb oldali kapcsos zárójel 31"/>
          <p:cNvSpPr/>
          <p:nvPr/>
        </p:nvSpPr>
        <p:spPr>
          <a:xfrm>
            <a:off x="4728555" y="4705074"/>
            <a:ext cx="342900" cy="10287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3" name="Szövegdoboz 32"/>
          <p:cNvSpPr txBox="1"/>
          <p:nvPr/>
        </p:nvSpPr>
        <p:spPr>
          <a:xfrm>
            <a:off x="5185755" y="5047975"/>
            <a:ext cx="1523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>
                <a:latin typeface="Whipsmart" panose="020B0502030203050204" pitchFamily="34" charset="0"/>
              </a:rPr>
              <a:t>csak olvasható</a:t>
            </a:r>
            <a:endParaRPr lang="en-US" dirty="0">
              <a:latin typeface="Whipsmart" panose="020B0502030203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75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WebGL2</a:t>
            </a:r>
            <a:endParaRPr lang="en-US" altLang="en-US" dirty="0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1371600" y="1420587"/>
            <a:ext cx="3028950" cy="5151664"/>
          </a:xfrm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fontScale="77500" lnSpcReduction="20000"/>
          </a:bodyPr>
          <a:lstStyle/>
          <a:p>
            <a:r>
              <a:rPr lang="en-US" altLang="en-US" dirty="0" smtClean="0"/>
              <a:t>Vertex </a:t>
            </a:r>
            <a:r>
              <a:rPr lang="en-US" altLang="en-US" dirty="0" err="1" smtClean="0"/>
              <a:t>shader</a:t>
            </a:r>
            <a:endParaRPr lang="en-US" altLang="en-US" dirty="0" smtClean="0"/>
          </a:p>
          <a:p>
            <a:r>
              <a:rPr lang="en-US" altLang="en-US" dirty="0" smtClean="0"/>
              <a:t>Fragment </a:t>
            </a:r>
            <a:r>
              <a:rPr lang="en-US" altLang="en-US" dirty="0" err="1" smtClean="0"/>
              <a:t>shader</a:t>
            </a:r>
            <a:endParaRPr lang="en-US" altLang="en-US" dirty="0" smtClean="0"/>
          </a:p>
          <a:p>
            <a:r>
              <a:rPr lang="en-US" altLang="en-US" dirty="0" smtClean="0"/>
              <a:t>Vertex buffer</a:t>
            </a:r>
          </a:p>
          <a:p>
            <a:r>
              <a:rPr lang="en-US" altLang="en-US" dirty="0" smtClean="0"/>
              <a:t>Texture</a:t>
            </a:r>
          </a:p>
          <a:p>
            <a:r>
              <a:rPr lang="en-US" altLang="en-US" dirty="0" smtClean="0"/>
              <a:t>Framebuffer</a:t>
            </a:r>
          </a:p>
          <a:p>
            <a:r>
              <a:rPr lang="en-US" altLang="en-US" dirty="0" smtClean="0"/>
              <a:t>Render </a:t>
            </a:r>
            <a:r>
              <a:rPr lang="en-US" altLang="en-US" dirty="0" smtClean="0"/>
              <a:t>state</a:t>
            </a:r>
          </a:p>
          <a:p>
            <a:r>
              <a:rPr lang="hu-HU" altLang="en-US" b="1" dirty="0"/>
              <a:t>3D </a:t>
            </a:r>
            <a:r>
              <a:rPr lang="hu-HU" altLang="en-US" b="1" dirty="0" smtClean="0"/>
              <a:t>texture</a:t>
            </a:r>
            <a:endParaRPr lang="en-US" altLang="en-US" b="1" dirty="0" smtClean="0"/>
          </a:p>
          <a:p>
            <a:r>
              <a:rPr lang="en-US" altLang="en-US" b="1" dirty="0"/>
              <a:t>Vertex Array </a:t>
            </a:r>
            <a:r>
              <a:rPr lang="en-US" altLang="en-US" b="1" dirty="0" smtClean="0"/>
              <a:t>Object</a:t>
            </a:r>
          </a:p>
          <a:p>
            <a:r>
              <a:rPr lang="en-US" altLang="en-US" dirty="0" err="1" smtClean="0"/>
              <a:t>int</a:t>
            </a:r>
            <a:r>
              <a:rPr lang="en-US" altLang="en-US" dirty="0" smtClean="0"/>
              <a:t> math</a:t>
            </a:r>
          </a:p>
          <a:p>
            <a:r>
              <a:rPr lang="hu-HU" altLang="en-US" b="1" dirty="0" smtClean="0"/>
              <a:t>dinamikus ciklusok</a:t>
            </a:r>
            <a:endParaRPr lang="en-US" altLang="en-US" b="1" dirty="0" smtClean="0"/>
          </a:p>
          <a:p>
            <a:r>
              <a:rPr lang="en-US" altLang="en-US" dirty="0" smtClean="0"/>
              <a:t>Floating-point texture</a:t>
            </a:r>
          </a:p>
          <a:p>
            <a:r>
              <a:rPr lang="en-US" altLang="en-US" dirty="0"/>
              <a:t>Compressed </a:t>
            </a:r>
            <a:r>
              <a:rPr lang="en-US" altLang="en-US" dirty="0" smtClean="0"/>
              <a:t>texture</a:t>
            </a:r>
          </a:p>
          <a:p>
            <a:r>
              <a:rPr lang="en-US" altLang="en-US" dirty="0"/>
              <a:t>FS depth </a:t>
            </a:r>
            <a:r>
              <a:rPr lang="en-US" altLang="en-US" dirty="0" smtClean="0"/>
              <a:t>write</a:t>
            </a:r>
          </a:p>
          <a:p>
            <a:r>
              <a:rPr lang="en-US" altLang="en-US" dirty="0"/>
              <a:t>Multiple render target</a:t>
            </a:r>
          </a:p>
          <a:p>
            <a:pPr marL="0" indent="0">
              <a:buNone/>
            </a:pPr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 smtClean="0"/>
          </a:p>
        </p:txBody>
      </p:sp>
      <p:sp>
        <p:nvSpPr>
          <p:cNvPr id="12292" name="Content Placeholder 2"/>
          <p:cNvSpPr txBox="1">
            <a:spLocks/>
          </p:cNvSpPr>
          <p:nvPr/>
        </p:nvSpPr>
        <p:spPr bwMode="auto">
          <a:xfrm>
            <a:off x="4514850" y="2171700"/>
            <a:ext cx="3371850" cy="169000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hu-HU" altLang="en-US" sz="2400" dirty="0" smtClean="0">
                <a:latin typeface="Whipsmart" panose="020B0502030203050204" pitchFamily="34" charset="0"/>
              </a:rPr>
              <a:t>nincs</a:t>
            </a:r>
            <a:endParaRPr lang="en-US" altLang="en-US" sz="2400" dirty="0">
              <a:latin typeface="Whipsmart" panose="020B0502030203050204" pitchFamily="34" charset="0"/>
            </a:endParaRPr>
          </a:p>
          <a:p>
            <a:pPr lvl="1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</a:pPr>
            <a:r>
              <a:rPr lang="en-US" altLang="en-US" sz="2100" dirty="0">
                <a:latin typeface="Whipsmart" panose="020B0502030203050204" pitchFamily="34" charset="0"/>
              </a:rPr>
              <a:t>Geometry </a:t>
            </a:r>
            <a:r>
              <a:rPr lang="en-US" altLang="en-US" sz="2100" dirty="0" err="1">
                <a:latin typeface="Whipsmart" panose="020B0502030203050204" pitchFamily="34" charset="0"/>
              </a:rPr>
              <a:t>shader</a:t>
            </a:r>
            <a:endParaRPr lang="en-US" altLang="en-US" sz="2100" dirty="0">
              <a:latin typeface="Whipsmart" panose="020B0502030203050204" pitchFamily="34" charset="0"/>
            </a:endParaRPr>
          </a:p>
          <a:p>
            <a:pPr lvl="1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</a:pPr>
            <a:r>
              <a:rPr lang="en-US" altLang="en-US" sz="2100" dirty="0">
                <a:latin typeface="Whipsmart" panose="020B0502030203050204" pitchFamily="34" charset="0"/>
              </a:rPr>
              <a:t>Tessellation </a:t>
            </a:r>
            <a:r>
              <a:rPr lang="en-US" altLang="en-US" sz="2100" dirty="0" err="1" smtClean="0">
                <a:latin typeface="Whipsmart" panose="020B0502030203050204" pitchFamily="34" charset="0"/>
              </a:rPr>
              <a:t>shader</a:t>
            </a:r>
            <a:endParaRPr lang="en-US" altLang="en-US" sz="2100" dirty="0">
              <a:latin typeface="Whipsmart" panose="020B0502030203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9865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WebGL</a:t>
            </a:r>
            <a:r>
              <a:rPr lang="hu-HU" altLang="en-US" dirty="0" smtClean="0"/>
              <a:t>2</a:t>
            </a:r>
            <a:endParaRPr lang="en-US" altLang="en-US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altLang="en-US" dirty="0" smtClean="0"/>
              <a:t>hasonló, mint  a </a:t>
            </a:r>
            <a:r>
              <a:rPr lang="hu-HU" altLang="en-US" dirty="0" err="1" smtClean="0"/>
              <a:t>desktop</a:t>
            </a:r>
            <a:r>
              <a:rPr lang="hu-HU" altLang="en-US" dirty="0" smtClean="0"/>
              <a:t> </a:t>
            </a:r>
            <a:r>
              <a:rPr lang="en-US" altLang="en-US" dirty="0" smtClean="0"/>
              <a:t>OpenGL: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600200" y="2971800"/>
            <a:ext cx="6172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88144" indent="-302419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100" kern="0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...</a:t>
            </a:r>
            <a:endParaRPr lang="en-US" sz="2100" kern="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88144" indent="-302419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100" kern="0" dirty="0" err="1">
                <a:latin typeface="Consolas" panose="020B0609020204030204" pitchFamily="49" charset="0"/>
                <a:cs typeface="Consolas" panose="020B0609020204030204" pitchFamily="49" charset="0"/>
              </a:rPr>
              <a:t>gl.</a:t>
            </a:r>
            <a:r>
              <a:rPr lang="en-US" sz="2100" kern="0" dirty="0" err="1">
                <a:solidFill>
                  <a:srgbClr val="D6009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bindBuffer</a:t>
            </a:r>
            <a:r>
              <a:rPr lang="en-US" sz="2100" kern="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100" kern="0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/* ... */</a:t>
            </a:r>
            <a:r>
              <a:rPr lang="en-US" sz="2100" kern="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388144" indent="-302419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100" kern="0" dirty="0" err="1">
                <a:latin typeface="Consolas" panose="020B0609020204030204" pitchFamily="49" charset="0"/>
                <a:cs typeface="Consolas" panose="020B0609020204030204" pitchFamily="49" charset="0"/>
              </a:rPr>
              <a:t>gl.</a:t>
            </a:r>
            <a:r>
              <a:rPr lang="en-US" sz="2100" kern="0" dirty="0" err="1">
                <a:solidFill>
                  <a:srgbClr val="D6009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vertexAttribPointer</a:t>
            </a:r>
            <a:r>
              <a:rPr lang="en-US" sz="2100" kern="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100" kern="0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/* ... */</a:t>
            </a:r>
            <a:r>
              <a:rPr lang="en-US" sz="2100" kern="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388144" indent="-302419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100" kern="0" dirty="0" err="1">
                <a:latin typeface="Consolas" panose="020B0609020204030204" pitchFamily="49" charset="0"/>
                <a:cs typeface="Consolas" panose="020B0609020204030204" pitchFamily="49" charset="0"/>
              </a:rPr>
              <a:t>gl.</a:t>
            </a:r>
            <a:r>
              <a:rPr lang="en-US" sz="2100" kern="0" dirty="0" err="1">
                <a:solidFill>
                  <a:srgbClr val="D6009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useProgram</a:t>
            </a:r>
            <a:r>
              <a:rPr lang="en-US" sz="2100" kern="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100" kern="0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/* ... */</a:t>
            </a:r>
            <a:r>
              <a:rPr lang="en-US" sz="2100" kern="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388144" indent="-302419"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n-US" sz="2100" kern="0" dirty="0" err="1">
                <a:latin typeface="Consolas" panose="020B0609020204030204" pitchFamily="49" charset="0"/>
                <a:cs typeface="Consolas" panose="020B0609020204030204" pitchFamily="49" charset="0"/>
              </a:rPr>
              <a:t>gl.</a:t>
            </a:r>
            <a:r>
              <a:rPr lang="en-US" sz="2100" kern="0" dirty="0" err="1">
                <a:solidFill>
                  <a:srgbClr val="D6009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drawArrays</a:t>
            </a:r>
            <a:r>
              <a:rPr lang="en-US" sz="2100" kern="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100" kern="0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/* ... */</a:t>
            </a:r>
            <a:r>
              <a:rPr lang="en-US" sz="2100" kern="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8059758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Scene</a:t>
            </a:r>
            <a:r>
              <a:rPr lang="hu-HU" dirty="0" smtClean="0"/>
              <a:t> – </a:t>
            </a:r>
            <a:r>
              <a:rPr lang="en-US" dirty="0" smtClean="0"/>
              <a:t>id</a:t>
            </a:r>
            <a:r>
              <a:rPr lang="hu-HU" dirty="0" err="1" smtClean="0"/>
              <a:t>őlépcső</a:t>
            </a:r>
            <a:r>
              <a:rPr lang="hu-HU" dirty="0" smtClean="0"/>
              <a:t> és képernyőtörlés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i="1" dirty="0" err="1" smtClean="0">
                <a:solidFill>
                  <a:srgbClr val="34A7BD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const</a:t>
            </a:r>
            <a:r>
              <a:rPr lang="en-US" sz="2000" i="1" dirty="0" smtClean="0">
                <a:solidFill>
                  <a:srgbClr val="34A7BD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427E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Scene</a:t>
            </a:r>
            <a:r>
              <a:rPr lang="en-US" sz="20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C7004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>
                <a:solidFill>
                  <a:srgbClr val="34A7BD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i="1" dirty="0" err="1">
                <a:solidFill>
                  <a:srgbClr val="CB65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gl</a:t>
            </a: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i="1" dirty="0">
                <a:solidFill>
                  <a:srgbClr val="CB65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canvas</a:t>
            </a: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) {</a:t>
            </a:r>
            <a:r>
              <a:rPr lang="en-U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this.canvas</a:t>
            </a: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C7004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canvas;</a:t>
            </a:r>
            <a:r>
              <a:rPr lang="en-U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u-HU" sz="20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this.timeAtLastFrame</a:t>
            </a:r>
            <a:r>
              <a:rPr lang="en-US" sz="20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C7004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C7004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>
                <a:solidFill>
                  <a:srgbClr val="34A7BD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Date</a:t>
            </a: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().</a:t>
            </a:r>
            <a:r>
              <a:rPr lang="en-US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getTime</a:t>
            </a: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  <a:r>
              <a:rPr lang="en-U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lang="en-U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i="1" dirty="0" err="1" smtClean="0">
                <a:solidFill>
                  <a:srgbClr val="34A7BD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Scene</a:t>
            </a:r>
            <a:r>
              <a:rPr lang="en-US" sz="2000" dirty="0" err="1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dirty="0" err="1" smtClean="0">
                <a:solidFill>
                  <a:srgbClr val="34A7BD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prototype</a:t>
            </a:r>
            <a:r>
              <a:rPr lang="en-US" sz="2000" dirty="0" err="1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dirty="0" err="1" smtClean="0">
                <a:solidFill>
                  <a:srgbClr val="427E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update</a:t>
            </a:r>
            <a:r>
              <a:rPr lang="en-US" sz="20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C7004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>
                <a:solidFill>
                  <a:srgbClr val="34A7BD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i="1" dirty="0" err="1">
                <a:solidFill>
                  <a:srgbClr val="CB65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gl</a:t>
            </a: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) {</a:t>
            </a:r>
            <a:r>
              <a:rPr lang="en-U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i="1" dirty="0" err="1" smtClean="0">
                <a:solidFill>
                  <a:srgbClr val="34A7BD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const</a:t>
            </a:r>
            <a:r>
              <a:rPr lang="en-US" sz="2000" i="1" dirty="0" smtClean="0">
                <a:solidFill>
                  <a:srgbClr val="34A7BD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timeAtThisFrame</a:t>
            </a:r>
            <a:r>
              <a:rPr lang="en-US" sz="20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C7004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C7004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>
                <a:solidFill>
                  <a:srgbClr val="34A7BD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Date</a:t>
            </a: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().</a:t>
            </a:r>
            <a:r>
              <a:rPr lang="en-US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getTime</a:t>
            </a: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  <a:r>
              <a:rPr lang="en-U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i="1" dirty="0" err="1" smtClean="0">
                <a:solidFill>
                  <a:srgbClr val="34A7BD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const</a:t>
            </a:r>
            <a:r>
              <a:rPr lang="en-US" sz="20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dt</a:t>
            </a: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C7004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timeAtThisFrame</a:t>
            </a: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C7004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this.timeAtLastFrame</a:t>
            </a: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000" dirty="0">
                <a:solidFill>
                  <a:srgbClr val="C7004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7C4FCD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1000.0</a:t>
            </a: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this.timeAtLastFrame</a:t>
            </a: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C7004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timeAtThisFrame</a:t>
            </a: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>
                <a:solidFill>
                  <a:srgbClr val="A5A5A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// clear the screen</a:t>
            </a:r>
            <a:r>
              <a:rPr lang="en-U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gl.clearColor</a:t>
            </a: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>
                <a:solidFill>
                  <a:srgbClr val="7C4FCD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0.6</a:t>
            </a: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>
                <a:solidFill>
                  <a:srgbClr val="7C4FCD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0.0</a:t>
            </a: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>
                <a:solidFill>
                  <a:srgbClr val="7C4FCD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0.3</a:t>
            </a: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>
                <a:solidFill>
                  <a:srgbClr val="7C4FCD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1.0</a:t>
            </a: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r>
              <a:rPr lang="en-U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gl.clearDepth</a:t>
            </a: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>
                <a:solidFill>
                  <a:srgbClr val="7C4FCD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1.0</a:t>
            </a: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r>
              <a:rPr lang="en-U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gl.clear</a:t>
            </a: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gl.COLOR_BUFFER_BIT</a:t>
            </a: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C7004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gl.DEPTH_BUFFER_BIT</a:t>
            </a:r>
            <a:r>
              <a:rPr lang="en-US" sz="20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lang="en-US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u-HU" sz="20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9962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Rajzolás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kell geometria</a:t>
            </a:r>
          </a:p>
          <a:p>
            <a:pPr lvl="1"/>
            <a:r>
              <a:rPr lang="hu-HU" dirty="0" err="1" smtClean="0"/>
              <a:t>vertex</a:t>
            </a:r>
            <a:r>
              <a:rPr lang="hu-HU" dirty="0" smtClean="0"/>
              <a:t> </a:t>
            </a:r>
            <a:r>
              <a:rPr lang="hu-HU" dirty="0" err="1" smtClean="0"/>
              <a:t>bufferek</a:t>
            </a:r>
            <a:r>
              <a:rPr lang="hu-HU" dirty="0" smtClean="0"/>
              <a:t>, index </a:t>
            </a:r>
            <a:r>
              <a:rPr lang="hu-HU" dirty="0" err="1" smtClean="0"/>
              <a:t>buffer</a:t>
            </a:r>
            <a:endParaRPr lang="hu-HU" dirty="0" smtClean="0"/>
          </a:p>
          <a:p>
            <a:pPr lvl="1"/>
            <a:r>
              <a:rPr lang="hu-HU" dirty="0" smtClean="0"/>
              <a:t>attribútum kötések</a:t>
            </a:r>
          </a:p>
          <a:p>
            <a:r>
              <a:rPr lang="hu-HU" dirty="0" smtClean="0"/>
              <a:t>kell GPU program</a:t>
            </a:r>
          </a:p>
          <a:p>
            <a:pPr lvl="1"/>
            <a:r>
              <a:rPr lang="hu-HU" dirty="0" err="1" smtClean="0"/>
              <a:t>vertex</a:t>
            </a:r>
            <a:r>
              <a:rPr lang="hu-HU" dirty="0" smtClean="0"/>
              <a:t> </a:t>
            </a:r>
            <a:r>
              <a:rPr lang="hu-HU" dirty="0" err="1" smtClean="0"/>
              <a:t>shader</a:t>
            </a:r>
            <a:endParaRPr lang="hu-HU" dirty="0" smtClean="0"/>
          </a:p>
          <a:p>
            <a:pPr lvl="1"/>
            <a:r>
              <a:rPr lang="hu-HU" dirty="0" smtClean="0"/>
              <a:t>pixel </a:t>
            </a:r>
            <a:r>
              <a:rPr lang="hu-HU" dirty="0" err="1" smtClean="0"/>
              <a:t>shader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2353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Scene</a:t>
            </a:r>
            <a:r>
              <a:rPr lang="hu-HU" dirty="0" smtClean="0"/>
              <a:t> – geometria és GPU program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i="1" dirty="0" err="1" smtClean="0">
                <a:solidFill>
                  <a:schemeClr val="bg1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const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Scene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 err="1">
                <a:solidFill>
                  <a:schemeClr val="bg1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gl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canvas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) { 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this.vs</a:t>
            </a:r>
            <a:r>
              <a:rPr lang="hu-HU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Quad</a:t>
            </a:r>
            <a:r>
              <a:rPr lang="en-US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C7004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C7004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Shader</a:t>
            </a:r>
            <a:r>
              <a:rPr lang="en-US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gl</a:t>
            </a:r>
            <a:r>
              <a:rPr lang="en-US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dirty="0" err="1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gl.VERTEX_SHADER</a:t>
            </a:r>
            <a:r>
              <a:rPr lang="en-US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hu-HU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8F8634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hu-HU" dirty="0" smtClean="0">
                <a:solidFill>
                  <a:srgbClr val="8F8634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quad</a:t>
            </a:r>
            <a:r>
              <a:rPr lang="en-US" dirty="0" smtClean="0">
                <a:solidFill>
                  <a:srgbClr val="8F8634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_</a:t>
            </a:r>
            <a:r>
              <a:rPr lang="en-US" dirty="0" err="1" smtClean="0">
                <a:solidFill>
                  <a:srgbClr val="8F8634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vs.essl</a:t>
            </a:r>
            <a:r>
              <a:rPr lang="en-US" dirty="0">
                <a:solidFill>
                  <a:srgbClr val="8F8634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this.fs</a:t>
            </a:r>
            <a:r>
              <a:rPr lang="hu-HU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Trace </a:t>
            </a:r>
            <a:r>
              <a:rPr lang="en-US" dirty="0" smtClean="0">
                <a:solidFill>
                  <a:srgbClr val="C7004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C7004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Shader</a:t>
            </a:r>
            <a:r>
              <a:rPr lang="en-US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gl</a:t>
            </a:r>
            <a:r>
              <a:rPr lang="en-US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dirty="0" err="1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gl.FRAGMENT_SHADER</a:t>
            </a:r>
            <a:r>
              <a:rPr lang="en-US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hu-HU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8F8634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hu-HU" dirty="0" smtClean="0">
                <a:solidFill>
                  <a:srgbClr val="8F8634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trace</a:t>
            </a:r>
            <a:r>
              <a:rPr lang="en-US" dirty="0" smtClean="0">
                <a:solidFill>
                  <a:srgbClr val="8F8634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_</a:t>
            </a:r>
            <a:r>
              <a:rPr lang="en-US" dirty="0" err="1" smtClean="0">
                <a:solidFill>
                  <a:srgbClr val="8F8634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fs.essl</a:t>
            </a:r>
            <a:r>
              <a:rPr lang="en-US" dirty="0">
                <a:solidFill>
                  <a:srgbClr val="8F8634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this.</a:t>
            </a:r>
            <a:r>
              <a:rPr lang="hu-HU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trace</a:t>
            </a:r>
            <a:r>
              <a:rPr lang="en-US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Program </a:t>
            </a:r>
            <a:r>
              <a:rPr lang="en-US" dirty="0" smtClean="0">
                <a:solidFill>
                  <a:srgbClr val="C7004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hu-HU" dirty="0" smtClean="0">
                <a:solidFill>
                  <a:srgbClr val="C7004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C7004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en-US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Textured</a:t>
            </a:r>
            <a:r>
              <a:rPr lang="en-US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Program(</a:t>
            </a:r>
            <a:endParaRPr lang="hu-HU" dirty="0" smtClean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u-HU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dirty="0" err="1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gl</a:t>
            </a:r>
            <a:r>
              <a:rPr lang="en-US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hu-HU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this.vsIdle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this.fsSolid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this.quadGeometry</a:t>
            </a:r>
            <a:r>
              <a:rPr lang="en-US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C7004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C7004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Textured</a:t>
            </a:r>
            <a:r>
              <a:rPr lang="en-US" dirty="0" err="1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QuadGeometry</a:t>
            </a:r>
            <a:r>
              <a:rPr lang="en-US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gl</a:t>
            </a:r>
            <a:r>
              <a:rPr lang="en-US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i="1" dirty="0" err="1" smtClean="0">
                <a:solidFill>
                  <a:schemeClr val="bg1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Scene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.prototype.update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 err="1" smtClean="0">
                <a:solidFill>
                  <a:schemeClr val="bg1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gl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) { ...</a:t>
            </a:r>
            <a:endParaRPr lang="en-US" sz="1400" dirty="0" smtClean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this.</a:t>
            </a:r>
            <a:r>
              <a:rPr lang="hu-HU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trace</a:t>
            </a:r>
            <a:r>
              <a:rPr lang="en-US" dirty="0" err="1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Program.commit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this.quadGeometry.draw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} 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US" dirty="0" smtClean="0">
              <a:solidFill>
                <a:schemeClr val="bg1">
                  <a:lumMod val="50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US" sz="14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796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Shader</a:t>
            </a:r>
            <a:r>
              <a:rPr lang="en-US" dirty="0" smtClean="0"/>
              <a:t> for</a:t>
            </a:r>
            <a:r>
              <a:rPr lang="hu-HU" dirty="0" err="1" smtClean="0"/>
              <a:t>rások</a:t>
            </a:r>
            <a:r>
              <a:rPr lang="hu-HU" dirty="0" smtClean="0"/>
              <a:t> JS kódban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legegyszerűbb</a:t>
            </a:r>
          </a:p>
          <a:p>
            <a:pPr lvl="1"/>
            <a:r>
              <a:rPr lang="hu-HU" dirty="0" smtClean="0"/>
              <a:t>nem kell </a:t>
            </a:r>
            <a:r>
              <a:rPr lang="hu-HU" dirty="0" err="1" smtClean="0"/>
              <a:t>XMLHttpRequest-elni</a:t>
            </a:r>
            <a:r>
              <a:rPr lang="hu-HU" dirty="0" smtClean="0"/>
              <a:t>, várni az eredményre, stb.</a:t>
            </a:r>
          </a:p>
          <a:p>
            <a:r>
              <a:rPr lang="hu-HU" dirty="0" smtClean="0"/>
              <a:t>többsoros </a:t>
            </a:r>
            <a:r>
              <a:rPr lang="hu-HU" dirty="0" err="1" smtClean="0"/>
              <a:t>stringben</a:t>
            </a:r>
            <a:endParaRPr lang="hu-HU" dirty="0" smtClean="0"/>
          </a:p>
          <a:p>
            <a:pPr lvl="1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`k</a:t>
            </a:r>
            <a:r>
              <a:rPr lang="hu-HU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özött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`</a:t>
            </a:r>
          </a:p>
          <a:p>
            <a:pPr lvl="1"/>
            <a:r>
              <a:rPr lang="en-US" dirty="0" smtClean="0">
                <a:cs typeface="Consolas" panose="020B0609020204030204" pitchFamily="49" charset="0"/>
              </a:rPr>
              <a:t>syntax highlighting</a:t>
            </a:r>
            <a:r>
              <a:rPr lang="hu-HU" dirty="0" smtClean="0">
                <a:cs typeface="Consolas" panose="020B0609020204030204" pitchFamily="49" charset="0"/>
              </a:rPr>
              <a:t> is működik, mert </a:t>
            </a:r>
            <a:r>
              <a:rPr lang="hu-HU" dirty="0" err="1" smtClean="0">
                <a:cs typeface="Consolas" panose="020B0609020204030204" pitchFamily="49" charset="0"/>
              </a:rPr>
              <a:t>GLSL-ben</a:t>
            </a:r>
            <a:r>
              <a:rPr lang="hu-HU" dirty="0" smtClean="0">
                <a:cs typeface="Consolas" panose="020B0609020204030204" pitchFamily="49" charset="0"/>
              </a:rPr>
              <a:t> nincs ilyen</a:t>
            </a:r>
          </a:p>
          <a:p>
            <a:pPr lvl="2"/>
            <a:r>
              <a:rPr lang="hu-HU" dirty="0" smtClean="0">
                <a:cs typeface="Consolas" panose="020B0609020204030204" pitchFamily="49" charset="0"/>
              </a:rPr>
              <a:t>a </a:t>
            </a:r>
            <a:r>
              <a:rPr lang="hu-HU" dirty="0" err="1" smtClean="0">
                <a:cs typeface="Consolas" panose="020B0609020204030204" pitchFamily="49" charset="0"/>
              </a:rPr>
              <a:t>shaderkódot</a:t>
            </a:r>
            <a:r>
              <a:rPr lang="hu-HU" dirty="0" smtClean="0">
                <a:cs typeface="Consolas" panose="020B0609020204030204" pitchFamily="49" charset="0"/>
              </a:rPr>
              <a:t> tartalmazó file JS file valójában, de a </a:t>
            </a:r>
            <a:r>
              <a:rPr lang="hu-HU" dirty="0" err="1" smtClean="0">
                <a:cs typeface="Consolas" panose="020B0609020204030204" pitchFamily="49" charset="0"/>
              </a:rPr>
              <a:t>syntax</a:t>
            </a:r>
            <a:r>
              <a:rPr lang="hu-HU" dirty="0" smtClean="0">
                <a:cs typeface="Consolas" panose="020B0609020204030204" pitchFamily="49" charset="0"/>
              </a:rPr>
              <a:t> </a:t>
            </a:r>
            <a:r>
              <a:rPr lang="hu-HU" dirty="0" err="1" smtClean="0">
                <a:cs typeface="Consolas" panose="020B0609020204030204" pitchFamily="49" charset="0"/>
              </a:rPr>
              <a:t>highlighting</a:t>
            </a:r>
            <a:r>
              <a:rPr lang="hu-HU" dirty="0" smtClean="0">
                <a:cs typeface="Consolas" panose="020B0609020204030204" pitchFamily="49" charset="0"/>
              </a:rPr>
              <a:t> meg az igazság kedvéért a kiterjesztése .</a:t>
            </a:r>
            <a:r>
              <a:rPr lang="hu-HU" dirty="0" err="1" smtClean="0">
                <a:cs typeface="Consolas" panose="020B0609020204030204" pitchFamily="49" charset="0"/>
              </a:rPr>
              <a:t>essl</a:t>
            </a:r>
            <a:endParaRPr lang="hu-HU" dirty="0" smtClean="0">
              <a:cs typeface="Consolas" panose="020B0609020204030204" pitchFamily="49" charset="0"/>
            </a:endParaRPr>
          </a:p>
          <a:p>
            <a:pPr lvl="2"/>
            <a:r>
              <a:rPr lang="hu-HU" dirty="0" err="1" smtClean="0">
                <a:cs typeface="Consolas" panose="020B0609020204030204" pitchFamily="49" charset="0"/>
              </a:rPr>
              <a:t>Sublime</a:t>
            </a:r>
            <a:r>
              <a:rPr lang="en-US" dirty="0" smtClean="0">
                <a:cs typeface="Consolas" panose="020B0609020204030204" pitchFamily="49" charset="0"/>
              </a:rPr>
              <a:t> men</a:t>
            </a:r>
            <a:r>
              <a:rPr lang="hu-HU" dirty="0" err="1" smtClean="0">
                <a:cs typeface="Consolas" panose="020B0609020204030204" pitchFamily="49" charset="0"/>
              </a:rPr>
              <a:t>üben</a:t>
            </a:r>
            <a:r>
              <a:rPr lang="hu-HU" dirty="0" smtClean="0">
                <a:cs typeface="Consolas" panose="020B0609020204030204" pitchFamily="49" charset="0"/>
              </a:rPr>
              <a:t>, GLSL </a:t>
            </a:r>
            <a:r>
              <a:rPr lang="hu-HU" dirty="0" err="1" smtClean="0">
                <a:cs typeface="Consolas" panose="020B0609020204030204" pitchFamily="49" charset="0"/>
              </a:rPr>
              <a:t>extension</a:t>
            </a:r>
            <a:r>
              <a:rPr lang="hu-HU" dirty="0" smtClean="0">
                <a:cs typeface="Consolas" panose="020B0609020204030204" pitchFamily="49" charset="0"/>
              </a:rPr>
              <a:t> felrakása után</a:t>
            </a:r>
            <a:r>
              <a:rPr lang="en-US" dirty="0" smtClean="0">
                <a:cs typeface="Consolas" panose="020B0609020204030204" pitchFamily="49" charset="0"/>
              </a:rPr>
              <a:t>:</a:t>
            </a:r>
          </a:p>
          <a:p>
            <a:pPr lvl="3"/>
            <a:r>
              <a:rPr lang="en-US" dirty="0" smtClean="0">
                <a:cs typeface="Consolas" panose="020B0609020204030204" pitchFamily="49" charset="0"/>
              </a:rPr>
              <a:t>View | Syntax | Open all with current extension as | OpenGL | ESSL</a:t>
            </a:r>
            <a:endParaRPr lang="hu-HU" dirty="0" smtClean="0">
              <a:cs typeface="Consolas" panose="020B0609020204030204" pitchFamily="49" charset="0"/>
            </a:endParaRPr>
          </a:p>
          <a:p>
            <a:pPr lvl="1"/>
            <a:r>
              <a:rPr lang="hu-HU" dirty="0" smtClean="0">
                <a:cs typeface="Consolas" panose="020B0609020204030204" pitchFamily="49" charset="0"/>
              </a:rPr>
              <a:t>minden </a:t>
            </a:r>
            <a:r>
              <a:rPr lang="hu-HU" dirty="0" err="1" smtClean="0">
                <a:cs typeface="Consolas" panose="020B0609020204030204" pitchFamily="49" charset="0"/>
              </a:rPr>
              <a:t>essl</a:t>
            </a:r>
            <a:r>
              <a:rPr lang="hu-HU" dirty="0" smtClean="0">
                <a:cs typeface="Consolas" panose="020B0609020204030204" pitchFamily="49" charset="0"/>
              </a:rPr>
              <a:t> file berakja a </a:t>
            </a:r>
            <a:r>
              <a:rPr lang="hu-HU" dirty="0" err="1" smtClean="0">
                <a:cs typeface="Consolas" panose="020B0609020204030204" pitchFamily="49" charset="0"/>
              </a:rPr>
              <a:t>shaderforrást</a:t>
            </a:r>
            <a:r>
              <a:rPr lang="hu-HU" dirty="0" smtClean="0">
                <a:cs typeface="Consolas" panose="020B0609020204030204" pitchFamily="49" charset="0"/>
              </a:rPr>
              <a:t> egy globális </a:t>
            </a:r>
            <a:r>
              <a:rPr lang="hu-HU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shaderSource</a:t>
            </a:r>
            <a:r>
              <a:rPr lang="hu-HU" dirty="0" smtClean="0">
                <a:cs typeface="Consolas" panose="020B0609020204030204" pitchFamily="49" charset="0"/>
              </a:rPr>
              <a:t> objektumba</a:t>
            </a:r>
          </a:p>
          <a:p>
            <a:pPr lvl="2"/>
            <a:r>
              <a:rPr lang="hu-HU" dirty="0" smtClean="0">
                <a:cs typeface="Consolas" panose="020B0609020204030204" pitchFamily="49" charset="0"/>
              </a:rPr>
              <a:t>tulajdonságnév</a:t>
            </a:r>
            <a:r>
              <a:rPr lang="en-US" dirty="0" smtClean="0">
                <a:cs typeface="Consolas" panose="020B0609020204030204" pitchFamily="49" charset="0"/>
              </a:rPr>
              <a:t>: a for</a:t>
            </a:r>
            <a:r>
              <a:rPr lang="hu-HU" dirty="0" err="1" smtClean="0">
                <a:cs typeface="Consolas" panose="020B0609020204030204" pitchFamily="49" charset="0"/>
              </a:rPr>
              <a:t>rásfile</a:t>
            </a:r>
            <a:r>
              <a:rPr lang="hu-HU" dirty="0" smtClean="0">
                <a:cs typeface="Consolas" panose="020B0609020204030204" pitchFamily="49" charset="0"/>
              </a:rPr>
              <a:t> elérési útja (az elejét levágva)</a:t>
            </a:r>
          </a:p>
          <a:p>
            <a:pPr lvl="2"/>
            <a:r>
              <a:rPr lang="hu-HU" dirty="0" smtClean="0">
                <a:cs typeface="Consolas" panose="020B0609020204030204" pitchFamily="49" charset="0"/>
              </a:rPr>
              <a:t>érték</a:t>
            </a:r>
            <a:r>
              <a:rPr lang="en-US" dirty="0" smtClean="0">
                <a:cs typeface="Consolas" panose="020B0609020204030204" pitchFamily="49" charset="0"/>
              </a:rPr>
              <a:t>: a for</a:t>
            </a:r>
            <a:r>
              <a:rPr lang="hu-HU" dirty="0" err="1" smtClean="0">
                <a:cs typeface="Consolas" panose="020B0609020204030204" pitchFamily="49" charset="0"/>
              </a:rPr>
              <a:t>ráskód</a:t>
            </a:r>
            <a:r>
              <a:rPr lang="hu-HU" dirty="0" smtClean="0">
                <a:cs typeface="Consolas" panose="020B0609020204030204" pitchFamily="49" charset="0"/>
              </a:rPr>
              <a:t> </a:t>
            </a:r>
            <a:r>
              <a:rPr lang="hu-HU" dirty="0" err="1" smtClean="0">
                <a:cs typeface="Consolas" panose="020B0609020204030204" pitchFamily="49" charset="0"/>
              </a:rPr>
              <a:t>string</a:t>
            </a:r>
            <a:endParaRPr lang="en-US" dirty="0"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0780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Vertex</a:t>
            </a:r>
            <a:r>
              <a:rPr lang="hu-HU" dirty="0" smtClean="0"/>
              <a:t> </a:t>
            </a:r>
            <a:r>
              <a:rPr lang="hu-HU" dirty="0" err="1" smtClean="0"/>
              <a:t>shader</a:t>
            </a:r>
            <a:r>
              <a:rPr lang="en-US" dirty="0" smtClean="0"/>
              <a:t>: </a:t>
            </a:r>
            <a:r>
              <a:rPr lang="en-US" dirty="0" err="1" smtClean="0"/>
              <a:t>js</a:t>
            </a:r>
            <a:r>
              <a:rPr lang="en-US" dirty="0" smtClean="0"/>
              <a:t>/</a:t>
            </a:r>
            <a:r>
              <a:rPr lang="en-US" dirty="0" err="1" smtClean="0"/>
              <a:t>shaders</a:t>
            </a:r>
            <a:r>
              <a:rPr lang="en-US" dirty="0" smtClean="0"/>
              <a:t>/</a:t>
            </a:r>
            <a:r>
              <a:rPr lang="hu-HU" dirty="0" smtClean="0"/>
              <a:t>quad</a:t>
            </a:r>
            <a:r>
              <a:rPr lang="en-US" dirty="0" smtClean="0"/>
              <a:t>_</a:t>
            </a:r>
            <a:r>
              <a:rPr lang="en-US" dirty="0" err="1" smtClean="0"/>
              <a:t>vs.essl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3257550"/>
            <a:ext cx="9144000" cy="3600450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1400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Shader.source</a:t>
            </a:r>
            <a:r>
              <a:rPr lang="en-US" sz="1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1400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document.currentScript.src.split</a:t>
            </a: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('</a:t>
            </a:r>
            <a:r>
              <a:rPr lang="en-US" sz="14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js</a:t>
            </a: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14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shaders</a:t>
            </a: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/')[1]] = </a:t>
            </a: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`#version 300 </a:t>
            </a:r>
            <a:r>
              <a:rPr lang="en-US" sz="14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endParaRPr lang="en-US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u-HU" sz="2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hu-HU" sz="2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sz="2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vec</a:t>
            </a:r>
            <a:r>
              <a:rPr lang="hu-HU" sz="2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vertexPosition</a:t>
            </a:r>
            <a:r>
              <a:rPr lang="en-US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2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u-HU" sz="2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void </a:t>
            </a:r>
            <a:r>
              <a:rPr lang="en-US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main(void) {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u-HU" sz="2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800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gl_Position</a:t>
            </a:r>
            <a:r>
              <a:rPr lang="en-US" sz="2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800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vertexPosition</a:t>
            </a:r>
            <a:r>
              <a:rPr lang="en-US" sz="2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u-HU" sz="2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sz="2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`;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0" y="2147889"/>
            <a:ext cx="9144000" cy="51911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Consolas" panose="020B0609020204030204" pitchFamily="49" charset="0"/>
                <a:ea typeface="+mn-ea"/>
                <a:cs typeface="Consolas" panose="020B0609020204030204" pitchFamily="49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Consolas" panose="020B0609020204030204" pitchFamily="49" charset="0"/>
                <a:ea typeface="+mn-ea"/>
                <a:cs typeface="Consolas" panose="020B0609020204030204" pitchFamily="49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Consolas" panose="020B0609020204030204" pitchFamily="49" charset="0"/>
                <a:ea typeface="+mn-ea"/>
                <a:cs typeface="Consolas" panose="020B0609020204030204" pitchFamily="49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Consolas" panose="020B0609020204030204" pitchFamily="49" charset="0"/>
                <a:ea typeface="+mn-ea"/>
                <a:cs typeface="Consolas" panose="020B0609020204030204" pitchFamily="49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Consolas" panose="020B0609020204030204" pitchFamily="49" charset="0"/>
                <a:ea typeface="+mn-ea"/>
                <a:cs typeface="Consolas" panose="020B0609020204030204" pitchFamily="49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</a:pPr>
            <a:r>
              <a:rPr lang="en-US" sz="1800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Shader.source</a:t>
            </a:r>
            <a:r>
              <a:rPr lang="en-US" sz="1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= {};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6" name="Straight Arrow Connector 5"/>
          <p:cNvCxnSpPr>
            <a:stCxn id="7" idx="0"/>
          </p:cNvCxnSpPr>
          <p:nvPr/>
        </p:nvCxnSpPr>
        <p:spPr>
          <a:xfrm flipV="1">
            <a:off x="5828028" y="3445329"/>
            <a:ext cx="997315" cy="254545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2056" y="5990787"/>
            <a:ext cx="66319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solidFill>
                  <a:srgbClr val="FF0000"/>
                </a:solidFill>
                <a:latin typeface="Whipsmart" panose="020B0502030203050204" pitchFamily="34" charset="0"/>
              </a:rPr>
              <a:t>F</a:t>
            </a:r>
            <a:r>
              <a:rPr lang="en-US" dirty="0" err="1" smtClean="0">
                <a:solidFill>
                  <a:srgbClr val="FF0000"/>
                </a:solidFill>
                <a:latin typeface="Whipsmart" panose="020B0502030203050204" pitchFamily="34" charset="0"/>
              </a:rPr>
              <a:t>ontos</a:t>
            </a:r>
            <a:r>
              <a:rPr lang="en-US" dirty="0" smtClean="0">
                <a:solidFill>
                  <a:srgbClr val="FF0000"/>
                </a:solidFill>
                <a:latin typeface="Whipsmart" panose="020B0502030203050204" pitchFamily="34" charset="0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Whipsmart" panose="020B0502030203050204" pitchFamily="34" charset="0"/>
              </a:rPr>
              <a:t>hogy</a:t>
            </a:r>
            <a:r>
              <a:rPr lang="en-US" dirty="0" smtClean="0">
                <a:solidFill>
                  <a:srgbClr val="FF0000"/>
                </a:solidFill>
                <a:latin typeface="Whipsmart" panose="020B0502030203050204" pitchFamily="34" charset="0"/>
              </a:rPr>
              <a:t> a string </a:t>
            </a:r>
            <a:r>
              <a:rPr lang="en-US" dirty="0" err="1" smtClean="0">
                <a:solidFill>
                  <a:srgbClr val="FF0000"/>
                </a:solidFill>
                <a:latin typeface="Whipsmart" panose="020B0502030203050204" pitchFamily="34" charset="0"/>
              </a:rPr>
              <a:t>az</a:t>
            </a:r>
            <a:r>
              <a:rPr lang="en-US" dirty="0" smtClean="0">
                <a:solidFill>
                  <a:srgbClr val="FF0000"/>
                </a:solidFill>
                <a:latin typeface="Whipsmart" panose="020B0502030203050204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Whipsmart" panose="020B0502030203050204" pitchFamily="34" charset="0"/>
              </a:rPr>
              <a:t>els</a:t>
            </a:r>
            <a:r>
              <a:rPr lang="hu-HU" dirty="0">
                <a:solidFill>
                  <a:srgbClr val="FF0000"/>
                </a:solidFill>
                <a:latin typeface="Whipsmart" panose="020B0502030203050204" pitchFamily="34" charset="0"/>
              </a:rPr>
              <a:t>ő</a:t>
            </a:r>
            <a:r>
              <a:rPr lang="en-US" dirty="0" smtClean="0">
                <a:solidFill>
                  <a:srgbClr val="FF0000"/>
                </a:solidFill>
                <a:latin typeface="Whipsmart" panose="020B0502030203050204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Whipsmart" panose="020B0502030203050204" pitchFamily="34" charset="0"/>
              </a:rPr>
              <a:t>sorban</a:t>
            </a:r>
            <a:r>
              <a:rPr lang="en-US" dirty="0" smtClean="0">
                <a:solidFill>
                  <a:srgbClr val="FF0000"/>
                </a:solidFill>
                <a:latin typeface="Whipsmart" panose="020B0502030203050204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Whipsmart" panose="020B0502030203050204" pitchFamily="34" charset="0"/>
              </a:rPr>
              <a:t>kezd</a:t>
            </a:r>
            <a:r>
              <a:rPr lang="hu-HU" dirty="0" err="1" smtClean="0">
                <a:solidFill>
                  <a:srgbClr val="FF0000"/>
                </a:solidFill>
                <a:latin typeface="Whipsmart" panose="020B0502030203050204" pitchFamily="34" charset="0"/>
              </a:rPr>
              <a:t>ődik</a:t>
            </a:r>
            <a:r>
              <a:rPr lang="hu-HU" dirty="0" smtClean="0">
                <a:solidFill>
                  <a:srgbClr val="FF0000"/>
                </a:solidFill>
                <a:latin typeface="Whipsmart" panose="020B0502030203050204" pitchFamily="34" charset="0"/>
              </a:rPr>
              <a:t>.</a:t>
            </a:r>
          </a:p>
          <a:p>
            <a:r>
              <a:rPr lang="hu-HU" dirty="0" smtClean="0">
                <a:solidFill>
                  <a:srgbClr val="FF0000"/>
                </a:solidFill>
                <a:latin typeface="Whipsmart" panose="020B0502030203050204" pitchFamily="34" charset="0"/>
              </a:rPr>
              <a:t>Így a hibaüzenetekben sorszámok megegyeznek a </a:t>
            </a:r>
            <a:r>
              <a:rPr lang="hu-HU" dirty="0" err="1" smtClean="0">
                <a:solidFill>
                  <a:srgbClr val="FF0000"/>
                </a:solidFill>
                <a:latin typeface="Whipsmart" panose="020B0502030203050204" pitchFamily="34" charset="0"/>
              </a:rPr>
              <a:t>filebeli</a:t>
            </a:r>
            <a:r>
              <a:rPr lang="hu-HU" dirty="0" smtClean="0">
                <a:solidFill>
                  <a:srgbClr val="FF0000"/>
                </a:solidFill>
                <a:latin typeface="Whipsmart" panose="020B0502030203050204" pitchFamily="34" charset="0"/>
              </a:rPr>
              <a:t> sorszámokkal.</a:t>
            </a:r>
            <a:endParaRPr lang="en-US" dirty="0">
              <a:solidFill>
                <a:srgbClr val="FF0000"/>
              </a:solidFill>
              <a:latin typeface="Whipsmart" panose="020B0502030203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0927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Fragment</a:t>
            </a:r>
            <a:r>
              <a:rPr lang="hu-HU" dirty="0" smtClean="0"/>
              <a:t> </a:t>
            </a:r>
            <a:r>
              <a:rPr lang="hu-HU" dirty="0" err="1" smtClean="0"/>
              <a:t>shader</a:t>
            </a:r>
            <a:r>
              <a:rPr lang="en-US" dirty="0" smtClean="0"/>
              <a:t>: </a:t>
            </a:r>
            <a:r>
              <a:rPr lang="en-US" dirty="0" err="1" smtClean="0"/>
              <a:t>js</a:t>
            </a:r>
            <a:r>
              <a:rPr lang="en-US" dirty="0" smtClean="0"/>
              <a:t>/</a:t>
            </a:r>
            <a:r>
              <a:rPr lang="en-US" dirty="0" err="1" smtClean="0"/>
              <a:t>shaders</a:t>
            </a:r>
            <a:r>
              <a:rPr lang="en-US" dirty="0" smtClean="0"/>
              <a:t>/</a:t>
            </a:r>
            <a:r>
              <a:rPr lang="hu-HU" dirty="0" smtClean="0"/>
              <a:t>trace</a:t>
            </a:r>
            <a:r>
              <a:rPr lang="en-US" dirty="0" smtClean="0"/>
              <a:t>_</a:t>
            </a:r>
            <a:r>
              <a:rPr lang="en-US" dirty="0" err="1" smtClean="0"/>
              <a:t>fs.essl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14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Shader.source</a:t>
            </a: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14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document.currentScript.src.split</a:t>
            </a: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('</a:t>
            </a:r>
            <a:r>
              <a:rPr lang="en-US" sz="14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js</a:t>
            </a: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14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shaders</a:t>
            </a: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/')[1]] = `#version 300 </a:t>
            </a:r>
            <a:r>
              <a:rPr lang="en-US" sz="14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  precision </a:t>
            </a:r>
            <a:r>
              <a:rPr lang="en-US" sz="28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highp</a:t>
            </a:r>
            <a:r>
              <a:rPr lang="en-US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 float;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US" sz="2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  out vec4 </a:t>
            </a:r>
            <a:r>
              <a:rPr lang="en-US" sz="28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fragmentColor</a:t>
            </a:r>
            <a:r>
              <a:rPr lang="en-US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US" sz="2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  void main(void) {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8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fragmentColor</a:t>
            </a:r>
            <a:r>
              <a:rPr lang="en-US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 = vec4(0, 1, 0, 1);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  }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`;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3812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Shader</a:t>
            </a:r>
            <a:r>
              <a:rPr lang="en-US" dirty="0" smtClean="0"/>
              <a:t> </a:t>
            </a:r>
            <a:r>
              <a:rPr lang="en-US" dirty="0" err="1" smtClean="0"/>
              <a:t>objektum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i="1" dirty="0" err="1" smtClean="0">
                <a:solidFill>
                  <a:srgbClr val="34A7BD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const</a:t>
            </a:r>
            <a:r>
              <a:rPr lang="en-US" sz="2000" i="1" dirty="0" smtClean="0">
                <a:solidFill>
                  <a:srgbClr val="34A7BD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427E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Shader</a:t>
            </a:r>
            <a:r>
              <a:rPr lang="en-US" sz="20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C7004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>
                <a:solidFill>
                  <a:srgbClr val="34A7BD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i="1" dirty="0" err="1">
                <a:solidFill>
                  <a:srgbClr val="CB65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gl</a:t>
            </a: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i="1" dirty="0" err="1">
                <a:solidFill>
                  <a:srgbClr val="CB65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shaderType</a:t>
            </a: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i="1" dirty="0" err="1">
                <a:solidFill>
                  <a:srgbClr val="CB65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sourceFileName</a:t>
            </a: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) {</a:t>
            </a:r>
            <a:r>
              <a:rPr lang="en-U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this.sourceFileName</a:t>
            </a: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C7004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sourceFileName</a:t>
            </a: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hu-HU" sz="2000" dirty="0" smtClean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u-HU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0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this.glShader</a:t>
            </a:r>
            <a:r>
              <a:rPr lang="en-US" sz="20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C7004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gl.createShader</a:t>
            </a: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shaderType</a:t>
            </a: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r>
              <a:rPr lang="en-U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u-HU" sz="20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u-HU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0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gl.shaderSource</a:t>
            </a:r>
            <a:r>
              <a:rPr lang="en-US" sz="20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 err="1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this.glShader,shaderSource</a:t>
            </a:r>
            <a:r>
              <a:rPr lang="en-US" sz="20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2000" dirty="0" err="1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sourceFileName</a:t>
            </a: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]);</a:t>
            </a:r>
            <a:r>
              <a:rPr lang="en-U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u-HU" sz="20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u-HU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0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gl.compileShader</a:t>
            </a:r>
            <a:r>
              <a:rPr lang="en-US" sz="20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 err="1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this.glShader</a:t>
            </a: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r>
              <a:rPr lang="en-U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lang="en-US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8067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Program</a:t>
            </a:r>
            <a:r>
              <a:rPr lang="en-US" dirty="0" smtClean="0"/>
              <a:t> </a:t>
            </a:r>
            <a:r>
              <a:rPr lang="en-US" dirty="0" err="1" smtClean="0"/>
              <a:t>objektum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i="1" dirty="0" err="1" smtClean="0">
                <a:solidFill>
                  <a:srgbClr val="34A7BD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const</a:t>
            </a:r>
            <a:r>
              <a:rPr lang="en-US" sz="2000" i="1" dirty="0" smtClean="0">
                <a:solidFill>
                  <a:srgbClr val="34A7BD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000" dirty="0" smtClean="0">
                <a:solidFill>
                  <a:srgbClr val="427E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TexturedP</a:t>
            </a:r>
            <a:r>
              <a:rPr lang="en-US" sz="2000" dirty="0" err="1" smtClean="0">
                <a:solidFill>
                  <a:srgbClr val="427E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rogram</a:t>
            </a:r>
            <a:r>
              <a:rPr lang="en-US" sz="20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C7004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u-HU" sz="2000" dirty="0" smtClean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u-HU" sz="2000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000" i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2000" i="1" dirty="0" smtClean="0">
                <a:solidFill>
                  <a:srgbClr val="34A7BD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en-US" sz="20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i="1" dirty="0" err="1" smtClean="0">
                <a:solidFill>
                  <a:srgbClr val="CB65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gl</a:t>
            </a: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i="1" dirty="0" err="1">
                <a:solidFill>
                  <a:srgbClr val="CB65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vertexShader</a:t>
            </a: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i="1" dirty="0" err="1">
                <a:solidFill>
                  <a:srgbClr val="CB65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fragmentShader</a:t>
            </a: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) {</a:t>
            </a:r>
            <a:r>
              <a:rPr lang="en-U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this.gl </a:t>
            </a:r>
            <a:r>
              <a:rPr lang="en-US" sz="2000" dirty="0">
                <a:solidFill>
                  <a:srgbClr val="C7004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gl</a:t>
            </a: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u-HU" sz="20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this.glProgram</a:t>
            </a:r>
            <a:r>
              <a:rPr lang="en-US" sz="20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C7004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gl.createProgram</a:t>
            </a: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  <a:r>
              <a:rPr lang="en-U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gl.attachShader</a:t>
            </a: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this.glProgram</a:t>
            </a: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vertexShader.glShader</a:t>
            </a: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r>
              <a:rPr lang="en-U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gl.attachShader</a:t>
            </a: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this.glProgram</a:t>
            </a: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fragmentShader.glShader</a:t>
            </a: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r>
              <a:rPr lang="en-U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gl.bindAttribLocation</a:t>
            </a: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this.glProgram</a:t>
            </a: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>
                <a:solidFill>
                  <a:srgbClr val="7C4FCD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>
                <a:solidFill>
                  <a:srgbClr val="8F8634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2000" dirty="0" err="1">
                <a:solidFill>
                  <a:srgbClr val="8F8634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vertexPosition</a:t>
            </a:r>
            <a:r>
              <a:rPr lang="en-US" sz="2000" dirty="0">
                <a:solidFill>
                  <a:srgbClr val="8F8634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r>
              <a:rPr lang="en-U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gl.bindAttribLocation</a:t>
            </a: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this.glProgram</a:t>
            </a: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>
                <a:solidFill>
                  <a:srgbClr val="7C4FCD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>
                <a:solidFill>
                  <a:srgbClr val="8F8634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2000" dirty="0" err="1">
                <a:solidFill>
                  <a:srgbClr val="8F8634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vertexNormal</a:t>
            </a:r>
            <a:r>
              <a:rPr lang="en-US" sz="2000" dirty="0">
                <a:solidFill>
                  <a:srgbClr val="8F8634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);  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gl.bindAttribLocation</a:t>
            </a: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this.glProgram</a:t>
            </a: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>
                <a:solidFill>
                  <a:srgbClr val="7C4FCD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>
                <a:solidFill>
                  <a:srgbClr val="8F8634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2000" dirty="0" err="1">
                <a:solidFill>
                  <a:srgbClr val="8F8634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vertexTexCoord</a:t>
            </a:r>
            <a:r>
              <a:rPr lang="en-US" sz="2000" dirty="0">
                <a:solidFill>
                  <a:srgbClr val="8F8634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); 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gl.linkProgram</a:t>
            </a: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this.glProgram</a:t>
            </a:r>
            <a:r>
              <a:rPr lang="en-US" sz="20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dirty="0">
                <a:solidFill>
                  <a:srgbClr val="7030A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7030A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return </a:t>
            </a:r>
            <a:r>
              <a:rPr lang="en-US" sz="2000" dirty="0" err="1">
                <a:solidFill>
                  <a:srgbClr val="7030A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UniformReflection.addProperties</a:t>
            </a:r>
            <a:r>
              <a:rPr lang="en-US" sz="2000" dirty="0" smtClean="0">
                <a:solidFill>
                  <a:srgbClr val="7030A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dirty="0">
                <a:solidFill>
                  <a:srgbClr val="7030A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7030A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      this.gl</a:t>
            </a:r>
            <a:r>
              <a:rPr lang="en-US" sz="2000" dirty="0">
                <a:solidFill>
                  <a:srgbClr val="7030A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7030A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this.glProgram</a:t>
            </a:r>
            <a:r>
              <a:rPr lang="en-US" sz="2000" dirty="0">
                <a:solidFill>
                  <a:srgbClr val="7030A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this);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573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GPU </a:t>
            </a:r>
            <a:r>
              <a:rPr lang="hu-HU" dirty="0" err="1" smtClean="0"/>
              <a:t>pipeline</a:t>
            </a:r>
            <a:r>
              <a:rPr lang="hu-HU" dirty="0" smtClean="0"/>
              <a:t> output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kép</a:t>
            </a:r>
          </a:p>
          <a:p>
            <a:pPr lvl="1"/>
            <a:r>
              <a:rPr lang="hu-HU" dirty="0" err="1" smtClean="0"/>
              <a:t>render</a:t>
            </a:r>
            <a:r>
              <a:rPr lang="hu-HU" dirty="0" smtClean="0"/>
              <a:t> </a:t>
            </a:r>
            <a:r>
              <a:rPr lang="hu-HU" dirty="0" err="1" smtClean="0"/>
              <a:t>target</a:t>
            </a:r>
            <a:endParaRPr lang="hu-HU" dirty="0" smtClean="0"/>
          </a:p>
          <a:p>
            <a:pPr lvl="2"/>
            <a:r>
              <a:rPr lang="hu-HU" dirty="0" err="1" smtClean="0"/>
              <a:t>frame</a:t>
            </a:r>
            <a:r>
              <a:rPr lang="hu-HU" dirty="0" smtClean="0"/>
              <a:t> </a:t>
            </a:r>
            <a:r>
              <a:rPr lang="hu-HU" dirty="0" err="1" smtClean="0"/>
              <a:t>buffer</a:t>
            </a:r>
            <a:endParaRPr lang="hu-HU" dirty="0" smtClean="0"/>
          </a:p>
          <a:p>
            <a:pPr lvl="2"/>
            <a:r>
              <a:rPr lang="hu-HU" dirty="0" smtClean="0"/>
              <a:t>textúra</a:t>
            </a:r>
          </a:p>
          <a:p>
            <a:pPr lvl="1"/>
            <a:r>
              <a:rPr lang="hu-HU" dirty="0" smtClean="0"/>
              <a:t>mélységbuffer (+stencil)</a:t>
            </a:r>
          </a:p>
        </p:txBody>
      </p:sp>
    </p:spTree>
    <p:extLst>
      <p:ext uri="{BB962C8B-B14F-4D97-AF65-F5344CB8AC3E}">
        <p14:creationId xmlns:p14="http://schemas.microsoft.com/office/powerpoint/2010/main" val="163933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Program</a:t>
            </a:r>
            <a:r>
              <a:rPr lang="en-US" dirty="0" smtClean="0"/>
              <a:t> </a:t>
            </a:r>
            <a:r>
              <a:rPr lang="en-US" dirty="0" smtClean="0"/>
              <a:t>commit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i="1" dirty="0" err="1" smtClean="0">
                <a:solidFill>
                  <a:srgbClr val="34A7BD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Program</a:t>
            </a:r>
            <a:r>
              <a:rPr lang="en-US" dirty="0" err="1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 err="1" smtClean="0">
                <a:solidFill>
                  <a:srgbClr val="34A7BD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prototype</a:t>
            </a:r>
            <a:r>
              <a:rPr lang="en-US" dirty="0" err="1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 err="1" smtClean="0">
                <a:solidFill>
                  <a:srgbClr val="427E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commit</a:t>
            </a:r>
            <a:r>
              <a:rPr lang="en-US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C7004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solidFill>
                  <a:srgbClr val="34A7BD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(){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this.gl.useProgram</a:t>
            </a:r>
            <a:r>
              <a:rPr lang="en-US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this.glProgram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en-US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UniformReflection.commitProperties</a:t>
            </a:r>
            <a:r>
              <a:rPr lang="en-US" dirty="0" smtClean="0">
                <a:solidFill>
                  <a:srgbClr val="7030A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7030A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            this.gl</a:t>
            </a:r>
            <a:r>
              <a:rPr lang="en-US" dirty="0">
                <a:solidFill>
                  <a:srgbClr val="7030A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7030A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this.glProgram</a:t>
            </a:r>
            <a:r>
              <a:rPr lang="en-US" dirty="0">
                <a:solidFill>
                  <a:srgbClr val="7030A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this);</a:t>
            </a:r>
          </a:p>
          <a:p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}</a:t>
            </a:r>
            <a:r>
              <a:rPr lang="en-US" dirty="0">
                <a:ea typeface="Times New Roman" panose="02020603050405020304" pitchFamily="18" charset="0"/>
              </a:rPr>
              <a:t> 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5369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QuadGeometry</a:t>
            </a:r>
            <a:r>
              <a:rPr lang="hu-HU" dirty="0" smtClean="0"/>
              <a:t> – </a:t>
            </a:r>
            <a:r>
              <a:rPr lang="hu-HU" dirty="0" err="1" smtClean="0"/>
              <a:t>vertex</a:t>
            </a:r>
            <a:r>
              <a:rPr lang="hu-HU" dirty="0" smtClean="0"/>
              <a:t> </a:t>
            </a:r>
            <a:r>
              <a:rPr lang="hu-HU" dirty="0" err="1" smtClean="0"/>
              <a:t>buffer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i="1" dirty="0" err="1" smtClean="0">
                <a:solidFill>
                  <a:srgbClr val="34A7BD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const</a:t>
            </a:r>
            <a:r>
              <a:rPr lang="en-US" i="1" dirty="0" smtClean="0">
                <a:solidFill>
                  <a:srgbClr val="34A7BD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427E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TexturedQuadGeometry</a:t>
            </a:r>
            <a:r>
              <a:rPr lang="en-US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C7004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solidFill>
                  <a:srgbClr val="34A7BD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 err="1">
                <a:solidFill>
                  <a:srgbClr val="CB65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gl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) {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u-HU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this.vertexBuffer</a:t>
            </a:r>
            <a:r>
              <a:rPr lang="en-US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C7004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gl.createBuffer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gl.bindBuffer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gl.ARRAY_BUFFER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this.vertexBuffer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gl.bufferData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gl.ARRAY_BUFFER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dirty="0">
                <a:solidFill>
                  <a:srgbClr val="C7004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Float32Array([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dirty="0">
                <a:solidFill>
                  <a:srgbClr val="C7004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dirty="0">
                <a:solidFill>
                  <a:srgbClr val="7C4FCD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solidFill>
                  <a:srgbClr val="C7004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dirty="0">
                <a:solidFill>
                  <a:srgbClr val="7C4FCD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solidFill>
                  <a:srgbClr val="7C4FCD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dirty="0">
                <a:solidFill>
                  <a:srgbClr val="C7004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dirty="0">
                <a:solidFill>
                  <a:srgbClr val="7C4FCD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dirty="0">
                <a:solidFill>
                  <a:srgbClr val="7C4FCD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solidFill>
                  <a:srgbClr val="7C4FCD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dirty="0">
                <a:solidFill>
                  <a:srgbClr val="7C4FCD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solidFill>
                  <a:srgbClr val="C7004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dirty="0">
                <a:solidFill>
                  <a:srgbClr val="7C4FCD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solidFill>
                  <a:srgbClr val="7C4FCD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dirty="0">
                <a:solidFill>
                  <a:srgbClr val="7C4FCD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dirty="0">
                <a:solidFill>
                  <a:srgbClr val="7C4FCD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solidFill>
                  <a:srgbClr val="7C4FCD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  ]),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gl.STATIC_DRAW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//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vertexNormalBuffer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vertexTexCoordBuffer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ugyanígy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338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QuadGeometry</a:t>
            </a:r>
            <a:r>
              <a:rPr lang="hu-HU" dirty="0" smtClean="0"/>
              <a:t> – index </a:t>
            </a:r>
            <a:r>
              <a:rPr lang="hu-HU" dirty="0" err="1" smtClean="0"/>
              <a:t>buffer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u-HU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this.indexBuffer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C7004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gl.createBuffer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gl.bindBuffer</a:t>
            </a:r>
            <a:r>
              <a:rPr lang="en-US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gl.ELEMENT_ARRAY_BUFFER</a:t>
            </a:r>
            <a:r>
              <a:rPr lang="en-US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hu-HU" dirty="0" smtClean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u-HU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</a:t>
            </a:r>
            <a:r>
              <a:rPr lang="en-US" dirty="0" err="1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this.indexBuffer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gl.bufferData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gl.ELEMENT_ARRAY_BUFFER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dirty="0">
                <a:solidFill>
                  <a:srgbClr val="C7004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Uint16Array([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dirty="0">
                <a:solidFill>
                  <a:srgbClr val="7C4FCD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solidFill>
                  <a:srgbClr val="7C4FCD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solidFill>
                  <a:srgbClr val="7C4FCD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dirty="0">
                <a:solidFill>
                  <a:srgbClr val="7C4FCD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solidFill>
                  <a:srgbClr val="7C4FCD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solidFill>
                  <a:srgbClr val="7C4FCD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  ]),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gl.STATIC_DRAW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3604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QuadGeometry – </a:t>
            </a:r>
            <a:r>
              <a:rPr lang="en-US" dirty="0" smtClean="0"/>
              <a:t>VAO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u-HU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this.inputLayout </a:t>
            </a:r>
            <a:r>
              <a:rPr lang="hu-HU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= gl.createVertexArray();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u-HU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gl.bindVertexArray(this.inputLayout);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hu-HU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u-HU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gl.bindBuffer(gl.ARRAY_BUFFER, this.vertexBuffer);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u-HU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gl.enableVertexAttribArray(0);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u-HU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gl.vertexAttribPointer(0,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u-HU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  3, gl.FLOAT, //&lt; three pieces of float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u-HU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  false, //&lt; do not normalize (make unit length)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u-HU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  0, //&lt; tightly packed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u-HU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  0 //&lt; data starts at array start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u-HU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);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04611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Attrib</a:t>
            </a:r>
            <a:r>
              <a:rPr lang="hu-HU" dirty="0" smtClean="0"/>
              <a:t>útumok megadásának összefoglalója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bemenő változó deklarációja a</a:t>
            </a:r>
            <a:r>
              <a:rPr lang="en-US" dirty="0" smtClean="0"/>
              <a:t> VS</a:t>
            </a:r>
            <a:r>
              <a:rPr lang="hu-HU" dirty="0" smtClean="0"/>
              <a:t>-ben</a:t>
            </a:r>
            <a:endParaRPr lang="en-US" dirty="0" smtClean="0"/>
          </a:p>
          <a:p>
            <a:endParaRPr lang="en-US" dirty="0"/>
          </a:p>
          <a:p>
            <a:r>
              <a:rPr lang="hu-HU" dirty="0" smtClean="0"/>
              <a:t>a TexturedProgram.js-ben a</a:t>
            </a:r>
            <a:r>
              <a:rPr lang="en-US" dirty="0" smtClean="0"/>
              <a:t> </a:t>
            </a:r>
            <a:r>
              <a:rPr lang="en-US" dirty="0" smtClean="0"/>
              <a:t>#0 </a:t>
            </a:r>
            <a:r>
              <a:rPr lang="hu-HU" dirty="0" smtClean="0"/>
              <a:t>számhoz rendeljük</a:t>
            </a:r>
            <a:endParaRPr lang="en-US" dirty="0" smtClean="0"/>
          </a:p>
          <a:p>
            <a:endParaRPr lang="en-US" dirty="0"/>
          </a:p>
          <a:p>
            <a:r>
              <a:rPr lang="hu-HU" dirty="0" smtClean="0"/>
              <a:t>a</a:t>
            </a:r>
            <a:r>
              <a:rPr lang="en-US" dirty="0" smtClean="0"/>
              <a:t> </a:t>
            </a:r>
            <a:r>
              <a:rPr lang="hu-HU" dirty="0" smtClean="0"/>
              <a:t>Quad</a:t>
            </a:r>
            <a:r>
              <a:rPr lang="en-US" dirty="0" smtClean="0"/>
              <a:t>Geometry.js</a:t>
            </a:r>
            <a:r>
              <a:rPr lang="hu-HU" dirty="0" smtClean="0"/>
              <a:t>-ben</a:t>
            </a:r>
            <a:endParaRPr lang="en-US" dirty="0" smtClean="0"/>
          </a:p>
          <a:p>
            <a:pPr lvl="1"/>
            <a:r>
              <a:rPr lang="hu-HU" dirty="0" smtClean="0"/>
              <a:t>létrehozzuk és kitöltjük a buffert</a:t>
            </a:r>
            <a:endParaRPr lang="en-US" dirty="0" smtClean="0"/>
          </a:p>
          <a:p>
            <a:pPr lvl="1"/>
            <a:r>
              <a:rPr lang="hu-HU" dirty="0" smtClean="0"/>
              <a:t>leírjuk a tartalmát</a:t>
            </a:r>
            <a:endParaRPr lang="en-US" dirty="0"/>
          </a:p>
          <a:p>
            <a:endParaRPr lang="en-US" dirty="0"/>
          </a:p>
        </p:txBody>
      </p:sp>
      <p:sp>
        <p:nvSpPr>
          <p:cNvPr id="6" name="Rectangular Callout 5"/>
          <p:cNvSpPr/>
          <p:nvPr/>
        </p:nvSpPr>
        <p:spPr>
          <a:xfrm>
            <a:off x="3505200" y="2286000"/>
            <a:ext cx="4761738" cy="574548"/>
          </a:xfrm>
          <a:prstGeom prst="wedgeRectCallout">
            <a:avLst>
              <a:gd name="adj1" fmla="val 31483"/>
              <a:gd name="adj2" fmla="val -71931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Autofit/>
          </a:bodyPr>
          <a:lstStyle/>
          <a:p>
            <a:pPr>
              <a:lnSpc>
                <a:spcPct val="107000"/>
              </a:lnSpc>
            </a:pPr>
            <a:r>
              <a:rPr lang="en-US" sz="2400" dirty="0" smtClean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400" dirty="0" err="1" smtClean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vec</a:t>
            </a:r>
            <a:r>
              <a:rPr lang="hu-HU" sz="2400" dirty="0" smtClean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dirty="0" smtClean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vertexPosition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400" dirty="0"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3352800"/>
            <a:ext cx="8458200" cy="48907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lvl="0">
              <a:lnSpc>
                <a:spcPct val="107000"/>
              </a:lnSpc>
            </a:pP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gl.bindAttribLocation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this.glProgram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>
                <a:solidFill>
                  <a:srgbClr val="7C4FCD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>
                <a:solidFill>
                  <a:srgbClr val="8F8634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2000" dirty="0" err="1">
                <a:solidFill>
                  <a:srgbClr val="8F8634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vertexPosition</a:t>
            </a:r>
            <a:r>
              <a:rPr lang="en-US" sz="2000" dirty="0">
                <a:solidFill>
                  <a:srgbClr val="8F8634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15000" y="3976810"/>
            <a:ext cx="3430013" cy="219538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r>
              <a:rPr lang="en-US" alt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this.</a:t>
            </a:r>
            <a:r>
              <a:rPr lang="en-US" alt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vertexBuffer</a:t>
            </a: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alt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gl.</a:t>
            </a:r>
            <a:r>
              <a:rPr lang="en-US" altLang="en-US" sz="20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createBuffer</a:t>
            </a: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r>
              <a:rPr lang="en-US" alt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gl.</a:t>
            </a:r>
            <a:r>
              <a:rPr lang="en-US" altLang="en-US" sz="20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bindBuffer</a:t>
            </a: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gl.</a:t>
            </a:r>
            <a:r>
              <a:rPr lang="en-US" altLang="en-US" sz="2000" dirty="0" err="1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ARRAY_BUFFER</a:t>
            </a: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this.</a:t>
            </a:r>
            <a:r>
              <a:rPr lang="en-US" alt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vertexBuffer</a:t>
            </a: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alt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gl.</a:t>
            </a:r>
            <a:r>
              <a:rPr lang="en-US" altLang="en-US" sz="20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bufferData</a:t>
            </a: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gl.</a:t>
            </a:r>
            <a:r>
              <a:rPr lang="en-US" altLang="en-US" sz="2000" dirty="0" err="1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ARRAY_BUFFER</a:t>
            </a: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</a:p>
          <a:p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new Float32Array( [ </a:t>
            </a:r>
          </a:p>
          <a:p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-0.5, -0.5, 0.5,</a:t>
            </a:r>
          </a:p>
          <a:p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-0.5,  0.5, 0.5,</a:t>
            </a:r>
          </a:p>
          <a:p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0.5,  0.0, 0.5, ] ),</a:t>
            </a:r>
          </a:p>
          <a:p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gl.STATIC_DRAW</a:t>
            </a: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62000" y="5181600"/>
            <a:ext cx="4419600" cy="1524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>
              <a:lnSpc>
                <a:spcPct val="107000"/>
              </a:lnSpc>
            </a:pPr>
            <a:r>
              <a:rPr lang="en-US" sz="2000" dirty="0" err="1" smtClean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gl.bindBuffer</a:t>
            </a:r>
            <a:r>
              <a:rPr lang="en-US" sz="2000" dirty="0" smtClean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2000" dirty="0" err="1" smtClean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gl.ARRAY_BUFFER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this.</a:t>
            </a:r>
            <a:r>
              <a:rPr lang="en-US" sz="21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vertexBuffer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);</a:t>
            </a:r>
            <a:r>
              <a:rPr lang="en-US" sz="20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endParaRPr lang="en-US" sz="2000" dirty="0" smtClean="0"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2000" dirty="0" err="1" smtClean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gl.enableVertexAttribArray</a:t>
            </a:r>
            <a:r>
              <a:rPr lang="en-US" sz="2000" dirty="0" smtClean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2000" dirty="0" smtClean="0">
                <a:solidFill>
                  <a:srgbClr val="7C4FCD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);</a:t>
            </a:r>
            <a:r>
              <a:rPr lang="en-US" sz="20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endParaRPr lang="en-US" sz="20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2000" dirty="0" err="1" smtClean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gl.vertexAttribPointer</a:t>
            </a:r>
            <a:r>
              <a:rPr lang="en-US" sz="2000" dirty="0" smtClean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2000" dirty="0" smtClean="0">
                <a:solidFill>
                  <a:srgbClr val="7C4FCD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20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endParaRPr lang="en-US" sz="20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</a:t>
            </a:r>
            <a:r>
              <a:rPr lang="en-US" sz="2000" dirty="0">
                <a:solidFill>
                  <a:srgbClr val="7C4FCD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gl.FLOAT</a:t>
            </a:r>
            <a:r>
              <a:rPr lang="en-US" sz="2000" dirty="0" smtClean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endParaRPr lang="en-US" sz="20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</a:t>
            </a:r>
            <a:r>
              <a:rPr lang="en-US" sz="2000" dirty="0">
                <a:solidFill>
                  <a:srgbClr val="7C4FCD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false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2000" dirty="0" smtClean="0">
                <a:solidFill>
                  <a:srgbClr val="7C4FCD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sz="2000" dirty="0" smtClean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 </a:t>
            </a:r>
            <a:r>
              <a:rPr lang="en-US" sz="2000" dirty="0" smtClean="0">
                <a:solidFill>
                  <a:srgbClr val="7C4FCD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endParaRPr lang="en-US" sz="20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);</a:t>
            </a:r>
            <a:r>
              <a:rPr lang="en-US" sz="20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endParaRPr lang="en-US" sz="20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19200" y="5928554"/>
            <a:ext cx="1219200" cy="258513"/>
          </a:xfrm>
          <a:prstGeom prst="rect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>
            <a:stCxn id="12" idx="3"/>
            <a:endCxn id="15" idx="1"/>
          </p:cNvCxnSpPr>
          <p:nvPr/>
        </p:nvCxnSpPr>
        <p:spPr>
          <a:xfrm flipV="1">
            <a:off x="2438400" y="5437920"/>
            <a:ext cx="3790020" cy="61989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6228420" y="5308663"/>
            <a:ext cx="1543980" cy="258513"/>
          </a:xfrm>
          <a:prstGeom prst="rect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352800" y="5528592"/>
            <a:ext cx="381000" cy="315663"/>
          </a:xfrm>
          <a:prstGeom prst="rect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791200" y="3394968"/>
            <a:ext cx="381000" cy="315663"/>
          </a:xfrm>
          <a:prstGeom prst="rect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>
            <a:endCxn id="18" idx="2"/>
          </p:cNvCxnSpPr>
          <p:nvPr/>
        </p:nvCxnSpPr>
        <p:spPr>
          <a:xfrm flipV="1">
            <a:off x="3505200" y="3710631"/>
            <a:ext cx="2476500" cy="1847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4914900" y="2355431"/>
            <a:ext cx="2476500" cy="387769"/>
          </a:xfrm>
          <a:prstGeom prst="rect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353407" y="3394968"/>
            <a:ext cx="2219093" cy="387769"/>
          </a:xfrm>
          <a:prstGeom prst="rect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>
            <a:stCxn id="24" idx="0"/>
            <a:endCxn id="23" idx="2"/>
          </p:cNvCxnSpPr>
          <p:nvPr/>
        </p:nvCxnSpPr>
        <p:spPr>
          <a:xfrm flipH="1" flipV="1">
            <a:off x="6153150" y="2743200"/>
            <a:ext cx="1309804" cy="65176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27653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Alapértelmezett bemenetek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 variable is declared in VS</a:t>
            </a:r>
          </a:p>
          <a:p>
            <a:endParaRPr lang="en-US" dirty="0"/>
          </a:p>
          <a:p>
            <a:r>
              <a:rPr lang="en-US" dirty="0" smtClean="0"/>
              <a:t>we bind it to an attribute #0 in Program.js</a:t>
            </a:r>
          </a:p>
          <a:p>
            <a:endParaRPr lang="en-US" dirty="0"/>
          </a:p>
          <a:p>
            <a:r>
              <a:rPr lang="en-US" dirty="0" smtClean="0"/>
              <a:t>in TriangleGeometry.js</a:t>
            </a:r>
          </a:p>
          <a:p>
            <a:pPr lvl="1"/>
            <a:r>
              <a:rPr lang="en-US" dirty="0"/>
              <a:t>we create </a:t>
            </a:r>
            <a:r>
              <a:rPr lang="en-US" dirty="0" smtClean="0"/>
              <a:t>and fill buffer</a:t>
            </a:r>
          </a:p>
          <a:p>
            <a:pPr lvl="1"/>
            <a:r>
              <a:rPr lang="en-US" dirty="0" smtClean="0"/>
              <a:t>and explain layout</a:t>
            </a:r>
            <a:endParaRPr lang="en-US" dirty="0"/>
          </a:p>
          <a:p>
            <a:endParaRPr lang="en-US" dirty="0"/>
          </a:p>
        </p:txBody>
      </p:sp>
      <p:sp>
        <p:nvSpPr>
          <p:cNvPr id="6" name="Rectangular Callout 5"/>
          <p:cNvSpPr/>
          <p:nvPr/>
        </p:nvSpPr>
        <p:spPr>
          <a:xfrm>
            <a:off x="3505200" y="2286000"/>
            <a:ext cx="4761738" cy="574548"/>
          </a:xfrm>
          <a:prstGeom prst="wedgeRectCallout">
            <a:avLst>
              <a:gd name="adj1" fmla="val 31483"/>
              <a:gd name="adj2" fmla="val -71931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Autofit/>
          </a:bodyPr>
          <a:lstStyle/>
          <a:p>
            <a:pPr>
              <a:lnSpc>
                <a:spcPct val="107000"/>
              </a:lnSpc>
            </a:pPr>
            <a:r>
              <a:rPr lang="en-US" sz="2400" dirty="0" smtClean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400" dirty="0" err="1" smtClean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vec</a:t>
            </a:r>
            <a:r>
              <a:rPr lang="hu-HU" sz="2400" dirty="0" smtClean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dirty="0" smtClean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vertexPosition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400" dirty="0"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3352800"/>
            <a:ext cx="8458200" cy="48907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lvl="0">
              <a:lnSpc>
                <a:spcPct val="107000"/>
              </a:lnSpc>
            </a:pP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gl.bindAttribLocation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this.glProgram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>
                <a:solidFill>
                  <a:srgbClr val="7C4FCD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>
                <a:solidFill>
                  <a:srgbClr val="8F8634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2000" dirty="0" err="1">
                <a:solidFill>
                  <a:srgbClr val="8F8634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vertexPosition</a:t>
            </a:r>
            <a:r>
              <a:rPr lang="en-US" sz="2000" dirty="0">
                <a:solidFill>
                  <a:srgbClr val="8F8634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15000" y="3976810"/>
            <a:ext cx="3430013" cy="219538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r>
              <a:rPr lang="en-US" alt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this.</a:t>
            </a:r>
            <a:r>
              <a:rPr lang="en-US" alt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vertexBuffer</a:t>
            </a: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alt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gl.</a:t>
            </a:r>
            <a:r>
              <a:rPr lang="en-US" altLang="en-US" sz="20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createBuffer</a:t>
            </a: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r>
              <a:rPr lang="en-US" alt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gl.</a:t>
            </a:r>
            <a:r>
              <a:rPr lang="en-US" altLang="en-US" sz="20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bindBuffer</a:t>
            </a: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gl.</a:t>
            </a:r>
            <a:r>
              <a:rPr lang="en-US" altLang="en-US" sz="2000" dirty="0" err="1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ARRAY_BUFFER</a:t>
            </a: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this.</a:t>
            </a:r>
            <a:r>
              <a:rPr lang="en-US" alt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vertexBuffer</a:t>
            </a: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alt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gl.</a:t>
            </a:r>
            <a:r>
              <a:rPr lang="en-US" altLang="en-US" sz="20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bufferData</a:t>
            </a: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gl.</a:t>
            </a:r>
            <a:r>
              <a:rPr lang="en-US" altLang="en-US" sz="2000" dirty="0" err="1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ARRAY_BUFFER</a:t>
            </a: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</a:p>
          <a:p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new Float32Array( [ </a:t>
            </a:r>
          </a:p>
          <a:p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-0.5, -0.5, 0.5,</a:t>
            </a:r>
          </a:p>
          <a:p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-0.5,  0.5, 0.5,</a:t>
            </a:r>
          </a:p>
          <a:p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0.5,  0.0, 0.5, ] ),</a:t>
            </a:r>
          </a:p>
          <a:p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gl.STATIC_DRAW</a:t>
            </a: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62000" y="5181600"/>
            <a:ext cx="4419600" cy="1524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>
              <a:lnSpc>
                <a:spcPct val="107000"/>
              </a:lnSpc>
            </a:pPr>
            <a:r>
              <a:rPr lang="en-US" sz="2000" dirty="0" err="1" smtClean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gl.bindBuffer</a:t>
            </a:r>
            <a:r>
              <a:rPr lang="en-US" sz="2000" dirty="0" smtClean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2000" dirty="0" err="1" smtClean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gl.ARRAY_BUFFER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this.</a:t>
            </a:r>
            <a:r>
              <a:rPr lang="en-US" sz="21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vertexBuffer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);</a:t>
            </a:r>
            <a:r>
              <a:rPr lang="en-US" sz="20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endParaRPr lang="en-US" sz="2000" dirty="0" smtClean="0"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2000" dirty="0" err="1" smtClean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gl.enableVertexAttribArray</a:t>
            </a:r>
            <a:r>
              <a:rPr lang="en-US" sz="2000" dirty="0" smtClean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2000" dirty="0" smtClean="0">
                <a:solidFill>
                  <a:srgbClr val="7C4FCD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);</a:t>
            </a:r>
            <a:r>
              <a:rPr lang="en-US" sz="20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endParaRPr lang="en-US" sz="20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2000" dirty="0" err="1" smtClean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gl.vertexAttribPointer</a:t>
            </a:r>
            <a:r>
              <a:rPr lang="en-US" sz="2000" dirty="0" smtClean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2000" dirty="0" smtClean="0">
                <a:solidFill>
                  <a:srgbClr val="7C4FCD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20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endParaRPr lang="en-US" sz="20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</a:t>
            </a:r>
            <a:r>
              <a:rPr lang="en-US" sz="2000" dirty="0">
                <a:solidFill>
                  <a:srgbClr val="7C4FCD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gl.FLOAT</a:t>
            </a:r>
            <a:r>
              <a:rPr lang="en-US" sz="2000" dirty="0" smtClean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endParaRPr lang="en-US" sz="20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</a:t>
            </a:r>
            <a:r>
              <a:rPr lang="en-US" sz="2000" dirty="0">
                <a:solidFill>
                  <a:srgbClr val="7C4FCD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false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2000" dirty="0" smtClean="0">
                <a:solidFill>
                  <a:srgbClr val="7C4FCD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sz="2000" dirty="0" smtClean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 </a:t>
            </a:r>
            <a:r>
              <a:rPr lang="en-US" sz="2000" dirty="0" smtClean="0">
                <a:solidFill>
                  <a:srgbClr val="7C4FCD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endParaRPr lang="en-US" sz="20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);</a:t>
            </a:r>
            <a:r>
              <a:rPr lang="en-US" sz="2000" dirty="0"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endParaRPr lang="en-US" sz="20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19200" y="5928554"/>
            <a:ext cx="1219200" cy="258513"/>
          </a:xfrm>
          <a:prstGeom prst="rect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>
            <a:stCxn id="12" idx="3"/>
            <a:endCxn id="15" idx="1"/>
          </p:cNvCxnSpPr>
          <p:nvPr/>
        </p:nvCxnSpPr>
        <p:spPr>
          <a:xfrm flipV="1">
            <a:off x="2438400" y="5437920"/>
            <a:ext cx="3790020" cy="61989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6228420" y="5308663"/>
            <a:ext cx="1543980" cy="258513"/>
          </a:xfrm>
          <a:prstGeom prst="rect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352800" y="5528592"/>
            <a:ext cx="381000" cy="315663"/>
          </a:xfrm>
          <a:prstGeom prst="rect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791200" y="3394968"/>
            <a:ext cx="381000" cy="315663"/>
          </a:xfrm>
          <a:prstGeom prst="rect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>
            <a:endCxn id="18" idx="2"/>
          </p:cNvCxnSpPr>
          <p:nvPr/>
        </p:nvCxnSpPr>
        <p:spPr>
          <a:xfrm flipV="1">
            <a:off x="3505200" y="3710631"/>
            <a:ext cx="2476500" cy="1847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4914900" y="2355431"/>
            <a:ext cx="2476500" cy="387769"/>
          </a:xfrm>
          <a:prstGeom prst="rect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353407" y="3394968"/>
            <a:ext cx="2219093" cy="387769"/>
          </a:xfrm>
          <a:prstGeom prst="rect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>
            <a:stCxn id="24" idx="0"/>
            <a:endCxn id="23" idx="2"/>
          </p:cNvCxnSpPr>
          <p:nvPr/>
        </p:nvCxnSpPr>
        <p:spPr>
          <a:xfrm flipH="1" flipV="1">
            <a:off x="6153150" y="2743200"/>
            <a:ext cx="1309804" cy="65176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962400" y="2133600"/>
            <a:ext cx="990600" cy="762000"/>
          </a:xfrm>
          <a:prstGeom prst="ellipse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190393" y="5764854"/>
            <a:ext cx="1257300" cy="557683"/>
          </a:xfrm>
          <a:prstGeom prst="ellipse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Bent-Up Arrow 21"/>
          <p:cNvSpPr/>
          <p:nvPr/>
        </p:nvSpPr>
        <p:spPr>
          <a:xfrm rot="5400000" flipH="1">
            <a:off x="768708" y="2772912"/>
            <a:ext cx="3663231" cy="2152651"/>
          </a:xfrm>
          <a:prstGeom prst="bentUpArrow">
            <a:avLst/>
          </a:prstGeom>
          <a:solidFill>
            <a:srgbClr val="7030A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111" y="1401010"/>
            <a:ext cx="2757139" cy="3041734"/>
          </a:xfrm>
          <a:prstGeom prst="rect">
            <a:avLst/>
          </a:prstGeom>
          <a:solidFill>
            <a:srgbClr val="7030A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latin typeface="Whipsmart" panose="020B0502030203050204" pitchFamily="34" charset="0"/>
              </a:rPr>
              <a:t>ha az attribútumadat kevesebb elemmel rendelkezik, mint a VS bemenet</a:t>
            </a:r>
            <a:r>
              <a:rPr lang="en-US" sz="2400" dirty="0" smtClean="0">
                <a:latin typeface="Whipsmart" panose="020B0502030203050204" pitchFamily="34" charset="0"/>
              </a:rPr>
              <a:t>, </a:t>
            </a:r>
            <a:r>
              <a:rPr lang="hu-HU" sz="2400" smtClean="0">
                <a:latin typeface="Whipsmart" panose="020B0502030203050204" pitchFamily="34" charset="0"/>
              </a:rPr>
              <a:t>a hiányzó értékek alapértelmezése</a:t>
            </a:r>
            <a:endParaRPr lang="en-US" sz="2400" dirty="0" smtClean="0">
              <a:latin typeface="Whipsmart" panose="020B0502030203050204" pitchFamily="34" charset="0"/>
            </a:endParaRPr>
          </a:p>
          <a:p>
            <a:pPr algn="ctr"/>
            <a:r>
              <a:rPr lang="en-US" sz="2400" dirty="0" smtClean="0">
                <a:latin typeface="Whipsmart" panose="020B0502030203050204" pitchFamily="34" charset="0"/>
              </a:rPr>
              <a:t>x=0, y=0, z=0, w=1</a:t>
            </a:r>
            <a:endParaRPr lang="en-US" sz="2400" dirty="0">
              <a:latin typeface="Whipsmart" panose="020B0502030203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71872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QuadGeometry – </a:t>
            </a:r>
            <a:r>
              <a:rPr lang="en-US" dirty="0" smtClean="0"/>
              <a:t>draw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u-HU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TexturedQuadGeometry.prototype.draw = function() {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u-HU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const gl = this.gl;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hu-HU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u-HU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gl.bindVertexArray(this.inputLayout);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u-HU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gl.bindBuffer(gl.ELEMENT_ARRAY_BUFFER</a:t>
            </a:r>
            <a:r>
              <a:rPr lang="hu-HU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dirty="0" smtClean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hu-HU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this.indexBuffer);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u-HU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u-HU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gl.drawElements(gl.TRIANGLES, 6</a:t>
            </a:r>
            <a:r>
              <a:rPr lang="hu-HU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dirty="0" smtClean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hu-HU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gl.UNSIGNED_SHORT, 0);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u-HU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};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48442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QuadGeometry</a:t>
            </a:r>
            <a:r>
              <a:rPr lang="hu-HU" dirty="0" smtClean="0"/>
              <a:t> – rajzolás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i="1" dirty="0" err="1">
                <a:solidFill>
                  <a:srgbClr val="34A7BD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QuadGeometry</a:t>
            </a:r>
            <a:r>
              <a:rPr lang="en-US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 err="1">
                <a:solidFill>
                  <a:srgbClr val="34A7BD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prototype</a:t>
            </a:r>
            <a:r>
              <a:rPr lang="en-US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 err="1">
                <a:solidFill>
                  <a:srgbClr val="427E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draw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C7004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solidFill>
                  <a:srgbClr val="34A7BD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 err="1">
                <a:solidFill>
                  <a:srgbClr val="CB65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gl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) {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u-HU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gl.bindBuffer</a:t>
            </a:r>
            <a:r>
              <a:rPr lang="en-US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gl.ARRAY_BUFFER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this.vertexBuffer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gl.enableVertexAttribArray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solidFill>
                  <a:srgbClr val="7C4FCD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gl.vertexAttribPointer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solidFill>
                  <a:srgbClr val="7C4FCD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7C4FCD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gl.FLOAT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solidFill>
                  <a:srgbClr val="A5A5A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//&lt; </a:t>
            </a:r>
            <a:r>
              <a:rPr lang="hu-HU" dirty="0" smtClean="0">
                <a:solidFill>
                  <a:srgbClr val="A5A5A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hu-HU" dirty="0" err="1" smtClean="0">
                <a:solidFill>
                  <a:srgbClr val="A5A5A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floats</a:t>
            </a:r>
            <a:r>
              <a:rPr lang="en-US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dirty="0">
                <a:solidFill>
                  <a:srgbClr val="7C4FCD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false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solidFill>
                  <a:srgbClr val="A5A5A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//&lt; do not normalize (make unit length)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dirty="0">
                <a:solidFill>
                  <a:srgbClr val="7C4FCD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dirty="0" smtClean="0">
                <a:solidFill>
                  <a:srgbClr val="A5A5A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//&lt; </a:t>
            </a:r>
            <a:r>
              <a:rPr lang="en-US" dirty="0">
                <a:solidFill>
                  <a:srgbClr val="A5A5A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tightly packed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dirty="0">
                <a:solidFill>
                  <a:srgbClr val="7C4FCD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dirty="0" smtClean="0">
                <a:solidFill>
                  <a:srgbClr val="A5A5A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//&lt; </a:t>
            </a:r>
            <a:r>
              <a:rPr lang="en-US" dirty="0">
                <a:solidFill>
                  <a:srgbClr val="A5A5A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data starts at array start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);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u-HU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hu-HU" dirty="0" smtClean="0">
                <a:solidFill>
                  <a:srgbClr val="A5A5A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smtClean="0">
                <a:solidFill>
                  <a:srgbClr val="A5A5A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r>
              <a:rPr lang="hu-HU" dirty="0" smtClean="0">
                <a:solidFill>
                  <a:srgbClr val="A5A5A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solidFill>
                  <a:srgbClr val="A5A5A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normal</a:t>
            </a:r>
            <a:r>
              <a:rPr lang="hu-HU" dirty="0" smtClean="0">
                <a:solidFill>
                  <a:srgbClr val="A5A5A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dirty="0" err="1" smtClean="0">
                <a:solidFill>
                  <a:srgbClr val="A5A5A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texcoord</a:t>
            </a:r>
            <a:r>
              <a:rPr lang="hu-HU" dirty="0" smtClean="0">
                <a:solidFill>
                  <a:srgbClr val="A5A5A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ugyanígy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hu-HU" dirty="0" smtClean="0"/>
              <a:t>  </a:t>
            </a:r>
            <a:r>
              <a:rPr lang="en-US" dirty="0" err="1" smtClean="0"/>
              <a:t>gl.bindBuffer</a:t>
            </a:r>
            <a:r>
              <a:rPr lang="en-US" dirty="0" smtClean="0"/>
              <a:t>(</a:t>
            </a:r>
            <a:r>
              <a:rPr lang="en-US" dirty="0" err="1" smtClean="0"/>
              <a:t>gl.ELEMENT_ARRAY_BUFFER</a:t>
            </a:r>
            <a:r>
              <a:rPr lang="en-US" dirty="0" smtClean="0"/>
              <a:t>,</a:t>
            </a:r>
            <a:endParaRPr lang="hu-HU" dirty="0" smtClean="0"/>
          </a:p>
          <a:p>
            <a:r>
              <a:rPr lang="hu-HU" dirty="0"/>
              <a:t> </a:t>
            </a:r>
            <a:r>
              <a:rPr lang="hu-HU" dirty="0" smtClean="0"/>
              <a:t>                               </a:t>
            </a:r>
            <a:r>
              <a:rPr lang="en-US" dirty="0" smtClean="0"/>
              <a:t> </a:t>
            </a:r>
            <a:r>
              <a:rPr lang="en-US" dirty="0" err="1"/>
              <a:t>this.indexBuffer</a:t>
            </a:r>
            <a:r>
              <a:rPr lang="en-US" dirty="0"/>
              <a:t>); </a:t>
            </a:r>
          </a:p>
          <a:p>
            <a:r>
              <a:rPr lang="hu-HU" dirty="0" smtClean="0"/>
              <a:t>  </a:t>
            </a:r>
            <a:r>
              <a:rPr lang="en-US" dirty="0" err="1" smtClean="0"/>
              <a:t>gl.drawElements</a:t>
            </a:r>
            <a:r>
              <a:rPr lang="en-US" dirty="0" smtClean="0"/>
              <a:t>(</a:t>
            </a:r>
            <a:r>
              <a:rPr lang="en-US" dirty="0" err="1" smtClean="0"/>
              <a:t>gl.TRIANGLES</a:t>
            </a:r>
            <a:r>
              <a:rPr lang="en-US" dirty="0"/>
              <a:t>, </a:t>
            </a:r>
            <a:r>
              <a:rPr lang="en-US" dirty="0" smtClean="0"/>
              <a:t>6,</a:t>
            </a:r>
            <a:endParaRPr lang="hu-HU" dirty="0" smtClean="0"/>
          </a:p>
          <a:p>
            <a:r>
              <a:rPr lang="hu-HU" dirty="0"/>
              <a:t> </a:t>
            </a:r>
            <a:r>
              <a:rPr lang="hu-HU" dirty="0" smtClean="0"/>
              <a:t>                            </a:t>
            </a:r>
            <a:r>
              <a:rPr lang="en-US" dirty="0" err="1" smtClean="0"/>
              <a:t>gl.UNSIGNED_SHORT</a:t>
            </a:r>
            <a:r>
              <a:rPr lang="en-US" dirty="0"/>
              <a:t>, 0); </a:t>
            </a:r>
          </a:p>
          <a:p>
            <a:r>
              <a:rPr lang="en-US" dirty="0" smtClean="0"/>
              <a:t>} </a:t>
            </a:r>
            <a:endParaRPr lang="en-US" dirty="0"/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hu-HU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15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GPU </a:t>
            </a:r>
            <a:r>
              <a:rPr lang="hu-HU" dirty="0" err="1" smtClean="0"/>
              <a:t>pipeline</a:t>
            </a:r>
            <a:r>
              <a:rPr lang="en-US" dirty="0" smtClean="0"/>
              <a:t> </a:t>
            </a:r>
            <a:r>
              <a:rPr lang="en-US" dirty="0" err="1" smtClean="0"/>
              <a:t>tesszell</a:t>
            </a:r>
            <a:r>
              <a:rPr lang="hu-HU" dirty="0" err="1" smtClean="0"/>
              <a:t>átor</a:t>
            </a:r>
            <a:r>
              <a:rPr lang="hu-HU" dirty="0" smtClean="0"/>
              <a:t> nélkül</a:t>
            </a:r>
            <a:endParaRPr lang="en-US" dirty="0"/>
          </a:p>
        </p:txBody>
      </p:sp>
      <p:sp>
        <p:nvSpPr>
          <p:cNvPr id="4" name="Téglalap 3"/>
          <p:cNvSpPr/>
          <p:nvPr/>
        </p:nvSpPr>
        <p:spPr>
          <a:xfrm>
            <a:off x="2743200" y="3143250"/>
            <a:ext cx="457200" cy="400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350" b="1" dirty="0">
                <a:solidFill>
                  <a:schemeClr val="tx1"/>
                </a:solidFill>
                <a:latin typeface="Whipsmart" panose="020B0502030203050204" pitchFamily="34" charset="0"/>
              </a:rPr>
              <a:t>IA</a:t>
            </a:r>
            <a:endParaRPr lang="en-US" sz="1350" b="1" dirty="0">
              <a:solidFill>
                <a:schemeClr val="tx1"/>
              </a:solidFill>
              <a:latin typeface="Whipsmart" panose="020B050203020305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429000" y="3143250"/>
            <a:ext cx="457200" cy="40005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350" b="1" dirty="0">
                <a:solidFill>
                  <a:schemeClr val="tx1"/>
                </a:solidFill>
                <a:latin typeface="Whipsmart" panose="020B0502030203050204" pitchFamily="34" charset="0"/>
              </a:rPr>
              <a:t>VS</a:t>
            </a:r>
            <a:endParaRPr lang="en-US" sz="1350" b="1" dirty="0">
              <a:solidFill>
                <a:schemeClr val="tx1"/>
              </a:solidFill>
              <a:latin typeface="Whipsmart" panose="020B0502030203050204" pitchFamily="34" charset="0"/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5493062" y="3156794"/>
            <a:ext cx="457200" cy="40005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350" b="1" dirty="0">
                <a:solidFill>
                  <a:schemeClr val="tx1"/>
                </a:solidFill>
                <a:latin typeface="Whipsmart" panose="020B0502030203050204" pitchFamily="34" charset="0"/>
              </a:rPr>
              <a:t>FS</a:t>
            </a:r>
            <a:endParaRPr lang="en-US" sz="1350" b="1" dirty="0">
              <a:solidFill>
                <a:schemeClr val="tx1"/>
              </a:solidFill>
              <a:latin typeface="Whipsmart" panose="020B0502030203050204" pitchFamily="34" charset="0"/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6178862" y="3156794"/>
            <a:ext cx="457200" cy="400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350" b="1" dirty="0">
                <a:solidFill>
                  <a:schemeClr val="tx1"/>
                </a:solidFill>
                <a:latin typeface="Whipsmart" panose="020B0502030203050204" pitchFamily="34" charset="0"/>
              </a:rPr>
              <a:t>OM</a:t>
            </a:r>
            <a:endParaRPr lang="en-US" sz="1350" b="1" dirty="0">
              <a:solidFill>
                <a:schemeClr val="tx1"/>
              </a:solidFill>
              <a:latin typeface="Whipsmart" panose="020B0502030203050204" pitchFamily="34" charset="0"/>
            </a:endParaRPr>
          </a:p>
        </p:txBody>
      </p:sp>
      <p:sp>
        <p:nvSpPr>
          <p:cNvPr id="11" name="Téglalap 10"/>
          <p:cNvSpPr/>
          <p:nvPr/>
        </p:nvSpPr>
        <p:spPr>
          <a:xfrm>
            <a:off x="4807262" y="3156794"/>
            <a:ext cx="457200" cy="400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350" b="1" dirty="0">
                <a:solidFill>
                  <a:schemeClr val="tx1"/>
                </a:solidFill>
                <a:latin typeface="Whipsmart" panose="020B0502030203050204" pitchFamily="34" charset="0"/>
              </a:rPr>
              <a:t>RS</a:t>
            </a:r>
            <a:endParaRPr lang="en-US" sz="1350" b="1" dirty="0">
              <a:solidFill>
                <a:schemeClr val="tx1"/>
              </a:solidFill>
              <a:latin typeface="Whipsmart" panose="020B0502030203050204" pitchFamily="34" charset="0"/>
            </a:endParaRPr>
          </a:p>
        </p:txBody>
      </p:sp>
      <p:grpSp>
        <p:nvGrpSpPr>
          <p:cNvPr id="15" name="Csoportba foglalás 14"/>
          <p:cNvGrpSpPr/>
          <p:nvPr/>
        </p:nvGrpSpPr>
        <p:grpSpPr>
          <a:xfrm>
            <a:off x="2743202" y="4057648"/>
            <a:ext cx="457202" cy="457201"/>
            <a:chOff x="1828802" y="4953003"/>
            <a:chExt cx="381002" cy="381001"/>
          </a:xfrm>
        </p:grpSpPr>
        <p:sp>
          <p:nvSpPr>
            <p:cNvPr id="13" name="Ellipszis 12"/>
            <p:cNvSpPr/>
            <p:nvPr/>
          </p:nvSpPr>
          <p:spPr>
            <a:xfrm>
              <a:off x="1828802" y="4953003"/>
              <a:ext cx="381000" cy="381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  <a:latin typeface="Whipsmart" panose="020B0502030203050204" pitchFamily="34" charset="0"/>
              </a:endParaRPr>
            </a:p>
          </p:txBody>
        </p:sp>
        <p:sp>
          <p:nvSpPr>
            <p:cNvPr id="14" name="Körszelet 13"/>
            <p:cNvSpPr/>
            <p:nvPr/>
          </p:nvSpPr>
          <p:spPr>
            <a:xfrm>
              <a:off x="1828803" y="4953004"/>
              <a:ext cx="381001" cy="381000"/>
            </a:xfrm>
            <a:prstGeom prst="chord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  <a:latin typeface="Whipsmart" panose="020B0502030203050204" pitchFamily="34" charset="0"/>
              </a:endParaRPr>
            </a:p>
          </p:txBody>
        </p:sp>
      </p:grpSp>
      <p:sp>
        <p:nvSpPr>
          <p:cNvPr id="16" name="Ellipszis 15"/>
          <p:cNvSpPr/>
          <p:nvPr/>
        </p:nvSpPr>
        <p:spPr>
          <a:xfrm>
            <a:off x="2857500" y="228600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  <a:latin typeface="Whipsmart" panose="020B0502030203050204" pitchFamily="34" charset="0"/>
            </a:endParaRPr>
          </a:p>
        </p:txBody>
      </p:sp>
      <p:sp>
        <p:nvSpPr>
          <p:cNvPr id="17" name="Ellipszis 16"/>
          <p:cNvSpPr/>
          <p:nvPr/>
        </p:nvSpPr>
        <p:spPr>
          <a:xfrm>
            <a:off x="2857500" y="2571750"/>
            <a:ext cx="228600" cy="2286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  <a:latin typeface="Whipsmart" panose="020B0502030203050204" pitchFamily="34" charset="0"/>
            </a:endParaRPr>
          </a:p>
        </p:txBody>
      </p:sp>
      <p:cxnSp>
        <p:nvCxnSpPr>
          <p:cNvPr id="19" name="Szögletes összekötő 18"/>
          <p:cNvCxnSpPr>
            <a:stCxn id="17" idx="4"/>
            <a:endCxn id="4" idx="0"/>
          </p:cNvCxnSpPr>
          <p:nvPr/>
        </p:nvCxnSpPr>
        <p:spPr>
          <a:xfrm rot="5400000">
            <a:off x="2800350" y="2971800"/>
            <a:ext cx="342900" cy="1191"/>
          </a:xfrm>
          <a:prstGeom prst="bentConnector3">
            <a:avLst>
              <a:gd name="adj1" fmla="val 50000"/>
            </a:avLst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zögletes összekötő 18"/>
          <p:cNvCxnSpPr>
            <a:stCxn id="4" idx="2"/>
          </p:cNvCxnSpPr>
          <p:nvPr/>
        </p:nvCxnSpPr>
        <p:spPr>
          <a:xfrm rot="5400000">
            <a:off x="2714625" y="3800475"/>
            <a:ext cx="514350" cy="1191"/>
          </a:xfrm>
          <a:prstGeom prst="bentConnector3">
            <a:avLst>
              <a:gd name="adj1" fmla="val 50000"/>
            </a:avLst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zögletes összekötő 18"/>
          <p:cNvCxnSpPr>
            <a:stCxn id="5" idx="2"/>
          </p:cNvCxnSpPr>
          <p:nvPr/>
        </p:nvCxnSpPr>
        <p:spPr>
          <a:xfrm rot="5400000">
            <a:off x="3400425" y="3800475"/>
            <a:ext cx="514350" cy="1191"/>
          </a:xfrm>
          <a:prstGeom prst="bentConnector3">
            <a:avLst>
              <a:gd name="adj1" fmla="val 50000"/>
            </a:avLst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Csoportba foglalás 41"/>
          <p:cNvGrpSpPr/>
          <p:nvPr/>
        </p:nvGrpSpPr>
        <p:grpSpPr>
          <a:xfrm>
            <a:off x="3429002" y="2343148"/>
            <a:ext cx="457202" cy="457201"/>
            <a:chOff x="1828802" y="4953003"/>
            <a:chExt cx="381002" cy="381001"/>
          </a:xfrm>
        </p:grpSpPr>
        <p:sp>
          <p:nvSpPr>
            <p:cNvPr id="43" name="Ellipszis 42"/>
            <p:cNvSpPr/>
            <p:nvPr/>
          </p:nvSpPr>
          <p:spPr>
            <a:xfrm>
              <a:off x="1828802" y="4953003"/>
              <a:ext cx="381000" cy="381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  <a:latin typeface="Whipsmart" panose="020B0502030203050204" pitchFamily="34" charset="0"/>
              </a:endParaRPr>
            </a:p>
          </p:txBody>
        </p:sp>
        <p:sp>
          <p:nvSpPr>
            <p:cNvPr id="44" name="Körszelet 43"/>
            <p:cNvSpPr/>
            <p:nvPr/>
          </p:nvSpPr>
          <p:spPr>
            <a:xfrm>
              <a:off x="1828803" y="4953004"/>
              <a:ext cx="381001" cy="381000"/>
            </a:xfrm>
            <a:prstGeom prst="chord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  <a:latin typeface="Whipsmart" panose="020B0502030203050204" pitchFamily="34" charset="0"/>
              </a:endParaRPr>
            </a:p>
          </p:txBody>
        </p:sp>
      </p:grpSp>
      <p:cxnSp>
        <p:nvCxnSpPr>
          <p:cNvPr id="45" name="Szögletes összekötő 44"/>
          <p:cNvCxnSpPr>
            <a:endCxn id="5" idx="0"/>
          </p:cNvCxnSpPr>
          <p:nvPr/>
        </p:nvCxnSpPr>
        <p:spPr>
          <a:xfrm rot="5400000">
            <a:off x="3486150" y="2971800"/>
            <a:ext cx="342900" cy="1191"/>
          </a:xfrm>
          <a:prstGeom prst="bentConnector3">
            <a:avLst>
              <a:gd name="adj1" fmla="val 50000"/>
            </a:avLst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Ellipszis 107"/>
          <p:cNvSpPr/>
          <p:nvPr/>
        </p:nvSpPr>
        <p:spPr>
          <a:xfrm>
            <a:off x="3429000" y="4057650"/>
            <a:ext cx="457200" cy="457200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  <a:latin typeface="Whipsmart" panose="020B0502030203050204" pitchFamily="34" charset="0"/>
            </a:endParaRPr>
          </a:p>
        </p:txBody>
      </p:sp>
      <p:grpSp>
        <p:nvGrpSpPr>
          <p:cNvPr id="25" name="Csoportba foglalás 285"/>
          <p:cNvGrpSpPr/>
          <p:nvPr/>
        </p:nvGrpSpPr>
        <p:grpSpPr>
          <a:xfrm rot="18892311">
            <a:off x="4807262" y="2435585"/>
            <a:ext cx="446563" cy="446892"/>
            <a:chOff x="6172199" y="2086386"/>
            <a:chExt cx="595417" cy="595856"/>
          </a:xfrm>
        </p:grpSpPr>
        <p:sp>
          <p:nvSpPr>
            <p:cNvPr id="263" name="Háromszög 262"/>
            <p:cNvSpPr/>
            <p:nvPr/>
          </p:nvSpPr>
          <p:spPr>
            <a:xfrm rot="1643725">
              <a:off x="6310416" y="2141221"/>
              <a:ext cx="457200" cy="381000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  <a:latin typeface="Whipsmart" panose="020B0502030203050204" pitchFamily="34" charset="0"/>
              </a:endParaRPr>
            </a:p>
          </p:txBody>
        </p:sp>
        <p:sp>
          <p:nvSpPr>
            <p:cNvPr id="264" name="Ellipszis 263"/>
            <p:cNvSpPr/>
            <p:nvPr/>
          </p:nvSpPr>
          <p:spPr>
            <a:xfrm rot="1643725">
              <a:off x="6550471" y="2086386"/>
              <a:ext cx="152400" cy="152400"/>
            </a:xfrm>
            <a:prstGeom prst="ellipse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  <a:latin typeface="Whipsmart" panose="020B0502030203050204" pitchFamily="34" charset="0"/>
              </a:endParaRPr>
            </a:p>
          </p:txBody>
        </p:sp>
        <p:sp>
          <p:nvSpPr>
            <p:cNvPr id="265" name="Ellipszis 264"/>
            <p:cNvSpPr/>
            <p:nvPr/>
          </p:nvSpPr>
          <p:spPr>
            <a:xfrm rot="1643725">
              <a:off x="6172199" y="2319472"/>
              <a:ext cx="152400" cy="152400"/>
            </a:xfrm>
            <a:prstGeom prst="ellipse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  <a:latin typeface="Whipsmart" panose="020B0502030203050204" pitchFamily="34" charset="0"/>
              </a:endParaRPr>
            </a:p>
          </p:txBody>
        </p:sp>
        <p:sp>
          <p:nvSpPr>
            <p:cNvPr id="266" name="Ellipszis 265"/>
            <p:cNvSpPr/>
            <p:nvPr/>
          </p:nvSpPr>
          <p:spPr>
            <a:xfrm rot="1643725">
              <a:off x="6578125" y="2529842"/>
              <a:ext cx="152400" cy="152400"/>
            </a:xfrm>
            <a:prstGeom prst="ellipse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  <a:latin typeface="Whipsmart" panose="020B0502030203050204" pitchFamily="34" charset="0"/>
              </a:endParaRPr>
            </a:p>
          </p:txBody>
        </p:sp>
      </p:grpSp>
      <p:cxnSp>
        <p:nvCxnSpPr>
          <p:cNvPr id="272" name="Szögletes összekötő 271"/>
          <p:cNvCxnSpPr/>
          <p:nvPr/>
        </p:nvCxnSpPr>
        <p:spPr>
          <a:xfrm rot="5400000">
            <a:off x="4922158" y="3041899"/>
            <a:ext cx="228600" cy="1191"/>
          </a:xfrm>
          <a:prstGeom prst="bentConnector3">
            <a:avLst>
              <a:gd name="adj1" fmla="val 50000"/>
            </a:avLst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Téglalap 273"/>
          <p:cNvSpPr/>
          <p:nvPr/>
        </p:nvSpPr>
        <p:spPr>
          <a:xfrm>
            <a:off x="4978712" y="3956894"/>
            <a:ext cx="57150" cy="5715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  <a:latin typeface="Whipsmart" panose="020B0502030203050204" pitchFamily="34" charset="0"/>
            </a:endParaRPr>
          </a:p>
        </p:txBody>
      </p:sp>
      <p:sp>
        <p:nvSpPr>
          <p:cNvPr id="277" name="Téglalap 276"/>
          <p:cNvSpPr/>
          <p:nvPr/>
        </p:nvSpPr>
        <p:spPr>
          <a:xfrm>
            <a:off x="5035862" y="4014044"/>
            <a:ext cx="57150" cy="5715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  <a:latin typeface="Whipsmart" panose="020B0502030203050204" pitchFamily="34" charset="0"/>
            </a:endParaRPr>
          </a:p>
        </p:txBody>
      </p:sp>
      <p:sp>
        <p:nvSpPr>
          <p:cNvPr id="278" name="Téglalap 277"/>
          <p:cNvSpPr/>
          <p:nvPr/>
        </p:nvSpPr>
        <p:spPr>
          <a:xfrm>
            <a:off x="4978712" y="4014044"/>
            <a:ext cx="57150" cy="5715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  <a:latin typeface="Whipsmart" panose="020B0502030203050204" pitchFamily="34" charset="0"/>
            </a:endParaRPr>
          </a:p>
        </p:txBody>
      </p:sp>
      <p:sp>
        <p:nvSpPr>
          <p:cNvPr id="280" name="Téglalap 279"/>
          <p:cNvSpPr/>
          <p:nvPr/>
        </p:nvSpPr>
        <p:spPr>
          <a:xfrm>
            <a:off x="4921562" y="4071194"/>
            <a:ext cx="57150" cy="5715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  <a:latin typeface="Whipsmart" panose="020B0502030203050204" pitchFamily="34" charset="0"/>
            </a:endParaRPr>
          </a:p>
        </p:txBody>
      </p:sp>
      <p:sp>
        <p:nvSpPr>
          <p:cNvPr id="281" name="Téglalap 280"/>
          <p:cNvSpPr/>
          <p:nvPr/>
        </p:nvSpPr>
        <p:spPr>
          <a:xfrm>
            <a:off x="4978712" y="4071194"/>
            <a:ext cx="57150" cy="5715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  <a:latin typeface="Whipsmart" panose="020B0502030203050204" pitchFamily="34" charset="0"/>
            </a:endParaRPr>
          </a:p>
        </p:txBody>
      </p:sp>
      <p:sp>
        <p:nvSpPr>
          <p:cNvPr id="282" name="Téglalap 281"/>
          <p:cNvSpPr/>
          <p:nvPr/>
        </p:nvSpPr>
        <p:spPr>
          <a:xfrm>
            <a:off x="5035862" y="4071194"/>
            <a:ext cx="57150" cy="5715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  <a:latin typeface="Whipsmart" panose="020B0502030203050204" pitchFamily="34" charset="0"/>
            </a:endParaRPr>
          </a:p>
        </p:txBody>
      </p:sp>
      <p:sp>
        <p:nvSpPr>
          <p:cNvPr id="283" name="Téglalap 282"/>
          <p:cNvSpPr/>
          <p:nvPr/>
        </p:nvSpPr>
        <p:spPr>
          <a:xfrm>
            <a:off x="5093012" y="4071194"/>
            <a:ext cx="57150" cy="5715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  <a:latin typeface="Whipsmart" panose="020B0502030203050204" pitchFamily="34" charset="0"/>
            </a:endParaRPr>
          </a:p>
        </p:txBody>
      </p:sp>
      <p:sp>
        <p:nvSpPr>
          <p:cNvPr id="287" name="Téglalap 286"/>
          <p:cNvSpPr/>
          <p:nvPr/>
        </p:nvSpPr>
        <p:spPr>
          <a:xfrm>
            <a:off x="5035862" y="4128344"/>
            <a:ext cx="57150" cy="5715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  <a:latin typeface="Whipsmart" panose="020B0502030203050204" pitchFamily="34" charset="0"/>
            </a:endParaRPr>
          </a:p>
        </p:txBody>
      </p:sp>
      <p:sp>
        <p:nvSpPr>
          <p:cNvPr id="289" name="Téglalap 288"/>
          <p:cNvSpPr/>
          <p:nvPr/>
        </p:nvSpPr>
        <p:spPr>
          <a:xfrm>
            <a:off x="4978712" y="4128344"/>
            <a:ext cx="57150" cy="5715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  <a:latin typeface="Whipsmart" panose="020B0502030203050204" pitchFamily="34" charset="0"/>
            </a:endParaRPr>
          </a:p>
        </p:txBody>
      </p:sp>
      <p:sp>
        <p:nvSpPr>
          <p:cNvPr id="290" name="Téglalap 289"/>
          <p:cNvSpPr/>
          <p:nvPr/>
        </p:nvSpPr>
        <p:spPr>
          <a:xfrm>
            <a:off x="4921562" y="4128344"/>
            <a:ext cx="57150" cy="5715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  <a:latin typeface="Whipsmart" panose="020B0502030203050204" pitchFamily="34" charset="0"/>
            </a:endParaRPr>
          </a:p>
        </p:txBody>
      </p:sp>
      <p:sp>
        <p:nvSpPr>
          <p:cNvPr id="294" name="Téglalap 293"/>
          <p:cNvSpPr/>
          <p:nvPr/>
        </p:nvSpPr>
        <p:spPr>
          <a:xfrm>
            <a:off x="4921562" y="4185494"/>
            <a:ext cx="57150" cy="5715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  <a:latin typeface="Whipsmart" panose="020B0502030203050204" pitchFamily="34" charset="0"/>
            </a:endParaRPr>
          </a:p>
        </p:txBody>
      </p:sp>
      <p:sp>
        <p:nvSpPr>
          <p:cNvPr id="296" name="Téglalap 295"/>
          <p:cNvSpPr/>
          <p:nvPr/>
        </p:nvSpPr>
        <p:spPr>
          <a:xfrm>
            <a:off x="4864412" y="4185494"/>
            <a:ext cx="57150" cy="5715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  <a:latin typeface="Whipsmart" panose="020B0502030203050204" pitchFamily="34" charset="0"/>
            </a:endParaRPr>
          </a:p>
        </p:txBody>
      </p:sp>
      <p:sp>
        <p:nvSpPr>
          <p:cNvPr id="298" name="Téglalap 297"/>
          <p:cNvSpPr/>
          <p:nvPr/>
        </p:nvSpPr>
        <p:spPr>
          <a:xfrm>
            <a:off x="5150162" y="4128344"/>
            <a:ext cx="57150" cy="5715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  <a:latin typeface="Whipsmart" panose="020B0502030203050204" pitchFamily="34" charset="0"/>
            </a:endParaRPr>
          </a:p>
        </p:txBody>
      </p:sp>
      <p:sp>
        <p:nvSpPr>
          <p:cNvPr id="300" name="Téglalap 299"/>
          <p:cNvSpPr/>
          <p:nvPr/>
        </p:nvSpPr>
        <p:spPr>
          <a:xfrm>
            <a:off x="5035862" y="4185494"/>
            <a:ext cx="57150" cy="5715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  <a:latin typeface="Whipsmart" panose="020B0502030203050204" pitchFamily="34" charset="0"/>
            </a:endParaRPr>
          </a:p>
        </p:txBody>
      </p:sp>
      <p:sp>
        <p:nvSpPr>
          <p:cNvPr id="301" name="Téglalap 300"/>
          <p:cNvSpPr/>
          <p:nvPr/>
        </p:nvSpPr>
        <p:spPr>
          <a:xfrm>
            <a:off x="4978712" y="4185494"/>
            <a:ext cx="57150" cy="5715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  <a:latin typeface="Whipsmart" panose="020B0502030203050204" pitchFamily="34" charset="0"/>
            </a:endParaRPr>
          </a:p>
        </p:txBody>
      </p:sp>
      <p:sp>
        <p:nvSpPr>
          <p:cNvPr id="302" name="Téglalap 301"/>
          <p:cNvSpPr/>
          <p:nvPr/>
        </p:nvSpPr>
        <p:spPr>
          <a:xfrm>
            <a:off x="5093012" y="4128344"/>
            <a:ext cx="57150" cy="5715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  <a:latin typeface="Whipsmart" panose="020B0502030203050204" pitchFamily="34" charset="0"/>
            </a:endParaRPr>
          </a:p>
        </p:txBody>
      </p:sp>
      <p:sp>
        <p:nvSpPr>
          <p:cNvPr id="304" name="Téglalap 303"/>
          <p:cNvSpPr/>
          <p:nvPr/>
        </p:nvSpPr>
        <p:spPr>
          <a:xfrm>
            <a:off x="4921562" y="4242644"/>
            <a:ext cx="57150" cy="5715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  <a:latin typeface="Whipsmart" panose="020B0502030203050204" pitchFamily="34" charset="0"/>
            </a:endParaRPr>
          </a:p>
        </p:txBody>
      </p:sp>
      <p:sp>
        <p:nvSpPr>
          <p:cNvPr id="305" name="Téglalap 304"/>
          <p:cNvSpPr/>
          <p:nvPr/>
        </p:nvSpPr>
        <p:spPr>
          <a:xfrm>
            <a:off x="4864412" y="4242644"/>
            <a:ext cx="57150" cy="5715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  <a:latin typeface="Whipsmart" panose="020B0502030203050204" pitchFamily="34" charset="0"/>
            </a:endParaRPr>
          </a:p>
        </p:txBody>
      </p:sp>
      <p:cxnSp>
        <p:nvCxnSpPr>
          <p:cNvPr id="307" name="Szögletes összekötő 18"/>
          <p:cNvCxnSpPr/>
          <p:nvPr/>
        </p:nvCxnSpPr>
        <p:spPr>
          <a:xfrm rot="5400000">
            <a:off x="4865008" y="3727699"/>
            <a:ext cx="342900" cy="1191"/>
          </a:xfrm>
          <a:prstGeom prst="bentConnector3">
            <a:avLst>
              <a:gd name="adj1" fmla="val 50000"/>
            </a:avLst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" name="Téglalap 307"/>
          <p:cNvSpPr/>
          <p:nvPr/>
        </p:nvSpPr>
        <p:spPr>
          <a:xfrm>
            <a:off x="5607362" y="2585294"/>
            <a:ext cx="228600" cy="2286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  <a:latin typeface="Whipsmart" panose="020B0502030203050204" pitchFamily="34" charset="0"/>
            </a:endParaRPr>
          </a:p>
        </p:txBody>
      </p:sp>
      <p:cxnSp>
        <p:nvCxnSpPr>
          <p:cNvPr id="309" name="Szögletes összekötő 308"/>
          <p:cNvCxnSpPr>
            <a:stCxn id="308" idx="2"/>
          </p:cNvCxnSpPr>
          <p:nvPr/>
        </p:nvCxnSpPr>
        <p:spPr>
          <a:xfrm rot="5400000">
            <a:off x="5550212" y="2985344"/>
            <a:ext cx="342900" cy="1191"/>
          </a:xfrm>
          <a:prstGeom prst="bentConnector3">
            <a:avLst>
              <a:gd name="adj1" fmla="val 50000"/>
            </a:avLst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Szögletes összekötő 18"/>
          <p:cNvCxnSpPr/>
          <p:nvPr/>
        </p:nvCxnSpPr>
        <p:spPr>
          <a:xfrm rot="5400000">
            <a:off x="5550808" y="3727699"/>
            <a:ext cx="342900" cy="1191"/>
          </a:xfrm>
          <a:prstGeom prst="bentConnector3">
            <a:avLst>
              <a:gd name="adj1" fmla="val 50000"/>
            </a:avLst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1" name="Téglalap 310"/>
          <p:cNvSpPr/>
          <p:nvPr/>
        </p:nvSpPr>
        <p:spPr>
          <a:xfrm>
            <a:off x="5607362" y="3956894"/>
            <a:ext cx="2286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  <a:latin typeface="Whipsmart" panose="020B0502030203050204" pitchFamily="34" charset="0"/>
            </a:endParaRPr>
          </a:p>
        </p:txBody>
      </p:sp>
      <p:sp>
        <p:nvSpPr>
          <p:cNvPr id="312" name="Téglalap 311"/>
          <p:cNvSpPr/>
          <p:nvPr/>
        </p:nvSpPr>
        <p:spPr>
          <a:xfrm>
            <a:off x="6293162" y="2585294"/>
            <a:ext cx="2286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  <a:latin typeface="Whipsmart" panose="020B0502030203050204" pitchFamily="34" charset="0"/>
            </a:endParaRPr>
          </a:p>
        </p:txBody>
      </p:sp>
      <p:cxnSp>
        <p:nvCxnSpPr>
          <p:cNvPr id="313" name="Szögletes összekötő 312"/>
          <p:cNvCxnSpPr>
            <a:stCxn id="312" idx="2"/>
            <a:endCxn id="10" idx="0"/>
          </p:cNvCxnSpPr>
          <p:nvPr/>
        </p:nvCxnSpPr>
        <p:spPr>
          <a:xfrm rot="5400000">
            <a:off x="6236012" y="2985344"/>
            <a:ext cx="342900" cy="1191"/>
          </a:xfrm>
          <a:prstGeom prst="bentConnector3">
            <a:avLst>
              <a:gd name="adj1" fmla="val 50000"/>
            </a:avLst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Téglalap 316"/>
          <p:cNvSpPr/>
          <p:nvPr/>
        </p:nvSpPr>
        <p:spPr>
          <a:xfrm>
            <a:off x="6293162" y="3956894"/>
            <a:ext cx="228600" cy="2286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  <a:latin typeface="Whipsmart" panose="020B0502030203050204" pitchFamily="34" charset="0"/>
            </a:endParaRPr>
          </a:p>
        </p:txBody>
      </p:sp>
      <p:cxnSp>
        <p:nvCxnSpPr>
          <p:cNvPr id="318" name="Szögletes összekötő 18"/>
          <p:cNvCxnSpPr>
            <a:stCxn id="317" idx="3"/>
            <a:endCxn id="10" idx="3"/>
          </p:cNvCxnSpPr>
          <p:nvPr/>
        </p:nvCxnSpPr>
        <p:spPr>
          <a:xfrm flipV="1">
            <a:off x="6521762" y="3356819"/>
            <a:ext cx="114300" cy="714375"/>
          </a:xfrm>
          <a:prstGeom prst="bentConnector3">
            <a:avLst>
              <a:gd name="adj1" fmla="val 250000"/>
            </a:avLst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Szögletes összekötő 18"/>
          <p:cNvCxnSpPr>
            <a:stCxn id="10" idx="2"/>
            <a:endCxn id="317" idx="0"/>
          </p:cNvCxnSpPr>
          <p:nvPr/>
        </p:nvCxnSpPr>
        <p:spPr>
          <a:xfrm rot="5400000">
            <a:off x="6207437" y="3756869"/>
            <a:ext cx="400050" cy="1191"/>
          </a:xfrm>
          <a:prstGeom prst="bentConnector3">
            <a:avLst>
              <a:gd name="adj1" fmla="val 50000"/>
            </a:avLst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4" name="Téglalap 323"/>
          <p:cNvSpPr/>
          <p:nvPr/>
        </p:nvSpPr>
        <p:spPr>
          <a:xfrm>
            <a:off x="4114800" y="3143250"/>
            <a:ext cx="457200" cy="400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350" b="1" dirty="0">
                <a:solidFill>
                  <a:schemeClr val="tx1"/>
                </a:solidFill>
                <a:latin typeface="Whipsmart" panose="020B0502030203050204" pitchFamily="34" charset="0"/>
              </a:rPr>
              <a:t>IA</a:t>
            </a:r>
            <a:endParaRPr lang="en-US" sz="1350" b="1" dirty="0">
              <a:solidFill>
                <a:schemeClr val="tx1"/>
              </a:solidFill>
              <a:latin typeface="Whipsmart" panose="020B0502030203050204" pitchFamily="34" charset="0"/>
            </a:endParaRPr>
          </a:p>
        </p:txBody>
      </p:sp>
      <p:cxnSp>
        <p:nvCxnSpPr>
          <p:cNvPr id="325" name="Szögletes összekötő 324"/>
          <p:cNvCxnSpPr>
            <a:endCxn id="324" idx="0"/>
          </p:cNvCxnSpPr>
          <p:nvPr/>
        </p:nvCxnSpPr>
        <p:spPr>
          <a:xfrm rot="5400000">
            <a:off x="4171950" y="2971800"/>
            <a:ext cx="342900" cy="1191"/>
          </a:xfrm>
          <a:prstGeom prst="bentConnector3">
            <a:avLst>
              <a:gd name="adj1" fmla="val 50000"/>
            </a:avLst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Szögletes összekötő 18"/>
          <p:cNvCxnSpPr>
            <a:stCxn id="324" idx="2"/>
          </p:cNvCxnSpPr>
          <p:nvPr/>
        </p:nvCxnSpPr>
        <p:spPr>
          <a:xfrm rot="5400000">
            <a:off x="4086225" y="3800475"/>
            <a:ext cx="514350" cy="1191"/>
          </a:xfrm>
          <a:prstGeom prst="bentConnector3">
            <a:avLst>
              <a:gd name="adj1" fmla="val 50000"/>
            </a:avLst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4" name="Lekerekített téglalap 343"/>
          <p:cNvSpPr/>
          <p:nvPr/>
        </p:nvSpPr>
        <p:spPr>
          <a:xfrm>
            <a:off x="4171950" y="2571750"/>
            <a:ext cx="114300" cy="114300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  <a:latin typeface="Whipsmart" panose="020B0502030203050204" pitchFamily="34" charset="0"/>
            </a:endParaRPr>
          </a:p>
        </p:txBody>
      </p:sp>
      <p:sp>
        <p:nvSpPr>
          <p:cNvPr id="345" name="Lekerekített téglalap 344"/>
          <p:cNvSpPr/>
          <p:nvPr/>
        </p:nvSpPr>
        <p:spPr>
          <a:xfrm>
            <a:off x="4286250" y="2571750"/>
            <a:ext cx="114300" cy="114300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  <a:latin typeface="Whipsmart" panose="020B0502030203050204" pitchFamily="34" charset="0"/>
            </a:endParaRPr>
          </a:p>
        </p:txBody>
      </p:sp>
      <p:sp>
        <p:nvSpPr>
          <p:cNvPr id="346" name="Lekerekített téglalap 345"/>
          <p:cNvSpPr/>
          <p:nvPr/>
        </p:nvSpPr>
        <p:spPr>
          <a:xfrm>
            <a:off x="4400550" y="2571750"/>
            <a:ext cx="114300" cy="114300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  <a:latin typeface="Whipsmart" panose="020B0502030203050204" pitchFamily="34" charset="0"/>
            </a:endParaRPr>
          </a:p>
        </p:txBody>
      </p:sp>
      <p:grpSp>
        <p:nvGrpSpPr>
          <p:cNvPr id="28" name="Csoportba foglalás 359"/>
          <p:cNvGrpSpPr/>
          <p:nvPr/>
        </p:nvGrpSpPr>
        <p:grpSpPr>
          <a:xfrm>
            <a:off x="4114800" y="2228850"/>
            <a:ext cx="457200" cy="114300"/>
            <a:chOff x="3200400" y="5638800"/>
            <a:chExt cx="609600" cy="152400"/>
          </a:xfrm>
        </p:grpSpPr>
        <p:sp>
          <p:nvSpPr>
            <p:cNvPr id="356" name="Ellipszis 355"/>
            <p:cNvSpPr/>
            <p:nvPr/>
          </p:nvSpPr>
          <p:spPr>
            <a:xfrm>
              <a:off x="3200400" y="5638800"/>
              <a:ext cx="152400" cy="1524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  <a:latin typeface="Whipsmart" panose="020B0502030203050204" pitchFamily="34" charset="0"/>
              </a:endParaRPr>
            </a:p>
          </p:txBody>
        </p:sp>
        <p:sp>
          <p:nvSpPr>
            <p:cNvPr id="357" name="Ellipszis 356"/>
            <p:cNvSpPr/>
            <p:nvPr/>
          </p:nvSpPr>
          <p:spPr>
            <a:xfrm>
              <a:off x="3352800" y="5638800"/>
              <a:ext cx="152400" cy="1524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  <a:latin typeface="Whipsmart" panose="020B0502030203050204" pitchFamily="34" charset="0"/>
              </a:endParaRPr>
            </a:p>
          </p:txBody>
        </p:sp>
        <p:sp>
          <p:nvSpPr>
            <p:cNvPr id="358" name="Ellipszis 357"/>
            <p:cNvSpPr/>
            <p:nvPr/>
          </p:nvSpPr>
          <p:spPr>
            <a:xfrm>
              <a:off x="3505200" y="5638800"/>
              <a:ext cx="152400" cy="1524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  <a:latin typeface="Whipsmart" panose="020B0502030203050204" pitchFamily="34" charset="0"/>
              </a:endParaRPr>
            </a:p>
          </p:txBody>
        </p:sp>
        <p:sp>
          <p:nvSpPr>
            <p:cNvPr id="359" name="Ellipszis 358"/>
            <p:cNvSpPr/>
            <p:nvPr/>
          </p:nvSpPr>
          <p:spPr>
            <a:xfrm>
              <a:off x="3657600" y="5638800"/>
              <a:ext cx="152400" cy="1524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  <a:latin typeface="Whipsmart" panose="020B0502030203050204" pitchFamily="34" charset="0"/>
              </a:endParaRPr>
            </a:p>
          </p:txBody>
        </p:sp>
      </p:grpSp>
      <p:grpSp>
        <p:nvGrpSpPr>
          <p:cNvPr id="105" name="Csoportba foglalás 285"/>
          <p:cNvGrpSpPr/>
          <p:nvPr/>
        </p:nvGrpSpPr>
        <p:grpSpPr>
          <a:xfrm rot="18892311">
            <a:off x="4069104" y="4119216"/>
            <a:ext cx="446563" cy="446892"/>
            <a:chOff x="6172199" y="2086386"/>
            <a:chExt cx="595417" cy="595856"/>
          </a:xfrm>
        </p:grpSpPr>
        <p:sp>
          <p:nvSpPr>
            <p:cNvPr id="106" name="Háromszög 262"/>
            <p:cNvSpPr/>
            <p:nvPr/>
          </p:nvSpPr>
          <p:spPr>
            <a:xfrm rot="1643725">
              <a:off x="6310416" y="2141221"/>
              <a:ext cx="457200" cy="381000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  <a:latin typeface="Whipsmart" panose="020B0502030203050204" pitchFamily="34" charset="0"/>
              </a:endParaRPr>
            </a:p>
          </p:txBody>
        </p:sp>
        <p:sp>
          <p:nvSpPr>
            <p:cNvPr id="107" name="Ellipszis 263"/>
            <p:cNvSpPr/>
            <p:nvPr/>
          </p:nvSpPr>
          <p:spPr>
            <a:xfrm rot="1643725">
              <a:off x="6550471" y="2086386"/>
              <a:ext cx="152400" cy="152400"/>
            </a:xfrm>
            <a:prstGeom prst="ellipse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  <a:latin typeface="Whipsmart" panose="020B0502030203050204" pitchFamily="34" charset="0"/>
              </a:endParaRPr>
            </a:p>
          </p:txBody>
        </p:sp>
        <p:sp>
          <p:nvSpPr>
            <p:cNvPr id="109" name="Ellipszis 264"/>
            <p:cNvSpPr/>
            <p:nvPr/>
          </p:nvSpPr>
          <p:spPr>
            <a:xfrm rot="1643725">
              <a:off x="6172199" y="2319472"/>
              <a:ext cx="152400" cy="152400"/>
            </a:xfrm>
            <a:prstGeom prst="ellipse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  <a:latin typeface="Whipsmart" panose="020B0502030203050204" pitchFamily="34" charset="0"/>
              </a:endParaRPr>
            </a:p>
          </p:txBody>
        </p:sp>
        <p:sp>
          <p:nvSpPr>
            <p:cNvPr id="110" name="Ellipszis 265"/>
            <p:cNvSpPr/>
            <p:nvPr/>
          </p:nvSpPr>
          <p:spPr>
            <a:xfrm rot="1643725">
              <a:off x="6578125" y="2529842"/>
              <a:ext cx="152400" cy="152400"/>
            </a:xfrm>
            <a:prstGeom prst="ellipse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  <a:latin typeface="Whipsmart" panose="020B0502030203050204" pitchFamily="34" charset="0"/>
              </a:endParaRPr>
            </a:p>
          </p:txBody>
        </p:sp>
      </p:grpSp>
      <p:sp>
        <p:nvSpPr>
          <p:cNvPr id="111" name="Téglalap 10"/>
          <p:cNvSpPr/>
          <p:nvPr/>
        </p:nvSpPr>
        <p:spPr>
          <a:xfrm>
            <a:off x="2514005" y="4828574"/>
            <a:ext cx="457200" cy="400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  <a:latin typeface="Whipsmart" panose="020B0502030203050204" pitchFamily="34" charset="0"/>
              </a:rPr>
              <a:t>T</a:t>
            </a:r>
            <a:r>
              <a:rPr lang="hu-HU" sz="1350" b="1" dirty="0">
                <a:solidFill>
                  <a:schemeClr val="tx1"/>
                </a:solidFill>
                <a:latin typeface="Whipsmart" panose="020B0502030203050204" pitchFamily="34" charset="0"/>
              </a:rPr>
              <a:t>S</a:t>
            </a:r>
            <a:endParaRPr lang="en-US" sz="1350" b="1" dirty="0">
              <a:solidFill>
                <a:schemeClr val="tx1"/>
              </a:solidFill>
              <a:latin typeface="Whipsmart" panose="020B0502030203050204" pitchFamily="34" charset="0"/>
            </a:endParaRPr>
          </a:p>
        </p:txBody>
      </p:sp>
      <p:sp>
        <p:nvSpPr>
          <p:cNvPr id="112" name="Téglalap 4"/>
          <p:cNvSpPr/>
          <p:nvPr/>
        </p:nvSpPr>
        <p:spPr>
          <a:xfrm>
            <a:off x="557089" y="4548205"/>
            <a:ext cx="1007963" cy="9607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  <a:latin typeface="Whipsmart" panose="020B0502030203050204" pitchFamily="34" charset="0"/>
              </a:rPr>
              <a:t>text</a:t>
            </a:r>
            <a:r>
              <a:rPr lang="hu-HU" sz="1350" b="1" dirty="0">
                <a:solidFill>
                  <a:schemeClr val="tx1"/>
                </a:solidFill>
                <a:latin typeface="Whipsmart" panose="020B0502030203050204" pitchFamily="34" charset="0"/>
              </a:rPr>
              <a:t>úrák</a:t>
            </a:r>
            <a:endParaRPr lang="en-US" sz="1350" b="1" dirty="0">
              <a:solidFill>
                <a:schemeClr val="tx1"/>
              </a:solidFill>
              <a:latin typeface="Whipsmart" panose="020B0502030203050204" pitchFamily="34" charset="0"/>
            </a:endParaRPr>
          </a:p>
        </p:txBody>
      </p:sp>
      <p:cxnSp>
        <p:nvCxnSpPr>
          <p:cNvPr id="113" name="Szögletes összekötő 18"/>
          <p:cNvCxnSpPr>
            <a:stCxn id="112" idx="3"/>
            <a:endCxn id="111" idx="1"/>
          </p:cNvCxnSpPr>
          <p:nvPr/>
        </p:nvCxnSpPr>
        <p:spPr>
          <a:xfrm flipV="1">
            <a:off x="1565052" y="5028599"/>
            <a:ext cx="948953" cy="1"/>
          </a:xfrm>
          <a:prstGeom prst="bentConnector3">
            <a:avLst>
              <a:gd name="adj1" fmla="val 50000"/>
            </a:avLst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zögletes összekötő 18"/>
          <p:cNvCxnSpPr>
            <a:stCxn id="111" idx="3"/>
            <a:endCxn id="5" idx="1"/>
          </p:cNvCxnSpPr>
          <p:nvPr/>
        </p:nvCxnSpPr>
        <p:spPr>
          <a:xfrm flipV="1">
            <a:off x="2971204" y="3343275"/>
            <a:ext cx="457796" cy="1685324"/>
          </a:xfrm>
          <a:prstGeom prst="bentConnector3">
            <a:avLst>
              <a:gd name="adj1" fmla="val 64329"/>
            </a:avLst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zögletes összekötő 18"/>
          <p:cNvCxnSpPr>
            <a:stCxn id="111" idx="3"/>
            <a:endCxn id="9" idx="1"/>
          </p:cNvCxnSpPr>
          <p:nvPr/>
        </p:nvCxnSpPr>
        <p:spPr>
          <a:xfrm flipV="1">
            <a:off x="2971205" y="3356820"/>
            <a:ext cx="2521858" cy="1671779"/>
          </a:xfrm>
          <a:prstGeom prst="bentConnector3">
            <a:avLst>
              <a:gd name="adj1" fmla="val 92801"/>
            </a:avLst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264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Rajzolási állapot</a:t>
            </a:r>
            <a:endParaRPr lang="en-US" dirty="0"/>
          </a:p>
        </p:txBody>
      </p:sp>
      <p:sp>
        <p:nvSpPr>
          <p:cNvPr id="4" name="Téglalap 3"/>
          <p:cNvSpPr/>
          <p:nvPr/>
        </p:nvSpPr>
        <p:spPr>
          <a:xfrm>
            <a:off x="1314450" y="3143250"/>
            <a:ext cx="457200" cy="400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350" b="1" dirty="0">
                <a:solidFill>
                  <a:schemeClr val="tx1"/>
                </a:solidFill>
                <a:latin typeface="Whipsmart" panose="020B0502030203050204" pitchFamily="34" charset="0"/>
              </a:rPr>
              <a:t>IA</a:t>
            </a:r>
            <a:endParaRPr lang="en-US" sz="1350" b="1" dirty="0">
              <a:solidFill>
                <a:schemeClr val="tx1"/>
              </a:solidFill>
              <a:latin typeface="Whipsmart" panose="020B0502030203050204" pitchFamily="34" charset="0"/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7278131" y="3143250"/>
            <a:ext cx="457200" cy="400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350" b="1" dirty="0">
                <a:solidFill>
                  <a:schemeClr val="tx1"/>
                </a:solidFill>
                <a:latin typeface="Whipsmart" panose="020B0502030203050204" pitchFamily="34" charset="0"/>
              </a:rPr>
              <a:t>OM</a:t>
            </a:r>
            <a:endParaRPr lang="en-US" sz="1350" b="1" dirty="0">
              <a:solidFill>
                <a:schemeClr val="tx1"/>
              </a:solidFill>
              <a:latin typeface="Whipsmart" panose="020B0502030203050204" pitchFamily="34" charset="0"/>
            </a:endParaRPr>
          </a:p>
        </p:txBody>
      </p:sp>
      <p:sp>
        <p:nvSpPr>
          <p:cNvPr id="11" name="Téglalap 10"/>
          <p:cNvSpPr/>
          <p:nvPr/>
        </p:nvSpPr>
        <p:spPr>
          <a:xfrm>
            <a:off x="5906531" y="3143250"/>
            <a:ext cx="457200" cy="400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350" b="1" dirty="0">
                <a:solidFill>
                  <a:schemeClr val="tx1"/>
                </a:solidFill>
                <a:latin typeface="Whipsmart" panose="020B0502030203050204" pitchFamily="34" charset="0"/>
              </a:rPr>
              <a:t>RS</a:t>
            </a:r>
            <a:endParaRPr lang="en-US" sz="1350" b="1" dirty="0">
              <a:solidFill>
                <a:schemeClr val="tx1"/>
              </a:solidFill>
              <a:latin typeface="Whipsmart" panose="020B0502030203050204" pitchFamily="34" charset="0"/>
            </a:endParaRPr>
          </a:p>
        </p:txBody>
      </p:sp>
      <p:grpSp>
        <p:nvGrpSpPr>
          <p:cNvPr id="3" name="Csoportba foglalás 14"/>
          <p:cNvGrpSpPr/>
          <p:nvPr/>
        </p:nvGrpSpPr>
        <p:grpSpPr>
          <a:xfrm>
            <a:off x="1314450" y="4057650"/>
            <a:ext cx="457200" cy="457200"/>
            <a:chOff x="1828800" y="4953000"/>
            <a:chExt cx="381000" cy="381000"/>
          </a:xfrm>
        </p:grpSpPr>
        <p:sp>
          <p:nvSpPr>
            <p:cNvPr id="13" name="Ellipszis 12"/>
            <p:cNvSpPr/>
            <p:nvPr/>
          </p:nvSpPr>
          <p:spPr>
            <a:xfrm>
              <a:off x="1828800" y="4953000"/>
              <a:ext cx="381000" cy="381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latin typeface="Whipsmart" panose="020B0502030203050204" pitchFamily="34" charset="0"/>
              </a:endParaRPr>
            </a:p>
          </p:txBody>
        </p:sp>
        <p:sp>
          <p:nvSpPr>
            <p:cNvPr id="14" name="Körszelet 13"/>
            <p:cNvSpPr/>
            <p:nvPr/>
          </p:nvSpPr>
          <p:spPr>
            <a:xfrm>
              <a:off x="1828800" y="4953000"/>
              <a:ext cx="381000" cy="381000"/>
            </a:xfrm>
            <a:prstGeom prst="chord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latin typeface="Whipsmart" panose="020B0502030203050204" pitchFamily="34" charset="0"/>
              </a:endParaRPr>
            </a:p>
          </p:txBody>
        </p:sp>
      </p:grpSp>
      <p:sp>
        <p:nvSpPr>
          <p:cNvPr id="16" name="Ellipszis 15"/>
          <p:cNvSpPr/>
          <p:nvPr/>
        </p:nvSpPr>
        <p:spPr>
          <a:xfrm>
            <a:off x="1428750" y="228600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7" name="Ellipszis 16"/>
          <p:cNvSpPr/>
          <p:nvPr/>
        </p:nvSpPr>
        <p:spPr>
          <a:xfrm>
            <a:off x="1428750" y="2571750"/>
            <a:ext cx="228600" cy="2286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atin typeface="Whipsmart" panose="020B0502030203050204" pitchFamily="34" charset="0"/>
            </a:endParaRPr>
          </a:p>
        </p:txBody>
      </p:sp>
      <p:cxnSp>
        <p:nvCxnSpPr>
          <p:cNvPr id="19" name="Szögletes összekötő 18"/>
          <p:cNvCxnSpPr>
            <a:stCxn id="17" idx="4"/>
            <a:endCxn id="4" idx="0"/>
          </p:cNvCxnSpPr>
          <p:nvPr/>
        </p:nvCxnSpPr>
        <p:spPr>
          <a:xfrm rot="5400000">
            <a:off x="1371600" y="2971800"/>
            <a:ext cx="342900" cy="1191"/>
          </a:xfrm>
          <a:prstGeom prst="bentConnector3">
            <a:avLst>
              <a:gd name="adj1" fmla="val 50000"/>
            </a:avLst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zögletes összekötő 18"/>
          <p:cNvCxnSpPr>
            <a:stCxn id="4" idx="2"/>
          </p:cNvCxnSpPr>
          <p:nvPr/>
        </p:nvCxnSpPr>
        <p:spPr>
          <a:xfrm rot="5400000">
            <a:off x="1285875" y="3800475"/>
            <a:ext cx="514350" cy="1191"/>
          </a:xfrm>
          <a:prstGeom prst="bentConnector3">
            <a:avLst>
              <a:gd name="adj1" fmla="val 50000"/>
            </a:avLst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Csoportba foglalás 285"/>
          <p:cNvGrpSpPr/>
          <p:nvPr/>
        </p:nvGrpSpPr>
        <p:grpSpPr>
          <a:xfrm rot="19321583">
            <a:off x="5906530" y="2422040"/>
            <a:ext cx="446564" cy="446893"/>
            <a:chOff x="6172199" y="2086385"/>
            <a:chExt cx="595418" cy="595857"/>
          </a:xfrm>
        </p:grpSpPr>
        <p:sp>
          <p:nvSpPr>
            <p:cNvPr id="263" name="Háromszög 262"/>
            <p:cNvSpPr/>
            <p:nvPr/>
          </p:nvSpPr>
          <p:spPr>
            <a:xfrm rot="1643725">
              <a:off x="6310417" y="2141221"/>
              <a:ext cx="457200" cy="381000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64" name="Ellipszis 263"/>
            <p:cNvSpPr/>
            <p:nvPr/>
          </p:nvSpPr>
          <p:spPr>
            <a:xfrm rot="1643725">
              <a:off x="6550471" y="2086385"/>
              <a:ext cx="152400" cy="152400"/>
            </a:xfrm>
            <a:prstGeom prst="ellipse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65" name="Ellipszis 264"/>
            <p:cNvSpPr/>
            <p:nvPr/>
          </p:nvSpPr>
          <p:spPr>
            <a:xfrm rot="1643725">
              <a:off x="6172199" y="2319472"/>
              <a:ext cx="152400" cy="152400"/>
            </a:xfrm>
            <a:prstGeom prst="ellipse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66" name="Ellipszis 265"/>
            <p:cNvSpPr/>
            <p:nvPr/>
          </p:nvSpPr>
          <p:spPr>
            <a:xfrm rot="1643725">
              <a:off x="6578125" y="2529842"/>
              <a:ext cx="152400" cy="152400"/>
            </a:xfrm>
            <a:prstGeom prst="ellipse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cxnSp>
        <p:nvCxnSpPr>
          <p:cNvPr id="272" name="Szögletes összekötő 271"/>
          <p:cNvCxnSpPr/>
          <p:nvPr/>
        </p:nvCxnSpPr>
        <p:spPr>
          <a:xfrm rot="5400000">
            <a:off x="6021426" y="3028355"/>
            <a:ext cx="228600" cy="1191"/>
          </a:xfrm>
          <a:prstGeom prst="bentConnector3">
            <a:avLst>
              <a:gd name="adj1" fmla="val 50000"/>
            </a:avLst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Téglalap 273"/>
          <p:cNvSpPr/>
          <p:nvPr/>
        </p:nvSpPr>
        <p:spPr>
          <a:xfrm>
            <a:off x="6077981" y="3943350"/>
            <a:ext cx="57150" cy="5715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atin typeface="Whipsmart" panose="020B0502030203050204" pitchFamily="34" charset="0"/>
            </a:endParaRPr>
          </a:p>
        </p:txBody>
      </p:sp>
      <p:sp>
        <p:nvSpPr>
          <p:cNvPr id="277" name="Téglalap 276"/>
          <p:cNvSpPr/>
          <p:nvPr/>
        </p:nvSpPr>
        <p:spPr>
          <a:xfrm>
            <a:off x="6135131" y="4000500"/>
            <a:ext cx="57150" cy="5715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atin typeface="Whipsmart" panose="020B0502030203050204" pitchFamily="34" charset="0"/>
            </a:endParaRPr>
          </a:p>
        </p:txBody>
      </p:sp>
      <p:sp>
        <p:nvSpPr>
          <p:cNvPr id="278" name="Téglalap 277"/>
          <p:cNvSpPr/>
          <p:nvPr/>
        </p:nvSpPr>
        <p:spPr>
          <a:xfrm>
            <a:off x="6077981" y="4000500"/>
            <a:ext cx="57150" cy="5715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atin typeface="Whipsmart" panose="020B0502030203050204" pitchFamily="34" charset="0"/>
            </a:endParaRPr>
          </a:p>
        </p:txBody>
      </p:sp>
      <p:sp>
        <p:nvSpPr>
          <p:cNvPr id="280" name="Téglalap 279"/>
          <p:cNvSpPr/>
          <p:nvPr/>
        </p:nvSpPr>
        <p:spPr>
          <a:xfrm>
            <a:off x="6020831" y="4057650"/>
            <a:ext cx="57150" cy="5715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atin typeface="Whipsmart" panose="020B0502030203050204" pitchFamily="34" charset="0"/>
            </a:endParaRPr>
          </a:p>
        </p:txBody>
      </p:sp>
      <p:sp>
        <p:nvSpPr>
          <p:cNvPr id="281" name="Téglalap 280"/>
          <p:cNvSpPr/>
          <p:nvPr/>
        </p:nvSpPr>
        <p:spPr>
          <a:xfrm>
            <a:off x="6077981" y="4057650"/>
            <a:ext cx="57150" cy="5715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atin typeface="Whipsmart" panose="020B0502030203050204" pitchFamily="34" charset="0"/>
            </a:endParaRPr>
          </a:p>
        </p:txBody>
      </p:sp>
      <p:sp>
        <p:nvSpPr>
          <p:cNvPr id="282" name="Téglalap 281"/>
          <p:cNvSpPr/>
          <p:nvPr/>
        </p:nvSpPr>
        <p:spPr>
          <a:xfrm>
            <a:off x="6135131" y="4057650"/>
            <a:ext cx="57150" cy="5715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atin typeface="Whipsmart" panose="020B0502030203050204" pitchFamily="34" charset="0"/>
            </a:endParaRPr>
          </a:p>
        </p:txBody>
      </p:sp>
      <p:sp>
        <p:nvSpPr>
          <p:cNvPr id="283" name="Téglalap 282"/>
          <p:cNvSpPr/>
          <p:nvPr/>
        </p:nvSpPr>
        <p:spPr>
          <a:xfrm>
            <a:off x="6192281" y="4057650"/>
            <a:ext cx="57150" cy="5715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atin typeface="Whipsmart" panose="020B0502030203050204" pitchFamily="34" charset="0"/>
            </a:endParaRPr>
          </a:p>
        </p:txBody>
      </p:sp>
      <p:sp>
        <p:nvSpPr>
          <p:cNvPr id="287" name="Téglalap 286"/>
          <p:cNvSpPr/>
          <p:nvPr/>
        </p:nvSpPr>
        <p:spPr>
          <a:xfrm>
            <a:off x="6135131" y="4114800"/>
            <a:ext cx="57150" cy="5715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atin typeface="Whipsmart" panose="020B0502030203050204" pitchFamily="34" charset="0"/>
            </a:endParaRPr>
          </a:p>
        </p:txBody>
      </p:sp>
      <p:sp>
        <p:nvSpPr>
          <p:cNvPr id="289" name="Téglalap 288"/>
          <p:cNvSpPr/>
          <p:nvPr/>
        </p:nvSpPr>
        <p:spPr>
          <a:xfrm>
            <a:off x="6077981" y="4114800"/>
            <a:ext cx="57150" cy="5715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atin typeface="Whipsmart" panose="020B0502030203050204" pitchFamily="34" charset="0"/>
            </a:endParaRPr>
          </a:p>
        </p:txBody>
      </p:sp>
      <p:sp>
        <p:nvSpPr>
          <p:cNvPr id="290" name="Téglalap 289"/>
          <p:cNvSpPr/>
          <p:nvPr/>
        </p:nvSpPr>
        <p:spPr>
          <a:xfrm>
            <a:off x="6020831" y="4114800"/>
            <a:ext cx="57150" cy="5715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atin typeface="Whipsmart" panose="020B0502030203050204" pitchFamily="34" charset="0"/>
            </a:endParaRPr>
          </a:p>
        </p:txBody>
      </p:sp>
      <p:sp>
        <p:nvSpPr>
          <p:cNvPr id="294" name="Téglalap 293"/>
          <p:cNvSpPr/>
          <p:nvPr/>
        </p:nvSpPr>
        <p:spPr>
          <a:xfrm>
            <a:off x="6020831" y="4171950"/>
            <a:ext cx="57150" cy="5715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atin typeface="Whipsmart" panose="020B0502030203050204" pitchFamily="34" charset="0"/>
            </a:endParaRPr>
          </a:p>
        </p:txBody>
      </p:sp>
      <p:sp>
        <p:nvSpPr>
          <p:cNvPr id="296" name="Téglalap 295"/>
          <p:cNvSpPr/>
          <p:nvPr/>
        </p:nvSpPr>
        <p:spPr>
          <a:xfrm>
            <a:off x="5963681" y="4171950"/>
            <a:ext cx="57150" cy="5715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atin typeface="Whipsmart" panose="020B0502030203050204" pitchFamily="34" charset="0"/>
            </a:endParaRPr>
          </a:p>
        </p:txBody>
      </p:sp>
      <p:sp>
        <p:nvSpPr>
          <p:cNvPr id="298" name="Téglalap 297"/>
          <p:cNvSpPr/>
          <p:nvPr/>
        </p:nvSpPr>
        <p:spPr>
          <a:xfrm>
            <a:off x="6249431" y="4114800"/>
            <a:ext cx="57150" cy="5715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atin typeface="Whipsmart" panose="020B0502030203050204" pitchFamily="34" charset="0"/>
            </a:endParaRPr>
          </a:p>
        </p:txBody>
      </p:sp>
      <p:sp>
        <p:nvSpPr>
          <p:cNvPr id="300" name="Téglalap 299"/>
          <p:cNvSpPr/>
          <p:nvPr/>
        </p:nvSpPr>
        <p:spPr>
          <a:xfrm>
            <a:off x="6135131" y="4171950"/>
            <a:ext cx="57150" cy="5715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atin typeface="Whipsmart" panose="020B0502030203050204" pitchFamily="34" charset="0"/>
            </a:endParaRPr>
          </a:p>
        </p:txBody>
      </p:sp>
      <p:sp>
        <p:nvSpPr>
          <p:cNvPr id="301" name="Téglalap 300"/>
          <p:cNvSpPr/>
          <p:nvPr/>
        </p:nvSpPr>
        <p:spPr>
          <a:xfrm>
            <a:off x="6077981" y="4171950"/>
            <a:ext cx="57150" cy="5715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atin typeface="Whipsmart" panose="020B0502030203050204" pitchFamily="34" charset="0"/>
            </a:endParaRPr>
          </a:p>
        </p:txBody>
      </p:sp>
      <p:sp>
        <p:nvSpPr>
          <p:cNvPr id="302" name="Téglalap 301"/>
          <p:cNvSpPr/>
          <p:nvPr/>
        </p:nvSpPr>
        <p:spPr>
          <a:xfrm>
            <a:off x="6192281" y="4114800"/>
            <a:ext cx="57150" cy="5715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atin typeface="Whipsmart" panose="020B0502030203050204" pitchFamily="34" charset="0"/>
            </a:endParaRPr>
          </a:p>
        </p:txBody>
      </p:sp>
      <p:sp>
        <p:nvSpPr>
          <p:cNvPr id="304" name="Téglalap 303"/>
          <p:cNvSpPr/>
          <p:nvPr/>
        </p:nvSpPr>
        <p:spPr>
          <a:xfrm>
            <a:off x="6020831" y="4229100"/>
            <a:ext cx="57150" cy="5715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atin typeface="Whipsmart" panose="020B0502030203050204" pitchFamily="34" charset="0"/>
            </a:endParaRPr>
          </a:p>
        </p:txBody>
      </p:sp>
      <p:sp>
        <p:nvSpPr>
          <p:cNvPr id="305" name="Téglalap 304"/>
          <p:cNvSpPr/>
          <p:nvPr/>
        </p:nvSpPr>
        <p:spPr>
          <a:xfrm>
            <a:off x="5963681" y="4229100"/>
            <a:ext cx="57150" cy="5715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atin typeface="Whipsmart" panose="020B0502030203050204" pitchFamily="34" charset="0"/>
            </a:endParaRPr>
          </a:p>
        </p:txBody>
      </p:sp>
      <p:cxnSp>
        <p:nvCxnSpPr>
          <p:cNvPr id="307" name="Szögletes összekötő 18"/>
          <p:cNvCxnSpPr/>
          <p:nvPr/>
        </p:nvCxnSpPr>
        <p:spPr>
          <a:xfrm rot="5400000">
            <a:off x="5964276" y="3714155"/>
            <a:ext cx="342900" cy="1191"/>
          </a:xfrm>
          <a:prstGeom prst="bentConnector3">
            <a:avLst>
              <a:gd name="adj1" fmla="val 50000"/>
            </a:avLst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2" name="Téglalap 311"/>
          <p:cNvSpPr/>
          <p:nvPr/>
        </p:nvSpPr>
        <p:spPr>
          <a:xfrm>
            <a:off x="7392431" y="2571750"/>
            <a:ext cx="2286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atin typeface="Whipsmart" panose="020B0502030203050204" pitchFamily="34" charset="0"/>
            </a:endParaRPr>
          </a:p>
        </p:txBody>
      </p:sp>
      <p:cxnSp>
        <p:nvCxnSpPr>
          <p:cNvPr id="313" name="Szögletes összekötő 312"/>
          <p:cNvCxnSpPr>
            <a:stCxn id="312" idx="2"/>
            <a:endCxn id="10" idx="0"/>
          </p:cNvCxnSpPr>
          <p:nvPr/>
        </p:nvCxnSpPr>
        <p:spPr>
          <a:xfrm rot="5400000">
            <a:off x="7335281" y="2971800"/>
            <a:ext cx="342900" cy="1191"/>
          </a:xfrm>
          <a:prstGeom prst="bentConnector3">
            <a:avLst>
              <a:gd name="adj1" fmla="val 50000"/>
            </a:avLst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Téglalap 316"/>
          <p:cNvSpPr/>
          <p:nvPr/>
        </p:nvSpPr>
        <p:spPr>
          <a:xfrm>
            <a:off x="7392431" y="3943350"/>
            <a:ext cx="228600" cy="2286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atin typeface="Whipsmart" panose="020B0502030203050204" pitchFamily="34" charset="0"/>
            </a:endParaRPr>
          </a:p>
        </p:txBody>
      </p:sp>
      <p:cxnSp>
        <p:nvCxnSpPr>
          <p:cNvPr id="318" name="Szögletes összekötő 18"/>
          <p:cNvCxnSpPr>
            <a:stCxn id="317" idx="3"/>
            <a:endCxn id="10" idx="3"/>
          </p:cNvCxnSpPr>
          <p:nvPr/>
        </p:nvCxnSpPr>
        <p:spPr>
          <a:xfrm flipV="1">
            <a:off x="7621031" y="3343275"/>
            <a:ext cx="114300" cy="714375"/>
          </a:xfrm>
          <a:prstGeom prst="bentConnector3">
            <a:avLst>
              <a:gd name="adj1" fmla="val 250000"/>
            </a:avLst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Szögletes összekötő 18"/>
          <p:cNvCxnSpPr>
            <a:stCxn id="10" idx="2"/>
            <a:endCxn id="317" idx="0"/>
          </p:cNvCxnSpPr>
          <p:nvPr/>
        </p:nvCxnSpPr>
        <p:spPr>
          <a:xfrm rot="5400000">
            <a:off x="7306706" y="3743325"/>
            <a:ext cx="400050" cy="1191"/>
          </a:xfrm>
          <a:prstGeom prst="bentConnector3">
            <a:avLst>
              <a:gd name="adj1" fmla="val 50000"/>
            </a:avLst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4" name="Téglalap 323"/>
          <p:cNvSpPr/>
          <p:nvPr/>
        </p:nvSpPr>
        <p:spPr>
          <a:xfrm>
            <a:off x="2914650" y="3143250"/>
            <a:ext cx="457200" cy="400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350" b="1" dirty="0">
                <a:solidFill>
                  <a:schemeClr val="tx1"/>
                </a:solidFill>
                <a:latin typeface="Whipsmart" panose="020B0502030203050204" pitchFamily="34" charset="0"/>
              </a:rPr>
              <a:t>IA</a:t>
            </a:r>
            <a:endParaRPr lang="en-US" sz="1350" b="1" dirty="0">
              <a:solidFill>
                <a:schemeClr val="tx1"/>
              </a:solidFill>
              <a:latin typeface="Whipsmart" panose="020B0502030203050204" pitchFamily="34" charset="0"/>
            </a:endParaRPr>
          </a:p>
        </p:txBody>
      </p:sp>
      <p:cxnSp>
        <p:nvCxnSpPr>
          <p:cNvPr id="325" name="Szögletes összekötő 324"/>
          <p:cNvCxnSpPr>
            <a:endCxn id="324" idx="0"/>
          </p:cNvCxnSpPr>
          <p:nvPr/>
        </p:nvCxnSpPr>
        <p:spPr>
          <a:xfrm rot="5400000">
            <a:off x="2971800" y="2971800"/>
            <a:ext cx="342900" cy="1191"/>
          </a:xfrm>
          <a:prstGeom prst="bentConnector3">
            <a:avLst>
              <a:gd name="adj1" fmla="val 50000"/>
            </a:avLst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Szögletes összekötő 18"/>
          <p:cNvCxnSpPr>
            <a:stCxn id="324" idx="2"/>
          </p:cNvCxnSpPr>
          <p:nvPr/>
        </p:nvCxnSpPr>
        <p:spPr>
          <a:xfrm rot="5400000">
            <a:off x="2886075" y="3800475"/>
            <a:ext cx="514350" cy="1191"/>
          </a:xfrm>
          <a:prstGeom prst="bentConnector3">
            <a:avLst>
              <a:gd name="adj1" fmla="val 50000"/>
            </a:avLst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4" name="Lekerekített téglalap 343"/>
          <p:cNvSpPr/>
          <p:nvPr/>
        </p:nvSpPr>
        <p:spPr>
          <a:xfrm>
            <a:off x="2971800" y="2571750"/>
            <a:ext cx="114300" cy="114300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atin typeface="Whipsmart" panose="020B0502030203050204" pitchFamily="34" charset="0"/>
            </a:endParaRPr>
          </a:p>
        </p:txBody>
      </p:sp>
      <p:sp>
        <p:nvSpPr>
          <p:cNvPr id="345" name="Lekerekített téglalap 344"/>
          <p:cNvSpPr/>
          <p:nvPr/>
        </p:nvSpPr>
        <p:spPr>
          <a:xfrm>
            <a:off x="3086100" y="2571750"/>
            <a:ext cx="114300" cy="114300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atin typeface="Whipsmart" panose="020B0502030203050204" pitchFamily="34" charset="0"/>
            </a:endParaRPr>
          </a:p>
        </p:txBody>
      </p:sp>
      <p:sp>
        <p:nvSpPr>
          <p:cNvPr id="346" name="Lekerekített téglalap 345"/>
          <p:cNvSpPr/>
          <p:nvPr/>
        </p:nvSpPr>
        <p:spPr>
          <a:xfrm>
            <a:off x="3200400" y="2571750"/>
            <a:ext cx="114300" cy="114300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atin typeface="Whipsmart" panose="020B0502030203050204" pitchFamily="34" charset="0"/>
            </a:endParaRPr>
          </a:p>
        </p:txBody>
      </p:sp>
      <p:grpSp>
        <p:nvGrpSpPr>
          <p:cNvPr id="8" name="Csoportba foglalás 359"/>
          <p:cNvGrpSpPr/>
          <p:nvPr/>
        </p:nvGrpSpPr>
        <p:grpSpPr>
          <a:xfrm>
            <a:off x="2914650" y="2228850"/>
            <a:ext cx="457200" cy="114300"/>
            <a:chOff x="3200400" y="5638800"/>
            <a:chExt cx="609600" cy="152400"/>
          </a:xfrm>
        </p:grpSpPr>
        <p:sp>
          <p:nvSpPr>
            <p:cNvPr id="356" name="Ellipszis 355"/>
            <p:cNvSpPr/>
            <p:nvPr/>
          </p:nvSpPr>
          <p:spPr>
            <a:xfrm>
              <a:off x="3200400" y="5638800"/>
              <a:ext cx="152400" cy="1524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57" name="Ellipszis 356"/>
            <p:cNvSpPr/>
            <p:nvPr/>
          </p:nvSpPr>
          <p:spPr>
            <a:xfrm>
              <a:off x="3352800" y="5638800"/>
              <a:ext cx="152400" cy="1524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58" name="Ellipszis 357"/>
            <p:cNvSpPr/>
            <p:nvPr/>
          </p:nvSpPr>
          <p:spPr>
            <a:xfrm>
              <a:off x="3505200" y="5638800"/>
              <a:ext cx="152400" cy="1524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59" name="Ellipszis 358"/>
            <p:cNvSpPr/>
            <p:nvPr/>
          </p:nvSpPr>
          <p:spPr>
            <a:xfrm>
              <a:off x="3657600" y="5638800"/>
              <a:ext cx="152400" cy="1524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207" name="Lekerekített téglalap 206"/>
          <p:cNvSpPr/>
          <p:nvPr/>
        </p:nvSpPr>
        <p:spPr>
          <a:xfrm>
            <a:off x="1714500" y="3257550"/>
            <a:ext cx="914400" cy="62865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350" dirty="0">
                <a:solidFill>
                  <a:schemeClr val="tx1"/>
                </a:solidFill>
                <a:latin typeface="Whipsmart" panose="020B0502030203050204" pitchFamily="34" charset="0"/>
              </a:rPr>
              <a:t>attribute</a:t>
            </a:r>
          </a:p>
          <a:p>
            <a:pPr algn="ctr"/>
            <a:r>
              <a:rPr lang="hu-HU" sz="1350" dirty="0">
                <a:solidFill>
                  <a:schemeClr val="tx1"/>
                </a:solidFill>
                <a:latin typeface="Whipsmart" panose="020B0502030203050204" pitchFamily="34" charset="0"/>
              </a:rPr>
              <a:t>binding</a:t>
            </a:r>
            <a:endParaRPr lang="en-US" sz="1350" dirty="0">
              <a:solidFill>
                <a:schemeClr val="tx1"/>
              </a:solidFill>
              <a:latin typeface="Whipsmart" panose="020B0502030203050204" pitchFamily="34" charset="0"/>
            </a:endParaRPr>
          </a:p>
        </p:txBody>
      </p:sp>
      <p:sp>
        <p:nvSpPr>
          <p:cNvPr id="208" name="Lekerekített téglalap 207"/>
          <p:cNvSpPr/>
          <p:nvPr/>
        </p:nvSpPr>
        <p:spPr>
          <a:xfrm>
            <a:off x="3314700" y="3257550"/>
            <a:ext cx="914400" cy="62865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350" dirty="0" err="1">
                <a:solidFill>
                  <a:schemeClr val="tx1"/>
                </a:solidFill>
                <a:latin typeface="Whipsmart" panose="020B0502030203050204" pitchFamily="34" charset="0"/>
              </a:rPr>
              <a:t>primitive</a:t>
            </a:r>
            <a:endParaRPr lang="hu-HU" sz="1350" dirty="0">
              <a:solidFill>
                <a:schemeClr val="tx1"/>
              </a:solidFill>
              <a:latin typeface="Whipsmart" panose="020B0502030203050204" pitchFamily="34" charset="0"/>
            </a:endParaRPr>
          </a:p>
          <a:p>
            <a:pPr algn="ctr"/>
            <a:r>
              <a:rPr lang="hu-HU" sz="1350" dirty="0" err="1">
                <a:solidFill>
                  <a:schemeClr val="tx1"/>
                </a:solidFill>
                <a:latin typeface="Whipsmart" panose="020B0502030203050204" pitchFamily="34" charset="0"/>
              </a:rPr>
              <a:t>topology</a:t>
            </a:r>
            <a:endParaRPr lang="en-US" sz="1350" dirty="0">
              <a:solidFill>
                <a:schemeClr val="tx1"/>
              </a:solidFill>
              <a:latin typeface="Whipsmart" panose="020B0502030203050204" pitchFamily="34" charset="0"/>
            </a:endParaRPr>
          </a:p>
        </p:txBody>
      </p:sp>
      <p:sp>
        <p:nvSpPr>
          <p:cNvPr id="210" name="Lekerekített téglalap 209"/>
          <p:cNvSpPr/>
          <p:nvPr/>
        </p:nvSpPr>
        <p:spPr>
          <a:xfrm>
            <a:off x="6286500" y="3371850"/>
            <a:ext cx="857250" cy="4572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350" dirty="0" err="1">
                <a:solidFill>
                  <a:schemeClr val="tx1"/>
                </a:solidFill>
                <a:latin typeface="Whipsmart" panose="020B0502030203050204" pitchFamily="34" charset="0"/>
              </a:rPr>
              <a:t>rasterizer</a:t>
            </a:r>
            <a:endParaRPr lang="hu-HU" sz="1350" dirty="0">
              <a:solidFill>
                <a:schemeClr val="tx1"/>
              </a:solidFill>
              <a:latin typeface="Whipsmart" panose="020B0502030203050204" pitchFamily="34" charset="0"/>
            </a:endParaRPr>
          </a:p>
          <a:p>
            <a:pPr algn="ctr"/>
            <a:r>
              <a:rPr lang="hu-HU" sz="1350" dirty="0" err="1">
                <a:solidFill>
                  <a:schemeClr val="tx1"/>
                </a:solidFill>
                <a:latin typeface="Whipsmart" panose="020B0502030203050204" pitchFamily="34" charset="0"/>
              </a:rPr>
              <a:t>state</a:t>
            </a:r>
            <a:endParaRPr lang="en-US" sz="1350" dirty="0">
              <a:solidFill>
                <a:schemeClr val="tx1"/>
              </a:solidFill>
              <a:latin typeface="Whipsmart" panose="020B0502030203050204" pitchFamily="34" charset="0"/>
            </a:endParaRPr>
          </a:p>
        </p:txBody>
      </p:sp>
      <p:sp>
        <p:nvSpPr>
          <p:cNvPr id="211" name="Lekerekített téglalap 210"/>
          <p:cNvSpPr/>
          <p:nvPr/>
        </p:nvSpPr>
        <p:spPr>
          <a:xfrm>
            <a:off x="6915150" y="4286250"/>
            <a:ext cx="914400" cy="62865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350" dirty="0" err="1">
                <a:solidFill>
                  <a:schemeClr val="tx1"/>
                </a:solidFill>
                <a:latin typeface="Whipsmart" panose="020B0502030203050204" pitchFamily="34" charset="0"/>
              </a:rPr>
              <a:t>depth-stencil</a:t>
            </a:r>
            <a:endParaRPr lang="hu-HU" sz="1350" dirty="0">
              <a:solidFill>
                <a:schemeClr val="tx1"/>
              </a:solidFill>
              <a:latin typeface="Whipsmart" panose="020B0502030203050204" pitchFamily="34" charset="0"/>
            </a:endParaRPr>
          </a:p>
          <a:p>
            <a:pPr algn="ctr"/>
            <a:r>
              <a:rPr lang="hu-HU" sz="1350" dirty="0" err="1">
                <a:solidFill>
                  <a:schemeClr val="tx1"/>
                </a:solidFill>
                <a:latin typeface="Whipsmart" panose="020B0502030203050204" pitchFamily="34" charset="0"/>
              </a:rPr>
              <a:t>state</a:t>
            </a:r>
            <a:endParaRPr lang="en-US" sz="1350" dirty="0">
              <a:solidFill>
                <a:schemeClr val="tx1"/>
              </a:solidFill>
              <a:latin typeface="Whipsmart" panose="020B0502030203050204" pitchFamily="34" charset="0"/>
            </a:endParaRPr>
          </a:p>
        </p:txBody>
      </p:sp>
      <p:sp>
        <p:nvSpPr>
          <p:cNvPr id="212" name="Lekerekített téglalap 211"/>
          <p:cNvSpPr/>
          <p:nvPr/>
        </p:nvSpPr>
        <p:spPr>
          <a:xfrm>
            <a:off x="6915150" y="4914900"/>
            <a:ext cx="914400" cy="62865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350" dirty="0" err="1">
                <a:solidFill>
                  <a:schemeClr val="tx1"/>
                </a:solidFill>
                <a:latin typeface="Whipsmart" panose="020B0502030203050204" pitchFamily="34" charset="0"/>
              </a:rPr>
              <a:t>blend</a:t>
            </a:r>
            <a:endParaRPr lang="hu-HU" sz="1350" dirty="0">
              <a:solidFill>
                <a:schemeClr val="tx1"/>
              </a:solidFill>
              <a:latin typeface="Whipsmart" panose="020B0502030203050204" pitchFamily="34" charset="0"/>
            </a:endParaRPr>
          </a:p>
          <a:p>
            <a:pPr algn="ctr"/>
            <a:r>
              <a:rPr lang="hu-HU" sz="1350" dirty="0" err="1">
                <a:solidFill>
                  <a:schemeClr val="tx1"/>
                </a:solidFill>
                <a:latin typeface="Whipsmart" panose="020B0502030203050204" pitchFamily="34" charset="0"/>
              </a:rPr>
              <a:t>state</a:t>
            </a:r>
            <a:endParaRPr lang="en-US" sz="1350" dirty="0">
              <a:solidFill>
                <a:schemeClr val="tx1"/>
              </a:solidFill>
              <a:latin typeface="Whipsmart" panose="020B0502030203050204" pitchFamily="34" charset="0"/>
            </a:endParaRPr>
          </a:p>
        </p:txBody>
      </p:sp>
      <p:sp>
        <p:nvSpPr>
          <p:cNvPr id="216" name="Lekerekített téglalap 215"/>
          <p:cNvSpPr/>
          <p:nvPr/>
        </p:nvSpPr>
        <p:spPr>
          <a:xfrm>
            <a:off x="6286500" y="3829050"/>
            <a:ext cx="857250" cy="3429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350" dirty="0" err="1">
                <a:solidFill>
                  <a:schemeClr val="tx1"/>
                </a:solidFill>
                <a:latin typeface="Whipsmart" panose="020B0502030203050204" pitchFamily="34" charset="0"/>
              </a:rPr>
              <a:t>viewport</a:t>
            </a:r>
            <a:endParaRPr lang="en-US" sz="1350" dirty="0">
              <a:solidFill>
                <a:schemeClr val="tx1"/>
              </a:solidFill>
              <a:latin typeface="Whipsmart" panose="020B0502030203050204" pitchFamily="34" charset="0"/>
            </a:endParaRPr>
          </a:p>
        </p:txBody>
      </p:sp>
      <p:grpSp>
        <p:nvGrpSpPr>
          <p:cNvPr id="125" name="Csoportba foglalás 285"/>
          <p:cNvGrpSpPr/>
          <p:nvPr/>
        </p:nvGrpSpPr>
        <p:grpSpPr>
          <a:xfrm rot="19321583">
            <a:off x="2912300" y="4138611"/>
            <a:ext cx="446564" cy="446893"/>
            <a:chOff x="6172199" y="2086385"/>
            <a:chExt cx="595418" cy="595857"/>
          </a:xfrm>
        </p:grpSpPr>
        <p:sp>
          <p:nvSpPr>
            <p:cNvPr id="126" name="Háromszög 262"/>
            <p:cNvSpPr/>
            <p:nvPr/>
          </p:nvSpPr>
          <p:spPr>
            <a:xfrm rot="1643725">
              <a:off x="6310417" y="2141221"/>
              <a:ext cx="457200" cy="381000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7" name="Ellipszis 263"/>
            <p:cNvSpPr/>
            <p:nvPr/>
          </p:nvSpPr>
          <p:spPr>
            <a:xfrm rot="1643725">
              <a:off x="6550471" y="2086385"/>
              <a:ext cx="152400" cy="152400"/>
            </a:xfrm>
            <a:prstGeom prst="ellipse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8" name="Ellipszis 264"/>
            <p:cNvSpPr/>
            <p:nvPr/>
          </p:nvSpPr>
          <p:spPr>
            <a:xfrm rot="1643725">
              <a:off x="6172199" y="2319472"/>
              <a:ext cx="152400" cy="152400"/>
            </a:xfrm>
            <a:prstGeom prst="ellipse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9" name="Ellipszis 265"/>
            <p:cNvSpPr/>
            <p:nvPr/>
          </p:nvSpPr>
          <p:spPr>
            <a:xfrm rot="1643725">
              <a:off x="6578125" y="2529842"/>
              <a:ext cx="152400" cy="152400"/>
            </a:xfrm>
            <a:prstGeom prst="ellipse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276367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Lépések I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vertexek</a:t>
            </a:r>
            <a:r>
              <a:rPr lang="hu-HU" dirty="0" smtClean="0"/>
              <a:t> összeállítása</a:t>
            </a:r>
          </a:p>
          <a:p>
            <a:r>
              <a:rPr lang="hu-HU" dirty="0" err="1" smtClean="0"/>
              <a:t>Vertex</a:t>
            </a:r>
            <a:r>
              <a:rPr lang="hu-HU" dirty="0" smtClean="0"/>
              <a:t> </a:t>
            </a:r>
            <a:r>
              <a:rPr lang="hu-HU" dirty="0" err="1" smtClean="0"/>
              <a:t>Shader</a:t>
            </a:r>
            <a:endParaRPr lang="hu-HU" dirty="0" smtClean="0"/>
          </a:p>
          <a:p>
            <a:pPr lvl="1"/>
            <a:r>
              <a:rPr lang="hu-HU" dirty="0" err="1" smtClean="0"/>
              <a:t>model</a:t>
            </a:r>
            <a:r>
              <a:rPr lang="hu-HU" dirty="0" smtClean="0"/>
              <a:t> trafó</a:t>
            </a:r>
          </a:p>
          <a:p>
            <a:pPr lvl="1"/>
            <a:r>
              <a:rPr lang="hu-HU" dirty="0" smtClean="0">
                <a:solidFill>
                  <a:schemeClr val="hlink"/>
                </a:solidFill>
              </a:rPr>
              <a:t>árnyalás</a:t>
            </a:r>
          </a:p>
          <a:p>
            <a:pPr lvl="1"/>
            <a:r>
              <a:rPr lang="hu-HU" dirty="0" err="1" smtClean="0"/>
              <a:t>view</a:t>
            </a:r>
            <a:r>
              <a:rPr lang="hu-HU" dirty="0" smtClean="0"/>
              <a:t> és </a:t>
            </a:r>
            <a:r>
              <a:rPr lang="hu-HU" dirty="0" err="1" smtClean="0"/>
              <a:t>proj</a:t>
            </a:r>
            <a:r>
              <a:rPr lang="hu-HU" dirty="0" smtClean="0"/>
              <a:t> trafó</a:t>
            </a:r>
          </a:p>
          <a:p>
            <a:r>
              <a:rPr lang="hu-HU" dirty="0" smtClean="0"/>
              <a:t>primitívek összeállítása</a:t>
            </a:r>
          </a:p>
          <a:p>
            <a:pPr lvl="1"/>
            <a:r>
              <a:rPr lang="hu-HU" dirty="0" err="1" smtClean="0"/>
              <a:t>vertexek</a:t>
            </a:r>
            <a:r>
              <a:rPr lang="hu-HU" dirty="0" smtClean="0"/>
              <a:t> összeválogatása</a:t>
            </a:r>
          </a:p>
          <a:p>
            <a:pPr lvl="2"/>
            <a:r>
              <a:rPr lang="hu-HU" dirty="0" err="1" smtClean="0"/>
              <a:t>vertex</a:t>
            </a:r>
            <a:r>
              <a:rPr lang="hu-HU" dirty="0" smtClean="0"/>
              <a:t> </a:t>
            </a:r>
            <a:r>
              <a:rPr lang="hu-HU" dirty="0" err="1" smtClean="0"/>
              <a:t>bufferbeli</a:t>
            </a:r>
            <a:r>
              <a:rPr lang="hu-HU" dirty="0" smtClean="0"/>
              <a:t> sorrend alapján</a:t>
            </a:r>
          </a:p>
          <a:p>
            <a:pPr lvl="2"/>
            <a:r>
              <a:rPr lang="hu-HU" dirty="0" smtClean="0"/>
              <a:t>index </a:t>
            </a:r>
            <a:r>
              <a:rPr lang="hu-HU" dirty="0" err="1" smtClean="0"/>
              <a:t>bufferbeli</a:t>
            </a:r>
            <a:r>
              <a:rPr lang="hu-HU" dirty="0" smtClean="0"/>
              <a:t> indexek alapján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066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Lépések </a:t>
            </a:r>
            <a:r>
              <a:rPr lang="en-US" dirty="0" smtClean="0"/>
              <a:t>I</a:t>
            </a:r>
            <a:r>
              <a:rPr lang="hu-HU" dirty="0" smtClean="0"/>
              <a:t>I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raszterizálás</a:t>
            </a:r>
            <a:endParaRPr lang="hu-HU" dirty="0" smtClean="0"/>
          </a:p>
          <a:p>
            <a:pPr lvl="1"/>
            <a:r>
              <a:rPr lang="hu-HU" dirty="0" smtClean="0"/>
              <a:t>hátsólap-eldobás</a:t>
            </a:r>
          </a:p>
          <a:p>
            <a:pPr lvl="1"/>
            <a:r>
              <a:rPr lang="hu-HU" dirty="0" smtClean="0"/>
              <a:t>vágás</a:t>
            </a:r>
          </a:p>
          <a:p>
            <a:pPr lvl="1"/>
            <a:r>
              <a:rPr lang="hu-HU" dirty="0" smtClean="0"/>
              <a:t>homogén osztás</a:t>
            </a:r>
          </a:p>
          <a:p>
            <a:pPr lvl="1"/>
            <a:r>
              <a:rPr lang="hu-HU" dirty="0" err="1" smtClean="0"/>
              <a:t>viewport</a:t>
            </a:r>
            <a:r>
              <a:rPr lang="hu-HU" dirty="0" smtClean="0"/>
              <a:t> trafó</a:t>
            </a:r>
          </a:p>
          <a:p>
            <a:r>
              <a:rPr lang="hu-HU" dirty="0" smtClean="0"/>
              <a:t>Fragment shader</a:t>
            </a:r>
          </a:p>
          <a:p>
            <a:pPr lvl="1"/>
            <a:r>
              <a:rPr lang="hu-HU" dirty="0" smtClean="0"/>
              <a:t>pixelszín meghatározása</a:t>
            </a:r>
          </a:p>
          <a:p>
            <a:r>
              <a:rPr lang="hu-HU" dirty="0" err="1" smtClean="0"/>
              <a:t>z-teszt</a:t>
            </a:r>
            <a:endParaRPr lang="hu-HU" dirty="0" smtClean="0"/>
          </a:p>
          <a:p>
            <a:r>
              <a:rPr lang="hu-HU" dirty="0" err="1" smtClean="0"/>
              <a:t>blending</a:t>
            </a:r>
            <a:endParaRPr lang="hu-HU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557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650" y="1128118"/>
            <a:ext cx="7886700" cy="994172"/>
          </a:xfrm>
        </p:spPr>
        <p:txBody>
          <a:bodyPr/>
          <a:lstStyle/>
          <a:p>
            <a:r>
              <a:rPr lang="hu-HU" dirty="0" err="1" smtClean="0"/>
              <a:t>Vertexek</a:t>
            </a:r>
            <a:r>
              <a:rPr lang="hu-HU" dirty="0" smtClean="0"/>
              <a:t> összeállítása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Vertex</a:t>
            </a:r>
            <a:r>
              <a:rPr lang="hu-HU" dirty="0" smtClean="0"/>
              <a:t> </a:t>
            </a:r>
            <a:r>
              <a:rPr lang="hu-HU" dirty="0" err="1" smtClean="0"/>
              <a:t>buffer</a:t>
            </a:r>
            <a:endParaRPr lang="hu-HU" dirty="0" smtClean="0"/>
          </a:p>
          <a:p>
            <a:pPr lvl="1"/>
            <a:r>
              <a:rPr lang="hu-HU" dirty="0" smtClean="0"/>
              <a:t>rekordok tömbje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hu-HU" dirty="0" smtClean="0"/>
          </a:p>
          <a:p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597218" y="2919620"/>
            <a:ext cx="1762125" cy="3524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none" w="lg" len="med"/>
          </a:ln>
          <a:effectLst/>
        </p:spPr>
        <p:txBody>
          <a:bodyPr wrap="none" anchor="ctr"/>
          <a:lstStyle/>
          <a:p>
            <a:endParaRPr lang="en-US" sz="1350">
              <a:latin typeface="Whipsmart" panose="020B0502030203050204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359343" y="2919620"/>
            <a:ext cx="1762125" cy="3524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none" w="lg" len="med"/>
          </a:ln>
          <a:effectLst/>
        </p:spPr>
        <p:txBody>
          <a:bodyPr wrap="none" anchor="ctr"/>
          <a:lstStyle/>
          <a:p>
            <a:endParaRPr lang="en-US" sz="1350">
              <a:latin typeface="Whipsmart" panose="020B0502030203050204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5121468" y="2919620"/>
            <a:ext cx="1762125" cy="3524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none" w="lg" len="med"/>
          </a:ln>
          <a:effectLst/>
        </p:spPr>
        <p:txBody>
          <a:bodyPr wrap="none" anchor="ctr"/>
          <a:lstStyle/>
          <a:p>
            <a:endParaRPr lang="en-US" sz="1350">
              <a:latin typeface="Whipsmart" panose="020B0502030203050204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1597218" y="2919620"/>
            <a:ext cx="571500" cy="3524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none" w="lg" len="med"/>
          </a:ln>
          <a:effectLst/>
        </p:spPr>
        <p:txBody>
          <a:bodyPr wrap="none" anchor="ctr"/>
          <a:lstStyle/>
          <a:p>
            <a:pPr algn="ctr"/>
            <a:r>
              <a:rPr lang="hu-HU" sz="1350">
                <a:latin typeface="Whipsmart" panose="020B0502030203050204" pitchFamily="34" charset="0"/>
              </a:rPr>
              <a:t>pos</a:t>
            </a:r>
            <a:endParaRPr lang="en-US" sz="1350">
              <a:latin typeface="Whipsmart" panose="020B0502030203050204" pitchFamily="34" charset="0"/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168718" y="2919620"/>
            <a:ext cx="571500" cy="3524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none" w="lg" len="med"/>
          </a:ln>
          <a:effectLst/>
        </p:spPr>
        <p:txBody>
          <a:bodyPr wrap="none" anchor="ctr"/>
          <a:lstStyle/>
          <a:p>
            <a:pPr algn="ctr"/>
            <a:r>
              <a:rPr lang="hu-HU" sz="1350">
                <a:latin typeface="Whipsmart" panose="020B0502030203050204" pitchFamily="34" charset="0"/>
              </a:rPr>
              <a:t>normal</a:t>
            </a:r>
            <a:endParaRPr lang="en-US" sz="1350">
              <a:latin typeface="Whipsmart" panose="020B0502030203050204" pitchFamily="34" charset="0"/>
            </a:endParaRP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2740218" y="2919620"/>
            <a:ext cx="619125" cy="3524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none" w="lg" len="med"/>
          </a:ln>
          <a:effectLst/>
        </p:spPr>
        <p:txBody>
          <a:bodyPr wrap="none" anchor="ctr"/>
          <a:lstStyle/>
          <a:p>
            <a:pPr algn="ctr"/>
            <a:r>
              <a:rPr lang="hu-HU" sz="1350">
                <a:latin typeface="Whipsmart" panose="020B0502030203050204" pitchFamily="34" charset="0"/>
              </a:rPr>
              <a:t>tex</a:t>
            </a:r>
            <a:endParaRPr lang="en-US" sz="1350">
              <a:latin typeface="Whipsmart" panose="020B0502030203050204" pitchFamily="34" charset="0"/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3359343" y="2919620"/>
            <a:ext cx="1762125" cy="3524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none" w="lg" len="med"/>
          </a:ln>
          <a:effectLst/>
        </p:spPr>
        <p:txBody>
          <a:bodyPr wrap="none" anchor="ctr"/>
          <a:lstStyle/>
          <a:p>
            <a:endParaRPr lang="en-US" sz="1350">
              <a:latin typeface="Whipsmart" panose="020B0502030203050204" pitchFamily="34" charset="0"/>
            </a:endParaRP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3359343" y="2919620"/>
            <a:ext cx="571500" cy="3524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none" w="lg" len="med"/>
          </a:ln>
          <a:effectLst/>
        </p:spPr>
        <p:txBody>
          <a:bodyPr wrap="none" anchor="ctr"/>
          <a:lstStyle/>
          <a:p>
            <a:pPr algn="ctr"/>
            <a:r>
              <a:rPr lang="hu-HU" sz="1350">
                <a:latin typeface="Whipsmart" panose="020B0502030203050204" pitchFamily="34" charset="0"/>
              </a:rPr>
              <a:t>pos</a:t>
            </a:r>
            <a:endParaRPr lang="en-US" sz="1350">
              <a:latin typeface="Whipsmart" panose="020B0502030203050204" pitchFamily="34" charset="0"/>
            </a:endParaRPr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3930843" y="2919620"/>
            <a:ext cx="571500" cy="3524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none" w="lg" len="med"/>
          </a:ln>
          <a:effectLst/>
        </p:spPr>
        <p:txBody>
          <a:bodyPr wrap="none" anchor="ctr"/>
          <a:lstStyle/>
          <a:p>
            <a:pPr algn="ctr"/>
            <a:r>
              <a:rPr lang="hu-HU" sz="1350">
                <a:latin typeface="Whipsmart" panose="020B0502030203050204" pitchFamily="34" charset="0"/>
              </a:rPr>
              <a:t>normal</a:t>
            </a:r>
            <a:endParaRPr lang="en-US" sz="1350">
              <a:latin typeface="Whipsmart" panose="020B0502030203050204" pitchFamily="34" charset="0"/>
            </a:endParaRPr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4502343" y="2919620"/>
            <a:ext cx="619125" cy="3524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none" w="lg" len="med"/>
          </a:ln>
          <a:effectLst/>
        </p:spPr>
        <p:txBody>
          <a:bodyPr wrap="none" anchor="ctr"/>
          <a:lstStyle/>
          <a:p>
            <a:pPr algn="ctr"/>
            <a:r>
              <a:rPr lang="hu-HU" sz="1350">
                <a:latin typeface="Whipsmart" panose="020B0502030203050204" pitchFamily="34" charset="0"/>
              </a:rPr>
              <a:t>tex</a:t>
            </a:r>
            <a:endParaRPr lang="en-US" sz="1350">
              <a:latin typeface="Whipsmart" panose="020B0502030203050204" pitchFamily="34" charset="0"/>
            </a:endParaRPr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5121468" y="2919620"/>
            <a:ext cx="1762125" cy="3524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none" w="lg" len="med"/>
          </a:ln>
          <a:effectLst/>
        </p:spPr>
        <p:txBody>
          <a:bodyPr wrap="none" anchor="ctr"/>
          <a:lstStyle/>
          <a:p>
            <a:endParaRPr lang="en-US" sz="1350">
              <a:latin typeface="Whipsmart" panose="020B0502030203050204" pitchFamily="34" charset="0"/>
            </a:endParaRPr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5121468" y="2919620"/>
            <a:ext cx="571500" cy="3524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none" w="lg" len="med"/>
          </a:ln>
          <a:effectLst/>
        </p:spPr>
        <p:txBody>
          <a:bodyPr wrap="none" anchor="ctr"/>
          <a:lstStyle/>
          <a:p>
            <a:pPr algn="ctr"/>
            <a:r>
              <a:rPr lang="hu-HU" sz="1350">
                <a:latin typeface="Whipsmart" panose="020B0502030203050204" pitchFamily="34" charset="0"/>
              </a:rPr>
              <a:t>pos</a:t>
            </a:r>
            <a:endParaRPr lang="en-US" sz="1350">
              <a:latin typeface="Whipsmart" panose="020B0502030203050204" pitchFamily="34" charset="0"/>
            </a:endParaRP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5692968" y="2919620"/>
            <a:ext cx="571500" cy="3524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none" w="lg" len="med"/>
          </a:ln>
          <a:effectLst/>
        </p:spPr>
        <p:txBody>
          <a:bodyPr wrap="none" anchor="ctr"/>
          <a:lstStyle/>
          <a:p>
            <a:pPr algn="ctr"/>
            <a:r>
              <a:rPr lang="hu-HU" sz="1350">
                <a:latin typeface="Whipsmart" panose="020B0502030203050204" pitchFamily="34" charset="0"/>
              </a:rPr>
              <a:t>normal</a:t>
            </a:r>
            <a:endParaRPr lang="en-US" sz="1350">
              <a:latin typeface="Whipsmart" panose="020B0502030203050204" pitchFamily="34" charset="0"/>
            </a:endParaRP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6264468" y="2919620"/>
            <a:ext cx="619125" cy="3524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none" w="lg" len="med"/>
          </a:ln>
          <a:effectLst/>
        </p:spPr>
        <p:txBody>
          <a:bodyPr wrap="none" anchor="ctr"/>
          <a:lstStyle/>
          <a:p>
            <a:pPr algn="ctr"/>
            <a:r>
              <a:rPr lang="hu-HU" sz="1350">
                <a:latin typeface="Whipsmart" panose="020B0502030203050204" pitchFamily="34" charset="0"/>
              </a:rPr>
              <a:t>tex</a:t>
            </a:r>
            <a:endParaRPr lang="en-US" sz="1350">
              <a:latin typeface="Whipsmart" panose="020B0502030203050204" pitchFamily="34" charset="0"/>
            </a:endParaRPr>
          </a:p>
        </p:txBody>
      </p:sp>
      <p:sp>
        <p:nvSpPr>
          <p:cNvPr id="20" name="AutoShape 20"/>
          <p:cNvSpPr>
            <a:spLocks/>
          </p:cNvSpPr>
          <p:nvPr/>
        </p:nvSpPr>
        <p:spPr bwMode="auto">
          <a:xfrm rot="5400000">
            <a:off x="2406843" y="2462420"/>
            <a:ext cx="142875" cy="1762125"/>
          </a:xfrm>
          <a:prstGeom prst="rightBrace">
            <a:avLst>
              <a:gd name="adj1" fmla="val 102778"/>
              <a:gd name="adj2" fmla="val 44389"/>
            </a:avLst>
          </a:prstGeom>
          <a:noFill/>
          <a:ln w="12700">
            <a:solidFill>
              <a:schemeClr val="tx1"/>
            </a:solidFill>
            <a:round/>
            <a:headEnd/>
            <a:tailEnd type="none" w="lg" len="med"/>
          </a:ln>
          <a:effectLst/>
        </p:spPr>
        <p:txBody>
          <a:bodyPr wrap="none" anchor="ctr"/>
          <a:lstStyle/>
          <a:p>
            <a:endParaRPr lang="en-US" sz="1350">
              <a:latin typeface="Whipsmart" panose="020B0502030203050204" pitchFamily="34" charset="0"/>
            </a:endParaRPr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2313975" y="3367294"/>
            <a:ext cx="570990" cy="300082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med"/>
          </a:ln>
          <a:effectLst/>
        </p:spPr>
        <p:txBody>
          <a:bodyPr wrap="none">
            <a:spAutoFit/>
          </a:bodyPr>
          <a:lstStyle/>
          <a:p>
            <a:r>
              <a:rPr lang="en-US" sz="1350">
                <a:latin typeface="Whipsmart" panose="020B0502030203050204" pitchFamily="34" charset="0"/>
              </a:rPr>
              <a:t>vertex</a:t>
            </a:r>
          </a:p>
        </p:txBody>
      </p:sp>
      <p:sp>
        <p:nvSpPr>
          <p:cNvPr id="22" name="Téglalap 21"/>
          <p:cNvSpPr/>
          <p:nvPr/>
        </p:nvSpPr>
        <p:spPr>
          <a:xfrm>
            <a:off x="7559703" y="2472856"/>
            <a:ext cx="457200" cy="400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350" dirty="0">
                <a:solidFill>
                  <a:schemeClr val="tx1"/>
                </a:solidFill>
                <a:latin typeface="Whipsmart" panose="020B0502030203050204" pitchFamily="34" charset="0"/>
              </a:rPr>
              <a:t>IA</a:t>
            </a:r>
            <a:endParaRPr lang="en-US" sz="1350" dirty="0">
              <a:solidFill>
                <a:schemeClr val="tx1"/>
              </a:solidFill>
              <a:latin typeface="Whipsmart" panose="020B0502030203050204" pitchFamily="34" charset="0"/>
            </a:endParaRPr>
          </a:p>
        </p:txBody>
      </p:sp>
      <p:grpSp>
        <p:nvGrpSpPr>
          <p:cNvPr id="23" name="Csoportba foglalás 22"/>
          <p:cNvGrpSpPr/>
          <p:nvPr/>
        </p:nvGrpSpPr>
        <p:grpSpPr>
          <a:xfrm>
            <a:off x="7559703" y="3387256"/>
            <a:ext cx="457200" cy="457200"/>
            <a:chOff x="1828800" y="4953000"/>
            <a:chExt cx="381000" cy="381000"/>
          </a:xfrm>
        </p:grpSpPr>
        <p:sp>
          <p:nvSpPr>
            <p:cNvPr id="24" name="Ellipszis 23"/>
            <p:cNvSpPr/>
            <p:nvPr/>
          </p:nvSpPr>
          <p:spPr>
            <a:xfrm>
              <a:off x="1828800" y="4953000"/>
              <a:ext cx="381000" cy="381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  <a:latin typeface="Whipsmart" panose="020B0502030203050204" pitchFamily="34" charset="0"/>
              </a:endParaRPr>
            </a:p>
          </p:txBody>
        </p:sp>
        <p:sp>
          <p:nvSpPr>
            <p:cNvPr id="25" name="Körszelet 24"/>
            <p:cNvSpPr/>
            <p:nvPr/>
          </p:nvSpPr>
          <p:spPr>
            <a:xfrm>
              <a:off x="1828800" y="4953000"/>
              <a:ext cx="381000" cy="381000"/>
            </a:xfrm>
            <a:prstGeom prst="chord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  <a:latin typeface="Whipsmart" panose="020B0502030203050204" pitchFamily="34" charset="0"/>
              </a:endParaRPr>
            </a:p>
          </p:txBody>
        </p:sp>
      </p:grpSp>
      <p:sp>
        <p:nvSpPr>
          <p:cNvPr id="26" name="Ellipszis 25"/>
          <p:cNvSpPr/>
          <p:nvPr/>
        </p:nvSpPr>
        <p:spPr>
          <a:xfrm>
            <a:off x="7674003" y="1615606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  <a:latin typeface="Whipsmart" panose="020B0502030203050204" pitchFamily="34" charset="0"/>
            </a:endParaRPr>
          </a:p>
        </p:txBody>
      </p:sp>
      <p:sp>
        <p:nvSpPr>
          <p:cNvPr id="27" name="Ellipszis 26"/>
          <p:cNvSpPr/>
          <p:nvPr/>
        </p:nvSpPr>
        <p:spPr>
          <a:xfrm>
            <a:off x="7674003" y="1901356"/>
            <a:ext cx="228600" cy="2286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  <a:latin typeface="Whipsmart" panose="020B0502030203050204" pitchFamily="34" charset="0"/>
            </a:endParaRPr>
          </a:p>
        </p:txBody>
      </p:sp>
      <p:cxnSp>
        <p:nvCxnSpPr>
          <p:cNvPr id="28" name="Szögletes összekötő 27"/>
          <p:cNvCxnSpPr>
            <a:stCxn id="27" idx="4"/>
            <a:endCxn id="22" idx="0"/>
          </p:cNvCxnSpPr>
          <p:nvPr/>
        </p:nvCxnSpPr>
        <p:spPr>
          <a:xfrm rot="5400000">
            <a:off x="7616853" y="2301406"/>
            <a:ext cx="342900" cy="1191"/>
          </a:xfrm>
          <a:prstGeom prst="bentConnector3">
            <a:avLst>
              <a:gd name="adj1" fmla="val 50000"/>
            </a:avLst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zögletes összekötő 18"/>
          <p:cNvCxnSpPr>
            <a:stCxn id="22" idx="2"/>
          </p:cNvCxnSpPr>
          <p:nvPr/>
        </p:nvCxnSpPr>
        <p:spPr>
          <a:xfrm rot="5400000">
            <a:off x="7531128" y="3130081"/>
            <a:ext cx="514350" cy="1191"/>
          </a:xfrm>
          <a:prstGeom prst="bentConnector3">
            <a:avLst>
              <a:gd name="adj1" fmla="val 50000"/>
            </a:avLst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9980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Vertex</a:t>
            </a:r>
            <a:r>
              <a:rPr lang="hu-HU" dirty="0" smtClean="0"/>
              <a:t> </a:t>
            </a:r>
            <a:r>
              <a:rPr lang="hu-HU" dirty="0" err="1" smtClean="0"/>
              <a:t>shader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bejövő adat</a:t>
            </a:r>
          </a:p>
          <a:p>
            <a:pPr lvl="1"/>
            <a:r>
              <a:rPr lang="hu-HU" dirty="0" smtClean="0"/>
              <a:t>uniform: </a:t>
            </a:r>
            <a:r>
              <a:rPr lang="hu-HU" dirty="0" err="1" smtClean="0"/>
              <a:t>model</a:t>
            </a:r>
            <a:r>
              <a:rPr lang="hu-HU" dirty="0" smtClean="0"/>
              <a:t>, </a:t>
            </a:r>
            <a:r>
              <a:rPr lang="hu-HU" dirty="0" err="1" smtClean="0"/>
              <a:t>view</a:t>
            </a:r>
            <a:r>
              <a:rPr lang="hu-HU" dirty="0" smtClean="0"/>
              <a:t>, </a:t>
            </a:r>
            <a:r>
              <a:rPr lang="hu-HU" dirty="0" err="1" smtClean="0"/>
              <a:t>proj</a:t>
            </a:r>
            <a:r>
              <a:rPr lang="hu-HU" dirty="0" smtClean="0"/>
              <a:t> mátrixok, fények, ...</a:t>
            </a:r>
          </a:p>
          <a:p>
            <a:pPr lvl="1"/>
            <a:r>
              <a:rPr lang="hu-HU" dirty="0" smtClean="0"/>
              <a:t>minden </a:t>
            </a:r>
            <a:r>
              <a:rPr lang="hu-HU" dirty="0" err="1" smtClean="0"/>
              <a:t>vertexre</a:t>
            </a:r>
            <a:r>
              <a:rPr lang="hu-HU" dirty="0" smtClean="0"/>
              <a:t> más: </a:t>
            </a:r>
            <a:r>
              <a:rPr lang="hu-HU" dirty="0" err="1" smtClean="0"/>
              <a:t>vertex</a:t>
            </a:r>
            <a:r>
              <a:rPr lang="hu-HU" dirty="0" smtClean="0"/>
              <a:t> és </a:t>
            </a:r>
            <a:r>
              <a:rPr lang="hu-HU" dirty="0" err="1" smtClean="0"/>
              <a:t>instance</a:t>
            </a:r>
            <a:r>
              <a:rPr lang="hu-HU" dirty="0" smtClean="0"/>
              <a:t> elemek </a:t>
            </a:r>
            <a:r>
              <a:rPr lang="en-US" dirty="0" smtClean="0"/>
              <a:t>[</a:t>
            </a:r>
            <a:r>
              <a:rPr lang="en-US" dirty="0" err="1" smtClean="0"/>
              <a:t>poz</a:t>
            </a:r>
            <a:r>
              <a:rPr lang="hu-HU" dirty="0" err="1" smtClean="0"/>
              <a:t>íció</a:t>
            </a:r>
            <a:r>
              <a:rPr lang="hu-HU" dirty="0" smtClean="0"/>
              <a:t>, normál, szín, </a:t>
            </a:r>
            <a:r>
              <a:rPr lang="hu-HU" dirty="0" err="1" smtClean="0"/>
              <a:t>texcoord</a:t>
            </a:r>
            <a:r>
              <a:rPr lang="en-US" dirty="0" smtClean="0"/>
              <a:t>]</a:t>
            </a:r>
            <a:endParaRPr lang="hu-HU" dirty="0" smtClean="0"/>
          </a:p>
          <a:p>
            <a:r>
              <a:rPr lang="hu-HU" dirty="0" smtClean="0"/>
              <a:t>kimenő adat</a:t>
            </a:r>
          </a:p>
          <a:p>
            <a:pPr lvl="1"/>
            <a:r>
              <a:rPr lang="hu-HU" dirty="0" smtClean="0"/>
              <a:t>pozíció homogén normalizált képernyő koordinátákban</a:t>
            </a:r>
          </a:p>
          <a:p>
            <a:pPr lvl="1"/>
            <a:r>
              <a:rPr lang="hu-HU" dirty="0" smtClean="0"/>
              <a:t>árnyalás eredménye </a:t>
            </a:r>
            <a:r>
              <a:rPr lang="en-US" dirty="0" smtClean="0"/>
              <a:t>[</a:t>
            </a:r>
            <a:r>
              <a:rPr lang="en-US" dirty="0" err="1" smtClean="0"/>
              <a:t>sz</a:t>
            </a:r>
            <a:r>
              <a:rPr lang="hu-HU" dirty="0" smtClean="0"/>
              <a:t>ín</a:t>
            </a:r>
            <a:r>
              <a:rPr lang="en-US" dirty="0" smtClean="0"/>
              <a:t>]</a:t>
            </a:r>
            <a:endParaRPr lang="hu-HU" dirty="0" smtClean="0"/>
          </a:p>
          <a:p>
            <a:pPr lvl="1"/>
            <a:r>
              <a:rPr lang="hu-HU" dirty="0" smtClean="0"/>
              <a:t>bármi más </a:t>
            </a:r>
            <a:r>
              <a:rPr lang="en-US" dirty="0" smtClean="0"/>
              <a:t>[norm</a:t>
            </a:r>
            <a:r>
              <a:rPr lang="hu-HU" dirty="0" smtClean="0"/>
              <a:t>ál, </a:t>
            </a:r>
            <a:r>
              <a:rPr lang="hu-HU" dirty="0" err="1" smtClean="0"/>
              <a:t>texcoord</a:t>
            </a:r>
            <a:r>
              <a:rPr lang="en-US" dirty="0" smtClean="0"/>
              <a:t>]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églalap 3"/>
          <p:cNvSpPr/>
          <p:nvPr/>
        </p:nvSpPr>
        <p:spPr>
          <a:xfrm>
            <a:off x="7476033" y="1165226"/>
            <a:ext cx="457200" cy="40005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350" dirty="0">
                <a:solidFill>
                  <a:schemeClr val="tx1"/>
                </a:solidFill>
                <a:latin typeface="Whipsmart" panose="020B0502030203050204" pitchFamily="34" charset="0"/>
              </a:rPr>
              <a:t>VS</a:t>
            </a:r>
            <a:endParaRPr lang="en-US" sz="1350" dirty="0">
              <a:solidFill>
                <a:schemeClr val="tx1"/>
              </a:solidFill>
              <a:latin typeface="Whipsmart" panose="020B0502030203050204" pitchFamily="34" charset="0"/>
            </a:endParaRPr>
          </a:p>
        </p:txBody>
      </p:sp>
      <p:cxnSp>
        <p:nvCxnSpPr>
          <p:cNvPr id="5" name="Szögletes összekötő 18"/>
          <p:cNvCxnSpPr>
            <a:stCxn id="4" idx="2"/>
          </p:cNvCxnSpPr>
          <p:nvPr/>
        </p:nvCxnSpPr>
        <p:spPr>
          <a:xfrm rot="5400000">
            <a:off x="7447458" y="1822451"/>
            <a:ext cx="514350" cy="1191"/>
          </a:xfrm>
          <a:prstGeom prst="bentConnector3">
            <a:avLst>
              <a:gd name="adj1" fmla="val 50000"/>
            </a:avLst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Csoportba foglalás 41"/>
          <p:cNvGrpSpPr/>
          <p:nvPr/>
        </p:nvGrpSpPr>
        <p:grpSpPr>
          <a:xfrm>
            <a:off x="7476033" y="365126"/>
            <a:ext cx="457200" cy="457200"/>
            <a:chOff x="1828800" y="4953000"/>
            <a:chExt cx="381000" cy="381000"/>
          </a:xfrm>
        </p:grpSpPr>
        <p:sp>
          <p:nvSpPr>
            <p:cNvPr id="7" name="Ellipszis 6"/>
            <p:cNvSpPr/>
            <p:nvPr/>
          </p:nvSpPr>
          <p:spPr>
            <a:xfrm>
              <a:off x="1828800" y="4953000"/>
              <a:ext cx="381000" cy="381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  <a:latin typeface="Whipsmart" panose="020B0502030203050204" pitchFamily="34" charset="0"/>
              </a:endParaRPr>
            </a:p>
          </p:txBody>
        </p:sp>
        <p:sp>
          <p:nvSpPr>
            <p:cNvPr id="8" name="Körszelet 7"/>
            <p:cNvSpPr/>
            <p:nvPr/>
          </p:nvSpPr>
          <p:spPr>
            <a:xfrm>
              <a:off x="1828800" y="4953000"/>
              <a:ext cx="381000" cy="381000"/>
            </a:xfrm>
            <a:prstGeom prst="chord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  <a:latin typeface="Whipsmart" panose="020B0502030203050204" pitchFamily="34" charset="0"/>
              </a:endParaRPr>
            </a:p>
          </p:txBody>
        </p:sp>
      </p:grpSp>
      <p:cxnSp>
        <p:nvCxnSpPr>
          <p:cNvPr id="9" name="Szögletes összekötő 8"/>
          <p:cNvCxnSpPr>
            <a:endCxn id="4" idx="0"/>
          </p:cNvCxnSpPr>
          <p:nvPr/>
        </p:nvCxnSpPr>
        <p:spPr>
          <a:xfrm rot="5400000">
            <a:off x="7533183" y="993776"/>
            <a:ext cx="342900" cy="1191"/>
          </a:xfrm>
          <a:prstGeom prst="bentConnector3">
            <a:avLst>
              <a:gd name="adj1" fmla="val 50000"/>
            </a:avLst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lipszis 9"/>
          <p:cNvSpPr/>
          <p:nvPr/>
        </p:nvSpPr>
        <p:spPr>
          <a:xfrm>
            <a:off x="7476033" y="2079626"/>
            <a:ext cx="457200" cy="457200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  <a:latin typeface="Whipsmart" panose="020B0502030203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73443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1848</TotalTime>
  <Words>1666</Words>
  <Application>Microsoft Office PowerPoint</Application>
  <PresentationFormat>On-screen Show (4:3)</PresentationFormat>
  <Paragraphs>438</Paragraphs>
  <Slides>37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6" baseType="lpstr">
      <vt:lpstr>Arial</vt:lpstr>
      <vt:lpstr>Calibri</vt:lpstr>
      <vt:lpstr>Consolas</vt:lpstr>
      <vt:lpstr>Courier New</vt:lpstr>
      <vt:lpstr>Symbol</vt:lpstr>
      <vt:lpstr>Times New Roman</vt:lpstr>
      <vt:lpstr>Whipsmart</vt:lpstr>
      <vt:lpstr>Wingdings</vt:lpstr>
      <vt:lpstr>1_Office Theme</vt:lpstr>
      <vt:lpstr>A grafikus hardware programozása</vt:lpstr>
      <vt:lpstr>GPU pipeline input</vt:lpstr>
      <vt:lpstr>GPU pipeline output</vt:lpstr>
      <vt:lpstr>GPU pipeline tesszellátor nélkül</vt:lpstr>
      <vt:lpstr>Rajzolási állapot</vt:lpstr>
      <vt:lpstr>Lépések I</vt:lpstr>
      <vt:lpstr>Lépések II</vt:lpstr>
      <vt:lpstr>Vertexek összeállítása</vt:lpstr>
      <vt:lpstr>Vertex shader</vt:lpstr>
      <vt:lpstr>Primitívek összeállítása</vt:lpstr>
      <vt:lpstr>Raszterizáló egység: lapeldobás</vt:lpstr>
      <vt:lpstr>Raszterizáló egység: vágás</vt:lpstr>
      <vt:lpstr>Átfordulási probléma</vt:lpstr>
      <vt:lpstr>Átfordulási probléma</vt:lpstr>
      <vt:lpstr>Raszterizáció</vt:lpstr>
      <vt:lpstr>Pixel shader</vt:lpstr>
      <vt:lpstr>Kimeneti műveletek</vt:lpstr>
      <vt:lpstr>Z-teszt</vt:lpstr>
      <vt:lpstr>Keverés [alpha blending]</vt:lpstr>
      <vt:lpstr>WebGL2</vt:lpstr>
      <vt:lpstr>WebGL2</vt:lpstr>
      <vt:lpstr>Scene – időlépcső és képernyőtörlés</vt:lpstr>
      <vt:lpstr>Rajzolás</vt:lpstr>
      <vt:lpstr>Scene – geometria és GPU program</vt:lpstr>
      <vt:lpstr>Shader források JS kódban</vt:lpstr>
      <vt:lpstr>Vertex shader: js/shaders/quad_vs.essl</vt:lpstr>
      <vt:lpstr>Fragment shader: js/shaders/trace_fs.essl</vt:lpstr>
      <vt:lpstr>Shader objektum</vt:lpstr>
      <vt:lpstr>Program objektum</vt:lpstr>
      <vt:lpstr>Program commit</vt:lpstr>
      <vt:lpstr>QuadGeometry – vertex buffer</vt:lpstr>
      <vt:lpstr>QuadGeometry – index buffer</vt:lpstr>
      <vt:lpstr>QuadGeometry – VAO</vt:lpstr>
      <vt:lpstr>Attribútumok megadásának összefoglalója</vt:lpstr>
      <vt:lpstr>Alapértelmezett bemenetek</vt:lpstr>
      <vt:lpstr>QuadGeometry – draw</vt:lpstr>
      <vt:lpstr>QuadGeometry – rajzolás</vt:lpstr>
    </vt:vector>
  </TitlesOfParts>
  <Company>Budapest University of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WebGL</dc:title>
  <dc:creator>László Szécsi</dc:creator>
  <cp:lastModifiedBy>László Szécsi</cp:lastModifiedBy>
  <cp:revision>100</cp:revision>
  <dcterms:created xsi:type="dcterms:W3CDTF">2017-01-23T15:49:11Z</dcterms:created>
  <dcterms:modified xsi:type="dcterms:W3CDTF">2019-02-04T09:29:50Z</dcterms:modified>
</cp:coreProperties>
</file>