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256" r:id="rId2"/>
    <p:sldId id="273" r:id="rId3"/>
    <p:sldId id="274" r:id="rId4"/>
    <p:sldId id="275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9" r:id="rId13"/>
    <p:sldId id="285" r:id="rId14"/>
    <p:sldId id="284" r:id="rId15"/>
    <p:sldId id="286" r:id="rId16"/>
    <p:sldId id="287" r:id="rId17"/>
    <p:sldId id="288" r:id="rId18"/>
    <p:sldId id="290" r:id="rId19"/>
    <p:sldId id="291" r:id="rId20"/>
    <p:sldId id="295" r:id="rId21"/>
    <p:sldId id="296" r:id="rId22"/>
    <p:sldId id="271" r:id="rId23"/>
    <p:sldId id="272" r:id="rId24"/>
    <p:sldId id="292" r:id="rId25"/>
    <p:sldId id="293" r:id="rId26"/>
    <p:sldId id="294" r:id="rId27"/>
    <p:sldId id="297" r:id="rId28"/>
    <p:sldId id="299" r:id="rId29"/>
    <p:sldId id="298" r:id="rId30"/>
    <p:sldId id="300" r:id="rId31"/>
    <p:sldId id="301" r:id="rId32"/>
    <p:sldId id="302" r:id="rId33"/>
    <p:sldId id="303" r:id="rId34"/>
    <p:sldId id="304" r:id="rId35"/>
    <p:sldId id="306" r:id="rId36"/>
    <p:sldId id="308" r:id="rId37"/>
    <p:sldId id="309" r:id="rId38"/>
    <p:sldId id="310" r:id="rId39"/>
    <p:sldId id="307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318" r:id="rId48"/>
    <p:sldId id="320" r:id="rId49"/>
    <p:sldId id="322" r:id="rId50"/>
    <p:sldId id="323" r:id="rId51"/>
    <p:sldId id="324" r:id="rId52"/>
    <p:sldId id="325" r:id="rId53"/>
    <p:sldId id="321" r:id="rId54"/>
    <p:sldId id="327" r:id="rId55"/>
    <p:sldId id="328" r:id="rId56"/>
    <p:sldId id="329" r:id="rId57"/>
    <p:sldId id="330" r:id="rId58"/>
    <p:sldId id="331" r:id="rId59"/>
    <p:sldId id="340" r:id="rId60"/>
    <p:sldId id="337" r:id="rId61"/>
    <p:sldId id="338" r:id="rId62"/>
    <p:sldId id="339" r:id="rId63"/>
    <p:sldId id="326" r:id="rId64"/>
    <p:sldId id="332" r:id="rId65"/>
    <p:sldId id="333" r:id="rId66"/>
    <p:sldId id="334" r:id="rId67"/>
    <p:sldId id="335" r:id="rId68"/>
    <p:sldId id="336" r:id="rId6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2" autoAdjust="0"/>
    <p:restoredTop sz="94586" autoAdjust="0"/>
  </p:normalViewPr>
  <p:slideViewPr>
    <p:cSldViewPr snapToGrid="0">
      <p:cViewPr varScale="1">
        <p:scale>
          <a:sx n="110" d="100"/>
          <a:sy n="110" d="100"/>
        </p:scale>
        <p:origin x="15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217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9E7B0-DDFD-41E2-AE0A-7DA7E546A0DA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BAB09-85F5-403E-B22A-714599C5CB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8607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ExecuteInEditMode</a:t>
            </a:r>
            <a:r>
              <a:rPr lang="hu-HU" dirty="0" smtClean="0"/>
              <a:t>: ez teszi lehetővé, hogy</a:t>
            </a:r>
            <a:r>
              <a:rPr lang="hu-HU" baseline="0" dirty="0" smtClean="0"/>
              <a:t> a script eseménykezelői az editorban is </a:t>
            </a:r>
            <a:r>
              <a:rPr lang="hu-HU" baseline="0" dirty="0" err="1" smtClean="0"/>
              <a:t>meghívódjanak</a:t>
            </a:r>
            <a:r>
              <a:rPr lang="hu-HU" baseline="0" dirty="0" smtClean="0"/>
              <a:t> (nem kell Play </a:t>
            </a:r>
            <a:r>
              <a:rPr lang="hu-HU" baseline="0" dirty="0" err="1" smtClean="0"/>
              <a:t>mode-ban</a:t>
            </a:r>
            <a:r>
              <a:rPr lang="hu-HU" baseline="0" dirty="0" smtClean="0"/>
              <a:t> lenni)</a:t>
            </a:r>
          </a:p>
          <a:p>
            <a:r>
              <a:rPr lang="en-US" dirty="0" err="1" smtClean="0"/>
              <a:t>RequireComponent</a:t>
            </a:r>
            <a:r>
              <a:rPr lang="en-US" dirty="0" smtClean="0"/>
              <a:t>(</a:t>
            </a:r>
            <a:r>
              <a:rPr lang="en-US" dirty="0" err="1" smtClean="0"/>
              <a:t>typeof</a:t>
            </a:r>
            <a:r>
              <a:rPr lang="en-US" dirty="0" smtClean="0"/>
              <a:t>(Camera</a:t>
            </a:r>
            <a:r>
              <a:rPr lang="hu-HU" dirty="0" smtClean="0"/>
              <a:t>)): csak olyan</a:t>
            </a:r>
            <a:r>
              <a:rPr lang="hu-HU" baseline="0" dirty="0" smtClean="0"/>
              <a:t> objektumokhoz tudjuk hozzáadni a scriptet, amiknek van Camera komponense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BAB09-85F5-403E-B22A-714599C5CB8C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857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Képek forrása: </a:t>
            </a:r>
          </a:p>
          <a:p>
            <a:r>
              <a:rPr lang="hu-HU" dirty="0" smtClean="0"/>
              <a:t>http://what-when-how.com/wp-content/uploads/2011/09/tmp6137_thumb.jpg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BAB09-85F5-403E-B22A-714599C5CB8C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0743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Képek forrása: </a:t>
            </a:r>
          </a:p>
          <a:p>
            <a:r>
              <a:rPr lang="hu-HU" dirty="0" smtClean="0"/>
              <a:t>http://www.coe.neu.edu/Research/rcl/projects/adaptableCUDA/SlidingWindow.png</a:t>
            </a:r>
          </a:p>
          <a:p>
            <a:r>
              <a:rPr lang="en-US" dirty="0" smtClean="0"/>
              <a:t>http://ian-albert.com/old/custom_filters/</a:t>
            </a:r>
            <a:endParaRPr lang="hu-HU" dirty="0" smtClean="0"/>
          </a:p>
          <a:p>
            <a:r>
              <a:rPr lang="hu-HU" dirty="0" err="1" smtClean="0"/>
              <a:t>Wikipedia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BAB09-85F5-403E-B22A-714599C5CB8C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7734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Kép forrása: http://www.cambridgeincolour.com/tutorials/depth-of-field.htm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BAB09-85F5-403E-B22A-714599C5CB8C}" type="slidenum">
              <a:rPr lang="hu-HU" smtClean="0"/>
              <a:t>60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966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E05-C242-4906-969B-C0460B159035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427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E05-C242-4906-969B-C0460B159035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86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E05-C242-4906-969B-C0460B159035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9643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E05-C242-4906-969B-C0460B159035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478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E05-C242-4906-969B-C0460B159035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914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E05-C242-4906-969B-C0460B159035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1959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E05-C242-4906-969B-C0460B159035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507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E05-C242-4906-969B-C0460B159035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7355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E05-C242-4906-969B-C0460B159035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8367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E05-C242-4906-969B-C0460B159035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658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E05-C242-4906-969B-C0460B159035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2370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F5E05-C242-4906-969B-C0460B159035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565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Post </a:t>
            </a:r>
            <a:r>
              <a:rPr lang="hu-HU" dirty="0" err="1" smtClean="0"/>
              <a:t>Processing</a:t>
            </a:r>
            <a:r>
              <a:rPr lang="hu-HU" dirty="0" smtClean="0"/>
              <a:t> effektek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93544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Shader</a:t>
            </a:r>
            <a:r>
              <a:rPr lang="hu-HU" dirty="0" smtClean="0"/>
              <a:t> kód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779520"/>
            <a:ext cx="7886700" cy="4682751"/>
          </a:xfrm>
        </p:spPr>
        <p:txBody>
          <a:bodyPr>
            <a:noAutofit/>
          </a:bodyPr>
          <a:lstStyle/>
          <a:p>
            <a:r>
              <a:rPr lang="hu-HU" sz="2000" dirty="0" smtClean="0"/>
              <a:t>Egyelőre nem csinál semmit, mivel nincs hozzárendelve a </a:t>
            </a:r>
            <a:r>
              <a:rPr lang="hu-HU" sz="2000" dirty="0" err="1" smtClean="0"/>
              <a:t>shader</a:t>
            </a:r>
            <a:r>
              <a:rPr lang="hu-HU" sz="2000" dirty="0" smtClean="0"/>
              <a:t> kód. Írjuk meg!</a:t>
            </a:r>
          </a:p>
          <a:p>
            <a:r>
              <a:rPr lang="hu-HU" sz="2000" dirty="0" err="1" smtClean="0"/>
              <a:t>Unityben</a:t>
            </a:r>
            <a:r>
              <a:rPr lang="hu-HU" sz="2000" dirty="0" smtClean="0"/>
              <a:t> van hozzá sablon</a:t>
            </a:r>
          </a:p>
          <a:p>
            <a:endParaRPr lang="hu-HU" sz="2000" dirty="0" smtClean="0"/>
          </a:p>
          <a:p>
            <a:endParaRPr lang="hu-HU" sz="2000" dirty="0" smtClean="0"/>
          </a:p>
          <a:p>
            <a:endParaRPr lang="hu-HU" sz="2000" dirty="0"/>
          </a:p>
          <a:p>
            <a:endParaRPr lang="hu-HU" sz="2000" dirty="0" smtClean="0"/>
          </a:p>
          <a:p>
            <a:endParaRPr lang="hu-HU" sz="2000" dirty="0"/>
          </a:p>
          <a:p>
            <a:r>
              <a:rPr lang="hu-HU" sz="2000" dirty="0" err="1" smtClean="0"/>
              <a:t>PostProc</a:t>
            </a:r>
            <a:r>
              <a:rPr lang="hu-HU" sz="2000" dirty="0" smtClean="0"/>
              <a:t>/</a:t>
            </a:r>
            <a:r>
              <a:rPr lang="hu-HU" sz="2000" dirty="0" err="1" smtClean="0"/>
              <a:t>Shader</a:t>
            </a:r>
            <a:r>
              <a:rPr lang="hu-HU" sz="2000" dirty="0" smtClean="0"/>
              <a:t>/</a:t>
            </a:r>
            <a:r>
              <a:rPr lang="hu-HU" sz="2000" dirty="0" err="1" smtClean="0"/>
              <a:t>SampleEffect.shader</a:t>
            </a:r>
            <a:endParaRPr lang="hu-HU" sz="2000" dirty="0" smtClean="0"/>
          </a:p>
          <a:p>
            <a:r>
              <a:rPr lang="hu-HU" sz="2000" dirty="0" smtClean="0"/>
              <a:t>Kössük be az új </a:t>
            </a:r>
            <a:r>
              <a:rPr lang="hu-HU" sz="2000" dirty="0" err="1" smtClean="0"/>
              <a:t>shadert</a:t>
            </a:r>
            <a:r>
              <a:rPr lang="hu-HU" sz="2000" dirty="0" smtClean="0"/>
              <a:t> a </a:t>
            </a:r>
            <a:r>
              <a:rPr lang="hu-HU" sz="2000" dirty="0" err="1" smtClean="0"/>
              <a:t>SampleEffect</a:t>
            </a:r>
            <a:r>
              <a:rPr lang="hu-HU" sz="2000" dirty="0" smtClean="0"/>
              <a:t> scriptbe</a:t>
            </a:r>
          </a:p>
          <a:p>
            <a:r>
              <a:rPr lang="hu-HU" sz="2000" dirty="0" smtClean="0"/>
              <a:t>Minden effektnek külön scriptet illene csinálni</a:t>
            </a:r>
          </a:p>
          <a:p>
            <a:r>
              <a:rPr lang="hu-HU" sz="2000" dirty="0" smtClean="0"/>
              <a:t>Mi most sok egyszerű effektet írunk, úgyhogy ebbe az egy scriptbe fogunk beletenni mindent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28" y="2886674"/>
            <a:ext cx="68199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85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Shader</a:t>
            </a:r>
            <a:r>
              <a:rPr lang="hu-HU" dirty="0" smtClean="0"/>
              <a:t> kód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dirty="0" smtClean="0"/>
              <a:t>Alap </a:t>
            </a:r>
            <a:r>
              <a:rPr lang="hu-HU" dirty="0" err="1" smtClean="0"/>
              <a:t>vertex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  <a:p>
            <a:endParaRPr lang="hu-HU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v2f </a:t>
            </a:r>
            <a:r>
              <a:rPr lang="en-US" sz="2000" dirty="0" err="1"/>
              <a:t>vert</a:t>
            </a:r>
            <a:r>
              <a:rPr lang="en-US" sz="2000" dirty="0"/>
              <a:t> (</a:t>
            </a:r>
            <a:r>
              <a:rPr lang="en-US" sz="2000" dirty="0" err="1"/>
              <a:t>appdata</a:t>
            </a:r>
            <a:r>
              <a:rPr lang="en-US" sz="2000" dirty="0"/>
              <a:t> v</a:t>
            </a:r>
            <a:r>
              <a:rPr lang="en-US" sz="2000" dirty="0" smtClean="0"/>
              <a:t>)</a:t>
            </a:r>
            <a:r>
              <a:rPr lang="hu-HU" sz="2000" dirty="0" smtClean="0"/>
              <a:t> </a:t>
            </a:r>
            <a:r>
              <a:rPr lang="en-US" sz="2000" dirty="0" smtClean="0"/>
              <a:t>{</a:t>
            </a:r>
            <a:endParaRPr lang="hu-H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/>
              <a:t> </a:t>
            </a:r>
            <a:r>
              <a:rPr lang="hu-HU" sz="2000" dirty="0" smtClean="0"/>
              <a:t>   </a:t>
            </a:r>
            <a:r>
              <a:rPr lang="en-US" sz="2000" dirty="0" smtClean="0"/>
              <a:t>v2f </a:t>
            </a:r>
            <a:r>
              <a:rPr lang="en-US" sz="2000" dirty="0"/>
              <a:t>o</a:t>
            </a:r>
            <a:r>
              <a:rPr lang="en-US" sz="2000" dirty="0" smtClean="0"/>
              <a:t>;</a:t>
            </a:r>
            <a:endParaRPr lang="hu-H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    </a:t>
            </a:r>
            <a:r>
              <a:rPr lang="hu-HU" sz="2000" dirty="0" smtClean="0">
                <a:solidFill>
                  <a:srgbClr val="FF0000"/>
                </a:solidFill>
              </a:rPr>
              <a:t>//</a:t>
            </a:r>
            <a:r>
              <a:rPr lang="hu-HU" sz="2000" dirty="0" err="1">
                <a:solidFill>
                  <a:srgbClr val="FF0000"/>
                </a:solidFill>
              </a:rPr>
              <a:t>Graphics.Blit</a:t>
            </a:r>
            <a:r>
              <a:rPr lang="hu-HU" sz="2000" dirty="0">
                <a:solidFill>
                  <a:srgbClr val="FF0000"/>
                </a:solidFill>
              </a:rPr>
              <a:t>: </a:t>
            </a:r>
            <a:r>
              <a:rPr lang="hu-HU" sz="2000" dirty="0" smtClean="0">
                <a:solidFill>
                  <a:srgbClr val="FF0000"/>
                </a:solidFill>
              </a:rPr>
              <a:t>MVP-t egységmátrixra állítja, 2 db háromszög jön be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/>
              <a:t> </a:t>
            </a:r>
            <a:r>
              <a:rPr lang="hu-HU" sz="2000" dirty="0" smtClean="0"/>
              <a:t>   </a:t>
            </a:r>
            <a:r>
              <a:rPr lang="en-US" sz="2000" dirty="0" err="1" smtClean="0"/>
              <a:t>o.vertex</a:t>
            </a:r>
            <a:r>
              <a:rPr lang="en-US" sz="2000" dirty="0" smtClean="0"/>
              <a:t> </a:t>
            </a:r>
            <a:r>
              <a:rPr lang="en-US" sz="2000" dirty="0"/>
              <a:t>= </a:t>
            </a:r>
            <a:r>
              <a:rPr lang="en-US" sz="2000" dirty="0" err="1"/>
              <a:t>mul</a:t>
            </a:r>
            <a:r>
              <a:rPr lang="en-US" sz="2000" dirty="0"/>
              <a:t>(UNITY_MATRIX_MVP, </a:t>
            </a:r>
            <a:r>
              <a:rPr lang="en-US" sz="2000" dirty="0" err="1"/>
              <a:t>v.vertex</a:t>
            </a:r>
            <a:r>
              <a:rPr lang="en-US" sz="2000" dirty="0" smtClean="0"/>
              <a:t>);</a:t>
            </a:r>
            <a:r>
              <a:rPr lang="hu-HU" sz="2000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/>
              <a:t> </a:t>
            </a:r>
            <a:r>
              <a:rPr lang="hu-HU" sz="2000" dirty="0" smtClean="0"/>
              <a:t>  </a:t>
            </a:r>
            <a:r>
              <a:rPr lang="en-US" sz="2000" dirty="0" smtClean="0"/>
              <a:t> </a:t>
            </a:r>
            <a:r>
              <a:rPr lang="en-US" sz="2000" dirty="0" err="1" smtClean="0"/>
              <a:t>o.uv</a:t>
            </a:r>
            <a:r>
              <a:rPr lang="en-US" sz="2000" dirty="0" smtClean="0"/>
              <a:t> </a:t>
            </a:r>
            <a:r>
              <a:rPr lang="en-US" sz="2000" dirty="0"/>
              <a:t>= </a:t>
            </a:r>
            <a:r>
              <a:rPr lang="en-US" sz="2000" dirty="0" err="1"/>
              <a:t>v.uv</a:t>
            </a:r>
            <a:r>
              <a:rPr lang="en-US" sz="2000" dirty="0" smtClean="0"/>
              <a:t>;</a:t>
            </a:r>
            <a:endParaRPr lang="hu-H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/>
              <a:t> </a:t>
            </a:r>
            <a:r>
              <a:rPr lang="hu-HU" sz="2000" dirty="0" smtClean="0"/>
              <a:t> </a:t>
            </a:r>
            <a:r>
              <a:rPr lang="en-US" sz="2000" dirty="0" smtClean="0"/>
              <a:t> </a:t>
            </a:r>
            <a:r>
              <a:rPr lang="hu-HU" sz="2000" dirty="0" smtClean="0"/>
              <a:t> r</a:t>
            </a:r>
            <a:r>
              <a:rPr lang="en-US" sz="2000" dirty="0" err="1" smtClean="0"/>
              <a:t>eturn</a:t>
            </a:r>
            <a:r>
              <a:rPr lang="en-US" sz="2000" dirty="0" smtClean="0"/>
              <a:t> </a:t>
            </a:r>
            <a:r>
              <a:rPr lang="en-US" sz="2000" dirty="0"/>
              <a:t>o</a:t>
            </a:r>
            <a:r>
              <a:rPr lang="en-US" sz="2000" dirty="0" smtClean="0"/>
              <a:t>;</a:t>
            </a:r>
            <a:endParaRPr lang="hu-H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}</a:t>
            </a:r>
            <a:endParaRPr lang="hu-HU" sz="2000" dirty="0" smtClean="0"/>
          </a:p>
          <a:p>
            <a:r>
              <a:rPr lang="hu-HU" dirty="0" smtClean="0"/>
              <a:t>_</a:t>
            </a:r>
            <a:r>
              <a:rPr lang="hu-HU" dirty="0" err="1" smtClean="0"/>
              <a:t>MainTex</a:t>
            </a:r>
            <a:r>
              <a:rPr lang="hu-HU" dirty="0" smtClean="0"/>
              <a:t>: a textúra amit feldolgozunk</a:t>
            </a:r>
          </a:p>
          <a:p>
            <a:pPr marL="0" indent="0">
              <a:spcBef>
                <a:spcPts val="0"/>
              </a:spcBef>
              <a:buNone/>
            </a:pPr>
            <a:endParaRPr lang="hu-H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sampler2D </a:t>
            </a:r>
            <a:r>
              <a:rPr lang="en-US" sz="2000" dirty="0"/>
              <a:t>_</a:t>
            </a:r>
            <a:r>
              <a:rPr lang="en-US" sz="2000" dirty="0" err="1" smtClean="0"/>
              <a:t>MainTex</a:t>
            </a:r>
            <a:r>
              <a:rPr lang="en-US" sz="2000" dirty="0" smtClean="0"/>
              <a:t>;</a:t>
            </a:r>
            <a:r>
              <a:rPr lang="hu-HU" sz="2000" dirty="0" smtClean="0"/>
              <a:t>  </a:t>
            </a:r>
          </a:p>
          <a:p>
            <a:pPr marL="0" indent="0">
              <a:spcBef>
                <a:spcPts val="0"/>
              </a:spcBef>
              <a:buNone/>
            </a:pPr>
            <a:endParaRPr lang="hu-HU" sz="2000" dirty="0"/>
          </a:p>
          <a:p>
            <a:pPr lvl="0"/>
            <a:r>
              <a:rPr lang="hu-HU" sz="2900" dirty="0" err="1" smtClean="0">
                <a:solidFill>
                  <a:prstClr val="black"/>
                </a:solidFill>
              </a:rPr>
              <a:t>Fragment</a:t>
            </a:r>
            <a:r>
              <a:rPr lang="hu-HU" sz="2900" dirty="0" smtClean="0">
                <a:solidFill>
                  <a:prstClr val="black"/>
                </a:solidFill>
              </a:rPr>
              <a:t> </a:t>
            </a:r>
            <a:r>
              <a:rPr lang="hu-HU" sz="2900" dirty="0" err="1" smtClean="0">
                <a:solidFill>
                  <a:prstClr val="black"/>
                </a:solidFill>
              </a:rPr>
              <a:t>shaderben</a:t>
            </a:r>
            <a:r>
              <a:rPr lang="hu-HU" sz="2900" dirty="0" smtClean="0">
                <a:solidFill>
                  <a:prstClr val="black"/>
                </a:solidFill>
              </a:rPr>
              <a:t> történik a képfeldolgozás</a:t>
            </a:r>
            <a:endParaRPr lang="hu-HU" sz="2900" dirty="0">
              <a:solidFill>
                <a:prstClr val="black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2000" dirty="0" smtClean="0"/>
          </a:p>
          <a:p>
            <a:pPr marL="0" indent="0">
              <a:spcBef>
                <a:spcPts val="0"/>
              </a:spcBef>
              <a:buNone/>
            </a:pPr>
            <a:endParaRPr lang="hu-H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fixed4 frag </a:t>
            </a:r>
            <a:r>
              <a:rPr lang="en-US" sz="2000" dirty="0"/>
              <a:t>(v2f </a:t>
            </a:r>
            <a:r>
              <a:rPr lang="en-US" sz="2000" dirty="0" err="1"/>
              <a:t>i</a:t>
            </a:r>
            <a:r>
              <a:rPr lang="en-US" sz="2000" dirty="0"/>
              <a:t>) : </a:t>
            </a:r>
            <a:r>
              <a:rPr lang="en-US" sz="2000" dirty="0" err="1" smtClean="0"/>
              <a:t>SV_Target</a:t>
            </a:r>
            <a:r>
              <a:rPr lang="hu-HU" sz="2000" dirty="0" smtClean="0"/>
              <a:t> </a:t>
            </a:r>
            <a:r>
              <a:rPr lang="en-US" sz="2000" dirty="0" smtClean="0"/>
              <a:t>{</a:t>
            </a:r>
            <a:endParaRPr lang="hu-H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2000" b="1" dirty="0" smtClean="0">
                <a:solidFill>
                  <a:srgbClr val="FF0000"/>
                </a:solidFill>
              </a:rPr>
              <a:t>    // főként ezt a pár sort fogjuk átírni</a:t>
            </a:r>
            <a:endParaRPr lang="hu-HU" sz="2000" b="1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000" b="1" dirty="0" smtClean="0">
                <a:solidFill>
                  <a:srgbClr val="FF0000"/>
                </a:solidFill>
              </a:rPr>
              <a:t>    </a:t>
            </a:r>
            <a:r>
              <a:rPr lang="en-US" sz="2000" dirty="0" smtClean="0">
                <a:solidFill>
                  <a:srgbClr val="FF0000"/>
                </a:solidFill>
              </a:rPr>
              <a:t>fixed4 </a:t>
            </a:r>
            <a:r>
              <a:rPr lang="en-US" sz="2000" dirty="0">
                <a:solidFill>
                  <a:srgbClr val="FF0000"/>
                </a:solidFill>
              </a:rPr>
              <a:t>col = tex2D(_</a:t>
            </a:r>
            <a:r>
              <a:rPr lang="en-US" sz="2000" dirty="0" err="1">
                <a:solidFill>
                  <a:srgbClr val="FF0000"/>
                </a:solidFill>
              </a:rPr>
              <a:t>MainTex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i.uv</a:t>
            </a:r>
            <a:r>
              <a:rPr lang="en-US" sz="2000" dirty="0" smtClean="0">
                <a:solidFill>
                  <a:srgbClr val="FF0000"/>
                </a:solidFill>
              </a:rPr>
              <a:t>);</a:t>
            </a:r>
            <a:endParaRPr lang="hu-HU" sz="2000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>
                <a:solidFill>
                  <a:srgbClr val="FF0000"/>
                </a:solidFill>
              </a:rPr>
              <a:t> </a:t>
            </a:r>
            <a:r>
              <a:rPr lang="hu-HU" sz="2000" dirty="0" smtClean="0">
                <a:solidFill>
                  <a:srgbClr val="FF0000"/>
                </a:solidFill>
              </a:rPr>
              <a:t>   </a:t>
            </a:r>
            <a:r>
              <a:rPr lang="en-US" sz="2000" dirty="0" smtClean="0">
                <a:solidFill>
                  <a:srgbClr val="FF0000"/>
                </a:solidFill>
              </a:rPr>
              <a:t>// </a:t>
            </a:r>
            <a:r>
              <a:rPr lang="en-US" sz="2000" dirty="0">
                <a:solidFill>
                  <a:srgbClr val="FF0000"/>
                </a:solidFill>
              </a:rPr>
              <a:t>just invert the </a:t>
            </a:r>
            <a:r>
              <a:rPr lang="en-US" sz="2000" dirty="0" smtClean="0">
                <a:solidFill>
                  <a:srgbClr val="FF0000"/>
                </a:solidFill>
              </a:rPr>
              <a:t>colors</a:t>
            </a:r>
            <a:endParaRPr lang="hu-HU" sz="2000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>
                <a:solidFill>
                  <a:srgbClr val="FF0000"/>
                </a:solidFill>
              </a:rPr>
              <a:t> </a:t>
            </a:r>
            <a:r>
              <a:rPr lang="hu-HU" sz="2000" dirty="0" smtClean="0">
                <a:solidFill>
                  <a:srgbClr val="FF0000"/>
                </a:solidFill>
              </a:rPr>
              <a:t>   </a:t>
            </a:r>
            <a:r>
              <a:rPr lang="en-US" sz="2000" dirty="0" smtClean="0">
                <a:solidFill>
                  <a:srgbClr val="FF0000"/>
                </a:solidFill>
              </a:rPr>
              <a:t>col </a:t>
            </a:r>
            <a:r>
              <a:rPr lang="en-US" sz="2000" dirty="0">
                <a:solidFill>
                  <a:srgbClr val="FF0000"/>
                </a:solidFill>
              </a:rPr>
              <a:t>= 1 - col</a:t>
            </a:r>
            <a:r>
              <a:rPr lang="en-US" sz="2000" dirty="0" smtClean="0">
                <a:solidFill>
                  <a:srgbClr val="FF0000"/>
                </a:solidFill>
              </a:rPr>
              <a:t>;</a:t>
            </a:r>
            <a:endParaRPr lang="hu-HU" sz="2000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>
                <a:solidFill>
                  <a:srgbClr val="FF0000"/>
                </a:solidFill>
              </a:rPr>
              <a:t>    </a:t>
            </a:r>
            <a:r>
              <a:rPr lang="en-US" sz="2000" dirty="0" smtClean="0">
                <a:solidFill>
                  <a:srgbClr val="FF0000"/>
                </a:solidFill>
              </a:rPr>
              <a:t>return </a:t>
            </a:r>
            <a:r>
              <a:rPr lang="en-US" sz="2000" dirty="0">
                <a:solidFill>
                  <a:srgbClr val="FF0000"/>
                </a:solidFill>
              </a:rPr>
              <a:t>col</a:t>
            </a:r>
            <a:r>
              <a:rPr lang="en-US" sz="2000" dirty="0" smtClean="0">
                <a:solidFill>
                  <a:srgbClr val="FF0000"/>
                </a:solidFill>
              </a:rPr>
              <a:t>;</a:t>
            </a:r>
            <a:endParaRPr lang="hu-HU" sz="2000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}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9171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Shader</a:t>
            </a:r>
            <a:r>
              <a:rPr lang="hu-HU" dirty="0" smtClean="0"/>
              <a:t> kód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Az effekt példákhoz külön </a:t>
            </a:r>
            <a:r>
              <a:rPr lang="hu-HU" dirty="0" err="1" smtClean="0"/>
              <a:t>fragmens</a:t>
            </a:r>
            <a:r>
              <a:rPr lang="hu-HU" dirty="0" smtClean="0"/>
              <a:t> </a:t>
            </a:r>
            <a:r>
              <a:rPr lang="hu-HU" dirty="0" err="1" smtClean="0"/>
              <a:t>shadert</a:t>
            </a:r>
            <a:r>
              <a:rPr lang="hu-HU" dirty="0" smtClean="0"/>
              <a:t> fogunk írni</a:t>
            </a:r>
          </a:p>
          <a:p>
            <a:r>
              <a:rPr lang="hu-HU" dirty="0" smtClean="0"/>
              <a:t>Mindig az </a:t>
            </a:r>
            <a:r>
              <a:rPr lang="hu-HU" dirty="0" err="1" smtClean="0"/>
              <a:t>aktuálist</a:t>
            </a:r>
            <a:r>
              <a:rPr lang="hu-HU" dirty="0" smtClean="0"/>
              <a:t> kell használni a </a:t>
            </a:r>
            <a:r>
              <a:rPr lang="hu-HU" dirty="0" err="1" smtClean="0"/>
              <a:t>shader</a:t>
            </a:r>
            <a:r>
              <a:rPr lang="hu-HU" dirty="0" smtClean="0"/>
              <a:t> fájlban</a:t>
            </a:r>
          </a:p>
          <a:p>
            <a:endParaRPr lang="hu-HU" dirty="0"/>
          </a:p>
          <a:p>
            <a:pPr marL="0" indent="0">
              <a:buNone/>
            </a:pPr>
            <a:r>
              <a:rPr lang="en-US" dirty="0" smtClean="0"/>
              <a:t>#pragma </a:t>
            </a:r>
            <a:r>
              <a:rPr lang="en-US" dirty="0"/>
              <a:t>vertex </a:t>
            </a:r>
            <a:r>
              <a:rPr lang="en-US" dirty="0" err="1"/>
              <a:t>vert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#pragma fragment </a:t>
            </a:r>
            <a:r>
              <a:rPr lang="en-US" dirty="0" smtClean="0">
                <a:solidFill>
                  <a:srgbClr val="FF0000"/>
                </a:solidFill>
              </a:rPr>
              <a:t>frag</a:t>
            </a:r>
            <a:r>
              <a:rPr lang="hu-HU" dirty="0" smtClean="0">
                <a:solidFill>
                  <a:srgbClr val="FF0000"/>
                </a:solidFill>
              </a:rPr>
              <a:t>_</a:t>
            </a:r>
            <a:r>
              <a:rPr lang="hu-HU" dirty="0" err="1" smtClean="0">
                <a:solidFill>
                  <a:srgbClr val="FF0000"/>
                </a:solidFill>
              </a:rPr>
              <a:t>amitEppMegirtunk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19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Szín </a:t>
            </a:r>
            <a:r>
              <a:rPr lang="hu-HU" dirty="0" err="1" smtClean="0"/>
              <a:t>invertálás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Eredmény: (futtatni sem kell)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37" y="2497813"/>
            <a:ext cx="6538192" cy="421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65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RGB színmodell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Háromdimenziós (R,G,B), additív</a:t>
            </a:r>
            <a:endParaRPr lang="en-US" dirty="0"/>
          </a:p>
        </p:txBody>
      </p:sp>
      <p:pic>
        <p:nvPicPr>
          <p:cNvPr id="1026" name="Picture 2" descr="https://upload.wikimedia.org/wikipedia/commons/thumb/c/c2/AdditiveColor.svg/400px-AdditiveColor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152176"/>
            <a:ext cx="3024787" cy="302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3/34/RGB_pixe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86" y="2699021"/>
            <a:ext cx="4578724" cy="367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055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Példa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Kiégett zöld pixelek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pPr marL="0" indent="0">
              <a:buNone/>
            </a:pPr>
            <a:r>
              <a:rPr lang="en-US" sz="2000" dirty="0"/>
              <a:t>#pragma vertex </a:t>
            </a:r>
            <a:r>
              <a:rPr lang="en-US" sz="2000" dirty="0" err="1"/>
              <a:t>vert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#pragma fragment </a:t>
            </a:r>
            <a:r>
              <a:rPr lang="en-US" sz="2000" dirty="0">
                <a:solidFill>
                  <a:srgbClr val="FF0000"/>
                </a:solidFill>
              </a:rPr>
              <a:t>frag</a:t>
            </a:r>
            <a:r>
              <a:rPr lang="hu-HU" sz="2000" dirty="0" smtClean="0">
                <a:solidFill>
                  <a:srgbClr val="FF0000"/>
                </a:solidFill>
              </a:rPr>
              <a:t>_</a:t>
            </a:r>
            <a:r>
              <a:rPr lang="hu-HU" sz="2000" dirty="0" err="1" smtClean="0">
                <a:solidFill>
                  <a:srgbClr val="FF0000"/>
                </a:solidFill>
              </a:rPr>
              <a:t>nogreen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741510" y="2397970"/>
            <a:ext cx="45681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fixed4 </a:t>
            </a: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frag</a:t>
            </a:r>
            <a:r>
              <a:rPr lang="hu-HU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_</a:t>
            </a:r>
            <a:r>
              <a:rPr lang="hu-HU" sz="1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nogreen</a:t>
            </a: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(v2f </a:t>
            </a:r>
            <a:r>
              <a:rPr lang="en-US" sz="1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: </a:t>
            </a:r>
            <a:r>
              <a:rPr lang="en-US" sz="1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SV_Target</a:t>
            </a:r>
            <a:endParaRPr lang="en-US" sz="1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r>
              <a:rPr lang="hu-HU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</a:t>
            </a: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fixed4 </a:t>
            </a:r>
            <a:r>
              <a:rPr lang="en-US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col = tex2D(_</a:t>
            </a:r>
            <a:r>
              <a:rPr lang="en-US" sz="1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MainTex</a:t>
            </a:r>
            <a:r>
              <a:rPr lang="en-US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i.uv</a:t>
            </a:r>
            <a:r>
              <a:rPr lang="en-US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r>
              <a:rPr lang="hu-HU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</a:t>
            </a:r>
            <a:r>
              <a:rPr lang="en-US" sz="1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col.g</a:t>
            </a: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 0;</a:t>
            </a:r>
          </a:p>
          <a:p>
            <a:r>
              <a:rPr lang="hu-HU" sz="1400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</a:t>
            </a:r>
            <a:r>
              <a:rPr lang="en-US" sz="1400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col;</a:t>
            </a:r>
          </a:p>
          <a:p>
            <a:r>
              <a:rPr lang="en-US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sz="1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809" y="2269505"/>
            <a:ext cx="3264159" cy="318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90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Paraméter átadása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44331"/>
          </a:xfrm>
        </p:spPr>
        <p:txBody>
          <a:bodyPr>
            <a:normAutofit fontScale="70000" lnSpcReduction="20000"/>
          </a:bodyPr>
          <a:lstStyle/>
          <a:p>
            <a:r>
              <a:rPr lang="hu-HU" dirty="0" err="1" smtClean="0"/>
              <a:t>SampleEffect.cs</a:t>
            </a:r>
            <a:r>
              <a:rPr lang="hu-HU" dirty="0" smtClean="0"/>
              <a:t>: vegyünk fel egy paramétert gamma korrekcióhoz:</a:t>
            </a:r>
          </a:p>
          <a:p>
            <a:pPr marL="0" indent="0">
              <a:buNone/>
            </a:pPr>
            <a:r>
              <a:rPr lang="hu-HU" dirty="0" smtClean="0">
                <a:solidFill>
                  <a:srgbClr val="FF0000"/>
                </a:solidFill>
              </a:rPr>
              <a:t>[</a:t>
            </a:r>
            <a:r>
              <a:rPr lang="hu-HU" dirty="0" err="1" smtClean="0">
                <a:solidFill>
                  <a:srgbClr val="FF0000"/>
                </a:solidFill>
              </a:rPr>
              <a:t>Range</a:t>
            </a:r>
            <a:r>
              <a:rPr lang="hu-HU" dirty="0" smtClean="0">
                <a:solidFill>
                  <a:srgbClr val="FF0000"/>
                </a:solidFill>
              </a:rPr>
              <a:t>(0.1f,5.0f</a:t>
            </a:r>
            <a:r>
              <a:rPr lang="hu-HU" dirty="0">
                <a:solidFill>
                  <a:srgbClr val="FF0000"/>
                </a:solidFill>
              </a:rPr>
              <a:t>)]</a:t>
            </a:r>
            <a:endParaRPr lang="hu-HU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dirty="0" err="1" smtClean="0">
                <a:solidFill>
                  <a:srgbClr val="FF0000"/>
                </a:solidFill>
              </a:rPr>
              <a:t>public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float</a:t>
            </a:r>
            <a:r>
              <a:rPr lang="hu-HU" dirty="0" smtClean="0">
                <a:solidFill>
                  <a:srgbClr val="FF0000"/>
                </a:solidFill>
              </a:rPr>
              <a:t> gamma = 1.0f;</a:t>
            </a:r>
          </a:p>
          <a:p>
            <a:pPr marL="0" indent="0">
              <a:buNone/>
            </a:pPr>
            <a:endParaRPr lang="hu-HU" dirty="0" smtClean="0">
              <a:solidFill>
                <a:srgbClr val="FF0000"/>
              </a:solidFill>
            </a:endParaRPr>
          </a:p>
          <a:p>
            <a:r>
              <a:rPr lang="hu-HU" dirty="0" smtClean="0"/>
              <a:t>Átadás a </a:t>
            </a:r>
            <a:r>
              <a:rPr lang="hu-HU" dirty="0" err="1" smtClean="0"/>
              <a:t>shadernek</a:t>
            </a:r>
            <a:r>
              <a:rPr lang="hu-HU" dirty="0" smtClean="0"/>
              <a:t> (</a:t>
            </a:r>
            <a:r>
              <a:rPr lang="en-US" dirty="0" err="1" smtClean="0"/>
              <a:t>OnRenderImage</a:t>
            </a:r>
            <a:r>
              <a:rPr lang="hu-HU" dirty="0" smtClean="0"/>
              <a:t>):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</a:rPr>
              <a:t>material.SetFloat</a:t>
            </a:r>
            <a:r>
              <a:rPr lang="en-US" dirty="0" smtClean="0">
                <a:solidFill>
                  <a:srgbClr val="FF0000"/>
                </a:solidFill>
              </a:rPr>
              <a:t>("</a:t>
            </a:r>
            <a:r>
              <a:rPr lang="hu-HU" dirty="0" smtClean="0">
                <a:solidFill>
                  <a:srgbClr val="FF0000"/>
                </a:solidFill>
              </a:rPr>
              <a:t>gamma</a:t>
            </a:r>
            <a:r>
              <a:rPr lang="en-US" dirty="0" smtClean="0">
                <a:solidFill>
                  <a:srgbClr val="FF0000"/>
                </a:solidFill>
              </a:rPr>
              <a:t>", </a:t>
            </a:r>
            <a:r>
              <a:rPr lang="hu-HU" dirty="0" smtClean="0">
                <a:solidFill>
                  <a:srgbClr val="FF0000"/>
                </a:solidFill>
              </a:rPr>
              <a:t>gamma</a:t>
            </a:r>
            <a:r>
              <a:rPr lang="en-US" dirty="0" smtClean="0">
                <a:solidFill>
                  <a:srgbClr val="FF0000"/>
                </a:solidFill>
              </a:rPr>
              <a:t>);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Graphics.Blit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(source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destination, material);</a:t>
            </a:r>
          </a:p>
          <a:p>
            <a:pPr marL="0" indent="0">
              <a:buNone/>
            </a:pPr>
            <a:endParaRPr lang="hu-HU" dirty="0" smtClean="0"/>
          </a:p>
          <a:p>
            <a:r>
              <a:rPr lang="hu-HU" dirty="0" err="1" smtClean="0"/>
              <a:t>Shader</a:t>
            </a:r>
            <a:r>
              <a:rPr lang="hu-HU" dirty="0" smtClean="0"/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sampler2D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_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MainTex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;</a:t>
            </a:r>
            <a:endParaRPr lang="hu-HU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0000"/>
                </a:solidFill>
              </a:rPr>
              <a:t>float </a:t>
            </a:r>
            <a:r>
              <a:rPr lang="hu-HU" dirty="0" smtClean="0">
                <a:solidFill>
                  <a:srgbClr val="FF0000"/>
                </a:solidFill>
              </a:rPr>
              <a:t>gamma</a:t>
            </a:r>
            <a:r>
              <a:rPr lang="en-US" dirty="0" smtClean="0">
                <a:solidFill>
                  <a:srgbClr val="FF0000"/>
                </a:solidFill>
              </a:rPr>
              <a:t>;</a:t>
            </a:r>
            <a:endParaRPr lang="hu-HU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fixed4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frag</a:t>
            </a:r>
            <a:r>
              <a:rPr lang="hu-HU" dirty="0" smtClean="0">
                <a:solidFill>
                  <a:srgbClr val="FF0000"/>
                </a:solidFill>
              </a:rPr>
              <a:t>_gamma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(v2f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 :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SV_Target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{</a:t>
            </a:r>
            <a:endParaRPr lang="hu-HU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fixed4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col = tex2D(_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MainTex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i.uv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);</a:t>
            </a:r>
            <a:endParaRPr lang="hu-HU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/>
              <a:t> </a:t>
            </a:r>
            <a:r>
              <a:rPr lang="hu-HU" dirty="0" smtClean="0"/>
              <a:t>   </a:t>
            </a:r>
            <a:r>
              <a:rPr lang="en-US" dirty="0" err="1" smtClean="0">
                <a:solidFill>
                  <a:srgbClr val="FF0000"/>
                </a:solidFill>
              </a:rPr>
              <a:t>col.rgb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pow(</a:t>
            </a:r>
            <a:r>
              <a:rPr lang="en-US" dirty="0" err="1">
                <a:solidFill>
                  <a:srgbClr val="FF0000"/>
                </a:solidFill>
              </a:rPr>
              <a:t>col.rgb</a:t>
            </a:r>
            <a:r>
              <a:rPr lang="en-US" dirty="0">
                <a:solidFill>
                  <a:srgbClr val="FF0000"/>
                </a:solidFill>
              </a:rPr>
              <a:t>, 1.0/gamma</a:t>
            </a:r>
            <a:r>
              <a:rPr lang="en-US" dirty="0" smtClean="0">
                <a:solidFill>
                  <a:srgbClr val="FF0000"/>
                </a:solidFill>
              </a:rPr>
              <a:t>);</a:t>
            </a:r>
            <a:endParaRPr lang="hu-HU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/>
              <a:t> </a:t>
            </a:r>
            <a:r>
              <a:rPr lang="hu-HU" dirty="0" smtClean="0"/>
              <a:t>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return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col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;</a:t>
            </a:r>
            <a:endParaRPr lang="hu-HU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}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044" y="2259106"/>
            <a:ext cx="3270924" cy="31778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774" y="5556900"/>
            <a:ext cx="2957463" cy="104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2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Luminancia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u-HU" dirty="0" err="1" smtClean="0"/>
              <a:t>Luminancia</a:t>
            </a:r>
            <a:r>
              <a:rPr lang="hu-HU" dirty="0" smtClean="0"/>
              <a:t> (kb.): milyen fényesnek látjuk az adott színt</a:t>
            </a:r>
          </a:p>
          <a:p>
            <a:endParaRPr lang="hu-HU" dirty="0"/>
          </a:p>
          <a:p>
            <a:pPr marL="0" indent="0">
              <a:buNone/>
            </a:pPr>
            <a:r>
              <a:rPr lang="en-US" sz="1900" dirty="0"/>
              <a:t>fixed4 </a:t>
            </a:r>
            <a:r>
              <a:rPr lang="en-US" sz="1900" dirty="0" err="1"/>
              <a:t>frag_luminance</a:t>
            </a:r>
            <a:r>
              <a:rPr lang="en-US" sz="1900" dirty="0"/>
              <a:t>(v2f </a:t>
            </a:r>
            <a:r>
              <a:rPr lang="en-US" sz="1900" dirty="0" err="1"/>
              <a:t>i</a:t>
            </a:r>
            <a:r>
              <a:rPr lang="en-US" sz="1900" dirty="0"/>
              <a:t>) : </a:t>
            </a:r>
            <a:r>
              <a:rPr lang="en-US" sz="1900" dirty="0" err="1" smtClean="0"/>
              <a:t>SV_Target</a:t>
            </a:r>
            <a:r>
              <a:rPr lang="hu-HU" sz="1900" dirty="0" smtClean="0"/>
              <a:t> </a:t>
            </a:r>
            <a:r>
              <a:rPr lang="en-US" sz="1900" dirty="0" smtClean="0"/>
              <a:t>{</a:t>
            </a:r>
            <a:endParaRPr lang="hu-HU" sz="1900" dirty="0" smtClean="0"/>
          </a:p>
          <a:p>
            <a:pPr marL="0" indent="0">
              <a:buNone/>
            </a:pPr>
            <a:r>
              <a:rPr lang="hu-HU" sz="1900" dirty="0"/>
              <a:t> </a:t>
            </a:r>
            <a:r>
              <a:rPr lang="hu-HU" sz="1900" dirty="0" smtClean="0"/>
              <a:t>  </a:t>
            </a:r>
            <a:r>
              <a:rPr lang="en-US" sz="1900" dirty="0" smtClean="0"/>
              <a:t>fixed4 </a:t>
            </a:r>
            <a:r>
              <a:rPr lang="en-US" sz="1900" dirty="0"/>
              <a:t>col = tex2D(_</a:t>
            </a:r>
            <a:r>
              <a:rPr lang="en-US" sz="1900" dirty="0" err="1"/>
              <a:t>MainTex</a:t>
            </a:r>
            <a:r>
              <a:rPr lang="en-US" sz="1900" dirty="0"/>
              <a:t>, </a:t>
            </a:r>
            <a:r>
              <a:rPr lang="en-US" sz="1900" dirty="0" err="1"/>
              <a:t>i.uv</a:t>
            </a:r>
            <a:r>
              <a:rPr lang="en-US" sz="1900" dirty="0" smtClean="0"/>
              <a:t>);</a:t>
            </a:r>
            <a:endParaRPr lang="hu-HU" sz="1900" dirty="0" smtClean="0"/>
          </a:p>
          <a:p>
            <a:pPr marL="0" indent="0">
              <a:buNone/>
            </a:pPr>
            <a:r>
              <a:rPr lang="hu-HU" sz="1900" dirty="0"/>
              <a:t> </a:t>
            </a:r>
            <a:r>
              <a:rPr lang="hu-HU" sz="1900" dirty="0" smtClean="0"/>
              <a:t>  </a:t>
            </a:r>
            <a:r>
              <a:rPr lang="en-US" sz="1900" dirty="0" smtClean="0"/>
              <a:t>float3 </a:t>
            </a:r>
            <a:r>
              <a:rPr lang="en-US" sz="1900" dirty="0"/>
              <a:t>rgb2lum = float3(0.2126, 0.7152, 0.0722</a:t>
            </a:r>
            <a:r>
              <a:rPr lang="en-US" sz="1900" dirty="0" smtClean="0"/>
              <a:t>);</a:t>
            </a:r>
            <a:endParaRPr lang="hu-HU" sz="1900" dirty="0" smtClean="0"/>
          </a:p>
          <a:p>
            <a:pPr marL="0" indent="0">
              <a:buNone/>
            </a:pPr>
            <a:r>
              <a:rPr lang="hu-HU" sz="1900" dirty="0"/>
              <a:t> </a:t>
            </a:r>
            <a:r>
              <a:rPr lang="hu-HU" sz="1900" dirty="0" smtClean="0"/>
              <a:t>  </a:t>
            </a:r>
            <a:r>
              <a:rPr lang="en-US" sz="1900" dirty="0" smtClean="0"/>
              <a:t>fixed </a:t>
            </a:r>
            <a:r>
              <a:rPr lang="en-US" sz="1900" dirty="0"/>
              <a:t>luminance = dot(col, rgb2lum</a:t>
            </a:r>
            <a:r>
              <a:rPr lang="en-US" sz="1900" dirty="0" smtClean="0"/>
              <a:t>);</a:t>
            </a:r>
            <a:endParaRPr lang="hu-HU" sz="1900" dirty="0" smtClean="0"/>
          </a:p>
          <a:p>
            <a:pPr marL="0" indent="0">
              <a:buNone/>
            </a:pPr>
            <a:r>
              <a:rPr lang="hu-HU" sz="1900" dirty="0"/>
              <a:t> </a:t>
            </a:r>
            <a:r>
              <a:rPr lang="hu-HU" sz="1900" dirty="0" smtClean="0"/>
              <a:t>  // </a:t>
            </a:r>
            <a:r>
              <a:rPr lang="hu-HU" sz="1900" dirty="0" err="1" smtClean="0"/>
              <a:t>luminance</a:t>
            </a:r>
            <a:r>
              <a:rPr lang="hu-HU" sz="1900" dirty="0" smtClean="0"/>
              <a:t> = </a:t>
            </a:r>
          </a:p>
          <a:p>
            <a:pPr marL="0" indent="0">
              <a:buNone/>
            </a:pPr>
            <a:r>
              <a:rPr lang="hu-HU" sz="1900" dirty="0"/>
              <a:t> </a:t>
            </a:r>
            <a:r>
              <a:rPr lang="hu-HU" sz="1900" dirty="0" smtClean="0"/>
              <a:t>  // 0.2126*</a:t>
            </a:r>
            <a:r>
              <a:rPr lang="hu-HU" sz="1900" dirty="0" err="1" smtClean="0"/>
              <a:t>col.r</a:t>
            </a:r>
            <a:r>
              <a:rPr lang="hu-HU" sz="1900" dirty="0" smtClean="0"/>
              <a:t> + 0.7152*</a:t>
            </a:r>
            <a:r>
              <a:rPr lang="hu-HU" sz="1900" dirty="0" err="1" smtClean="0"/>
              <a:t>col.g</a:t>
            </a:r>
            <a:r>
              <a:rPr lang="hu-HU" sz="1900" dirty="0" smtClean="0"/>
              <a:t> + 0.0722*</a:t>
            </a:r>
            <a:r>
              <a:rPr lang="hu-HU" sz="1900" dirty="0" err="1" smtClean="0"/>
              <a:t>col.b</a:t>
            </a:r>
            <a:endParaRPr lang="hu-HU" sz="1900" dirty="0" smtClean="0"/>
          </a:p>
          <a:p>
            <a:pPr marL="0" indent="0">
              <a:buNone/>
            </a:pPr>
            <a:r>
              <a:rPr lang="hu-HU" sz="1900" dirty="0"/>
              <a:t> </a:t>
            </a:r>
            <a:r>
              <a:rPr lang="hu-HU" sz="1900" dirty="0" smtClean="0"/>
              <a:t>  c</a:t>
            </a:r>
            <a:r>
              <a:rPr lang="en-US" sz="1900" dirty="0" err="1" smtClean="0"/>
              <a:t>ol.rgb</a:t>
            </a:r>
            <a:r>
              <a:rPr lang="en-US" sz="1900" dirty="0" smtClean="0"/>
              <a:t> </a:t>
            </a:r>
            <a:r>
              <a:rPr lang="en-US" sz="1900" dirty="0"/>
              <a:t>= </a:t>
            </a:r>
            <a:r>
              <a:rPr lang="en-US" sz="1900" dirty="0" smtClean="0"/>
              <a:t>luminance;</a:t>
            </a:r>
            <a:endParaRPr lang="hu-HU" sz="1900" dirty="0" smtClean="0"/>
          </a:p>
          <a:p>
            <a:pPr marL="0" indent="0">
              <a:buNone/>
            </a:pPr>
            <a:r>
              <a:rPr lang="hu-HU" sz="1900" dirty="0"/>
              <a:t> </a:t>
            </a:r>
            <a:r>
              <a:rPr lang="hu-HU" sz="1900" dirty="0" smtClean="0"/>
              <a:t>  </a:t>
            </a:r>
            <a:r>
              <a:rPr lang="en-US" sz="1900" dirty="0" smtClean="0"/>
              <a:t>return </a:t>
            </a:r>
            <a:r>
              <a:rPr lang="en-US" sz="1900" dirty="0"/>
              <a:t>col</a:t>
            </a:r>
            <a:r>
              <a:rPr lang="en-US" sz="1900" dirty="0" smtClean="0"/>
              <a:t>;</a:t>
            </a:r>
            <a:endParaRPr lang="hu-HU" sz="1900" dirty="0" smtClean="0"/>
          </a:p>
          <a:p>
            <a:pPr marL="0" indent="0">
              <a:buNone/>
            </a:pPr>
            <a:r>
              <a:rPr lang="en-US" sz="1900" dirty="0" smtClean="0"/>
              <a:t>}</a:t>
            </a:r>
            <a:endParaRPr lang="en-US" sz="19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728" y="2259106"/>
            <a:ext cx="3270924" cy="322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11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Egyszínű </a:t>
            </a:r>
            <a:r>
              <a:rPr lang="hu-HU" dirty="0" err="1" smtClean="0"/>
              <a:t>render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hu-HU" sz="2000" dirty="0" smtClean="0"/>
              <a:t>Script:</a:t>
            </a:r>
          </a:p>
          <a:p>
            <a:pPr marL="0" indent="0">
              <a:buNone/>
            </a:pPr>
            <a:r>
              <a:rPr lang="en-US" sz="2000" dirty="0"/>
              <a:t>public Color </a:t>
            </a:r>
            <a:r>
              <a:rPr lang="en-US" sz="2000" dirty="0" err="1"/>
              <a:t>lumColor</a:t>
            </a:r>
            <a:r>
              <a:rPr lang="en-US" sz="2000" dirty="0"/>
              <a:t> = </a:t>
            </a:r>
            <a:r>
              <a:rPr lang="en-US" sz="2000" dirty="0" err="1"/>
              <a:t>Color.white</a:t>
            </a:r>
            <a:r>
              <a:rPr lang="en-US" sz="2000" dirty="0" smtClean="0"/>
              <a:t>;</a:t>
            </a:r>
            <a:endParaRPr lang="hu-HU" sz="2000" dirty="0" smtClean="0"/>
          </a:p>
          <a:p>
            <a:pPr marL="0" indent="0">
              <a:buNone/>
            </a:pPr>
            <a:r>
              <a:rPr lang="hu-HU" sz="2000" dirty="0" smtClean="0"/>
              <a:t>…</a:t>
            </a:r>
          </a:p>
          <a:p>
            <a:pPr marL="0" indent="0">
              <a:buNone/>
            </a:pPr>
            <a:r>
              <a:rPr lang="en-US" sz="2000" dirty="0" err="1"/>
              <a:t>material.SetColor</a:t>
            </a:r>
            <a:r>
              <a:rPr lang="en-US" sz="2000" dirty="0"/>
              <a:t>("</a:t>
            </a:r>
            <a:r>
              <a:rPr lang="en-US" sz="2000" dirty="0" err="1"/>
              <a:t>lumColor</a:t>
            </a:r>
            <a:r>
              <a:rPr lang="en-US" sz="2000" dirty="0"/>
              <a:t>", </a:t>
            </a:r>
            <a:r>
              <a:rPr lang="en-US" sz="2000" dirty="0" err="1"/>
              <a:t>lumColor</a:t>
            </a:r>
            <a:r>
              <a:rPr lang="en-US" sz="2000" dirty="0" smtClean="0"/>
              <a:t>);</a:t>
            </a:r>
            <a:endParaRPr lang="hu-HU" sz="2000" dirty="0" smtClean="0"/>
          </a:p>
          <a:p>
            <a:pPr marL="0" indent="0">
              <a:buNone/>
            </a:pPr>
            <a:endParaRPr lang="hu-HU" sz="2000" dirty="0" smtClean="0"/>
          </a:p>
          <a:p>
            <a:r>
              <a:rPr lang="hu-HU" sz="2000" dirty="0" err="1" smtClean="0"/>
              <a:t>Shader</a:t>
            </a:r>
            <a:r>
              <a:rPr lang="hu-HU" sz="2000" dirty="0" smtClean="0"/>
              <a:t>:</a:t>
            </a:r>
          </a:p>
          <a:p>
            <a:pPr marL="0" indent="0">
              <a:buNone/>
            </a:pPr>
            <a:r>
              <a:rPr lang="en-US" sz="2000" dirty="0"/>
              <a:t>float3 </a:t>
            </a:r>
            <a:r>
              <a:rPr lang="en-US" sz="2000" dirty="0" err="1"/>
              <a:t>lumColor</a:t>
            </a:r>
            <a:r>
              <a:rPr lang="en-US" sz="2000" dirty="0" smtClean="0"/>
              <a:t>;</a:t>
            </a:r>
            <a:endParaRPr lang="hu-HU" sz="2000" dirty="0" smtClean="0"/>
          </a:p>
          <a:p>
            <a:pPr marL="0" indent="0">
              <a:buNone/>
            </a:pPr>
            <a:r>
              <a:rPr lang="hu-HU" sz="2000" dirty="0" smtClean="0"/>
              <a:t>…</a:t>
            </a:r>
          </a:p>
          <a:p>
            <a:pPr marL="0" indent="0">
              <a:buNone/>
            </a:pPr>
            <a:r>
              <a:rPr lang="en-US" sz="2000" strike="sngStrike" dirty="0" err="1"/>
              <a:t>col.rgb</a:t>
            </a:r>
            <a:r>
              <a:rPr lang="en-US" sz="2000" strike="sngStrike" dirty="0"/>
              <a:t> = </a:t>
            </a:r>
            <a:r>
              <a:rPr lang="en-US" sz="2000" strike="sngStrike" dirty="0" smtClean="0"/>
              <a:t>luminance;</a:t>
            </a:r>
            <a:endParaRPr lang="hu-HU" sz="2000" strike="sngStrike" dirty="0" smtClean="0"/>
          </a:p>
          <a:p>
            <a:pPr marL="0" indent="0">
              <a:buNone/>
            </a:pPr>
            <a:r>
              <a:rPr lang="en-US" sz="2000" dirty="0" err="1"/>
              <a:t>col.rgb</a:t>
            </a:r>
            <a:r>
              <a:rPr lang="en-US" sz="2000" dirty="0"/>
              <a:t> = luminance * </a:t>
            </a:r>
            <a:r>
              <a:rPr lang="en-US" sz="2000" dirty="0" err="1"/>
              <a:t>lumColor</a:t>
            </a:r>
            <a:r>
              <a:rPr lang="en-US" sz="2000" dirty="0"/>
              <a:t>;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728" y="2259106"/>
            <a:ext cx="3290286" cy="322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46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Luminancia</a:t>
            </a:r>
            <a:r>
              <a:rPr lang="hu-HU" dirty="0" smtClean="0"/>
              <a:t> kvantálás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hu-HU" dirty="0" smtClean="0"/>
              <a:t>Motiváció: csökkentsük a színek számát, de a színek jellegét tartsuk meg</a:t>
            </a:r>
          </a:p>
          <a:p>
            <a:r>
              <a:rPr lang="hu-HU" dirty="0" err="1" smtClean="0"/>
              <a:t>Kvantáljuk</a:t>
            </a:r>
            <a:r>
              <a:rPr lang="hu-HU" dirty="0" smtClean="0"/>
              <a:t> a </a:t>
            </a:r>
            <a:r>
              <a:rPr lang="hu-HU" dirty="0" err="1" smtClean="0"/>
              <a:t>luminanciát</a:t>
            </a:r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  <a:p>
            <a:pPr marL="0" indent="0">
              <a:buNone/>
            </a:pPr>
            <a:r>
              <a:rPr lang="hu-HU" dirty="0"/>
              <a:t>fixed4 </a:t>
            </a:r>
            <a:r>
              <a:rPr lang="hu-HU" dirty="0" err="1"/>
              <a:t>frag_luminance_quantize</a:t>
            </a:r>
            <a:r>
              <a:rPr lang="hu-HU" dirty="0"/>
              <a:t>(v2f i) : </a:t>
            </a:r>
            <a:r>
              <a:rPr lang="hu-HU" dirty="0" err="1" smtClean="0"/>
              <a:t>SV_Target</a:t>
            </a:r>
            <a:r>
              <a:rPr lang="hu-HU" dirty="0" smtClean="0"/>
              <a:t> {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fixed4 </a:t>
            </a:r>
            <a:r>
              <a:rPr lang="hu-HU" dirty="0"/>
              <a:t>col = tex2D(_</a:t>
            </a:r>
            <a:r>
              <a:rPr lang="hu-HU" dirty="0" err="1"/>
              <a:t>MainTex</a:t>
            </a:r>
            <a:r>
              <a:rPr lang="hu-HU" dirty="0"/>
              <a:t>, </a:t>
            </a:r>
            <a:r>
              <a:rPr lang="hu-HU" dirty="0" err="1"/>
              <a:t>i.uv</a:t>
            </a:r>
            <a:r>
              <a:rPr lang="hu-HU" dirty="0" smtClean="0"/>
              <a:t>);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float3 </a:t>
            </a:r>
            <a:r>
              <a:rPr lang="hu-HU" dirty="0"/>
              <a:t>rgb2lum = float3(0.2126, 0.7152, 0.0722</a:t>
            </a:r>
            <a:r>
              <a:rPr lang="hu-HU" dirty="0" smtClean="0"/>
              <a:t>);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fixed </a:t>
            </a:r>
            <a:r>
              <a:rPr lang="hu-HU" dirty="0" err="1"/>
              <a:t>luminance</a:t>
            </a:r>
            <a:r>
              <a:rPr lang="hu-HU" dirty="0"/>
              <a:t> = </a:t>
            </a:r>
            <a:r>
              <a:rPr lang="hu-HU" dirty="0" err="1"/>
              <a:t>dot</a:t>
            </a:r>
            <a:r>
              <a:rPr lang="hu-HU" dirty="0"/>
              <a:t>(col, rgb2lum</a:t>
            </a:r>
            <a:r>
              <a:rPr lang="hu-HU" dirty="0" smtClean="0"/>
              <a:t>);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</a:t>
            </a:r>
            <a:r>
              <a:rPr lang="hu-HU" dirty="0" err="1" smtClean="0"/>
              <a:t>float</a:t>
            </a:r>
            <a:r>
              <a:rPr lang="hu-HU" dirty="0" smtClean="0"/>
              <a:t> </a:t>
            </a:r>
            <a:r>
              <a:rPr lang="hu-HU" dirty="0" err="1"/>
              <a:t>levels</a:t>
            </a:r>
            <a:r>
              <a:rPr lang="hu-HU" dirty="0"/>
              <a:t> = </a:t>
            </a:r>
            <a:r>
              <a:rPr lang="hu-HU" dirty="0" smtClean="0"/>
              <a:t>8;  // HF: jöjjön a scriptből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fixed </a:t>
            </a:r>
            <a:r>
              <a:rPr lang="hu-HU" dirty="0" err="1"/>
              <a:t>new_luminance</a:t>
            </a:r>
            <a:r>
              <a:rPr lang="hu-HU" dirty="0"/>
              <a:t> = </a:t>
            </a:r>
            <a:r>
              <a:rPr lang="hu-HU" dirty="0" err="1">
                <a:solidFill>
                  <a:srgbClr val="FF0000"/>
                </a:solidFill>
              </a:rPr>
              <a:t>floor</a:t>
            </a:r>
            <a:r>
              <a:rPr lang="hu-HU" dirty="0">
                <a:solidFill>
                  <a:srgbClr val="FF0000"/>
                </a:solidFill>
              </a:rPr>
              <a:t>(</a:t>
            </a:r>
            <a:r>
              <a:rPr lang="hu-HU" dirty="0" err="1">
                <a:solidFill>
                  <a:srgbClr val="FF0000"/>
                </a:solidFill>
              </a:rPr>
              <a:t>luminance</a:t>
            </a:r>
            <a:r>
              <a:rPr lang="hu-HU" dirty="0">
                <a:solidFill>
                  <a:srgbClr val="FF0000"/>
                </a:solidFill>
              </a:rPr>
              <a:t> * </a:t>
            </a:r>
            <a:r>
              <a:rPr lang="hu-HU" dirty="0" err="1">
                <a:solidFill>
                  <a:srgbClr val="FF0000"/>
                </a:solidFill>
              </a:rPr>
              <a:t>levels</a:t>
            </a:r>
            <a:r>
              <a:rPr lang="hu-HU" dirty="0">
                <a:solidFill>
                  <a:srgbClr val="FF0000"/>
                </a:solidFill>
              </a:rPr>
              <a:t>) / </a:t>
            </a:r>
            <a:r>
              <a:rPr lang="hu-HU" dirty="0" err="1" smtClean="0">
                <a:solidFill>
                  <a:srgbClr val="FF0000"/>
                </a:solidFill>
              </a:rPr>
              <a:t>levels</a:t>
            </a:r>
            <a:r>
              <a:rPr lang="hu-HU" dirty="0" smtClean="0"/>
              <a:t>;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</a:t>
            </a:r>
            <a:r>
              <a:rPr lang="hu-HU" dirty="0" err="1" smtClean="0"/>
              <a:t>col.rgb</a:t>
            </a:r>
            <a:r>
              <a:rPr lang="hu-HU" dirty="0" smtClean="0"/>
              <a:t> </a:t>
            </a:r>
            <a:r>
              <a:rPr lang="hu-HU" dirty="0"/>
              <a:t>*= </a:t>
            </a:r>
            <a:r>
              <a:rPr lang="hu-HU" dirty="0" err="1"/>
              <a:t>new_luminance</a:t>
            </a:r>
            <a:r>
              <a:rPr lang="hu-HU" dirty="0"/>
              <a:t> / </a:t>
            </a:r>
            <a:r>
              <a:rPr lang="hu-HU" dirty="0" err="1" smtClean="0"/>
              <a:t>luminance</a:t>
            </a:r>
            <a:r>
              <a:rPr lang="hu-HU" dirty="0" smtClean="0"/>
              <a:t>;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</a:t>
            </a:r>
            <a:r>
              <a:rPr lang="hu-HU" dirty="0" err="1" smtClean="0"/>
              <a:t>return</a:t>
            </a:r>
            <a:r>
              <a:rPr lang="hu-HU" dirty="0" smtClean="0"/>
              <a:t> </a:t>
            </a:r>
            <a:r>
              <a:rPr lang="hu-HU" dirty="0"/>
              <a:t>col</a:t>
            </a:r>
            <a:r>
              <a:rPr lang="hu-HU" dirty="0" smtClean="0"/>
              <a:t>;</a:t>
            </a:r>
          </a:p>
          <a:p>
            <a:pPr marL="0" indent="0">
              <a:buNone/>
            </a:pPr>
            <a:r>
              <a:rPr lang="hu-HU" dirty="0" smtClean="0"/>
              <a:t>}</a:t>
            </a:r>
            <a:endParaRPr lang="hu-HU" dirty="0"/>
          </a:p>
          <a:p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139" y="2049156"/>
            <a:ext cx="1323975" cy="12382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728" y="2259106"/>
            <a:ext cx="3294697" cy="322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31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Grafikai </a:t>
            </a:r>
            <a:r>
              <a:rPr lang="hu-HU" dirty="0"/>
              <a:t>u</a:t>
            </a:r>
            <a:r>
              <a:rPr lang="hu-HU" dirty="0" smtClean="0"/>
              <a:t>tófeldolgozás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 smtClean="0"/>
              <a:t>A </a:t>
            </a:r>
            <a:r>
              <a:rPr lang="hu-HU" dirty="0" err="1" smtClean="0"/>
              <a:t>renderelt</a:t>
            </a:r>
            <a:r>
              <a:rPr lang="hu-HU" dirty="0" smtClean="0"/>
              <a:t> </a:t>
            </a:r>
            <a:r>
              <a:rPr lang="hu-HU" b="1" dirty="0" smtClean="0"/>
              <a:t>képen</a:t>
            </a:r>
            <a:r>
              <a:rPr lang="hu-HU" dirty="0" smtClean="0"/>
              <a:t> elvégzett különféle képfeldolgozási módszerek</a:t>
            </a:r>
          </a:p>
          <a:p>
            <a:r>
              <a:rPr lang="hu-HU" dirty="0" smtClean="0"/>
              <a:t>Motiváció(k):</a:t>
            </a:r>
          </a:p>
          <a:p>
            <a:pPr lvl="1"/>
            <a:r>
              <a:rPr lang="hu-HU" dirty="0" smtClean="0"/>
              <a:t>A végső színmegjelenés, tónus, kontraszt stb. beállítása</a:t>
            </a:r>
          </a:p>
          <a:p>
            <a:pPr lvl="1"/>
            <a:r>
              <a:rPr lang="hu-HU" dirty="0" smtClean="0"/>
              <a:t>A kamera/lencse/emberi szem/film tökéletlenségeinek szimulálása</a:t>
            </a:r>
          </a:p>
          <a:p>
            <a:pPr lvl="2"/>
            <a:r>
              <a:rPr lang="hu-HU" dirty="0" smtClean="0"/>
              <a:t>Lencsecsillanás, lencsetorzítás, mélységélesség, ragyogás, szem adaptációja a fényviszonyokhoz, filmszemcse stb.</a:t>
            </a:r>
          </a:p>
          <a:p>
            <a:pPr lvl="1"/>
            <a:r>
              <a:rPr lang="hu-HU" dirty="0" smtClean="0"/>
              <a:t>Speciális effektek</a:t>
            </a:r>
          </a:p>
          <a:p>
            <a:pPr lvl="1"/>
            <a:r>
              <a:rPr lang="hu-HU" dirty="0" err="1" smtClean="0"/>
              <a:t>Nemfotorealisztikus</a:t>
            </a:r>
            <a:r>
              <a:rPr lang="hu-HU" dirty="0" smtClean="0"/>
              <a:t> megjelenítés (NPR): a művészi stílushoz nem (nagyon) kell megváltoztatni a modelleket!</a:t>
            </a:r>
          </a:p>
          <a:p>
            <a:pPr lvl="1"/>
            <a:r>
              <a:rPr lang="hu-HU" dirty="0" smtClean="0"/>
              <a:t>… (minden ami képfeldolgozás)</a:t>
            </a:r>
          </a:p>
          <a:p>
            <a:r>
              <a:rPr lang="hu-HU" dirty="0" smtClean="0"/>
              <a:t>Produkciós képszintézis: kép/videószerkesztő programok (nem baj ha pár másodpercig számol)</a:t>
            </a:r>
          </a:p>
          <a:p>
            <a:r>
              <a:rPr lang="hu-HU" dirty="0" smtClean="0"/>
              <a:t>Játékok: másodpercenként több tucat képkockára el kell végeznünk a képfeldolgozást </a:t>
            </a:r>
            <a:r>
              <a:rPr lang="hu-HU" dirty="0" smtClean="0">
                <a:sym typeface="Symbol" panose="05050102010706020507" pitchFamily="18" charset="2"/>
              </a:rPr>
              <a:t> </a:t>
            </a:r>
            <a:r>
              <a:rPr lang="hu-HU" dirty="0" err="1" smtClean="0"/>
              <a:t>shaderek</a:t>
            </a:r>
            <a:r>
              <a:rPr lang="hu-HU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948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HSV színtér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Árnyalat, telítettség, „érték” (fényesség)</a:t>
            </a:r>
            <a:endParaRPr lang="en-US" dirty="0"/>
          </a:p>
        </p:txBody>
      </p:sp>
      <p:pic>
        <p:nvPicPr>
          <p:cNvPr id="1026" name="Picture 2" descr="https://upload.wikimedia.org/wikipedia/commons/0/0d/HSV_color_solid_cylinder_alpha_lowgamm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181" y="2510652"/>
            <a:ext cx="5403637" cy="40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795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Komplemens</a:t>
            </a:r>
            <a:r>
              <a:rPr lang="hu-HU" dirty="0" smtClean="0"/>
              <a:t> szín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u-HU" dirty="0" smtClean="0"/>
              <a:t>Forgassuk el 180 fokkal a színezetet (</a:t>
            </a:r>
            <a:r>
              <a:rPr lang="hu-HU" dirty="0" err="1" smtClean="0"/>
              <a:t>hue</a:t>
            </a:r>
            <a:r>
              <a:rPr lang="hu-HU" dirty="0" smtClean="0"/>
              <a:t>)!</a:t>
            </a:r>
          </a:p>
          <a:p>
            <a:r>
              <a:rPr lang="hu-HU" dirty="0" smtClean="0"/>
              <a:t>Tegyük a </a:t>
            </a:r>
            <a:r>
              <a:rPr lang="hu-HU" dirty="0" err="1" smtClean="0"/>
              <a:t>shader</a:t>
            </a:r>
            <a:r>
              <a:rPr lang="hu-HU" dirty="0" smtClean="0"/>
              <a:t> könyvtárba: </a:t>
            </a:r>
            <a:r>
              <a:rPr lang="hu-HU" dirty="0" err="1" smtClean="0"/>
              <a:t>colorSpaces.cginc</a:t>
            </a:r>
            <a:endParaRPr lang="hu-HU" dirty="0" smtClean="0"/>
          </a:p>
          <a:p>
            <a:r>
              <a:rPr lang="hu-HU" dirty="0" smtClean="0"/>
              <a:t>Vegyük fel a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include</a:t>
            </a:r>
            <a:r>
              <a:rPr lang="hu-HU" dirty="0" smtClean="0"/>
              <a:t>-ok közé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#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include "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UnityCG.cginc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"</a:t>
            </a:r>
          </a:p>
          <a:p>
            <a:pPr marL="0" indent="0">
              <a:buNone/>
            </a:pPr>
            <a:r>
              <a:rPr lang="en-US" dirty="0"/>
              <a:t>#include "</a:t>
            </a:r>
            <a:r>
              <a:rPr lang="en-US" dirty="0" err="1" smtClean="0"/>
              <a:t>colorSpaces.cgin</a:t>
            </a:r>
            <a:r>
              <a:rPr lang="hu-HU" dirty="0" smtClean="0"/>
              <a:t>c"</a:t>
            </a:r>
            <a:endParaRPr lang="hu-HU" dirty="0"/>
          </a:p>
          <a:p>
            <a:r>
              <a:rPr lang="hu-HU" dirty="0" err="1" smtClean="0"/>
              <a:t>Fragment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:</a:t>
            </a:r>
          </a:p>
          <a:p>
            <a:pPr marL="0" indent="0">
              <a:buNone/>
            </a:pPr>
            <a:r>
              <a:rPr lang="en-US" dirty="0"/>
              <a:t>fixed4 </a:t>
            </a:r>
            <a:r>
              <a:rPr lang="en-US" dirty="0" err="1"/>
              <a:t>frag_hue_shift</a:t>
            </a:r>
            <a:r>
              <a:rPr lang="en-US" dirty="0"/>
              <a:t>(v2f </a:t>
            </a:r>
            <a:r>
              <a:rPr lang="en-US" dirty="0" err="1"/>
              <a:t>i</a:t>
            </a:r>
            <a:r>
              <a:rPr lang="en-US" dirty="0"/>
              <a:t>) : </a:t>
            </a:r>
            <a:r>
              <a:rPr lang="en-US" dirty="0" err="1" smtClean="0"/>
              <a:t>SV_Target</a:t>
            </a:r>
            <a:r>
              <a:rPr lang="hu-HU" dirty="0" smtClean="0"/>
              <a:t> </a:t>
            </a:r>
            <a:r>
              <a:rPr lang="en-US" dirty="0" smtClean="0"/>
              <a:t>{</a:t>
            </a:r>
            <a:endParaRPr lang="hu-HU" dirty="0" smtClean="0"/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 </a:t>
            </a:r>
            <a:r>
              <a:rPr lang="en-US" dirty="0" smtClean="0"/>
              <a:t>fixed4 </a:t>
            </a:r>
            <a:r>
              <a:rPr lang="en-US" dirty="0"/>
              <a:t>col = tex2D(_</a:t>
            </a:r>
            <a:r>
              <a:rPr lang="en-US" dirty="0" err="1"/>
              <a:t>MainTex</a:t>
            </a:r>
            <a:r>
              <a:rPr lang="en-US" dirty="0"/>
              <a:t>, </a:t>
            </a:r>
            <a:r>
              <a:rPr lang="en-US" dirty="0" err="1"/>
              <a:t>i.uv</a:t>
            </a:r>
            <a:r>
              <a:rPr lang="en-US" dirty="0" smtClean="0"/>
              <a:t>);</a:t>
            </a:r>
            <a:endParaRPr lang="hu-HU" dirty="0" smtClean="0"/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 </a:t>
            </a:r>
            <a:r>
              <a:rPr lang="en-US" dirty="0" err="1" smtClean="0"/>
              <a:t>col.xyz</a:t>
            </a:r>
            <a:r>
              <a:rPr lang="en-US" dirty="0" smtClean="0"/>
              <a:t> </a:t>
            </a:r>
            <a:r>
              <a:rPr lang="en-US" dirty="0"/>
              <a:t>= rgb2hsv(</a:t>
            </a:r>
            <a:r>
              <a:rPr lang="en-US" dirty="0" err="1"/>
              <a:t>col.rgb</a:t>
            </a:r>
            <a:r>
              <a:rPr lang="en-US" dirty="0" smtClean="0"/>
              <a:t>);</a:t>
            </a:r>
            <a:endParaRPr lang="hu-HU" dirty="0" smtClean="0"/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 </a:t>
            </a:r>
            <a:r>
              <a:rPr lang="en-US" dirty="0" err="1" smtClean="0"/>
              <a:t>col.x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/>
              <a:t>fmod</a:t>
            </a:r>
            <a:r>
              <a:rPr lang="en-US" dirty="0"/>
              <a:t>(</a:t>
            </a:r>
            <a:r>
              <a:rPr lang="en-US" dirty="0" err="1"/>
              <a:t>col.x</a:t>
            </a:r>
            <a:r>
              <a:rPr lang="en-US" dirty="0"/>
              <a:t> + 0.5, 1.0</a:t>
            </a:r>
            <a:r>
              <a:rPr lang="en-US" dirty="0" smtClean="0"/>
              <a:t>);</a:t>
            </a:r>
            <a:endParaRPr lang="hu-HU" dirty="0" smtClean="0"/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 c</a:t>
            </a:r>
            <a:r>
              <a:rPr lang="en-US" dirty="0" err="1" smtClean="0"/>
              <a:t>ol.rgb</a:t>
            </a:r>
            <a:r>
              <a:rPr lang="en-US" dirty="0" smtClean="0"/>
              <a:t> </a:t>
            </a:r>
            <a:r>
              <a:rPr lang="en-US" dirty="0"/>
              <a:t>= hsv2rgb(</a:t>
            </a:r>
            <a:r>
              <a:rPr lang="en-US" dirty="0" err="1"/>
              <a:t>col.xyz</a:t>
            </a:r>
            <a:r>
              <a:rPr lang="en-US" dirty="0" smtClean="0"/>
              <a:t>);</a:t>
            </a:r>
            <a:endParaRPr lang="hu-HU" dirty="0" smtClean="0"/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 </a:t>
            </a:r>
            <a:r>
              <a:rPr lang="en-US" dirty="0" smtClean="0"/>
              <a:t>return </a:t>
            </a:r>
            <a:r>
              <a:rPr lang="en-US" dirty="0"/>
              <a:t>col</a:t>
            </a:r>
            <a:r>
              <a:rPr lang="en-US" dirty="0" smtClean="0"/>
              <a:t>;</a:t>
            </a:r>
            <a:endParaRPr lang="hu-HU" dirty="0" smtClean="0"/>
          </a:p>
          <a:p>
            <a:pPr marL="0" indent="0">
              <a:buNone/>
            </a:pPr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727" y="2259105"/>
            <a:ext cx="3294697" cy="321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95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Textúra koordináta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col = fixed4(</a:t>
            </a:r>
            <a:r>
              <a:rPr lang="hu-HU" dirty="0" err="1"/>
              <a:t>i.uv</a:t>
            </a:r>
            <a:r>
              <a:rPr lang="hu-HU" dirty="0"/>
              <a:t>, 0, 1</a:t>
            </a:r>
            <a:r>
              <a:rPr lang="hu-HU" dirty="0" smtClean="0"/>
              <a:t>);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783" y="2800064"/>
            <a:ext cx="5245052" cy="327347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22322" y="5820123"/>
            <a:ext cx="126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uv</a:t>
            </a:r>
            <a:r>
              <a:rPr lang="hu-HU" dirty="0"/>
              <a:t>=</a:t>
            </a:r>
            <a:r>
              <a:rPr lang="hu-HU" dirty="0" smtClean="0"/>
              <a:t>(0,</a:t>
            </a:r>
            <a:r>
              <a:rPr lang="hu-HU" dirty="0" err="1" smtClean="0"/>
              <a:t>0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6627901" y="2430732"/>
            <a:ext cx="1192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uv</a:t>
            </a:r>
            <a:r>
              <a:rPr lang="hu-HU" dirty="0" smtClean="0"/>
              <a:t>=(1,</a:t>
            </a:r>
            <a:r>
              <a:rPr lang="hu-HU" dirty="0" err="1" smtClean="0"/>
              <a:t>1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76430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Textúra koordináta torzítás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u-HU" dirty="0" smtClean="0"/>
              <a:t>Mi történik ha kicsit módosított textúra koordináták szerint olvasunk?</a:t>
            </a:r>
          </a:p>
          <a:p>
            <a:r>
              <a:rPr lang="hu-HU" dirty="0" smtClean="0"/>
              <a:t>Torzul a kép!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sz="1800" dirty="0" smtClean="0"/>
              <a:t>float2 </a:t>
            </a:r>
            <a:r>
              <a:rPr lang="hu-HU" sz="1800" dirty="0" err="1"/>
              <a:t>texCoord</a:t>
            </a:r>
            <a:r>
              <a:rPr lang="hu-HU" sz="1800" dirty="0"/>
              <a:t> = </a:t>
            </a:r>
            <a:r>
              <a:rPr lang="hu-HU" sz="1800" dirty="0" err="1"/>
              <a:t>i.uv</a:t>
            </a:r>
            <a:r>
              <a:rPr lang="hu-HU" sz="1800" dirty="0"/>
              <a:t>;			</a:t>
            </a:r>
            <a:endParaRPr lang="hu-HU" sz="1800" dirty="0" smtClean="0"/>
          </a:p>
          <a:p>
            <a:pPr marL="0" indent="0">
              <a:buNone/>
            </a:pPr>
            <a:r>
              <a:rPr lang="hu-HU" sz="1800" dirty="0" err="1" smtClean="0"/>
              <a:t>texCoord</a:t>
            </a:r>
            <a:r>
              <a:rPr lang="hu-HU" sz="1800" dirty="0" smtClean="0"/>
              <a:t> </a:t>
            </a:r>
            <a:r>
              <a:rPr lang="hu-HU" sz="1800" dirty="0"/>
              <a:t>= </a:t>
            </a:r>
            <a:r>
              <a:rPr lang="hu-HU" sz="1800" dirty="0" err="1"/>
              <a:t>i.uv</a:t>
            </a:r>
            <a:r>
              <a:rPr lang="hu-HU" sz="1800" dirty="0"/>
              <a:t> + </a:t>
            </a:r>
            <a:r>
              <a:rPr lang="hu-HU" sz="1800" dirty="0" smtClean="0"/>
              <a:t>0.15*float2(sin(2*</a:t>
            </a:r>
            <a:r>
              <a:rPr lang="hu-HU" sz="1800" dirty="0" err="1" smtClean="0"/>
              <a:t>i.uv.x</a:t>
            </a:r>
            <a:r>
              <a:rPr lang="hu-HU" sz="1800" dirty="0"/>
              <a:t>+_</a:t>
            </a:r>
            <a:r>
              <a:rPr lang="hu-HU" sz="1800" dirty="0" err="1"/>
              <a:t>Time.y</a:t>
            </a:r>
            <a:r>
              <a:rPr lang="hu-HU" sz="1800" dirty="0"/>
              <a:t>),cos(3*</a:t>
            </a:r>
            <a:r>
              <a:rPr lang="hu-HU" sz="1800" dirty="0" err="1"/>
              <a:t>i.uv.y</a:t>
            </a:r>
            <a:r>
              <a:rPr lang="hu-HU" sz="1800" dirty="0"/>
              <a:t>+_</a:t>
            </a:r>
            <a:r>
              <a:rPr lang="hu-HU" sz="1800" dirty="0" err="1"/>
              <a:t>Time.z</a:t>
            </a:r>
            <a:r>
              <a:rPr lang="hu-HU" sz="1800" dirty="0" smtClean="0"/>
              <a:t>));</a:t>
            </a:r>
          </a:p>
          <a:p>
            <a:pPr marL="0" indent="0">
              <a:buNone/>
            </a:pPr>
            <a:r>
              <a:rPr lang="hu-HU" sz="1800" dirty="0" smtClean="0"/>
              <a:t>fixed4 </a:t>
            </a:r>
            <a:r>
              <a:rPr lang="hu-HU" sz="1800" dirty="0"/>
              <a:t>col = tex2D(_</a:t>
            </a:r>
            <a:r>
              <a:rPr lang="hu-HU" sz="1800" dirty="0" err="1"/>
              <a:t>MainTex</a:t>
            </a:r>
            <a:r>
              <a:rPr lang="hu-HU" sz="1800" dirty="0"/>
              <a:t>, </a:t>
            </a:r>
            <a:r>
              <a:rPr lang="hu-HU" sz="1800" dirty="0" err="1"/>
              <a:t>texCoord</a:t>
            </a:r>
            <a:r>
              <a:rPr lang="hu-HU" sz="1800" dirty="0" smtClean="0"/>
              <a:t>);</a:t>
            </a:r>
          </a:p>
          <a:p>
            <a:pPr marL="0" indent="0">
              <a:buNone/>
            </a:pPr>
            <a:endParaRPr lang="hu-HU" sz="1800" dirty="0" smtClean="0"/>
          </a:p>
          <a:p>
            <a:pPr marL="0" indent="0">
              <a:buNone/>
            </a:pPr>
            <a:r>
              <a:rPr lang="hu-HU" sz="1800" dirty="0" err="1" smtClean="0"/>
              <a:t>Pixelation</a:t>
            </a:r>
            <a:r>
              <a:rPr lang="hu-HU" sz="1800" dirty="0" smtClean="0"/>
              <a:t>:</a:t>
            </a:r>
          </a:p>
          <a:p>
            <a:pPr marL="0" indent="0">
              <a:buNone/>
            </a:pPr>
            <a:r>
              <a:rPr lang="en-US" sz="1800" dirty="0"/>
              <a:t>[Range(0.0001f,0.1f)]</a:t>
            </a:r>
          </a:p>
          <a:p>
            <a:pPr marL="0" indent="0">
              <a:buNone/>
            </a:pPr>
            <a:r>
              <a:rPr lang="en-US" sz="1800" dirty="0" smtClean="0"/>
              <a:t>public </a:t>
            </a:r>
            <a:r>
              <a:rPr lang="en-US" sz="1800" dirty="0"/>
              <a:t>float strength = 0.01f;</a:t>
            </a:r>
            <a:endParaRPr lang="hu-HU" sz="1800" dirty="0"/>
          </a:p>
          <a:p>
            <a:pPr marL="0" indent="0">
              <a:buNone/>
            </a:pPr>
            <a:r>
              <a:rPr lang="hu-HU" sz="1800" dirty="0" err="1"/>
              <a:t>texCoord</a:t>
            </a:r>
            <a:r>
              <a:rPr lang="hu-HU" sz="1800" dirty="0"/>
              <a:t> = </a:t>
            </a:r>
            <a:r>
              <a:rPr lang="hu-HU" sz="1800" dirty="0" err="1"/>
              <a:t>i.uv-fmod</a:t>
            </a:r>
            <a:r>
              <a:rPr lang="hu-HU" sz="1800" dirty="0"/>
              <a:t>(</a:t>
            </a:r>
            <a:r>
              <a:rPr lang="hu-HU" sz="1800" dirty="0" err="1"/>
              <a:t>i.uv</a:t>
            </a:r>
            <a:r>
              <a:rPr lang="hu-HU" sz="1800" dirty="0"/>
              <a:t>, </a:t>
            </a:r>
            <a:r>
              <a:rPr lang="hu-HU" sz="1800" dirty="0" err="1"/>
              <a:t>strength</a:t>
            </a:r>
            <a:r>
              <a:rPr lang="hu-HU" sz="1800" dirty="0" smtClean="0"/>
              <a:t>);</a:t>
            </a:r>
          </a:p>
          <a:p>
            <a:pPr marL="0" indent="0">
              <a:buNone/>
            </a:pPr>
            <a:r>
              <a:rPr lang="hu-HU" sz="1800" dirty="0" smtClean="0"/>
              <a:t>// alternatíva:</a:t>
            </a:r>
          </a:p>
          <a:p>
            <a:pPr marL="0" indent="0">
              <a:buNone/>
            </a:pPr>
            <a:r>
              <a:rPr lang="hu-HU" sz="1800" dirty="0" err="1"/>
              <a:t>texCoord</a:t>
            </a:r>
            <a:r>
              <a:rPr lang="hu-HU" sz="1800" dirty="0"/>
              <a:t> = </a:t>
            </a:r>
            <a:r>
              <a:rPr lang="hu-HU" sz="1800" dirty="0" err="1"/>
              <a:t>floor</a:t>
            </a:r>
            <a:r>
              <a:rPr lang="hu-HU" sz="1800" dirty="0"/>
              <a:t>(</a:t>
            </a:r>
            <a:r>
              <a:rPr lang="hu-HU" sz="1800" dirty="0" err="1"/>
              <a:t>i.uv</a:t>
            </a:r>
            <a:r>
              <a:rPr lang="hu-HU" sz="1800" dirty="0"/>
              <a:t> / </a:t>
            </a:r>
            <a:r>
              <a:rPr lang="hu-HU" sz="1800" dirty="0" err="1"/>
              <a:t>strength</a:t>
            </a:r>
            <a:r>
              <a:rPr lang="hu-HU" sz="1800" dirty="0"/>
              <a:t>) * </a:t>
            </a:r>
            <a:r>
              <a:rPr lang="hu-HU" sz="1800" dirty="0" err="1"/>
              <a:t>strength</a:t>
            </a:r>
            <a:r>
              <a:rPr lang="hu-HU" sz="1800" dirty="0"/>
              <a:t>;</a:t>
            </a:r>
            <a:endParaRPr lang="hu-HU" sz="1800" dirty="0" smtClean="0"/>
          </a:p>
          <a:p>
            <a:pPr marL="0" indent="0">
              <a:buNone/>
            </a:pPr>
            <a:r>
              <a:rPr lang="hu-HU" sz="1800" dirty="0" smtClean="0"/>
              <a:t>fixed4 </a:t>
            </a:r>
            <a:r>
              <a:rPr lang="hu-HU" sz="1800" dirty="0"/>
              <a:t>col = tex2D(_</a:t>
            </a:r>
            <a:r>
              <a:rPr lang="hu-HU" sz="1800" dirty="0" err="1"/>
              <a:t>MainTex</a:t>
            </a:r>
            <a:r>
              <a:rPr lang="hu-HU" sz="1800" dirty="0"/>
              <a:t>, </a:t>
            </a:r>
            <a:r>
              <a:rPr lang="hu-HU" sz="1800" dirty="0" err="1"/>
              <a:t>texCoord</a:t>
            </a:r>
            <a:r>
              <a:rPr lang="hu-HU" sz="1800" dirty="0" smtClean="0"/>
              <a:t>);</a:t>
            </a:r>
          </a:p>
          <a:p>
            <a:pPr marL="0" indent="0">
              <a:buNone/>
            </a:pPr>
            <a:endParaRPr lang="hu-HU" sz="1800" dirty="0" smtClean="0"/>
          </a:p>
          <a:p>
            <a:pPr marL="0" indent="0">
              <a:buNone/>
            </a:pPr>
            <a:r>
              <a:rPr lang="hu-HU" sz="1800" dirty="0" smtClean="0"/>
              <a:t>// csak a képernyő egy részére:</a:t>
            </a:r>
            <a:endParaRPr lang="hu-HU" sz="1800" dirty="0"/>
          </a:p>
          <a:p>
            <a:pPr marL="0" indent="0">
              <a:buNone/>
            </a:pPr>
            <a:r>
              <a:rPr lang="hu-HU" sz="1800" dirty="0" err="1"/>
              <a:t>if</a:t>
            </a:r>
            <a:r>
              <a:rPr lang="hu-HU" sz="1800" dirty="0"/>
              <a:t> (</a:t>
            </a:r>
            <a:r>
              <a:rPr lang="hu-HU" sz="1800" dirty="0" err="1"/>
              <a:t>i.uv.x</a:t>
            </a:r>
            <a:r>
              <a:rPr lang="hu-HU" sz="1800" dirty="0"/>
              <a:t> &gt; 0.2 &amp;&amp; </a:t>
            </a:r>
            <a:r>
              <a:rPr lang="hu-HU" sz="1800" dirty="0" err="1"/>
              <a:t>i.uv.x</a:t>
            </a:r>
            <a:r>
              <a:rPr lang="hu-HU" sz="1800" dirty="0"/>
              <a:t> &lt; 0.7 </a:t>
            </a:r>
            <a:r>
              <a:rPr lang="hu-HU" sz="1800" dirty="0" smtClean="0"/>
              <a:t>&amp;&amp; </a:t>
            </a:r>
            <a:r>
              <a:rPr lang="hu-HU" sz="1800" dirty="0" err="1" smtClean="0"/>
              <a:t>i.uv.y</a:t>
            </a:r>
            <a:r>
              <a:rPr lang="hu-HU" sz="1800" dirty="0" smtClean="0"/>
              <a:t> </a:t>
            </a:r>
            <a:r>
              <a:rPr lang="hu-HU" sz="1800" dirty="0"/>
              <a:t>&gt; 0.3 &amp;&amp; </a:t>
            </a:r>
            <a:r>
              <a:rPr lang="hu-HU" sz="1800" dirty="0" err="1"/>
              <a:t>i.uv.y</a:t>
            </a:r>
            <a:r>
              <a:rPr lang="hu-HU" sz="1800" dirty="0"/>
              <a:t> &lt; 0.6)</a:t>
            </a:r>
          </a:p>
        </p:txBody>
      </p:sp>
    </p:spTree>
    <p:extLst>
      <p:ext uri="{BB962C8B-B14F-4D97-AF65-F5344CB8AC3E}">
        <p14:creationId xmlns:p14="http://schemas.microsoft.com/office/powerpoint/2010/main" val="187338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Úszó textúra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fixed4 </a:t>
            </a:r>
            <a:r>
              <a:rPr lang="en-US" sz="1800" dirty="0" err="1"/>
              <a:t>frag_floating</a:t>
            </a:r>
            <a:r>
              <a:rPr lang="en-US" sz="1800" dirty="0"/>
              <a:t>(v2f </a:t>
            </a:r>
            <a:r>
              <a:rPr lang="en-US" sz="1800" dirty="0" err="1"/>
              <a:t>i</a:t>
            </a:r>
            <a:r>
              <a:rPr lang="en-US" sz="1800" dirty="0"/>
              <a:t>) : </a:t>
            </a:r>
            <a:r>
              <a:rPr lang="en-US" sz="1800" dirty="0" err="1" smtClean="0"/>
              <a:t>SV_Target</a:t>
            </a:r>
            <a:r>
              <a:rPr lang="hu-HU" sz="1800" dirty="0" smtClean="0"/>
              <a:t> </a:t>
            </a:r>
            <a:r>
              <a:rPr lang="en-US" sz="1800" dirty="0" smtClean="0"/>
              <a:t>{</a:t>
            </a:r>
            <a:endParaRPr lang="hu-HU" sz="1800" dirty="0" smtClean="0"/>
          </a:p>
          <a:p>
            <a:pPr marL="0" indent="0">
              <a:buNone/>
            </a:pPr>
            <a:r>
              <a:rPr lang="hu-HU" sz="1800" dirty="0" smtClean="0">
                <a:solidFill>
                  <a:srgbClr val="FF0000"/>
                </a:solidFill>
              </a:rPr>
              <a:t>   float2 </a:t>
            </a:r>
            <a:r>
              <a:rPr lang="en-US" sz="1800" dirty="0" err="1" smtClean="0">
                <a:solidFill>
                  <a:srgbClr val="FF0000"/>
                </a:solidFill>
              </a:rPr>
              <a:t>texCoord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= </a:t>
            </a:r>
            <a:r>
              <a:rPr lang="en-US" sz="1800" dirty="0" smtClean="0">
                <a:solidFill>
                  <a:srgbClr val="FF0000"/>
                </a:solidFill>
              </a:rPr>
              <a:t>i.uv</a:t>
            </a:r>
            <a:r>
              <a:rPr lang="en-US" sz="1800" dirty="0">
                <a:solidFill>
                  <a:srgbClr val="FF0000"/>
                </a:solidFill>
              </a:rPr>
              <a:t>+0.15*float2</a:t>
            </a:r>
            <a:r>
              <a:rPr lang="en-US" sz="1800" dirty="0" smtClean="0">
                <a:solidFill>
                  <a:srgbClr val="FF0000"/>
                </a:solidFill>
              </a:rPr>
              <a:t>(</a:t>
            </a:r>
            <a:endParaRPr lang="hu-HU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1800" dirty="0" smtClean="0">
                <a:solidFill>
                  <a:srgbClr val="FF0000"/>
                </a:solidFill>
              </a:rPr>
              <a:t>       </a:t>
            </a:r>
            <a:r>
              <a:rPr lang="en-US" sz="1800" dirty="0" smtClean="0">
                <a:solidFill>
                  <a:srgbClr val="FF0000"/>
                </a:solidFill>
              </a:rPr>
              <a:t>sin(2*i.uv.x</a:t>
            </a:r>
            <a:r>
              <a:rPr lang="en-US" sz="1800" dirty="0">
                <a:solidFill>
                  <a:srgbClr val="FF0000"/>
                </a:solidFill>
              </a:rPr>
              <a:t>+_</a:t>
            </a:r>
            <a:r>
              <a:rPr lang="en-US" sz="1800" dirty="0" err="1">
                <a:solidFill>
                  <a:srgbClr val="FF0000"/>
                </a:solidFill>
              </a:rPr>
              <a:t>Time.y</a:t>
            </a:r>
            <a:r>
              <a:rPr lang="en-US" sz="1800" dirty="0" smtClean="0">
                <a:solidFill>
                  <a:srgbClr val="FF0000"/>
                </a:solidFill>
              </a:rPr>
              <a:t>),</a:t>
            </a:r>
            <a:endParaRPr lang="hu-HU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1800" dirty="0">
                <a:solidFill>
                  <a:srgbClr val="FF0000"/>
                </a:solidFill>
              </a:rPr>
              <a:t> </a:t>
            </a:r>
            <a:r>
              <a:rPr lang="hu-HU" sz="1800" dirty="0" smtClean="0">
                <a:solidFill>
                  <a:srgbClr val="FF0000"/>
                </a:solidFill>
              </a:rPr>
              <a:t>      </a:t>
            </a:r>
            <a:r>
              <a:rPr lang="en-US" sz="1800" dirty="0" smtClean="0">
                <a:solidFill>
                  <a:srgbClr val="FF0000"/>
                </a:solidFill>
              </a:rPr>
              <a:t>cos(3*i.uv.y</a:t>
            </a:r>
            <a:r>
              <a:rPr lang="en-US" sz="1800" dirty="0">
                <a:solidFill>
                  <a:srgbClr val="FF0000"/>
                </a:solidFill>
              </a:rPr>
              <a:t>+_</a:t>
            </a:r>
            <a:r>
              <a:rPr lang="en-US" sz="1800" dirty="0" err="1">
                <a:solidFill>
                  <a:srgbClr val="FF0000"/>
                </a:solidFill>
              </a:rPr>
              <a:t>Time.z</a:t>
            </a:r>
            <a:r>
              <a:rPr lang="en-US" sz="1800" dirty="0" smtClean="0">
                <a:solidFill>
                  <a:srgbClr val="FF0000"/>
                </a:solidFill>
              </a:rPr>
              <a:t>));</a:t>
            </a:r>
            <a:endParaRPr lang="hu-HU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1800" dirty="0"/>
              <a:t> </a:t>
            </a:r>
            <a:r>
              <a:rPr lang="hu-HU" sz="1800" dirty="0" smtClean="0"/>
              <a:t>  </a:t>
            </a:r>
            <a:r>
              <a:rPr lang="en-US" sz="1800" dirty="0" smtClean="0"/>
              <a:t>fixed4 </a:t>
            </a:r>
            <a:r>
              <a:rPr lang="en-US" sz="1800" dirty="0"/>
              <a:t>col </a:t>
            </a:r>
            <a:r>
              <a:rPr lang="en-US" sz="1800" dirty="0" smtClean="0"/>
              <a:t>= tex2D</a:t>
            </a:r>
            <a:r>
              <a:rPr lang="en-US" sz="1800" dirty="0"/>
              <a:t>(_</a:t>
            </a:r>
            <a:r>
              <a:rPr lang="en-US" sz="1800" dirty="0" err="1"/>
              <a:t>MainTex</a:t>
            </a:r>
            <a:r>
              <a:rPr lang="en-US" sz="1800" dirty="0"/>
              <a:t>, </a:t>
            </a:r>
            <a:r>
              <a:rPr lang="en-US" sz="1800" dirty="0" err="1"/>
              <a:t>texCoord</a:t>
            </a:r>
            <a:r>
              <a:rPr lang="en-US" sz="1800" dirty="0" smtClean="0"/>
              <a:t>);</a:t>
            </a:r>
            <a:endParaRPr lang="hu-HU" sz="1800" dirty="0" smtClean="0"/>
          </a:p>
          <a:p>
            <a:pPr marL="0" indent="0">
              <a:buNone/>
            </a:pPr>
            <a:r>
              <a:rPr lang="hu-HU" sz="1800" dirty="0"/>
              <a:t> </a:t>
            </a:r>
            <a:r>
              <a:rPr lang="hu-HU" sz="1800" dirty="0" smtClean="0"/>
              <a:t>  re</a:t>
            </a:r>
            <a:r>
              <a:rPr lang="en-US" sz="1800" dirty="0" smtClean="0"/>
              <a:t>turn </a:t>
            </a:r>
            <a:r>
              <a:rPr lang="en-US" sz="1800" dirty="0"/>
              <a:t>col</a:t>
            </a:r>
            <a:r>
              <a:rPr lang="en-US" sz="1800" dirty="0" smtClean="0"/>
              <a:t>;</a:t>
            </a:r>
            <a:endParaRPr lang="hu-HU" sz="1800" dirty="0" smtClean="0"/>
          </a:p>
          <a:p>
            <a:pPr marL="0" indent="0">
              <a:buNone/>
            </a:pPr>
            <a:r>
              <a:rPr lang="en-US" sz="1800" dirty="0" smtClean="0"/>
              <a:t>}</a:t>
            </a:r>
            <a:endParaRPr lang="en-US" sz="18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727" y="2259105"/>
            <a:ext cx="3294697" cy="322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30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Clamp</a:t>
            </a:r>
            <a:r>
              <a:rPr lang="hu-HU" dirty="0" smtClean="0"/>
              <a:t> elkerülése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 smtClean="0"/>
              <a:t>Az </a:t>
            </a:r>
            <a:r>
              <a:rPr lang="hu-HU" sz="2000" dirty="0" err="1" smtClean="0"/>
              <a:t>OnRenderImage-ben</a:t>
            </a:r>
            <a:r>
              <a:rPr lang="hu-HU" sz="2000" dirty="0" smtClean="0"/>
              <a:t> beállíthatnánk a </a:t>
            </a:r>
            <a:r>
              <a:rPr lang="hu-HU" sz="2000" dirty="0" err="1" smtClean="0"/>
              <a:t>source.wrapMode-ot</a:t>
            </a:r>
            <a:r>
              <a:rPr lang="hu-HU" sz="2000" dirty="0" smtClean="0"/>
              <a:t> </a:t>
            </a:r>
            <a:r>
              <a:rPr lang="hu-HU" sz="2000" dirty="0" err="1" smtClean="0"/>
              <a:t>mirror-ra</a:t>
            </a:r>
            <a:endParaRPr lang="hu-HU" sz="2000" dirty="0" smtClean="0"/>
          </a:p>
          <a:p>
            <a:r>
              <a:rPr lang="hu-HU" sz="2000" dirty="0" smtClean="0"/>
              <a:t>Sajnos ezt nem lehet </a:t>
            </a:r>
            <a:r>
              <a:rPr lang="hu-HU" sz="2000" dirty="0" smtClean="0">
                <a:sym typeface="Wingdings" panose="05000000000000000000" pitchFamily="2" charset="2"/>
              </a:rPr>
              <a:t></a:t>
            </a:r>
          </a:p>
          <a:p>
            <a:r>
              <a:rPr lang="hu-HU" sz="2000" dirty="0" smtClean="0">
                <a:sym typeface="Wingdings" panose="05000000000000000000" pitchFamily="2" charset="2"/>
              </a:rPr>
              <a:t>Oldjuk meg </a:t>
            </a:r>
            <a:r>
              <a:rPr lang="hu-HU" sz="2000" dirty="0" err="1" smtClean="0">
                <a:sym typeface="Wingdings" panose="05000000000000000000" pitchFamily="2" charset="2"/>
              </a:rPr>
              <a:t>shaderből</a:t>
            </a:r>
            <a:endParaRPr lang="hu-HU" sz="2000" dirty="0" smtClean="0">
              <a:sym typeface="Wingdings" panose="05000000000000000000" pitchFamily="2" charset="2"/>
            </a:endParaRPr>
          </a:p>
          <a:p>
            <a:endParaRPr lang="hu-HU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float2 length = { 1.0</a:t>
            </a:r>
            <a:r>
              <a:rPr lang="en-US" sz="1800" dirty="0" smtClean="0">
                <a:solidFill>
                  <a:srgbClr val="FF0000"/>
                </a:solidFill>
              </a:rPr>
              <a:t>,</a:t>
            </a:r>
            <a:r>
              <a:rPr lang="hu-HU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1.0 </a:t>
            </a:r>
            <a:r>
              <a:rPr lang="en-US" sz="1800" dirty="0">
                <a:solidFill>
                  <a:srgbClr val="FF0000"/>
                </a:solidFill>
              </a:rPr>
              <a:t>};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float2 </a:t>
            </a:r>
            <a:r>
              <a:rPr lang="en-US" sz="1800" dirty="0" err="1">
                <a:solidFill>
                  <a:srgbClr val="FF0000"/>
                </a:solidFill>
              </a:rPr>
              <a:t>mirrorTexCoords</a:t>
            </a:r>
            <a:r>
              <a:rPr lang="en-US" sz="1800" dirty="0">
                <a:solidFill>
                  <a:srgbClr val="FF0000"/>
                </a:solidFill>
              </a:rPr>
              <a:t> = length - abs(</a:t>
            </a:r>
            <a:r>
              <a:rPr lang="en-US" sz="1800" dirty="0" err="1">
                <a:solidFill>
                  <a:srgbClr val="FF0000"/>
                </a:solidFill>
              </a:rPr>
              <a:t>texCoord</a:t>
            </a:r>
            <a:r>
              <a:rPr lang="en-US" sz="1800" dirty="0">
                <a:solidFill>
                  <a:srgbClr val="FF0000"/>
                </a:solidFill>
              </a:rPr>
              <a:t> - length);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fixed4 col = tex2D(_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MainTex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mirrorTexCoords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);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99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Tologatás </a:t>
            </a:r>
            <a:r>
              <a:rPr lang="hu-HU" dirty="0" err="1" smtClean="0"/>
              <a:t>vertex</a:t>
            </a:r>
            <a:r>
              <a:rPr lang="hu-HU" dirty="0" smtClean="0"/>
              <a:t> </a:t>
            </a:r>
            <a:r>
              <a:rPr lang="hu-HU" dirty="0" err="1" smtClean="0"/>
              <a:t>shaderben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 smtClean="0"/>
              <a:t>Ha minden pixelt ugyanarra tolunk, akkor </a:t>
            </a:r>
            <a:r>
              <a:rPr lang="hu-HU" dirty="0" err="1" smtClean="0"/>
              <a:t>vertex</a:t>
            </a:r>
            <a:r>
              <a:rPr lang="hu-HU" dirty="0" smtClean="0"/>
              <a:t> </a:t>
            </a:r>
            <a:r>
              <a:rPr lang="hu-HU" dirty="0" err="1" smtClean="0"/>
              <a:t>shaderben</a:t>
            </a:r>
            <a:r>
              <a:rPr lang="hu-HU" dirty="0" smtClean="0"/>
              <a:t> hatékonyabb</a:t>
            </a:r>
          </a:p>
          <a:p>
            <a:pPr lvl="1"/>
            <a:r>
              <a:rPr lang="hu-HU" dirty="0" smtClean="0"/>
              <a:t>2 </a:t>
            </a:r>
            <a:r>
              <a:rPr lang="hu-HU" dirty="0" err="1" smtClean="0"/>
              <a:t>vertex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hívás vs. pixelszámnyi </a:t>
            </a:r>
            <a:r>
              <a:rPr lang="hu-HU" dirty="0" err="1" smtClean="0"/>
              <a:t>fragment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/>
              <a:t>#</a:t>
            </a:r>
            <a:r>
              <a:rPr lang="hu-HU" sz="2400" dirty="0" err="1"/>
              <a:t>pragma</a:t>
            </a:r>
            <a:r>
              <a:rPr lang="hu-HU" sz="2400" dirty="0"/>
              <a:t> </a:t>
            </a:r>
            <a:r>
              <a:rPr lang="hu-HU" sz="2400" dirty="0" err="1"/>
              <a:t>vertex</a:t>
            </a:r>
            <a:r>
              <a:rPr lang="hu-HU" sz="2400" dirty="0"/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vert_shift</a:t>
            </a:r>
            <a:endParaRPr lang="hu-HU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2400" dirty="0" smtClean="0"/>
              <a:t>#</a:t>
            </a:r>
            <a:r>
              <a:rPr lang="hu-HU" sz="2400" dirty="0" err="1" smtClean="0"/>
              <a:t>pragma</a:t>
            </a:r>
            <a:r>
              <a:rPr lang="hu-HU" sz="2400" dirty="0" smtClean="0"/>
              <a:t> </a:t>
            </a:r>
            <a:r>
              <a:rPr lang="hu-HU" sz="2400" dirty="0" err="1"/>
              <a:t>fragment</a:t>
            </a:r>
            <a:r>
              <a:rPr lang="hu-HU" sz="2400" dirty="0"/>
              <a:t> </a:t>
            </a:r>
            <a:r>
              <a:rPr lang="hu-HU" sz="2400" dirty="0" err="1" smtClean="0"/>
              <a:t>frag</a:t>
            </a:r>
            <a:endParaRPr lang="hu-HU" sz="2400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en-US" sz="2100" dirty="0" smtClean="0"/>
              <a:t>v2f </a:t>
            </a:r>
            <a:r>
              <a:rPr lang="en-US" sz="2100" dirty="0" err="1">
                <a:solidFill>
                  <a:srgbClr val="FF0000"/>
                </a:solidFill>
              </a:rPr>
              <a:t>vert_shift</a:t>
            </a:r>
            <a:r>
              <a:rPr lang="en-US" sz="2100" dirty="0"/>
              <a:t>(</a:t>
            </a:r>
            <a:r>
              <a:rPr lang="en-US" sz="2100" dirty="0" err="1"/>
              <a:t>appdata</a:t>
            </a:r>
            <a:r>
              <a:rPr lang="en-US" sz="2100" dirty="0"/>
              <a:t> v)	</a:t>
            </a:r>
            <a:r>
              <a:rPr lang="en-US" sz="2100" dirty="0" smtClean="0"/>
              <a:t>{</a:t>
            </a:r>
            <a:r>
              <a:rPr lang="en-US" sz="2100" dirty="0"/>
              <a:t>			</a:t>
            </a:r>
            <a:endParaRPr lang="hu-HU" sz="2100" dirty="0" smtClean="0"/>
          </a:p>
          <a:p>
            <a:pPr marL="0" indent="0">
              <a:buNone/>
            </a:pPr>
            <a:r>
              <a:rPr lang="hu-HU" sz="2100" dirty="0"/>
              <a:t> </a:t>
            </a:r>
            <a:r>
              <a:rPr lang="hu-HU" sz="2100" dirty="0" smtClean="0"/>
              <a:t>   </a:t>
            </a:r>
            <a:r>
              <a:rPr lang="en-US" sz="2100" dirty="0" smtClean="0"/>
              <a:t>v2f o;</a:t>
            </a:r>
            <a:endParaRPr lang="hu-HU" sz="2100" dirty="0" smtClean="0"/>
          </a:p>
          <a:p>
            <a:pPr marL="0" indent="0">
              <a:buNone/>
            </a:pPr>
            <a:r>
              <a:rPr lang="hu-HU" sz="2100" dirty="0" smtClean="0"/>
              <a:t>    </a:t>
            </a:r>
            <a:r>
              <a:rPr lang="en-US" sz="2100" dirty="0" err="1" smtClean="0"/>
              <a:t>o.vertex</a:t>
            </a:r>
            <a:r>
              <a:rPr lang="en-US" sz="2100" dirty="0" smtClean="0"/>
              <a:t> </a:t>
            </a:r>
            <a:r>
              <a:rPr lang="en-US" sz="2100" dirty="0"/>
              <a:t>= </a:t>
            </a:r>
            <a:r>
              <a:rPr lang="en-US" sz="2100" dirty="0" err="1"/>
              <a:t>mul</a:t>
            </a:r>
            <a:r>
              <a:rPr lang="en-US" sz="2100" dirty="0"/>
              <a:t>(UNITY_MATRIX_MVP, </a:t>
            </a:r>
            <a:r>
              <a:rPr lang="en-US" sz="2100" dirty="0" err="1"/>
              <a:t>v.vertex</a:t>
            </a:r>
            <a:r>
              <a:rPr lang="en-US" sz="2100" dirty="0" smtClean="0"/>
              <a:t>);</a:t>
            </a:r>
            <a:endParaRPr lang="hu-HU" sz="2100" dirty="0" smtClean="0"/>
          </a:p>
          <a:p>
            <a:pPr marL="0" indent="0">
              <a:buNone/>
            </a:pPr>
            <a:r>
              <a:rPr lang="hu-HU" sz="2100" dirty="0"/>
              <a:t> </a:t>
            </a:r>
            <a:r>
              <a:rPr lang="hu-HU" sz="2100" dirty="0" smtClean="0"/>
              <a:t>   </a:t>
            </a:r>
            <a:r>
              <a:rPr lang="en-US" sz="2100" dirty="0" err="1" smtClean="0"/>
              <a:t>o.uv</a:t>
            </a:r>
            <a:r>
              <a:rPr lang="en-US" sz="2100" dirty="0" smtClean="0"/>
              <a:t> </a:t>
            </a:r>
            <a:r>
              <a:rPr lang="en-US" sz="2100" dirty="0"/>
              <a:t>= </a:t>
            </a:r>
            <a:r>
              <a:rPr lang="en-US" sz="2100" dirty="0" err="1" smtClean="0"/>
              <a:t>v.uv</a:t>
            </a:r>
            <a:r>
              <a:rPr lang="en-US" sz="2100" dirty="0" smtClean="0"/>
              <a:t>;</a:t>
            </a:r>
            <a:endParaRPr lang="hu-HU" sz="2100" dirty="0" smtClean="0"/>
          </a:p>
          <a:p>
            <a:pPr marL="0" indent="0">
              <a:buNone/>
            </a:pPr>
            <a:r>
              <a:rPr lang="hu-HU" sz="2100" dirty="0"/>
              <a:t> </a:t>
            </a:r>
            <a:r>
              <a:rPr lang="hu-HU" sz="2100" dirty="0" smtClean="0"/>
              <a:t>   </a:t>
            </a:r>
            <a:r>
              <a:rPr lang="en-US" sz="2100" dirty="0" err="1" smtClean="0">
                <a:solidFill>
                  <a:srgbClr val="FF0000"/>
                </a:solidFill>
              </a:rPr>
              <a:t>o.uv.x</a:t>
            </a:r>
            <a:r>
              <a:rPr lang="en-US" sz="2100" dirty="0" smtClean="0">
                <a:solidFill>
                  <a:srgbClr val="FF0000"/>
                </a:solidFill>
              </a:rPr>
              <a:t> </a:t>
            </a:r>
            <a:r>
              <a:rPr lang="en-US" sz="2100" dirty="0">
                <a:solidFill>
                  <a:srgbClr val="FF0000"/>
                </a:solidFill>
              </a:rPr>
              <a:t>+= sin(_</a:t>
            </a:r>
            <a:r>
              <a:rPr lang="en-US" sz="2100" dirty="0" err="1">
                <a:solidFill>
                  <a:srgbClr val="FF0000"/>
                </a:solidFill>
              </a:rPr>
              <a:t>Time.y</a:t>
            </a:r>
            <a:r>
              <a:rPr lang="en-US" sz="2100" dirty="0">
                <a:solidFill>
                  <a:srgbClr val="FF0000"/>
                </a:solidFill>
              </a:rPr>
              <a:t>) * </a:t>
            </a:r>
            <a:r>
              <a:rPr lang="en-US" sz="2100" dirty="0" smtClean="0">
                <a:solidFill>
                  <a:srgbClr val="FF0000"/>
                </a:solidFill>
              </a:rPr>
              <a:t>0.1;</a:t>
            </a:r>
            <a:endParaRPr lang="hu-HU" sz="21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2100" dirty="0"/>
              <a:t> </a:t>
            </a:r>
            <a:r>
              <a:rPr lang="hu-HU" sz="2100" dirty="0" smtClean="0"/>
              <a:t>   r</a:t>
            </a:r>
            <a:r>
              <a:rPr lang="en-US" sz="2100" dirty="0" err="1" smtClean="0"/>
              <a:t>eturn</a:t>
            </a:r>
            <a:r>
              <a:rPr lang="en-US" sz="2100" dirty="0" smtClean="0"/>
              <a:t> </a:t>
            </a:r>
            <a:r>
              <a:rPr lang="en-US" sz="2100" dirty="0"/>
              <a:t>o</a:t>
            </a:r>
            <a:r>
              <a:rPr lang="en-US" sz="2100" dirty="0" smtClean="0"/>
              <a:t>;</a:t>
            </a:r>
            <a:endParaRPr lang="hu-HU" sz="2100" dirty="0" smtClean="0"/>
          </a:p>
          <a:p>
            <a:pPr marL="0" indent="0">
              <a:buNone/>
            </a:pPr>
            <a:r>
              <a:rPr lang="en-US" sz="2100" dirty="0" smtClean="0"/>
              <a:t>}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376306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Effekt limitálása a kép egy részére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0966" y="1387637"/>
            <a:ext cx="7886700" cy="4351338"/>
          </a:xfrm>
        </p:spPr>
        <p:txBody>
          <a:bodyPr>
            <a:normAutofit/>
          </a:bodyPr>
          <a:lstStyle/>
          <a:p>
            <a:r>
              <a:rPr lang="hu-HU" sz="2400" dirty="0" smtClean="0"/>
              <a:t>A textúrakoordináta megmondja, hogy hol vagyunk a képen</a:t>
            </a:r>
          </a:p>
          <a:p>
            <a:r>
              <a:rPr lang="hu-HU" sz="2400" dirty="0" smtClean="0"/>
              <a:t>Ezt felhasználva szelektíven módosíthatjuk a kép részeit</a:t>
            </a:r>
          </a:p>
          <a:p>
            <a:pPr marL="0" indent="0">
              <a:buNone/>
            </a:pPr>
            <a:r>
              <a:rPr lang="en-US" sz="2000" dirty="0"/>
              <a:t>fixed4 </a:t>
            </a:r>
            <a:r>
              <a:rPr lang="en-US" sz="2000" dirty="0" err="1"/>
              <a:t>frag_radial</a:t>
            </a:r>
            <a:r>
              <a:rPr lang="en-US" sz="2000" dirty="0"/>
              <a:t>(v2f </a:t>
            </a:r>
            <a:r>
              <a:rPr lang="en-US" sz="2000" dirty="0" err="1"/>
              <a:t>i</a:t>
            </a:r>
            <a:r>
              <a:rPr lang="en-US" sz="2000" dirty="0"/>
              <a:t>) : </a:t>
            </a:r>
            <a:r>
              <a:rPr lang="en-US" sz="2000" dirty="0" err="1" smtClean="0"/>
              <a:t>SV_Target</a:t>
            </a:r>
            <a:r>
              <a:rPr lang="hu-HU" sz="2000" dirty="0" smtClean="0"/>
              <a:t> </a:t>
            </a:r>
            <a:r>
              <a:rPr lang="en-US" sz="2000" dirty="0" smtClean="0"/>
              <a:t>{</a:t>
            </a:r>
            <a:endParaRPr lang="hu-HU" sz="2000" dirty="0" smtClean="0"/>
          </a:p>
          <a:p>
            <a:pPr marL="0" indent="0">
              <a:buNone/>
            </a:pPr>
            <a:r>
              <a:rPr lang="hu-HU" sz="2000" dirty="0"/>
              <a:t> </a:t>
            </a:r>
            <a:r>
              <a:rPr lang="hu-HU" sz="2000" dirty="0" smtClean="0"/>
              <a:t>   </a:t>
            </a:r>
            <a:r>
              <a:rPr lang="en-US" sz="2000" dirty="0" smtClean="0"/>
              <a:t>fixed4 </a:t>
            </a:r>
            <a:r>
              <a:rPr lang="en-US" sz="2000" dirty="0"/>
              <a:t>col = tex2D(_</a:t>
            </a:r>
            <a:r>
              <a:rPr lang="en-US" sz="2000" dirty="0" err="1"/>
              <a:t>MainTex</a:t>
            </a:r>
            <a:r>
              <a:rPr lang="en-US" sz="2000" dirty="0"/>
              <a:t>, </a:t>
            </a:r>
            <a:r>
              <a:rPr lang="en-US" sz="2000" dirty="0" err="1"/>
              <a:t>i.uv</a:t>
            </a:r>
            <a:r>
              <a:rPr lang="en-US" sz="2000" dirty="0" smtClean="0"/>
              <a:t>);</a:t>
            </a:r>
            <a:endParaRPr lang="hu-HU" sz="2000" dirty="0" smtClean="0"/>
          </a:p>
          <a:p>
            <a:pPr marL="0" indent="0">
              <a:buNone/>
            </a:pPr>
            <a:r>
              <a:rPr lang="hu-HU" sz="2000" dirty="0">
                <a:solidFill>
                  <a:srgbClr val="FF0000"/>
                </a:solidFill>
              </a:rPr>
              <a:t> </a:t>
            </a:r>
            <a:r>
              <a:rPr lang="hu-HU" sz="2000" dirty="0" smtClean="0">
                <a:solidFill>
                  <a:srgbClr val="FF0000"/>
                </a:solidFill>
              </a:rPr>
              <a:t>   </a:t>
            </a:r>
            <a:r>
              <a:rPr lang="en-US" sz="2000" dirty="0" smtClean="0">
                <a:solidFill>
                  <a:srgbClr val="FF0000"/>
                </a:solidFill>
              </a:rPr>
              <a:t>fixed2 </a:t>
            </a:r>
            <a:r>
              <a:rPr lang="en-US" sz="2000" dirty="0">
                <a:solidFill>
                  <a:srgbClr val="FF0000"/>
                </a:solidFill>
              </a:rPr>
              <a:t>center = { 0.5, 0.5 </a:t>
            </a:r>
            <a:r>
              <a:rPr lang="en-US" sz="2000" dirty="0" smtClean="0">
                <a:solidFill>
                  <a:srgbClr val="FF0000"/>
                </a:solidFill>
              </a:rPr>
              <a:t>};</a:t>
            </a:r>
            <a:endParaRPr lang="hu-HU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2000" dirty="0">
                <a:solidFill>
                  <a:srgbClr val="FF0000"/>
                </a:solidFill>
              </a:rPr>
              <a:t> </a:t>
            </a:r>
            <a:r>
              <a:rPr lang="hu-HU" sz="2000" dirty="0" smtClean="0">
                <a:solidFill>
                  <a:srgbClr val="FF0000"/>
                </a:solidFill>
              </a:rPr>
              <a:t>   </a:t>
            </a:r>
            <a:r>
              <a:rPr lang="en-US" sz="2000" dirty="0" smtClean="0">
                <a:solidFill>
                  <a:srgbClr val="FF0000"/>
                </a:solidFill>
              </a:rPr>
              <a:t>fixed </a:t>
            </a:r>
            <a:r>
              <a:rPr lang="en-US" sz="2000" dirty="0" err="1">
                <a:solidFill>
                  <a:srgbClr val="FF0000"/>
                </a:solidFill>
              </a:rPr>
              <a:t>radial_dist</a:t>
            </a:r>
            <a:r>
              <a:rPr lang="en-US" sz="2000" dirty="0">
                <a:solidFill>
                  <a:srgbClr val="FF0000"/>
                </a:solidFill>
              </a:rPr>
              <a:t> = length(center - </a:t>
            </a:r>
            <a:r>
              <a:rPr lang="en-US" sz="2000" dirty="0" err="1">
                <a:solidFill>
                  <a:srgbClr val="FF0000"/>
                </a:solidFill>
              </a:rPr>
              <a:t>i.uv</a:t>
            </a:r>
            <a:r>
              <a:rPr lang="en-US" sz="2000" dirty="0">
                <a:solidFill>
                  <a:srgbClr val="FF0000"/>
                </a:solidFill>
              </a:rPr>
              <a:t>);	</a:t>
            </a:r>
            <a:endParaRPr lang="hu-HU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2000" dirty="0">
                <a:solidFill>
                  <a:srgbClr val="FF0000"/>
                </a:solidFill>
              </a:rPr>
              <a:t> </a:t>
            </a:r>
            <a:r>
              <a:rPr lang="hu-HU" sz="2000" dirty="0" smtClean="0">
                <a:solidFill>
                  <a:srgbClr val="FF0000"/>
                </a:solidFill>
              </a:rPr>
              <a:t>   </a:t>
            </a:r>
            <a:r>
              <a:rPr lang="en-US" sz="2000" dirty="0" smtClean="0">
                <a:solidFill>
                  <a:srgbClr val="FF0000"/>
                </a:solidFill>
              </a:rPr>
              <a:t>if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radial_dist</a:t>
            </a:r>
            <a:r>
              <a:rPr lang="en-US" sz="2000" dirty="0">
                <a:solidFill>
                  <a:srgbClr val="FF0000"/>
                </a:solidFill>
              </a:rPr>
              <a:t> &gt; 0.4) </a:t>
            </a:r>
            <a:r>
              <a:rPr lang="en-US" sz="2000" dirty="0" err="1">
                <a:solidFill>
                  <a:srgbClr val="FF0000"/>
                </a:solidFill>
              </a:rPr>
              <a:t>col.rgb</a:t>
            </a:r>
            <a:r>
              <a:rPr lang="en-US" sz="2000" dirty="0">
                <a:solidFill>
                  <a:srgbClr val="FF0000"/>
                </a:solidFill>
              </a:rPr>
              <a:t> = fixed3(0,0,0</a:t>
            </a:r>
            <a:r>
              <a:rPr lang="en-US" sz="2000" dirty="0" smtClean="0">
                <a:solidFill>
                  <a:srgbClr val="FF0000"/>
                </a:solidFill>
              </a:rPr>
              <a:t>);</a:t>
            </a:r>
            <a:endParaRPr lang="hu-HU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2000" dirty="0"/>
              <a:t> </a:t>
            </a:r>
            <a:r>
              <a:rPr lang="hu-HU" sz="2000" dirty="0" smtClean="0"/>
              <a:t>   </a:t>
            </a:r>
            <a:r>
              <a:rPr lang="en-US" sz="2000" dirty="0" smtClean="0"/>
              <a:t>return </a:t>
            </a:r>
            <a:r>
              <a:rPr lang="en-US" sz="2000" dirty="0"/>
              <a:t>col</a:t>
            </a:r>
            <a:r>
              <a:rPr lang="en-US" sz="2000" dirty="0" smtClean="0"/>
              <a:t>;</a:t>
            </a:r>
            <a:endParaRPr lang="hu-HU" sz="2000" dirty="0" smtClean="0"/>
          </a:p>
          <a:p>
            <a:pPr marL="0" indent="0">
              <a:buNone/>
            </a:pPr>
            <a:r>
              <a:rPr lang="en-US" sz="2000" dirty="0" smtClean="0"/>
              <a:t>}</a:t>
            </a:r>
            <a:endParaRPr lang="en-US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727" y="2259106"/>
            <a:ext cx="3294697" cy="32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64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Effekt limitálása a kép egy részére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0966" y="1387637"/>
            <a:ext cx="7886700" cy="4351338"/>
          </a:xfrm>
        </p:spPr>
        <p:txBody>
          <a:bodyPr>
            <a:normAutofit/>
          </a:bodyPr>
          <a:lstStyle/>
          <a:p>
            <a:r>
              <a:rPr lang="hu-HU" sz="2400" dirty="0" smtClean="0"/>
              <a:t>A textúrakoordináta megmondja, hogy hol vagyunk a képen</a:t>
            </a:r>
          </a:p>
          <a:p>
            <a:r>
              <a:rPr lang="hu-HU" sz="2400" dirty="0" smtClean="0"/>
              <a:t>Ezt felhasználva szelektíven módosíthatjuk a kép részeit</a:t>
            </a:r>
          </a:p>
          <a:p>
            <a:pPr marL="0" indent="0">
              <a:buNone/>
            </a:pPr>
            <a:r>
              <a:rPr lang="en-US" sz="2000" dirty="0"/>
              <a:t>fixed4 </a:t>
            </a:r>
            <a:r>
              <a:rPr lang="en-US" sz="2000" dirty="0" err="1"/>
              <a:t>frag_radial</a:t>
            </a:r>
            <a:r>
              <a:rPr lang="en-US" sz="2000" dirty="0"/>
              <a:t>(v2f </a:t>
            </a:r>
            <a:r>
              <a:rPr lang="en-US" sz="2000" dirty="0" err="1"/>
              <a:t>i</a:t>
            </a:r>
            <a:r>
              <a:rPr lang="en-US" sz="2000" dirty="0"/>
              <a:t>) : </a:t>
            </a:r>
            <a:r>
              <a:rPr lang="en-US" sz="2000" dirty="0" err="1" smtClean="0"/>
              <a:t>SV_Target</a:t>
            </a:r>
            <a:r>
              <a:rPr lang="hu-HU" sz="2000" dirty="0" smtClean="0"/>
              <a:t> </a:t>
            </a:r>
            <a:r>
              <a:rPr lang="en-US" sz="2000" dirty="0" smtClean="0"/>
              <a:t>{</a:t>
            </a:r>
            <a:endParaRPr lang="hu-HU" sz="2000" dirty="0" smtClean="0"/>
          </a:p>
          <a:p>
            <a:pPr marL="0" indent="0">
              <a:buNone/>
            </a:pPr>
            <a:r>
              <a:rPr lang="hu-HU" sz="2000" dirty="0"/>
              <a:t> </a:t>
            </a:r>
            <a:r>
              <a:rPr lang="hu-HU" sz="2000" dirty="0" smtClean="0"/>
              <a:t>   </a:t>
            </a:r>
            <a:r>
              <a:rPr lang="en-US" sz="2000" dirty="0" smtClean="0"/>
              <a:t>fixed4 </a:t>
            </a:r>
            <a:r>
              <a:rPr lang="en-US" sz="2000" dirty="0"/>
              <a:t>col = tex2D(_</a:t>
            </a:r>
            <a:r>
              <a:rPr lang="en-US" sz="2000" dirty="0" err="1"/>
              <a:t>MainTex</a:t>
            </a:r>
            <a:r>
              <a:rPr lang="en-US" sz="2000" dirty="0"/>
              <a:t>, </a:t>
            </a:r>
            <a:r>
              <a:rPr lang="en-US" sz="2000" dirty="0" err="1"/>
              <a:t>i.uv</a:t>
            </a:r>
            <a:r>
              <a:rPr lang="en-US" sz="2000" dirty="0" smtClean="0"/>
              <a:t>);</a:t>
            </a:r>
            <a:endParaRPr lang="hu-HU" sz="2000" dirty="0" smtClean="0"/>
          </a:p>
          <a:p>
            <a:pPr marL="0" indent="0">
              <a:buNone/>
            </a:pPr>
            <a:r>
              <a:rPr lang="hu-HU" sz="2000" dirty="0">
                <a:solidFill>
                  <a:srgbClr val="FF0000"/>
                </a:solidFill>
              </a:rPr>
              <a:t> </a:t>
            </a:r>
            <a:r>
              <a:rPr lang="hu-HU" sz="2000" dirty="0" smtClean="0">
                <a:solidFill>
                  <a:srgbClr val="FF0000"/>
                </a:solidFill>
              </a:rPr>
              <a:t>  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fixed2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center = { 0.5, 0.5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};</a:t>
            </a:r>
            <a:endParaRPr lang="hu-HU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hu-HU" sz="2000" dirty="0" smtClean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fixed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radial_dist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= length(center -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i.uv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);</a:t>
            </a:r>
            <a:endParaRPr lang="hu-HU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hu-HU" sz="2000" dirty="0">
                <a:solidFill>
                  <a:srgbClr val="FF0000"/>
                </a:solidFill>
              </a:rPr>
              <a:t> </a:t>
            </a:r>
            <a:r>
              <a:rPr lang="hu-HU" sz="2000" dirty="0" smtClean="0">
                <a:solidFill>
                  <a:srgbClr val="FF0000"/>
                </a:solidFill>
              </a:rPr>
              <a:t>   </a:t>
            </a:r>
            <a:r>
              <a:rPr lang="en-US" sz="2000" dirty="0">
                <a:solidFill>
                  <a:srgbClr val="FF0000"/>
                </a:solidFill>
              </a:rPr>
              <a:t>col *= pow(1.0 - radial_dist,2.0</a:t>
            </a:r>
            <a:r>
              <a:rPr lang="en-US" sz="2000" dirty="0" smtClean="0">
                <a:solidFill>
                  <a:srgbClr val="FF0000"/>
                </a:solidFill>
              </a:rPr>
              <a:t>);</a:t>
            </a:r>
            <a:endParaRPr lang="hu-HU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2000" dirty="0" smtClean="0"/>
              <a:t>    </a:t>
            </a:r>
            <a:r>
              <a:rPr lang="en-US" sz="2000" dirty="0" smtClean="0"/>
              <a:t>return </a:t>
            </a:r>
            <a:r>
              <a:rPr lang="en-US" sz="2000" dirty="0"/>
              <a:t>col</a:t>
            </a:r>
            <a:r>
              <a:rPr lang="en-US" sz="2000" dirty="0" smtClean="0"/>
              <a:t>;</a:t>
            </a:r>
            <a:endParaRPr lang="hu-HU" sz="2000" dirty="0" smtClean="0"/>
          </a:p>
          <a:p>
            <a:pPr marL="0" indent="0">
              <a:buNone/>
            </a:pPr>
            <a:r>
              <a:rPr lang="en-US" sz="2000" dirty="0" smtClean="0"/>
              <a:t>}</a:t>
            </a:r>
            <a:endParaRPr lang="en-US" sz="20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185" y="2259106"/>
            <a:ext cx="3302239" cy="322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79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Hasonló standard effektek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Fisheye</a:t>
            </a:r>
            <a:r>
              <a:rPr lang="hu-HU" dirty="0" smtClean="0"/>
              <a:t>, </a:t>
            </a:r>
            <a:r>
              <a:rPr lang="hu-HU" dirty="0" err="1" smtClean="0"/>
              <a:t>Twirl</a:t>
            </a:r>
            <a:r>
              <a:rPr lang="hu-HU" dirty="0" smtClean="0"/>
              <a:t>, </a:t>
            </a:r>
            <a:r>
              <a:rPr lang="hu-HU" dirty="0" err="1" smtClean="0"/>
              <a:t>Vortex</a:t>
            </a:r>
            <a:r>
              <a:rPr lang="hu-HU" dirty="0" smtClean="0"/>
              <a:t>…</a:t>
            </a: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74" y="2470222"/>
            <a:ext cx="3674944" cy="361185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107" y="2476065"/>
            <a:ext cx="3674050" cy="36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88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sketch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églalap 3"/>
          <p:cNvSpPr>
            <a:spLocks noChangeArrowheads="1"/>
          </p:cNvSpPr>
          <p:nvPr/>
        </p:nvSpPr>
        <p:spPr bwMode="auto">
          <a:xfrm>
            <a:off x="0" y="0"/>
            <a:ext cx="5511800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en-US"/>
              <a:t>http://research.cs.wisc.edu/graphics/Gallery/NPRQuake/</a:t>
            </a:r>
          </a:p>
        </p:txBody>
      </p:sp>
    </p:spTree>
    <p:extLst>
      <p:ext uri="{BB962C8B-B14F-4D97-AF65-F5344CB8AC3E}">
        <p14:creationId xmlns:p14="http://schemas.microsoft.com/office/powerpoint/2010/main" val="411118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Szűrések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Egy pixel eredményéhez a szomszédos pixeleket is figyelembe vesszük</a:t>
            </a:r>
          </a:p>
          <a:p>
            <a:r>
              <a:rPr lang="hu-HU" dirty="0" smtClean="0"/>
              <a:t>„Ablak”: a környező pixelek közül figyelembe vett terület</a:t>
            </a:r>
            <a:endParaRPr lang="en-US" dirty="0"/>
          </a:p>
        </p:txBody>
      </p:sp>
      <p:pic>
        <p:nvPicPr>
          <p:cNvPr id="2050" name="Picture 2" descr="http://what-when-how.com/wp-content/uploads/2011/09/tmp6137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38" y="3529765"/>
            <a:ext cx="4783924" cy="188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606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Szűrések – </a:t>
            </a:r>
            <a:r>
              <a:rPr lang="hu-HU" dirty="0" err="1" smtClean="0"/>
              <a:t>Konvolúció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Egy pixel eredménye a környező pixelek súlyozott átlaga</a:t>
            </a:r>
          </a:p>
          <a:p>
            <a:r>
              <a:rPr lang="hu-HU" dirty="0" smtClean="0"/>
              <a:t>Általában a súlyok (szűrő ablak) mindenhol ugyanazok</a:t>
            </a:r>
            <a:endParaRPr lang="en-US" dirty="0"/>
          </a:p>
        </p:txBody>
      </p:sp>
      <p:pic>
        <p:nvPicPr>
          <p:cNvPr id="2052" name="Picture 4" descr="http://www.coe.neu.edu/Research/rcl/projects/adaptableCUDA/SlidingWind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39" y="3488214"/>
            <a:ext cx="6023322" cy="174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hotoshop's custom filter dia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643" y="79308"/>
            <a:ext cx="2728445" cy="134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nvolution of box signal with itself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732" y="5457825"/>
            <a:ext cx="44577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093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Szűrések – </a:t>
            </a:r>
            <a:r>
              <a:rPr lang="hu-HU" dirty="0" err="1"/>
              <a:t>Konvolúció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1400" dirty="0">
                <a:solidFill>
                  <a:schemeClr val="bg1">
                    <a:lumMod val="65000"/>
                  </a:schemeClr>
                </a:solidFill>
              </a:rPr>
              <a:t>sampler2D _</a:t>
            </a:r>
            <a:r>
              <a:rPr lang="hu-HU" sz="1400" dirty="0" err="1" smtClean="0">
                <a:solidFill>
                  <a:schemeClr val="bg1">
                    <a:lumMod val="65000"/>
                  </a:schemeClr>
                </a:solidFill>
              </a:rPr>
              <a:t>MainTex</a:t>
            </a:r>
            <a:r>
              <a:rPr lang="hu-HU" sz="1400" dirty="0" smtClean="0">
                <a:solidFill>
                  <a:schemeClr val="bg1">
                    <a:lumMod val="65000"/>
                  </a:schemeClr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 smtClean="0"/>
              <a:t>uniform </a:t>
            </a:r>
            <a:r>
              <a:rPr lang="hu-HU" sz="1400" dirty="0"/>
              <a:t>float4 _</a:t>
            </a:r>
            <a:r>
              <a:rPr lang="hu-HU" sz="1400" dirty="0" err="1"/>
              <a:t>MainTex_TexelSize</a:t>
            </a:r>
            <a:r>
              <a:rPr lang="hu-HU" sz="1400" dirty="0"/>
              <a:t>;</a:t>
            </a:r>
          </a:p>
          <a:p>
            <a:pPr marL="0" indent="0">
              <a:spcBef>
                <a:spcPts val="0"/>
              </a:spcBef>
              <a:buNone/>
            </a:pPr>
            <a:endParaRPr lang="hu-HU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fixed4 </a:t>
            </a:r>
            <a:r>
              <a:rPr lang="en-US" sz="1400" dirty="0" err="1"/>
              <a:t>frag_filter</a:t>
            </a:r>
            <a:r>
              <a:rPr lang="en-US" sz="1400" dirty="0"/>
              <a:t>(v2f </a:t>
            </a:r>
            <a:r>
              <a:rPr lang="en-US" sz="1400" dirty="0" err="1"/>
              <a:t>i</a:t>
            </a:r>
            <a:r>
              <a:rPr lang="en-US" sz="1400" dirty="0"/>
              <a:t>) : </a:t>
            </a:r>
            <a:r>
              <a:rPr lang="en-US" sz="1400" dirty="0" err="1"/>
              <a:t>SV_Target</a:t>
            </a:r>
            <a:r>
              <a:rPr lang="en-US" sz="1400" dirty="0"/>
              <a:t> </a:t>
            </a:r>
            <a:r>
              <a:rPr lang="en-US" sz="1400" dirty="0" smtClean="0"/>
              <a:t>{</a:t>
            </a: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 </a:t>
            </a:r>
            <a:r>
              <a:rPr lang="en-US" sz="1400" dirty="0" smtClean="0"/>
              <a:t>fixed4 </a:t>
            </a:r>
            <a:r>
              <a:rPr lang="en-US" sz="1400" dirty="0"/>
              <a:t>col = fixed4(0,0,0,0</a:t>
            </a:r>
            <a:r>
              <a:rPr lang="en-US" sz="1400" dirty="0" smtClean="0"/>
              <a:t>);</a:t>
            </a: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 c</a:t>
            </a:r>
            <a:r>
              <a:rPr lang="en-US" sz="1400" dirty="0" err="1" smtClean="0"/>
              <a:t>onst</a:t>
            </a:r>
            <a:r>
              <a:rPr lang="en-US" sz="1400" dirty="0" smtClean="0"/>
              <a:t> </a:t>
            </a:r>
            <a:r>
              <a:rPr lang="en-US" sz="1400" dirty="0" err="1"/>
              <a:t>int</a:t>
            </a:r>
            <a:r>
              <a:rPr lang="en-US" sz="1400" dirty="0"/>
              <a:t> radius = </a:t>
            </a:r>
            <a:r>
              <a:rPr lang="en-US" sz="1400" dirty="0" smtClean="0"/>
              <a:t>3;</a:t>
            </a: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 </a:t>
            </a:r>
            <a:r>
              <a:rPr lang="en-US" sz="1400" dirty="0" smtClean="0"/>
              <a:t>fixed </a:t>
            </a:r>
            <a:r>
              <a:rPr lang="en-US" sz="1400" dirty="0"/>
              <a:t>weights[radius*radius] = </a:t>
            </a:r>
            <a:r>
              <a:rPr lang="en-US" sz="1400" dirty="0" smtClean="0"/>
              <a:t>{</a:t>
            </a: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</a:t>
            </a:r>
            <a:r>
              <a:rPr lang="en-US" sz="1400" dirty="0" smtClean="0"/>
              <a:t>0</a:t>
            </a:r>
            <a:r>
              <a:rPr lang="en-US" sz="1400" dirty="0"/>
              <a:t>, 0, </a:t>
            </a:r>
            <a:r>
              <a:rPr lang="en-US" sz="1400" dirty="0" smtClean="0"/>
              <a:t>0,</a:t>
            </a: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</a:t>
            </a:r>
            <a:r>
              <a:rPr lang="en-US" sz="1400" dirty="0" smtClean="0"/>
              <a:t>0</a:t>
            </a:r>
            <a:r>
              <a:rPr lang="en-US" sz="1400" dirty="0"/>
              <a:t>, 1, </a:t>
            </a:r>
            <a:r>
              <a:rPr lang="en-US" sz="1400" dirty="0" smtClean="0"/>
              <a:t>0,</a:t>
            </a: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</a:t>
            </a:r>
            <a:r>
              <a:rPr lang="en-US" sz="1400" dirty="0" smtClean="0"/>
              <a:t>0</a:t>
            </a:r>
            <a:r>
              <a:rPr lang="en-US" sz="1400" dirty="0"/>
              <a:t>, 0, </a:t>
            </a:r>
            <a:r>
              <a:rPr lang="en-US" sz="1400" dirty="0" smtClean="0"/>
              <a:t>0};</a:t>
            </a: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 </a:t>
            </a:r>
            <a:r>
              <a:rPr lang="en-US" sz="1400" dirty="0" smtClean="0"/>
              <a:t>float </a:t>
            </a:r>
            <a:r>
              <a:rPr lang="en-US" sz="1400" dirty="0" err="1"/>
              <a:t>weightSum</a:t>
            </a:r>
            <a:r>
              <a:rPr lang="en-US" sz="1400" dirty="0"/>
              <a:t> = 0, weight = </a:t>
            </a:r>
            <a:r>
              <a:rPr lang="en-US" sz="1400" dirty="0" smtClean="0"/>
              <a:t>0;</a:t>
            </a: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 </a:t>
            </a:r>
            <a:r>
              <a:rPr lang="en-US" sz="1400" dirty="0" smtClean="0"/>
              <a:t>for </a:t>
            </a:r>
            <a:r>
              <a:rPr lang="en-US" sz="1400" dirty="0"/>
              <a:t>(</a:t>
            </a:r>
            <a:r>
              <a:rPr lang="en-US" sz="1400" dirty="0" err="1"/>
              <a:t>int</a:t>
            </a:r>
            <a:r>
              <a:rPr lang="en-US" sz="1400" dirty="0"/>
              <a:t> u = -radius / 2; u &lt;= radius / 2; ++u) </a:t>
            </a:r>
            <a:r>
              <a:rPr lang="en-US" sz="1400" dirty="0" smtClean="0"/>
              <a:t>{</a:t>
            </a: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</a:t>
            </a:r>
            <a:r>
              <a:rPr lang="en-US" sz="1400" dirty="0" smtClean="0"/>
              <a:t>for </a:t>
            </a:r>
            <a:r>
              <a:rPr lang="en-US" sz="1400" dirty="0"/>
              <a:t>(</a:t>
            </a:r>
            <a:r>
              <a:rPr lang="en-US" sz="1400" dirty="0" err="1"/>
              <a:t>int</a:t>
            </a:r>
            <a:r>
              <a:rPr lang="en-US" sz="1400" dirty="0"/>
              <a:t> v = -radius / 2; v &lt;= radius / 2; ++v) </a:t>
            </a:r>
            <a:r>
              <a:rPr lang="en-US" sz="1400" dirty="0" smtClean="0"/>
              <a:t>{</a:t>
            </a: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       </a:t>
            </a:r>
            <a:r>
              <a:rPr lang="en-US" sz="1400" dirty="0" smtClean="0"/>
              <a:t>weight </a:t>
            </a:r>
            <a:r>
              <a:rPr lang="en-US" sz="1400" dirty="0"/>
              <a:t>= weights[(</a:t>
            </a:r>
            <a:r>
              <a:rPr lang="en-US" sz="1400" dirty="0" err="1"/>
              <a:t>u+radius</a:t>
            </a:r>
            <a:r>
              <a:rPr lang="en-US" sz="1400" dirty="0"/>
              <a:t>/2) * radius + (</a:t>
            </a:r>
            <a:r>
              <a:rPr lang="en-US" sz="1400" dirty="0" err="1"/>
              <a:t>v+radius</a:t>
            </a:r>
            <a:r>
              <a:rPr lang="en-US" sz="1400" dirty="0"/>
              <a:t>/2</a:t>
            </a:r>
            <a:r>
              <a:rPr lang="en-US" sz="1400" dirty="0" smtClean="0"/>
              <a:t>)];</a:t>
            </a: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       </a:t>
            </a:r>
            <a:r>
              <a:rPr lang="en-US" sz="1400" dirty="0" smtClean="0"/>
              <a:t>col </a:t>
            </a:r>
            <a:r>
              <a:rPr lang="en-US" sz="1400" dirty="0"/>
              <a:t>+= </a:t>
            </a:r>
            <a:r>
              <a:rPr lang="en-US" sz="1400" dirty="0" smtClean="0"/>
              <a:t>weight</a:t>
            </a:r>
            <a:r>
              <a:rPr lang="hu-HU" sz="1400" dirty="0" smtClean="0"/>
              <a:t> </a:t>
            </a:r>
            <a:r>
              <a:rPr lang="en-US" sz="1400" dirty="0" smtClean="0"/>
              <a:t>*</a:t>
            </a:r>
            <a:r>
              <a:rPr lang="hu-HU" sz="1400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               </a:t>
            </a:r>
            <a:r>
              <a:rPr lang="en-US" sz="1400" dirty="0" smtClean="0"/>
              <a:t>tex2D</a:t>
            </a:r>
            <a:r>
              <a:rPr lang="en-US" sz="1400" dirty="0"/>
              <a:t>(_</a:t>
            </a:r>
            <a:r>
              <a:rPr lang="en-US" sz="1400" dirty="0" err="1"/>
              <a:t>MainTex</a:t>
            </a:r>
            <a:r>
              <a:rPr lang="en-US" sz="1400" dirty="0"/>
              <a:t>, </a:t>
            </a: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               </a:t>
            </a:r>
            <a:r>
              <a:rPr lang="en-US" sz="1400" dirty="0" err="1" smtClean="0"/>
              <a:t>i.uv</a:t>
            </a:r>
            <a:r>
              <a:rPr lang="en-US" sz="1400" dirty="0" smtClean="0"/>
              <a:t> </a:t>
            </a:r>
            <a:r>
              <a:rPr lang="en-US" sz="1400" dirty="0"/>
              <a:t>+ float2(u*_</a:t>
            </a:r>
            <a:r>
              <a:rPr lang="en-US" sz="1400" dirty="0" err="1"/>
              <a:t>MainTex_TexelSize.x</a:t>
            </a:r>
            <a:r>
              <a:rPr lang="en-US" sz="1400" dirty="0"/>
              <a:t>, v*_</a:t>
            </a:r>
            <a:r>
              <a:rPr lang="en-US" sz="1400" dirty="0" err="1"/>
              <a:t>MainTex_TexelSize.y</a:t>
            </a:r>
            <a:r>
              <a:rPr lang="en-US" sz="1400" dirty="0" smtClean="0"/>
              <a:t>));</a:t>
            </a: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       </a:t>
            </a:r>
            <a:r>
              <a:rPr lang="en-US" sz="1400" dirty="0" err="1" smtClean="0"/>
              <a:t>weightSum</a:t>
            </a:r>
            <a:r>
              <a:rPr lang="en-US" sz="1400" dirty="0" smtClean="0"/>
              <a:t> </a:t>
            </a:r>
            <a:r>
              <a:rPr lang="en-US" sz="1400" dirty="0"/>
              <a:t>+= weight</a:t>
            </a:r>
            <a:r>
              <a:rPr lang="en-US" sz="1400" dirty="0" smtClean="0"/>
              <a:t>;</a:t>
            </a: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</a:t>
            </a:r>
            <a:r>
              <a:rPr lang="en-US" sz="1400" dirty="0" smtClean="0"/>
              <a:t>}</a:t>
            </a: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</a:t>
            </a:r>
            <a:r>
              <a:rPr lang="en-US" sz="1400" dirty="0" smtClean="0"/>
              <a:t>}</a:t>
            </a: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</a:t>
            </a:r>
            <a:r>
              <a:rPr lang="en-US" sz="1400" dirty="0" smtClean="0"/>
              <a:t>col </a:t>
            </a:r>
            <a:r>
              <a:rPr lang="en-US" sz="1400" dirty="0"/>
              <a:t>/= </a:t>
            </a:r>
            <a:r>
              <a:rPr lang="en-US" sz="1400" dirty="0" err="1"/>
              <a:t>weightSum</a:t>
            </a:r>
            <a:r>
              <a:rPr lang="en-US" sz="1400" dirty="0"/>
              <a:t> + </a:t>
            </a:r>
            <a:r>
              <a:rPr lang="en-US" sz="1400" dirty="0" smtClean="0"/>
              <a:t>0.001;</a:t>
            </a: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</a:t>
            </a:r>
            <a:r>
              <a:rPr lang="en-US" sz="1400" dirty="0" smtClean="0"/>
              <a:t>return col</a:t>
            </a:r>
            <a:r>
              <a:rPr lang="hu-HU" sz="1400" dirty="0" smtClean="0"/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}</a:t>
            </a:r>
            <a:endParaRPr lang="en-US" sz="1400" dirty="0"/>
          </a:p>
        </p:txBody>
      </p:sp>
      <p:pic>
        <p:nvPicPr>
          <p:cNvPr id="4" name="Picture 2" descr="Photoshop's custom filter dia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643" y="79308"/>
            <a:ext cx="2728445" cy="134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229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Emboss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fixed weights[radius*radius] = {</a:t>
            </a:r>
            <a:endParaRPr lang="hu-HU" sz="2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/>
              <a:t>        </a:t>
            </a:r>
            <a:r>
              <a:rPr lang="en-US" sz="2400" dirty="0"/>
              <a:t>0</a:t>
            </a:r>
            <a:r>
              <a:rPr lang="en-US" sz="2400" dirty="0" smtClean="0"/>
              <a:t>,</a:t>
            </a:r>
            <a:r>
              <a:rPr lang="hu-HU" sz="2400" dirty="0" smtClean="0"/>
              <a:t> 0</a:t>
            </a:r>
            <a:r>
              <a:rPr lang="en-US" sz="2400" dirty="0" smtClean="0"/>
              <a:t>, </a:t>
            </a:r>
            <a:r>
              <a:rPr lang="en-US" sz="2400" dirty="0"/>
              <a:t>0,</a:t>
            </a:r>
            <a:endParaRPr lang="hu-HU" sz="2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/>
              <a:t>       </a:t>
            </a:r>
            <a:r>
              <a:rPr lang="hu-HU" sz="2400" dirty="0" smtClean="0"/>
              <a:t> 0</a:t>
            </a:r>
            <a:r>
              <a:rPr lang="en-US" sz="2400" dirty="0" smtClean="0"/>
              <a:t>, </a:t>
            </a:r>
            <a:r>
              <a:rPr lang="hu-HU" sz="2400" dirty="0" smtClean="0"/>
              <a:t>1</a:t>
            </a:r>
            <a:r>
              <a:rPr lang="en-US" sz="2400" dirty="0" smtClean="0"/>
              <a:t>, </a:t>
            </a:r>
            <a:r>
              <a:rPr lang="en-US" sz="2400" dirty="0"/>
              <a:t>0,</a:t>
            </a:r>
            <a:endParaRPr lang="hu-HU" sz="2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/>
              <a:t>        </a:t>
            </a:r>
            <a:r>
              <a:rPr lang="en-US" sz="2400" dirty="0"/>
              <a:t>0, 0</a:t>
            </a:r>
            <a:r>
              <a:rPr lang="en-US" sz="2400" dirty="0" smtClean="0"/>
              <a:t>,</a:t>
            </a:r>
            <a:r>
              <a:rPr lang="hu-HU" sz="2400" dirty="0" smtClean="0">
                <a:solidFill>
                  <a:srgbClr val="FF0000"/>
                </a:solidFill>
              </a:rPr>
              <a:t>-1</a:t>
            </a:r>
            <a:r>
              <a:rPr lang="en-US" sz="2400" dirty="0" smtClean="0"/>
              <a:t>};</a:t>
            </a:r>
            <a:endParaRPr lang="hu-HU" sz="2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186" y="2259107"/>
            <a:ext cx="3297528" cy="322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63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Sharpen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fixed weights[radius*radius] = {</a:t>
            </a:r>
            <a:endParaRPr lang="hu-HU" sz="2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/>
              <a:t>        </a:t>
            </a:r>
            <a:r>
              <a:rPr lang="en-US" sz="2400" dirty="0" smtClean="0"/>
              <a:t>0,</a:t>
            </a:r>
            <a:r>
              <a:rPr lang="hu-HU" sz="2400" dirty="0" smtClean="0">
                <a:solidFill>
                  <a:srgbClr val="FF0000"/>
                </a:solidFill>
              </a:rPr>
              <a:t>-1</a:t>
            </a:r>
            <a:r>
              <a:rPr lang="en-US" sz="2400" dirty="0" smtClean="0"/>
              <a:t>, </a:t>
            </a:r>
            <a:r>
              <a:rPr lang="en-US" sz="2400" dirty="0"/>
              <a:t>0,</a:t>
            </a:r>
            <a:endParaRPr lang="hu-HU" sz="2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/>
              <a:t>       </a:t>
            </a:r>
            <a:r>
              <a:rPr lang="hu-HU" sz="2400" dirty="0" smtClean="0">
                <a:solidFill>
                  <a:srgbClr val="FF0000"/>
                </a:solidFill>
              </a:rPr>
              <a:t>-1</a:t>
            </a:r>
            <a:r>
              <a:rPr lang="en-US" sz="2400" dirty="0" smtClean="0"/>
              <a:t>, </a:t>
            </a:r>
            <a:r>
              <a:rPr lang="hu-HU" sz="2400" dirty="0">
                <a:solidFill>
                  <a:srgbClr val="FF0000"/>
                </a:solidFill>
              </a:rPr>
              <a:t>5</a:t>
            </a:r>
            <a:r>
              <a:rPr lang="en-US" sz="2400" dirty="0" smtClean="0"/>
              <a:t>,</a:t>
            </a:r>
            <a:r>
              <a:rPr lang="hu-HU" sz="2400" dirty="0" smtClean="0">
                <a:solidFill>
                  <a:srgbClr val="FF0000"/>
                </a:solidFill>
              </a:rPr>
              <a:t>-1</a:t>
            </a:r>
            <a:r>
              <a:rPr lang="en-US" sz="2400" dirty="0" smtClean="0"/>
              <a:t>,</a:t>
            </a:r>
            <a:endParaRPr lang="hu-HU" sz="2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/>
              <a:t>        </a:t>
            </a:r>
            <a:r>
              <a:rPr lang="en-US" sz="2400" dirty="0"/>
              <a:t>0</a:t>
            </a:r>
            <a:r>
              <a:rPr lang="en-US" sz="2400" dirty="0" smtClean="0"/>
              <a:t>,</a:t>
            </a:r>
            <a:r>
              <a:rPr lang="hu-HU" sz="2400" dirty="0" smtClean="0">
                <a:solidFill>
                  <a:srgbClr val="FF0000"/>
                </a:solidFill>
              </a:rPr>
              <a:t>-1</a:t>
            </a:r>
            <a:r>
              <a:rPr lang="en-US" sz="2400" dirty="0" smtClean="0"/>
              <a:t>,</a:t>
            </a:r>
            <a:r>
              <a:rPr lang="hu-HU" sz="2400" dirty="0" smtClean="0"/>
              <a:t> 0</a:t>
            </a:r>
            <a:r>
              <a:rPr lang="en-US" sz="2400" dirty="0" smtClean="0"/>
              <a:t>};</a:t>
            </a:r>
            <a:endParaRPr lang="hu-HU" sz="2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185" y="2259107"/>
            <a:ext cx="3301889" cy="322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281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Blur</a:t>
            </a:r>
            <a:r>
              <a:rPr lang="hu-HU" dirty="0" smtClean="0"/>
              <a:t> (</a:t>
            </a:r>
            <a:r>
              <a:rPr lang="hu-HU" dirty="0" err="1" smtClean="0"/>
              <a:t>Box</a:t>
            </a:r>
            <a:r>
              <a:rPr lang="hu-HU" dirty="0" smtClean="0"/>
              <a:t> filter)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5"/>
            <a:ext cx="4727535" cy="435133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fixed weights[radius*radius] = {</a:t>
            </a:r>
            <a:endParaRPr lang="hu-HU" sz="2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/>
              <a:t>        </a:t>
            </a:r>
            <a:r>
              <a:rPr lang="hu-HU" sz="24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>
                <a:solidFill>
                  <a:srgbClr val="FF0000"/>
                </a:solidFill>
              </a:rPr>
              <a:t>,</a:t>
            </a:r>
            <a:r>
              <a:rPr lang="hu-HU" sz="2400" dirty="0" smtClean="0">
                <a:solidFill>
                  <a:srgbClr val="FF0000"/>
                </a:solidFill>
              </a:rPr>
              <a:t> 1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hu-HU" sz="24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>
                <a:solidFill>
                  <a:srgbClr val="FF0000"/>
                </a:solidFill>
              </a:rPr>
              <a:t>,</a:t>
            </a:r>
            <a:endParaRPr lang="hu-HU" sz="2400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>
                <a:solidFill>
                  <a:srgbClr val="FF0000"/>
                </a:solidFill>
              </a:rPr>
              <a:t>       </a:t>
            </a:r>
            <a:r>
              <a:rPr lang="hu-HU" sz="2400" dirty="0" smtClean="0">
                <a:solidFill>
                  <a:srgbClr val="FF0000"/>
                </a:solidFill>
              </a:rPr>
              <a:t> 1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hu-HU" sz="24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>
                <a:solidFill>
                  <a:srgbClr val="FF0000"/>
                </a:solidFill>
              </a:rPr>
              <a:t>,</a:t>
            </a:r>
            <a:r>
              <a:rPr lang="hu-HU" sz="2400" dirty="0" smtClean="0">
                <a:solidFill>
                  <a:srgbClr val="FF0000"/>
                </a:solidFill>
              </a:rPr>
              <a:t> 1</a:t>
            </a:r>
            <a:r>
              <a:rPr lang="en-US" sz="2400" dirty="0" smtClean="0">
                <a:solidFill>
                  <a:srgbClr val="FF0000"/>
                </a:solidFill>
              </a:rPr>
              <a:t>,</a:t>
            </a:r>
            <a:endParaRPr lang="hu-HU" sz="2400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>
                <a:solidFill>
                  <a:srgbClr val="FF0000"/>
                </a:solidFill>
              </a:rPr>
              <a:t>        </a:t>
            </a:r>
            <a:r>
              <a:rPr lang="hu-HU" sz="24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>
                <a:solidFill>
                  <a:srgbClr val="FF0000"/>
                </a:solidFill>
              </a:rPr>
              <a:t>,</a:t>
            </a:r>
            <a:r>
              <a:rPr lang="hu-HU" sz="2400" dirty="0" smtClean="0">
                <a:solidFill>
                  <a:srgbClr val="FF0000"/>
                </a:solidFill>
              </a:rPr>
              <a:t> 1</a:t>
            </a:r>
            <a:r>
              <a:rPr lang="en-US" sz="2400" dirty="0" smtClean="0">
                <a:solidFill>
                  <a:srgbClr val="FF0000"/>
                </a:solidFill>
              </a:rPr>
              <a:t>,</a:t>
            </a:r>
            <a:r>
              <a:rPr lang="hu-HU" sz="2400" dirty="0" smtClean="0">
                <a:solidFill>
                  <a:srgbClr val="FF0000"/>
                </a:solidFill>
              </a:rPr>
              <a:t> 1</a:t>
            </a:r>
            <a:r>
              <a:rPr lang="en-US" sz="2400" dirty="0" smtClean="0"/>
              <a:t>};</a:t>
            </a:r>
            <a:endParaRPr lang="hu-HU" sz="2400" dirty="0" smtClean="0"/>
          </a:p>
          <a:p>
            <a:pPr marL="0" indent="0">
              <a:buNone/>
            </a:pPr>
            <a:endParaRPr lang="hu-HU" sz="2400" dirty="0"/>
          </a:p>
          <a:p>
            <a:r>
              <a:rPr lang="hu-HU" sz="2400" dirty="0" smtClean="0"/>
              <a:t>Minél nagyobb az ablak, annál jobban </a:t>
            </a:r>
            <a:r>
              <a:rPr lang="hu-HU" sz="2400" dirty="0" err="1" smtClean="0"/>
              <a:t>elmos</a:t>
            </a:r>
            <a:endParaRPr lang="hu-HU" sz="2400" dirty="0" smtClean="0"/>
          </a:p>
          <a:p>
            <a:r>
              <a:rPr lang="hu-HU" sz="2400" dirty="0" smtClean="0"/>
              <a:t>De: minél nagyobb az ablak annál lassabb: sok textúraolvasás kell!</a:t>
            </a:r>
          </a:p>
          <a:p>
            <a:r>
              <a:rPr lang="hu-HU" sz="2400" dirty="0" smtClean="0"/>
              <a:t>Gyakorlatban: 7x7-nél nagyobbat semmiképp ne használjunk, de inkább 3x3</a:t>
            </a:r>
            <a:endParaRPr lang="hu-HU" sz="24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185" y="2270363"/>
            <a:ext cx="3301889" cy="321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68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Mennyit bír a kártya?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u-HU" dirty="0" smtClean="0"/>
              <a:t>Próbaképp futtassunk le nagyon sok </a:t>
            </a:r>
            <a:r>
              <a:rPr lang="hu-HU" dirty="0" err="1" smtClean="0"/>
              <a:t>Graphics.Blit</a:t>
            </a:r>
            <a:r>
              <a:rPr lang="hu-HU" dirty="0" smtClean="0"/>
              <a:t>-et</a:t>
            </a:r>
          </a:p>
          <a:p>
            <a:r>
              <a:rPr lang="hu-HU" dirty="0" smtClean="0"/>
              <a:t>Ugyanonnan ugyanoda nem tudunk rajzolni, ezért szükség lesz temporális </a:t>
            </a:r>
            <a:r>
              <a:rPr lang="hu-HU" dirty="0" err="1" smtClean="0"/>
              <a:t>render</a:t>
            </a:r>
            <a:r>
              <a:rPr lang="hu-HU" dirty="0" smtClean="0"/>
              <a:t> textúrára</a:t>
            </a:r>
          </a:p>
          <a:p>
            <a:r>
              <a:rPr lang="hu-HU" dirty="0" err="1" smtClean="0"/>
              <a:t>SampleEffect.cs</a:t>
            </a:r>
            <a:r>
              <a:rPr lang="hu-HU" dirty="0"/>
              <a:t> </a:t>
            </a:r>
            <a:r>
              <a:rPr lang="hu-HU" dirty="0" smtClean="0"/>
              <a:t>új publikus változó</a:t>
            </a:r>
          </a:p>
          <a:p>
            <a:pPr marL="0" indent="0">
              <a:buNone/>
            </a:pPr>
            <a:r>
              <a:rPr lang="en-US" dirty="0"/>
              <a:t>public </a:t>
            </a:r>
            <a:r>
              <a:rPr lang="en-US" dirty="0" err="1"/>
              <a:t>int</a:t>
            </a:r>
            <a:r>
              <a:rPr lang="en-US" dirty="0"/>
              <a:t> test = 10;</a:t>
            </a: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r>
              <a:rPr lang="hu-HU" dirty="0" err="1" smtClean="0"/>
              <a:t>OnRenderImage</a:t>
            </a:r>
            <a:r>
              <a:rPr lang="hu-HU" dirty="0" smtClean="0"/>
              <a:t>:</a:t>
            </a:r>
            <a:endParaRPr lang="hu-HU" dirty="0"/>
          </a:p>
          <a:p>
            <a:pPr marL="0" indent="0">
              <a:buNone/>
            </a:pPr>
            <a:r>
              <a:rPr lang="en-US" dirty="0" err="1"/>
              <a:t>RenderTexture</a:t>
            </a:r>
            <a:r>
              <a:rPr lang="en-US" dirty="0"/>
              <a:t> buffer = </a:t>
            </a:r>
            <a:r>
              <a:rPr lang="en-US" dirty="0" err="1"/>
              <a:t>RenderTexture.GetTemporary</a:t>
            </a:r>
            <a:r>
              <a:rPr lang="en-US" dirty="0"/>
              <a:t>(</a:t>
            </a:r>
            <a:r>
              <a:rPr lang="en-US" dirty="0" err="1"/>
              <a:t>source.width</a:t>
            </a:r>
            <a:r>
              <a:rPr lang="en-US" dirty="0"/>
              <a:t>, </a:t>
            </a:r>
            <a:r>
              <a:rPr lang="en-US" dirty="0" err="1"/>
              <a:t>source.height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nn-NO" dirty="0" smtClean="0"/>
              <a:t>for </a:t>
            </a:r>
            <a:r>
              <a:rPr lang="nn-NO" dirty="0"/>
              <a:t>(int i = 0; i &lt; test*2; ++i</a:t>
            </a:r>
            <a:r>
              <a:rPr lang="nn-NO" dirty="0" smtClean="0"/>
              <a:t>)</a:t>
            </a:r>
            <a:r>
              <a:rPr lang="hu-HU" dirty="0" smtClean="0"/>
              <a:t> </a:t>
            </a:r>
            <a:r>
              <a:rPr lang="en-US" dirty="0" smtClean="0"/>
              <a:t>{</a:t>
            </a:r>
            <a:endParaRPr lang="hu-HU" dirty="0" smtClean="0"/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 </a:t>
            </a:r>
            <a:r>
              <a:rPr lang="en-US" dirty="0" err="1" smtClean="0"/>
              <a:t>Graphics.Blit</a:t>
            </a:r>
            <a:r>
              <a:rPr lang="en-US" dirty="0" smtClean="0"/>
              <a:t>(source</a:t>
            </a:r>
            <a:r>
              <a:rPr lang="en-US" dirty="0"/>
              <a:t>, buffer, material</a:t>
            </a:r>
            <a:r>
              <a:rPr lang="en-US" dirty="0" smtClean="0"/>
              <a:t>);</a:t>
            </a:r>
            <a:endParaRPr lang="hu-HU" dirty="0" smtClean="0"/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 </a:t>
            </a:r>
            <a:r>
              <a:rPr lang="en-US" dirty="0" err="1" smtClean="0"/>
              <a:t>Graphics.Blit</a:t>
            </a:r>
            <a:r>
              <a:rPr lang="en-US" dirty="0" smtClean="0"/>
              <a:t>(buffer</a:t>
            </a:r>
            <a:r>
              <a:rPr lang="en-US" dirty="0"/>
              <a:t>, source, material);</a:t>
            </a:r>
          </a:p>
          <a:p>
            <a:pPr marL="0" indent="0">
              <a:buNone/>
            </a:pPr>
            <a:r>
              <a:rPr lang="en-US" dirty="0" smtClean="0"/>
              <a:t>}</a:t>
            </a:r>
            <a:endParaRPr lang="en-US" dirty="0"/>
          </a:p>
          <a:p>
            <a:pPr marL="0" indent="0">
              <a:buNone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Graphics.Blit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(source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destination, material);</a:t>
            </a:r>
          </a:p>
        </p:txBody>
      </p:sp>
    </p:spTree>
    <p:extLst>
      <p:ext uri="{BB962C8B-B14F-4D97-AF65-F5344CB8AC3E}">
        <p14:creationId xmlns:p14="http://schemas.microsoft.com/office/powerpoint/2010/main" val="1979499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Mennyit bír a kártya?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5"/>
            <a:ext cx="5080587" cy="4351338"/>
          </a:xfrm>
        </p:spPr>
        <p:txBody>
          <a:bodyPr>
            <a:normAutofit/>
          </a:bodyPr>
          <a:lstStyle/>
          <a:p>
            <a:r>
              <a:rPr lang="hu-HU" dirty="0" smtClean="0"/>
              <a:t>Play </a:t>
            </a:r>
            <a:r>
              <a:rPr lang="hu-HU" dirty="0" err="1" smtClean="0"/>
              <a:t>mode</a:t>
            </a:r>
            <a:endParaRPr lang="hu-HU" dirty="0" smtClean="0"/>
          </a:p>
          <a:p>
            <a:r>
              <a:rPr lang="hu-HU" dirty="0" smtClean="0"/>
              <a:t>Figyeljük meg a </a:t>
            </a:r>
            <a:r>
              <a:rPr lang="hu-HU" dirty="0" err="1" smtClean="0"/>
              <a:t>stats</a:t>
            </a:r>
            <a:r>
              <a:rPr lang="hu-HU" dirty="0" smtClean="0"/>
              <a:t> fülön az FPS-t</a:t>
            </a:r>
          </a:p>
          <a:p>
            <a:r>
              <a:rPr lang="hu-HU" dirty="0" smtClean="0"/>
              <a:t>Mi történik, ha kitesszük teljes képernyőre?</a:t>
            </a:r>
          </a:p>
          <a:p>
            <a:pPr lvl="1"/>
            <a:r>
              <a:rPr lang="hu-HU" dirty="0" smtClean="0"/>
              <a:t>A teljesítmény csak a pixelszámtól függ, így minél nagyobb a felbontás, annál lassabb lesz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709" y="2207828"/>
            <a:ext cx="2980284" cy="2916421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8106655" y="2656588"/>
            <a:ext cx="630091" cy="17882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zis 5"/>
          <p:cNvSpPr/>
          <p:nvPr/>
        </p:nvSpPr>
        <p:spPr>
          <a:xfrm>
            <a:off x="8205426" y="2207828"/>
            <a:ext cx="431427" cy="17882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zis 6"/>
          <p:cNvSpPr/>
          <p:nvPr/>
        </p:nvSpPr>
        <p:spPr>
          <a:xfrm>
            <a:off x="7546600" y="2235478"/>
            <a:ext cx="544686" cy="15117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36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Mennyit bír a kártya?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u-HU" sz="2000" dirty="0" smtClean="0"/>
              <a:t>Most próbáljuk ki ugyanezt nagyméretű szűrőablakra</a:t>
            </a:r>
          </a:p>
          <a:p>
            <a:r>
              <a:rPr lang="hu-HU" sz="2000" dirty="0" smtClean="0"/>
              <a:t>A Script test változója vezérelje a </a:t>
            </a:r>
            <a:r>
              <a:rPr lang="hu-HU" sz="2000" dirty="0" err="1" smtClean="0"/>
              <a:t>shader</a:t>
            </a:r>
            <a:r>
              <a:rPr lang="hu-HU" sz="2000" dirty="0" smtClean="0"/>
              <a:t> szűrőméretét: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strike="sngStrike" dirty="0" err="1" smtClean="0"/>
              <a:t>RenderTexture</a:t>
            </a:r>
            <a:r>
              <a:rPr lang="hu-HU" sz="2000" strike="sngStrike" dirty="0" smtClean="0"/>
              <a:t> </a:t>
            </a:r>
            <a:r>
              <a:rPr lang="hu-HU" sz="2000" strike="sngStrike" dirty="0" err="1"/>
              <a:t>buffer</a:t>
            </a:r>
            <a:r>
              <a:rPr lang="hu-HU" sz="2000" strike="sngStrike" dirty="0"/>
              <a:t> = </a:t>
            </a:r>
            <a:r>
              <a:rPr lang="hu-HU" sz="2000" strike="sngStrike" dirty="0" err="1"/>
              <a:t>RenderTexture.GetTemporary</a:t>
            </a:r>
            <a:r>
              <a:rPr lang="hu-HU" sz="2000" strike="sngStrike" dirty="0"/>
              <a:t>(</a:t>
            </a:r>
            <a:r>
              <a:rPr lang="hu-HU" sz="2000" strike="sngStrike" dirty="0" err="1"/>
              <a:t>source.width</a:t>
            </a:r>
            <a:r>
              <a:rPr lang="hu-HU" sz="2000" strike="sngStrike" dirty="0"/>
              <a:t>, </a:t>
            </a:r>
            <a:r>
              <a:rPr lang="hu-HU" sz="2000" strike="sngStrike" dirty="0" err="1"/>
              <a:t>source.height</a:t>
            </a:r>
            <a:r>
              <a:rPr lang="hu-HU" sz="2000" strike="sngStrike" dirty="0"/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strike="sngStrike" dirty="0" err="1" smtClean="0"/>
              <a:t>for</a:t>
            </a:r>
            <a:r>
              <a:rPr lang="hu-HU" sz="2000" strike="sngStrike" dirty="0" smtClean="0"/>
              <a:t> </a:t>
            </a:r>
            <a:r>
              <a:rPr lang="hu-HU" sz="2000" strike="sngStrike" dirty="0"/>
              <a:t>(int i = 0; i &lt; test*2; ++i</a:t>
            </a:r>
            <a:r>
              <a:rPr lang="hu-HU" sz="2000" strike="sngStrike" dirty="0" smtClean="0"/>
              <a:t>){</a:t>
            </a:r>
            <a:endParaRPr lang="hu-HU" sz="2000" strike="sngStrike" dirty="0"/>
          </a:p>
          <a:p>
            <a:pPr marL="0" indent="0">
              <a:spcBef>
                <a:spcPts val="0"/>
              </a:spcBef>
              <a:buNone/>
            </a:pPr>
            <a:r>
              <a:rPr lang="hu-HU" sz="2000" strike="sngStrike" dirty="0" smtClean="0"/>
              <a:t>     </a:t>
            </a:r>
            <a:r>
              <a:rPr lang="hu-HU" sz="2000" strike="sngStrike" dirty="0" err="1"/>
              <a:t>Graphics.Blit</a:t>
            </a:r>
            <a:r>
              <a:rPr lang="hu-HU" sz="2000" strike="sngStrike" dirty="0"/>
              <a:t>(</a:t>
            </a:r>
            <a:r>
              <a:rPr lang="hu-HU" sz="2000" strike="sngStrike" dirty="0" err="1"/>
              <a:t>source</a:t>
            </a:r>
            <a:r>
              <a:rPr lang="hu-HU" sz="2000" strike="sngStrike" dirty="0"/>
              <a:t>, </a:t>
            </a:r>
            <a:r>
              <a:rPr lang="hu-HU" sz="2000" strike="sngStrike" dirty="0" err="1"/>
              <a:t>buffer</a:t>
            </a:r>
            <a:r>
              <a:rPr lang="hu-HU" sz="2000" strike="sngStrike" dirty="0"/>
              <a:t>, </a:t>
            </a:r>
            <a:r>
              <a:rPr lang="hu-HU" sz="2000" strike="sngStrike" dirty="0" err="1"/>
              <a:t>material</a:t>
            </a:r>
            <a:r>
              <a:rPr lang="hu-HU" sz="2000" strike="sngStrike" dirty="0"/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strike="sngStrike" dirty="0" smtClean="0"/>
              <a:t>     </a:t>
            </a:r>
            <a:r>
              <a:rPr lang="hu-HU" sz="2000" strike="sngStrike" dirty="0" err="1"/>
              <a:t>Graphics.Blit</a:t>
            </a:r>
            <a:r>
              <a:rPr lang="hu-HU" sz="2000" strike="sngStrike" dirty="0"/>
              <a:t>(</a:t>
            </a:r>
            <a:r>
              <a:rPr lang="hu-HU" sz="2000" strike="sngStrike" dirty="0" err="1"/>
              <a:t>buffer</a:t>
            </a:r>
            <a:r>
              <a:rPr lang="hu-HU" sz="2000" strike="sngStrike" dirty="0"/>
              <a:t>, </a:t>
            </a:r>
            <a:r>
              <a:rPr lang="hu-HU" sz="2000" strike="sngStrike" dirty="0" err="1"/>
              <a:t>source</a:t>
            </a:r>
            <a:r>
              <a:rPr lang="hu-HU" sz="2000" strike="sngStrike" dirty="0"/>
              <a:t>, </a:t>
            </a:r>
            <a:r>
              <a:rPr lang="hu-HU" sz="2000" strike="sngStrike" dirty="0" err="1"/>
              <a:t>material</a:t>
            </a:r>
            <a:r>
              <a:rPr lang="hu-HU" sz="2000" strike="sngStrike" dirty="0"/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strike="sngStrike" dirty="0" smtClean="0"/>
              <a:t>}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err="1" smtClean="0">
                <a:solidFill>
                  <a:srgbClr val="FF0000"/>
                </a:solidFill>
              </a:rPr>
              <a:t>material.SetInt</a:t>
            </a:r>
            <a:r>
              <a:rPr lang="hu-HU" sz="2000" dirty="0">
                <a:solidFill>
                  <a:srgbClr val="FF0000"/>
                </a:solidFill>
              </a:rPr>
              <a:t>("</a:t>
            </a:r>
            <a:r>
              <a:rPr lang="hu-HU" sz="2000" dirty="0" err="1">
                <a:solidFill>
                  <a:srgbClr val="FF0000"/>
                </a:solidFill>
              </a:rPr>
              <a:t>radius</a:t>
            </a:r>
            <a:r>
              <a:rPr lang="hu-HU" sz="2000" dirty="0">
                <a:solidFill>
                  <a:srgbClr val="FF0000"/>
                </a:solidFill>
              </a:rPr>
              <a:t>", test);</a:t>
            </a:r>
          </a:p>
          <a:p>
            <a:endParaRPr lang="hu-HU" sz="2000" dirty="0" smtClean="0"/>
          </a:p>
          <a:p>
            <a:r>
              <a:rPr lang="hu-HU" sz="2000" dirty="0" smtClean="0"/>
              <a:t>Új </a:t>
            </a:r>
            <a:r>
              <a:rPr lang="hu-HU" sz="2000" dirty="0" err="1" smtClean="0"/>
              <a:t>shader</a:t>
            </a:r>
            <a:r>
              <a:rPr lang="hu-HU" sz="2000" dirty="0" smtClean="0"/>
              <a:t> változó: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err="1">
                <a:solidFill>
                  <a:schemeClr val="bg1">
                    <a:lumMod val="65000"/>
                  </a:schemeClr>
                </a:solidFill>
              </a:rPr>
              <a:t>float</a:t>
            </a:r>
            <a:r>
              <a:rPr lang="hu-HU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2000" dirty="0" smtClean="0">
                <a:solidFill>
                  <a:schemeClr val="bg1">
                    <a:lumMod val="65000"/>
                  </a:schemeClr>
                </a:solidFill>
              </a:rPr>
              <a:t>gamma;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>
                <a:solidFill>
                  <a:schemeClr val="bg1">
                    <a:lumMod val="65000"/>
                  </a:schemeClr>
                </a:solidFill>
              </a:rPr>
              <a:t>float3 </a:t>
            </a:r>
            <a:r>
              <a:rPr lang="hu-HU" sz="2000" dirty="0" err="1">
                <a:solidFill>
                  <a:schemeClr val="bg1">
                    <a:lumMod val="65000"/>
                  </a:schemeClr>
                </a:solidFill>
              </a:rPr>
              <a:t>lumColor</a:t>
            </a:r>
            <a:r>
              <a:rPr lang="hu-HU" sz="2000" dirty="0" smtClean="0">
                <a:solidFill>
                  <a:schemeClr val="bg1">
                    <a:lumMod val="65000"/>
                  </a:schemeClr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>
                <a:solidFill>
                  <a:srgbClr val="FF0000"/>
                </a:solidFill>
              </a:rPr>
              <a:t>int </a:t>
            </a:r>
            <a:r>
              <a:rPr lang="hu-HU" sz="2000" dirty="0">
                <a:solidFill>
                  <a:srgbClr val="FF0000"/>
                </a:solidFill>
              </a:rPr>
              <a:t>test</a:t>
            </a:r>
            <a:r>
              <a:rPr lang="hu-HU" sz="2000" dirty="0" smtClean="0">
                <a:solidFill>
                  <a:srgbClr val="FF0000"/>
                </a:solidFill>
              </a:rPr>
              <a:t>;</a:t>
            </a:r>
          </a:p>
          <a:p>
            <a:pPr marL="0" indent="0">
              <a:buNone/>
            </a:pPr>
            <a:endParaRPr lang="hu-HU" sz="2000" dirty="0"/>
          </a:p>
          <a:p>
            <a:r>
              <a:rPr lang="hu-HU" sz="2000" dirty="0" err="1" smtClean="0"/>
              <a:t>Fragment</a:t>
            </a:r>
            <a:r>
              <a:rPr lang="hu-HU" sz="2000" dirty="0" smtClean="0"/>
              <a:t> </a:t>
            </a:r>
            <a:r>
              <a:rPr lang="hu-HU" sz="2000" dirty="0" err="1" smtClean="0"/>
              <a:t>shader</a:t>
            </a:r>
            <a:r>
              <a:rPr lang="hu-HU" sz="2000" dirty="0" smtClean="0"/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/>
              <a:t>fixed4 </a:t>
            </a:r>
            <a:r>
              <a:rPr lang="hu-HU" sz="2000" dirty="0" err="1"/>
              <a:t>frag_blur</a:t>
            </a:r>
            <a:r>
              <a:rPr lang="hu-HU" sz="2000" dirty="0"/>
              <a:t>(v2f i) : </a:t>
            </a:r>
            <a:r>
              <a:rPr lang="hu-HU" sz="2000" dirty="0" err="1" smtClean="0"/>
              <a:t>SV_Target</a:t>
            </a:r>
            <a:r>
              <a:rPr lang="hu-HU" sz="2000" dirty="0" smtClean="0"/>
              <a:t>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/>
              <a:t> </a:t>
            </a:r>
            <a:r>
              <a:rPr lang="hu-HU" sz="2000" dirty="0" smtClean="0"/>
              <a:t>   fixed4 </a:t>
            </a:r>
            <a:r>
              <a:rPr lang="hu-HU" sz="2000" dirty="0"/>
              <a:t>col = fixed4(0,0,0,0</a:t>
            </a:r>
            <a:r>
              <a:rPr lang="hu-HU" sz="2000" dirty="0" smtClean="0"/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/>
              <a:t> </a:t>
            </a:r>
            <a:r>
              <a:rPr lang="hu-HU" sz="2000" dirty="0" smtClean="0"/>
              <a:t>   </a:t>
            </a:r>
            <a:r>
              <a:rPr lang="hu-HU" sz="2000" dirty="0" err="1" smtClean="0"/>
              <a:t>for</a:t>
            </a:r>
            <a:r>
              <a:rPr lang="hu-HU" sz="2000" dirty="0" smtClean="0"/>
              <a:t> </a:t>
            </a:r>
            <a:r>
              <a:rPr lang="hu-HU" sz="2000" dirty="0"/>
              <a:t>(int u = -</a:t>
            </a:r>
            <a:r>
              <a:rPr lang="hu-HU" sz="2000" dirty="0" err="1"/>
              <a:t>radius</a:t>
            </a:r>
            <a:r>
              <a:rPr lang="hu-HU" sz="2000" dirty="0"/>
              <a:t> / 2; u &lt;= </a:t>
            </a:r>
            <a:r>
              <a:rPr lang="hu-HU" sz="2000" dirty="0" err="1"/>
              <a:t>radius</a:t>
            </a:r>
            <a:r>
              <a:rPr lang="hu-HU" sz="2000" dirty="0"/>
              <a:t> / 2; ++u) </a:t>
            </a:r>
            <a:r>
              <a:rPr lang="hu-HU" sz="2000" dirty="0" smtClean="0"/>
              <a:t>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/>
              <a:t> </a:t>
            </a:r>
            <a:r>
              <a:rPr lang="hu-HU" sz="2000" dirty="0" smtClean="0"/>
              <a:t>       </a:t>
            </a:r>
            <a:r>
              <a:rPr lang="hu-HU" sz="2000" dirty="0" err="1" smtClean="0"/>
              <a:t>for</a:t>
            </a:r>
            <a:r>
              <a:rPr lang="hu-HU" sz="2000" dirty="0" smtClean="0"/>
              <a:t> </a:t>
            </a:r>
            <a:r>
              <a:rPr lang="hu-HU" sz="2000" dirty="0"/>
              <a:t>(int v = -</a:t>
            </a:r>
            <a:r>
              <a:rPr lang="hu-HU" sz="2000" dirty="0" err="1"/>
              <a:t>radius</a:t>
            </a:r>
            <a:r>
              <a:rPr lang="hu-HU" sz="2000" dirty="0"/>
              <a:t> / 2; v &lt;= </a:t>
            </a:r>
            <a:r>
              <a:rPr lang="hu-HU" sz="2000" dirty="0" err="1"/>
              <a:t>radius</a:t>
            </a:r>
            <a:r>
              <a:rPr lang="hu-HU" sz="2000" dirty="0"/>
              <a:t> / 2; ++v) </a:t>
            </a:r>
            <a:r>
              <a:rPr lang="hu-HU" sz="2000" dirty="0" smtClean="0"/>
              <a:t>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/>
              <a:t> </a:t>
            </a:r>
            <a:r>
              <a:rPr lang="hu-HU" sz="2000" dirty="0" smtClean="0"/>
              <a:t>             col </a:t>
            </a:r>
            <a:r>
              <a:rPr lang="hu-HU" sz="2000" dirty="0"/>
              <a:t>+= tex2D(_</a:t>
            </a:r>
            <a:r>
              <a:rPr lang="hu-HU" sz="2000" dirty="0" err="1"/>
              <a:t>MainTex</a:t>
            </a:r>
            <a:r>
              <a:rPr lang="hu-HU" sz="2000" dirty="0"/>
              <a:t>, </a:t>
            </a:r>
            <a:r>
              <a:rPr lang="hu-HU" sz="2000" dirty="0" err="1"/>
              <a:t>i.uv</a:t>
            </a:r>
            <a:r>
              <a:rPr lang="hu-HU" sz="2000" dirty="0"/>
              <a:t> + float2(u*_</a:t>
            </a:r>
            <a:r>
              <a:rPr lang="hu-HU" sz="2000" dirty="0" err="1"/>
              <a:t>MainTex_TexelSize.x</a:t>
            </a:r>
            <a:r>
              <a:rPr lang="hu-HU" sz="2000" dirty="0"/>
              <a:t>, v*_</a:t>
            </a:r>
            <a:r>
              <a:rPr lang="hu-HU" sz="2000" dirty="0" err="1"/>
              <a:t>MainTex_TexelSize.y</a:t>
            </a:r>
            <a:r>
              <a:rPr lang="hu-HU" sz="2000" dirty="0"/>
              <a:t>));	</a:t>
            </a:r>
            <a:endParaRPr lang="hu-H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/>
              <a:t> </a:t>
            </a:r>
            <a:r>
              <a:rPr lang="hu-HU" sz="2000" dirty="0" smtClean="0"/>
              <a:t>       }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/>
              <a:t> </a:t>
            </a:r>
            <a:r>
              <a:rPr lang="hu-HU" sz="2000" dirty="0" smtClean="0"/>
              <a:t>   }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/>
              <a:t> </a:t>
            </a:r>
            <a:r>
              <a:rPr lang="hu-HU" sz="2000" dirty="0" smtClean="0"/>
              <a:t>   col </a:t>
            </a:r>
            <a:r>
              <a:rPr lang="hu-HU" sz="2000" dirty="0"/>
              <a:t>/= (fixed)(</a:t>
            </a:r>
            <a:r>
              <a:rPr lang="hu-HU" sz="2000" dirty="0" err="1"/>
              <a:t>radius</a:t>
            </a:r>
            <a:r>
              <a:rPr lang="hu-HU" sz="2000" dirty="0"/>
              <a:t>*</a:t>
            </a:r>
            <a:r>
              <a:rPr lang="hu-HU" sz="2000" dirty="0" err="1"/>
              <a:t>radius</a:t>
            </a:r>
            <a:r>
              <a:rPr lang="hu-HU" sz="2000" dirty="0" smtClean="0"/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/>
              <a:t> </a:t>
            </a:r>
            <a:r>
              <a:rPr lang="hu-HU" sz="2000" dirty="0" smtClean="0"/>
              <a:t>  </a:t>
            </a:r>
            <a:r>
              <a:rPr lang="hu-HU" sz="2000" dirty="0" err="1" smtClean="0"/>
              <a:t>return</a:t>
            </a:r>
            <a:r>
              <a:rPr lang="hu-HU" sz="2000" dirty="0" smtClean="0"/>
              <a:t> </a:t>
            </a:r>
            <a:r>
              <a:rPr lang="hu-HU" sz="2000" dirty="0"/>
              <a:t>col</a:t>
            </a:r>
            <a:r>
              <a:rPr lang="hu-HU" sz="2000" dirty="0" smtClean="0"/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9854660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Szeparábilis</a:t>
            </a:r>
            <a:r>
              <a:rPr lang="hu-HU" dirty="0" smtClean="0"/>
              <a:t> szűrők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Ha a mátrix rangja 1, a </a:t>
            </a:r>
            <a:r>
              <a:rPr lang="hu-HU" dirty="0" err="1" smtClean="0"/>
              <a:t>konvolúciós</a:t>
            </a:r>
            <a:r>
              <a:rPr lang="hu-HU" dirty="0" smtClean="0"/>
              <a:t> szűrés felbontható két 1D-s szűrésre</a:t>
            </a:r>
          </a:p>
          <a:p>
            <a:r>
              <a:rPr lang="hu-HU" dirty="0" smtClean="0"/>
              <a:t>Egy vízszintes irány és egy függőleges irányú szűrés (sorrend mindegy)</a:t>
            </a:r>
          </a:p>
          <a:p>
            <a:r>
              <a:rPr lang="hu-HU" dirty="0" smtClean="0"/>
              <a:t>R*R textúraolvasás </a:t>
            </a:r>
            <a:r>
              <a:rPr lang="hu-HU" dirty="0" err="1" smtClean="0"/>
              <a:t>vs</a:t>
            </a:r>
            <a:r>
              <a:rPr lang="hu-HU" dirty="0" smtClean="0"/>
              <a:t> 2*R</a:t>
            </a:r>
            <a:endParaRPr lang="en-US" dirty="0"/>
          </a:p>
        </p:txBody>
      </p:sp>
      <p:pic>
        <p:nvPicPr>
          <p:cNvPr id="4098" name="Picture 2" descr="&#10;\frac{1}{3}&#10;\begin{bmatrix} &#10;    1 \\ 1 \\ 1  &#10;\end{bmatrix} &#10;*&#10;\frac{1}{3}&#10;\begin{bmatrix} &#10;    1 &amp; 1 &amp; 1&#10;\end{bmatrix}&#10;&#10;=&#10;&#10;\frac{1}{9}&#10;\begin{bmatrix} &#10;    1 &amp; 1 &amp; 1 \\ &#10;    1 &amp; 1 &amp; 1 \\&#10;    1 &amp; 1 &amp; 1&#10;\end{bmatrix} &#1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37" y="4249270"/>
            <a:ext cx="3581147" cy="92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&#10;\frac{1}{4}&#10;\begin{bmatrix} &#10;    1 \\ 2 \\ 1  &#10;\end{bmatrix} &#10;*&#10;\frac{1}{4}&#10;\begin{bmatrix} &#10;    1 &amp; 2 &amp; 1&#10;\end{bmatrix}&#10;&#10;=&#10;&#10;\frac{1}{16}&#10;\begin{bmatrix} &#10;    1 &amp; 2 &amp; 1 \\ &#10;    2 &amp; 4 &amp; 2 \\&#10;    1 &amp; 2 &amp; 1&#10;\end{bmatrix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021" y="5739972"/>
            <a:ext cx="3575463" cy="89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38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research.cs.wisc.edu/graphics/Gallery/NPRQuake/brushSc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églalap 5"/>
          <p:cNvSpPr>
            <a:spLocks noChangeArrowheads="1"/>
          </p:cNvSpPr>
          <p:nvPr/>
        </p:nvSpPr>
        <p:spPr bwMode="auto">
          <a:xfrm>
            <a:off x="0" y="0"/>
            <a:ext cx="5511800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en-US"/>
              <a:t>http://research.cs.wisc.edu/graphics/Gallery/NPRQuake/</a:t>
            </a:r>
          </a:p>
        </p:txBody>
      </p:sp>
    </p:spTree>
    <p:extLst>
      <p:ext uri="{BB962C8B-B14F-4D97-AF65-F5344CB8AC3E}">
        <p14:creationId xmlns:p14="http://schemas.microsoft.com/office/powerpoint/2010/main" val="174092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Többfázisú effektek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Nem feltétlenül kell/lehet egy </a:t>
            </a:r>
            <a:r>
              <a:rPr lang="hu-HU" sz="2400" dirty="0" err="1" smtClean="0"/>
              <a:t>shaderben</a:t>
            </a:r>
            <a:r>
              <a:rPr lang="hu-HU" sz="2400" dirty="0" smtClean="0"/>
              <a:t> implementálni egy effektet, lehet képfeldolgozási műveletek sorozata is</a:t>
            </a:r>
          </a:p>
          <a:p>
            <a:r>
              <a:rPr lang="hu-HU" sz="2400" dirty="0" smtClean="0"/>
              <a:t>Hozzunk létre új </a:t>
            </a:r>
            <a:r>
              <a:rPr lang="hu-HU" sz="2400" dirty="0" err="1" smtClean="0"/>
              <a:t>shadert</a:t>
            </a:r>
            <a:r>
              <a:rPr lang="hu-HU" sz="2400" dirty="0" smtClean="0"/>
              <a:t>: </a:t>
            </a:r>
            <a:r>
              <a:rPr lang="hu-HU" sz="2400" dirty="0" err="1" smtClean="0"/>
              <a:t>MultipassEffect.shader</a:t>
            </a:r>
            <a:endParaRPr lang="hu-HU" sz="2400" dirty="0" smtClean="0"/>
          </a:p>
          <a:p>
            <a:r>
              <a:rPr lang="hu-HU" sz="2400" dirty="0" smtClean="0"/>
              <a:t>Kössük be ezt a scriptbe</a:t>
            </a:r>
          </a:p>
          <a:p>
            <a:r>
              <a:rPr lang="hu-HU" sz="2400" dirty="0" smtClean="0"/>
              <a:t>Tegyük a </a:t>
            </a:r>
            <a:r>
              <a:rPr lang="hu-HU" sz="2400" dirty="0" err="1" smtClean="0"/>
              <a:t>shaderek</a:t>
            </a:r>
            <a:r>
              <a:rPr lang="hu-HU" sz="2400" dirty="0" smtClean="0"/>
              <a:t> mellé a </a:t>
            </a:r>
            <a:r>
              <a:rPr lang="hu-HU" sz="2400" dirty="0" err="1" smtClean="0"/>
              <a:t>postprocCommon.cginc</a:t>
            </a:r>
            <a:r>
              <a:rPr lang="hu-HU" sz="2400" dirty="0" smtClean="0"/>
              <a:t>-et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85788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MultipassEffect.shader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Shader</a:t>
            </a:r>
            <a:r>
              <a:rPr lang="en-US" dirty="0"/>
              <a:t> "Hidden/</a:t>
            </a:r>
            <a:r>
              <a:rPr lang="en-US" dirty="0" err="1"/>
              <a:t>MultipassEffect</a:t>
            </a:r>
            <a:r>
              <a:rPr lang="en-US" dirty="0"/>
              <a:t>"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/>
              <a:t> </a:t>
            </a:r>
            <a:r>
              <a:rPr lang="hu-HU" dirty="0" smtClean="0"/>
              <a:t>  </a:t>
            </a:r>
            <a:r>
              <a:rPr lang="en-US" dirty="0" smtClean="0"/>
              <a:t>Properties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</a:t>
            </a:r>
            <a:r>
              <a:rPr lang="en-US" dirty="0" smtClean="0"/>
              <a:t>{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 </a:t>
            </a:r>
            <a:r>
              <a:rPr lang="en-US" dirty="0" smtClean="0"/>
              <a:t>_</a:t>
            </a:r>
            <a:r>
              <a:rPr lang="en-US" dirty="0" err="1"/>
              <a:t>MainTex</a:t>
            </a:r>
            <a:r>
              <a:rPr lang="en-US" dirty="0"/>
              <a:t> ("Texture", 2D) = "white" {}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</a:t>
            </a:r>
            <a:r>
              <a:rPr lang="en-US" dirty="0" smtClean="0"/>
              <a:t>}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</a:t>
            </a:r>
            <a:r>
              <a:rPr lang="en-US" dirty="0" err="1" smtClean="0"/>
              <a:t>SubShader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</a:t>
            </a:r>
            <a:r>
              <a:rPr lang="en-US" dirty="0" smtClean="0"/>
              <a:t>{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</a:t>
            </a:r>
            <a:r>
              <a:rPr lang="en-US" dirty="0" smtClean="0"/>
              <a:t>// </a:t>
            </a:r>
            <a:r>
              <a:rPr lang="en-US" dirty="0"/>
              <a:t>No culling or depth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</a:t>
            </a:r>
            <a:r>
              <a:rPr lang="en-US" dirty="0" smtClean="0"/>
              <a:t>Cull </a:t>
            </a:r>
            <a:r>
              <a:rPr lang="en-US" dirty="0"/>
              <a:t>Off </a:t>
            </a:r>
            <a:r>
              <a:rPr lang="en-US" dirty="0" err="1"/>
              <a:t>ZWrite</a:t>
            </a:r>
            <a:r>
              <a:rPr lang="en-US" dirty="0"/>
              <a:t> Off </a:t>
            </a:r>
            <a:r>
              <a:rPr lang="en-US" dirty="0" err="1"/>
              <a:t>ZTest</a:t>
            </a:r>
            <a:r>
              <a:rPr lang="en-US" dirty="0"/>
              <a:t> Always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</a:t>
            </a:r>
            <a:r>
              <a:rPr lang="en-US" dirty="0" smtClean="0"/>
              <a:t>Pass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</a:t>
            </a:r>
            <a:r>
              <a:rPr lang="en-US" dirty="0" smtClean="0"/>
              <a:t>{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   </a:t>
            </a:r>
            <a:r>
              <a:rPr lang="en-US" dirty="0" smtClean="0"/>
              <a:t>CGPROGRAM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   </a:t>
            </a:r>
            <a:r>
              <a:rPr lang="en-US" dirty="0" smtClean="0"/>
              <a:t>#</a:t>
            </a:r>
            <a:r>
              <a:rPr lang="en-US" dirty="0"/>
              <a:t>pragma vertex </a:t>
            </a:r>
            <a:r>
              <a:rPr lang="en-US" dirty="0" err="1"/>
              <a:t>vert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   </a:t>
            </a:r>
            <a:r>
              <a:rPr lang="en-US" dirty="0" smtClean="0"/>
              <a:t>#</a:t>
            </a:r>
            <a:r>
              <a:rPr lang="en-US" dirty="0"/>
              <a:t>pragma fragment </a:t>
            </a:r>
            <a:r>
              <a:rPr lang="en-US" dirty="0" smtClean="0"/>
              <a:t>frag</a:t>
            </a:r>
            <a:r>
              <a:rPr lang="hu-HU" dirty="0" smtClean="0"/>
              <a:t>_1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   </a:t>
            </a:r>
            <a:r>
              <a:rPr lang="en-US" dirty="0" smtClean="0"/>
              <a:t>#</a:t>
            </a:r>
            <a:r>
              <a:rPr lang="en-US" dirty="0"/>
              <a:t>include "</a:t>
            </a:r>
            <a:r>
              <a:rPr lang="en-US" dirty="0" err="1"/>
              <a:t>UnityCG.cginc</a:t>
            </a:r>
            <a:r>
              <a:rPr lang="en-US" dirty="0"/>
              <a:t>"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rgbClr val="FF0000"/>
                </a:solidFill>
              </a:rPr>
              <a:t>        </a:t>
            </a:r>
            <a:r>
              <a:rPr lang="en-US" dirty="0" smtClean="0">
                <a:solidFill>
                  <a:srgbClr val="FF0000"/>
                </a:solidFill>
              </a:rPr>
              <a:t>#</a:t>
            </a:r>
            <a:r>
              <a:rPr lang="en-US" dirty="0">
                <a:solidFill>
                  <a:srgbClr val="FF0000"/>
                </a:solidFill>
              </a:rPr>
              <a:t>include </a:t>
            </a:r>
            <a:r>
              <a:rPr lang="en-US" dirty="0" smtClean="0">
                <a:solidFill>
                  <a:srgbClr val="FF0000"/>
                </a:solidFill>
              </a:rPr>
              <a:t>"</a:t>
            </a:r>
            <a:r>
              <a:rPr lang="hu-HU" dirty="0" smtClean="0">
                <a:solidFill>
                  <a:srgbClr val="FF0000"/>
                </a:solidFill>
              </a:rPr>
              <a:t>p</a:t>
            </a:r>
            <a:r>
              <a:rPr lang="en-US" dirty="0" err="1" smtClean="0">
                <a:solidFill>
                  <a:srgbClr val="FF0000"/>
                </a:solidFill>
              </a:rPr>
              <a:t>ostprocCommon.cginc</a:t>
            </a:r>
            <a:r>
              <a:rPr lang="en-US" dirty="0">
                <a:solidFill>
                  <a:srgbClr val="FF0000"/>
                </a:solidFill>
              </a:rPr>
              <a:t>"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   </a:t>
            </a:r>
            <a:r>
              <a:rPr lang="en-US" dirty="0" smtClean="0"/>
              <a:t>fixed4 frag</a:t>
            </a:r>
            <a:r>
              <a:rPr lang="hu-HU" dirty="0" smtClean="0"/>
              <a:t>_1</a:t>
            </a:r>
            <a:r>
              <a:rPr lang="en-US" dirty="0" smtClean="0"/>
              <a:t> </a:t>
            </a:r>
            <a:r>
              <a:rPr lang="en-US" dirty="0"/>
              <a:t>(v2f </a:t>
            </a:r>
            <a:r>
              <a:rPr lang="en-US" dirty="0" err="1"/>
              <a:t>i</a:t>
            </a:r>
            <a:r>
              <a:rPr lang="en-US" dirty="0"/>
              <a:t>) : </a:t>
            </a:r>
            <a:r>
              <a:rPr lang="en-US" dirty="0" err="1"/>
              <a:t>SV_Target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   </a:t>
            </a:r>
            <a:r>
              <a:rPr lang="en-US" dirty="0" smtClean="0"/>
              <a:t>{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        </a:t>
            </a:r>
            <a:r>
              <a:rPr lang="en-US" dirty="0" smtClean="0"/>
              <a:t>fixed4 </a:t>
            </a:r>
            <a:r>
              <a:rPr lang="en-US" dirty="0"/>
              <a:t>col = tex2D(_</a:t>
            </a:r>
            <a:r>
              <a:rPr lang="en-US" dirty="0" err="1"/>
              <a:t>MainTex</a:t>
            </a:r>
            <a:r>
              <a:rPr lang="en-US" dirty="0"/>
              <a:t>, </a:t>
            </a:r>
            <a:r>
              <a:rPr lang="en-US" dirty="0" err="1"/>
              <a:t>i.uv</a:t>
            </a:r>
            <a:r>
              <a:rPr lang="en-US" dirty="0" smtClean="0"/>
              <a:t>);</a:t>
            </a:r>
            <a:endParaRPr lang="hu-H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dirty="0"/>
              <a:t> </a:t>
            </a:r>
            <a:r>
              <a:rPr lang="hu-HU" dirty="0" smtClean="0"/>
              <a:t>            </a:t>
            </a:r>
            <a:r>
              <a:rPr lang="hu-HU" dirty="0" err="1" smtClean="0"/>
              <a:t>col.g</a:t>
            </a:r>
            <a:r>
              <a:rPr lang="hu-HU" dirty="0" smtClean="0"/>
              <a:t> = 0;  // </a:t>
            </a:r>
            <a:r>
              <a:rPr lang="hu-HU" dirty="0" err="1" smtClean="0"/>
              <a:t>kiutjuk</a:t>
            </a:r>
            <a:r>
              <a:rPr lang="hu-HU" dirty="0" smtClean="0"/>
              <a:t> a </a:t>
            </a:r>
            <a:r>
              <a:rPr lang="hu-HU" dirty="0" err="1" smtClean="0"/>
              <a:t>zold</a:t>
            </a:r>
            <a:r>
              <a:rPr lang="hu-HU" dirty="0" smtClean="0"/>
              <a:t> szint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        </a:t>
            </a:r>
            <a:r>
              <a:rPr lang="en-US" dirty="0" smtClean="0"/>
              <a:t>return </a:t>
            </a:r>
            <a:r>
              <a:rPr lang="en-US" dirty="0"/>
              <a:t>col;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   </a:t>
            </a:r>
            <a:r>
              <a:rPr lang="en-US" dirty="0" smtClean="0"/>
              <a:t>}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   </a:t>
            </a:r>
            <a:r>
              <a:rPr lang="en-US" dirty="0" smtClean="0"/>
              <a:t>ENDCG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</a:t>
            </a:r>
            <a:r>
              <a:rPr lang="en-US" dirty="0" smtClean="0"/>
              <a:t>}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</a:t>
            </a:r>
            <a:r>
              <a:rPr lang="en-US" dirty="0" smtClean="0"/>
              <a:t>}</a:t>
            </a:r>
            <a:endParaRPr lang="hu-HU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5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MultipassEffect.shader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28963"/>
          </a:xfrm>
        </p:spPr>
        <p:txBody>
          <a:bodyPr>
            <a:normAutofit fontScale="47500" lnSpcReduction="20000"/>
          </a:bodyPr>
          <a:lstStyle/>
          <a:p>
            <a:r>
              <a:rPr lang="hu-HU" sz="4400" dirty="0" smtClean="0"/>
              <a:t>Tegyünk bele új </a:t>
            </a:r>
            <a:r>
              <a:rPr lang="hu-HU" sz="4400" dirty="0" err="1" smtClean="0"/>
              <a:t>pass</a:t>
            </a:r>
            <a:r>
              <a:rPr lang="hu-HU" sz="4400" dirty="0" smtClean="0"/>
              <a:t>-t! Pl. nullázzuk ki a piros csatornát is.</a:t>
            </a:r>
          </a:p>
          <a:p>
            <a:pPr marL="0" indent="0">
              <a:buNone/>
            </a:pPr>
            <a:endParaRPr lang="hu-HU" sz="29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hu-HU" sz="2900" dirty="0" err="1" smtClean="0">
                <a:solidFill>
                  <a:schemeClr val="bg1">
                    <a:lumMod val="65000"/>
                  </a:schemeClr>
                </a:solidFill>
              </a:rPr>
              <a:t>Pass</a:t>
            </a:r>
            <a:r>
              <a:rPr lang="hu-HU" sz="2900" dirty="0" smtClean="0">
                <a:solidFill>
                  <a:schemeClr val="bg1">
                    <a:lumMod val="65000"/>
                  </a:schemeClr>
                </a:solidFill>
              </a:rPr>
              <a:t> { … }</a:t>
            </a:r>
          </a:p>
          <a:p>
            <a:pPr marL="0" indent="0">
              <a:buNone/>
            </a:pPr>
            <a:endParaRPr lang="hu-HU" sz="29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900" dirty="0" err="1"/>
              <a:t>GrabPass</a:t>
            </a:r>
            <a:r>
              <a:rPr lang="en-US" sz="2900" dirty="0"/>
              <a:t>{}</a:t>
            </a:r>
          </a:p>
          <a:p>
            <a:pPr marL="0" indent="0">
              <a:spcBef>
                <a:spcPts val="0"/>
              </a:spcBef>
              <a:buNone/>
            </a:pPr>
            <a:endParaRPr lang="en-US" sz="29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900" dirty="0"/>
              <a:t>Pass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900" dirty="0"/>
              <a:t>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900" dirty="0"/>
              <a:t> </a:t>
            </a:r>
            <a:r>
              <a:rPr lang="hu-HU" sz="2900" dirty="0" smtClean="0"/>
              <a:t>   </a:t>
            </a:r>
            <a:r>
              <a:rPr lang="en-US" sz="2900" dirty="0" smtClean="0"/>
              <a:t>CGPROGRAM</a:t>
            </a:r>
            <a:endParaRPr lang="en-US" sz="29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900" dirty="0" smtClean="0"/>
              <a:t>    </a:t>
            </a:r>
            <a:r>
              <a:rPr lang="en-US" sz="2900" dirty="0" smtClean="0"/>
              <a:t>#</a:t>
            </a:r>
            <a:r>
              <a:rPr lang="en-US" sz="2900" dirty="0"/>
              <a:t>pragma vertex </a:t>
            </a:r>
            <a:r>
              <a:rPr lang="en-US" sz="2900" dirty="0" err="1"/>
              <a:t>vert</a:t>
            </a:r>
            <a:endParaRPr lang="en-US" sz="29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900" dirty="0" smtClean="0"/>
              <a:t>    </a:t>
            </a:r>
            <a:r>
              <a:rPr lang="en-US" sz="2900" dirty="0" smtClean="0"/>
              <a:t>#</a:t>
            </a:r>
            <a:r>
              <a:rPr lang="en-US" sz="2900" dirty="0"/>
              <a:t>pragma fragment </a:t>
            </a:r>
            <a:r>
              <a:rPr lang="en-US" sz="2900" dirty="0" smtClean="0"/>
              <a:t>frag</a:t>
            </a:r>
            <a:r>
              <a:rPr lang="hu-HU" sz="2900" dirty="0" smtClean="0"/>
              <a:t>_2</a:t>
            </a:r>
            <a:endParaRPr lang="en-US" sz="2900" dirty="0"/>
          </a:p>
          <a:p>
            <a:pPr marL="0" indent="0">
              <a:spcBef>
                <a:spcPts val="0"/>
              </a:spcBef>
              <a:buNone/>
            </a:pPr>
            <a:endParaRPr lang="en-US" sz="29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900" dirty="0" smtClean="0"/>
              <a:t>    </a:t>
            </a:r>
            <a:r>
              <a:rPr lang="en-US" sz="2900" dirty="0" smtClean="0"/>
              <a:t>#</a:t>
            </a:r>
            <a:r>
              <a:rPr lang="en-US" sz="2900" dirty="0"/>
              <a:t>include "</a:t>
            </a:r>
            <a:r>
              <a:rPr lang="en-US" sz="2900" dirty="0" err="1"/>
              <a:t>UnityCG.cginc</a:t>
            </a:r>
            <a:r>
              <a:rPr lang="en-US" sz="2900" dirty="0"/>
              <a:t>"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900" dirty="0" smtClean="0"/>
              <a:t>    </a:t>
            </a:r>
            <a:r>
              <a:rPr lang="en-US" sz="2900" dirty="0" smtClean="0"/>
              <a:t>#</a:t>
            </a:r>
            <a:r>
              <a:rPr lang="en-US" sz="2900" dirty="0"/>
              <a:t>include "</a:t>
            </a:r>
            <a:r>
              <a:rPr lang="en-US" sz="2900" dirty="0" err="1"/>
              <a:t>PostprocCommon.cginc</a:t>
            </a:r>
            <a:r>
              <a:rPr lang="en-US" sz="2900" dirty="0"/>
              <a:t>"</a:t>
            </a:r>
          </a:p>
          <a:p>
            <a:pPr marL="0" indent="0">
              <a:spcBef>
                <a:spcPts val="0"/>
              </a:spcBef>
              <a:buNone/>
            </a:pPr>
            <a:endParaRPr lang="en-US" sz="29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900" dirty="0" smtClean="0"/>
              <a:t>    </a:t>
            </a:r>
            <a:r>
              <a:rPr lang="en-US" sz="2900" dirty="0" smtClean="0"/>
              <a:t>sampler2D </a:t>
            </a:r>
            <a:r>
              <a:rPr lang="en-US" sz="2900" dirty="0"/>
              <a:t>_</a:t>
            </a:r>
            <a:r>
              <a:rPr lang="en-US" sz="2900" dirty="0" err="1"/>
              <a:t>GrabTexture</a:t>
            </a:r>
            <a:r>
              <a:rPr lang="en-US" sz="2900" dirty="0" smtClean="0"/>
              <a:t>;</a:t>
            </a:r>
            <a:endParaRPr lang="hu-HU" sz="29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2900" dirty="0" smtClean="0"/>
              <a:t>    </a:t>
            </a:r>
            <a:r>
              <a:rPr lang="en-US" sz="2900" dirty="0" smtClean="0"/>
              <a:t>float4 </a:t>
            </a:r>
            <a:r>
              <a:rPr lang="en-US" sz="2900" dirty="0"/>
              <a:t>_</a:t>
            </a:r>
            <a:r>
              <a:rPr lang="en-US" sz="2900" dirty="0" err="1"/>
              <a:t>GrabTexture_TexelSize</a:t>
            </a:r>
            <a:r>
              <a:rPr lang="en-US" sz="2900" dirty="0"/>
              <a:t>;</a:t>
            </a:r>
          </a:p>
          <a:p>
            <a:pPr marL="0" indent="0">
              <a:spcBef>
                <a:spcPts val="0"/>
              </a:spcBef>
              <a:buNone/>
            </a:pPr>
            <a:endParaRPr lang="en-US" sz="29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900" dirty="0" smtClean="0"/>
              <a:t>    </a:t>
            </a:r>
            <a:r>
              <a:rPr lang="en-US" sz="2900" dirty="0" smtClean="0"/>
              <a:t>fixed4 frag</a:t>
            </a:r>
            <a:r>
              <a:rPr lang="hu-HU" sz="2900" dirty="0" smtClean="0"/>
              <a:t>_2</a:t>
            </a:r>
            <a:r>
              <a:rPr lang="en-US" sz="2900" dirty="0" smtClean="0"/>
              <a:t>(v2f </a:t>
            </a:r>
            <a:r>
              <a:rPr lang="en-US" sz="2900" dirty="0" err="1"/>
              <a:t>i</a:t>
            </a:r>
            <a:r>
              <a:rPr lang="en-US" sz="2900" dirty="0"/>
              <a:t>) : </a:t>
            </a:r>
            <a:r>
              <a:rPr lang="en-US" sz="2900" dirty="0" err="1" smtClean="0"/>
              <a:t>SV_Target</a:t>
            </a:r>
            <a:endParaRPr lang="en-US" sz="29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2900" dirty="0" smtClean="0"/>
              <a:t>    </a:t>
            </a:r>
            <a:r>
              <a:rPr lang="en-US" sz="2900" dirty="0" smtClean="0"/>
              <a:t>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900" dirty="0" smtClean="0"/>
              <a:t>         </a:t>
            </a:r>
            <a:r>
              <a:rPr lang="en-US" sz="2900" dirty="0" smtClean="0"/>
              <a:t>fixed4 </a:t>
            </a:r>
            <a:r>
              <a:rPr lang="en-US" sz="2900" dirty="0"/>
              <a:t>col = tex2D(_</a:t>
            </a:r>
            <a:r>
              <a:rPr lang="en-US" sz="2900" dirty="0" err="1"/>
              <a:t>GrabTexture</a:t>
            </a:r>
            <a:r>
              <a:rPr lang="en-US" sz="2900" dirty="0"/>
              <a:t>, </a:t>
            </a:r>
            <a:r>
              <a:rPr lang="en-US" sz="2900" dirty="0" err="1"/>
              <a:t>i.uv</a:t>
            </a:r>
            <a:r>
              <a:rPr lang="en-US" sz="2900" dirty="0"/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900" dirty="0" smtClean="0"/>
              <a:t>         </a:t>
            </a:r>
            <a:r>
              <a:rPr lang="en-US" sz="2900" dirty="0" err="1" smtClean="0"/>
              <a:t>col.r</a:t>
            </a:r>
            <a:r>
              <a:rPr lang="en-US" sz="2900" dirty="0" smtClean="0"/>
              <a:t> </a:t>
            </a:r>
            <a:r>
              <a:rPr lang="en-US" sz="2900" dirty="0"/>
              <a:t>= 0;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900" dirty="0" smtClean="0"/>
              <a:t>         </a:t>
            </a:r>
            <a:r>
              <a:rPr lang="en-US" sz="2900" dirty="0" smtClean="0"/>
              <a:t>return </a:t>
            </a:r>
            <a:r>
              <a:rPr lang="en-US" sz="2900" dirty="0"/>
              <a:t>col;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900" dirty="0" smtClean="0"/>
              <a:t>    </a:t>
            </a:r>
            <a:r>
              <a:rPr lang="en-US" sz="2900" dirty="0" smtClean="0"/>
              <a:t>}</a:t>
            </a:r>
            <a:endParaRPr lang="en-US" sz="29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900" dirty="0" smtClean="0"/>
              <a:t>    </a:t>
            </a:r>
            <a:r>
              <a:rPr lang="en-US" sz="2900" dirty="0" smtClean="0"/>
              <a:t>ENDCG</a:t>
            </a:r>
            <a:endParaRPr lang="en-US" sz="29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9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7482517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Bloom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Ragyogás (</a:t>
            </a:r>
            <a:r>
              <a:rPr lang="hu-HU" dirty="0" err="1" smtClean="0"/>
              <a:t>bloom</a:t>
            </a:r>
            <a:r>
              <a:rPr lang="hu-HU" dirty="0" smtClean="0"/>
              <a:t>): mossuk el a fényes pixeleket</a:t>
            </a:r>
          </a:p>
          <a:p>
            <a:r>
              <a:rPr lang="hu-HU" dirty="0" smtClean="0"/>
              <a:t>1. </a:t>
            </a:r>
            <a:r>
              <a:rPr lang="hu-HU" dirty="0" err="1" smtClean="0"/>
              <a:t>pass</a:t>
            </a:r>
            <a:r>
              <a:rPr lang="hu-HU" dirty="0" smtClean="0"/>
              <a:t>: mik a fényes pixelek</a:t>
            </a:r>
          </a:p>
          <a:p>
            <a:r>
              <a:rPr lang="hu-HU" dirty="0" smtClean="0"/>
              <a:t>2. </a:t>
            </a:r>
            <a:r>
              <a:rPr lang="hu-HU" dirty="0" err="1" smtClean="0"/>
              <a:t>pass</a:t>
            </a:r>
            <a:r>
              <a:rPr lang="hu-HU" dirty="0" smtClean="0"/>
              <a:t>: elkenjük a fényes pixeleket</a:t>
            </a:r>
          </a:p>
          <a:p>
            <a:pPr lvl="1"/>
            <a:r>
              <a:rPr lang="hu-HU" dirty="0" smtClean="0"/>
              <a:t>A gyakorlatban: Gauss-szűrő</a:t>
            </a:r>
          </a:p>
          <a:p>
            <a:pPr lvl="1"/>
            <a:r>
              <a:rPr lang="hu-HU" dirty="0" smtClean="0"/>
              <a:t>Mi: doboz szűrő</a:t>
            </a:r>
          </a:p>
          <a:p>
            <a:r>
              <a:rPr lang="hu-HU" dirty="0" smtClean="0"/>
              <a:t>3. </a:t>
            </a:r>
            <a:r>
              <a:rPr lang="hu-HU" dirty="0" err="1" smtClean="0"/>
              <a:t>pass</a:t>
            </a:r>
            <a:r>
              <a:rPr lang="hu-HU" dirty="0" smtClean="0"/>
              <a:t>: hozzáadjuk az eredeti képhez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7577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Bloom – 1. </a:t>
            </a:r>
            <a:r>
              <a:rPr lang="hu-HU" dirty="0" err="1" smtClean="0"/>
              <a:t>pass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5"/>
            <a:ext cx="4650281" cy="4351338"/>
          </a:xfrm>
        </p:spPr>
        <p:txBody>
          <a:bodyPr>
            <a:normAutofit/>
          </a:bodyPr>
          <a:lstStyle/>
          <a:p>
            <a:r>
              <a:rPr lang="hu-HU" sz="2400" dirty="0" smtClean="0"/>
              <a:t>1. </a:t>
            </a:r>
            <a:r>
              <a:rPr lang="hu-HU" sz="2400" dirty="0" err="1" smtClean="0"/>
              <a:t>pass</a:t>
            </a:r>
            <a:r>
              <a:rPr lang="hu-HU" sz="2400" dirty="0" smtClean="0"/>
              <a:t>: mik a fényes pixelek</a:t>
            </a:r>
          </a:p>
          <a:p>
            <a:pPr marL="0" indent="0">
              <a:spcBef>
                <a:spcPts val="0"/>
              </a:spcBef>
              <a:buNone/>
            </a:pPr>
            <a:endParaRPr lang="hu-HU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fixed4 </a:t>
            </a:r>
            <a:r>
              <a:rPr lang="en-US" sz="1600" dirty="0"/>
              <a:t>frag_1 (v2f </a:t>
            </a:r>
            <a:r>
              <a:rPr lang="en-US" sz="1600" dirty="0" err="1"/>
              <a:t>i</a:t>
            </a:r>
            <a:r>
              <a:rPr lang="en-US" sz="1600" dirty="0"/>
              <a:t>) : </a:t>
            </a:r>
            <a:r>
              <a:rPr lang="en-US" sz="1600" dirty="0" err="1"/>
              <a:t>SV_Target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/>
              <a:t> </a:t>
            </a:r>
            <a:r>
              <a:rPr lang="hu-HU" sz="1600" dirty="0" smtClean="0"/>
              <a:t>  </a:t>
            </a:r>
            <a:r>
              <a:rPr lang="en-US" sz="1600" dirty="0" smtClean="0"/>
              <a:t>fixed4 </a:t>
            </a:r>
            <a:r>
              <a:rPr lang="en-US" sz="1600" dirty="0"/>
              <a:t>col = tex2D(_</a:t>
            </a:r>
            <a:r>
              <a:rPr lang="en-US" sz="1600" dirty="0" err="1"/>
              <a:t>MainTex</a:t>
            </a:r>
            <a:r>
              <a:rPr lang="en-US" sz="1600" dirty="0"/>
              <a:t>, </a:t>
            </a:r>
            <a:r>
              <a:rPr lang="en-US" sz="1600" dirty="0" err="1"/>
              <a:t>i.uv</a:t>
            </a:r>
            <a:r>
              <a:rPr lang="en-US" sz="1600" dirty="0"/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 smtClean="0"/>
              <a:t>   </a:t>
            </a:r>
            <a:r>
              <a:rPr lang="en-US" sz="1600" dirty="0" smtClean="0"/>
              <a:t>float3 </a:t>
            </a:r>
            <a:r>
              <a:rPr lang="en-US" sz="1600" dirty="0"/>
              <a:t>rgb2lum = float3(0.2126, 0.7152, 0.0722);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 smtClean="0"/>
              <a:t>   </a:t>
            </a:r>
            <a:r>
              <a:rPr lang="en-US" sz="1600" dirty="0" smtClean="0"/>
              <a:t>fixed </a:t>
            </a:r>
            <a:r>
              <a:rPr lang="en-US" sz="1600" dirty="0"/>
              <a:t>luminance = dot(col, rgb2lum);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 smtClean="0"/>
              <a:t>   </a:t>
            </a:r>
            <a:r>
              <a:rPr lang="en-US" sz="1600" dirty="0" smtClean="0"/>
              <a:t>if </a:t>
            </a:r>
            <a:r>
              <a:rPr lang="en-US" sz="1600" dirty="0"/>
              <a:t>(luminance &lt; 0.7) </a:t>
            </a:r>
            <a:r>
              <a:rPr lang="en-US" sz="1600" dirty="0" err="1"/>
              <a:t>col.rgb</a:t>
            </a:r>
            <a:r>
              <a:rPr lang="en-US" sz="1600" dirty="0"/>
              <a:t> = fixed3(0, 0, 0);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 smtClean="0"/>
              <a:t>   </a:t>
            </a:r>
            <a:r>
              <a:rPr lang="en-US" sz="1600" dirty="0" smtClean="0"/>
              <a:t>return </a:t>
            </a:r>
            <a:r>
              <a:rPr lang="en-US" sz="1600" dirty="0"/>
              <a:t>col;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}</a:t>
            </a:r>
            <a:endParaRPr lang="hu-HU" sz="1600" dirty="0" smtClean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184" y="2270363"/>
            <a:ext cx="3301889" cy="322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115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Bloom – 2. </a:t>
            </a:r>
            <a:r>
              <a:rPr lang="hu-HU" dirty="0" err="1" smtClean="0"/>
              <a:t>pass</a:t>
            </a:r>
            <a:r>
              <a:rPr lang="hu-HU" dirty="0" smtClean="0"/>
              <a:t> (2.a)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5"/>
            <a:ext cx="4650281" cy="4351338"/>
          </a:xfrm>
        </p:spPr>
        <p:txBody>
          <a:bodyPr>
            <a:normAutofit/>
          </a:bodyPr>
          <a:lstStyle/>
          <a:p>
            <a:r>
              <a:rPr lang="hu-HU" sz="2400" dirty="0" smtClean="0"/>
              <a:t>2.a. </a:t>
            </a:r>
            <a:r>
              <a:rPr lang="hu-HU" sz="2400" dirty="0" err="1" smtClean="0"/>
              <a:t>pass</a:t>
            </a:r>
            <a:r>
              <a:rPr lang="hu-HU" sz="2400" dirty="0" smtClean="0"/>
              <a:t>: fényes pixelek elkenése</a:t>
            </a:r>
          </a:p>
          <a:p>
            <a:pPr marL="0" indent="0">
              <a:buNone/>
            </a:pPr>
            <a:r>
              <a:rPr lang="hu-HU" sz="2400" dirty="0"/>
              <a:t> </a:t>
            </a:r>
            <a:r>
              <a:rPr lang="hu-HU" sz="2400" dirty="0" smtClean="0"/>
              <a:t>  (vízszintes)</a:t>
            </a:r>
          </a:p>
          <a:p>
            <a:pPr marL="0" indent="0">
              <a:spcBef>
                <a:spcPts val="0"/>
              </a:spcBef>
              <a:buNone/>
            </a:pPr>
            <a:endParaRPr lang="hu-HU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fixed4 frag_</a:t>
            </a:r>
            <a:r>
              <a:rPr lang="hu-HU" sz="1600" dirty="0" smtClean="0"/>
              <a:t>2_b</a:t>
            </a:r>
            <a:r>
              <a:rPr lang="en-US" sz="1600" dirty="0" smtClean="0"/>
              <a:t> (v2f </a:t>
            </a:r>
            <a:r>
              <a:rPr lang="en-US" sz="1600" dirty="0" err="1" smtClean="0"/>
              <a:t>i</a:t>
            </a:r>
            <a:r>
              <a:rPr lang="en-US" sz="1600" dirty="0" smtClean="0"/>
              <a:t>) : </a:t>
            </a:r>
            <a:r>
              <a:rPr lang="en-US" sz="1600" dirty="0" err="1" smtClean="0"/>
              <a:t>SV_Target</a:t>
            </a:r>
            <a:endParaRPr lang="en-US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 smtClean="0"/>
              <a:t>   </a:t>
            </a:r>
            <a:r>
              <a:rPr lang="en-US" sz="1600" dirty="0"/>
              <a:t>fixed4 col = fixed4(0, 0, 0, 0</a:t>
            </a:r>
            <a:r>
              <a:rPr lang="en-US" sz="1600" dirty="0" smtClean="0"/>
              <a:t>);</a:t>
            </a:r>
            <a:endParaRPr lang="hu-HU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/>
              <a:t> </a:t>
            </a:r>
            <a:r>
              <a:rPr lang="hu-HU" sz="1600" dirty="0" smtClean="0"/>
              <a:t>  </a:t>
            </a:r>
            <a:r>
              <a:rPr lang="en-US" sz="1600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/>
              <a:t>radius = </a:t>
            </a:r>
            <a:r>
              <a:rPr lang="en-US" sz="1600" dirty="0" smtClean="0"/>
              <a:t>7;</a:t>
            </a:r>
            <a:endParaRPr lang="hu-HU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/>
              <a:t> </a:t>
            </a:r>
            <a:r>
              <a:rPr lang="hu-HU" sz="1600" dirty="0" smtClean="0"/>
              <a:t>  </a:t>
            </a:r>
            <a:r>
              <a:rPr lang="en-US" sz="1600" dirty="0" smtClean="0"/>
              <a:t>for </a:t>
            </a:r>
            <a:r>
              <a:rPr lang="en-US" sz="1600" dirty="0"/>
              <a:t>(</a:t>
            </a:r>
            <a:r>
              <a:rPr lang="en-US" sz="1600" dirty="0" err="1"/>
              <a:t>int</a:t>
            </a:r>
            <a:r>
              <a:rPr lang="en-US" sz="1600" dirty="0"/>
              <a:t> u = -radius / 2; u &lt;= radius / 2; ++u) </a:t>
            </a:r>
            <a:r>
              <a:rPr lang="en-US" sz="1600" dirty="0" smtClean="0"/>
              <a:t>{</a:t>
            </a:r>
            <a:endParaRPr lang="hu-HU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/>
              <a:t> </a:t>
            </a:r>
            <a:r>
              <a:rPr lang="hu-HU" sz="1600" dirty="0" smtClean="0"/>
              <a:t>      </a:t>
            </a:r>
            <a:r>
              <a:rPr lang="en-US" sz="1600" dirty="0" smtClean="0"/>
              <a:t>col </a:t>
            </a:r>
            <a:r>
              <a:rPr lang="en-US" sz="1600" dirty="0"/>
              <a:t>+= tex2D(_</a:t>
            </a:r>
            <a:r>
              <a:rPr lang="en-US" sz="1600" dirty="0" err="1"/>
              <a:t>GrabTexture</a:t>
            </a:r>
            <a:r>
              <a:rPr lang="en-US" sz="1600" dirty="0"/>
              <a:t>, </a:t>
            </a:r>
            <a:r>
              <a:rPr lang="en-US" sz="1600" dirty="0" err="1"/>
              <a:t>i.uv</a:t>
            </a:r>
            <a:r>
              <a:rPr lang="en-US" sz="1600" dirty="0"/>
              <a:t> </a:t>
            </a:r>
            <a:r>
              <a:rPr lang="en-US" sz="1600" dirty="0" smtClean="0"/>
              <a:t>+</a:t>
            </a:r>
            <a:endParaRPr lang="hu-HU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/>
              <a:t> </a:t>
            </a:r>
            <a:r>
              <a:rPr lang="hu-HU" sz="1600" dirty="0" smtClean="0"/>
              <a:t>                 f</a:t>
            </a:r>
            <a:r>
              <a:rPr lang="en-US" sz="1600" dirty="0" smtClean="0"/>
              <a:t>loat2(u</a:t>
            </a:r>
            <a:r>
              <a:rPr lang="en-US" sz="1600" dirty="0"/>
              <a:t>*_</a:t>
            </a:r>
            <a:r>
              <a:rPr lang="en-US" sz="1600" dirty="0" err="1"/>
              <a:t>GrabTexture_TexelSize.x</a:t>
            </a:r>
            <a:r>
              <a:rPr lang="en-US" sz="1600" dirty="0"/>
              <a:t>, 0</a:t>
            </a:r>
            <a:r>
              <a:rPr lang="en-US" sz="1600" dirty="0" smtClean="0"/>
              <a:t>));</a:t>
            </a:r>
            <a:endParaRPr lang="hu-HU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/>
              <a:t> </a:t>
            </a:r>
            <a:r>
              <a:rPr lang="hu-HU" sz="1600" dirty="0" smtClean="0"/>
              <a:t>  </a:t>
            </a:r>
            <a:r>
              <a:rPr lang="en-US" sz="1600" dirty="0" smtClean="0"/>
              <a:t>}</a:t>
            </a:r>
            <a:endParaRPr lang="hu-HU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/>
              <a:t> </a:t>
            </a:r>
            <a:r>
              <a:rPr lang="hu-HU" sz="1600" dirty="0" smtClean="0"/>
              <a:t>  </a:t>
            </a:r>
            <a:r>
              <a:rPr lang="en-US" sz="1600" dirty="0" smtClean="0"/>
              <a:t>col </a:t>
            </a:r>
            <a:r>
              <a:rPr lang="en-US" sz="1600" dirty="0"/>
              <a:t>/= (</a:t>
            </a:r>
            <a:r>
              <a:rPr lang="en-US" sz="1600" dirty="0" smtClean="0"/>
              <a:t>fixed)radius;</a:t>
            </a:r>
            <a:endParaRPr lang="hu-HU" sz="1600" dirty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 smtClean="0"/>
              <a:t>   </a:t>
            </a:r>
            <a:r>
              <a:rPr lang="en-US" sz="1600" dirty="0" smtClean="0"/>
              <a:t>return col;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}</a:t>
            </a:r>
            <a:endParaRPr lang="hu-HU" sz="1600" dirty="0" smtClean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184" y="2270364"/>
            <a:ext cx="3301889" cy="329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28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Bloom – 3. </a:t>
            </a:r>
            <a:r>
              <a:rPr lang="hu-HU" dirty="0" err="1" smtClean="0"/>
              <a:t>pass</a:t>
            </a:r>
            <a:r>
              <a:rPr lang="hu-HU" dirty="0" smtClean="0"/>
              <a:t> (2.b)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5"/>
            <a:ext cx="4650281" cy="4351338"/>
          </a:xfrm>
        </p:spPr>
        <p:txBody>
          <a:bodyPr>
            <a:normAutofit/>
          </a:bodyPr>
          <a:lstStyle/>
          <a:p>
            <a:r>
              <a:rPr lang="hu-HU" sz="2400" dirty="0" smtClean="0"/>
              <a:t>2.b. </a:t>
            </a:r>
            <a:r>
              <a:rPr lang="hu-HU" sz="2400" dirty="0" err="1" smtClean="0"/>
              <a:t>pass</a:t>
            </a:r>
            <a:r>
              <a:rPr lang="hu-HU" sz="2400" dirty="0" smtClean="0"/>
              <a:t>: fényes pixelek elkenése</a:t>
            </a:r>
          </a:p>
          <a:p>
            <a:pPr marL="0" indent="0">
              <a:buNone/>
            </a:pPr>
            <a:r>
              <a:rPr lang="hu-HU" sz="2400" dirty="0" smtClean="0"/>
              <a:t>   (függőleges)</a:t>
            </a:r>
          </a:p>
          <a:p>
            <a:pPr marL="0" indent="0">
              <a:spcBef>
                <a:spcPts val="0"/>
              </a:spcBef>
              <a:buNone/>
            </a:pPr>
            <a:endParaRPr lang="hu-HU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fixed4 frag_</a:t>
            </a:r>
            <a:r>
              <a:rPr lang="hu-HU" sz="1600" dirty="0" smtClean="0"/>
              <a:t>2_b</a:t>
            </a:r>
            <a:r>
              <a:rPr lang="en-US" sz="1600" dirty="0" smtClean="0"/>
              <a:t> (v2f </a:t>
            </a:r>
            <a:r>
              <a:rPr lang="en-US" sz="1600" dirty="0" err="1" smtClean="0"/>
              <a:t>i</a:t>
            </a:r>
            <a:r>
              <a:rPr lang="en-US" sz="1600" dirty="0" smtClean="0"/>
              <a:t>) : </a:t>
            </a:r>
            <a:r>
              <a:rPr lang="en-US" sz="1600" dirty="0" err="1" smtClean="0"/>
              <a:t>SV_Target</a:t>
            </a:r>
            <a:endParaRPr lang="en-US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 smtClean="0"/>
              <a:t>   </a:t>
            </a:r>
            <a:r>
              <a:rPr lang="en-US" sz="1600" dirty="0"/>
              <a:t>fixed4 col = fixed4(0, 0, 0, 0</a:t>
            </a:r>
            <a:r>
              <a:rPr lang="en-US" sz="1600" dirty="0" smtClean="0"/>
              <a:t>);</a:t>
            </a:r>
            <a:endParaRPr lang="hu-HU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/>
              <a:t> </a:t>
            </a:r>
            <a:r>
              <a:rPr lang="hu-HU" sz="1600" dirty="0" smtClean="0"/>
              <a:t>  </a:t>
            </a:r>
            <a:r>
              <a:rPr lang="en-US" sz="1600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/>
              <a:t>radius = </a:t>
            </a:r>
            <a:r>
              <a:rPr lang="en-US" sz="1600" dirty="0" smtClean="0"/>
              <a:t>7;</a:t>
            </a:r>
            <a:endParaRPr lang="hu-HU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/>
              <a:t> </a:t>
            </a:r>
            <a:r>
              <a:rPr lang="hu-HU" sz="1600" dirty="0" smtClean="0"/>
              <a:t>  </a:t>
            </a:r>
            <a:r>
              <a:rPr lang="en-US" sz="1600" dirty="0" smtClean="0"/>
              <a:t>for </a:t>
            </a:r>
            <a:r>
              <a:rPr lang="en-US" sz="1600" dirty="0"/>
              <a:t>(</a:t>
            </a:r>
            <a:r>
              <a:rPr lang="en-US" sz="1600" dirty="0" err="1"/>
              <a:t>int</a:t>
            </a:r>
            <a:r>
              <a:rPr lang="en-US" sz="1600" dirty="0"/>
              <a:t> </a:t>
            </a:r>
            <a:r>
              <a:rPr lang="hu-HU" sz="1600" dirty="0" smtClean="0"/>
              <a:t>v</a:t>
            </a:r>
            <a:r>
              <a:rPr lang="en-US" sz="1600" dirty="0" smtClean="0"/>
              <a:t> </a:t>
            </a:r>
            <a:r>
              <a:rPr lang="en-US" sz="1600" dirty="0"/>
              <a:t>= -radius / 2; </a:t>
            </a:r>
            <a:r>
              <a:rPr lang="hu-HU" sz="1600" dirty="0" smtClean="0"/>
              <a:t>v</a:t>
            </a:r>
            <a:r>
              <a:rPr lang="en-US" sz="1600" dirty="0" smtClean="0"/>
              <a:t> </a:t>
            </a:r>
            <a:r>
              <a:rPr lang="en-US" sz="1600" dirty="0"/>
              <a:t>&lt;= radius / 2; </a:t>
            </a:r>
            <a:r>
              <a:rPr lang="en-US" sz="1600" dirty="0" smtClean="0"/>
              <a:t>++</a:t>
            </a:r>
            <a:r>
              <a:rPr lang="hu-HU" sz="1600" dirty="0" smtClean="0"/>
              <a:t>v</a:t>
            </a:r>
            <a:r>
              <a:rPr lang="en-US" sz="1600" dirty="0" smtClean="0"/>
              <a:t>) {</a:t>
            </a:r>
            <a:endParaRPr lang="hu-HU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/>
              <a:t> </a:t>
            </a:r>
            <a:r>
              <a:rPr lang="hu-HU" sz="1600" dirty="0" smtClean="0"/>
              <a:t>      </a:t>
            </a:r>
            <a:r>
              <a:rPr lang="en-US" sz="1600" dirty="0" smtClean="0"/>
              <a:t>col </a:t>
            </a:r>
            <a:r>
              <a:rPr lang="en-US" sz="1600" dirty="0"/>
              <a:t>+= tex2D(_</a:t>
            </a:r>
            <a:r>
              <a:rPr lang="en-US" sz="1600" dirty="0" err="1"/>
              <a:t>GrabTexture</a:t>
            </a:r>
            <a:r>
              <a:rPr lang="en-US" sz="1600" dirty="0"/>
              <a:t>, </a:t>
            </a:r>
            <a:r>
              <a:rPr lang="en-US" sz="1600" dirty="0" err="1"/>
              <a:t>i.uv</a:t>
            </a:r>
            <a:r>
              <a:rPr lang="en-US" sz="1600" dirty="0"/>
              <a:t> </a:t>
            </a:r>
            <a:r>
              <a:rPr lang="en-US" sz="1600" dirty="0" smtClean="0"/>
              <a:t>+</a:t>
            </a:r>
            <a:endParaRPr lang="hu-HU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/>
              <a:t>                  float2(0, v*_</a:t>
            </a:r>
            <a:r>
              <a:rPr lang="hu-HU" sz="1600" dirty="0" err="1"/>
              <a:t>GrabTexture_TexelSize.y</a:t>
            </a:r>
            <a:r>
              <a:rPr lang="hu-HU" sz="1600" dirty="0"/>
              <a:t>));</a:t>
            </a:r>
            <a:endParaRPr lang="hu-HU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/>
              <a:t> </a:t>
            </a:r>
            <a:r>
              <a:rPr lang="hu-HU" sz="1600" dirty="0" smtClean="0"/>
              <a:t>  </a:t>
            </a:r>
            <a:r>
              <a:rPr lang="en-US" sz="1600" dirty="0" smtClean="0"/>
              <a:t>}</a:t>
            </a:r>
            <a:endParaRPr lang="hu-HU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/>
              <a:t> </a:t>
            </a:r>
            <a:r>
              <a:rPr lang="hu-HU" sz="1600" dirty="0" smtClean="0"/>
              <a:t>  </a:t>
            </a:r>
            <a:r>
              <a:rPr lang="en-US" sz="1600" dirty="0" smtClean="0"/>
              <a:t>col </a:t>
            </a:r>
            <a:r>
              <a:rPr lang="en-US" sz="1600" dirty="0"/>
              <a:t>/= (</a:t>
            </a:r>
            <a:r>
              <a:rPr lang="en-US" sz="1600" dirty="0" smtClean="0"/>
              <a:t>fixed)radius;</a:t>
            </a:r>
            <a:endParaRPr lang="hu-HU" sz="1600" dirty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 smtClean="0"/>
              <a:t>   </a:t>
            </a:r>
            <a:r>
              <a:rPr lang="en-US" sz="1600" dirty="0" smtClean="0"/>
              <a:t>return col;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}</a:t>
            </a:r>
            <a:endParaRPr lang="hu-HU" sz="1600" dirty="0" smtClean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183" y="2270363"/>
            <a:ext cx="3301779" cy="322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856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Bloom – 4. </a:t>
            </a:r>
            <a:r>
              <a:rPr lang="hu-HU" dirty="0" err="1" smtClean="0"/>
              <a:t>pass</a:t>
            </a:r>
            <a:r>
              <a:rPr lang="hu-HU" dirty="0" smtClean="0"/>
              <a:t> (3.</a:t>
            </a:r>
            <a:r>
              <a:rPr lang="hu-HU" dirty="0" smtClean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5"/>
            <a:ext cx="4650281" cy="4351338"/>
          </a:xfrm>
        </p:spPr>
        <p:txBody>
          <a:bodyPr>
            <a:normAutofit/>
          </a:bodyPr>
          <a:lstStyle/>
          <a:p>
            <a:r>
              <a:rPr lang="hu-HU" sz="2400" dirty="0" smtClean="0"/>
              <a:t>3. </a:t>
            </a:r>
            <a:r>
              <a:rPr lang="hu-HU" sz="2400" dirty="0" err="1" smtClean="0"/>
              <a:t>pass</a:t>
            </a:r>
            <a:r>
              <a:rPr lang="hu-HU" sz="2400" dirty="0" smtClean="0"/>
              <a:t>: ragyogás hozzáadása</a:t>
            </a:r>
          </a:p>
          <a:p>
            <a:pPr marL="0" indent="0">
              <a:spcBef>
                <a:spcPts val="0"/>
              </a:spcBef>
              <a:buNone/>
            </a:pPr>
            <a:endParaRPr lang="hu-HU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fixed4 frag_</a:t>
            </a:r>
            <a:r>
              <a:rPr lang="hu-HU" sz="1600" dirty="0" smtClean="0"/>
              <a:t>3</a:t>
            </a:r>
            <a:r>
              <a:rPr lang="en-US" sz="1600" dirty="0" smtClean="0"/>
              <a:t> (v2f </a:t>
            </a:r>
            <a:r>
              <a:rPr lang="en-US" sz="1600" dirty="0" err="1" smtClean="0"/>
              <a:t>i</a:t>
            </a:r>
            <a:r>
              <a:rPr lang="en-US" sz="1600" dirty="0" smtClean="0"/>
              <a:t>) : </a:t>
            </a:r>
            <a:r>
              <a:rPr lang="en-US" sz="1600" dirty="0" err="1" smtClean="0"/>
              <a:t>SV_Target</a:t>
            </a:r>
            <a:endParaRPr lang="en-US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/>
              <a:t>   fixed4 col = tex2D(_</a:t>
            </a:r>
            <a:r>
              <a:rPr lang="hu-HU" sz="1600" dirty="0" err="1"/>
              <a:t>MainTex</a:t>
            </a:r>
            <a:r>
              <a:rPr lang="hu-HU" sz="1600" dirty="0"/>
              <a:t>, </a:t>
            </a:r>
            <a:r>
              <a:rPr lang="hu-HU" sz="1600" dirty="0" err="1"/>
              <a:t>i.uv</a:t>
            </a:r>
            <a:r>
              <a:rPr lang="hu-HU" sz="1600" dirty="0" smtClean="0"/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/>
              <a:t> </a:t>
            </a:r>
            <a:r>
              <a:rPr lang="hu-HU" sz="1600" dirty="0" smtClean="0"/>
              <a:t>  col </a:t>
            </a:r>
            <a:r>
              <a:rPr lang="hu-HU" sz="1600" dirty="0"/>
              <a:t>+= tex2D(_</a:t>
            </a:r>
            <a:r>
              <a:rPr lang="hu-HU" sz="1600" dirty="0" err="1"/>
              <a:t>GrabTexture</a:t>
            </a:r>
            <a:r>
              <a:rPr lang="hu-HU" sz="1600" dirty="0"/>
              <a:t>, </a:t>
            </a:r>
            <a:r>
              <a:rPr lang="hu-HU" sz="1600" dirty="0" err="1"/>
              <a:t>i.uv</a:t>
            </a:r>
            <a:r>
              <a:rPr lang="hu-HU" sz="1600" dirty="0" smtClean="0"/>
              <a:t>);</a:t>
            </a:r>
            <a:endParaRPr lang="hu-HU" sz="1600" dirty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 smtClean="0"/>
              <a:t>   </a:t>
            </a:r>
            <a:r>
              <a:rPr lang="en-US" sz="1600" dirty="0" smtClean="0"/>
              <a:t>return col;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}</a:t>
            </a:r>
            <a:endParaRPr lang="hu-HU" sz="1600" dirty="0" smtClean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183" y="2270363"/>
            <a:ext cx="3292181" cy="322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22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Portál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Kell egy kamera ami a „kijáratot” </a:t>
            </a:r>
            <a:r>
              <a:rPr lang="hu-HU" dirty="0" err="1" smtClean="0"/>
              <a:t>rendereli</a:t>
            </a:r>
            <a:r>
              <a:rPr lang="hu-HU" dirty="0" smtClean="0"/>
              <a:t> le textúrába</a:t>
            </a:r>
          </a:p>
          <a:p>
            <a:r>
              <a:rPr lang="hu-HU" dirty="0" err="1" smtClean="0"/>
              <a:t>Asset</a:t>
            </a:r>
            <a:r>
              <a:rPr lang="hu-HU" dirty="0" smtClean="0"/>
              <a:t> menü: új </a:t>
            </a:r>
            <a:r>
              <a:rPr lang="hu-HU" dirty="0" err="1" smtClean="0"/>
              <a:t>Render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r>
              <a:rPr lang="hu-HU" dirty="0" smtClean="0"/>
              <a:t>: </a:t>
            </a:r>
            <a:r>
              <a:rPr lang="hu-HU" dirty="0" err="1" smtClean="0"/>
              <a:t>PortalTex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769" y="3275900"/>
            <a:ext cx="2626619" cy="3486932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4110958" y="5998143"/>
            <a:ext cx="791455" cy="17882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973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Portál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Ezt a textúrát tegyük rá egy síkra</a:t>
            </a:r>
          </a:p>
          <a:p>
            <a:r>
              <a:rPr lang="hu-HU" dirty="0" err="1" smtClean="0"/>
              <a:t>Material</a:t>
            </a:r>
            <a:r>
              <a:rPr lang="hu-HU" dirty="0" smtClean="0"/>
              <a:t>: </a:t>
            </a:r>
            <a:r>
              <a:rPr lang="hu-HU" dirty="0" err="1" smtClean="0"/>
              <a:t>Unlit</a:t>
            </a:r>
            <a:r>
              <a:rPr lang="hu-HU" dirty="0" smtClean="0"/>
              <a:t>/</a:t>
            </a:r>
            <a:r>
              <a:rPr lang="hu-HU" dirty="0" err="1" smtClean="0"/>
              <a:t>Transparent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521" y="2919931"/>
            <a:ext cx="2475607" cy="377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47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Standard </a:t>
            </a:r>
            <a:r>
              <a:rPr lang="hu-HU" dirty="0" err="1" smtClean="0"/>
              <a:t>assets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Korábban már néztünk példákat</a:t>
            </a:r>
          </a:p>
          <a:p>
            <a:r>
              <a:rPr lang="hu-HU" dirty="0" smtClean="0"/>
              <a:t>Standard </a:t>
            </a:r>
            <a:r>
              <a:rPr lang="hu-HU" dirty="0" err="1" smtClean="0"/>
              <a:t>assets</a:t>
            </a:r>
            <a:r>
              <a:rPr lang="hu-HU" dirty="0" smtClean="0"/>
              <a:t>/</a:t>
            </a:r>
            <a:r>
              <a:rPr lang="hu-HU" dirty="0" err="1" smtClean="0"/>
              <a:t>Effects</a:t>
            </a:r>
            <a:r>
              <a:rPr lang="hu-HU" dirty="0" smtClean="0"/>
              <a:t>/</a:t>
            </a:r>
            <a:r>
              <a:rPr lang="hu-HU" dirty="0" err="1" smtClean="0"/>
              <a:t>ImageEffects</a:t>
            </a:r>
            <a:endParaRPr lang="hu-HU" dirty="0" smtClean="0"/>
          </a:p>
          <a:p>
            <a:r>
              <a:rPr lang="hu-HU" dirty="0" smtClean="0"/>
              <a:t>Ősosztályok saját effektekhez</a:t>
            </a:r>
          </a:p>
          <a:p>
            <a:r>
              <a:rPr lang="hu-HU" dirty="0" smtClean="0"/>
              <a:t>Színmanipulációk:</a:t>
            </a:r>
          </a:p>
          <a:p>
            <a:pPr lvl="1"/>
            <a:r>
              <a:rPr lang="hu-HU" dirty="0" err="1" smtClean="0"/>
              <a:t>ColorCorrectionCurves</a:t>
            </a:r>
            <a:r>
              <a:rPr lang="hu-HU" dirty="0" smtClean="0"/>
              <a:t>, </a:t>
            </a:r>
            <a:r>
              <a:rPr lang="hu-HU" dirty="0" err="1" smtClean="0"/>
              <a:t>ColorCorrectionLookup</a:t>
            </a:r>
            <a:r>
              <a:rPr lang="hu-HU" dirty="0" smtClean="0"/>
              <a:t>, </a:t>
            </a:r>
            <a:r>
              <a:rPr lang="hu-HU" dirty="0" err="1" smtClean="0"/>
              <a:t>Grayscale</a:t>
            </a:r>
            <a:r>
              <a:rPr lang="hu-HU" dirty="0" smtClean="0"/>
              <a:t>, </a:t>
            </a:r>
            <a:r>
              <a:rPr lang="hu-HU" dirty="0" err="1" smtClean="0"/>
              <a:t>SepiaTone</a:t>
            </a:r>
            <a:r>
              <a:rPr lang="hu-HU" dirty="0" smtClean="0"/>
              <a:t>…</a:t>
            </a:r>
          </a:p>
          <a:p>
            <a:r>
              <a:rPr lang="hu-HU" dirty="0" smtClean="0"/>
              <a:t>Kamera/lencse/emberi látás szimuláció:</a:t>
            </a:r>
          </a:p>
          <a:p>
            <a:pPr lvl="1"/>
            <a:r>
              <a:rPr lang="hu-HU" dirty="0" smtClean="0"/>
              <a:t>Bloom, </a:t>
            </a:r>
            <a:r>
              <a:rPr lang="hu-HU" dirty="0" err="1" smtClean="0"/>
              <a:t>Fisheye</a:t>
            </a:r>
            <a:r>
              <a:rPr lang="hu-HU" dirty="0" smtClean="0"/>
              <a:t>, </a:t>
            </a:r>
            <a:r>
              <a:rPr lang="hu-HU" dirty="0" err="1" smtClean="0"/>
              <a:t>DepthOfField</a:t>
            </a:r>
            <a:r>
              <a:rPr lang="hu-HU" dirty="0" smtClean="0"/>
              <a:t>, </a:t>
            </a:r>
            <a:r>
              <a:rPr lang="hu-HU" dirty="0" err="1" smtClean="0"/>
              <a:t>TiltShift</a:t>
            </a:r>
            <a:endParaRPr lang="hu-HU" dirty="0" smtClean="0"/>
          </a:p>
          <a:p>
            <a:pPr lvl="1"/>
            <a:r>
              <a:rPr lang="hu-HU" dirty="0" err="1" smtClean="0"/>
              <a:t>CameraMotionBlur</a:t>
            </a:r>
            <a:r>
              <a:rPr lang="hu-HU" dirty="0" smtClean="0"/>
              <a:t>, </a:t>
            </a:r>
            <a:r>
              <a:rPr lang="hu-HU" dirty="0" err="1" smtClean="0"/>
              <a:t>NoiseAndGrain</a:t>
            </a:r>
            <a:r>
              <a:rPr lang="hu-HU" dirty="0" smtClean="0"/>
              <a:t>, </a:t>
            </a:r>
            <a:r>
              <a:rPr lang="hu-HU" dirty="0" err="1" smtClean="0"/>
              <a:t>ToneMapping</a:t>
            </a:r>
            <a:r>
              <a:rPr lang="hu-HU" dirty="0" smtClean="0"/>
              <a:t>…</a:t>
            </a:r>
          </a:p>
          <a:p>
            <a:r>
              <a:rPr lang="hu-HU" dirty="0" smtClean="0"/>
              <a:t>NPR: </a:t>
            </a:r>
            <a:r>
              <a:rPr lang="hu-HU" dirty="0" err="1" smtClean="0"/>
              <a:t>EdgeDetect</a:t>
            </a:r>
            <a:endParaRPr lang="hu-HU" dirty="0"/>
          </a:p>
          <a:p>
            <a:r>
              <a:rPr lang="hu-HU" dirty="0" smtClean="0"/>
              <a:t>Egyebek: </a:t>
            </a:r>
            <a:r>
              <a:rPr lang="hu-HU" dirty="0" err="1" smtClean="0"/>
              <a:t>AmbientOcclusion</a:t>
            </a:r>
            <a:r>
              <a:rPr lang="hu-HU" dirty="0" smtClean="0"/>
              <a:t>, </a:t>
            </a:r>
            <a:r>
              <a:rPr lang="hu-HU" dirty="0" err="1" smtClean="0"/>
              <a:t>Blur</a:t>
            </a:r>
            <a:r>
              <a:rPr lang="hu-HU" dirty="0" smtClean="0"/>
              <a:t>, </a:t>
            </a:r>
            <a:r>
              <a:rPr lang="hu-HU" dirty="0" err="1" smtClean="0"/>
              <a:t>Antialiasing</a:t>
            </a:r>
            <a:r>
              <a:rPr lang="hu-HU" dirty="0" smtClean="0"/>
              <a:t>…</a:t>
            </a:r>
            <a:endParaRPr lang="en-US" dirty="0"/>
          </a:p>
          <a:p>
            <a:pPr lvl="1"/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8829038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Portál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portál kamera képét fogjuk módosítani post </a:t>
            </a:r>
            <a:r>
              <a:rPr lang="hu-HU" dirty="0" err="1" smtClean="0"/>
              <a:t>processing</a:t>
            </a:r>
            <a:r>
              <a:rPr lang="hu-HU" dirty="0" smtClean="0"/>
              <a:t> effekttel</a:t>
            </a:r>
          </a:p>
          <a:p>
            <a:r>
              <a:rPr lang="hu-HU" dirty="0" smtClean="0"/>
              <a:t>Új script: </a:t>
            </a:r>
            <a:r>
              <a:rPr lang="hu-HU" dirty="0" err="1" smtClean="0"/>
              <a:t>PortalEffect.cs</a:t>
            </a:r>
            <a:endParaRPr lang="hu-HU" dirty="0" smtClean="0"/>
          </a:p>
          <a:p>
            <a:r>
              <a:rPr lang="hu-HU" dirty="0" smtClean="0"/>
              <a:t>Tartalma ugyanaz legyen, mint az első scriptünké (</a:t>
            </a:r>
            <a:r>
              <a:rPr lang="hu-HU" dirty="0" err="1" smtClean="0"/>
              <a:t>SampleEffect</a:t>
            </a:r>
            <a:r>
              <a:rPr lang="hu-HU" dirty="0" smtClean="0"/>
              <a:t>)</a:t>
            </a:r>
          </a:p>
          <a:p>
            <a:endParaRPr lang="hu-HU" dirty="0"/>
          </a:p>
          <a:p>
            <a:r>
              <a:rPr lang="hu-HU" dirty="0" smtClean="0"/>
              <a:t>Hozzunk létre új </a:t>
            </a:r>
            <a:r>
              <a:rPr lang="hu-HU" dirty="0" err="1" smtClean="0"/>
              <a:t>shadert</a:t>
            </a:r>
            <a:r>
              <a:rPr lang="hu-HU" dirty="0" smtClean="0"/>
              <a:t> is: </a:t>
            </a:r>
            <a:r>
              <a:rPr lang="hu-HU" dirty="0" err="1" smtClean="0"/>
              <a:t>PortalEffect.shader</a:t>
            </a:r>
            <a:endParaRPr lang="hu-HU" dirty="0" smtClean="0"/>
          </a:p>
          <a:p>
            <a:r>
              <a:rPr lang="hu-HU" dirty="0" smtClean="0"/>
              <a:t>Cél: adjunk át neki egy maszk textúrát, amivel összemossuk a kamera képét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360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200" dirty="0" smtClean="0"/>
              <a:t>Portál: textúra átadása a </a:t>
            </a:r>
            <a:r>
              <a:rPr lang="hu-HU" sz="4200" dirty="0" err="1" smtClean="0"/>
              <a:t>shadernek</a:t>
            </a:r>
            <a:endParaRPr lang="en-US" sz="4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u-HU" sz="3800" dirty="0" smtClean="0"/>
              <a:t>Script: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public Texture2D mask</a:t>
            </a:r>
            <a:r>
              <a:rPr lang="en-US" dirty="0" smtClean="0">
                <a:solidFill>
                  <a:srgbClr val="FF0000"/>
                </a:solidFill>
              </a:rPr>
              <a:t>;</a:t>
            </a:r>
            <a:endParaRPr lang="hu-HU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void OnRenderImage(RenderTexture source, RenderTexture destination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{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     if (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CheckResources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() == false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)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        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Graphics.Blit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(source, destination);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         return;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     }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en-US" dirty="0">
                <a:solidFill>
                  <a:srgbClr val="FF0000"/>
                </a:solidFill>
              </a:rPr>
              <a:t>if (mask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r>
              <a:rPr lang="en-US" dirty="0">
                <a:solidFill>
                  <a:srgbClr val="FF0000"/>
                </a:solidFill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     </a:t>
            </a:r>
            <a:r>
              <a:rPr lang="en-US" dirty="0" err="1">
                <a:solidFill>
                  <a:srgbClr val="FF0000"/>
                </a:solidFill>
              </a:rPr>
              <a:t>material.SetTexture</a:t>
            </a:r>
            <a:r>
              <a:rPr lang="en-US" dirty="0">
                <a:solidFill>
                  <a:srgbClr val="FF0000"/>
                </a:solidFill>
              </a:rPr>
              <a:t>("</a:t>
            </a:r>
            <a:r>
              <a:rPr lang="en-US" dirty="0" err="1">
                <a:solidFill>
                  <a:srgbClr val="FF0000"/>
                </a:solidFill>
              </a:rPr>
              <a:t>maskTex</a:t>
            </a:r>
            <a:r>
              <a:rPr lang="en-US" dirty="0">
                <a:solidFill>
                  <a:srgbClr val="FF0000"/>
                </a:solidFill>
              </a:rPr>
              <a:t>", mask);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 }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Graphics.Blit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(source, destination, material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);</a:t>
            </a:r>
            <a:endParaRPr lang="hu-HU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}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979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200" dirty="0" smtClean="0"/>
              <a:t>Portál: textúra átadása a </a:t>
            </a:r>
            <a:r>
              <a:rPr lang="hu-HU" sz="4200" dirty="0" err="1" smtClean="0"/>
              <a:t>shadernek</a:t>
            </a:r>
            <a:endParaRPr lang="en-US" sz="4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u-HU" sz="3800" dirty="0" err="1" smtClean="0"/>
              <a:t>Shader</a:t>
            </a:r>
            <a:r>
              <a:rPr lang="hu-HU" sz="3800" dirty="0" smtClean="0"/>
              <a:t>:</a:t>
            </a:r>
          </a:p>
          <a:p>
            <a:endParaRPr lang="hu-H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sampler2D _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MainTex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sampler2D </a:t>
            </a:r>
            <a:r>
              <a:rPr lang="en-US" dirty="0" err="1"/>
              <a:t>maskTex</a:t>
            </a:r>
            <a:r>
              <a:rPr lang="en-US" dirty="0"/>
              <a:t>;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fixed4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frag_floating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(v2f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 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SV_Target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</a:t>
            </a:r>
            <a:r>
              <a:rPr lang="en-US" dirty="0" smtClean="0"/>
              <a:t>float2 </a:t>
            </a:r>
            <a:r>
              <a:rPr lang="en-US" dirty="0" err="1"/>
              <a:t>texCoord</a:t>
            </a:r>
            <a:r>
              <a:rPr lang="en-US" dirty="0"/>
              <a:t> = </a:t>
            </a:r>
            <a:r>
              <a:rPr lang="en-US" dirty="0" err="1"/>
              <a:t>i.uv</a:t>
            </a:r>
            <a:r>
              <a:rPr lang="en-US" dirty="0"/>
              <a:t> + </a:t>
            </a:r>
            <a:endParaRPr lang="hu-H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dirty="0"/>
              <a:t> </a:t>
            </a:r>
            <a:r>
              <a:rPr lang="hu-HU" dirty="0" smtClean="0"/>
              <a:t>           </a:t>
            </a:r>
            <a:r>
              <a:rPr lang="en-US" dirty="0" smtClean="0"/>
              <a:t>0.05*float2(sin(2 </a:t>
            </a:r>
            <a:r>
              <a:rPr lang="en-US" dirty="0"/>
              <a:t>* </a:t>
            </a:r>
            <a:r>
              <a:rPr lang="en-US" dirty="0" err="1"/>
              <a:t>i.uv.x</a:t>
            </a:r>
            <a:r>
              <a:rPr lang="en-US" dirty="0"/>
              <a:t> + _</a:t>
            </a:r>
            <a:r>
              <a:rPr lang="en-US" dirty="0" err="1"/>
              <a:t>Time.y</a:t>
            </a:r>
            <a:r>
              <a:rPr lang="en-US" dirty="0"/>
              <a:t>),cos(3 * </a:t>
            </a:r>
            <a:r>
              <a:rPr lang="en-US" dirty="0" err="1"/>
              <a:t>i.uv.y</a:t>
            </a:r>
            <a:r>
              <a:rPr lang="en-US" dirty="0"/>
              <a:t> + _</a:t>
            </a:r>
            <a:r>
              <a:rPr lang="en-US" dirty="0" err="1"/>
              <a:t>Time.z</a:t>
            </a:r>
            <a:r>
              <a:rPr lang="en-US" dirty="0"/>
              <a:t>));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</a:t>
            </a:r>
            <a:r>
              <a:rPr lang="en-US" dirty="0" smtClean="0"/>
              <a:t>float2 </a:t>
            </a:r>
            <a:r>
              <a:rPr lang="en-US" dirty="0"/>
              <a:t>l = { 1.0,1.0 };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</a:t>
            </a:r>
            <a:r>
              <a:rPr lang="en-US" dirty="0" smtClean="0"/>
              <a:t>float2 </a:t>
            </a:r>
            <a:r>
              <a:rPr lang="en-US" dirty="0" err="1"/>
              <a:t>mirrorTexCoords</a:t>
            </a:r>
            <a:r>
              <a:rPr lang="en-US" dirty="0"/>
              <a:t> = l - abs(</a:t>
            </a:r>
            <a:r>
              <a:rPr lang="en-US" dirty="0" err="1"/>
              <a:t>texCoord</a:t>
            </a:r>
            <a:r>
              <a:rPr lang="en-US" dirty="0"/>
              <a:t> - l);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</a:t>
            </a:r>
            <a:r>
              <a:rPr lang="en-US" dirty="0" smtClean="0"/>
              <a:t>fixed4 </a:t>
            </a:r>
            <a:r>
              <a:rPr lang="en-US" dirty="0"/>
              <a:t>col = tex2D(_</a:t>
            </a:r>
            <a:r>
              <a:rPr lang="en-US" dirty="0" err="1"/>
              <a:t>MainTex</a:t>
            </a:r>
            <a:r>
              <a:rPr lang="en-US" dirty="0"/>
              <a:t>, </a:t>
            </a:r>
            <a:r>
              <a:rPr lang="en-US" dirty="0" err="1"/>
              <a:t>mirrorTexCoords</a:t>
            </a:r>
            <a:r>
              <a:rPr lang="en-US" dirty="0"/>
              <a:t>);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</a:t>
            </a:r>
            <a:r>
              <a:rPr lang="en-US" dirty="0" smtClean="0"/>
              <a:t>fixed4 </a:t>
            </a:r>
            <a:r>
              <a:rPr lang="en-US" dirty="0"/>
              <a:t>mask = tex2D(</a:t>
            </a:r>
            <a:r>
              <a:rPr lang="en-US" dirty="0" err="1"/>
              <a:t>maskTex</a:t>
            </a:r>
            <a:r>
              <a:rPr lang="en-US" dirty="0"/>
              <a:t>, </a:t>
            </a:r>
            <a:r>
              <a:rPr lang="en-US" dirty="0" err="1"/>
              <a:t>mirrorTexCoords</a:t>
            </a:r>
            <a:r>
              <a:rPr lang="en-US" dirty="0"/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</a:t>
            </a:r>
            <a:r>
              <a:rPr lang="en-US" dirty="0" smtClean="0"/>
              <a:t>col </a:t>
            </a:r>
            <a:r>
              <a:rPr lang="en-US" dirty="0"/>
              <a:t>*= </a:t>
            </a:r>
            <a:r>
              <a:rPr lang="en-US" dirty="0" smtClean="0"/>
              <a:t>mask</a:t>
            </a:r>
            <a:r>
              <a:rPr lang="en-US" dirty="0"/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</a:t>
            </a:r>
            <a:r>
              <a:rPr lang="it-IT" dirty="0" smtClean="0"/>
              <a:t>if </a:t>
            </a:r>
            <a:r>
              <a:rPr lang="it-IT" dirty="0"/>
              <a:t>(dot(col, col) &lt; 0.01) col.a = 0;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</a:t>
            </a:r>
            <a:r>
              <a:rPr lang="en-US" dirty="0" smtClean="0"/>
              <a:t>else </a:t>
            </a:r>
            <a:r>
              <a:rPr lang="en-US" dirty="0" err="1"/>
              <a:t>col.a</a:t>
            </a:r>
            <a:r>
              <a:rPr lang="en-US" dirty="0"/>
              <a:t> = 1;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return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col;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}</a:t>
            </a:r>
            <a:endParaRPr lang="hu-HU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18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Portál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Házi feladat: </a:t>
            </a:r>
            <a:r>
              <a:rPr lang="hu-HU" dirty="0" err="1" smtClean="0"/>
              <a:t>trigger</a:t>
            </a:r>
            <a:r>
              <a:rPr lang="hu-HU" dirty="0" smtClean="0"/>
              <a:t> a </a:t>
            </a:r>
            <a:r>
              <a:rPr lang="hu-HU" dirty="0" err="1" smtClean="0"/>
              <a:t>plane-hez</a:t>
            </a:r>
            <a:r>
              <a:rPr lang="hu-HU" dirty="0" smtClean="0"/>
              <a:t>: ha nekimegyünk teleportálunk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5523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Mélységalapú effektek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Bemenet a kamera mélységképe</a:t>
            </a:r>
          </a:p>
          <a:p>
            <a:pPr marL="0" indent="0">
              <a:buNone/>
            </a:pPr>
            <a:r>
              <a:rPr lang="en-US" sz="1800" dirty="0"/>
              <a:t>public override bool </a:t>
            </a:r>
            <a:r>
              <a:rPr lang="en-US" sz="1800" dirty="0" err="1"/>
              <a:t>CheckResources</a:t>
            </a:r>
            <a:r>
              <a:rPr lang="en-US" sz="1800" dirty="0" smtClean="0"/>
              <a:t>()</a:t>
            </a:r>
            <a:r>
              <a:rPr lang="hu-HU" sz="1800" dirty="0" smtClean="0"/>
              <a:t> </a:t>
            </a:r>
            <a:r>
              <a:rPr lang="en-US" sz="1800" dirty="0" smtClean="0"/>
              <a:t>{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  </a:t>
            </a:r>
            <a:r>
              <a:rPr lang="hu-HU" sz="1800" dirty="0" smtClean="0"/>
              <a:t> </a:t>
            </a:r>
            <a:r>
              <a:rPr lang="en-US" sz="1800" dirty="0" smtClean="0"/>
              <a:t>if </a:t>
            </a:r>
            <a:r>
              <a:rPr lang="en-US" sz="1800" dirty="0"/>
              <a:t>(</a:t>
            </a:r>
            <a:r>
              <a:rPr lang="en-US" sz="1800" dirty="0" err="1"/>
              <a:t>shader</a:t>
            </a:r>
            <a:r>
              <a:rPr lang="en-US" sz="1800" dirty="0"/>
              <a:t> == null) return false;</a:t>
            </a:r>
          </a:p>
          <a:p>
            <a:pPr marL="0" indent="0">
              <a:buNone/>
            </a:pPr>
            <a:r>
              <a:rPr lang="en-US" sz="1800" dirty="0"/>
              <a:t>   </a:t>
            </a:r>
            <a:r>
              <a:rPr lang="hu-HU" sz="1800" dirty="0" smtClean="0"/>
              <a:t> </a:t>
            </a:r>
            <a:r>
              <a:rPr lang="en-US" sz="1800" dirty="0" err="1" smtClean="0"/>
              <a:t>CheckSupport</a:t>
            </a:r>
            <a:r>
              <a:rPr lang="en-US" sz="1800" dirty="0" smtClean="0"/>
              <a:t>(</a:t>
            </a:r>
            <a:r>
              <a:rPr lang="hu-HU" sz="1800" dirty="0" err="1" smtClean="0">
                <a:solidFill>
                  <a:srgbClr val="FF0000"/>
                </a:solidFill>
              </a:rPr>
              <a:t>true</a:t>
            </a:r>
            <a:r>
              <a:rPr lang="en-US" sz="1800" dirty="0" smtClean="0"/>
              <a:t>);</a:t>
            </a:r>
            <a:endParaRPr lang="hu-HU" sz="1800" dirty="0" smtClean="0"/>
          </a:p>
          <a:p>
            <a:pPr marL="0" indent="0">
              <a:buNone/>
            </a:pPr>
            <a:r>
              <a:rPr lang="hu-HU" sz="1800" dirty="0"/>
              <a:t> </a:t>
            </a:r>
            <a:r>
              <a:rPr lang="hu-HU" sz="1800" dirty="0" smtClean="0"/>
              <a:t>   …</a:t>
            </a:r>
          </a:p>
          <a:p>
            <a:pPr marL="0" indent="0">
              <a:buNone/>
            </a:pPr>
            <a:endParaRPr lang="hu-HU" sz="1800" dirty="0"/>
          </a:p>
          <a:p>
            <a:r>
              <a:rPr lang="hu-HU" sz="2400" dirty="0" smtClean="0"/>
              <a:t>Az ősosztály megnézi, hogy támogatva van-e a mélységkép </a:t>
            </a:r>
            <a:r>
              <a:rPr lang="hu-HU" sz="2400" dirty="0" err="1" smtClean="0"/>
              <a:t>renderelés</a:t>
            </a:r>
            <a:r>
              <a:rPr lang="hu-HU" sz="2400" dirty="0" smtClean="0"/>
              <a:t> és beállítja, hogy a kamera </a:t>
            </a:r>
            <a:r>
              <a:rPr lang="hu-HU" sz="2400" dirty="0" err="1" smtClean="0"/>
              <a:t>rendereljen</a:t>
            </a:r>
            <a:r>
              <a:rPr lang="hu-HU" sz="2400" dirty="0" smtClean="0"/>
              <a:t> mélységképet</a:t>
            </a:r>
          </a:p>
          <a:p>
            <a:pPr marL="0" indent="0">
              <a:buNone/>
            </a:pPr>
            <a:r>
              <a:rPr lang="en-US" sz="1800" dirty="0" err="1"/>
              <a:t>SystemInfo.SupportsRenderTextureFormat</a:t>
            </a:r>
            <a:r>
              <a:rPr lang="en-US" sz="1800" dirty="0"/>
              <a:t> (</a:t>
            </a:r>
            <a:r>
              <a:rPr lang="en-US" sz="1800" dirty="0" err="1"/>
              <a:t>RenderTextureFormat.Depth</a:t>
            </a:r>
            <a:r>
              <a:rPr lang="en-US" sz="1800" dirty="0" smtClean="0"/>
              <a:t>)</a:t>
            </a:r>
            <a:endParaRPr lang="hu-HU" sz="1800" dirty="0" smtClean="0"/>
          </a:p>
          <a:p>
            <a:pPr marL="0" indent="0">
              <a:buNone/>
            </a:pPr>
            <a:r>
              <a:rPr lang="en-US" sz="1800" dirty="0" err="1"/>
              <a:t>GetComponent</a:t>
            </a:r>
            <a:r>
              <a:rPr lang="en-US" sz="1800" dirty="0"/>
              <a:t>&lt;Camera&gt;().</a:t>
            </a:r>
            <a:r>
              <a:rPr lang="en-US" sz="1800" dirty="0" err="1"/>
              <a:t>depthTextureMode</a:t>
            </a:r>
            <a:r>
              <a:rPr lang="en-US" sz="1800" dirty="0"/>
              <a:t> |= </a:t>
            </a:r>
            <a:r>
              <a:rPr lang="en-US" sz="1800" dirty="0" err="1"/>
              <a:t>DepthTextureMode.Depth</a:t>
            </a:r>
            <a:r>
              <a:rPr lang="en-US" sz="18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0066316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Mélységalapú effektek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dirty="0" err="1" smtClean="0"/>
              <a:t>Shader</a:t>
            </a:r>
            <a:r>
              <a:rPr lang="hu-HU" dirty="0" smtClean="0"/>
              <a:t> kód: a </a:t>
            </a:r>
            <a:r>
              <a:rPr lang="hu-HU" dirty="0" err="1" smtClean="0"/>
              <a:t>Unity</a:t>
            </a:r>
            <a:r>
              <a:rPr lang="hu-HU" dirty="0" smtClean="0"/>
              <a:t> automatikusan átadja a mélységképet, előre definiált néven:</a:t>
            </a:r>
          </a:p>
          <a:p>
            <a:pPr marL="0" indent="0">
              <a:buNone/>
            </a:pPr>
            <a:r>
              <a:rPr lang="en-US" dirty="0"/>
              <a:t>sampler2D _</a:t>
            </a:r>
            <a:r>
              <a:rPr lang="en-US" dirty="0" err="1"/>
              <a:t>CameraDepthTexture</a:t>
            </a:r>
            <a:r>
              <a:rPr lang="en-US" dirty="0"/>
              <a:t>;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Példa: jelenítsük meg a mélységképet</a:t>
            </a:r>
          </a:p>
          <a:p>
            <a:r>
              <a:rPr lang="hu-HU" dirty="0" smtClean="0"/>
              <a:t>A mélységkép alapból nemlineáris, ezt célszerű </a:t>
            </a:r>
            <a:r>
              <a:rPr lang="hu-HU" dirty="0" err="1" smtClean="0"/>
              <a:t>linearizálni</a:t>
            </a:r>
            <a:r>
              <a:rPr lang="hu-HU" dirty="0" smtClean="0"/>
              <a:t>: </a:t>
            </a:r>
            <a:r>
              <a:rPr lang="en-US" i="1" dirty="0" smtClean="0"/>
              <a:t>Linear01Depth</a:t>
            </a:r>
            <a:r>
              <a:rPr lang="hu-HU" dirty="0" smtClean="0"/>
              <a:t> függvény</a:t>
            </a:r>
          </a:p>
          <a:p>
            <a:endParaRPr lang="hu-HU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fixed4 frag_3(v2f </a:t>
            </a:r>
            <a:r>
              <a:rPr lang="en-US" dirty="0" err="1"/>
              <a:t>i</a:t>
            </a:r>
            <a:r>
              <a:rPr lang="en-US" dirty="0"/>
              <a:t>) : </a:t>
            </a:r>
            <a:r>
              <a:rPr lang="en-US" dirty="0" err="1" smtClean="0"/>
              <a:t>SV_Target</a:t>
            </a:r>
            <a:r>
              <a:rPr lang="hu-HU" dirty="0"/>
              <a:t> </a:t>
            </a:r>
            <a:r>
              <a:rPr lang="en-US" dirty="0" smtClean="0"/>
              <a:t>{</a:t>
            </a:r>
            <a:endParaRPr lang="hu-H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</a:t>
            </a:r>
            <a:r>
              <a:rPr lang="en-US" dirty="0" smtClean="0"/>
              <a:t>fixed4 </a:t>
            </a:r>
            <a:r>
              <a:rPr lang="en-US" dirty="0"/>
              <a:t>col = tex2D(_</a:t>
            </a:r>
            <a:r>
              <a:rPr lang="en-US" dirty="0" err="1"/>
              <a:t>MainTex</a:t>
            </a:r>
            <a:r>
              <a:rPr lang="en-US" dirty="0"/>
              <a:t>, </a:t>
            </a:r>
            <a:r>
              <a:rPr lang="en-US" dirty="0" err="1"/>
              <a:t>i.uv</a:t>
            </a:r>
            <a:r>
              <a:rPr lang="en-US" dirty="0"/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</a:t>
            </a:r>
            <a:r>
              <a:rPr lang="en-US" dirty="0" err="1" smtClean="0"/>
              <a:t>i.uv.y</a:t>
            </a:r>
            <a:r>
              <a:rPr lang="en-US" dirty="0" smtClean="0"/>
              <a:t> </a:t>
            </a:r>
            <a:r>
              <a:rPr lang="en-US" dirty="0"/>
              <a:t>= 1.0 - </a:t>
            </a:r>
            <a:r>
              <a:rPr lang="en-US" dirty="0" err="1"/>
              <a:t>i.uv.y</a:t>
            </a:r>
            <a:r>
              <a:rPr lang="en-US" dirty="0" smtClean="0"/>
              <a:t>;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</a:t>
            </a:r>
            <a:r>
              <a:rPr lang="en-US" dirty="0" smtClean="0"/>
              <a:t>float </a:t>
            </a:r>
            <a:r>
              <a:rPr lang="hu-HU" dirty="0" smtClean="0"/>
              <a:t>d</a:t>
            </a:r>
            <a:r>
              <a:rPr lang="en-US" dirty="0" smtClean="0"/>
              <a:t> </a:t>
            </a:r>
            <a:r>
              <a:rPr lang="en-US" dirty="0"/>
              <a:t>= Linear01Depth(tex2D(_</a:t>
            </a:r>
            <a:r>
              <a:rPr lang="en-US" dirty="0" err="1"/>
              <a:t>CameraDepthTexture</a:t>
            </a:r>
            <a:r>
              <a:rPr lang="en-US" dirty="0"/>
              <a:t>, </a:t>
            </a:r>
            <a:r>
              <a:rPr lang="en-US" dirty="0" err="1"/>
              <a:t>i.uv</a:t>
            </a:r>
            <a:r>
              <a:rPr lang="en-US" dirty="0"/>
              <a:t>).x</a:t>
            </a:r>
            <a:r>
              <a:rPr lang="en-US" dirty="0" smtClean="0"/>
              <a:t>);</a:t>
            </a:r>
            <a:endParaRPr lang="hu-H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dirty="0"/>
              <a:t> </a:t>
            </a:r>
            <a:r>
              <a:rPr lang="hu-HU" dirty="0" smtClean="0"/>
              <a:t>   d *= 10; // hogy </a:t>
            </a:r>
            <a:r>
              <a:rPr lang="hu-HU" dirty="0" err="1" smtClean="0"/>
              <a:t>lássunk</a:t>
            </a:r>
            <a:r>
              <a:rPr lang="hu-HU" dirty="0" smtClean="0"/>
              <a:t> valamit, ha kirajzoljuk a mélységképet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</a:t>
            </a:r>
            <a:r>
              <a:rPr lang="en-US" dirty="0" err="1" smtClean="0"/>
              <a:t>col.rgb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hu-HU" dirty="0"/>
              <a:t>d</a:t>
            </a:r>
            <a:r>
              <a:rPr lang="en-US" dirty="0" smtClean="0"/>
              <a:t>;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</a:t>
            </a:r>
            <a:r>
              <a:rPr lang="en-US" dirty="0" smtClean="0"/>
              <a:t>return </a:t>
            </a:r>
            <a:r>
              <a:rPr lang="en-US" dirty="0"/>
              <a:t>col;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6963903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Mélységkép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677" y="1825625"/>
            <a:ext cx="4676645" cy="446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024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Mélységalapú éldetektálás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hu-HU" dirty="0" smtClean="0"/>
              <a:t>Él: nagy változás a mélységben</a:t>
            </a:r>
          </a:p>
          <a:p>
            <a:r>
              <a:rPr lang="hu-HU" dirty="0" smtClean="0"/>
              <a:t>Leegyszerűsített változat:</a:t>
            </a:r>
          </a:p>
          <a:p>
            <a:pPr marL="0" indent="0">
              <a:spcBef>
                <a:spcPts val="0"/>
              </a:spcBef>
              <a:buNone/>
            </a:pPr>
            <a:endParaRPr lang="hu-H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fixed4 </a:t>
            </a:r>
            <a:r>
              <a:rPr lang="en-US" dirty="0" err="1"/>
              <a:t>frag_depth_edge</a:t>
            </a:r>
            <a:r>
              <a:rPr lang="en-US" dirty="0"/>
              <a:t>(v2f </a:t>
            </a:r>
            <a:r>
              <a:rPr lang="en-US" dirty="0" err="1"/>
              <a:t>i</a:t>
            </a:r>
            <a:r>
              <a:rPr lang="en-US" dirty="0"/>
              <a:t>) : </a:t>
            </a:r>
            <a:r>
              <a:rPr lang="en-US" dirty="0" err="1"/>
              <a:t>SV_Target</a:t>
            </a:r>
            <a:r>
              <a:rPr lang="en-US" dirty="0"/>
              <a:t>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</a:t>
            </a:r>
            <a:r>
              <a:rPr lang="en-US" dirty="0" smtClean="0"/>
              <a:t>fixed4 </a:t>
            </a:r>
            <a:r>
              <a:rPr lang="en-US" dirty="0"/>
              <a:t>col = tex2D(_</a:t>
            </a:r>
            <a:r>
              <a:rPr lang="en-US" dirty="0" err="1"/>
              <a:t>MainTex</a:t>
            </a:r>
            <a:r>
              <a:rPr lang="en-US" dirty="0"/>
              <a:t>, </a:t>
            </a:r>
            <a:r>
              <a:rPr lang="en-US" dirty="0" err="1"/>
              <a:t>i.uv</a:t>
            </a:r>
            <a:r>
              <a:rPr lang="en-US" dirty="0"/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</a:t>
            </a:r>
            <a:r>
              <a:rPr lang="en-US" dirty="0" err="1" smtClean="0"/>
              <a:t>i.uv.y</a:t>
            </a:r>
            <a:r>
              <a:rPr lang="en-US" dirty="0" smtClean="0"/>
              <a:t> </a:t>
            </a:r>
            <a:r>
              <a:rPr lang="en-US" dirty="0"/>
              <a:t>= 1.0 - </a:t>
            </a:r>
            <a:r>
              <a:rPr lang="en-US" dirty="0" err="1"/>
              <a:t>i.uv.y</a:t>
            </a:r>
            <a:r>
              <a:rPr lang="en-US" dirty="0"/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</a:t>
            </a:r>
            <a:r>
              <a:rPr lang="en-US" dirty="0" smtClean="0"/>
              <a:t>float </a:t>
            </a:r>
            <a:r>
              <a:rPr lang="en-US" dirty="0"/>
              <a:t>d = Linear01Depth(tex2D(_</a:t>
            </a:r>
            <a:r>
              <a:rPr lang="en-US" dirty="0" err="1"/>
              <a:t>CameraDepthTexture</a:t>
            </a:r>
            <a:r>
              <a:rPr lang="en-US" dirty="0"/>
              <a:t>, </a:t>
            </a:r>
            <a:r>
              <a:rPr lang="en-US" dirty="0" err="1"/>
              <a:t>i.uv</a:t>
            </a:r>
            <a:r>
              <a:rPr lang="en-US" dirty="0"/>
              <a:t>).x);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</a:t>
            </a:r>
            <a:r>
              <a:rPr lang="en-US" dirty="0" smtClean="0"/>
              <a:t>bool </a:t>
            </a:r>
            <a:r>
              <a:rPr lang="en-US" dirty="0"/>
              <a:t>edge = false;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</a:t>
            </a:r>
            <a:r>
              <a:rPr lang="en-US" dirty="0" smtClean="0"/>
              <a:t>float </a:t>
            </a:r>
            <a:r>
              <a:rPr lang="en-US" dirty="0" err="1"/>
              <a:t>d_other</a:t>
            </a:r>
            <a:r>
              <a:rPr lang="en-US" dirty="0"/>
              <a:t> = d;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</a:t>
            </a: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/>
              <a:t>radius = 3;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dirty="0" smtClean="0"/>
              <a:t>   for </a:t>
            </a:r>
            <a:r>
              <a:rPr lang="pl-PL" dirty="0"/>
              <a:t>(int u = -radius / 2; u &lt;= radius / 2; ++u)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  </a:t>
            </a:r>
            <a:r>
              <a:rPr lang="en-US" dirty="0" smtClean="0"/>
              <a:t>for </a:t>
            </a:r>
            <a:r>
              <a:rPr lang="en-US" dirty="0"/>
              <a:t>(</a:t>
            </a:r>
            <a:r>
              <a:rPr lang="en-US" dirty="0" err="1"/>
              <a:t>int</a:t>
            </a:r>
            <a:r>
              <a:rPr lang="en-US" dirty="0"/>
              <a:t> v = -radius / 2; v &lt;= radius / 2; ++v)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      </a:t>
            </a:r>
            <a:r>
              <a:rPr lang="en-US" dirty="0" err="1" smtClean="0"/>
              <a:t>d_other</a:t>
            </a:r>
            <a:r>
              <a:rPr lang="en-US" dirty="0" smtClean="0"/>
              <a:t> </a:t>
            </a:r>
            <a:r>
              <a:rPr lang="en-US" dirty="0"/>
              <a:t>= tex2D(_</a:t>
            </a:r>
            <a:r>
              <a:rPr lang="en-US" dirty="0" err="1"/>
              <a:t>CameraDepthTexture</a:t>
            </a:r>
            <a:r>
              <a:rPr lang="en-US" dirty="0"/>
              <a:t>, </a:t>
            </a:r>
            <a:r>
              <a:rPr lang="en-US" dirty="0" err="1"/>
              <a:t>i.uv</a:t>
            </a:r>
            <a:r>
              <a:rPr lang="en-US" dirty="0"/>
              <a:t> </a:t>
            </a:r>
            <a:endParaRPr lang="hu-H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dirty="0"/>
              <a:t> </a:t>
            </a:r>
            <a:r>
              <a:rPr lang="hu-HU" dirty="0" smtClean="0"/>
              <a:t>                         </a:t>
            </a:r>
            <a:r>
              <a:rPr lang="en-US" dirty="0" smtClean="0"/>
              <a:t>+ </a:t>
            </a:r>
            <a:r>
              <a:rPr lang="en-US" dirty="0"/>
              <a:t>float2(u*_</a:t>
            </a:r>
            <a:r>
              <a:rPr lang="en-US" dirty="0" err="1"/>
              <a:t>MainTex_TexelSize.x</a:t>
            </a:r>
            <a:r>
              <a:rPr lang="en-US" dirty="0"/>
              <a:t>, </a:t>
            </a:r>
            <a:r>
              <a:rPr lang="hu-HU" dirty="0" smtClean="0"/>
              <a:t>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/>
              <a:t> </a:t>
            </a:r>
            <a:r>
              <a:rPr lang="hu-HU" dirty="0" smtClean="0"/>
              <a:t>                             </a:t>
            </a:r>
            <a:r>
              <a:rPr lang="en-US" dirty="0" smtClean="0"/>
              <a:t>v</a:t>
            </a:r>
            <a:r>
              <a:rPr lang="en-US" dirty="0"/>
              <a:t>*_</a:t>
            </a:r>
            <a:r>
              <a:rPr lang="en-US" dirty="0" err="1"/>
              <a:t>MainTex_TexelSize.y</a:t>
            </a:r>
            <a:r>
              <a:rPr lang="en-US" dirty="0"/>
              <a:t>)).x;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      </a:t>
            </a:r>
            <a:r>
              <a:rPr lang="en-US" dirty="0" err="1" smtClean="0"/>
              <a:t>d_other</a:t>
            </a:r>
            <a:r>
              <a:rPr lang="en-US" dirty="0" smtClean="0"/>
              <a:t> </a:t>
            </a:r>
            <a:r>
              <a:rPr lang="en-US" dirty="0"/>
              <a:t>= Linear01Depth(</a:t>
            </a:r>
            <a:r>
              <a:rPr lang="en-US" dirty="0" err="1"/>
              <a:t>d_other</a:t>
            </a:r>
            <a:r>
              <a:rPr lang="en-US" dirty="0"/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      </a:t>
            </a:r>
            <a:r>
              <a:rPr lang="en-US" dirty="0" smtClean="0"/>
              <a:t>if </a:t>
            </a:r>
            <a:r>
              <a:rPr lang="en-US" dirty="0"/>
              <a:t>(</a:t>
            </a:r>
            <a:r>
              <a:rPr lang="en-US" dirty="0" smtClean="0"/>
              <a:t>abs(</a:t>
            </a:r>
            <a:r>
              <a:rPr lang="en-US" dirty="0" err="1" smtClean="0"/>
              <a:t>d_other</a:t>
            </a:r>
            <a:r>
              <a:rPr lang="en-US" dirty="0" smtClean="0"/>
              <a:t> </a:t>
            </a:r>
            <a:r>
              <a:rPr lang="en-US" dirty="0"/>
              <a:t>- d) &gt; 0.01) edge = true;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 </a:t>
            </a:r>
            <a:r>
              <a:rPr lang="en-US" dirty="0" smtClean="0"/>
              <a:t>}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</a:t>
            </a:r>
            <a:r>
              <a:rPr lang="en-US" dirty="0" smtClean="0"/>
              <a:t>}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</a:t>
            </a:r>
            <a:r>
              <a:rPr lang="en-US" dirty="0" smtClean="0"/>
              <a:t>if </a:t>
            </a:r>
            <a:r>
              <a:rPr lang="en-US" dirty="0"/>
              <a:t>(edge) </a:t>
            </a:r>
            <a:r>
              <a:rPr lang="en-US" dirty="0" err="1"/>
              <a:t>col.rgb</a:t>
            </a:r>
            <a:r>
              <a:rPr lang="en-US" dirty="0"/>
              <a:t> = 0;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</a:t>
            </a:r>
            <a:r>
              <a:rPr lang="en-US" dirty="0" smtClean="0"/>
              <a:t>else </a:t>
            </a:r>
            <a:r>
              <a:rPr lang="en-US" dirty="0" err="1"/>
              <a:t>col.rgb</a:t>
            </a:r>
            <a:r>
              <a:rPr lang="en-US" dirty="0"/>
              <a:t> = 1;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</a:t>
            </a:r>
            <a:r>
              <a:rPr lang="en-US" dirty="0" smtClean="0"/>
              <a:t>return </a:t>
            </a:r>
            <a:r>
              <a:rPr lang="en-US" dirty="0"/>
              <a:t>col;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}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22" y="3140546"/>
            <a:ext cx="3693379" cy="36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879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Mélységalapú éldetektálás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hu-HU" dirty="0" smtClean="0"/>
              <a:t>Él: nagy változás a mélységben</a:t>
            </a:r>
          </a:p>
          <a:p>
            <a:r>
              <a:rPr lang="hu-HU" dirty="0" smtClean="0"/>
              <a:t>Leegyszerűsített változat:</a:t>
            </a:r>
          </a:p>
          <a:p>
            <a:pPr marL="0" indent="0">
              <a:spcBef>
                <a:spcPts val="0"/>
              </a:spcBef>
              <a:buNone/>
            </a:pPr>
            <a:endParaRPr lang="hu-H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fixed4 </a:t>
            </a:r>
            <a:r>
              <a:rPr lang="en-US" dirty="0" err="1"/>
              <a:t>frag_depth_edge</a:t>
            </a:r>
            <a:r>
              <a:rPr lang="en-US" dirty="0"/>
              <a:t>(v2f </a:t>
            </a:r>
            <a:r>
              <a:rPr lang="en-US" dirty="0" err="1"/>
              <a:t>i</a:t>
            </a:r>
            <a:r>
              <a:rPr lang="en-US" dirty="0"/>
              <a:t>) : </a:t>
            </a:r>
            <a:r>
              <a:rPr lang="en-US" dirty="0" err="1"/>
              <a:t>SV_Target</a:t>
            </a:r>
            <a:r>
              <a:rPr lang="en-US" dirty="0"/>
              <a:t>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</a:t>
            </a:r>
            <a:r>
              <a:rPr lang="en-US" dirty="0" smtClean="0"/>
              <a:t>fixed4 </a:t>
            </a:r>
            <a:r>
              <a:rPr lang="en-US" dirty="0"/>
              <a:t>col = tex2D(_</a:t>
            </a:r>
            <a:r>
              <a:rPr lang="en-US" dirty="0" err="1"/>
              <a:t>MainTex</a:t>
            </a:r>
            <a:r>
              <a:rPr lang="en-US" dirty="0"/>
              <a:t>, </a:t>
            </a:r>
            <a:r>
              <a:rPr lang="en-US" dirty="0" err="1"/>
              <a:t>i.uv</a:t>
            </a:r>
            <a:r>
              <a:rPr lang="en-US" dirty="0"/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</a:t>
            </a:r>
            <a:r>
              <a:rPr lang="en-US" dirty="0" err="1" smtClean="0"/>
              <a:t>i.uv.y</a:t>
            </a:r>
            <a:r>
              <a:rPr lang="en-US" dirty="0" smtClean="0"/>
              <a:t> </a:t>
            </a:r>
            <a:r>
              <a:rPr lang="en-US" dirty="0"/>
              <a:t>= 1.0 - </a:t>
            </a:r>
            <a:r>
              <a:rPr lang="en-US" dirty="0" err="1"/>
              <a:t>i.uv.y</a:t>
            </a:r>
            <a:r>
              <a:rPr lang="en-US" dirty="0"/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</a:t>
            </a:r>
            <a:r>
              <a:rPr lang="en-US" dirty="0" smtClean="0"/>
              <a:t>float </a:t>
            </a:r>
            <a:r>
              <a:rPr lang="en-US" dirty="0"/>
              <a:t>d = Linear01Depth(tex2D(_</a:t>
            </a:r>
            <a:r>
              <a:rPr lang="en-US" dirty="0" err="1"/>
              <a:t>CameraDepthTexture</a:t>
            </a:r>
            <a:r>
              <a:rPr lang="en-US" dirty="0"/>
              <a:t>, </a:t>
            </a:r>
            <a:r>
              <a:rPr lang="en-US" dirty="0" err="1"/>
              <a:t>i.uv</a:t>
            </a:r>
            <a:r>
              <a:rPr lang="en-US" dirty="0"/>
              <a:t>).x);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</a:t>
            </a:r>
            <a:r>
              <a:rPr lang="en-US" dirty="0" smtClean="0"/>
              <a:t>bool </a:t>
            </a:r>
            <a:r>
              <a:rPr lang="en-US" dirty="0"/>
              <a:t>edge = false;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</a:t>
            </a:r>
            <a:r>
              <a:rPr lang="en-US" dirty="0" smtClean="0"/>
              <a:t>float </a:t>
            </a:r>
            <a:r>
              <a:rPr lang="en-US" dirty="0" err="1"/>
              <a:t>d_other</a:t>
            </a:r>
            <a:r>
              <a:rPr lang="en-US" dirty="0"/>
              <a:t> = d;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</a:t>
            </a: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/>
              <a:t>radius = 3;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dirty="0" smtClean="0"/>
              <a:t>   for </a:t>
            </a:r>
            <a:r>
              <a:rPr lang="pl-PL" dirty="0"/>
              <a:t>(int u = -radius / 2; u &lt;= radius / 2; ++u)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  </a:t>
            </a:r>
            <a:r>
              <a:rPr lang="en-US" dirty="0" smtClean="0"/>
              <a:t>for </a:t>
            </a:r>
            <a:r>
              <a:rPr lang="en-US" dirty="0"/>
              <a:t>(</a:t>
            </a:r>
            <a:r>
              <a:rPr lang="en-US" dirty="0" err="1"/>
              <a:t>int</a:t>
            </a:r>
            <a:r>
              <a:rPr lang="en-US" dirty="0"/>
              <a:t> v = -radius / 2; v &lt;= radius / 2; ++v)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      </a:t>
            </a:r>
            <a:r>
              <a:rPr lang="en-US" dirty="0" err="1" smtClean="0"/>
              <a:t>d_other</a:t>
            </a:r>
            <a:r>
              <a:rPr lang="en-US" dirty="0" smtClean="0"/>
              <a:t> </a:t>
            </a:r>
            <a:r>
              <a:rPr lang="en-US" dirty="0"/>
              <a:t>= tex2D(_</a:t>
            </a:r>
            <a:r>
              <a:rPr lang="en-US" dirty="0" err="1"/>
              <a:t>CameraDepthTexture</a:t>
            </a:r>
            <a:r>
              <a:rPr lang="en-US" dirty="0"/>
              <a:t>, </a:t>
            </a:r>
            <a:r>
              <a:rPr lang="en-US" dirty="0" err="1"/>
              <a:t>i.uv</a:t>
            </a:r>
            <a:r>
              <a:rPr lang="en-US" dirty="0"/>
              <a:t> </a:t>
            </a:r>
            <a:endParaRPr lang="hu-H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dirty="0"/>
              <a:t> </a:t>
            </a:r>
            <a:r>
              <a:rPr lang="hu-HU" dirty="0" smtClean="0"/>
              <a:t>                         </a:t>
            </a:r>
            <a:r>
              <a:rPr lang="en-US" dirty="0" smtClean="0"/>
              <a:t>+ </a:t>
            </a:r>
            <a:r>
              <a:rPr lang="en-US" dirty="0"/>
              <a:t>float2(u*_</a:t>
            </a:r>
            <a:r>
              <a:rPr lang="en-US" dirty="0" err="1"/>
              <a:t>MainTex_TexelSize.x</a:t>
            </a:r>
            <a:r>
              <a:rPr lang="en-US" dirty="0"/>
              <a:t>, </a:t>
            </a:r>
            <a:r>
              <a:rPr lang="hu-HU" dirty="0" smtClean="0"/>
              <a:t>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/>
              <a:t> </a:t>
            </a:r>
            <a:r>
              <a:rPr lang="hu-HU" dirty="0" smtClean="0"/>
              <a:t>                             </a:t>
            </a:r>
            <a:r>
              <a:rPr lang="en-US" dirty="0" smtClean="0"/>
              <a:t>v</a:t>
            </a:r>
            <a:r>
              <a:rPr lang="en-US" dirty="0"/>
              <a:t>*_</a:t>
            </a:r>
            <a:r>
              <a:rPr lang="en-US" dirty="0" err="1"/>
              <a:t>MainTex_TexelSize.y</a:t>
            </a:r>
            <a:r>
              <a:rPr lang="en-US" dirty="0"/>
              <a:t>)).x;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      </a:t>
            </a:r>
            <a:r>
              <a:rPr lang="en-US" dirty="0" err="1" smtClean="0"/>
              <a:t>d_other</a:t>
            </a:r>
            <a:r>
              <a:rPr lang="en-US" dirty="0" smtClean="0"/>
              <a:t> </a:t>
            </a:r>
            <a:r>
              <a:rPr lang="en-US" dirty="0"/>
              <a:t>= Linear01Depth(</a:t>
            </a:r>
            <a:r>
              <a:rPr lang="en-US" dirty="0" err="1"/>
              <a:t>d_other</a:t>
            </a:r>
            <a:r>
              <a:rPr lang="en-US" dirty="0"/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      </a:t>
            </a:r>
            <a:r>
              <a:rPr lang="en-US" dirty="0" smtClean="0"/>
              <a:t>if </a:t>
            </a:r>
            <a:r>
              <a:rPr lang="en-US" dirty="0"/>
              <a:t>(</a:t>
            </a:r>
            <a:r>
              <a:rPr lang="en-US" dirty="0" smtClean="0"/>
              <a:t>abs(</a:t>
            </a:r>
            <a:r>
              <a:rPr lang="en-US" dirty="0" err="1" smtClean="0"/>
              <a:t>d_other</a:t>
            </a:r>
            <a:r>
              <a:rPr lang="en-US" dirty="0" smtClean="0"/>
              <a:t> </a:t>
            </a:r>
            <a:r>
              <a:rPr lang="en-US" dirty="0"/>
              <a:t>- d) &gt; 0.01) edge = true;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 </a:t>
            </a:r>
            <a:r>
              <a:rPr lang="en-US" dirty="0" smtClean="0"/>
              <a:t>}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</a:t>
            </a:r>
            <a:r>
              <a:rPr lang="en-US" dirty="0" smtClean="0"/>
              <a:t>}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</a:t>
            </a:r>
            <a:r>
              <a:rPr lang="en-US" dirty="0" smtClean="0"/>
              <a:t>if </a:t>
            </a:r>
            <a:r>
              <a:rPr lang="en-US" dirty="0"/>
              <a:t>(edge) </a:t>
            </a:r>
            <a:r>
              <a:rPr lang="en-US" dirty="0" err="1"/>
              <a:t>col.rgb</a:t>
            </a:r>
            <a:r>
              <a:rPr lang="en-US" dirty="0"/>
              <a:t> = 0;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</a:t>
            </a:r>
            <a:r>
              <a:rPr lang="en-US" strike="sngStrike" dirty="0" smtClean="0">
                <a:solidFill>
                  <a:srgbClr val="FF0000"/>
                </a:solidFill>
              </a:rPr>
              <a:t>else </a:t>
            </a:r>
            <a:r>
              <a:rPr lang="en-US" strike="sngStrike" dirty="0" err="1">
                <a:solidFill>
                  <a:srgbClr val="FF0000"/>
                </a:solidFill>
              </a:rPr>
              <a:t>col.rgb</a:t>
            </a:r>
            <a:r>
              <a:rPr lang="en-US" strike="sngStrike" dirty="0">
                <a:solidFill>
                  <a:srgbClr val="FF0000"/>
                </a:solidFill>
              </a:rPr>
              <a:t> = 1;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</a:t>
            </a:r>
            <a:r>
              <a:rPr lang="en-US" dirty="0" smtClean="0"/>
              <a:t>return </a:t>
            </a:r>
            <a:r>
              <a:rPr lang="en-US" dirty="0"/>
              <a:t>col;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}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915" y="3140546"/>
            <a:ext cx="3693286" cy="36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333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Köd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49" y="1825625"/>
            <a:ext cx="7426779" cy="4351338"/>
          </a:xfrm>
        </p:spPr>
        <p:txBody>
          <a:bodyPr>
            <a:noAutofit/>
          </a:bodyPr>
          <a:lstStyle/>
          <a:p>
            <a:r>
              <a:rPr lang="hu-HU" sz="2400" dirty="0" smtClean="0"/>
              <a:t>A mélység alapján összekeverjük a kirajzolt színt a köd színével</a:t>
            </a:r>
          </a:p>
          <a:p>
            <a:pPr marL="0" indent="0">
              <a:buNone/>
            </a:pPr>
            <a:endParaRPr lang="hu-HU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/>
              <a:t>fixed4 </a:t>
            </a:r>
            <a:r>
              <a:rPr lang="hu-HU" sz="1800" dirty="0" err="1"/>
              <a:t>frag</a:t>
            </a:r>
            <a:r>
              <a:rPr lang="hu-HU" sz="1800" dirty="0"/>
              <a:t>_</a:t>
            </a:r>
            <a:r>
              <a:rPr lang="hu-HU" sz="1800" dirty="0" err="1"/>
              <a:t>depth</a:t>
            </a:r>
            <a:r>
              <a:rPr lang="hu-HU" sz="1800" dirty="0"/>
              <a:t>_fog(v2f i) : </a:t>
            </a:r>
            <a:r>
              <a:rPr lang="hu-HU" sz="1800" dirty="0" smtClean="0"/>
              <a:t>SV_</a:t>
            </a:r>
            <a:r>
              <a:rPr lang="hu-HU" sz="1800" dirty="0" err="1" smtClean="0"/>
              <a:t>Target</a:t>
            </a:r>
            <a:r>
              <a:rPr lang="hu-HU" sz="1800" dirty="0" smtClean="0"/>
              <a:t> {</a:t>
            </a:r>
            <a:endParaRPr lang="hu-HU" sz="1800" dirty="0"/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/>
              <a:t>   fixed4 </a:t>
            </a:r>
            <a:r>
              <a:rPr lang="hu-HU" sz="1800" dirty="0"/>
              <a:t>col = tex2D(_</a:t>
            </a:r>
            <a:r>
              <a:rPr lang="hu-HU" sz="1800" dirty="0" err="1"/>
              <a:t>MainTex</a:t>
            </a:r>
            <a:r>
              <a:rPr lang="hu-HU" sz="1800" dirty="0"/>
              <a:t>, </a:t>
            </a:r>
            <a:r>
              <a:rPr lang="hu-HU" sz="1800" dirty="0" err="1"/>
              <a:t>i.uv</a:t>
            </a:r>
            <a:r>
              <a:rPr lang="hu-HU" sz="1800" dirty="0"/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/>
              <a:t>   </a:t>
            </a:r>
            <a:r>
              <a:rPr lang="hu-HU" sz="1800" dirty="0" err="1" smtClean="0"/>
              <a:t>float</a:t>
            </a:r>
            <a:r>
              <a:rPr lang="hu-HU" sz="1800" dirty="0" smtClean="0"/>
              <a:t> </a:t>
            </a:r>
            <a:r>
              <a:rPr lang="hu-HU" sz="1800" dirty="0"/>
              <a:t>d = Linear01Depth(tex2D(_</a:t>
            </a:r>
            <a:r>
              <a:rPr lang="hu-HU" sz="1800" dirty="0" err="1"/>
              <a:t>CameraDepthTexture</a:t>
            </a:r>
            <a:r>
              <a:rPr lang="hu-HU" sz="1800" dirty="0"/>
              <a:t>, </a:t>
            </a:r>
            <a:r>
              <a:rPr lang="hu-HU" sz="1800" dirty="0" err="1"/>
              <a:t>i.uv</a:t>
            </a:r>
            <a:r>
              <a:rPr lang="hu-HU" sz="1800" dirty="0"/>
              <a:t>).x);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/>
              <a:t>   col </a:t>
            </a:r>
            <a:r>
              <a:rPr lang="hu-HU" sz="1800" dirty="0"/>
              <a:t>= </a:t>
            </a:r>
            <a:r>
              <a:rPr lang="hu-HU" sz="1800" dirty="0" err="1" smtClean="0"/>
              <a:t>lerp</a:t>
            </a:r>
            <a:r>
              <a:rPr lang="hu-HU" sz="1800" dirty="0" smtClean="0"/>
              <a:t>(fixed4(</a:t>
            </a:r>
            <a:r>
              <a:rPr lang="hu-HU" sz="1800" dirty="0" err="1" smtClean="0"/>
              <a:t>fogColor</a:t>
            </a:r>
            <a:r>
              <a:rPr lang="hu-HU" sz="1800" dirty="0" smtClean="0"/>
              <a:t>,1</a:t>
            </a:r>
            <a:r>
              <a:rPr lang="hu-HU" sz="1800" dirty="0"/>
              <a:t>),col,</a:t>
            </a:r>
            <a:r>
              <a:rPr lang="hu-HU" sz="1800" dirty="0" err="1"/>
              <a:t>exp</a:t>
            </a:r>
            <a:r>
              <a:rPr lang="hu-HU" sz="1800" dirty="0"/>
              <a:t>(</a:t>
            </a:r>
            <a:r>
              <a:rPr lang="hu-HU" sz="1800" dirty="0" err="1"/>
              <a:t>-</a:t>
            </a:r>
            <a:r>
              <a:rPr lang="hu-HU" sz="1800" dirty="0" err="1" smtClean="0"/>
              <a:t>d</a:t>
            </a:r>
            <a:r>
              <a:rPr lang="hu-HU" sz="1800" dirty="0" smtClean="0"/>
              <a:t>));</a:t>
            </a:r>
            <a:endParaRPr lang="hu-HU" sz="1800" dirty="0"/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/>
              <a:t>   </a:t>
            </a:r>
            <a:r>
              <a:rPr lang="hu-HU" sz="1800" dirty="0" err="1" smtClean="0"/>
              <a:t>return</a:t>
            </a:r>
            <a:r>
              <a:rPr lang="hu-HU" sz="1800" dirty="0" smtClean="0"/>
              <a:t> </a:t>
            </a:r>
            <a:r>
              <a:rPr lang="hu-HU" sz="1800" dirty="0"/>
              <a:t>col;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/>
              <a:t>}</a:t>
            </a:r>
            <a:endParaRPr lang="hu-HU" sz="1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671" y="4049486"/>
            <a:ext cx="3310640" cy="273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57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Alkalmazás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5"/>
            <a:ext cx="5795202" cy="4351338"/>
          </a:xfrm>
        </p:spPr>
        <p:txBody>
          <a:bodyPr/>
          <a:lstStyle/>
          <a:p>
            <a:r>
              <a:rPr lang="hu-HU" dirty="0" smtClean="0"/>
              <a:t>Adjuk hozzá a kamerához</a:t>
            </a:r>
          </a:p>
          <a:p>
            <a:r>
              <a:rPr lang="hu-HU" dirty="0" smtClean="0"/>
              <a:t>Kész. (Editor módban is működnek)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350" y="365126"/>
            <a:ext cx="1905000" cy="18002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34" y="2977014"/>
            <a:ext cx="8694956" cy="346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343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Mélységélesség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Ha a kamerában van lencse is, csak egy adott mélységben lévő dolgokat látunk élesen, ettől távolodva egyre elhomályosodik minden</a:t>
            </a:r>
          </a:p>
          <a:p>
            <a:r>
              <a:rPr lang="hu-HU" dirty="0" smtClean="0"/>
              <a:t>Egyszerű implementáció: mossuk el a képet, a mélység alapján interpoláljunk az eredeti és az elmosott kép között</a:t>
            </a:r>
            <a:endParaRPr lang="hu-HU" dirty="0"/>
          </a:p>
        </p:txBody>
      </p:sp>
      <p:pic>
        <p:nvPicPr>
          <p:cNvPr id="1026" name="Picture 2" descr="Circle of Confusion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266" y="4669970"/>
            <a:ext cx="45243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1259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Mélységélesség </a:t>
            </a:r>
            <a:r>
              <a:rPr lang="hu-HU" dirty="0" err="1" smtClean="0"/>
              <a:t>shader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5437" y="1686286"/>
            <a:ext cx="8132174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2000" dirty="0"/>
              <a:t>fixed4 </a:t>
            </a:r>
            <a:r>
              <a:rPr lang="hu-HU" sz="2000" dirty="0" err="1"/>
              <a:t>frag</a:t>
            </a:r>
            <a:r>
              <a:rPr lang="hu-HU" sz="2000" dirty="0"/>
              <a:t>_</a:t>
            </a:r>
            <a:r>
              <a:rPr lang="hu-HU" sz="2000" dirty="0" err="1"/>
              <a:t>dof</a:t>
            </a:r>
            <a:r>
              <a:rPr lang="hu-HU" sz="2000" dirty="0"/>
              <a:t>(v2f i) : </a:t>
            </a:r>
            <a:r>
              <a:rPr lang="hu-HU" sz="2000" dirty="0" smtClean="0"/>
              <a:t>SV_</a:t>
            </a:r>
            <a:r>
              <a:rPr lang="hu-HU" sz="2000" dirty="0" err="1" smtClean="0"/>
              <a:t>Target</a:t>
            </a:r>
            <a:r>
              <a:rPr lang="hu-HU" sz="2000" dirty="0" smtClean="0"/>
              <a:t> {</a:t>
            </a:r>
            <a:endParaRPr lang="hu-HU" sz="20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   fixed4 </a:t>
            </a:r>
            <a:r>
              <a:rPr lang="hu-HU" sz="2000" dirty="0"/>
              <a:t>col = tex2D(_</a:t>
            </a:r>
            <a:r>
              <a:rPr lang="hu-HU" sz="2000" dirty="0" err="1"/>
              <a:t>MainTex</a:t>
            </a:r>
            <a:r>
              <a:rPr lang="hu-HU" sz="2000" dirty="0"/>
              <a:t>, </a:t>
            </a:r>
            <a:r>
              <a:rPr lang="hu-HU" sz="2000" dirty="0" err="1"/>
              <a:t>i.uv</a:t>
            </a:r>
            <a:r>
              <a:rPr lang="hu-HU" sz="2000" dirty="0"/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   fixed4 </a:t>
            </a:r>
            <a:r>
              <a:rPr lang="hu-HU" sz="2000" dirty="0" err="1"/>
              <a:t>blurredCol</a:t>
            </a:r>
            <a:r>
              <a:rPr lang="hu-HU" sz="2000" dirty="0"/>
              <a:t> = </a:t>
            </a:r>
            <a:r>
              <a:rPr lang="hu-HU" sz="2000" dirty="0" err="1"/>
              <a:t>fixed4</a:t>
            </a:r>
            <a:r>
              <a:rPr lang="hu-HU" sz="2000" dirty="0"/>
              <a:t>(0, </a:t>
            </a:r>
            <a:r>
              <a:rPr lang="hu-HU" sz="2000" dirty="0" err="1"/>
              <a:t>0</a:t>
            </a:r>
            <a:r>
              <a:rPr lang="hu-HU" sz="2000" dirty="0"/>
              <a:t>, </a:t>
            </a:r>
            <a:r>
              <a:rPr lang="hu-HU" sz="2000" dirty="0" err="1"/>
              <a:t>0</a:t>
            </a:r>
            <a:r>
              <a:rPr lang="hu-HU" sz="2000" dirty="0"/>
              <a:t>, </a:t>
            </a:r>
            <a:r>
              <a:rPr lang="hu-HU" sz="2000" dirty="0" err="1"/>
              <a:t>0</a:t>
            </a:r>
            <a:r>
              <a:rPr lang="hu-HU" sz="2000" dirty="0"/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   int </a:t>
            </a:r>
            <a:r>
              <a:rPr lang="hu-HU" sz="2000" dirty="0" err="1"/>
              <a:t>radius</a:t>
            </a:r>
            <a:r>
              <a:rPr lang="hu-HU" sz="2000" dirty="0"/>
              <a:t> = 7;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   </a:t>
            </a:r>
            <a:r>
              <a:rPr lang="hu-HU" sz="2000" dirty="0" err="1" smtClean="0"/>
              <a:t>for</a:t>
            </a:r>
            <a:r>
              <a:rPr lang="hu-HU" sz="2000" dirty="0" smtClean="0"/>
              <a:t> </a:t>
            </a:r>
            <a:r>
              <a:rPr lang="hu-HU" sz="2000" dirty="0"/>
              <a:t>(int u = </a:t>
            </a:r>
            <a:r>
              <a:rPr lang="hu-HU" sz="2000" dirty="0" err="1"/>
              <a:t>-radius</a:t>
            </a:r>
            <a:r>
              <a:rPr lang="hu-HU" sz="2000" dirty="0"/>
              <a:t> / 2; u &lt;= </a:t>
            </a:r>
            <a:r>
              <a:rPr lang="hu-HU" sz="2000" dirty="0" err="1"/>
              <a:t>radius</a:t>
            </a:r>
            <a:r>
              <a:rPr lang="hu-HU" sz="2000" dirty="0"/>
              <a:t> / 2; ++u)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        </a:t>
            </a:r>
            <a:r>
              <a:rPr lang="hu-HU" sz="2000" dirty="0" err="1" smtClean="0"/>
              <a:t>for</a:t>
            </a:r>
            <a:r>
              <a:rPr lang="hu-HU" sz="2000" dirty="0" smtClean="0"/>
              <a:t> </a:t>
            </a:r>
            <a:r>
              <a:rPr lang="hu-HU" sz="2000" dirty="0"/>
              <a:t>(int v = </a:t>
            </a:r>
            <a:r>
              <a:rPr lang="hu-HU" sz="2000" dirty="0" err="1"/>
              <a:t>-radius</a:t>
            </a:r>
            <a:r>
              <a:rPr lang="hu-HU" sz="2000" dirty="0"/>
              <a:t> / 2; v &lt;= </a:t>
            </a:r>
            <a:r>
              <a:rPr lang="hu-HU" sz="2000" dirty="0" err="1"/>
              <a:t>radius</a:t>
            </a:r>
            <a:r>
              <a:rPr lang="hu-HU" sz="2000" dirty="0"/>
              <a:t> / 2; ++v)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                </a:t>
            </a:r>
            <a:r>
              <a:rPr lang="hu-HU" sz="2000" dirty="0" err="1" smtClean="0"/>
              <a:t>blurredCol</a:t>
            </a:r>
            <a:r>
              <a:rPr lang="hu-HU" sz="2000" dirty="0" smtClean="0"/>
              <a:t> </a:t>
            </a:r>
            <a:r>
              <a:rPr lang="hu-HU" sz="2000" dirty="0"/>
              <a:t>+= tex2D(_</a:t>
            </a:r>
            <a:r>
              <a:rPr lang="hu-HU" sz="2000" dirty="0" err="1"/>
              <a:t>MainTex</a:t>
            </a:r>
            <a:r>
              <a:rPr lang="hu-HU" sz="2000" dirty="0"/>
              <a:t>, </a:t>
            </a:r>
            <a:r>
              <a:rPr lang="hu-HU" sz="2000" dirty="0" err="1"/>
              <a:t>i.uv</a:t>
            </a:r>
            <a:r>
              <a:rPr lang="hu-HU" sz="2000" dirty="0"/>
              <a:t> </a:t>
            </a:r>
            <a:r>
              <a:rPr lang="hu-HU" sz="2000" dirty="0" smtClean="0"/>
              <a:t>+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/>
              <a:t> </a:t>
            </a:r>
            <a:r>
              <a:rPr lang="hu-HU" sz="2000" dirty="0" smtClean="0"/>
              <a:t>                 </a:t>
            </a:r>
            <a:r>
              <a:rPr lang="hu-HU" sz="2000" dirty="0"/>
              <a:t>float2(u*_</a:t>
            </a:r>
            <a:r>
              <a:rPr lang="hu-HU" sz="2000" dirty="0" err="1"/>
              <a:t>MainTex</a:t>
            </a:r>
            <a:r>
              <a:rPr lang="hu-HU" sz="2000" dirty="0"/>
              <a:t>_</a:t>
            </a:r>
            <a:r>
              <a:rPr lang="hu-HU" sz="2000" dirty="0" err="1"/>
              <a:t>TexelSize.x</a:t>
            </a:r>
            <a:r>
              <a:rPr lang="hu-HU" sz="2000" dirty="0"/>
              <a:t>, v*_</a:t>
            </a:r>
            <a:r>
              <a:rPr lang="hu-HU" sz="2000" dirty="0" err="1"/>
              <a:t>MainTex</a:t>
            </a:r>
            <a:r>
              <a:rPr lang="hu-HU" sz="2000" dirty="0"/>
              <a:t>_</a:t>
            </a:r>
            <a:r>
              <a:rPr lang="hu-HU" sz="2000" dirty="0" err="1"/>
              <a:t>TexelSize.x</a:t>
            </a:r>
            <a:r>
              <a:rPr lang="hu-HU" sz="2000" dirty="0"/>
              <a:t>));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       }</a:t>
            </a:r>
            <a:endParaRPr lang="hu-HU" sz="20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   }</a:t>
            </a:r>
            <a:endParaRPr lang="hu-HU" sz="20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   </a:t>
            </a:r>
            <a:r>
              <a:rPr lang="hu-HU" sz="2000" dirty="0" err="1" smtClean="0"/>
              <a:t>blurredCol</a:t>
            </a:r>
            <a:r>
              <a:rPr lang="hu-HU" sz="2000" dirty="0" smtClean="0"/>
              <a:t> </a:t>
            </a:r>
            <a:r>
              <a:rPr lang="hu-HU" sz="2000" dirty="0"/>
              <a:t>/= (fixed)</a:t>
            </a:r>
            <a:r>
              <a:rPr lang="hu-HU" sz="2000" dirty="0" err="1"/>
              <a:t>radius</a:t>
            </a:r>
            <a:r>
              <a:rPr lang="hu-HU" sz="2000" dirty="0"/>
              <a:t>*</a:t>
            </a:r>
            <a:r>
              <a:rPr lang="hu-HU" sz="2000" dirty="0" err="1"/>
              <a:t>radius</a:t>
            </a:r>
            <a:r>
              <a:rPr lang="hu-HU" sz="2000" dirty="0"/>
              <a:t>;</a:t>
            </a:r>
          </a:p>
          <a:p>
            <a:pPr marL="0" indent="0">
              <a:spcBef>
                <a:spcPts val="0"/>
              </a:spcBef>
              <a:buNone/>
            </a:pPr>
            <a:endParaRPr lang="hu-HU" sz="20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   </a:t>
            </a:r>
            <a:r>
              <a:rPr lang="hu-HU" sz="2000" dirty="0" err="1" smtClean="0"/>
              <a:t>float</a:t>
            </a:r>
            <a:r>
              <a:rPr lang="hu-HU" sz="2000" dirty="0" smtClean="0"/>
              <a:t> </a:t>
            </a:r>
            <a:r>
              <a:rPr lang="hu-HU" sz="2000" dirty="0"/>
              <a:t>d = Linear01Depth(tex2D(_</a:t>
            </a:r>
            <a:r>
              <a:rPr lang="hu-HU" sz="2000" dirty="0" err="1"/>
              <a:t>CameraDepthTexture</a:t>
            </a:r>
            <a:r>
              <a:rPr lang="hu-HU" sz="2000" dirty="0"/>
              <a:t>, </a:t>
            </a:r>
            <a:r>
              <a:rPr lang="hu-HU" sz="2000" dirty="0" err="1"/>
              <a:t>i.uv</a:t>
            </a:r>
            <a:r>
              <a:rPr lang="hu-HU" sz="2000" dirty="0"/>
              <a:t>).x);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   </a:t>
            </a:r>
            <a:r>
              <a:rPr lang="hu-HU" sz="2000" dirty="0" err="1" smtClean="0"/>
              <a:t>float</a:t>
            </a:r>
            <a:r>
              <a:rPr lang="hu-HU" sz="2000" dirty="0" smtClean="0"/>
              <a:t> </a:t>
            </a:r>
            <a:r>
              <a:rPr lang="hu-HU" sz="2000" dirty="0"/>
              <a:t>f_</a:t>
            </a:r>
            <a:r>
              <a:rPr lang="hu-HU" sz="2000" dirty="0" err="1"/>
              <a:t>dist</a:t>
            </a:r>
            <a:r>
              <a:rPr lang="hu-HU" sz="2000" dirty="0"/>
              <a:t> = </a:t>
            </a:r>
            <a:r>
              <a:rPr lang="hu-HU" sz="2000" dirty="0" err="1"/>
              <a:t>abs</a:t>
            </a:r>
            <a:r>
              <a:rPr lang="hu-HU" sz="2000" dirty="0"/>
              <a:t>(</a:t>
            </a:r>
            <a:r>
              <a:rPr lang="hu-HU" sz="2000" dirty="0" err="1"/>
              <a:t>d-focalDistance</a:t>
            </a:r>
            <a:r>
              <a:rPr lang="hu-HU" sz="2000" dirty="0"/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   col </a:t>
            </a:r>
            <a:r>
              <a:rPr lang="hu-HU" sz="2000" dirty="0"/>
              <a:t>= </a:t>
            </a:r>
            <a:r>
              <a:rPr lang="hu-HU" sz="2000" dirty="0" err="1"/>
              <a:t>lerp</a:t>
            </a:r>
            <a:r>
              <a:rPr lang="hu-HU" sz="2000" dirty="0"/>
              <a:t>(</a:t>
            </a:r>
            <a:r>
              <a:rPr lang="hu-HU" sz="2000" dirty="0" err="1"/>
              <a:t>col</a:t>
            </a:r>
            <a:r>
              <a:rPr lang="hu-HU" sz="2000" dirty="0"/>
              <a:t>,</a:t>
            </a:r>
            <a:r>
              <a:rPr lang="hu-HU" sz="2000" dirty="0" err="1"/>
              <a:t>blurredCol</a:t>
            </a:r>
            <a:r>
              <a:rPr lang="hu-HU" sz="2000" dirty="0"/>
              <a:t>,min(f_</a:t>
            </a:r>
            <a:r>
              <a:rPr lang="hu-HU" sz="2000" dirty="0" err="1"/>
              <a:t>dist</a:t>
            </a:r>
            <a:r>
              <a:rPr lang="hu-HU" sz="2000" dirty="0"/>
              <a:t>*gamma*10,1));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   </a:t>
            </a:r>
            <a:r>
              <a:rPr lang="hu-HU" sz="2000" dirty="0" err="1" smtClean="0"/>
              <a:t>return</a:t>
            </a:r>
            <a:r>
              <a:rPr lang="hu-HU" sz="2000" dirty="0" smtClean="0"/>
              <a:t> </a:t>
            </a:r>
            <a:r>
              <a:rPr lang="hu-HU" sz="2000" dirty="0"/>
              <a:t>col;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}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6565764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Mélységélesség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92" y="2211977"/>
            <a:ext cx="4369686" cy="362766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255" y="2211977"/>
            <a:ext cx="4350660" cy="362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044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NPR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715" y="3166270"/>
            <a:ext cx="3573462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37" y="5275263"/>
            <a:ext cx="7510462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28" y="3259137"/>
            <a:ext cx="306387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828" y="505222"/>
            <a:ext cx="3490912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56" y="1064419"/>
            <a:ext cx="3189288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0918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HDR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smtClean="0"/>
              <a:t>Alapesetben minden színcsatornát 1 bájton ábrázolunk: 256 különböző érték, 0..1 között</a:t>
            </a:r>
          </a:p>
          <a:p>
            <a:r>
              <a:rPr lang="hu-HU" dirty="0" smtClean="0"/>
              <a:t>A gyakorlatban ennél sokkal több árnyalatra lehet szükség valószerű képek előállításához</a:t>
            </a:r>
          </a:p>
          <a:p>
            <a:pPr lvl="1"/>
            <a:r>
              <a:rPr lang="hu-HU" dirty="0" smtClean="0"/>
              <a:t>Nagy kontrasztú színterek: nagyon sötét és nagyon világos részek egyszerre: a sötét részekben nincs részlet, a világosak „beégnek”</a:t>
            </a:r>
          </a:p>
          <a:p>
            <a:pPr lvl="1"/>
            <a:r>
              <a:rPr lang="hu-HU" dirty="0" smtClean="0"/>
              <a:t>Az erős kvantálás miatt számítási pontatlanságok</a:t>
            </a:r>
          </a:p>
          <a:p>
            <a:r>
              <a:rPr lang="hu-HU" dirty="0" smtClean="0"/>
              <a:t>Nagydinamikatartományú (</a:t>
            </a:r>
            <a:r>
              <a:rPr lang="hu-HU" b="1" dirty="0" err="1" smtClean="0"/>
              <a:t>H</a:t>
            </a:r>
            <a:r>
              <a:rPr lang="hu-HU" dirty="0" err="1" smtClean="0"/>
              <a:t>igh</a:t>
            </a:r>
            <a:r>
              <a:rPr lang="hu-HU" dirty="0" smtClean="0"/>
              <a:t> </a:t>
            </a:r>
            <a:r>
              <a:rPr lang="hu-HU" b="1" dirty="0" err="1" smtClean="0"/>
              <a:t>D</a:t>
            </a:r>
            <a:r>
              <a:rPr lang="hu-HU" dirty="0" err="1" smtClean="0"/>
              <a:t>ynamic</a:t>
            </a:r>
            <a:r>
              <a:rPr lang="hu-HU" dirty="0" smtClean="0"/>
              <a:t> </a:t>
            </a:r>
            <a:r>
              <a:rPr lang="hu-HU" b="1" dirty="0" err="1" smtClean="0"/>
              <a:t>R</a:t>
            </a:r>
            <a:r>
              <a:rPr lang="hu-HU" dirty="0" err="1" smtClean="0"/>
              <a:t>ange</a:t>
            </a:r>
            <a:r>
              <a:rPr lang="hu-HU" dirty="0" smtClean="0"/>
              <a:t>) </a:t>
            </a:r>
            <a:r>
              <a:rPr lang="hu-HU" dirty="0" err="1" smtClean="0"/>
              <a:t>renderelés</a:t>
            </a:r>
            <a:r>
              <a:rPr lang="hu-HU" dirty="0" smtClean="0"/>
              <a:t>: minden színcsatornát több bájton ábrázolunk (jellemzően 4, </a:t>
            </a:r>
            <a:r>
              <a:rPr lang="hu-HU" dirty="0" err="1" smtClean="0"/>
              <a:t>float</a:t>
            </a:r>
            <a:r>
              <a:rPr lang="hu-HU" dirty="0" smtClean="0"/>
              <a:t>-ként), az intenzitás 4-nél nagyobb is lehet</a:t>
            </a:r>
          </a:p>
          <a:p>
            <a:pPr lvl="1"/>
            <a:r>
              <a:rPr lang="hu-HU" dirty="0" err="1" smtClean="0"/>
              <a:t>Float</a:t>
            </a:r>
            <a:r>
              <a:rPr lang="hu-HU" dirty="0" smtClean="0"/>
              <a:t> textúra lassabb, több helyet foglal és nem támogatja minden platform (pl. sok mobilon nincs!)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799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HDR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4"/>
            <a:ext cx="5710678" cy="4529071"/>
          </a:xfrm>
        </p:spPr>
        <p:txBody>
          <a:bodyPr>
            <a:normAutofit/>
          </a:bodyPr>
          <a:lstStyle/>
          <a:p>
            <a:r>
              <a:rPr lang="hu-HU" sz="2400" dirty="0" smtClean="0"/>
              <a:t>Mikor érdemes?</a:t>
            </a:r>
          </a:p>
          <a:p>
            <a:pPr lvl="1"/>
            <a:r>
              <a:rPr lang="hu-HU" sz="2000" dirty="0" smtClean="0"/>
              <a:t>Nagy kontrasztú színtér</a:t>
            </a:r>
          </a:p>
          <a:p>
            <a:pPr lvl="1"/>
            <a:r>
              <a:rPr lang="hu-HU" sz="2000" dirty="0" smtClean="0"/>
              <a:t>Globális illumináció</a:t>
            </a:r>
          </a:p>
          <a:p>
            <a:pPr lvl="1"/>
            <a:r>
              <a:rPr lang="hu-HU" sz="2000" dirty="0" smtClean="0"/>
              <a:t>Bizonyos post </a:t>
            </a:r>
            <a:r>
              <a:rPr lang="hu-HU" sz="2000" dirty="0" err="1" smtClean="0"/>
              <a:t>processing</a:t>
            </a:r>
            <a:r>
              <a:rPr lang="hu-HU" sz="2000" dirty="0" smtClean="0"/>
              <a:t> effektek, amik növelik a fényességet (pl. Bloom)</a:t>
            </a:r>
          </a:p>
          <a:p>
            <a:endParaRPr lang="hu-HU" sz="2400" dirty="0" smtClean="0"/>
          </a:p>
          <a:p>
            <a:r>
              <a:rPr lang="hu-HU" sz="2400" dirty="0" smtClean="0"/>
              <a:t>Csak engedélyezni kell a kamerán</a:t>
            </a:r>
          </a:p>
          <a:p>
            <a:pPr lvl="1"/>
            <a:r>
              <a:rPr lang="hu-HU" sz="2000" dirty="0" smtClean="0"/>
              <a:t>Bizonyos grafikai beállításokkal nem működik (pl. hardware </a:t>
            </a:r>
            <a:r>
              <a:rPr lang="hu-HU" sz="2000" dirty="0" err="1" smtClean="0"/>
              <a:t>anti-aliasing</a:t>
            </a:r>
            <a:r>
              <a:rPr lang="hu-HU" sz="2000" dirty="0" smtClean="0"/>
              <a:t>)</a:t>
            </a:r>
            <a:endParaRPr lang="en-US" sz="2000" dirty="0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6247119" y="2015926"/>
            <a:ext cx="2819801" cy="3349092"/>
            <a:chOff x="6247119" y="2015926"/>
            <a:chExt cx="2819801" cy="3349092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9328" y="2015926"/>
              <a:ext cx="2727592" cy="3333724"/>
            </a:xfrm>
            <a:prstGeom prst="rect">
              <a:avLst/>
            </a:prstGeom>
          </p:spPr>
        </p:pic>
        <p:sp>
          <p:nvSpPr>
            <p:cNvPr id="5" name="Ellipszis 4"/>
            <p:cNvSpPr/>
            <p:nvPr/>
          </p:nvSpPr>
          <p:spPr>
            <a:xfrm>
              <a:off x="6247119" y="5186198"/>
              <a:ext cx="1536807" cy="178820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09940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Tone</a:t>
            </a:r>
            <a:r>
              <a:rPr lang="hu-HU" dirty="0" smtClean="0"/>
              <a:t> </a:t>
            </a:r>
            <a:r>
              <a:rPr lang="hu-HU" dirty="0" err="1" smtClean="0"/>
              <a:t>mapping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 smtClean="0"/>
              <a:t>A megjelenítők csak alacsony dinamikatartományú képeket tudnak megjeleníteni (0..1 közötti intenzitás, 256 különböző érték)</a:t>
            </a:r>
          </a:p>
          <a:p>
            <a:r>
              <a:rPr lang="hu-HU" sz="2000" dirty="0" smtClean="0"/>
              <a:t>A HDR-</a:t>
            </a:r>
            <a:r>
              <a:rPr lang="hu-HU" sz="2000" dirty="0" err="1" smtClean="0"/>
              <a:t>ből</a:t>
            </a:r>
            <a:r>
              <a:rPr lang="hu-HU" sz="2000" dirty="0" smtClean="0"/>
              <a:t> valahogyan vissza kell térnünk alacsony dinamikatartományra (LDR)</a:t>
            </a:r>
          </a:p>
          <a:p>
            <a:r>
              <a:rPr lang="hu-HU" sz="2000" dirty="0" smtClean="0"/>
              <a:t>Ez a leképzés a </a:t>
            </a:r>
            <a:r>
              <a:rPr lang="hu-HU" sz="2000" dirty="0" err="1" smtClean="0"/>
              <a:t>tone</a:t>
            </a:r>
            <a:r>
              <a:rPr lang="hu-HU" sz="2000" dirty="0" smtClean="0"/>
              <a:t> </a:t>
            </a:r>
            <a:r>
              <a:rPr lang="hu-HU" sz="2000" dirty="0" err="1" smtClean="0"/>
              <a:t>mapping</a:t>
            </a:r>
            <a:endParaRPr lang="hu-HU" sz="2000" dirty="0" smtClean="0"/>
          </a:p>
          <a:p>
            <a:r>
              <a:rPr lang="hu-HU" sz="2000" dirty="0" smtClean="0"/>
              <a:t>Standard </a:t>
            </a:r>
            <a:r>
              <a:rPr lang="hu-HU" sz="2000" dirty="0" err="1" smtClean="0"/>
              <a:t>assetsben</a:t>
            </a:r>
            <a:r>
              <a:rPr lang="hu-HU" sz="2000" dirty="0" smtClean="0"/>
              <a:t> lévő effektek között is van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814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26" y="1693461"/>
            <a:ext cx="3734268" cy="224747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394" y="300444"/>
            <a:ext cx="5068293" cy="305036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730" y="3635115"/>
            <a:ext cx="5070544" cy="3034821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975872" y="3966264"/>
            <a:ext cx="136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Alap </a:t>
            </a:r>
            <a:r>
              <a:rPr lang="hu-HU" dirty="0" err="1" smtClean="0"/>
              <a:t>render</a:t>
            </a:r>
            <a:endParaRPr lang="en-US" dirty="0"/>
          </a:p>
        </p:txBody>
      </p:sp>
      <p:sp>
        <p:nvSpPr>
          <p:cNvPr id="9" name="Szövegdoboz 8"/>
          <p:cNvSpPr txBox="1"/>
          <p:nvPr/>
        </p:nvSpPr>
        <p:spPr>
          <a:xfrm>
            <a:off x="2536936" y="812511"/>
            <a:ext cx="136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LDR + </a:t>
            </a:r>
            <a:r>
              <a:rPr lang="hu-HU" dirty="0" err="1" smtClean="0"/>
              <a:t>bloom</a:t>
            </a:r>
            <a:endParaRPr lang="en-US" dirty="0"/>
          </a:p>
        </p:txBody>
      </p:sp>
      <p:sp>
        <p:nvSpPr>
          <p:cNvPr id="10" name="Szövegdoboz 9"/>
          <p:cNvSpPr txBox="1"/>
          <p:nvPr/>
        </p:nvSpPr>
        <p:spPr>
          <a:xfrm>
            <a:off x="2464690" y="5547671"/>
            <a:ext cx="147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</a:t>
            </a:r>
            <a:r>
              <a:rPr lang="hu-HU" dirty="0" smtClean="0"/>
              <a:t>DR + </a:t>
            </a:r>
            <a:r>
              <a:rPr lang="hu-HU" dirty="0" err="1" smtClean="0"/>
              <a:t>bloom</a:t>
            </a:r>
            <a:endParaRPr lang="en-US" dirty="0"/>
          </a:p>
        </p:txBody>
      </p:sp>
      <p:sp>
        <p:nvSpPr>
          <p:cNvPr id="11" name="Ellipszis 10"/>
          <p:cNvSpPr/>
          <p:nvPr/>
        </p:nvSpPr>
        <p:spPr>
          <a:xfrm>
            <a:off x="5686185" y="308128"/>
            <a:ext cx="776088" cy="1032208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zövegdoboz 11"/>
          <p:cNvSpPr txBox="1"/>
          <p:nvPr/>
        </p:nvSpPr>
        <p:spPr>
          <a:xfrm>
            <a:off x="5332642" y="-8576"/>
            <a:ext cx="2090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>
                <a:solidFill>
                  <a:srgbClr val="FF0000"/>
                </a:solidFill>
              </a:rPr>
              <a:t>Kvantálási hibák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52" y="4373156"/>
            <a:ext cx="2219378" cy="243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9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-3706"/>
            <a:ext cx="78867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" y="207483"/>
            <a:ext cx="4543308" cy="272851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360" y="208176"/>
            <a:ext cx="4551992" cy="272781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271" y="3663375"/>
            <a:ext cx="4459621" cy="267577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093179" y="3041909"/>
            <a:ext cx="724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LDR</a:t>
            </a:r>
            <a:endParaRPr lang="en-US" dirty="0"/>
          </a:p>
        </p:txBody>
      </p:sp>
      <p:sp>
        <p:nvSpPr>
          <p:cNvPr id="9" name="Szövegdoboz 8"/>
          <p:cNvSpPr txBox="1"/>
          <p:nvPr/>
        </p:nvSpPr>
        <p:spPr>
          <a:xfrm>
            <a:off x="6552800" y="3025794"/>
            <a:ext cx="724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</a:t>
            </a:r>
            <a:r>
              <a:rPr lang="hu-HU" dirty="0" smtClean="0"/>
              <a:t>DR</a:t>
            </a:r>
            <a:endParaRPr lang="en-US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498284" y="6350356"/>
            <a:ext cx="2464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HDR + </a:t>
            </a:r>
            <a:r>
              <a:rPr lang="hu-HU" dirty="0" err="1" smtClean="0"/>
              <a:t>tone</a:t>
            </a:r>
            <a:r>
              <a:rPr lang="hu-HU" dirty="0" smtClean="0"/>
              <a:t> </a:t>
            </a:r>
            <a:r>
              <a:rPr lang="hu-HU" dirty="0" err="1" smtClean="0"/>
              <a:t>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98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Képfeldolgozás </a:t>
            </a:r>
            <a:r>
              <a:rPr lang="hu-HU" dirty="0" err="1" smtClean="0"/>
              <a:t>shaderekben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hu-HU" dirty="0" smtClean="0"/>
              <a:t>Rajzolunk egy teljesképernyős téglalapot (</a:t>
            </a:r>
            <a:r>
              <a:rPr lang="hu-HU" dirty="0" err="1" smtClean="0"/>
              <a:t>fullscreen</a:t>
            </a:r>
            <a:r>
              <a:rPr lang="hu-HU" dirty="0" smtClean="0"/>
              <a:t> </a:t>
            </a:r>
            <a:r>
              <a:rPr lang="hu-HU" dirty="0" err="1" smtClean="0"/>
              <a:t>quad</a:t>
            </a:r>
            <a:r>
              <a:rPr lang="hu-HU" dirty="0"/>
              <a:t> </a:t>
            </a:r>
            <a:r>
              <a:rPr lang="hu-HU" dirty="0" smtClean="0"/>
              <a:t>– téglalap, aminek a vetülete lefedi a teljes képernyőt): meghívja a </a:t>
            </a:r>
            <a:r>
              <a:rPr lang="hu-HU" dirty="0" err="1" smtClean="0"/>
              <a:t>pixelshadert</a:t>
            </a:r>
            <a:r>
              <a:rPr lang="hu-HU" dirty="0" smtClean="0"/>
              <a:t> minden pixelre</a:t>
            </a:r>
            <a:endParaRPr lang="hu-HU" dirty="0"/>
          </a:p>
          <a:p>
            <a:pPr marL="0" indent="0">
              <a:buNone/>
              <a:defRPr/>
            </a:pPr>
            <a:r>
              <a:rPr lang="hu-HU" dirty="0"/>
              <a:t>	- </a:t>
            </a:r>
            <a:r>
              <a:rPr lang="hu-HU" dirty="0" err="1" smtClean="0"/>
              <a:t>Unity</a:t>
            </a:r>
            <a:r>
              <a:rPr lang="hu-HU" dirty="0" smtClean="0"/>
              <a:t> </a:t>
            </a:r>
            <a:r>
              <a:rPr lang="hu-HU" dirty="0" err="1" smtClean="0"/>
              <a:t>fullscreen</a:t>
            </a:r>
            <a:r>
              <a:rPr lang="hu-HU" dirty="0" smtClean="0"/>
              <a:t> </a:t>
            </a:r>
            <a:r>
              <a:rPr lang="hu-HU" dirty="0" err="1" smtClean="0"/>
              <a:t>quad</a:t>
            </a:r>
            <a:r>
              <a:rPr lang="hu-HU" dirty="0" smtClean="0"/>
              <a:t> rajzolás: </a:t>
            </a:r>
            <a:r>
              <a:rPr lang="hu-HU" dirty="0" err="1"/>
              <a:t>Graphics.Blit</a:t>
            </a:r>
            <a:endParaRPr lang="hu-HU" dirty="0"/>
          </a:p>
          <a:p>
            <a:pPr marL="0" indent="0">
              <a:buNone/>
              <a:defRPr/>
            </a:pPr>
            <a:endParaRPr lang="hu-HU" dirty="0"/>
          </a:p>
          <a:p>
            <a:pPr marL="0" indent="0">
              <a:buNone/>
              <a:defRPr/>
            </a:pPr>
            <a:endParaRPr lang="hu-HU" dirty="0"/>
          </a:p>
          <a:p>
            <a:pPr marL="0" indent="0">
              <a:buNone/>
              <a:defRPr/>
            </a:pPr>
            <a:endParaRPr lang="hu-HU" dirty="0"/>
          </a:p>
          <a:p>
            <a:pPr marL="0" indent="0">
              <a:buNone/>
              <a:defRPr/>
            </a:pPr>
            <a:endParaRPr lang="hu-HU" dirty="0"/>
          </a:p>
          <a:p>
            <a:pPr marL="0" indent="0">
              <a:buNone/>
              <a:defRPr/>
            </a:pPr>
            <a:endParaRPr lang="hu-HU" dirty="0"/>
          </a:p>
          <a:p>
            <a:pPr marL="0" indent="0">
              <a:buNone/>
              <a:defRPr/>
            </a:pPr>
            <a:endParaRPr lang="hu-HU" dirty="0"/>
          </a:p>
          <a:p>
            <a:pPr marL="0" indent="0">
              <a:buNone/>
              <a:defRPr/>
            </a:pPr>
            <a:r>
              <a:rPr lang="hu-HU" dirty="0"/>
              <a:t>2. </a:t>
            </a:r>
            <a:r>
              <a:rPr lang="hu-HU" dirty="0" smtClean="0"/>
              <a:t>Triviális </a:t>
            </a:r>
            <a:r>
              <a:rPr lang="hu-HU" dirty="0" err="1" smtClean="0"/>
              <a:t>vertex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(továbbadja a bejövő adatokat)</a:t>
            </a:r>
            <a:endParaRPr lang="hu-HU" dirty="0"/>
          </a:p>
          <a:p>
            <a:pPr marL="0" indent="0">
              <a:buNone/>
              <a:defRPr/>
            </a:pPr>
            <a:r>
              <a:rPr lang="hu-HU" dirty="0"/>
              <a:t>3. </a:t>
            </a:r>
            <a:r>
              <a:rPr lang="hu-HU" dirty="0" smtClean="0"/>
              <a:t>Képfeldolgozás pixel </a:t>
            </a:r>
            <a:r>
              <a:rPr lang="hu-HU" dirty="0" err="1" smtClean="0"/>
              <a:t>shaderben</a:t>
            </a:r>
            <a:endParaRPr lang="hu-HU" dirty="0"/>
          </a:p>
        </p:txBody>
      </p:sp>
      <p:pic>
        <p:nvPicPr>
          <p:cNvPr id="4" name="Picture 2" descr="http://i.stack.imgur.com/qW8C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934" y="3121993"/>
            <a:ext cx="3084113" cy="213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ej.iop.org/images/1742-5468/2009/06/P06016/Full/1354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25" y="3120042"/>
            <a:ext cx="3972646" cy="214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449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Saját effekt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Körítés: </a:t>
            </a:r>
          </a:p>
          <a:p>
            <a:pPr lvl="1"/>
            <a:r>
              <a:rPr lang="hu-HU" dirty="0" err="1" smtClean="0"/>
              <a:t>Material</a:t>
            </a:r>
            <a:r>
              <a:rPr lang="hu-HU" dirty="0" smtClean="0"/>
              <a:t> létrehozása, amihez a </a:t>
            </a:r>
            <a:r>
              <a:rPr lang="hu-HU" dirty="0" err="1" smtClean="0"/>
              <a:t>shadert</a:t>
            </a:r>
            <a:r>
              <a:rPr lang="hu-HU" dirty="0" smtClean="0"/>
              <a:t> hozzáadhatjuk</a:t>
            </a:r>
          </a:p>
          <a:p>
            <a:pPr lvl="1"/>
            <a:r>
              <a:rPr lang="hu-HU" dirty="0" err="1" smtClean="0"/>
              <a:t>Shader</a:t>
            </a:r>
            <a:r>
              <a:rPr lang="hu-HU" dirty="0" smtClean="0"/>
              <a:t> betöltés, frissítés</a:t>
            </a:r>
          </a:p>
          <a:p>
            <a:pPr lvl="1"/>
            <a:r>
              <a:rPr lang="hu-HU" dirty="0" smtClean="0"/>
              <a:t>Kompatibilitás ellenőrzése, pl. fut-e a </a:t>
            </a:r>
            <a:r>
              <a:rPr lang="hu-HU" dirty="0" err="1" smtClean="0"/>
              <a:t>shader</a:t>
            </a:r>
            <a:r>
              <a:rPr lang="hu-HU" dirty="0" smtClean="0"/>
              <a:t> az adott GPU-n, kell-e neki mélységkép/HDR stb.</a:t>
            </a:r>
          </a:p>
          <a:p>
            <a:r>
              <a:rPr lang="hu-HU" dirty="0" smtClean="0"/>
              <a:t>Ezek mind megvannak a standard </a:t>
            </a:r>
            <a:r>
              <a:rPr lang="hu-HU" dirty="0" err="1" smtClean="0"/>
              <a:t>assets</a:t>
            </a:r>
            <a:r>
              <a:rPr lang="hu-HU" dirty="0" smtClean="0"/>
              <a:t>-es ősosztályban: </a:t>
            </a:r>
            <a:r>
              <a:rPr lang="hu-HU" dirty="0" err="1" smtClean="0"/>
              <a:t>ImageEffects</a:t>
            </a:r>
            <a:r>
              <a:rPr lang="hu-HU" dirty="0" smtClean="0"/>
              <a:t>/</a:t>
            </a:r>
            <a:r>
              <a:rPr lang="hu-HU" dirty="0" err="1" smtClean="0"/>
              <a:t>Scripts</a:t>
            </a:r>
            <a:r>
              <a:rPr lang="hu-HU" dirty="0" smtClean="0"/>
              <a:t>/</a:t>
            </a:r>
            <a:r>
              <a:rPr lang="hu-HU" dirty="0" err="1" smtClean="0"/>
              <a:t>PostEffectsBase.cs</a:t>
            </a:r>
            <a:endParaRPr lang="hu-HU" dirty="0" smtClean="0"/>
          </a:p>
          <a:p>
            <a:r>
              <a:rPr lang="hu-HU" dirty="0" smtClean="0"/>
              <a:t>Hozzunk létre egy új C# scriptet: </a:t>
            </a:r>
            <a:r>
              <a:rPr lang="hu-HU" dirty="0" err="1" smtClean="0"/>
              <a:t>Postproc</a:t>
            </a:r>
            <a:r>
              <a:rPr lang="hu-HU" dirty="0" smtClean="0"/>
              <a:t>/Script/</a:t>
            </a:r>
            <a:r>
              <a:rPr lang="hu-HU" dirty="0" err="1" smtClean="0"/>
              <a:t>SampleEffect.cs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028755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SampleEffect.cs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82751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using </a:t>
            </a:r>
            <a:r>
              <a:rPr lang="en-US" dirty="0" err="1"/>
              <a:t>UnityStandardAssets.ImageEffects</a:t>
            </a:r>
            <a:r>
              <a:rPr lang="en-US" dirty="0"/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[</a:t>
            </a:r>
            <a:r>
              <a:rPr lang="en-US" dirty="0" err="1"/>
              <a:t>ExecuteInEditMode</a:t>
            </a:r>
            <a:r>
              <a:rPr lang="en-US" dirty="0"/>
              <a:t>]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[</a:t>
            </a:r>
            <a:r>
              <a:rPr lang="en-US" dirty="0" err="1"/>
              <a:t>RequireComponent</a:t>
            </a:r>
            <a:r>
              <a:rPr lang="en-US" dirty="0"/>
              <a:t>(</a:t>
            </a:r>
            <a:r>
              <a:rPr lang="en-US" dirty="0" err="1"/>
              <a:t>typeof</a:t>
            </a:r>
            <a:r>
              <a:rPr lang="en-US" dirty="0"/>
              <a:t>(Camera</a:t>
            </a:r>
            <a:r>
              <a:rPr lang="en-US" dirty="0" smtClean="0"/>
              <a:t>))]</a:t>
            </a:r>
            <a:endParaRPr lang="hu-HU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public </a:t>
            </a:r>
            <a:r>
              <a:rPr lang="en-US" dirty="0"/>
              <a:t>class </a:t>
            </a:r>
            <a:r>
              <a:rPr lang="hu-HU" dirty="0" err="1" smtClean="0"/>
              <a:t>SampleEffect</a:t>
            </a:r>
            <a:r>
              <a:rPr lang="en-US" dirty="0" smtClean="0"/>
              <a:t> </a:t>
            </a:r>
            <a:r>
              <a:rPr lang="en-US" dirty="0"/>
              <a:t>: </a:t>
            </a:r>
            <a:r>
              <a:rPr lang="en-US" b="1" dirty="0" err="1">
                <a:solidFill>
                  <a:srgbClr val="FF0000"/>
                </a:solidFill>
              </a:rPr>
              <a:t>PostEffectsBase</a:t>
            </a:r>
            <a:r>
              <a:rPr lang="en-US" dirty="0"/>
              <a:t>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 smtClean="0"/>
              <a:t> </a:t>
            </a:r>
            <a:r>
              <a:rPr lang="en-US" dirty="0" smtClean="0"/>
              <a:t>   </a:t>
            </a:r>
            <a:r>
              <a:rPr lang="en-US" dirty="0"/>
              <a:t>public </a:t>
            </a:r>
            <a:r>
              <a:rPr lang="en-US" dirty="0" err="1"/>
              <a:t>Shader</a:t>
            </a:r>
            <a:r>
              <a:rPr lang="en-US" dirty="0"/>
              <a:t> </a:t>
            </a:r>
            <a:r>
              <a:rPr lang="en-US" dirty="0" err="1"/>
              <a:t>shader</a:t>
            </a:r>
            <a:r>
              <a:rPr lang="en-US" dirty="0"/>
              <a:t> = null;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</a:t>
            </a:r>
            <a:r>
              <a:rPr lang="hu-HU" dirty="0" err="1" smtClean="0"/>
              <a:t>protected</a:t>
            </a:r>
            <a:r>
              <a:rPr lang="en-US" dirty="0" smtClean="0"/>
              <a:t> </a:t>
            </a:r>
            <a:r>
              <a:rPr lang="en-US" dirty="0"/>
              <a:t>Material </a:t>
            </a:r>
            <a:r>
              <a:rPr lang="en-US" dirty="0" err="1"/>
              <a:t>material</a:t>
            </a:r>
            <a:r>
              <a:rPr lang="en-US" dirty="0"/>
              <a:t> = null;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public override bool </a:t>
            </a:r>
            <a:r>
              <a:rPr lang="en-US" dirty="0" err="1"/>
              <a:t>CheckResources</a:t>
            </a:r>
            <a:r>
              <a:rPr lang="en-US" dirty="0"/>
              <a:t>() </a:t>
            </a:r>
            <a:r>
              <a:rPr lang="en-US" dirty="0" smtClean="0"/>
              <a:t>{</a:t>
            </a:r>
            <a:endParaRPr lang="hu-HU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 smtClean="0"/>
              <a:t>        </a:t>
            </a:r>
            <a:r>
              <a:rPr lang="en-US" dirty="0" smtClean="0"/>
              <a:t>if </a:t>
            </a:r>
            <a:r>
              <a:rPr lang="en-US" dirty="0"/>
              <a:t>(</a:t>
            </a:r>
            <a:r>
              <a:rPr lang="en-US" dirty="0" err="1"/>
              <a:t>shader</a:t>
            </a:r>
            <a:r>
              <a:rPr lang="en-US" dirty="0"/>
              <a:t> == null) return false;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</a:t>
            </a:r>
            <a:r>
              <a:rPr lang="en-US" dirty="0" err="1"/>
              <a:t>CheckSupport</a:t>
            </a:r>
            <a:r>
              <a:rPr lang="en-US" dirty="0"/>
              <a:t>(false);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material = </a:t>
            </a:r>
            <a:r>
              <a:rPr lang="en-US" dirty="0" err="1"/>
              <a:t>CheckShaderAndCreateMaterial</a:t>
            </a:r>
            <a:r>
              <a:rPr lang="en-US" dirty="0"/>
              <a:t>(</a:t>
            </a:r>
            <a:r>
              <a:rPr lang="en-US" dirty="0" err="1"/>
              <a:t>shader</a:t>
            </a:r>
            <a:r>
              <a:rPr lang="en-US" dirty="0"/>
              <a:t>, material);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if (!</a:t>
            </a:r>
            <a:r>
              <a:rPr lang="en-US" dirty="0" err="1"/>
              <a:t>isSupported</a:t>
            </a:r>
            <a:r>
              <a:rPr lang="en-US" dirty="0"/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    </a:t>
            </a:r>
            <a:r>
              <a:rPr lang="en-US" dirty="0" err="1"/>
              <a:t>ReportAutoDisable</a:t>
            </a:r>
            <a:r>
              <a:rPr lang="en-US" dirty="0"/>
              <a:t>();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return </a:t>
            </a:r>
            <a:r>
              <a:rPr lang="en-US" dirty="0" err="1"/>
              <a:t>isSupported</a:t>
            </a:r>
            <a:r>
              <a:rPr lang="en-US" dirty="0"/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}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void </a:t>
            </a:r>
            <a:r>
              <a:rPr lang="en-US" b="1" dirty="0" err="1">
                <a:solidFill>
                  <a:srgbClr val="FF0000"/>
                </a:solidFill>
              </a:rPr>
              <a:t>OnRenderImage</a:t>
            </a:r>
            <a:r>
              <a:rPr lang="en-US" dirty="0"/>
              <a:t>(</a:t>
            </a:r>
            <a:r>
              <a:rPr lang="en-US" dirty="0" err="1"/>
              <a:t>RenderTexture</a:t>
            </a:r>
            <a:r>
              <a:rPr lang="en-US" dirty="0"/>
              <a:t> source, </a:t>
            </a:r>
            <a:r>
              <a:rPr lang="en-US" dirty="0" err="1"/>
              <a:t>RenderTexture</a:t>
            </a:r>
            <a:r>
              <a:rPr lang="en-US" dirty="0"/>
              <a:t> destination)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if (</a:t>
            </a:r>
            <a:r>
              <a:rPr lang="en-US" dirty="0" err="1"/>
              <a:t>CheckResources</a:t>
            </a:r>
            <a:r>
              <a:rPr lang="en-US" dirty="0"/>
              <a:t>() == false)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    </a:t>
            </a:r>
            <a:r>
              <a:rPr lang="en-US" dirty="0" err="1"/>
              <a:t>Graphics.Blit</a:t>
            </a:r>
            <a:r>
              <a:rPr lang="en-US" dirty="0"/>
              <a:t>(source, destination);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    return;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}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</a:t>
            </a:r>
            <a:r>
              <a:rPr lang="en-US" b="1" dirty="0" err="1">
                <a:solidFill>
                  <a:srgbClr val="FF0000"/>
                </a:solidFill>
              </a:rPr>
              <a:t>Graphics.Blit</a:t>
            </a:r>
            <a:r>
              <a:rPr lang="en-US" dirty="0"/>
              <a:t>(source, destination, material);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 smtClean="0"/>
              <a:t> </a:t>
            </a:r>
            <a:r>
              <a:rPr lang="en-US" dirty="0" smtClean="0"/>
              <a:t>   }</a:t>
            </a:r>
            <a:endParaRPr lang="hu-HU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320" y="1249896"/>
            <a:ext cx="318135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02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990</TotalTime>
  <Words>3698</Words>
  <Application>Microsoft Office PowerPoint</Application>
  <PresentationFormat>Diavetítés a képernyőre (4:3 oldalarány)</PresentationFormat>
  <Paragraphs>691</Paragraphs>
  <Slides>68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68</vt:i4>
      </vt:variant>
    </vt:vector>
  </HeadingPairs>
  <TitlesOfParts>
    <vt:vector size="75" baseType="lpstr">
      <vt:lpstr>Arial</vt:lpstr>
      <vt:lpstr>Calibri</vt:lpstr>
      <vt:lpstr>Calibri Light</vt:lpstr>
      <vt:lpstr>Consolas</vt:lpstr>
      <vt:lpstr>Symbol</vt:lpstr>
      <vt:lpstr>Wingdings</vt:lpstr>
      <vt:lpstr>Office-téma</vt:lpstr>
      <vt:lpstr>Post Processing effektek</vt:lpstr>
      <vt:lpstr>Grafikai utófeldolgozás</vt:lpstr>
      <vt:lpstr>PowerPoint bemutató</vt:lpstr>
      <vt:lpstr>PowerPoint bemutató</vt:lpstr>
      <vt:lpstr>Standard assets</vt:lpstr>
      <vt:lpstr>Alkalmazás</vt:lpstr>
      <vt:lpstr>Képfeldolgozás shaderekben</vt:lpstr>
      <vt:lpstr>Saját effekt</vt:lpstr>
      <vt:lpstr>SampleEffect.cs</vt:lpstr>
      <vt:lpstr>Shader kód</vt:lpstr>
      <vt:lpstr>Shader kód</vt:lpstr>
      <vt:lpstr>Shader kód</vt:lpstr>
      <vt:lpstr>Szín invertálás</vt:lpstr>
      <vt:lpstr>RGB színmodell</vt:lpstr>
      <vt:lpstr>Példa</vt:lpstr>
      <vt:lpstr>Paraméter átadása</vt:lpstr>
      <vt:lpstr>Luminancia</vt:lpstr>
      <vt:lpstr>Egyszínű render</vt:lpstr>
      <vt:lpstr>Luminancia kvantálás</vt:lpstr>
      <vt:lpstr>HSV színtér</vt:lpstr>
      <vt:lpstr>Komplemens szín</vt:lpstr>
      <vt:lpstr>Textúra koordináta</vt:lpstr>
      <vt:lpstr>Textúra koordináta torzítás</vt:lpstr>
      <vt:lpstr>Úszó textúra</vt:lpstr>
      <vt:lpstr>Clamp elkerülése</vt:lpstr>
      <vt:lpstr>Tologatás vertex shaderben</vt:lpstr>
      <vt:lpstr>Effekt limitálása a kép egy részére</vt:lpstr>
      <vt:lpstr>Effekt limitálása a kép egy részére</vt:lpstr>
      <vt:lpstr>Hasonló standard effektek</vt:lpstr>
      <vt:lpstr>Szűrések</vt:lpstr>
      <vt:lpstr>Szűrések – Konvolúció</vt:lpstr>
      <vt:lpstr>Szűrések – Konvolúció</vt:lpstr>
      <vt:lpstr>Emboss</vt:lpstr>
      <vt:lpstr>Sharpen</vt:lpstr>
      <vt:lpstr>Blur (Box filter)</vt:lpstr>
      <vt:lpstr>Mennyit bír a kártya?</vt:lpstr>
      <vt:lpstr>Mennyit bír a kártya?</vt:lpstr>
      <vt:lpstr>Mennyit bír a kártya?</vt:lpstr>
      <vt:lpstr>Szeparábilis szűrők</vt:lpstr>
      <vt:lpstr>Többfázisú effektek</vt:lpstr>
      <vt:lpstr>MultipassEffect.shader</vt:lpstr>
      <vt:lpstr>MultipassEffect.shader</vt:lpstr>
      <vt:lpstr>Bloom</vt:lpstr>
      <vt:lpstr>Bloom – 1. pass</vt:lpstr>
      <vt:lpstr>Bloom – 2. pass (2.a)</vt:lpstr>
      <vt:lpstr>Bloom – 3. pass (2.b)</vt:lpstr>
      <vt:lpstr>Bloom – 4. pass (3.)</vt:lpstr>
      <vt:lpstr>Portál</vt:lpstr>
      <vt:lpstr>Portál</vt:lpstr>
      <vt:lpstr>Portál</vt:lpstr>
      <vt:lpstr>Portál: textúra átadása a shadernek</vt:lpstr>
      <vt:lpstr>Portál: textúra átadása a shadernek</vt:lpstr>
      <vt:lpstr>Portál</vt:lpstr>
      <vt:lpstr>Mélységalapú effektek</vt:lpstr>
      <vt:lpstr>Mélységalapú effektek</vt:lpstr>
      <vt:lpstr>Mélységkép</vt:lpstr>
      <vt:lpstr>Mélységalapú éldetektálás</vt:lpstr>
      <vt:lpstr>Mélységalapú éldetektálás</vt:lpstr>
      <vt:lpstr>Köd</vt:lpstr>
      <vt:lpstr>Mélységélesség</vt:lpstr>
      <vt:lpstr>Mélységélesség shader</vt:lpstr>
      <vt:lpstr>Mélységélesség</vt:lpstr>
      <vt:lpstr>NPR</vt:lpstr>
      <vt:lpstr>HDR</vt:lpstr>
      <vt:lpstr>HDR</vt:lpstr>
      <vt:lpstr>Tone mapping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Multimédia</dc:title>
  <dc:creator>Milan</dc:creator>
  <cp:lastModifiedBy>Milan</cp:lastModifiedBy>
  <cp:revision>213</cp:revision>
  <dcterms:created xsi:type="dcterms:W3CDTF">2016-02-19T11:32:48Z</dcterms:created>
  <dcterms:modified xsi:type="dcterms:W3CDTF">2016-04-11T13:18:14Z</dcterms:modified>
</cp:coreProperties>
</file>