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33" r:id="rId1"/>
  </p:sldMasterIdLst>
  <p:notesMasterIdLst>
    <p:notesMasterId r:id="rId38"/>
  </p:notesMasterIdLst>
  <p:handoutMasterIdLst>
    <p:handoutMasterId r:id="rId39"/>
  </p:handoutMasterIdLst>
  <p:sldIdLst>
    <p:sldId id="256" r:id="rId2"/>
    <p:sldId id="257" r:id="rId3"/>
    <p:sldId id="334" r:id="rId4"/>
    <p:sldId id="358" r:id="rId5"/>
    <p:sldId id="494" r:id="rId6"/>
    <p:sldId id="493" r:id="rId7"/>
    <p:sldId id="505" r:id="rId8"/>
    <p:sldId id="309" r:id="rId9"/>
    <p:sldId id="500" r:id="rId10"/>
    <p:sldId id="503" r:id="rId11"/>
    <p:sldId id="502" r:id="rId12"/>
    <p:sldId id="453" r:id="rId13"/>
    <p:sldId id="501" r:id="rId14"/>
    <p:sldId id="491" r:id="rId15"/>
    <p:sldId id="360" r:id="rId16"/>
    <p:sldId id="504" r:id="rId17"/>
    <p:sldId id="456" r:id="rId18"/>
    <p:sldId id="457" r:id="rId19"/>
    <p:sldId id="458" r:id="rId20"/>
    <p:sldId id="459" r:id="rId21"/>
    <p:sldId id="460" r:id="rId22"/>
    <p:sldId id="462" r:id="rId23"/>
    <p:sldId id="463" r:id="rId24"/>
    <p:sldId id="464" r:id="rId25"/>
    <p:sldId id="487" r:id="rId26"/>
    <p:sldId id="499" r:id="rId27"/>
    <p:sldId id="363" r:id="rId28"/>
    <p:sldId id="323" r:id="rId29"/>
    <p:sldId id="368" r:id="rId30"/>
    <p:sldId id="371" r:id="rId31"/>
    <p:sldId id="367" r:id="rId32"/>
    <p:sldId id="498" r:id="rId33"/>
    <p:sldId id="372" r:id="rId34"/>
    <p:sldId id="373" r:id="rId35"/>
    <p:sldId id="374" r:id="rId36"/>
    <p:sldId id="379" r:id="rId37"/>
  </p:sldIdLst>
  <p:sldSz cx="12192000" cy="6858000"/>
  <p:notesSz cx="6648450" cy="9782175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FFFF66"/>
    <a:srgbClr val="3333FF"/>
    <a:srgbClr val="EAEAEA"/>
    <a:srgbClr val="DEDEDE"/>
    <a:srgbClr val="DDDDDD"/>
    <a:srgbClr val="6A0012"/>
    <a:srgbClr val="35C955"/>
    <a:srgbClr val="72727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0810" autoAdjust="0"/>
  </p:normalViewPr>
  <p:slideViewPr>
    <p:cSldViewPr>
      <p:cViewPr varScale="1">
        <p:scale>
          <a:sx n="77" d="100"/>
          <a:sy n="77" d="100"/>
        </p:scale>
        <p:origin x="72" y="79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3.emf"/><Relationship Id="rId1" Type="http://schemas.openxmlformats.org/officeDocument/2006/relationships/image" Target="../media/image1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2505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" y="858838"/>
            <a:ext cx="6075363" cy="3417887"/>
          </a:xfrm>
          <a:prstGeom prst="rect">
            <a:avLst/>
          </a:prstGeom>
          <a:noFill/>
          <a:ln w="12699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7413" y="4649788"/>
            <a:ext cx="4873625" cy="4116387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vert="horz" wrap="square" lIns="89153" tIns="43794" rIns="89153" bIns="437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 smtClean="0"/>
              <a:t>Click to edit Master notes styles</a:t>
            </a:r>
          </a:p>
          <a:p>
            <a:pPr lvl="1"/>
            <a:r>
              <a:rPr lang="hu-HU" noProof="0" smtClean="0"/>
              <a:t>Second Level</a:t>
            </a:r>
          </a:p>
          <a:p>
            <a:pPr lvl="2"/>
            <a:r>
              <a:rPr lang="hu-HU" noProof="0" smtClean="0"/>
              <a:t>Third Level</a:t>
            </a:r>
          </a:p>
          <a:p>
            <a:pPr lvl="3"/>
            <a:r>
              <a:rPr lang="hu-HU" noProof="0" smtClean="0"/>
              <a:t>Fourth Level</a:t>
            </a:r>
          </a:p>
          <a:p>
            <a:pPr lvl="4"/>
            <a:r>
              <a:rPr lang="hu-HU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97321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8838"/>
            <a:ext cx="6075363" cy="3417887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8838"/>
            <a:ext cx="6075363" cy="3417887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8838"/>
            <a:ext cx="6075363" cy="3417887"/>
          </a:xfrm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8838"/>
            <a:ext cx="6075363" cy="3417887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8838"/>
            <a:ext cx="6075363" cy="3417887"/>
          </a:xfrm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8838"/>
            <a:ext cx="6075363" cy="3417887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8838"/>
            <a:ext cx="6075363" cy="3417887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8838"/>
            <a:ext cx="6075363" cy="3417887"/>
          </a:xfrm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8838"/>
            <a:ext cx="6075363" cy="3417887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8838"/>
            <a:ext cx="6075363" cy="3417887"/>
          </a:xfrm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8838"/>
            <a:ext cx="6075363" cy="3417887"/>
          </a:xfrm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8838"/>
            <a:ext cx="6075363" cy="3417887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8838"/>
            <a:ext cx="6075363" cy="3417887"/>
          </a:xfrm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8838"/>
            <a:ext cx="6075363" cy="3417887"/>
          </a:xfrm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8838"/>
            <a:ext cx="6075363" cy="3417887"/>
          </a:xfrm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8838"/>
            <a:ext cx="6075363" cy="3417887"/>
          </a:xfrm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8838"/>
            <a:ext cx="6075363" cy="3417887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8838"/>
            <a:ext cx="6075363" cy="3417887"/>
          </a:xfrm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8838"/>
            <a:ext cx="6075363" cy="3417887"/>
          </a:xfrm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8838"/>
            <a:ext cx="6075363" cy="3417887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8838"/>
            <a:ext cx="6075363" cy="3417887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8838"/>
            <a:ext cx="6075363" cy="3417887"/>
          </a:xfrm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8838"/>
            <a:ext cx="6075363" cy="3417887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8838"/>
            <a:ext cx="6075363" cy="3417887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8838"/>
            <a:ext cx="6075363" cy="3417887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To draw </a:t>
            </a:r>
            <a:r>
              <a:rPr lang="hu-HU" altLang="en-US" dirty="0" err="1" smtClean="0"/>
              <a:t>the</a:t>
            </a:r>
            <a:r>
              <a:rPr lang="en-US" altLang="en-US" dirty="0" smtClean="0"/>
              <a:t> textured sphere</a:t>
            </a:r>
            <a:r>
              <a:rPr lang="hu-HU" altLang="en-US" dirty="0" smtClean="0"/>
              <a:t> of </a:t>
            </a:r>
            <a:r>
              <a:rPr lang="hu-HU" altLang="en-US" dirty="0" err="1" smtClean="0"/>
              <a:t>the</a:t>
            </a:r>
            <a:r>
              <a:rPr lang="hu-HU" altLang="en-US" dirty="0" smtClean="0"/>
              <a:t> </a:t>
            </a:r>
            <a:r>
              <a:rPr lang="hu-HU" altLang="en-US" dirty="0" err="1" smtClean="0"/>
              <a:t>planet</a:t>
            </a:r>
            <a:r>
              <a:rPr lang="en-US" altLang="en-US" dirty="0" smtClean="0"/>
              <a:t>, we can follow the general strategy of drawing parametric surfaces since the sphere can also be expressed in parametric form. The parameter space is tessellated and u</a:t>
            </a:r>
            <a:r>
              <a:rPr lang="hu-HU" altLang="en-US" dirty="0" smtClean="0"/>
              <a:t>,</a:t>
            </a:r>
            <a:r>
              <a:rPr lang="en-US" altLang="en-US" dirty="0" smtClean="0"/>
              <a:t>v samples are inserted into the parametric equations defining point on the surface. Those points that are neighbors in parameter space form triangles. The </a:t>
            </a:r>
            <a:r>
              <a:rPr lang="en-US" altLang="en-US" dirty="0" err="1" smtClean="0"/>
              <a:t>u,v</a:t>
            </a:r>
            <a:r>
              <a:rPr lang="en-US" altLang="en-US" dirty="0" smtClean="0"/>
              <a:t> pairs are used directly to pass texture coordinates to OpenGL.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Putting these together, we can implement the </a:t>
            </a:r>
            <a:r>
              <a:rPr lang="en-US" altLang="en-US" b="1" dirty="0" smtClean="0"/>
              <a:t>Planet class</a:t>
            </a:r>
            <a:r>
              <a:rPr lang="en-US" altLang="en-US" dirty="0" smtClean="0"/>
              <a:t>, which is derived from the general </a:t>
            </a:r>
            <a:r>
              <a:rPr lang="en-US" altLang="en-US" b="1" dirty="0" err="1" smtClean="0"/>
              <a:t>GameObject</a:t>
            </a:r>
            <a:r>
              <a:rPr lang="en-US" altLang="en-US" b="1" dirty="0" smtClean="0"/>
              <a:t> class</a:t>
            </a:r>
            <a:r>
              <a:rPr lang="en-US" altLang="en-US" dirty="0" smtClean="0"/>
              <a:t>, and implements its virtual functions like </a:t>
            </a:r>
            <a:r>
              <a:rPr lang="en-US" altLang="en-US" dirty="0" err="1" smtClean="0"/>
              <a:t>ControlIt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InteractIt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AnimateIt</a:t>
            </a:r>
            <a:r>
              <a:rPr lang="en-US" altLang="en-US" dirty="0" smtClean="0"/>
              <a:t>, and </a:t>
            </a:r>
            <a:r>
              <a:rPr lang="en-US" altLang="en-US" dirty="0" err="1" smtClean="0"/>
              <a:t>DrawIt</a:t>
            </a:r>
            <a:r>
              <a:rPr lang="en-US" altLang="en-US" dirty="0" smtClean="0"/>
              <a:t>. </a:t>
            </a:r>
            <a:endParaRPr lang="hu-HU" altLang="en-US" dirty="0" smtClean="0"/>
          </a:p>
          <a:p>
            <a:endParaRPr lang="hu-HU" altLang="en-US" dirty="0" smtClean="0"/>
          </a:p>
          <a:p>
            <a:r>
              <a:rPr lang="hu-HU" altLang="en-US" dirty="0" err="1" smtClean="0"/>
              <a:t>ControlIt</a:t>
            </a:r>
            <a:r>
              <a:rPr lang="hu-HU" altLang="en-US" dirty="0" smtClean="0"/>
              <a:t> and </a:t>
            </a:r>
            <a:r>
              <a:rPr lang="hu-HU" altLang="en-US" dirty="0" err="1" smtClean="0"/>
              <a:t>InteractIt</a:t>
            </a:r>
            <a:r>
              <a:rPr lang="hu-HU" altLang="en-US" dirty="0" smtClean="0"/>
              <a:t> </a:t>
            </a:r>
            <a:r>
              <a:rPr lang="en-US" altLang="en-US" dirty="0" smtClean="0"/>
              <a:t>are</a:t>
            </a:r>
            <a:r>
              <a:rPr lang="hu-HU" altLang="en-US" dirty="0" smtClean="0"/>
              <a:t> </a:t>
            </a:r>
            <a:r>
              <a:rPr lang="hu-HU" altLang="en-US" dirty="0" err="1" smtClean="0"/>
              <a:t>empty</a:t>
            </a:r>
            <a:r>
              <a:rPr lang="hu-HU" altLang="en-US" dirty="0" smtClean="0"/>
              <a:t> </a:t>
            </a:r>
            <a:r>
              <a:rPr lang="hu-HU" altLang="en-US" dirty="0" err="1" smtClean="0"/>
              <a:t>since</a:t>
            </a:r>
            <a:r>
              <a:rPr lang="hu-HU" altLang="en-US" dirty="0" smtClean="0"/>
              <a:t> a </a:t>
            </a:r>
            <a:r>
              <a:rPr lang="hu-HU" altLang="en-US" dirty="0" err="1" smtClean="0"/>
              <a:t>planet</a:t>
            </a:r>
            <a:r>
              <a:rPr lang="hu-HU" altLang="en-US" dirty="0" smtClean="0"/>
              <a:t> </a:t>
            </a:r>
            <a:r>
              <a:rPr lang="hu-HU" altLang="en-US" dirty="0" err="1" smtClean="0"/>
              <a:t>does</a:t>
            </a:r>
            <a:r>
              <a:rPr lang="hu-HU" altLang="en-US" dirty="0" smtClean="0"/>
              <a:t> </a:t>
            </a:r>
            <a:r>
              <a:rPr lang="hu-HU" altLang="en-US" dirty="0" err="1" smtClean="0"/>
              <a:t>not</a:t>
            </a:r>
            <a:r>
              <a:rPr lang="hu-HU" altLang="en-US" dirty="0" smtClean="0"/>
              <a:t> </a:t>
            </a:r>
            <a:r>
              <a:rPr lang="hu-HU" altLang="en-US" dirty="0" err="1" smtClean="0"/>
              <a:t>have</a:t>
            </a:r>
            <a:r>
              <a:rPr lang="hu-HU" altLang="en-US" dirty="0" smtClean="0"/>
              <a:t> </a:t>
            </a:r>
            <a:r>
              <a:rPr lang="en-US" altLang="en-US" dirty="0" smtClean="0"/>
              <a:t>to</a:t>
            </a:r>
            <a:r>
              <a:rPr lang="hu-HU" altLang="en-US" dirty="0" smtClean="0"/>
              <a:t> </a:t>
            </a:r>
            <a:r>
              <a:rPr lang="hu-HU" altLang="en-US" dirty="0" err="1" smtClean="0"/>
              <a:t>control</a:t>
            </a:r>
            <a:r>
              <a:rPr lang="hu-HU" altLang="en-US" dirty="0" smtClean="0"/>
              <a:t> </a:t>
            </a:r>
            <a:r>
              <a:rPr lang="hu-HU" altLang="en-US" dirty="0" err="1" smtClean="0"/>
              <a:t>its</a:t>
            </a:r>
            <a:r>
              <a:rPr lang="hu-HU" altLang="en-US" dirty="0" smtClean="0"/>
              <a:t> </a:t>
            </a:r>
            <a:r>
              <a:rPr lang="hu-HU" altLang="en-US" dirty="0" err="1" smtClean="0"/>
              <a:t>path</a:t>
            </a:r>
            <a:r>
              <a:rPr lang="hu-HU" altLang="en-US" dirty="0" smtClean="0"/>
              <a:t>, </a:t>
            </a:r>
            <a:r>
              <a:rPr lang="hu-HU" altLang="en-US" dirty="0" err="1" smtClean="0"/>
              <a:t>neither</a:t>
            </a:r>
            <a:r>
              <a:rPr lang="hu-HU" altLang="en-US" dirty="0" smtClean="0"/>
              <a:t> </a:t>
            </a:r>
            <a:r>
              <a:rPr lang="hu-HU" altLang="en-US" dirty="0" err="1" smtClean="0"/>
              <a:t>does</a:t>
            </a:r>
            <a:r>
              <a:rPr lang="hu-HU" altLang="en-US" dirty="0" smtClean="0"/>
              <a:t> </a:t>
            </a:r>
            <a:r>
              <a:rPr lang="hu-HU" altLang="en-US" dirty="0" err="1" smtClean="0"/>
              <a:t>it</a:t>
            </a:r>
            <a:r>
              <a:rPr lang="hu-HU" altLang="en-US" dirty="0" smtClean="0"/>
              <a:t> </a:t>
            </a:r>
            <a:r>
              <a:rPr lang="hu-HU" altLang="en-US" dirty="0" err="1" smtClean="0"/>
              <a:t>have</a:t>
            </a:r>
            <a:r>
              <a:rPr lang="hu-HU" altLang="en-US" dirty="0" smtClean="0"/>
              <a:t> AI, </a:t>
            </a:r>
            <a:r>
              <a:rPr lang="hu-HU" altLang="en-US" dirty="0" err="1" smtClean="0"/>
              <a:t>it</a:t>
            </a:r>
            <a:r>
              <a:rPr lang="hu-HU" altLang="en-US" dirty="0" smtClean="0"/>
              <a:t> </a:t>
            </a:r>
            <a:r>
              <a:rPr lang="hu-HU" altLang="en-US" dirty="0" err="1" smtClean="0"/>
              <a:t>simply</a:t>
            </a:r>
            <a:r>
              <a:rPr lang="hu-HU" altLang="en-US" dirty="0" smtClean="0"/>
              <a:t> </a:t>
            </a:r>
            <a:r>
              <a:rPr lang="hu-HU" altLang="en-US" dirty="0" err="1" smtClean="0"/>
              <a:t>responds</a:t>
            </a:r>
            <a:r>
              <a:rPr lang="hu-HU" altLang="en-US" dirty="0" smtClean="0"/>
              <a:t> </a:t>
            </a:r>
            <a:r>
              <a:rPr lang="hu-HU" altLang="en-US" dirty="0" err="1" smtClean="0"/>
              <a:t>to</a:t>
            </a:r>
            <a:r>
              <a:rPr lang="hu-HU" altLang="en-US" dirty="0" smtClean="0"/>
              <a:t> </a:t>
            </a:r>
            <a:r>
              <a:rPr lang="hu-HU" altLang="en-US" dirty="0" err="1" smtClean="0"/>
              <a:t>physics</a:t>
            </a:r>
            <a:r>
              <a:rPr lang="hu-HU" altLang="en-US" dirty="0" smtClean="0"/>
              <a:t> </a:t>
            </a:r>
            <a:r>
              <a:rPr lang="hu-HU" altLang="en-US" dirty="0" err="1" smtClean="0"/>
              <a:t>laws</a:t>
            </a:r>
            <a:r>
              <a:rPr lang="hu-HU" altLang="en-US" dirty="0" smtClean="0"/>
              <a:t>.</a:t>
            </a:r>
            <a:endParaRPr lang="en-US" altLang="en-US" dirty="0" smtClean="0"/>
          </a:p>
          <a:p>
            <a:endParaRPr lang="en-US" altLang="en-US" dirty="0" smtClean="0"/>
          </a:p>
          <a:p>
            <a:r>
              <a:rPr lang="en-US" altLang="en-US" dirty="0" smtClean="0"/>
              <a:t>First, we consider a simplified case when the planet does not move</a:t>
            </a:r>
            <a:r>
              <a:rPr lang="hu-HU" altLang="en-US" dirty="0" smtClean="0"/>
              <a:t>, </a:t>
            </a:r>
            <a:r>
              <a:rPr lang="hu-HU" altLang="en-US" dirty="0" err="1" smtClean="0"/>
              <a:t>it</a:t>
            </a:r>
            <a:r>
              <a:rPr lang="en-US" altLang="en-US" dirty="0" smtClean="0"/>
              <a:t> only rotates around its axis. The current state of the planet is represented by rotation angle </a:t>
            </a:r>
            <a:r>
              <a:rPr lang="en-US" altLang="en-US" b="1" dirty="0" err="1" smtClean="0"/>
              <a:t>rot_angle</a:t>
            </a:r>
            <a:r>
              <a:rPr lang="en-US" altLang="en-US" dirty="0" smtClean="0"/>
              <a:t>, which is update in </a:t>
            </a:r>
            <a:r>
              <a:rPr lang="en-US" altLang="en-US" b="1" dirty="0" err="1" smtClean="0"/>
              <a:t>AnimateIt</a:t>
            </a:r>
            <a:r>
              <a:rPr lang="en-US" altLang="en-US" dirty="0" smtClean="0"/>
              <a:t> according to rotation speed </a:t>
            </a:r>
            <a:r>
              <a:rPr lang="en-US" altLang="en-US" b="1" dirty="0" err="1" smtClean="0"/>
              <a:t>rot_speed</a:t>
            </a:r>
            <a:r>
              <a:rPr lang="en-US" altLang="en-US" b="1" dirty="0" smtClean="0"/>
              <a:t> </a:t>
            </a:r>
            <a:r>
              <a:rPr lang="en-US" altLang="en-US" dirty="0" smtClean="0"/>
              <a:t>and the elapsed time </a:t>
            </a:r>
            <a:r>
              <a:rPr lang="en-US" altLang="en-US" b="1" dirty="0" err="1" smtClean="0"/>
              <a:t>dt</a:t>
            </a:r>
            <a:r>
              <a:rPr lang="en-US" altLang="en-US" dirty="0" err="1" smtClean="0"/>
              <a:t>.</a:t>
            </a:r>
            <a:r>
              <a:rPr lang="en-US" altLang="en-US" dirty="0" smtClean="0"/>
              <a:t> 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The </a:t>
            </a:r>
            <a:r>
              <a:rPr lang="en-US" altLang="en-US" dirty="0" err="1" smtClean="0"/>
              <a:t>DrawIt</a:t>
            </a:r>
            <a:r>
              <a:rPr lang="en-US" altLang="en-US" dirty="0" smtClean="0"/>
              <a:t> function gets the planet to be drawn by OpenGL, first setting the Earth’s texture (loaded probably in the constructor) as the active texture, asking for a rotation by </a:t>
            </a:r>
            <a:r>
              <a:rPr lang="en-US" altLang="en-US" dirty="0" err="1" smtClean="0"/>
              <a:t>rot_angle</a:t>
            </a:r>
            <a:r>
              <a:rPr lang="en-US" altLang="en-US" dirty="0" smtClean="0"/>
              <a:t> around vector (0,0,1) (which is supposed to be the  Earth’s axis of rotation), and finally sending the tessellated mesh to OpenGL by </a:t>
            </a:r>
            <a:r>
              <a:rPr lang="en-US" altLang="en-US" b="1" dirty="0" err="1" smtClean="0"/>
              <a:t>gluSphere</a:t>
            </a:r>
            <a:r>
              <a:rPr lang="en-US" altLang="en-US" dirty="0" smtClean="0"/>
              <a:t>. Note that this rotation should not be applied on other objects of the virtual world, so the transformation is saved in the transformation stack by </a:t>
            </a:r>
            <a:r>
              <a:rPr lang="en-US" altLang="en-US" b="1" dirty="0" err="1" smtClean="0"/>
              <a:t>glPushMatrix</a:t>
            </a:r>
            <a:r>
              <a:rPr lang="en-US" altLang="en-US" dirty="0" smtClean="0"/>
              <a:t> and restored after drawing by </a:t>
            </a:r>
            <a:r>
              <a:rPr lang="en-US" altLang="en-US" b="1" dirty="0" err="1" smtClean="0"/>
              <a:t>glPopMatrix</a:t>
            </a:r>
            <a:r>
              <a:rPr lang="en-US" altLang="en-US" dirty="0" smtClean="0"/>
              <a:t>. 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750" y="858838"/>
            <a:ext cx="6075363" cy="3417887"/>
          </a:xfrm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61AB-4F58-4225-8EAC-FAAF4D7A6090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9FA7-ABBA-452C-BFAF-C7C56EB33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336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61AB-4F58-4225-8EAC-FAAF4D7A6090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9FA7-ABBA-452C-BFAF-C7C56EB33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777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61AB-4F58-4225-8EAC-FAAF4D7A6090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9FA7-ABBA-452C-BFAF-C7C56EB33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715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61AB-4F58-4225-8EAC-FAAF4D7A6090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9FA7-ABBA-452C-BFAF-C7C56EB33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686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61AB-4F58-4225-8EAC-FAAF4D7A6090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9FA7-ABBA-452C-BFAF-C7C56EB33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033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61AB-4F58-4225-8EAC-FAAF4D7A6090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9FA7-ABBA-452C-BFAF-C7C56EB33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337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61AB-4F58-4225-8EAC-FAAF4D7A6090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9FA7-ABBA-452C-BFAF-C7C56EB33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514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61AB-4F58-4225-8EAC-FAAF4D7A6090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9FA7-ABBA-452C-BFAF-C7C56EB33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3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61AB-4F58-4225-8EAC-FAAF4D7A6090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9FA7-ABBA-452C-BFAF-C7C56EB33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80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61AB-4F58-4225-8EAC-FAAF4D7A6090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9FA7-ABBA-452C-BFAF-C7C56EB33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49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761AB-4F58-4225-8EAC-FAAF4D7A6090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9FA7-ABBA-452C-BFAF-C7C56EB33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21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761AB-4F58-4225-8EAC-FAAF4D7A6090}" type="datetimeFigureOut">
              <a:rPr lang="en-US" smtClean="0"/>
              <a:pPr/>
              <a:t>11/28/2023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59FA7-ABBA-452C-BFAF-C7C56EB331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82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4.bin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12.wmf"/><Relationship Id="rId9" Type="http://schemas.openxmlformats.org/officeDocument/2006/relationships/image" Target="../media/image11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file:///C:\sgame\earth\earth1.exe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20.png"/><Relationship Id="rId7" Type="http://schemas.openxmlformats.org/officeDocument/2006/relationships/image" Target="../media/image17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hyperlink" Target="file:///C:\3dprogramok\sgame\earth\earthand%20sun.exe" TargetMode="External"/><Relationship Id="rId10" Type="http://schemas.openxmlformats.org/officeDocument/2006/relationships/image" Target="../media/image20.png"/><Relationship Id="rId4" Type="http://schemas.openxmlformats.org/officeDocument/2006/relationships/image" Target="../media/image150.png"/><Relationship Id="rId9" Type="http://schemas.openxmlformats.org/officeDocument/2006/relationships/image" Target="../media/image19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4" Type="http://schemas.openxmlformats.org/officeDocument/2006/relationships/hyperlink" Target="file:///D:\3DPrograms\GrafikaHazi\Programs\SpaceShootGame\Skeleton.sln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hyperlink" Target="file:///D:\3DPrograms\GrafikaHazi\Programs\Frenet\bin\Skeleton.exe" TargetMode="External"/><Relationship Id="rId3" Type="http://schemas.openxmlformats.org/officeDocument/2006/relationships/image" Target="../media/image310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1.png"/><Relationship Id="rId11" Type="http://schemas.openxmlformats.org/officeDocument/2006/relationships/image" Target="../media/image38.png"/><Relationship Id="rId5" Type="http://schemas.openxmlformats.org/officeDocument/2006/relationships/image" Target="../media/image330.png"/><Relationship Id="rId10" Type="http://schemas.openxmlformats.org/officeDocument/2006/relationships/image" Target="../media/image37.png"/><Relationship Id="rId4" Type="http://schemas.openxmlformats.org/officeDocument/2006/relationships/image" Target="../media/image320.png"/><Relationship Id="rId9" Type="http://schemas.openxmlformats.org/officeDocument/2006/relationships/image" Target="../media/image360.png"/><Relationship Id="rId1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0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0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hyperlink" Target="../../../palya/euro/vienna/butterfly.avi" TargetMode="External"/><Relationship Id="rId4" Type="http://schemas.openxmlformats.org/officeDocument/2006/relationships/hyperlink" Target="../../../palya/euro/vienna/classicalBillboardDemo.avi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../../robbanas/explosion.avi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1.wmf"/><Relationship Id="rId4" Type="http://schemas.openxmlformats.org/officeDocument/2006/relationships/oleObject" Target="../embeddings/oleObject3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xplos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49898" y="2921123"/>
            <a:ext cx="5327918" cy="3776540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83632" y="1867312"/>
            <a:ext cx="6696744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hu-HU" sz="5400" b="1" dirty="0">
                <a:solidFill>
                  <a:srgbClr val="FF0000"/>
                </a:solidFill>
              </a:rPr>
              <a:t>Játékfejlesztés</a:t>
            </a:r>
            <a:endParaRPr lang="hu-HU" sz="6000" b="1" dirty="0">
              <a:solidFill>
                <a:srgbClr val="FF0000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47528" y="4127070"/>
            <a:ext cx="3168352" cy="755575"/>
          </a:xfrm>
          <a:noFill/>
        </p:spPr>
        <p:txBody>
          <a:bodyPr>
            <a:noAutofit/>
          </a:bodyPr>
          <a:lstStyle/>
          <a:p>
            <a:pPr marL="342900" indent="-342900"/>
            <a:r>
              <a:rPr lang="hu-HU" altLang="en-US" sz="3600" dirty="0" err="1"/>
              <a:t>Szirmay-Kalos</a:t>
            </a:r>
            <a:r>
              <a:rPr lang="hu-HU" altLang="en-US" sz="3600" dirty="0"/>
              <a:t> </a:t>
            </a:r>
          </a:p>
          <a:p>
            <a:pPr marL="342900" indent="-342900"/>
            <a:r>
              <a:rPr lang="hu-HU" altLang="en-US" sz="3600" dirty="0"/>
              <a:t>László</a:t>
            </a:r>
          </a:p>
          <a:p>
            <a:pPr marL="342900" indent="-342900"/>
            <a:endParaRPr lang="hu-HU" altLang="en-US" sz="3600" dirty="0"/>
          </a:p>
        </p:txBody>
      </p:sp>
      <p:sp>
        <p:nvSpPr>
          <p:cNvPr id="8" name="Téglalap 7"/>
          <p:cNvSpPr>
            <a:spLocks noChangeArrowheads="1"/>
          </p:cNvSpPr>
          <p:nvPr/>
        </p:nvSpPr>
        <p:spPr bwMode="auto">
          <a:xfrm>
            <a:off x="191344" y="260648"/>
            <a:ext cx="3916114" cy="12741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en-US" sz="2400" b="0" dirty="0"/>
              <a:t>“</a:t>
            </a:r>
            <a:r>
              <a:rPr lang="hu-HU" sz="2400" b="0" i="1" dirty="0"/>
              <a:t>T</a:t>
            </a:r>
            <a:r>
              <a:rPr lang="en-US" sz="2400" b="0" i="1" dirty="0"/>
              <a:t>he only legitimate use of a computer is to play games</a:t>
            </a:r>
            <a:r>
              <a:rPr lang="en-US" sz="2400" b="0" dirty="0"/>
              <a:t>.”</a:t>
            </a:r>
          </a:p>
          <a:p>
            <a:pPr algn="r">
              <a:buNone/>
            </a:pPr>
            <a:r>
              <a:rPr lang="en-US" sz="2400" b="0" i="1" dirty="0"/>
              <a:t>Eugene Jarvis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015" y="2924944"/>
            <a:ext cx="5323801" cy="377271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6010706"/>
              </p:ext>
            </p:extLst>
          </p:nvPr>
        </p:nvGraphicFramePr>
        <p:xfrm>
          <a:off x="922785" y="864841"/>
          <a:ext cx="1539875" cy="119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5" name="Klip" r:id="rId3" imgW="1537206" imgH="1622783" progId="">
                  <p:embed/>
                </p:oleObj>
              </mc:Choice>
              <mc:Fallback>
                <p:oleObj name="Klip" r:id="rId3" imgW="1537206" imgH="1622783" progId="">
                  <p:embed/>
                  <p:pic>
                    <p:nvPicPr>
                      <p:cNvPr id="4098" name="Object 3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2785" y="864841"/>
                        <a:ext cx="1539875" cy="119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551384" y="2420888"/>
            <a:ext cx="2398713" cy="17272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hu-HU" altLang="en-US" sz="2000" dirty="0" err="1">
                <a:latin typeface="+mn-lt"/>
              </a:rPr>
              <a:t>KeyboardFunc</a:t>
            </a:r>
            <a:endParaRPr lang="hu-HU" altLang="en-US" sz="2000" dirty="0">
              <a:latin typeface="+mn-lt"/>
            </a:endParaRPr>
          </a:p>
          <a:p>
            <a:pPr algn="ctr"/>
            <a:r>
              <a:rPr lang="hu-HU" altLang="en-US" sz="2000" dirty="0" err="1">
                <a:latin typeface="+mn-lt"/>
              </a:rPr>
              <a:t>KeyboardUpFunc</a:t>
            </a:r>
            <a:endParaRPr lang="hu-HU" altLang="en-US" sz="2000" dirty="0">
              <a:latin typeface="+mn-lt"/>
            </a:endParaRPr>
          </a:p>
          <a:p>
            <a:pPr algn="ctr"/>
            <a:r>
              <a:rPr lang="hu-HU" altLang="en-US" sz="2000" dirty="0" err="1">
                <a:latin typeface="+mn-lt"/>
              </a:rPr>
              <a:t>SpecialKeysFunc</a:t>
            </a:r>
            <a:endParaRPr lang="hu-HU" altLang="en-US" sz="2000" dirty="0">
              <a:latin typeface="+mn-lt"/>
            </a:endParaRPr>
          </a:p>
          <a:p>
            <a:pPr algn="ctr"/>
            <a:r>
              <a:rPr lang="hu-HU" altLang="en-US" sz="2000" dirty="0" err="1">
                <a:latin typeface="+mn-lt"/>
              </a:rPr>
              <a:t>SpecialKeysUpFunc</a:t>
            </a:r>
            <a:endParaRPr lang="hu-HU" altLang="en-US" sz="2000" dirty="0">
              <a:latin typeface="+mn-lt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382144" y="2922240"/>
            <a:ext cx="907728" cy="609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altLang="en-US" sz="2200" dirty="0">
                <a:latin typeface="+mn-lt"/>
              </a:rPr>
              <a:t>keys</a:t>
            </a:r>
            <a:endParaRPr lang="hu-HU" altLang="en-US" sz="2200" dirty="0">
              <a:latin typeface="+mn-lt"/>
            </a:endParaRPr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2903984" y="4674840"/>
            <a:ext cx="1828800" cy="9144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hu-HU" altLang="en-US" sz="2200" dirty="0" err="1" smtClean="0">
                <a:latin typeface="+mn-lt"/>
              </a:rPr>
              <a:t>onIdle</a:t>
            </a:r>
            <a:r>
              <a:rPr lang="hu-HU" altLang="en-US" sz="2200" dirty="0" smtClean="0">
                <a:latin typeface="+mn-lt"/>
              </a:rPr>
              <a:t>:</a:t>
            </a:r>
            <a:endParaRPr lang="hu-HU" altLang="en-US" sz="2200" dirty="0">
              <a:latin typeface="+mn-lt"/>
            </a:endParaRPr>
          </a:p>
          <a:p>
            <a:pPr algn="ctr"/>
            <a:r>
              <a:rPr lang="hu-HU" altLang="en-US" sz="2200" dirty="0" err="1" smtClean="0">
                <a:latin typeface="+mn-lt"/>
              </a:rPr>
              <a:t>Simulate</a:t>
            </a:r>
            <a:endParaRPr lang="hu-HU" altLang="en-US" sz="2200" dirty="0">
              <a:latin typeface="+mn-lt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113784" y="4674840"/>
            <a:ext cx="1295400" cy="762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hu-HU" altLang="en-US" sz="2200">
                <a:latin typeface="+mn-lt"/>
              </a:rPr>
              <a:t>virtual</a:t>
            </a:r>
          </a:p>
          <a:p>
            <a:pPr algn="ctr"/>
            <a:r>
              <a:rPr lang="hu-HU" altLang="en-US" sz="2200">
                <a:latin typeface="+mn-lt"/>
              </a:rPr>
              <a:t>world</a:t>
            </a:r>
          </a:p>
        </p:txBody>
      </p:sp>
      <p:graphicFrame>
        <p:nvGraphicFramePr>
          <p:cNvPr id="8" name="Object 9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5177207"/>
              </p:ext>
            </p:extLst>
          </p:nvPr>
        </p:nvGraphicFramePr>
        <p:xfrm>
          <a:off x="7167736" y="4495800"/>
          <a:ext cx="2514600" cy="236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6" name="Klip" r:id="rId5" imgW="3253680" imgH="2476800" progId="">
                  <p:embed/>
                </p:oleObj>
              </mc:Choice>
              <mc:Fallback>
                <p:oleObj name="Klip" r:id="rId5" imgW="3253680" imgH="2476800" progId="">
                  <p:embed/>
                  <p:pic>
                    <p:nvPicPr>
                      <p:cNvPr id="4099" name="Object 9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lum bright="-4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7736" y="4495800"/>
                        <a:ext cx="2514600" cy="236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737" y="4876800"/>
            <a:ext cx="155257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0" name="Line 11"/>
          <p:cNvSpPr>
            <a:spLocks noChangeShapeType="1"/>
          </p:cNvSpPr>
          <p:nvPr/>
        </p:nvSpPr>
        <p:spPr bwMode="auto">
          <a:xfrm flipH="1">
            <a:off x="1724472" y="2061815"/>
            <a:ext cx="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>
            <a:off x="2975992" y="3284984"/>
            <a:ext cx="406152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>
            <a:off x="3818384" y="3531840"/>
            <a:ext cx="0" cy="1143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13" name="Freeform 16"/>
          <p:cNvSpPr>
            <a:spLocks/>
          </p:cNvSpPr>
          <p:nvPr/>
        </p:nvSpPr>
        <p:spPr bwMode="auto">
          <a:xfrm>
            <a:off x="4275584" y="4446240"/>
            <a:ext cx="1219200" cy="304800"/>
          </a:xfrm>
          <a:custGeom>
            <a:avLst/>
            <a:gdLst>
              <a:gd name="T0" fmla="*/ 0 w 768"/>
              <a:gd name="T1" fmla="*/ 2147483647 h 344"/>
              <a:gd name="T2" fmla="*/ 2147483647 w 768"/>
              <a:gd name="T3" fmla="*/ 2147483647 h 344"/>
              <a:gd name="T4" fmla="*/ 2147483647 w 768"/>
              <a:gd name="T5" fmla="*/ 2147483647 h 344"/>
              <a:gd name="T6" fmla="*/ 0 60000 65536"/>
              <a:gd name="T7" fmla="*/ 0 60000 65536"/>
              <a:gd name="T8" fmla="*/ 0 60000 65536"/>
              <a:gd name="T9" fmla="*/ 0 w 768"/>
              <a:gd name="T10" fmla="*/ 0 h 344"/>
              <a:gd name="T11" fmla="*/ 768 w 768"/>
              <a:gd name="T12" fmla="*/ 344 h 34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68" h="344">
                <a:moveTo>
                  <a:pt x="0" y="344"/>
                </a:moveTo>
                <a:cubicBezTo>
                  <a:pt x="128" y="180"/>
                  <a:pt x="256" y="16"/>
                  <a:pt x="384" y="8"/>
                </a:cubicBezTo>
                <a:cubicBezTo>
                  <a:pt x="512" y="0"/>
                  <a:pt x="640" y="148"/>
                  <a:pt x="768" y="296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14" name="Freeform 17"/>
          <p:cNvSpPr>
            <a:spLocks/>
          </p:cNvSpPr>
          <p:nvPr/>
        </p:nvSpPr>
        <p:spPr bwMode="auto">
          <a:xfrm>
            <a:off x="4289872" y="5432078"/>
            <a:ext cx="1162050" cy="309562"/>
          </a:xfrm>
          <a:custGeom>
            <a:avLst/>
            <a:gdLst>
              <a:gd name="T0" fmla="*/ 2147483647 w 732"/>
              <a:gd name="T1" fmla="*/ 0 h 302"/>
              <a:gd name="T2" fmla="*/ 2147483647 w 732"/>
              <a:gd name="T3" fmla="*/ 2147483647 h 302"/>
              <a:gd name="T4" fmla="*/ 0 w 732"/>
              <a:gd name="T5" fmla="*/ 2147483647 h 302"/>
              <a:gd name="T6" fmla="*/ 0 60000 65536"/>
              <a:gd name="T7" fmla="*/ 0 60000 65536"/>
              <a:gd name="T8" fmla="*/ 0 60000 65536"/>
              <a:gd name="T9" fmla="*/ 0 w 732"/>
              <a:gd name="T10" fmla="*/ 0 h 302"/>
              <a:gd name="T11" fmla="*/ 732 w 732"/>
              <a:gd name="T12" fmla="*/ 302 h 30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32" h="302">
                <a:moveTo>
                  <a:pt x="732" y="0"/>
                </a:moveTo>
                <a:cubicBezTo>
                  <a:pt x="586" y="149"/>
                  <a:pt x="432" y="276"/>
                  <a:pt x="310" y="289"/>
                </a:cubicBezTo>
                <a:cubicBezTo>
                  <a:pt x="188" y="302"/>
                  <a:pt x="65" y="124"/>
                  <a:pt x="0" y="8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graphicFrame>
        <p:nvGraphicFramePr>
          <p:cNvPr id="15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0932420"/>
              </p:ext>
            </p:extLst>
          </p:nvPr>
        </p:nvGraphicFramePr>
        <p:xfrm>
          <a:off x="933898" y="4581178"/>
          <a:ext cx="126047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17" name="Klip" r:id="rId8" imgW="3063875" imgH="3148013" progId="">
                  <p:embed/>
                </p:oleObj>
              </mc:Choice>
              <mc:Fallback>
                <p:oleObj name="Klip" r:id="rId8" imgW="3063875" imgH="3148013" progId="">
                  <p:embed/>
                  <p:pic>
                    <p:nvPicPr>
                      <p:cNvPr id="410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3898" y="4581178"/>
                        <a:ext cx="1260475" cy="129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Line 19"/>
          <p:cNvSpPr>
            <a:spLocks noChangeShapeType="1"/>
          </p:cNvSpPr>
          <p:nvPr/>
        </p:nvSpPr>
        <p:spPr bwMode="auto">
          <a:xfrm flipV="1">
            <a:off x="2218184" y="5132040"/>
            <a:ext cx="685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17" name="Freeform 21"/>
          <p:cNvSpPr>
            <a:spLocks/>
          </p:cNvSpPr>
          <p:nvPr/>
        </p:nvSpPr>
        <p:spPr bwMode="auto">
          <a:xfrm>
            <a:off x="3742184" y="5589240"/>
            <a:ext cx="3352800" cy="571500"/>
          </a:xfrm>
          <a:custGeom>
            <a:avLst/>
            <a:gdLst>
              <a:gd name="T0" fmla="*/ 0 w 2112"/>
              <a:gd name="T1" fmla="*/ 0 h 720"/>
              <a:gd name="T2" fmla="*/ 0 w 2112"/>
              <a:gd name="T3" fmla="*/ 2147483647 h 720"/>
              <a:gd name="T4" fmla="*/ 2147483647 w 2112"/>
              <a:gd name="T5" fmla="*/ 2147483647 h 720"/>
              <a:gd name="T6" fmla="*/ 0 60000 65536"/>
              <a:gd name="T7" fmla="*/ 0 60000 65536"/>
              <a:gd name="T8" fmla="*/ 0 60000 65536"/>
              <a:gd name="T9" fmla="*/ 0 w 2112"/>
              <a:gd name="T10" fmla="*/ 0 h 720"/>
              <a:gd name="T11" fmla="*/ 2112 w 2112"/>
              <a:gd name="T12" fmla="*/ 720 h 72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12" h="720">
                <a:moveTo>
                  <a:pt x="0" y="0"/>
                </a:moveTo>
                <a:lnTo>
                  <a:pt x="0" y="720"/>
                </a:lnTo>
                <a:lnTo>
                  <a:pt x="2112" y="720"/>
                </a:ln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Cím 1"/>
          <p:cNvSpPr>
            <a:spLocks noGrp="1"/>
          </p:cNvSpPr>
          <p:nvPr>
            <p:ph type="title"/>
          </p:nvPr>
        </p:nvSpPr>
        <p:spPr>
          <a:xfrm>
            <a:off x="3013348" y="126758"/>
            <a:ext cx="61722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Klavia</a:t>
            </a:r>
            <a:r>
              <a:rPr lang="hu-HU" dirty="0" smtClean="0">
                <a:solidFill>
                  <a:srgbClr val="FF0000"/>
                </a:solidFill>
              </a:rPr>
              <a:t>túra kezelés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églalap 18"/>
          <p:cNvSpPr/>
          <p:nvPr/>
        </p:nvSpPr>
        <p:spPr>
          <a:xfrm>
            <a:off x="4439816" y="1186803"/>
            <a:ext cx="7610400" cy="21236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bool keys[256];	// is pressed?</a:t>
            </a:r>
          </a:p>
          <a:p>
            <a:endParaRPr lang="en-US" sz="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onKeyboard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(unsigned char key, </a:t>
            </a:r>
            <a:r>
              <a:rPr lang="en-US" sz="1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pX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pY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 { </a:t>
            </a:r>
          </a:p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keys[key] = true;</a:t>
            </a:r>
          </a:p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void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onKeyboardUp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(unsigned char 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key,</a:t>
            </a:r>
            <a:r>
              <a:rPr lang="hu-HU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pX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pY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keys[key] = false;</a:t>
            </a:r>
          </a:p>
          <a:p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47121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83632" y="2276872"/>
            <a:ext cx="6696744" cy="136815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hu-HU" sz="5400" b="1" dirty="0">
                <a:solidFill>
                  <a:srgbClr val="FF0000"/>
                </a:solidFill>
              </a:rPr>
              <a:t>Játékfejlesztés</a:t>
            </a:r>
            <a:br>
              <a:rPr lang="hu-HU" sz="5400" b="1" dirty="0">
                <a:solidFill>
                  <a:srgbClr val="FF0000"/>
                </a:solidFill>
              </a:rPr>
            </a:br>
            <a:r>
              <a:rPr lang="hu-HU" sz="4800" b="1" dirty="0">
                <a:solidFill>
                  <a:srgbClr val="FF0000"/>
                </a:solidFill>
              </a:rPr>
              <a:t>2. Játékobjektumok</a:t>
            </a:r>
            <a:endParaRPr lang="hu-HU" dirty="0" smtClean="0">
              <a:solidFill>
                <a:srgbClr val="FF0000"/>
              </a:solidFill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15680" y="4005064"/>
            <a:ext cx="5976664" cy="755575"/>
          </a:xfrm>
          <a:noFill/>
        </p:spPr>
        <p:txBody>
          <a:bodyPr>
            <a:noAutofit/>
          </a:bodyPr>
          <a:lstStyle/>
          <a:p>
            <a:pPr marL="342900" indent="-342900"/>
            <a:r>
              <a:rPr lang="hu-HU" altLang="en-US" sz="3600" dirty="0" err="1"/>
              <a:t>Szirmay-Kalos</a:t>
            </a:r>
            <a:r>
              <a:rPr lang="en-US" altLang="en-US" sz="3600" dirty="0"/>
              <a:t> </a:t>
            </a:r>
            <a:r>
              <a:rPr lang="hu-HU" altLang="en-US" sz="3600" dirty="0"/>
              <a:t>László</a:t>
            </a:r>
          </a:p>
          <a:p>
            <a:pPr marL="342900" indent="-342900"/>
            <a:endParaRPr lang="hu-HU" altLang="en-US" sz="3600" dirty="0"/>
          </a:p>
        </p:txBody>
      </p:sp>
      <p:sp>
        <p:nvSpPr>
          <p:cNvPr id="8" name="Téglalap 7"/>
          <p:cNvSpPr>
            <a:spLocks noChangeArrowheads="1"/>
          </p:cNvSpPr>
          <p:nvPr/>
        </p:nvSpPr>
        <p:spPr bwMode="auto">
          <a:xfrm>
            <a:off x="191344" y="188640"/>
            <a:ext cx="4060130" cy="1932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None/>
            </a:pPr>
            <a:r>
              <a:rPr lang="en-US" sz="2300" b="0" dirty="0"/>
              <a:t>“</a:t>
            </a:r>
            <a:r>
              <a:rPr lang="hu-HU" sz="2300" b="0" i="1" dirty="0"/>
              <a:t>Be van fejezve a nagy mű, igen.</a:t>
            </a:r>
            <a:r>
              <a:rPr lang="hu-HU" sz="2300" i="1" dirty="0"/>
              <a:t/>
            </a:r>
            <a:br>
              <a:rPr lang="hu-HU" sz="2300" i="1" dirty="0"/>
            </a:br>
            <a:r>
              <a:rPr lang="hu-HU" sz="2300" b="0" i="1" dirty="0"/>
              <a:t>A gép forog, az alkotó pihen.</a:t>
            </a:r>
            <a:r>
              <a:rPr lang="hu-HU" sz="2300" i="1" dirty="0"/>
              <a:t/>
            </a:r>
            <a:br>
              <a:rPr lang="hu-HU" sz="2300" i="1" dirty="0"/>
            </a:br>
            <a:r>
              <a:rPr lang="hu-HU" sz="2300" b="0" i="1" dirty="0"/>
              <a:t>Évmilliókig eljár tengelyén,</a:t>
            </a:r>
            <a:r>
              <a:rPr lang="hu-HU" sz="2300" i="1" dirty="0"/>
              <a:t/>
            </a:r>
            <a:br>
              <a:rPr lang="hu-HU" sz="2300" i="1" dirty="0"/>
            </a:br>
            <a:r>
              <a:rPr lang="hu-HU" sz="2300" b="0" i="1" dirty="0" err="1"/>
              <a:t>Mig</a:t>
            </a:r>
            <a:r>
              <a:rPr lang="hu-HU" sz="2300" b="0" i="1" dirty="0"/>
              <a:t> egy kerékfogát </a:t>
            </a:r>
            <a:r>
              <a:rPr lang="hu-HU" sz="2300" b="0" i="1" dirty="0" err="1"/>
              <a:t>ujítni</a:t>
            </a:r>
            <a:r>
              <a:rPr lang="hu-HU" sz="2300" b="0" i="1" dirty="0"/>
              <a:t> kell</a:t>
            </a:r>
            <a:r>
              <a:rPr lang="en-US" sz="2300" b="0" i="1" dirty="0"/>
              <a:t>.”</a:t>
            </a:r>
          </a:p>
          <a:p>
            <a:pPr algn="r">
              <a:buNone/>
            </a:pPr>
            <a:r>
              <a:rPr lang="hu-HU" sz="2300" b="0" i="1" dirty="0"/>
              <a:t>Madách Imre</a:t>
            </a:r>
            <a:endParaRPr lang="en-US" sz="2300" b="0" i="1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952" y="4221088"/>
            <a:ext cx="252028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>
          <a:xfrm>
            <a:off x="1631950" y="404813"/>
            <a:ext cx="4427538" cy="1143000"/>
          </a:xfrm>
        </p:spPr>
        <p:txBody>
          <a:bodyPr/>
          <a:lstStyle/>
          <a:p>
            <a:pPr>
              <a:defRPr/>
            </a:pPr>
            <a:r>
              <a:rPr lang="hu-HU" dirty="0" smtClean="0">
                <a:solidFill>
                  <a:srgbClr val="FF0000"/>
                </a:solidFill>
              </a:rPr>
              <a:t>Bolygó</a:t>
            </a:r>
            <a:r>
              <a:rPr lang="en-US" dirty="0" smtClean="0">
                <a:solidFill>
                  <a:srgbClr val="FF0000"/>
                </a:solidFill>
              </a:rPr>
              <a:t>: Planet</a:t>
            </a:r>
            <a:endParaRPr lang="hu-HU" dirty="0" smtClean="0">
              <a:solidFill>
                <a:srgbClr val="FF0000"/>
              </a:solidFill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07368" y="1547813"/>
            <a:ext cx="6983586" cy="5040312"/>
          </a:xfrm>
        </p:spPr>
        <p:txBody>
          <a:bodyPr/>
          <a:lstStyle/>
          <a:p>
            <a:r>
              <a:rPr lang="hu-HU" altLang="en-US" dirty="0" smtClean="0"/>
              <a:t>Geometria: gömb</a:t>
            </a:r>
          </a:p>
          <a:p>
            <a:r>
              <a:rPr lang="hu-HU" altLang="en-US" dirty="0" smtClean="0"/>
              <a:t>Textúra</a:t>
            </a:r>
          </a:p>
          <a:p>
            <a:r>
              <a:rPr lang="hu-HU" altLang="en-US" dirty="0" smtClean="0"/>
              <a:t>Animáció: </a:t>
            </a:r>
            <a:endParaRPr lang="en-US" altLang="en-US" dirty="0" smtClean="0"/>
          </a:p>
          <a:p>
            <a:pPr lvl="1"/>
            <a:r>
              <a:rPr lang="hu-HU" altLang="en-US" dirty="0" smtClean="0"/>
              <a:t>Fizikai</a:t>
            </a:r>
            <a:r>
              <a:rPr lang="en-US" altLang="en-US" dirty="0" smtClean="0"/>
              <a:t>:</a:t>
            </a:r>
            <a:r>
              <a:rPr lang="hu-HU" altLang="en-US" dirty="0" smtClean="0"/>
              <a:t> </a:t>
            </a:r>
            <a:endParaRPr lang="en-US" altLang="en-US" dirty="0" smtClean="0"/>
          </a:p>
          <a:p>
            <a:pPr lvl="2"/>
            <a:r>
              <a:rPr lang="hu-HU" altLang="en-US" dirty="0" smtClean="0"/>
              <a:t>Tájékozódik majd követi a gravitációs törvényt</a:t>
            </a:r>
          </a:p>
          <a:p>
            <a:pPr lvl="1"/>
            <a:r>
              <a:rPr lang="hu-HU" altLang="en-US" u="sng" dirty="0" smtClean="0"/>
              <a:t>Képletanimáció:</a:t>
            </a:r>
          </a:p>
          <a:p>
            <a:pPr lvl="2"/>
            <a:r>
              <a:rPr lang="hu-HU" altLang="en-US" dirty="0" smtClean="0"/>
              <a:t>„beégetett pálya”</a:t>
            </a:r>
          </a:p>
          <a:p>
            <a:pPr lvl="2"/>
            <a:r>
              <a:rPr lang="hu-HU" altLang="en-US" dirty="0" smtClean="0"/>
              <a:t>Többiek érdektelenek</a:t>
            </a:r>
          </a:p>
          <a:p>
            <a:pPr lvl="2"/>
            <a:r>
              <a:rPr lang="hu-HU" altLang="en-US" dirty="0" smtClean="0"/>
              <a:t>Nincs respektált törvény</a:t>
            </a:r>
          </a:p>
        </p:txBody>
      </p:sp>
      <p:pic>
        <p:nvPicPr>
          <p:cNvPr id="22532" name="Picture 4">
            <a:hlinkClick r:id="rId3" action="ppaction://program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3501008"/>
            <a:ext cx="31940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earth"/>
          <p:cNvPicPr>
            <a:picLocks noChangeAspect="1" noChangeArrowheads="1"/>
          </p:cNvPicPr>
          <p:nvPr/>
        </p:nvPicPr>
        <p:blipFill>
          <a:blip r:embed="rId5" cstate="print">
            <a:lum brigh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938" y="494476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6748413" y="1245642"/>
            <a:ext cx="2438400" cy="9144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6748413" y="483642"/>
            <a:ext cx="2438400" cy="24384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630972" y="260350"/>
            <a:ext cx="9561028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Animate: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hu-HU" dirty="0">
                <a:solidFill>
                  <a:srgbClr val="FF0000"/>
                </a:solidFill>
              </a:rPr>
              <a:t>A Föld </a:t>
            </a:r>
            <a:r>
              <a:rPr lang="en-US" dirty="0" err="1">
                <a:solidFill>
                  <a:srgbClr val="FF0000"/>
                </a:solidFill>
              </a:rPr>
              <a:t>forog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hu-HU" dirty="0">
                <a:solidFill>
                  <a:srgbClr val="FF0000"/>
                </a:solidFill>
              </a:rPr>
              <a:t>és kering a Nap körül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6"/>
              <p:cNvSpPr txBox="1">
                <a:spLocks noChangeArrowheads="1"/>
              </p:cNvSpPr>
              <p:nvPr/>
            </p:nvSpPr>
            <p:spPr bwMode="auto">
              <a:xfrm>
                <a:off x="2171936" y="4665664"/>
                <a:ext cx="459035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200" b="0" i="1" dirty="0">
                          <a:latin typeface="Cambria Math"/>
                        </a:rPr>
                        <m:t>𝐷</m:t>
                      </m:r>
                    </m:oMath>
                  </m:oMathPara>
                </a14:m>
                <a:endParaRPr lang="hu-HU" altLang="en-US" sz="2200" b="0" i="1" dirty="0"/>
              </a:p>
            </p:txBody>
          </p:sp>
        </mc:Choice>
        <mc:Fallback xmlns="">
          <p:sp>
            <p:nvSpPr>
              <p:cNvPr id="8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1936" y="4665664"/>
                <a:ext cx="459035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Csoportba foglalás 29"/>
          <p:cNvGrpSpPr/>
          <p:nvPr/>
        </p:nvGrpSpPr>
        <p:grpSpPr>
          <a:xfrm>
            <a:off x="2799048" y="5087120"/>
            <a:ext cx="1715329" cy="1135311"/>
            <a:chOff x="1289365" y="5087119"/>
            <a:chExt cx="1715329" cy="1135311"/>
          </a:xfrm>
        </p:grpSpPr>
        <p:sp>
          <p:nvSpPr>
            <p:cNvPr id="6" name="Oval 4"/>
            <p:cNvSpPr>
              <a:spLocks noChangeArrowheads="1"/>
            </p:cNvSpPr>
            <p:nvPr/>
          </p:nvSpPr>
          <p:spPr bwMode="auto">
            <a:xfrm>
              <a:off x="1598942" y="5689030"/>
              <a:ext cx="533400" cy="533400"/>
            </a:xfrm>
            <a:prstGeom prst="ellipse">
              <a:avLst/>
            </a:prstGeom>
            <a:solidFill>
              <a:srgbClr val="00B0F0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 flipH="1">
              <a:off x="1289365" y="5231830"/>
              <a:ext cx="1079425" cy="838200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63 h 21600"/>
                <a:gd name="T20" fmla="*/ 18437 w 21600"/>
                <a:gd name="T21" fmla="*/ 1843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6200" y="10800"/>
                  </a:moveTo>
                  <a:cubicBezTo>
                    <a:pt x="16200" y="7817"/>
                    <a:pt x="13782" y="5400"/>
                    <a:pt x="10800" y="5400"/>
                  </a:cubicBezTo>
                  <a:cubicBezTo>
                    <a:pt x="7817" y="5400"/>
                    <a:pt x="5400" y="7817"/>
                    <a:pt x="5400" y="10800"/>
                  </a:cubicBez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cubicBezTo>
                    <a:pt x="16764" y="0"/>
                    <a:pt x="21599" y="4835"/>
                    <a:pt x="21600" y="10799"/>
                  </a:cubicBezTo>
                  <a:lnTo>
                    <a:pt x="21600" y="10800"/>
                  </a:ln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343487" y="5087119"/>
                  <a:ext cx="661207" cy="4308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800" b="1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800" b="1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800" b="1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800" b="1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800" b="1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b="1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b="1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b="1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b="1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u-HU" altLang="en-US" sz="2200" b="0" i="1" dirty="0">
                            <a:latin typeface="Cambria Math"/>
                          </a:rPr>
                          <m:t>𝑓</m:t>
                        </m:r>
                        <m:r>
                          <a:rPr lang="hu-HU" altLang="en-US" sz="2200" b="0" i="1" dirty="0">
                            <a:latin typeface="Cambria Math"/>
                            <a:sym typeface="Symbol"/>
                          </a:rPr>
                          <m:t></m:t>
                        </m:r>
                        <m:r>
                          <a:rPr lang="hu-HU" altLang="en-US" sz="2200" b="0" i="1" dirty="0">
                            <a:latin typeface="Cambria Math"/>
                          </a:rPr>
                          <m:t> </m:t>
                        </m:r>
                        <m:r>
                          <a:rPr lang="hu-HU" altLang="en-US" sz="2200" b="0" i="1" dirty="0">
                            <a:latin typeface="Cambria Math"/>
                          </a:rPr>
                          <m:t>𝑡</m:t>
                        </m:r>
                      </m:oMath>
                    </m:oMathPara>
                  </a14:m>
                  <a:endParaRPr lang="hu-HU" altLang="en-US" sz="2200" b="0" i="1" dirty="0"/>
                </a:p>
              </p:txBody>
            </p:sp>
          </mc:Choice>
          <mc:Fallback xmlns="">
            <p:sp>
              <p:nvSpPr>
                <p:cNvPr id="10" name="Text 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343487" y="5087119"/>
                  <a:ext cx="661207" cy="430887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b="-18571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11"/>
              <p:cNvSpPr txBox="1">
                <a:spLocks noChangeArrowheads="1"/>
              </p:cNvSpPr>
              <p:nvPr/>
            </p:nvSpPr>
            <p:spPr bwMode="auto">
              <a:xfrm>
                <a:off x="4157635" y="5144228"/>
                <a:ext cx="661207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altLang="en-US" sz="2200" b="0" i="1" dirty="0">
                          <a:latin typeface="Cambria Math"/>
                        </a:rPr>
                        <m:t>𝑘</m:t>
                      </m:r>
                      <m:r>
                        <a:rPr lang="hu-HU" altLang="en-US" sz="2200" b="0" i="1" dirty="0">
                          <a:latin typeface="Cambria Math"/>
                          <a:sym typeface="Symbol"/>
                        </a:rPr>
                        <m:t></m:t>
                      </m:r>
                      <m:r>
                        <a:rPr lang="hu-HU" altLang="en-US" sz="2200" b="0" i="1" dirty="0">
                          <a:latin typeface="Cambria Math"/>
                        </a:rPr>
                        <m:t> </m:t>
                      </m:r>
                      <m:r>
                        <a:rPr lang="hu-HU" altLang="en-US" sz="2200" b="0" i="1" dirty="0"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hu-HU" altLang="en-US" sz="2200" b="0" i="1" dirty="0"/>
              </a:p>
            </p:txBody>
          </p:sp>
        </mc:Choice>
        <mc:Fallback xmlns="">
          <p:sp>
            <p:nvSpPr>
              <p:cNvPr id="13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57635" y="5144228"/>
                <a:ext cx="661207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4">
            <a:hlinkClick r:id="rId5" action="ppaction://program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96" y="130969"/>
            <a:ext cx="2466975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zövegdoboz 14"/>
              <p:cNvSpPr txBox="1"/>
              <p:nvPr/>
            </p:nvSpPr>
            <p:spPr>
              <a:xfrm>
                <a:off x="6431048" y="1819127"/>
                <a:ext cx="5031762" cy="18438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>
                          <a:latin typeface="Cambria Math"/>
                        </a:rPr>
                        <m:t>𝑀</m:t>
                      </m:r>
                      <m:r>
                        <a:rPr lang="en-US" sz="2400" b="0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sty m:val="p"/>
                                          <m:brk m:alnAt="7"/>
                                        </m:rPr>
                                        <a:rPr lang="en-US" sz="2400" b="0">
                                          <a:latin typeface="Cambria Math"/>
                                        </a:rPr>
                                        <m:t>c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2400" b="0">
                                          <a:latin typeface="Cambria Math"/>
                                        </a:rPr>
                                        <m:t>os</m:t>
                                      </m:r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>
                                          <a:latin typeface="Cambria Math"/>
                                        </a:rPr>
                                        <m:t>⁡</m:t>
                                      </m:r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(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hu-HU" altLang="en-US" sz="2400" b="0" i="1" dirty="0"/>
                                        <m:t>f</m:t>
                                      </m:r>
                                      <m:r>
                                        <a:rPr lang="hu-HU" altLang="en-US" sz="2400" b="0" i="1" dirty="0">
                                          <a:latin typeface="Cambria Math"/>
                                          <a:ea typeface="Cambria Math"/>
                                        </a:rPr>
                                        <m:t>∙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hu-HU" altLang="en-US" sz="2400" b="0" i="1" dirty="0"/>
                                        <m:t>t</m:t>
                                      </m:r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)</m:t>
                                      </m:r>
                                    </m:e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>
                                          <a:latin typeface="Cambria Math"/>
                                        </a:rPr>
                                        <m:t>sin</m:t>
                                      </m:r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⁡(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hu-HU" altLang="en-US" sz="2400" b="0" i="1" dirty="0"/>
                                        <m:t>f</m:t>
                                      </m:r>
                                      <m:r>
                                        <a:rPr lang="hu-HU" altLang="en-US" sz="2400" b="0" i="1" dirty="0">
                                          <a:latin typeface="Cambria Math"/>
                                          <a:ea typeface="Cambria Math"/>
                                        </a:rPr>
                                        <m:t>∙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hu-HU" altLang="en-US" sz="2400" b="0" i="1" dirty="0"/>
                                        <m:t>t</m:t>
                                      </m:r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)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−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2400" b="0">
                                          <a:latin typeface="Cambria Math"/>
                                        </a:rPr>
                                        <m:t>sin</m:t>
                                      </m:r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⁡</m:t>
                                      </m:r>
                                      <m:r>
                                        <a:rPr lang="hu-HU" sz="2400" b="0" i="1">
                                          <a:latin typeface="Cambria Math"/>
                                        </a:rPr>
                                        <m:t>(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hu-HU" altLang="en-US" sz="2400" b="0" i="1" dirty="0"/>
                                        <m:t>f</m:t>
                                      </m:r>
                                      <m:r>
                                        <a:rPr lang="hu-HU" altLang="en-US" sz="2400" b="0" i="1" dirty="0">
                                          <a:latin typeface="Cambria Math"/>
                                          <a:ea typeface="Cambria Math"/>
                                        </a:rPr>
                                        <m:t>∙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hu-HU" altLang="en-US" sz="2400" b="0" i="1" dirty="0"/>
                                        <m:t>t</m:t>
                                      </m:r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)</m:t>
                                      </m:r>
                                    </m:e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400" b="0">
                                          <a:latin typeface="Cambria Math"/>
                                        </a:rPr>
                                        <m:t>cos</m:t>
                                      </m:r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⁡(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hu-HU" altLang="en-US" sz="2400" b="0" i="1" dirty="0"/>
                                        <m:t>f</m:t>
                                      </m:r>
                                      <m:r>
                                        <a:rPr lang="hu-HU" altLang="en-US" sz="2400" b="0" i="1" dirty="0">
                                          <a:latin typeface="Cambria Math"/>
                                          <a:ea typeface="Cambria Math"/>
                                        </a:rPr>
                                        <m:t>∙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hu-HU" altLang="en-US" sz="2400" b="0" i="1" dirty="0"/>
                                        <m:t>t</m:t>
                                      </m:r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)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>
                                          <a:latin typeface="Cambria Math"/>
                                        </a:rPr>
                                        <m:t>0</m:t>
                                      </m:r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            </m:t>
                                      </m:r>
                                    </m:e>
                                    <m:e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0            </m:t>
                                      </m:r>
                                    </m:e>
                                    <m:e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>
                                          <a:latin typeface="Cambria Math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n-US" sz="2400" b="0" i="1">
                          <a:latin typeface="Cambria Math"/>
                          <a:ea typeface="Cambria Math"/>
                        </a:rPr>
                        <m:t>∙</m:t>
                      </m:r>
                    </m:oMath>
                  </m:oMathPara>
                </a14:m>
                <a:endParaRPr lang="en-US" sz="2400" b="0" dirty="0">
                  <a:ea typeface="Cambria Math"/>
                </a:endParaRPr>
              </a:p>
              <a:p>
                <a:r>
                  <a:rPr lang="en-US" sz="2400" b="0" dirty="0">
                    <a:ea typeface="Cambria Math"/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15" name="Szövegdoboz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048" y="1819127"/>
                <a:ext cx="5031762" cy="184383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zövegdoboz 15"/>
              <p:cNvSpPr txBox="1"/>
              <p:nvPr/>
            </p:nvSpPr>
            <p:spPr>
              <a:xfrm>
                <a:off x="3572620" y="4665663"/>
                <a:ext cx="266739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hu-HU" sz="2000" b="0" i="1" dirty="0">
                        <a:latin typeface="Cambria Math"/>
                      </a:rPr>
                      <m:t>𝑓</m:t>
                    </m:r>
                  </m:oMath>
                </a14:m>
                <a:r>
                  <a:rPr lang="hu-HU" sz="2000" b="0" dirty="0"/>
                  <a:t>: </a:t>
                </a:r>
                <a:r>
                  <a:rPr lang="hu-HU" sz="2000" b="0" dirty="0">
                    <a:latin typeface="+mn-lt"/>
                  </a:rPr>
                  <a:t>forgási szög sebesség</a:t>
                </a:r>
                <a:endParaRPr lang="en-US" sz="2000" b="0" dirty="0">
                  <a:latin typeface="+mn-lt"/>
                </a:endParaRPr>
              </a:p>
            </p:txBody>
          </p:sp>
        </mc:Choice>
        <mc:Fallback xmlns="">
          <p:sp>
            <p:nvSpPr>
              <p:cNvPr id="16" name="Szövegdoboz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2620" y="4665663"/>
                <a:ext cx="2667397" cy="400110"/>
              </a:xfrm>
              <a:prstGeom prst="rect">
                <a:avLst/>
              </a:prstGeom>
              <a:blipFill>
                <a:blip r:embed="rId8"/>
                <a:stretch>
                  <a:fillRect l="-913" t="-9091" r="-1370" b="-25758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Szövegdoboz 16"/>
              <p:cNvSpPr txBox="1"/>
              <p:nvPr/>
            </p:nvSpPr>
            <p:spPr>
              <a:xfrm>
                <a:off x="2799048" y="4465578"/>
                <a:ext cx="292259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hu-HU" sz="2000" b="0" i="1" dirty="0">
                        <a:latin typeface="Cambria Math"/>
                      </a:rPr>
                      <m:t>𝑘</m:t>
                    </m:r>
                  </m:oMath>
                </a14:m>
                <a:r>
                  <a:rPr lang="hu-HU" sz="2000" b="0" dirty="0"/>
                  <a:t>: </a:t>
                </a:r>
                <a:r>
                  <a:rPr lang="hu-HU" sz="2000" b="0" dirty="0">
                    <a:latin typeface="+mn-lt"/>
                  </a:rPr>
                  <a:t>keringési szög sebesség</a:t>
                </a:r>
                <a:endParaRPr lang="en-US" sz="2000" b="0" dirty="0">
                  <a:latin typeface="+mn-lt"/>
                </a:endParaRPr>
              </a:p>
            </p:txBody>
          </p:sp>
        </mc:Choice>
        <mc:Fallback xmlns="">
          <p:sp>
            <p:nvSpPr>
              <p:cNvPr id="17" name="Szövegdoboz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9048" y="4465578"/>
                <a:ext cx="2922595" cy="400110"/>
              </a:xfrm>
              <a:prstGeom prst="rect">
                <a:avLst/>
              </a:prstGeom>
              <a:blipFill>
                <a:blip r:embed="rId9"/>
                <a:stretch>
                  <a:fillRect t="-10769" r="-417" b="-27692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Körbe nyíl 17"/>
          <p:cNvSpPr/>
          <p:nvPr/>
        </p:nvSpPr>
        <p:spPr>
          <a:xfrm rot="3261976" flipH="1">
            <a:off x="2624886" y="5049452"/>
            <a:ext cx="1683281" cy="1768861"/>
          </a:xfrm>
          <a:prstGeom prst="circularArrow">
            <a:avLst>
              <a:gd name="adj1" fmla="val 14267"/>
              <a:gd name="adj2" fmla="val 1142319"/>
              <a:gd name="adj3" fmla="val 20370536"/>
              <a:gd name="adj4" fmla="val 10800000"/>
              <a:gd name="adj5" fmla="val 125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3" name="Egyenes összekötő 22"/>
          <p:cNvCxnSpPr/>
          <p:nvPr/>
        </p:nvCxnSpPr>
        <p:spPr>
          <a:xfrm>
            <a:off x="1586147" y="607003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llipszis 23"/>
          <p:cNvSpPr/>
          <p:nvPr/>
        </p:nvSpPr>
        <p:spPr>
          <a:xfrm>
            <a:off x="3303316" y="5892989"/>
            <a:ext cx="144016" cy="13614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Egyenes összekötő nyíllal 26"/>
          <p:cNvCxnSpPr/>
          <p:nvPr/>
        </p:nvCxnSpPr>
        <p:spPr>
          <a:xfrm>
            <a:off x="3375324" y="5955731"/>
            <a:ext cx="0" cy="35219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Line 9"/>
          <p:cNvSpPr>
            <a:spLocks noChangeShapeType="1"/>
          </p:cNvSpPr>
          <p:nvPr/>
        </p:nvSpPr>
        <p:spPr bwMode="auto">
          <a:xfrm>
            <a:off x="3391135" y="5961063"/>
            <a:ext cx="914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Line 10"/>
          <p:cNvSpPr>
            <a:spLocks noChangeShapeType="1"/>
          </p:cNvSpPr>
          <p:nvPr/>
        </p:nvSpPr>
        <p:spPr bwMode="auto">
          <a:xfrm flipV="1">
            <a:off x="3391135" y="4894263"/>
            <a:ext cx="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églalap 30"/>
              <p:cNvSpPr/>
              <p:nvPr/>
            </p:nvSpPr>
            <p:spPr>
              <a:xfrm>
                <a:off x="7208260" y="3310973"/>
                <a:ext cx="4572000" cy="146488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b="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2400" b="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b="0"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m:rPr>
                                        <m:brk m:alnAt="7"/>
                                      </m:rPr>
                                      <a:rPr lang="en-US" sz="2400" b="0" i="1">
                                        <a:latin typeface="Cambria Math"/>
                                      </a:rPr>
                                      <m:t> </m:t>
                                    </m:r>
                                    <m:r>
                                      <a:rPr lang="en-US" sz="2400" b="0" i="1">
                                        <a:latin typeface="Cambria Math"/>
                                      </a:rPr>
                                      <m:t> </m:t>
                                    </m:r>
                                  </m:e>
                                  <m:e>
                                    <m:r>
                                      <a:rPr lang="en-US" sz="2400" b="0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2400" b="0" i="1">
                                        <a:latin typeface="Cambria Math"/>
                                      </a:rPr>
                                      <m:t>0  </m:t>
                                    </m:r>
                                  </m:e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>
                                        <a:latin typeface="Cambria Math"/>
                                      </a:rPr>
                                      <m:t>cos</m:t>
                                    </m:r>
                                    <m:r>
                                      <a:rPr lang="en-US" sz="2400" b="0" i="1">
                                        <a:latin typeface="Cambria Math"/>
                                      </a:rPr>
                                      <m:t>⁡(23</m:t>
                                    </m:r>
                                    <m:r>
                                      <a:rPr lang="en-US" sz="2400" b="0" i="1">
                                        <a:latin typeface="Cambria Math"/>
                                        <a:ea typeface="Cambria Math"/>
                                      </a:rPr>
                                      <m:t>°</m:t>
                                    </m:r>
                                    <m:r>
                                      <a:rPr lang="en-US" sz="2400" b="0" i="1">
                                        <a:latin typeface="Cambria Math"/>
                                      </a:rPr>
                                      <m:t>)</m:t>
                                    </m:r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b="0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2400" b="0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>
                                        <a:latin typeface="Cambria Math"/>
                                      </a:rPr>
                                      <m:t>sin</m:t>
                                    </m:r>
                                    <m:r>
                                      <a:rPr lang="en-US" sz="2400" b="0" i="1">
                                        <a:latin typeface="Cambria Math"/>
                                      </a:rPr>
                                      <m:t>(23</m:t>
                                    </m:r>
                                    <m:r>
                                      <a:rPr lang="en-US" sz="2400" b="0" i="1">
                                        <a:latin typeface="Cambria Math"/>
                                        <a:ea typeface="Cambria Math"/>
                                      </a:rPr>
                                      <m:t>°</m:t>
                                    </m:r>
                                    <m:r>
                                      <a:rPr lang="en-US" sz="2400" b="0" i="1">
                                        <a:latin typeface="Cambria Math"/>
                                      </a:rPr>
                                      <m:t>)</m:t>
                                    </m:r>
                                  </m:e>
                                  <m:e>
                                    <m:r>
                                      <a:rPr lang="en-US" sz="2400" b="0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b="0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2400" b="0" i="1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2400" b="0">
                                        <a:latin typeface="Cambria Math"/>
                                      </a:rPr>
                                      <m:t>sin</m:t>
                                    </m:r>
                                    <m:r>
                                      <a:rPr lang="en-US" sz="2400" b="0" i="1">
                                        <a:latin typeface="Cambria Math"/>
                                      </a:rPr>
                                      <m:t>(23</m:t>
                                    </m:r>
                                    <m:r>
                                      <a:rPr lang="en-US" sz="2400" b="0" i="1">
                                        <a:latin typeface="Cambria Math"/>
                                        <a:ea typeface="Cambria Math"/>
                                      </a:rPr>
                                      <m:t>°)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2400" b="0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2400" b="0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>
                                        <a:latin typeface="Cambria Math"/>
                                      </a:rPr>
                                      <m:t>cos</m:t>
                                    </m:r>
                                    <m:r>
                                      <a:rPr lang="en-US" sz="2400" b="0" i="1">
                                        <a:latin typeface="Cambria Math"/>
                                      </a:rPr>
                                      <m:t>⁡(23</m:t>
                                    </m:r>
                                    <m:r>
                                      <a:rPr lang="en-US" sz="2400" b="0" i="1">
                                        <a:latin typeface="Cambria Math"/>
                                        <a:ea typeface="Cambria Math"/>
                                      </a:rPr>
                                      <m:t>°</m:t>
                                    </m:r>
                                    <m:r>
                                      <a:rPr lang="en-US" sz="2400" b="0" i="1">
                                        <a:latin typeface="Cambria Math"/>
                                      </a:rPr>
                                      <m:t>)</m:t>
                                    </m:r>
                                  </m:e>
                                  <m:e>
                                    <m:r>
                                      <a:rPr lang="en-US" sz="2400" b="0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2400" b="0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2400" b="0" i="1">
                                        <a:latin typeface="Cambria Math"/>
                                      </a:rPr>
                                      <m:t>1</m:t>
                                    </m:r>
                                  </m:e>
                                </m:mr>
                              </m:m>
                            </m:e>
                          </m:mr>
                        </m:m>
                      </m:e>
                    </m:d>
                  </m:oMath>
                </a14:m>
                <a:r>
                  <a:rPr lang="en-US" sz="2400" b="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>
                        <a:latin typeface="Cambria Math"/>
                        <a:ea typeface="Cambria Math"/>
                      </a:rPr>
                      <m:t>∙</m:t>
                    </m:r>
                  </m:oMath>
                </a14:m>
                <a:endParaRPr lang="en-US" sz="2400" b="0" dirty="0">
                  <a:ea typeface="Cambria Math"/>
                </a:endParaRPr>
              </a:p>
            </p:txBody>
          </p:sp>
        </mc:Choice>
        <mc:Fallback xmlns="">
          <p:sp>
            <p:nvSpPr>
              <p:cNvPr id="31" name="Téglalap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8260" y="3310973"/>
                <a:ext cx="4572000" cy="146488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églalap 31"/>
              <p:cNvSpPr/>
              <p:nvPr/>
            </p:nvSpPr>
            <p:spPr>
              <a:xfrm>
                <a:off x="7124478" y="4832826"/>
                <a:ext cx="4739567" cy="14529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>
                                          <a:latin typeface="Cambria Math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                   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400" b="0">
                                          <a:latin typeface="Cambria Math"/>
                                        </a:rPr>
                                        <m:t>                  1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b="0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b="0" i="1">
                                          <a:latin typeface="Cambria Math"/>
                                          <a:ea typeface="Cambria Math"/>
                                        </a:rPr>
                                        <m:t>𝐷</m:t>
                                      </m:r>
                                      <m:r>
                                        <a:rPr lang="en-US" sz="2400" b="0">
                                          <a:latin typeface="Cambria Math"/>
                                          <a:ea typeface="Cambria Math"/>
                                        </a:rPr>
                                        <m:t> 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2400" b="0">
                                          <a:latin typeface="Cambria Math"/>
                                          <a:ea typeface="Cambria Math"/>
                                        </a:rPr>
                                        <m:t>cos</m:t>
                                      </m:r>
                                      <m:r>
                                        <a:rPr lang="en-US" sz="2400" b="0" i="1">
                                          <a:latin typeface="Cambria Math"/>
                                          <a:ea typeface="Cambria Math"/>
                                        </a:rPr>
                                        <m:t>⁡(</m:t>
                                      </m:r>
                                      <m:r>
                                        <a:rPr lang="hu-HU" sz="2400" b="0" i="1">
                                          <a:latin typeface="Cambria Math"/>
                                          <a:ea typeface="Cambria Math"/>
                                        </a:rPr>
                                        <m:t>𝑘</m:t>
                                      </m:r>
                                      <m:r>
                                        <a:rPr lang="hu-HU" sz="2400" b="0" i="1">
                                          <a:latin typeface="Cambria Math"/>
                                          <a:ea typeface="Cambria Math"/>
                                        </a:rPr>
                                        <m:t>∙</m:t>
                                      </m:r>
                                      <m:r>
                                        <a:rPr lang="hu-HU" sz="2400" b="0" i="1">
                                          <a:latin typeface="Cambria Math"/>
                                          <a:ea typeface="Cambria Math"/>
                                        </a:rPr>
                                        <m:t>𝑡</m:t>
                                      </m:r>
                                      <m:r>
                                        <a:rPr lang="en-US" sz="2400" b="0" i="1">
                                          <a:latin typeface="Cambria Math"/>
                                          <a:ea typeface="Cambria Math"/>
                                        </a:rPr>
                                        <m:t>)</m:t>
                                      </m:r>
                                    </m:e>
                                    <m:e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𝐷</m:t>
                                      </m:r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 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n-US" sz="2400" b="0">
                                          <a:latin typeface="Cambria Math"/>
                                        </a:rPr>
                                        <m:t>sin</m:t>
                                      </m:r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(</m:t>
                                      </m:r>
                                      <m:r>
                                        <a:rPr lang="hu-HU" sz="2400" b="0" i="1">
                                          <a:latin typeface="Cambria Math"/>
                                          <a:ea typeface="Cambria Math"/>
                                        </a:rPr>
                                        <m:t>𝑘</m:t>
                                      </m:r>
                                      <m:r>
                                        <a:rPr lang="hu-HU" sz="2400" b="0" i="1">
                                          <a:latin typeface="Cambria Math"/>
                                          <a:ea typeface="Cambria Math"/>
                                        </a:rPr>
                                        <m:t>∙</m:t>
                                      </m:r>
                                      <m:r>
                                        <a:rPr lang="hu-HU" sz="2400" b="0" i="1">
                                          <a:latin typeface="Cambria Math"/>
                                          <a:ea typeface="Cambria Math"/>
                                        </a:rPr>
                                        <m:t>𝑡</m:t>
                                      </m:r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)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2400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2400" b="0" i="1">
                                          <a:latin typeface="Cambria Math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Téglalap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4478" y="4832826"/>
                <a:ext cx="4739567" cy="145296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Line 5"/>
          <p:cNvSpPr>
            <a:spLocks noChangeShapeType="1"/>
          </p:cNvSpPr>
          <p:nvPr/>
        </p:nvSpPr>
        <p:spPr bwMode="auto">
          <a:xfrm flipH="1" flipV="1">
            <a:off x="2257355" y="3789039"/>
            <a:ext cx="1133779" cy="217202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Ellipszis 32"/>
          <p:cNvSpPr/>
          <p:nvPr/>
        </p:nvSpPr>
        <p:spPr>
          <a:xfrm>
            <a:off x="2983603" y="5573577"/>
            <a:ext cx="783442" cy="764306"/>
          </a:xfrm>
          <a:prstGeom prst="ellipse">
            <a:avLst/>
          </a:prstGeom>
          <a:solidFill>
            <a:srgbClr val="FFFF6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6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-0.09323 -0.3111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1" y="-1555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7.40741E-7 L -0.07356 -0.1865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-932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0.08724 -0.2888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2" y="-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6" grpId="0"/>
      <p:bldP spid="17" grpId="0" build="p"/>
      <p:bldP spid="18" grpId="0" animBg="1"/>
      <p:bldP spid="24" grpId="0" animBg="1"/>
      <p:bldP spid="31" grpId="0"/>
      <p:bldP spid="32" grpId="0"/>
      <p:bldP spid="7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-4191" y="1628800"/>
            <a:ext cx="12196191" cy="50013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xtLst/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800" dirty="0" err="1">
                <a:latin typeface="Courier New" pitchFamily="49" charset="0"/>
              </a:rPr>
              <a:t>const</a:t>
            </a:r>
            <a:r>
              <a:rPr lang="en-US" altLang="en-US" sz="1800" dirty="0">
                <a:latin typeface="Courier New" pitchFamily="49" charset="0"/>
              </a:rPr>
              <a:t> vec3 X(1,0,0), Z(0,0,1);</a:t>
            </a:r>
          </a:p>
          <a:p>
            <a:endParaRPr lang="en-US" altLang="en-US" sz="1000" dirty="0">
              <a:latin typeface="Courier New" pitchFamily="49" charset="0"/>
            </a:endParaRPr>
          </a:p>
          <a:p>
            <a:r>
              <a:rPr lang="en-US" altLang="en-US" sz="1800" u="sng" dirty="0">
                <a:latin typeface="Courier New" pitchFamily="49" charset="0"/>
              </a:rPr>
              <a:t>class Planet : public </a:t>
            </a:r>
            <a:r>
              <a:rPr lang="en-US" altLang="en-US" sz="1800" u="sng" dirty="0" err="1">
                <a:latin typeface="Courier New" pitchFamily="49" charset="0"/>
              </a:rPr>
              <a:t>GameObject</a:t>
            </a:r>
            <a:r>
              <a:rPr lang="en-US" altLang="en-US" sz="1800" dirty="0">
                <a:latin typeface="Courier New" pitchFamily="49" charset="0"/>
              </a:rPr>
              <a:t> {</a:t>
            </a:r>
          </a:p>
          <a:p>
            <a:r>
              <a:rPr lang="en-US" altLang="en-US" sz="1800" dirty="0">
                <a:latin typeface="Courier New" pitchFamily="49" charset="0"/>
              </a:rPr>
              <a:t>   </a:t>
            </a:r>
            <a:r>
              <a:rPr lang="hu-HU" altLang="en-US" sz="1800" dirty="0" err="1">
                <a:latin typeface="Courier New" pitchFamily="49" charset="0"/>
              </a:rPr>
              <a:t>float</a:t>
            </a:r>
            <a:r>
              <a:rPr lang="hu-HU" altLang="en-US" sz="1800" dirty="0">
                <a:latin typeface="Courier New" pitchFamily="49" charset="0"/>
              </a:rPr>
              <a:t> </a:t>
            </a:r>
            <a:r>
              <a:rPr lang="hu-HU" altLang="en-US" sz="1800" dirty="0" err="1">
                <a:latin typeface="Courier New" pitchFamily="49" charset="0"/>
              </a:rPr>
              <a:t>rot</a:t>
            </a:r>
            <a:r>
              <a:rPr lang="en-US" altLang="en-US" sz="1800" dirty="0">
                <a:latin typeface="Courier New" pitchFamily="49" charset="0"/>
              </a:rPr>
              <a:t>A</a:t>
            </a:r>
            <a:r>
              <a:rPr lang="hu-HU" altLang="en-US" sz="1800" dirty="0" err="1">
                <a:latin typeface="Courier New" pitchFamily="49" charset="0"/>
              </a:rPr>
              <a:t>ng</a:t>
            </a:r>
            <a:r>
              <a:rPr lang="en-US" altLang="en-US" sz="1800" dirty="0">
                <a:latin typeface="Courier New" pitchFamily="49" charset="0"/>
              </a:rPr>
              <a:t> = 0</a:t>
            </a:r>
            <a:r>
              <a:rPr lang="hu-HU" altLang="en-US" sz="1800" dirty="0">
                <a:latin typeface="Courier New" pitchFamily="49" charset="0"/>
              </a:rPr>
              <a:t>, </a:t>
            </a:r>
            <a:r>
              <a:rPr lang="hu-HU" altLang="en-US" sz="1800" dirty="0" err="1">
                <a:latin typeface="Courier New" pitchFamily="49" charset="0"/>
              </a:rPr>
              <a:t>revAng</a:t>
            </a:r>
            <a:r>
              <a:rPr lang="en-US" altLang="en-US" sz="1800" dirty="0">
                <a:latin typeface="Courier New" pitchFamily="49" charset="0"/>
              </a:rPr>
              <a:t> = 0;  // animation state</a:t>
            </a:r>
          </a:p>
          <a:p>
            <a:r>
              <a:rPr lang="en-US" altLang="en-US" sz="1800" dirty="0">
                <a:latin typeface="Courier New" pitchFamily="49" charset="0"/>
              </a:rPr>
              <a:t>   float</a:t>
            </a:r>
            <a:r>
              <a:rPr lang="hu-HU" altLang="en-US" sz="1800" dirty="0">
                <a:latin typeface="Courier New" pitchFamily="49" charset="0"/>
              </a:rPr>
              <a:t> </a:t>
            </a:r>
            <a:r>
              <a:rPr lang="en-US" altLang="en-US" sz="1800" dirty="0" err="1">
                <a:latin typeface="Courier New" pitchFamily="49" charset="0"/>
              </a:rPr>
              <a:t>rotVel</a:t>
            </a:r>
            <a:r>
              <a:rPr lang="hu-HU" altLang="en-US" sz="1800" dirty="0">
                <a:latin typeface="Courier New" pitchFamily="49" charset="0"/>
              </a:rPr>
              <a:t>, </a:t>
            </a:r>
            <a:r>
              <a:rPr lang="hu-HU" altLang="en-US" sz="1800" dirty="0" err="1">
                <a:latin typeface="Courier New" pitchFamily="49" charset="0"/>
              </a:rPr>
              <a:t>rev</a:t>
            </a:r>
            <a:r>
              <a:rPr lang="en-US" altLang="en-US" sz="1800" dirty="0" err="1">
                <a:latin typeface="Courier New" pitchFamily="49" charset="0"/>
              </a:rPr>
              <a:t>Vel</a:t>
            </a:r>
            <a:r>
              <a:rPr lang="en-US" altLang="en-US" sz="1800" dirty="0">
                <a:latin typeface="Courier New" pitchFamily="49" charset="0"/>
              </a:rPr>
              <a:t>, tilt, D; // animation parameter</a:t>
            </a:r>
          </a:p>
          <a:p>
            <a:r>
              <a:rPr lang="en-US" altLang="en-US" sz="1800" dirty="0">
                <a:latin typeface="Courier New" pitchFamily="49" charset="0"/>
              </a:rPr>
              <a:t>public</a:t>
            </a:r>
            <a:r>
              <a:rPr lang="en-US" altLang="en-US" sz="1800" dirty="0" smtClean="0">
                <a:latin typeface="Courier New" pitchFamily="49" charset="0"/>
              </a:rPr>
              <a:t>:</a:t>
            </a:r>
          </a:p>
          <a:p>
            <a:r>
              <a:rPr lang="en-US" altLang="en-US" sz="1800" dirty="0">
                <a:latin typeface="Courier New" pitchFamily="49" charset="0"/>
              </a:rPr>
              <a:t> </a:t>
            </a:r>
            <a:r>
              <a:rPr lang="en-US" altLang="en-US" sz="1800" dirty="0" smtClean="0">
                <a:latin typeface="Courier New" pitchFamily="49" charset="0"/>
              </a:rPr>
              <a:t>  Planet(float _</a:t>
            </a:r>
            <a:r>
              <a:rPr lang="en-US" altLang="en-US" sz="1800" dirty="0" err="1" smtClean="0">
                <a:latin typeface="Courier New" pitchFamily="49" charset="0"/>
              </a:rPr>
              <a:t>rotVel</a:t>
            </a:r>
            <a:r>
              <a:rPr lang="en-US" altLang="en-US" sz="1800" dirty="0" smtClean="0">
                <a:latin typeface="Courier New" pitchFamily="49" charset="0"/>
              </a:rPr>
              <a:t>, float _</a:t>
            </a:r>
            <a:r>
              <a:rPr lang="en-US" altLang="en-US" sz="1800" dirty="0" smtClean="0">
                <a:latin typeface="Courier New" pitchFamily="49" charset="0"/>
              </a:rPr>
              <a:t>rev</a:t>
            </a:r>
            <a:r>
              <a:rPr lang="hu-HU" altLang="en-US" sz="1800" dirty="0" smtClean="0">
                <a:latin typeface="Courier New" pitchFamily="49" charset="0"/>
              </a:rPr>
              <a:t>V</a:t>
            </a:r>
            <a:r>
              <a:rPr lang="en-US" altLang="en-US" sz="1800" dirty="0" smtClean="0">
                <a:latin typeface="Courier New" pitchFamily="49" charset="0"/>
              </a:rPr>
              <a:t>el</a:t>
            </a:r>
            <a:r>
              <a:rPr lang="en-US" altLang="en-US" sz="1800" dirty="0" smtClean="0">
                <a:latin typeface="Courier New" pitchFamily="49" charset="0"/>
              </a:rPr>
              <a:t>, float _tilt, float _D) { … }</a:t>
            </a:r>
          </a:p>
          <a:p>
            <a:endParaRPr lang="en-US" altLang="en-US" sz="900" dirty="0">
              <a:latin typeface="Courier New" pitchFamily="49" charset="0"/>
            </a:endParaRPr>
          </a:p>
          <a:p>
            <a:r>
              <a:rPr lang="hu-HU" altLang="en-US" sz="1800" dirty="0" smtClean="0">
                <a:latin typeface="Courier New" pitchFamily="49" charset="0"/>
              </a:rPr>
              <a:t>   </a:t>
            </a:r>
            <a:r>
              <a:rPr lang="hu-HU" altLang="en-US" sz="1800" dirty="0" err="1" smtClean="0">
                <a:latin typeface="Courier New" pitchFamily="49" charset="0"/>
              </a:rPr>
              <a:t>void</a:t>
            </a:r>
            <a:r>
              <a:rPr lang="hu-HU" altLang="en-US" sz="1800" dirty="0" smtClean="0">
                <a:latin typeface="Courier New" pitchFamily="49" charset="0"/>
              </a:rPr>
              <a:t> </a:t>
            </a:r>
            <a:r>
              <a:rPr lang="hu-HU" altLang="en-US" sz="1800" dirty="0" err="1">
                <a:latin typeface="Courier New" pitchFamily="49" charset="0"/>
              </a:rPr>
              <a:t>Animate</a:t>
            </a:r>
            <a:r>
              <a:rPr lang="hu-HU" altLang="en-US" sz="1800" dirty="0">
                <a:latin typeface="Courier New" pitchFamily="49" charset="0"/>
              </a:rPr>
              <a:t>(</a:t>
            </a:r>
            <a:r>
              <a:rPr lang="hu-HU" altLang="en-US" sz="1800" dirty="0" err="1">
                <a:latin typeface="Courier New" pitchFamily="49" charset="0"/>
              </a:rPr>
              <a:t>float</a:t>
            </a:r>
            <a:r>
              <a:rPr lang="hu-HU" altLang="en-US" sz="1800" dirty="0">
                <a:latin typeface="Courier New" pitchFamily="49" charset="0"/>
              </a:rPr>
              <a:t> </a:t>
            </a:r>
            <a:r>
              <a:rPr lang="hu-HU" altLang="en-US" sz="1800" dirty="0" err="1">
                <a:latin typeface="Courier New" pitchFamily="49" charset="0"/>
              </a:rPr>
              <a:t>dt</a:t>
            </a:r>
            <a:r>
              <a:rPr lang="hu-HU" altLang="en-US" sz="1800" dirty="0">
                <a:latin typeface="Courier New" pitchFamily="49" charset="0"/>
              </a:rPr>
              <a:t>) { </a:t>
            </a:r>
            <a:endParaRPr lang="en-US" altLang="en-US" sz="1800" dirty="0">
              <a:latin typeface="Courier New" pitchFamily="49" charset="0"/>
            </a:endParaRPr>
          </a:p>
          <a:p>
            <a:r>
              <a:rPr lang="hu-HU" altLang="en-US" sz="1800" dirty="0" smtClean="0">
                <a:latin typeface="Courier New" pitchFamily="49" charset="0"/>
              </a:rPr>
              <a:t>     </a:t>
            </a:r>
            <a:r>
              <a:rPr lang="en-US" altLang="en-US" sz="1800" dirty="0" smtClean="0">
                <a:latin typeface="Courier New" pitchFamily="49" charset="0"/>
              </a:rPr>
              <a:t> </a:t>
            </a:r>
            <a:r>
              <a:rPr lang="hu-HU" altLang="en-US" sz="1800" dirty="0" err="1" smtClean="0">
                <a:latin typeface="Courier New" pitchFamily="49" charset="0"/>
              </a:rPr>
              <a:t>rot</a:t>
            </a:r>
            <a:r>
              <a:rPr lang="en-US" altLang="en-US" sz="1800" dirty="0">
                <a:latin typeface="Courier New" pitchFamily="49" charset="0"/>
              </a:rPr>
              <a:t>A</a:t>
            </a:r>
            <a:r>
              <a:rPr lang="hu-HU" altLang="en-US" sz="1800" dirty="0" err="1">
                <a:latin typeface="Courier New" pitchFamily="49" charset="0"/>
              </a:rPr>
              <a:t>ng</a:t>
            </a:r>
            <a:r>
              <a:rPr lang="hu-HU" altLang="en-US" sz="1800" dirty="0">
                <a:latin typeface="Courier New" pitchFamily="49" charset="0"/>
              </a:rPr>
              <a:t> += </a:t>
            </a:r>
            <a:r>
              <a:rPr lang="hu-HU" altLang="en-US" sz="1800" dirty="0" err="1">
                <a:latin typeface="Courier New" pitchFamily="49" charset="0"/>
              </a:rPr>
              <a:t>rot</a:t>
            </a:r>
            <a:r>
              <a:rPr lang="en-US" altLang="en-US" sz="1800" dirty="0" err="1">
                <a:latin typeface="Courier New" pitchFamily="49" charset="0"/>
              </a:rPr>
              <a:t>Vel</a:t>
            </a:r>
            <a:r>
              <a:rPr lang="hu-HU" altLang="en-US" sz="1800" dirty="0">
                <a:latin typeface="Courier New" pitchFamily="49" charset="0"/>
              </a:rPr>
              <a:t> * </a:t>
            </a:r>
            <a:r>
              <a:rPr lang="hu-HU" altLang="en-US" sz="1800" dirty="0" err="1">
                <a:latin typeface="Courier New" pitchFamily="49" charset="0"/>
              </a:rPr>
              <a:t>dt</a:t>
            </a:r>
            <a:r>
              <a:rPr lang="hu-HU" altLang="en-US" sz="1800" dirty="0">
                <a:latin typeface="Courier New" pitchFamily="49" charset="0"/>
              </a:rPr>
              <a:t>;</a:t>
            </a:r>
            <a:r>
              <a:rPr lang="en-US" altLang="en-US" sz="1800" dirty="0">
                <a:latin typeface="Courier New" pitchFamily="49" charset="0"/>
              </a:rPr>
              <a:t> </a:t>
            </a:r>
            <a:endParaRPr lang="hu-HU" altLang="en-US" sz="1800" dirty="0" smtClean="0">
              <a:latin typeface="Courier New" pitchFamily="49" charset="0"/>
            </a:endParaRPr>
          </a:p>
          <a:p>
            <a:r>
              <a:rPr lang="hu-HU" altLang="en-US" sz="1800" dirty="0">
                <a:latin typeface="Courier New" pitchFamily="49" charset="0"/>
              </a:rPr>
              <a:t> </a:t>
            </a:r>
            <a:r>
              <a:rPr lang="hu-HU" altLang="en-US" sz="1800" dirty="0" smtClean="0">
                <a:latin typeface="Courier New" pitchFamily="49" charset="0"/>
              </a:rPr>
              <a:t>     </a:t>
            </a:r>
            <a:r>
              <a:rPr lang="en-US" altLang="en-US" sz="1800" dirty="0" err="1" smtClean="0">
                <a:latin typeface="Courier New" pitchFamily="49" charset="0"/>
              </a:rPr>
              <a:t>revA</a:t>
            </a:r>
            <a:r>
              <a:rPr lang="hu-HU" altLang="en-US" sz="1800" dirty="0" err="1">
                <a:latin typeface="Courier New" pitchFamily="49" charset="0"/>
              </a:rPr>
              <a:t>ng</a:t>
            </a:r>
            <a:r>
              <a:rPr lang="hu-HU" altLang="en-US" sz="1800" dirty="0">
                <a:latin typeface="Courier New" pitchFamily="49" charset="0"/>
              </a:rPr>
              <a:t> += </a:t>
            </a:r>
            <a:r>
              <a:rPr lang="en-US" altLang="en-US" sz="1800" dirty="0" err="1">
                <a:latin typeface="Courier New" pitchFamily="49" charset="0"/>
              </a:rPr>
              <a:t>revVel</a:t>
            </a:r>
            <a:r>
              <a:rPr lang="hu-HU" altLang="en-US" sz="1800" dirty="0">
                <a:latin typeface="Courier New" pitchFamily="49" charset="0"/>
              </a:rPr>
              <a:t> * </a:t>
            </a:r>
            <a:r>
              <a:rPr lang="hu-HU" altLang="en-US" sz="1800" dirty="0" err="1">
                <a:latin typeface="Courier New" pitchFamily="49" charset="0"/>
              </a:rPr>
              <a:t>dt</a:t>
            </a:r>
            <a:r>
              <a:rPr lang="hu-HU" altLang="en-US" sz="1800" dirty="0">
                <a:latin typeface="Courier New" pitchFamily="49" charset="0"/>
              </a:rPr>
              <a:t>;</a:t>
            </a:r>
            <a:endParaRPr lang="en-US" altLang="en-US" sz="1800" dirty="0">
              <a:latin typeface="Courier New" pitchFamily="49" charset="0"/>
            </a:endParaRPr>
          </a:p>
          <a:p>
            <a:r>
              <a:rPr lang="en-US" altLang="en-US" sz="1800" dirty="0">
                <a:latin typeface="Courier New" pitchFamily="49" charset="0"/>
              </a:rPr>
              <a:t>   </a:t>
            </a:r>
            <a:r>
              <a:rPr lang="en-US" altLang="en-US" sz="1800" dirty="0" smtClean="0">
                <a:latin typeface="Courier New" pitchFamily="49" charset="0"/>
              </a:rPr>
              <a:t>}</a:t>
            </a:r>
          </a:p>
          <a:p>
            <a:endParaRPr lang="en-US" altLang="en-US" sz="1000" dirty="0" smtClean="0">
              <a:latin typeface="Courier New" pitchFamily="49" charset="0"/>
            </a:endParaRPr>
          </a:p>
          <a:p>
            <a:r>
              <a:rPr lang="en-US" altLang="en-US" sz="1800" dirty="0">
                <a:latin typeface="Courier New" pitchFamily="49" charset="0"/>
              </a:rPr>
              <a:t> </a:t>
            </a:r>
            <a:r>
              <a:rPr lang="en-US" altLang="en-US" sz="1800" dirty="0" smtClean="0">
                <a:latin typeface="Courier New" pitchFamily="49" charset="0"/>
              </a:rPr>
              <a:t>  void </a:t>
            </a:r>
            <a:r>
              <a:rPr lang="en-US" altLang="en-US" sz="1800" dirty="0" err="1" smtClean="0">
                <a:latin typeface="Courier New" pitchFamily="49" charset="0"/>
              </a:rPr>
              <a:t>ModelingTransform</a:t>
            </a:r>
            <a:r>
              <a:rPr lang="en-US" altLang="en-US" sz="1800" dirty="0" smtClean="0">
                <a:latin typeface="Courier New" pitchFamily="49" charset="0"/>
              </a:rPr>
              <a:t>(mat4&amp; M, mat4&amp; </a:t>
            </a:r>
            <a:r>
              <a:rPr lang="en-US" altLang="en-US" sz="1800" dirty="0" err="1" smtClean="0">
                <a:latin typeface="Courier New" pitchFamily="49" charset="0"/>
              </a:rPr>
              <a:t>Minv</a:t>
            </a:r>
            <a:r>
              <a:rPr lang="en-US" altLang="en-US" sz="1800" dirty="0" smtClean="0">
                <a:latin typeface="Courier New" pitchFamily="49" charset="0"/>
              </a:rPr>
              <a:t>) {</a:t>
            </a:r>
          </a:p>
          <a:p>
            <a:r>
              <a:rPr lang="en-US" altLang="en-US" sz="1800" dirty="0" smtClean="0">
                <a:latin typeface="Courier New" pitchFamily="49" charset="0"/>
              </a:rPr>
              <a:t>      vec3 </a:t>
            </a:r>
            <a:r>
              <a:rPr lang="en-US" altLang="en-US" sz="1800" dirty="0">
                <a:latin typeface="Courier New" pitchFamily="49" charset="0"/>
              </a:rPr>
              <a:t>p = </a:t>
            </a:r>
            <a:r>
              <a:rPr lang="en-US" sz="1800" dirty="0">
                <a:latin typeface="Courier New" pitchFamily="49" charset="0"/>
              </a:rPr>
              <a:t>vec3(cos(</a:t>
            </a:r>
            <a:r>
              <a:rPr lang="en-US" sz="1800" dirty="0" err="1">
                <a:latin typeface="Courier New" pitchFamily="49" charset="0"/>
              </a:rPr>
              <a:t>revAng</a:t>
            </a:r>
            <a:r>
              <a:rPr lang="en-US" sz="1800" dirty="0">
                <a:latin typeface="Courier New" pitchFamily="49" charset="0"/>
              </a:rPr>
              <a:t>), sin(</a:t>
            </a:r>
            <a:r>
              <a:rPr lang="en-US" sz="1800" dirty="0" err="1">
                <a:latin typeface="Courier New" pitchFamily="49" charset="0"/>
              </a:rPr>
              <a:t>revAng</a:t>
            </a:r>
            <a:r>
              <a:rPr lang="en-US" sz="1800" dirty="0">
                <a:latin typeface="Courier New" pitchFamily="49" charset="0"/>
              </a:rPr>
              <a:t>), 0) * </a:t>
            </a:r>
            <a:r>
              <a:rPr lang="en-US" sz="1800" dirty="0" smtClean="0">
                <a:latin typeface="Courier New" pitchFamily="49" charset="0"/>
              </a:rPr>
              <a:t>D;</a:t>
            </a:r>
            <a:endParaRPr lang="en-US" altLang="en-US" sz="1800" dirty="0" smtClean="0">
              <a:latin typeface="Courier New" pitchFamily="49" charset="0"/>
            </a:endParaRPr>
          </a:p>
          <a:p>
            <a:pPr lvl="1"/>
            <a:r>
              <a:rPr lang="en-US" sz="1800" dirty="0" smtClean="0">
                <a:latin typeface="Courier New" pitchFamily="49" charset="0"/>
              </a:rPr>
              <a:t>   M = </a:t>
            </a:r>
            <a:r>
              <a:rPr lang="hu-HU" sz="1800" dirty="0" err="1" smtClean="0">
                <a:latin typeface="Courier New" pitchFamily="49" charset="0"/>
              </a:rPr>
              <a:t>Ro</a:t>
            </a:r>
            <a:r>
              <a:rPr lang="en-US" sz="1800" dirty="0" smtClean="0">
                <a:latin typeface="Courier New" pitchFamily="49" charset="0"/>
              </a:rPr>
              <a:t>t</a:t>
            </a:r>
            <a:r>
              <a:rPr lang="hu-HU" sz="1800" dirty="0" err="1" smtClean="0">
                <a:latin typeface="Courier New" pitchFamily="49" charset="0"/>
              </a:rPr>
              <a:t>at</a:t>
            </a:r>
            <a:r>
              <a:rPr lang="en-US" sz="1800" dirty="0" err="1" smtClean="0">
                <a:latin typeface="Courier New" pitchFamily="49" charset="0"/>
              </a:rPr>
              <a:t>ionMatrix</a:t>
            </a:r>
            <a:r>
              <a:rPr lang="en-US" sz="1800" dirty="0" smtClean="0">
                <a:latin typeface="Courier New" pitchFamily="49" charset="0"/>
              </a:rPr>
              <a:t>(</a:t>
            </a:r>
            <a:r>
              <a:rPr lang="hu-HU" sz="1800" dirty="0" err="1" smtClean="0">
                <a:latin typeface="Courier New" pitchFamily="49" charset="0"/>
              </a:rPr>
              <a:t>rotAng</a:t>
            </a:r>
            <a:r>
              <a:rPr lang="hu-HU" sz="1800" dirty="0" smtClean="0">
                <a:latin typeface="Courier New" pitchFamily="49" charset="0"/>
              </a:rPr>
              <a:t>, </a:t>
            </a:r>
            <a:r>
              <a:rPr lang="en-US" sz="1800" dirty="0" smtClean="0">
                <a:latin typeface="Courier New" pitchFamily="49" charset="0"/>
              </a:rPr>
              <a:t>Z) * </a:t>
            </a:r>
            <a:r>
              <a:rPr lang="hu-HU" sz="1800" dirty="0" err="1" smtClean="0">
                <a:latin typeface="Courier New" pitchFamily="49" charset="0"/>
              </a:rPr>
              <a:t>Ro</a:t>
            </a:r>
            <a:r>
              <a:rPr lang="en-US" sz="1800" dirty="0" smtClean="0">
                <a:latin typeface="Courier New" pitchFamily="49" charset="0"/>
              </a:rPr>
              <a:t>t</a:t>
            </a:r>
            <a:r>
              <a:rPr lang="hu-HU" sz="1800" dirty="0" err="1" smtClean="0">
                <a:latin typeface="Courier New" pitchFamily="49" charset="0"/>
              </a:rPr>
              <a:t>at</a:t>
            </a:r>
            <a:r>
              <a:rPr lang="en-US" sz="1800" dirty="0" err="1" smtClean="0">
                <a:latin typeface="Courier New" pitchFamily="49" charset="0"/>
              </a:rPr>
              <a:t>ionMatrix</a:t>
            </a:r>
            <a:r>
              <a:rPr lang="en-US" sz="1800" dirty="0" smtClean="0">
                <a:latin typeface="Courier New" pitchFamily="49" charset="0"/>
              </a:rPr>
              <a:t>(tilt</a:t>
            </a:r>
            <a:r>
              <a:rPr lang="hu-HU" sz="1800" dirty="0" smtClean="0">
                <a:latin typeface="Courier New" pitchFamily="49" charset="0"/>
              </a:rPr>
              <a:t>, </a:t>
            </a:r>
            <a:r>
              <a:rPr lang="en-US" sz="1800" dirty="0" smtClean="0">
                <a:latin typeface="Courier New" pitchFamily="49" charset="0"/>
              </a:rPr>
              <a:t>X) *</a:t>
            </a:r>
            <a:r>
              <a:rPr lang="hu-HU" sz="1800" dirty="0" smtClean="0">
                <a:latin typeface="Courier New" pitchFamily="49" charset="0"/>
              </a:rPr>
              <a:t> </a:t>
            </a:r>
            <a:r>
              <a:rPr lang="en-US" sz="1800" dirty="0" err="1" smtClean="0">
                <a:latin typeface="Courier New" pitchFamily="49" charset="0"/>
              </a:rPr>
              <a:t>TranslateMatrix</a:t>
            </a:r>
            <a:r>
              <a:rPr lang="en-US" sz="1800" dirty="0" smtClean="0">
                <a:latin typeface="Courier New" pitchFamily="49" charset="0"/>
              </a:rPr>
              <a:t>(p);</a:t>
            </a:r>
          </a:p>
          <a:p>
            <a:pPr lvl="1"/>
            <a:r>
              <a:rPr lang="en-US" sz="1800" dirty="0" smtClean="0">
                <a:latin typeface="Courier New" pitchFamily="49" charset="0"/>
              </a:rPr>
              <a:t>   </a:t>
            </a:r>
            <a:r>
              <a:rPr lang="en-US" sz="1800" dirty="0" err="1" smtClean="0">
                <a:latin typeface="Courier New" pitchFamily="49" charset="0"/>
              </a:rPr>
              <a:t>Minv</a:t>
            </a:r>
            <a:r>
              <a:rPr lang="en-US" sz="1800" dirty="0" smtClean="0">
                <a:latin typeface="Courier New" pitchFamily="49" charset="0"/>
              </a:rPr>
              <a:t> = </a:t>
            </a:r>
            <a:r>
              <a:rPr lang="en-US" sz="1800" dirty="0" err="1" smtClean="0">
                <a:latin typeface="Courier New" pitchFamily="49" charset="0"/>
              </a:rPr>
              <a:t>TranslateMatrix</a:t>
            </a:r>
            <a:r>
              <a:rPr lang="en-US" sz="1800" dirty="0" smtClean="0">
                <a:latin typeface="Courier New" pitchFamily="49" charset="0"/>
              </a:rPr>
              <a:t>(-p) * </a:t>
            </a:r>
            <a:r>
              <a:rPr lang="hu-HU" sz="1800" dirty="0" err="1" smtClean="0">
                <a:latin typeface="Courier New" pitchFamily="49" charset="0"/>
              </a:rPr>
              <a:t>Ro</a:t>
            </a:r>
            <a:r>
              <a:rPr lang="en-US" sz="1800" dirty="0" smtClean="0">
                <a:latin typeface="Courier New" pitchFamily="49" charset="0"/>
              </a:rPr>
              <a:t>t</a:t>
            </a:r>
            <a:r>
              <a:rPr lang="hu-HU" sz="1800" dirty="0" err="1" smtClean="0">
                <a:latin typeface="Courier New" pitchFamily="49" charset="0"/>
              </a:rPr>
              <a:t>at</a:t>
            </a:r>
            <a:r>
              <a:rPr lang="en-US" sz="1800" dirty="0" err="1" smtClean="0">
                <a:latin typeface="Courier New" pitchFamily="49" charset="0"/>
              </a:rPr>
              <a:t>ionMatrix</a:t>
            </a:r>
            <a:r>
              <a:rPr lang="en-US" sz="1800" dirty="0" smtClean="0">
                <a:latin typeface="Courier New" pitchFamily="49" charset="0"/>
              </a:rPr>
              <a:t>(-tilt</a:t>
            </a:r>
            <a:r>
              <a:rPr lang="hu-HU" sz="1800" dirty="0" smtClean="0">
                <a:latin typeface="Courier New" pitchFamily="49" charset="0"/>
              </a:rPr>
              <a:t>,</a:t>
            </a:r>
            <a:r>
              <a:rPr lang="en-US" sz="1800" dirty="0" smtClean="0">
                <a:latin typeface="Courier New" pitchFamily="49" charset="0"/>
              </a:rPr>
              <a:t>X) *</a:t>
            </a:r>
            <a:r>
              <a:rPr lang="hu-HU" sz="1800" dirty="0" smtClean="0">
                <a:latin typeface="Courier New" pitchFamily="49" charset="0"/>
              </a:rPr>
              <a:t> </a:t>
            </a:r>
            <a:r>
              <a:rPr lang="hu-HU" sz="1800" dirty="0" err="1" smtClean="0">
                <a:latin typeface="Courier New" pitchFamily="49" charset="0"/>
              </a:rPr>
              <a:t>Ro</a:t>
            </a:r>
            <a:r>
              <a:rPr lang="en-US" sz="1800" dirty="0" smtClean="0">
                <a:latin typeface="Courier New" pitchFamily="49" charset="0"/>
              </a:rPr>
              <a:t>t</a:t>
            </a:r>
            <a:r>
              <a:rPr lang="hu-HU" sz="1800" dirty="0" err="1" smtClean="0">
                <a:latin typeface="Courier New" pitchFamily="49" charset="0"/>
              </a:rPr>
              <a:t>at</a:t>
            </a:r>
            <a:r>
              <a:rPr lang="en-US" sz="1800" dirty="0" err="1" smtClean="0">
                <a:latin typeface="Courier New" pitchFamily="49" charset="0"/>
              </a:rPr>
              <a:t>ionMatrix</a:t>
            </a:r>
            <a:r>
              <a:rPr lang="en-US" sz="1800" dirty="0" smtClean="0">
                <a:latin typeface="Courier New" pitchFamily="49" charset="0"/>
              </a:rPr>
              <a:t>(-</a:t>
            </a:r>
            <a:r>
              <a:rPr lang="hu-HU" sz="1800" dirty="0" err="1" smtClean="0">
                <a:latin typeface="Courier New" pitchFamily="49" charset="0"/>
              </a:rPr>
              <a:t>rotAng</a:t>
            </a:r>
            <a:r>
              <a:rPr lang="hu-HU" sz="1800" dirty="0" smtClean="0">
                <a:latin typeface="Courier New" pitchFamily="49" charset="0"/>
              </a:rPr>
              <a:t>,</a:t>
            </a:r>
            <a:r>
              <a:rPr lang="en-US" sz="1800" dirty="0" smtClean="0">
                <a:latin typeface="Courier New" pitchFamily="49" charset="0"/>
              </a:rPr>
              <a:t>Z);</a:t>
            </a:r>
          </a:p>
          <a:p>
            <a:r>
              <a:rPr lang="en-US" altLang="en-US" sz="1800" dirty="0" smtClean="0">
                <a:latin typeface="Courier New" pitchFamily="49" charset="0"/>
              </a:rPr>
              <a:t>   }</a:t>
            </a:r>
            <a:endParaRPr lang="en-US" altLang="en-US" sz="800" dirty="0">
              <a:latin typeface="Courier New" pitchFamily="49" charset="0"/>
            </a:endParaRPr>
          </a:p>
          <a:p>
            <a:r>
              <a:rPr lang="en-US" altLang="en-US" sz="1800" dirty="0" smtClean="0">
                <a:latin typeface="Courier New" pitchFamily="49" charset="0"/>
              </a:rPr>
              <a:t>};</a:t>
            </a:r>
            <a:endParaRPr lang="hu-HU" altLang="en-US" sz="1800" dirty="0">
              <a:latin typeface="Courier New" pitchFamily="49" charset="0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260648"/>
            <a:ext cx="864096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Planet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536" y="245761"/>
            <a:ext cx="3960812" cy="1143000"/>
          </a:xfrm>
        </p:spPr>
        <p:txBody>
          <a:bodyPr/>
          <a:lstStyle/>
          <a:p>
            <a:pPr>
              <a:defRPr/>
            </a:pPr>
            <a:r>
              <a:rPr lang="hu-HU" dirty="0" smtClean="0">
                <a:solidFill>
                  <a:srgbClr val="FF0000"/>
                </a:solidFill>
              </a:rPr>
              <a:t>Az űrhajó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79376" y="1535270"/>
            <a:ext cx="11449271" cy="5357192"/>
          </a:xfrm>
        </p:spPr>
        <p:txBody>
          <a:bodyPr>
            <a:normAutofit/>
          </a:bodyPr>
          <a:lstStyle/>
          <a:p>
            <a:r>
              <a:rPr lang="hu-HU" altLang="en-US" dirty="0" smtClean="0"/>
              <a:t>Komplex geometria </a:t>
            </a:r>
          </a:p>
          <a:p>
            <a:pPr lvl="1"/>
            <a:r>
              <a:rPr lang="hu-HU" altLang="en-US" dirty="0" smtClean="0"/>
              <a:t>négyszögháló</a:t>
            </a:r>
          </a:p>
          <a:p>
            <a:r>
              <a:rPr lang="hu-HU" altLang="en-US" dirty="0" smtClean="0"/>
              <a:t>Komplex textúra</a:t>
            </a:r>
          </a:p>
          <a:p>
            <a:r>
              <a:rPr lang="hu-HU" altLang="en-US" dirty="0" smtClean="0"/>
              <a:t>Fizikai animáció</a:t>
            </a:r>
          </a:p>
          <a:p>
            <a:pPr lvl="1"/>
            <a:r>
              <a:rPr lang="hu-HU" altLang="en-US" dirty="0" smtClean="0"/>
              <a:t>erők (gravitáció, rakéták)</a:t>
            </a:r>
          </a:p>
          <a:p>
            <a:pPr lvl="1"/>
            <a:r>
              <a:rPr lang="hu-HU" altLang="en-US" dirty="0" smtClean="0"/>
              <a:t>ütközések</a:t>
            </a:r>
          </a:p>
          <a:p>
            <a:r>
              <a:rPr lang="hu-HU" altLang="en-US" dirty="0" smtClean="0"/>
              <a:t>Viselkedés (AI)</a:t>
            </a:r>
          </a:p>
          <a:p>
            <a:pPr lvl="1"/>
            <a:r>
              <a:rPr lang="hu-HU" altLang="en-US" dirty="0" smtClean="0"/>
              <a:t>A rakéták vezérlése</a:t>
            </a:r>
          </a:p>
          <a:p>
            <a:pPr lvl="2"/>
            <a:r>
              <a:rPr lang="hu-HU" altLang="en-US" dirty="0" smtClean="0"/>
              <a:t>Ütközés elkerülés, avatártól menekülés, avatár üldözése</a:t>
            </a:r>
          </a:p>
        </p:txBody>
      </p:sp>
      <p:pic>
        <p:nvPicPr>
          <p:cNvPr id="27652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49494"/>
              </a:clrFrom>
              <a:clrTo>
                <a:srgbClr val="94949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830" y="162646"/>
            <a:ext cx="5666744" cy="31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abadkézi sokszög 3"/>
          <p:cNvSpPr/>
          <p:nvPr/>
        </p:nvSpPr>
        <p:spPr>
          <a:xfrm>
            <a:off x="2470254" y="3300545"/>
            <a:ext cx="1589809" cy="1114425"/>
          </a:xfrm>
          <a:custGeom>
            <a:avLst/>
            <a:gdLst>
              <a:gd name="connsiteX0" fmla="*/ 1548246 w 1548246"/>
              <a:gd name="connsiteY0" fmla="*/ 945573 h 1465118"/>
              <a:gd name="connsiteX1" fmla="*/ 716973 w 1548246"/>
              <a:gd name="connsiteY1" fmla="*/ 1465118 h 1465118"/>
              <a:gd name="connsiteX2" fmla="*/ 0 w 1548246"/>
              <a:gd name="connsiteY2" fmla="*/ 1070263 h 1465118"/>
              <a:gd name="connsiteX3" fmla="*/ 62346 w 1548246"/>
              <a:gd name="connsiteY3" fmla="*/ 155863 h 1465118"/>
              <a:gd name="connsiteX4" fmla="*/ 1132609 w 1548246"/>
              <a:gd name="connsiteY4" fmla="*/ 0 h 1465118"/>
              <a:gd name="connsiteX5" fmla="*/ 1548246 w 1548246"/>
              <a:gd name="connsiteY5" fmla="*/ 945573 h 1465118"/>
              <a:gd name="connsiteX0" fmla="*/ 1548246 w 1548246"/>
              <a:gd name="connsiteY0" fmla="*/ 966355 h 1485900"/>
              <a:gd name="connsiteX1" fmla="*/ 716973 w 1548246"/>
              <a:gd name="connsiteY1" fmla="*/ 1485900 h 1485900"/>
              <a:gd name="connsiteX2" fmla="*/ 0 w 1548246"/>
              <a:gd name="connsiteY2" fmla="*/ 1091045 h 1485900"/>
              <a:gd name="connsiteX3" fmla="*/ 62346 w 1548246"/>
              <a:gd name="connsiteY3" fmla="*/ 176645 h 1485900"/>
              <a:gd name="connsiteX4" fmla="*/ 1174173 w 1548246"/>
              <a:gd name="connsiteY4" fmla="*/ 0 h 1485900"/>
              <a:gd name="connsiteX5" fmla="*/ 1548246 w 1548246"/>
              <a:gd name="connsiteY5" fmla="*/ 966355 h 1485900"/>
              <a:gd name="connsiteX0" fmla="*/ 1558637 w 1558637"/>
              <a:gd name="connsiteY0" fmla="*/ 1039092 h 1485900"/>
              <a:gd name="connsiteX1" fmla="*/ 716973 w 1558637"/>
              <a:gd name="connsiteY1" fmla="*/ 1485900 h 1485900"/>
              <a:gd name="connsiteX2" fmla="*/ 0 w 1558637"/>
              <a:gd name="connsiteY2" fmla="*/ 1091045 h 1485900"/>
              <a:gd name="connsiteX3" fmla="*/ 62346 w 1558637"/>
              <a:gd name="connsiteY3" fmla="*/ 176645 h 1485900"/>
              <a:gd name="connsiteX4" fmla="*/ 1174173 w 1558637"/>
              <a:gd name="connsiteY4" fmla="*/ 0 h 1485900"/>
              <a:gd name="connsiteX5" fmla="*/ 1558637 w 1558637"/>
              <a:gd name="connsiteY5" fmla="*/ 1039092 h 1485900"/>
              <a:gd name="connsiteX0" fmla="*/ 1589809 w 1589809"/>
              <a:gd name="connsiteY0" fmla="*/ 1028701 h 1485900"/>
              <a:gd name="connsiteX1" fmla="*/ 716973 w 1589809"/>
              <a:gd name="connsiteY1" fmla="*/ 1485900 h 1485900"/>
              <a:gd name="connsiteX2" fmla="*/ 0 w 1589809"/>
              <a:gd name="connsiteY2" fmla="*/ 1091045 h 1485900"/>
              <a:gd name="connsiteX3" fmla="*/ 62346 w 1589809"/>
              <a:gd name="connsiteY3" fmla="*/ 176645 h 1485900"/>
              <a:gd name="connsiteX4" fmla="*/ 1174173 w 1589809"/>
              <a:gd name="connsiteY4" fmla="*/ 0 h 1485900"/>
              <a:gd name="connsiteX5" fmla="*/ 1589809 w 1589809"/>
              <a:gd name="connsiteY5" fmla="*/ 1028701 h 148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89809" h="1485900">
                <a:moveTo>
                  <a:pt x="1589809" y="1028701"/>
                </a:moveTo>
                <a:lnTo>
                  <a:pt x="716973" y="1485900"/>
                </a:lnTo>
                <a:lnTo>
                  <a:pt x="0" y="1091045"/>
                </a:lnTo>
                <a:lnTo>
                  <a:pt x="62346" y="176645"/>
                </a:lnTo>
                <a:lnTo>
                  <a:pt x="1174173" y="0"/>
                </a:lnTo>
                <a:lnTo>
                  <a:pt x="1589809" y="102870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Szabályos ötszög 3"/>
          <p:cNvSpPr/>
          <p:nvPr/>
        </p:nvSpPr>
        <p:spPr>
          <a:xfrm rot="180921">
            <a:off x="3175789" y="4060396"/>
            <a:ext cx="1627127" cy="1037528"/>
          </a:xfrm>
          <a:custGeom>
            <a:avLst/>
            <a:gdLst>
              <a:gd name="connsiteX0" fmla="*/ 2 w 1627131"/>
              <a:gd name="connsiteY0" fmla="*/ 539456 h 1412319"/>
              <a:gd name="connsiteX1" fmla="*/ 813566 w 1627131"/>
              <a:gd name="connsiteY1" fmla="*/ 0 h 1412319"/>
              <a:gd name="connsiteX2" fmla="*/ 1627129 w 1627131"/>
              <a:gd name="connsiteY2" fmla="*/ 539456 h 1412319"/>
              <a:gd name="connsiteX3" fmla="*/ 1316376 w 1627131"/>
              <a:gd name="connsiteY3" fmla="*/ 1412315 h 1412319"/>
              <a:gd name="connsiteX4" fmla="*/ 310755 w 1627131"/>
              <a:gd name="connsiteY4" fmla="*/ 1412315 h 1412319"/>
              <a:gd name="connsiteX5" fmla="*/ 2 w 1627131"/>
              <a:gd name="connsiteY5" fmla="*/ 539456 h 1412319"/>
              <a:gd name="connsiteX0" fmla="*/ 0 w 1627127"/>
              <a:gd name="connsiteY0" fmla="*/ 510512 h 1383371"/>
              <a:gd name="connsiteX1" fmla="*/ 856710 w 1627127"/>
              <a:gd name="connsiteY1" fmla="*/ 0 h 1383371"/>
              <a:gd name="connsiteX2" fmla="*/ 1627127 w 1627127"/>
              <a:gd name="connsiteY2" fmla="*/ 510512 h 1383371"/>
              <a:gd name="connsiteX3" fmla="*/ 1316374 w 1627127"/>
              <a:gd name="connsiteY3" fmla="*/ 1383371 h 1383371"/>
              <a:gd name="connsiteX4" fmla="*/ 310753 w 1627127"/>
              <a:gd name="connsiteY4" fmla="*/ 1383371 h 1383371"/>
              <a:gd name="connsiteX5" fmla="*/ 0 w 1627127"/>
              <a:gd name="connsiteY5" fmla="*/ 510512 h 138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27127" h="1383371">
                <a:moveTo>
                  <a:pt x="0" y="510512"/>
                </a:moveTo>
                <a:lnTo>
                  <a:pt x="856710" y="0"/>
                </a:lnTo>
                <a:lnTo>
                  <a:pt x="1627127" y="510512"/>
                </a:lnTo>
                <a:lnTo>
                  <a:pt x="1316374" y="1383371"/>
                </a:lnTo>
                <a:lnTo>
                  <a:pt x="310753" y="1383371"/>
                </a:lnTo>
                <a:lnTo>
                  <a:pt x="0" y="510512"/>
                </a:ln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ím 1"/>
              <p:cNvSpPr>
                <a:spLocks noGrp="1"/>
              </p:cNvSpPr>
              <p:nvPr>
                <p:ph type="title"/>
              </p:nvPr>
            </p:nvSpPr>
            <p:spPr>
              <a:xfrm>
                <a:off x="447488" y="437196"/>
                <a:ext cx="11409151" cy="857250"/>
              </a:xfrm>
            </p:spPr>
            <p:txBody>
              <a:bodyPr>
                <a:normAutofit fontScale="90000"/>
              </a:bodyPr>
              <a:lstStyle/>
              <a:p>
                <a:r>
                  <a:rPr lang="hu-HU" dirty="0" smtClean="0">
                    <a:solidFill>
                      <a:srgbClr val="FF0000"/>
                    </a:solidFill>
                  </a:rPr>
                  <a:t>Az Euler karakterisztika invariáns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: </a:t>
                </a:r>
                <a:r>
                  <a:rPr lang="hu-HU" dirty="0" smtClean="0">
                    <a:solidFill>
                      <a:srgbClr val="FF0000"/>
                    </a:solidFill>
                  </a:rPr>
                  <a:t>csúcs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 - </a:t>
                </a:r>
                <a:r>
                  <a:rPr lang="hu-HU" dirty="0" smtClean="0">
                    <a:solidFill>
                      <a:srgbClr val="FF0000"/>
                    </a:solidFill>
                  </a:rPr>
                  <a:t>él </a:t>
                </a:r>
                <a:r>
                  <a:rPr lang="en-US" dirty="0">
                    <a:solidFill>
                      <a:srgbClr val="FF0000"/>
                    </a:solidFill>
                  </a:rPr>
                  <a:t>+</a:t>
                </a:r>
                <a:r>
                  <a:rPr lang="hu-HU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>
                    <a:solidFill>
                      <a:srgbClr val="FF0000"/>
                    </a:solidFill>
                  </a:rPr>
                  <a:t>lap</a:t>
                </a:r>
                <a:r>
                  <a:rPr lang="hu-HU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>
                    <a:solidFill>
                      <a:srgbClr val="FF0000"/>
                    </a:solidFill>
                  </a:rPr>
                  <a:t>=</a:t>
                </a:r>
                <a:r>
                  <a:rPr lang="hu-HU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𝜒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Cím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47488" y="437196"/>
                <a:ext cx="11409151" cy="857250"/>
              </a:xfrm>
              <a:blipFill>
                <a:blip r:embed="rId2"/>
                <a:stretch>
                  <a:fillRect t="-3571" b="-22143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839416" y="1547008"/>
                <a:ext cx="10945216" cy="134431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800" i="1" dirty="0">
                        <a:latin typeface="Cambria Math"/>
                        <a:ea typeface="Cambria Math"/>
                      </a:rPr>
                      <m:t>𝜒</m:t>
                    </m:r>
                  </m:oMath>
                </a14:m>
                <a:r>
                  <a:rPr lang="hu-HU" sz="2800" dirty="0"/>
                  <a:t> csak felület topológiájától függ, amelyre a csúcsokat, éleket és lapokat felrajzoltuk. </a:t>
                </a:r>
                <a:endParaRPr lang="en-US" sz="2800" dirty="0"/>
              </a:p>
            </p:txBody>
          </p:sp>
        </mc:Choice>
        <mc:Fallback xmlns="">
          <p:sp>
            <p:nvSpPr>
              <p:cNvPr id="7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9416" y="1547008"/>
                <a:ext cx="10945216" cy="1344311"/>
              </a:xfrm>
              <a:blipFill>
                <a:blip r:embed="rId3"/>
                <a:stretch>
                  <a:fillRect l="-1170" t="-4545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zabadkézi sokszög 7"/>
          <p:cNvSpPr/>
          <p:nvPr/>
        </p:nvSpPr>
        <p:spPr>
          <a:xfrm>
            <a:off x="4818600" y="3768136"/>
            <a:ext cx="644236" cy="1839191"/>
          </a:xfrm>
          <a:custGeom>
            <a:avLst/>
            <a:gdLst>
              <a:gd name="connsiteX0" fmla="*/ 0 w 519545"/>
              <a:gd name="connsiteY0" fmla="*/ 955963 h 1818409"/>
              <a:gd name="connsiteX1" fmla="*/ 83127 w 519545"/>
              <a:gd name="connsiteY1" fmla="*/ 0 h 1818409"/>
              <a:gd name="connsiteX2" fmla="*/ 519545 w 519545"/>
              <a:gd name="connsiteY2" fmla="*/ 1818409 h 1818409"/>
              <a:gd name="connsiteX3" fmla="*/ 0 w 519545"/>
              <a:gd name="connsiteY3" fmla="*/ 955963 h 1818409"/>
              <a:gd name="connsiteX0" fmla="*/ 0 w 644236"/>
              <a:gd name="connsiteY0" fmla="*/ 955963 h 2452254"/>
              <a:gd name="connsiteX1" fmla="*/ 83127 w 644236"/>
              <a:gd name="connsiteY1" fmla="*/ 0 h 2452254"/>
              <a:gd name="connsiteX2" fmla="*/ 644236 w 644236"/>
              <a:gd name="connsiteY2" fmla="*/ 2452254 h 2452254"/>
              <a:gd name="connsiteX3" fmla="*/ 0 w 644236"/>
              <a:gd name="connsiteY3" fmla="*/ 955963 h 2452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4236" h="2452254">
                <a:moveTo>
                  <a:pt x="0" y="955963"/>
                </a:moveTo>
                <a:lnTo>
                  <a:pt x="83127" y="0"/>
                </a:lnTo>
                <a:lnTo>
                  <a:pt x="644236" y="2452254"/>
                </a:lnTo>
                <a:lnTo>
                  <a:pt x="0" y="95596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Szabadkézi sokszög 8"/>
          <p:cNvSpPr/>
          <p:nvPr/>
        </p:nvSpPr>
        <p:spPr>
          <a:xfrm>
            <a:off x="4444526" y="4485109"/>
            <a:ext cx="1028700" cy="1122218"/>
          </a:xfrm>
          <a:custGeom>
            <a:avLst/>
            <a:gdLst>
              <a:gd name="connsiteX0" fmla="*/ 0 w 1028700"/>
              <a:gd name="connsiteY0" fmla="*/ 852055 h 1496291"/>
              <a:gd name="connsiteX1" fmla="*/ 363682 w 1028700"/>
              <a:gd name="connsiteY1" fmla="*/ 0 h 1496291"/>
              <a:gd name="connsiteX2" fmla="*/ 1028700 w 1028700"/>
              <a:gd name="connsiteY2" fmla="*/ 1496291 h 1496291"/>
              <a:gd name="connsiteX3" fmla="*/ 0 w 1028700"/>
              <a:gd name="connsiteY3" fmla="*/ 852055 h 1496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8700" h="1496291">
                <a:moveTo>
                  <a:pt x="0" y="852055"/>
                </a:moveTo>
                <a:lnTo>
                  <a:pt x="363682" y="0"/>
                </a:lnTo>
                <a:lnTo>
                  <a:pt x="1028700" y="1496291"/>
                </a:lnTo>
                <a:lnTo>
                  <a:pt x="0" y="852055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Szabadkézi sokszög 9"/>
          <p:cNvSpPr/>
          <p:nvPr/>
        </p:nvSpPr>
        <p:spPr>
          <a:xfrm>
            <a:off x="1919536" y="5085184"/>
            <a:ext cx="3553691" cy="724766"/>
          </a:xfrm>
          <a:custGeom>
            <a:avLst/>
            <a:gdLst>
              <a:gd name="connsiteX0" fmla="*/ 2504209 w 3553691"/>
              <a:gd name="connsiteY0" fmla="*/ 62346 h 966355"/>
              <a:gd name="connsiteX1" fmla="*/ 3553691 w 3553691"/>
              <a:gd name="connsiteY1" fmla="*/ 696191 h 966355"/>
              <a:gd name="connsiteX2" fmla="*/ 0 w 3553691"/>
              <a:gd name="connsiteY2" fmla="*/ 966355 h 966355"/>
              <a:gd name="connsiteX3" fmla="*/ 1527464 w 3553691"/>
              <a:gd name="connsiteY3" fmla="*/ 0 h 966355"/>
              <a:gd name="connsiteX4" fmla="*/ 2504209 w 3553691"/>
              <a:gd name="connsiteY4" fmla="*/ 62346 h 966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53691" h="966355">
                <a:moveTo>
                  <a:pt x="2504209" y="62346"/>
                </a:moveTo>
                <a:lnTo>
                  <a:pt x="3553691" y="696191"/>
                </a:lnTo>
                <a:lnTo>
                  <a:pt x="0" y="966355"/>
                </a:lnTo>
                <a:lnTo>
                  <a:pt x="1527464" y="0"/>
                </a:lnTo>
                <a:lnTo>
                  <a:pt x="2504209" y="62346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Oval 15"/>
          <p:cNvSpPr>
            <a:spLocks noChangeArrowheads="1"/>
          </p:cNvSpPr>
          <p:nvPr/>
        </p:nvSpPr>
        <p:spPr bwMode="auto">
          <a:xfrm>
            <a:off x="4257489" y="5015006"/>
            <a:ext cx="304800" cy="2286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hu-HU" sz="1800"/>
          </a:p>
        </p:txBody>
      </p:sp>
      <p:sp>
        <p:nvSpPr>
          <p:cNvPr id="12" name="Oval 15"/>
          <p:cNvSpPr>
            <a:spLocks noChangeArrowheads="1"/>
          </p:cNvSpPr>
          <p:nvPr/>
        </p:nvSpPr>
        <p:spPr bwMode="auto">
          <a:xfrm>
            <a:off x="5310436" y="5447566"/>
            <a:ext cx="304800" cy="2286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hu-HU" sz="1800"/>
          </a:p>
        </p:txBody>
      </p:sp>
      <p:sp>
        <p:nvSpPr>
          <p:cNvPr id="13" name="Szabadkézi sokszög 12"/>
          <p:cNvSpPr/>
          <p:nvPr/>
        </p:nvSpPr>
        <p:spPr>
          <a:xfrm>
            <a:off x="2480420" y="3308884"/>
            <a:ext cx="1589808" cy="1122218"/>
          </a:xfrm>
          <a:custGeom>
            <a:avLst/>
            <a:gdLst>
              <a:gd name="connsiteX0" fmla="*/ 1548246 w 1548246"/>
              <a:gd name="connsiteY0" fmla="*/ 945573 h 1465118"/>
              <a:gd name="connsiteX1" fmla="*/ 716973 w 1548246"/>
              <a:gd name="connsiteY1" fmla="*/ 1465118 h 1465118"/>
              <a:gd name="connsiteX2" fmla="*/ 0 w 1548246"/>
              <a:gd name="connsiteY2" fmla="*/ 1070263 h 1465118"/>
              <a:gd name="connsiteX3" fmla="*/ 62346 w 1548246"/>
              <a:gd name="connsiteY3" fmla="*/ 155863 h 1465118"/>
              <a:gd name="connsiteX4" fmla="*/ 1132609 w 1548246"/>
              <a:gd name="connsiteY4" fmla="*/ 0 h 1465118"/>
              <a:gd name="connsiteX5" fmla="*/ 1548246 w 1548246"/>
              <a:gd name="connsiteY5" fmla="*/ 945573 h 1465118"/>
              <a:gd name="connsiteX0" fmla="*/ 1548246 w 1548246"/>
              <a:gd name="connsiteY0" fmla="*/ 945573 h 1465118"/>
              <a:gd name="connsiteX1" fmla="*/ 789709 w 1548246"/>
              <a:gd name="connsiteY1" fmla="*/ 1465118 h 1465118"/>
              <a:gd name="connsiteX2" fmla="*/ 0 w 1548246"/>
              <a:gd name="connsiteY2" fmla="*/ 1070263 h 1465118"/>
              <a:gd name="connsiteX3" fmla="*/ 62346 w 1548246"/>
              <a:gd name="connsiteY3" fmla="*/ 155863 h 1465118"/>
              <a:gd name="connsiteX4" fmla="*/ 1132609 w 1548246"/>
              <a:gd name="connsiteY4" fmla="*/ 0 h 1465118"/>
              <a:gd name="connsiteX5" fmla="*/ 1548246 w 1548246"/>
              <a:gd name="connsiteY5" fmla="*/ 945573 h 1465118"/>
              <a:gd name="connsiteX0" fmla="*/ 1569027 w 1569027"/>
              <a:gd name="connsiteY0" fmla="*/ 976746 h 1465118"/>
              <a:gd name="connsiteX1" fmla="*/ 789709 w 1569027"/>
              <a:gd name="connsiteY1" fmla="*/ 1465118 h 1465118"/>
              <a:gd name="connsiteX2" fmla="*/ 0 w 1569027"/>
              <a:gd name="connsiteY2" fmla="*/ 1070263 h 1465118"/>
              <a:gd name="connsiteX3" fmla="*/ 62346 w 1569027"/>
              <a:gd name="connsiteY3" fmla="*/ 155863 h 1465118"/>
              <a:gd name="connsiteX4" fmla="*/ 1132609 w 1569027"/>
              <a:gd name="connsiteY4" fmla="*/ 0 h 1465118"/>
              <a:gd name="connsiteX5" fmla="*/ 1569027 w 1569027"/>
              <a:gd name="connsiteY5" fmla="*/ 976746 h 1465118"/>
              <a:gd name="connsiteX0" fmla="*/ 1569027 w 1569027"/>
              <a:gd name="connsiteY0" fmla="*/ 1007919 h 1496291"/>
              <a:gd name="connsiteX1" fmla="*/ 789709 w 1569027"/>
              <a:gd name="connsiteY1" fmla="*/ 1496291 h 1496291"/>
              <a:gd name="connsiteX2" fmla="*/ 0 w 1569027"/>
              <a:gd name="connsiteY2" fmla="*/ 1101436 h 1496291"/>
              <a:gd name="connsiteX3" fmla="*/ 62346 w 1569027"/>
              <a:gd name="connsiteY3" fmla="*/ 187036 h 1496291"/>
              <a:gd name="connsiteX4" fmla="*/ 1153391 w 1569027"/>
              <a:gd name="connsiteY4" fmla="*/ 0 h 1496291"/>
              <a:gd name="connsiteX5" fmla="*/ 1569027 w 1569027"/>
              <a:gd name="connsiteY5" fmla="*/ 1007919 h 1496291"/>
              <a:gd name="connsiteX0" fmla="*/ 1569027 w 1569027"/>
              <a:gd name="connsiteY0" fmla="*/ 1007919 h 1465118"/>
              <a:gd name="connsiteX1" fmla="*/ 779318 w 1569027"/>
              <a:gd name="connsiteY1" fmla="*/ 1465118 h 1465118"/>
              <a:gd name="connsiteX2" fmla="*/ 0 w 1569027"/>
              <a:gd name="connsiteY2" fmla="*/ 1101436 h 1465118"/>
              <a:gd name="connsiteX3" fmla="*/ 62346 w 1569027"/>
              <a:gd name="connsiteY3" fmla="*/ 187036 h 1465118"/>
              <a:gd name="connsiteX4" fmla="*/ 1153391 w 1569027"/>
              <a:gd name="connsiteY4" fmla="*/ 0 h 1465118"/>
              <a:gd name="connsiteX5" fmla="*/ 1569027 w 1569027"/>
              <a:gd name="connsiteY5" fmla="*/ 1007919 h 1465118"/>
              <a:gd name="connsiteX0" fmla="*/ 1589809 w 1589809"/>
              <a:gd name="connsiteY0" fmla="*/ 1018310 h 1465118"/>
              <a:gd name="connsiteX1" fmla="*/ 779318 w 1589809"/>
              <a:gd name="connsiteY1" fmla="*/ 1465118 h 1465118"/>
              <a:gd name="connsiteX2" fmla="*/ 0 w 1589809"/>
              <a:gd name="connsiteY2" fmla="*/ 1101436 h 1465118"/>
              <a:gd name="connsiteX3" fmla="*/ 62346 w 1589809"/>
              <a:gd name="connsiteY3" fmla="*/ 187036 h 1465118"/>
              <a:gd name="connsiteX4" fmla="*/ 1153391 w 1589809"/>
              <a:gd name="connsiteY4" fmla="*/ 0 h 1465118"/>
              <a:gd name="connsiteX5" fmla="*/ 1589809 w 1589809"/>
              <a:gd name="connsiteY5" fmla="*/ 1018310 h 1465118"/>
              <a:gd name="connsiteX0" fmla="*/ 1548245 w 1548245"/>
              <a:gd name="connsiteY0" fmla="*/ 997528 h 1465118"/>
              <a:gd name="connsiteX1" fmla="*/ 779318 w 1548245"/>
              <a:gd name="connsiteY1" fmla="*/ 1465118 h 1465118"/>
              <a:gd name="connsiteX2" fmla="*/ 0 w 1548245"/>
              <a:gd name="connsiteY2" fmla="*/ 1101436 h 1465118"/>
              <a:gd name="connsiteX3" fmla="*/ 62346 w 1548245"/>
              <a:gd name="connsiteY3" fmla="*/ 187036 h 1465118"/>
              <a:gd name="connsiteX4" fmla="*/ 1153391 w 1548245"/>
              <a:gd name="connsiteY4" fmla="*/ 0 h 1465118"/>
              <a:gd name="connsiteX5" fmla="*/ 1548245 w 1548245"/>
              <a:gd name="connsiteY5" fmla="*/ 997528 h 1465118"/>
              <a:gd name="connsiteX0" fmla="*/ 1589808 w 1589808"/>
              <a:gd name="connsiteY0" fmla="*/ 1039092 h 1465118"/>
              <a:gd name="connsiteX1" fmla="*/ 779318 w 1589808"/>
              <a:gd name="connsiteY1" fmla="*/ 1465118 h 1465118"/>
              <a:gd name="connsiteX2" fmla="*/ 0 w 1589808"/>
              <a:gd name="connsiteY2" fmla="*/ 1101436 h 1465118"/>
              <a:gd name="connsiteX3" fmla="*/ 62346 w 1589808"/>
              <a:gd name="connsiteY3" fmla="*/ 187036 h 1465118"/>
              <a:gd name="connsiteX4" fmla="*/ 1153391 w 1589808"/>
              <a:gd name="connsiteY4" fmla="*/ 0 h 1465118"/>
              <a:gd name="connsiteX5" fmla="*/ 1589808 w 1589808"/>
              <a:gd name="connsiteY5" fmla="*/ 1039092 h 1465118"/>
              <a:gd name="connsiteX0" fmla="*/ 1589808 w 1589808"/>
              <a:gd name="connsiteY0" fmla="*/ 1039092 h 1496291"/>
              <a:gd name="connsiteX1" fmla="*/ 779318 w 1589808"/>
              <a:gd name="connsiteY1" fmla="*/ 1496291 h 1496291"/>
              <a:gd name="connsiteX2" fmla="*/ 0 w 1589808"/>
              <a:gd name="connsiteY2" fmla="*/ 1101436 h 1496291"/>
              <a:gd name="connsiteX3" fmla="*/ 62346 w 1589808"/>
              <a:gd name="connsiteY3" fmla="*/ 187036 h 1496291"/>
              <a:gd name="connsiteX4" fmla="*/ 1153391 w 1589808"/>
              <a:gd name="connsiteY4" fmla="*/ 0 h 1496291"/>
              <a:gd name="connsiteX5" fmla="*/ 1589808 w 1589808"/>
              <a:gd name="connsiteY5" fmla="*/ 1039092 h 1496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89808" h="1496291">
                <a:moveTo>
                  <a:pt x="1589808" y="1039092"/>
                </a:moveTo>
                <a:lnTo>
                  <a:pt x="779318" y="1496291"/>
                </a:lnTo>
                <a:lnTo>
                  <a:pt x="0" y="1101436"/>
                </a:lnTo>
                <a:lnTo>
                  <a:pt x="62346" y="187036"/>
                </a:lnTo>
                <a:lnTo>
                  <a:pt x="1153391" y="0"/>
                </a:lnTo>
                <a:lnTo>
                  <a:pt x="1589808" y="1039092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Oval 15"/>
          <p:cNvSpPr>
            <a:spLocks noChangeArrowheads="1"/>
          </p:cNvSpPr>
          <p:nvPr/>
        </p:nvSpPr>
        <p:spPr bwMode="auto">
          <a:xfrm>
            <a:off x="2379973" y="3316131"/>
            <a:ext cx="304800" cy="2286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hu-HU" sz="1800"/>
          </a:p>
        </p:txBody>
      </p:sp>
      <p:cxnSp>
        <p:nvCxnSpPr>
          <p:cNvPr id="15" name="Egyenes összekötő 14"/>
          <p:cNvCxnSpPr/>
          <p:nvPr/>
        </p:nvCxnSpPr>
        <p:spPr>
          <a:xfrm flipH="1">
            <a:off x="3244377" y="4067632"/>
            <a:ext cx="784289" cy="34733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zabadkézi sokszög 15"/>
          <p:cNvSpPr/>
          <p:nvPr/>
        </p:nvSpPr>
        <p:spPr>
          <a:xfrm>
            <a:off x="3633380" y="3305206"/>
            <a:ext cx="1267691" cy="1161184"/>
          </a:xfrm>
          <a:custGeom>
            <a:avLst/>
            <a:gdLst>
              <a:gd name="connsiteX0" fmla="*/ 394855 w 1267691"/>
              <a:gd name="connsiteY0" fmla="*/ 945573 h 1548245"/>
              <a:gd name="connsiteX1" fmla="*/ 0 w 1267691"/>
              <a:gd name="connsiteY1" fmla="*/ 0 h 1548245"/>
              <a:gd name="connsiteX2" fmla="*/ 1267691 w 1267691"/>
              <a:gd name="connsiteY2" fmla="*/ 581891 h 1548245"/>
              <a:gd name="connsiteX3" fmla="*/ 1194955 w 1267691"/>
              <a:gd name="connsiteY3" fmla="*/ 1548245 h 1548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67691" h="1548245">
                <a:moveTo>
                  <a:pt x="394855" y="945573"/>
                </a:moveTo>
                <a:lnTo>
                  <a:pt x="0" y="0"/>
                </a:lnTo>
                <a:lnTo>
                  <a:pt x="1267691" y="581891"/>
                </a:lnTo>
                <a:lnTo>
                  <a:pt x="1194955" y="1548245"/>
                </a:lnTo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Szabadkézi sokszög 16"/>
          <p:cNvSpPr/>
          <p:nvPr/>
        </p:nvSpPr>
        <p:spPr>
          <a:xfrm>
            <a:off x="1929927" y="4118828"/>
            <a:ext cx="1496291" cy="1691121"/>
          </a:xfrm>
          <a:custGeom>
            <a:avLst/>
            <a:gdLst>
              <a:gd name="connsiteX0" fmla="*/ 1496291 w 1496291"/>
              <a:gd name="connsiteY0" fmla="*/ 1298864 h 2254828"/>
              <a:gd name="connsiteX1" fmla="*/ 1278082 w 1496291"/>
              <a:gd name="connsiteY1" fmla="*/ 384464 h 2254828"/>
              <a:gd name="connsiteX2" fmla="*/ 540327 w 1496291"/>
              <a:gd name="connsiteY2" fmla="*/ 0 h 2254828"/>
              <a:gd name="connsiteX3" fmla="*/ 72736 w 1496291"/>
              <a:gd name="connsiteY3" fmla="*/ 768928 h 2254828"/>
              <a:gd name="connsiteX4" fmla="*/ 0 w 1496291"/>
              <a:gd name="connsiteY4" fmla="*/ 2254828 h 2254828"/>
              <a:gd name="connsiteX5" fmla="*/ 1496291 w 1496291"/>
              <a:gd name="connsiteY5" fmla="*/ 1298864 h 225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6291" h="2254828">
                <a:moveTo>
                  <a:pt x="1496291" y="1298864"/>
                </a:moveTo>
                <a:lnTo>
                  <a:pt x="1278082" y="384464"/>
                </a:lnTo>
                <a:lnTo>
                  <a:pt x="540327" y="0"/>
                </a:lnTo>
                <a:lnTo>
                  <a:pt x="72736" y="768928"/>
                </a:lnTo>
                <a:lnTo>
                  <a:pt x="0" y="2254828"/>
                </a:lnTo>
                <a:lnTo>
                  <a:pt x="1496291" y="1298864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Oval 15"/>
          <p:cNvSpPr>
            <a:spLocks noChangeArrowheads="1"/>
          </p:cNvSpPr>
          <p:nvPr/>
        </p:nvSpPr>
        <p:spPr bwMode="auto">
          <a:xfrm>
            <a:off x="3273817" y="4970883"/>
            <a:ext cx="304800" cy="2286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hu-HU" sz="1800"/>
          </a:p>
        </p:txBody>
      </p:sp>
      <p:sp>
        <p:nvSpPr>
          <p:cNvPr id="19" name="Oval 15"/>
          <p:cNvSpPr>
            <a:spLocks noChangeArrowheads="1"/>
          </p:cNvSpPr>
          <p:nvPr/>
        </p:nvSpPr>
        <p:spPr bwMode="auto">
          <a:xfrm>
            <a:off x="4777038" y="3670720"/>
            <a:ext cx="304800" cy="2286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hu-HU" sz="1800"/>
          </a:p>
        </p:txBody>
      </p:sp>
      <p:sp>
        <p:nvSpPr>
          <p:cNvPr id="20" name="Oval 15"/>
          <p:cNvSpPr>
            <a:spLocks noChangeArrowheads="1"/>
          </p:cNvSpPr>
          <p:nvPr/>
        </p:nvSpPr>
        <p:spPr bwMode="auto">
          <a:xfrm>
            <a:off x="1805235" y="5676166"/>
            <a:ext cx="304800" cy="2286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hu-HU" sz="2000"/>
          </a:p>
        </p:txBody>
      </p:sp>
      <p:sp>
        <p:nvSpPr>
          <p:cNvPr id="21" name="Oval 15"/>
          <p:cNvSpPr>
            <a:spLocks noChangeArrowheads="1"/>
          </p:cNvSpPr>
          <p:nvPr/>
        </p:nvSpPr>
        <p:spPr bwMode="auto">
          <a:xfrm>
            <a:off x="2328019" y="4007339"/>
            <a:ext cx="304800" cy="2286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hu-HU" sz="1800"/>
          </a:p>
        </p:txBody>
      </p:sp>
      <p:sp>
        <p:nvSpPr>
          <p:cNvPr id="22" name="Oval 15"/>
          <p:cNvSpPr>
            <a:spLocks noChangeArrowheads="1"/>
          </p:cNvSpPr>
          <p:nvPr/>
        </p:nvSpPr>
        <p:spPr bwMode="auto">
          <a:xfrm>
            <a:off x="3091976" y="4300670"/>
            <a:ext cx="304800" cy="2286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hu-HU" sz="1800"/>
          </a:p>
        </p:txBody>
      </p:sp>
      <p:cxnSp>
        <p:nvCxnSpPr>
          <p:cNvPr id="23" name="Egyenes összekötő 22"/>
          <p:cNvCxnSpPr/>
          <p:nvPr/>
        </p:nvCxnSpPr>
        <p:spPr>
          <a:xfrm>
            <a:off x="3636521" y="3316131"/>
            <a:ext cx="392145" cy="751502"/>
          </a:xfrm>
          <a:prstGeom prst="line">
            <a:avLst/>
          </a:prstGeom>
          <a:ln w="57150">
            <a:solidFill>
              <a:srgbClr val="01AF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23"/>
          <p:cNvCxnSpPr/>
          <p:nvPr/>
        </p:nvCxnSpPr>
        <p:spPr>
          <a:xfrm flipH="1" flipV="1">
            <a:off x="4060064" y="4067634"/>
            <a:ext cx="732559" cy="41947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15"/>
          <p:cNvSpPr>
            <a:spLocks noChangeArrowheads="1"/>
          </p:cNvSpPr>
          <p:nvPr/>
        </p:nvSpPr>
        <p:spPr bwMode="auto">
          <a:xfrm>
            <a:off x="3866099" y="3953333"/>
            <a:ext cx="304800" cy="228600"/>
          </a:xfrm>
          <a:prstGeom prst="ellipse">
            <a:avLst/>
          </a:prstGeom>
          <a:solidFill>
            <a:srgbClr val="D60093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hu-HU" sz="1800"/>
          </a:p>
        </p:txBody>
      </p:sp>
      <p:sp>
        <p:nvSpPr>
          <p:cNvPr id="26" name="Szabadkézi sokszög 25"/>
          <p:cNvSpPr/>
          <p:nvPr/>
        </p:nvSpPr>
        <p:spPr>
          <a:xfrm>
            <a:off x="3656610" y="3332932"/>
            <a:ext cx="1143000" cy="1145598"/>
          </a:xfrm>
          <a:custGeom>
            <a:avLst/>
            <a:gdLst>
              <a:gd name="connsiteX0" fmla="*/ 1143000 w 1143000"/>
              <a:gd name="connsiteY0" fmla="*/ 1527464 h 1527464"/>
              <a:gd name="connsiteX1" fmla="*/ 374073 w 1143000"/>
              <a:gd name="connsiteY1" fmla="*/ 955964 h 1527464"/>
              <a:gd name="connsiteX2" fmla="*/ 0 w 1143000"/>
              <a:gd name="connsiteY2" fmla="*/ 0 h 1527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3000" h="1527464">
                <a:moveTo>
                  <a:pt x="1143000" y="1527464"/>
                </a:moveTo>
                <a:lnTo>
                  <a:pt x="374073" y="955964"/>
                </a:lnTo>
                <a:lnTo>
                  <a:pt x="0" y="0"/>
                </a:ln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7" name="Oval 15"/>
          <p:cNvSpPr>
            <a:spLocks noChangeArrowheads="1"/>
          </p:cNvSpPr>
          <p:nvPr/>
        </p:nvSpPr>
        <p:spPr bwMode="auto">
          <a:xfrm>
            <a:off x="4640222" y="4372805"/>
            <a:ext cx="304800" cy="2286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hu-HU" sz="1800"/>
          </a:p>
        </p:txBody>
      </p:sp>
      <p:sp>
        <p:nvSpPr>
          <p:cNvPr id="28" name="Oval 15"/>
          <p:cNvSpPr>
            <a:spLocks noChangeArrowheads="1"/>
          </p:cNvSpPr>
          <p:nvPr/>
        </p:nvSpPr>
        <p:spPr bwMode="auto">
          <a:xfrm>
            <a:off x="3471244" y="3201831"/>
            <a:ext cx="304800" cy="2286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hu-HU" sz="1800"/>
          </a:p>
        </p:txBody>
      </p:sp>
      <p:sp>
        <p:nvSpPr>
          <p:cNvPr id="29" name="Téglalap 28"/>
          <p:cNvSpPr/>
          <p:nvPr/>
        </p:nvSpPr>
        <p:spPr>
          <a:xfrm>
            <a:off x="6661203" y="3274061"/>
            <a:ext cx="31534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600" dirty="0"/>
              <a:t>csúcs</a:t>
            </a:r>
            <a:r>
              <a:rPr lang="en-US" sz="3600" dirty="0"/>
              <a:t> - </a:t>
            </a:r>
            <a:r>
              <a:rPr lang="hu-HU" sz="3600" dirty="0"/>
              <a:t>él </a:t>
            </a:r>
            <a:r>
              <a:rPr lang="en-US" sz="3600" dirty="0"/>
              <a:t>+</a:t>
            </a:r>
            <a:r>
              <a:rPr lang="hu-HU" sz="3600" dirty="0"/>
              <a:t> </a:t>
            </a:r>
            <a:r>
              <a:rPr lang="en-US" sz="3600" dirty="0"/>
              <a:t>lap</a:t>
            </a:r>
            <a:r>
              <a:rPr lang="hu-HU" sz="3600" dirty="0" smtClean="0"/>
              <a:t> </a:t>
            </a:r>
            <a:endParaRPr lang="en-US" sz="3600" dirty="0"/>
          </a:p>
        </p:txBody>
      </p:sp>
      <p:cxnSp>
        <p:nvCxnSpPr>
          <p:cNvPr id="30" name="Egyenes összekötő 29"/>
          <p:cNvCxnSpPr/>
          <p:nvPr/>
        </p:nvCxnSpPr>
        <p:spPr>
          <a:xfrm>
            <a:off x="6807632" y="3944890"/>
            <a:ext cx="388843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églalap 30"/>
              <p:cNvSpPr/>
              <p:nvPr/>
            </p:nvSpPr>
            <p:spPr>
              <a:xfrm>
                <a:off x="7744231" y="3980385"/>
                <a:ext cx="89960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3600" b="0" i="1" dirty="0" smtClean="0">
                          <a:latin typeface="Cambria Math"/>
                        </a:rPr>
                        <m:t>+1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1" name="Téglalap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4231" y="3980385"/>
                <a:ext cx="899605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églalap 31"/>
              <p:cNvSpPr/>
              <p:nvPr/>
            </p:nvSpPr>
            <p:spPr>
              <a:xfrm>
                <a:off x="8456168" y="3962696"/>
                <a:ext cx="89960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3600" i="1" dirty="0" smtClean="0">
                          <a:latin typeface="Cambria Math"/>
                        </a:rPr>
                        <m:t>−</m:t>
                      </m:r>
                      <m:r>
                        <a:rPr lang="hu-HU" sz="3600" b="0" i="1" dirty="0" smtClean="0"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2" name="Téglalap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6168" y="3962696"/>
                <a:ext cx="899605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églalap 32"/>
              <p:cNvSpPr/>
              <p:nvPr/>
            </p:nvSpPr>
            <p:spPr>
              <a:xfrm>
                <a:off x="7724017" y="4525238"/>
                <a:ext cx="89960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3600" b="0" i="1" dirty="0" smtClean="0">
                          <a:latin typeface="Cambria Math"/>
                        </a:rPr>
                        <m:t>+1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3" name="Téglalap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4017" y="4525238"/>
                <a:ext cx="899605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églalap 33"/>
              <p:cNvSpPr/>
              <p:nvPr/>
            </p:nvSpPr>
            <p:spPr>
              <a:xfrm>
                <a:off x="7060155" y="4542224"/>
                <a:ext cx="899605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3600" i="1" dirty="0" smtClean="0">
                          <a:latin typeface="Cambria Math"/>
                        </a:rPr>
                        <m:t>−</m:t>
                      </m:r>
                      <m:r>
                        <a:rPr lang="hu-HU" sz="3600" b="0" i="1" dirty="0" smtClean="0"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4" name="Téglalap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0155" y="4542224"/>
                <a:ext cx="899605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684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 animBg="1"/>
      <p:bldP spid="26" grpId="0" animBg="1"/>
      <p:bldP spid="31" grpId="0"/>
      <p:bldP spid="32" grpId="0"/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POLIGON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828800"/>
            <a:ext cx="7581900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Űrhajó geometria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Euler </a:t>
            </a:r>
            <a:r>
              <a:rPr lang="hu-HU" dirty="0">
                <a:solidFill>
                  <a:srgbClr val="FF0000"/>
                </a:solidFill>
              </a:rPr>
              <a:t>műveletek: csúcs </a:t>
            </a:r>
            <a:r>
              <a:rPr lang="en-US" dirty="0">
                <a:solidFill>
                  <a:srgbClr val="FF0000"/>
                </a:solidFill>
              </a:rPr>
              <a:t>+</a:t>
            </a:r>
            <a:r>
              <a:rPr lang="hu-HU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lap</a:t>
            </a:r>
            <a:r>
              <a:rPr lang="hu-HU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=</a:t>
            </a:r>
            <a:r>
              <a:rPr lang="hu-HU" dirty="0">
                <a:solidFill>
                  <a:srgbClr val="FF0000"/>
                </a:solidFill>
              </a:rPr>
              <a:t> él + </a:t>
            </a:r>
            <a:r>
              <a:rPr lang="hu-HU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POLIGON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1828801"/>
            <a:ext cx="7572375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1981200" y="4858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hu-HU" b="0" dirty="0">
                <a:solidFill>
                  <a:srgbClr val="FF0000"/>
                </a:solidFill>
              </a:rPr>
              <a:t>Űrhajó geometria</a:t>
            </a:r>
            <a:endParaRPr lang="en-US" b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POLIGON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828801"/>
            <a:ext cx="7600950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1981200" y="4858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hu-HU" b="0">
                <a:solidFill>
                  <a:srgbClr val="FF0000"/>
                </a:solidFill>
              </a:rPr>
              <a:t>Űrhajó geometria</a:t>
            </a:r>
            <a:endParaRPr lang="en-US" b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265212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hu-HU" dirty="0" smtClean="0">
                <a:solidFill>
                  <a:srgbClr val="FF0000"/>
                </a:solidFill>
              </a:rPr>
              <a:t>Virtuális valóság</a:t>
            </a:r>
          </a:p>
        </p:txBody>
      </p:sp>
      <p:sp>
        <p:nvSpPr>
          <p:cNvPr id="2" name="Akciógomb: Tovább vagy Következő 1">
            <a:hlinkClick r:id="rId4" action="ppaction://hlinkfile" highlightClick="1"/>
          </p:cNvPr>
          <p:cNvSpPr/>
          <p:nvPr/>
        </p:nvSpPr>
        <p:spPr>
          <a:xfrm>
            <a:off x="11136560" y="116632"/>
            <a:ext cx="792088" cy="720080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6"/>
          <p:cNvSpPr>
            <a:spLocks noChangeArrowheads="1"/>
          </p:cNvSpPr>
          <p:nvPr/>
        </p:nvSpPr>
        <p:spPr bwMode="auto">
          <a:xfrm>
            <a:off x="5015880" y="1524000"/>
            <a:ext cx="6120680" cy="5181600"/>
          </a:xfrm>
          <a:prstGeom prst="rect">
            <a:avLst/>
          </a:prstGeom>
          <a:solidFill>
            <a:srgbClr val="CCCCCE"/>
          </a:solidFill>
          <a:ln w="381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45" name="Picture 1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7" y="1591195"/>
            <a:ext cx="2160240" cy="2199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6" name="Object 3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6783349"/>
              </p:ext>
            </p:extLst>
          </p:nvPr>
        </p:nvGraphicFramePr>
        <p:xfrm>
          <a:off x="1752600" y="2133601"/>
          <a:ext cx="2292350" cy="3317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5" name="Klip" r:id="rId6" imgW="3597275" imgH="3390900" progId="">
                  <p:embed/>
                </p:oleObj>
              </mc:Choice>
              <mc:Fallback>
                <p:oleObj name="Klip" r:id="rId6" imgW="3597275" imgH="339090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133601"/>
                        <a:ext cx="2292350" cy="3317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699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Line 5"/>
          <p:cNvSpPr>
            <a:spLocks noChangeShapeType="1"/>
          </p:cNvSpPr>
          <p:nvPr/>
        </p:nvSpPr>
        <p:spPr bwMode="auto">
          <a:xfrm flipV="1">
            <a:off x="3071814" y="4076700"/>
            <a:ext cx="2592387" cy="0"/>
          </a:xfrm>
          <a:prstGeom prst="line">
            <a:avLst/>
          </a:prstGeom>
          <a:noFill/>
          <a:ln w="76199">
            <a:solidFill>
              <a:srgbClr val="35C95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48" name="Rectangle 6"/>
          <p:cNvSpPr>
            <a:spLocks noChangeArrowheads="1"/>
          </p:cNvSpPr>
          <p:nvPr/>
        </p:nvSpPr>
        <p:spPr bwMode="auto">
          <a:xfrm>
            <a:off x="5334000" y="5872163"/>
            <a:ext cx="55800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hu-HU" altLang="en-US" sz="2200" dirty="0">
                <a:solidFill>
                  <a:srgbClr val="FF0000"/>
                </a:solidFill>
                <a:latin typeface="+mn-lt"/>
              </a:rPr>
              <a:t>Virtuális világ </a:t>
            </a:r>
            <a:r>
              <a:rPr lang="hu-HU" altLang="en-US" sz="2200" dirty="0" smtClean="0">
                <a:solidFill>
                  <a:srgbClr val="FF0000"/>
                </a:solidFill>
                <a:latin typeface="+mn-lt"/>
              </a:rPr>
              <a:t>objektumai = állapot + viselkedés</a:t>
            </a:r>
            <a:endParaRPr lang="hu-HU" altLang="en-US" sz="2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9" name="Line 15"/>
          <p:cNvSpPr>
            <a:spLocks noChangeShapeType="1"/>
          </p:cNvSpPr>
          <p:nvPr/>
        </p:nvSpPr>
        <p:spPr bwMode="auto">
          <a:xfrm flipV="1">
            <a:off x="6705600" y="2667000"/>
            <a:ext cx="1752600" cy="457200"/>
          </a:xfrm>
          <a:prstGeom prst="line">
            <a:avLst/>
          </a:prstGeom>
          <a:noFill/>
          <a:ln w="76199">
            <a:solidFill>
              <a:srgbClr val="7030A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0" name="Text Box 20"/>
          <p:cNvSpPr txBox="1">
            <a:spLocks noChangeArrowheads="1"/>
          </p:cNvSpPr>
          <p:nvPr/>
        </p:nvSpPr>
        <p:spPr bwMode="auto">
          <a:xfrm>
            <a:off x="5232400" y="5445126"/>
            <a:ext cx="92140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200">
                <a:latin typeface="+mn-lt"/>
              </a:rPr>
              <a:t>avatár</a:t>
            </a:r>
          </a:p>
        </p:txBody>
      </p:sp>
      <p:sp>
        <p:nvSpPr>
          <p:cNvPr id="51" name="Text Box 36"/>
          <p:cNvSpPr txBox="1">
            <a:spLocks noChangeArrowheads="1"/>
          </p:cNvSpPr>
          <p:nvPr/>
        </p:nvSpPr>
        <p:spPr bwMode="auto">
          <a:xfrm>
            <a:off x="3863976" y="4154489"/>
            <a:ext cx="1128713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200">
                <a:latin typeface="+mn-lt"/>
              </a:rPr>
              <a:t>vezérlés</a:t>
            </a:r>
          </a:p>
        </p:txBody>
      </p:sp>
      <p:sp>
        <p:nvSpPr>
          <p:cNvPr id="52" name="Line 38"/>
          <p:cNvSpPr>
            <a:spLocks noChangeShapeType="1"/>
          </p:cNvSpPr>
          <p:nvPr/>
        </p:nvSpPr>
        <p:spPr bwMode="auto">
          <a:xfrm>
            <a:off x="5715000" y="3352800"/>
            <a:ext cx="0" cy="1219200"/>
          </a:xfrm>
          <a:prstGeom prst="line">
            <a:avLst/>
          </a:prstGeom>
          <a:noFill/>
          <a:ln w="57150">
            <a:solidFill>
              <a:srgbClr val="35C95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53" name="Line 39"/>
          <p:cNvSpPr>
            <a:spLocks noChangeShapeType="1"/>
          </p:cNvSpPr>
          <p:nvPr/>
        </p:nvSpPr>
        <p:spPr bwMode="auto">
          <a:xfrm>
            <a:off x="5410200" y="3657600"/>
            <a:ext cx="609600" cy="0"/>
          </a:xfrm>
          <a:prstGeom prst="line">
            <a:avLst/>
          </a:prstGeom>
          <a:noFill/>
          <a:ln w="57150">
            <a:solidFill>
              <a:srgbClr val="35C95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54" name="Line 40"/>
          <p:cNvSpPr>
            <a:spLocks noChangeShapeType="1"/>
          </p:cNvSpPr>
          <p:nvPr/>
        </p:nvSpPr>
        <p:spPr bwMode="auto">
          <a:xfrm flipH="1">
            <a:off x="5334000" y="4495800"/>
            <a:ext cx="381000" cy="1066800"/>
          </a:xfrm>
          <a:prstGeom prst="line">
            <a:avLst/>
          </a:prstGeom>
          <a:noFill/>
          <a:ln w="57150">
            <a:solidFill>
              <a:srgbClr val="35C95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55" name="Line 41"/>
          <p:cNvSpPr>
            <a:spLocks noChangeShapeType="1"/>
          </p:cNvSpPr>
          <p:nvPr/>
        </p:nvSpPr>
        <p:spPr bwMode="auto">
          <a:xfrm>
            <a:off x="5715000" y="4495800"/>
            <a:ext cx="304800" cy="1066800"/>
          </a:xfrm>
          <a:prstGeom prst="line">
            <a:avLst/>
          </a:prstGeom>
          <a:noFill/>
          <a:ln w="57150">
            <a:solidFill>
              <a:srgbClr val="35C95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56" name="Text Box 42"/>
          <p:cNvSpPr txBox="1">
            <a:spLocks noChangeArrowheads="1"/>
          </p:cNvSpPr>
          <p:nvPr/>
        </p:nvSpPr>
        <p:spPr bwMode="auto">
          <a:xfrm>
            <a:off x="3503613" y="2133600"/>
            <a:ext cx="1611312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200">
                <a:latin typeface="+mn-lt"/>
              </a:rPr>
              <a:t>képszintézis</a:t>
            </a:r>
          </a:p>
        </p:txBody>
      </p:sp>
      <p:sp>
        <p:nvSpPr>
          <p:cNvPr id="57" name="Line 47"/>
          <p:cNvSpPr>
            <a:spLocks noChangeShapeType="1"/>
          </p:cNvSpPr>
          <p:nvPr/>
        </p:nvSpPr>
        <p:spPr bwMode="auto">
          <a:xfrm flipH="1">
            <a:off x="8077200" y="2971800"/>
            <a:ext cx="381000" cy="1066800"/>
          </a:xfrm>
          <a:prstGeom prst="line">
            <a:avLst/>
          </a:prstGeom>
          <a:noFill/>
          <a:ln w="76199">
            <a:solidFill>
              <a:srgbClr val="7030A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58" name="Line 49"/>
          <p:cNvSpPr>
            <a:spLocks noChangeShapeType="1"/>
          </p:cNvSpPr>
          <p:nvPr/>
        </p:nvSpPr>
        <p:spPr bwMode="auto">
          <a:xfrm>
            <a:off x="6934200" y="3581400"/>
            <a:ext cx="958850" cy="654050"/>
          </a:xfrm>
          <a:prstGeom prst="line">
            <a:avLst/>
          </a:prstGeom>
          <a:noFill/>
          <a:ln w="76199">
            <a:solidFill>
              <a:srgbClr val="7030A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59" name="Rectangle 50"/>
          <p:cNvSpPr>
            <a:spLocks noChangeArrowheads="1"/>
          </p:cNvSpPr>
          <p:nvPr/>
        </p:nvSpPr>
        <p:spPr bwMode="auto">
          <a:xfrm>
            <a:off x="7010400" y="2209801"/>
            <a:ext cx="134113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200" dirty="0">
                <a:solidFill>
                  <a:srgbClr val="7030A0"/>
                </a:solidFill>
                <a:latin typeface="+mn-lt"/>
              </a:rPr>
              <a:t>interakció</a:t>
            </a:r>
          </a:p>
        </p:txBody>
      </p:sp>
      <p:pic>
        <p:nvPicPr>
          <p:cNvPr id="60" name="Picture 51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949494"/>
              </a:clrFrom>
              <a:clrTo>
                <a:srgbClr val="949494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6" y="3716339"/>
            <a:ext cx="3635375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Line 8"/>
          <p:cNvSpPr>
            <a:spLocks noChangeShapeType="1"/>
          </p:cNvSpPr>
          <p:nvPr/>
        </p:nvSpPr>
        <p:spPr bwMode="auto">
          <a:xfrm flipH="1">
            <a:off x="3503613" y="2924175"/>
            <a:ext cx="2305050" cy="0"/>
          </a:xfrm>
          <a:prstGeom prst="line">
            <a:avLst/>
          </a:prstGeom>
          <a:noFill/>
          <a:ln w="76199">
            <a:solidFill>
              <a:srgbClr val="35C95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grpSp>
        <p:nvGrpSpPr>
          <p:cNvPr id="62" name="Group 18"/>
          <p:cNvGrpSpPr>
            <a:grpSpLocks/>
          </p:cNvGrpSpPr>
          <p:nvPr/>
        </p:nvGrpSpPr>
        <p:grpSpPr bwMode="auto">
          <a:xfrm>
            <a:off x="5734050" y="2532062"/>
            <a:ext cx="833438" cy="820738"/>
            <a:chOff x="720" y="1511"/>
            <a:chExt cx="525" cy="517"/>
          </a:xfrm>
        </p:grpSpPr>
        <p:sp>
          <p:nvSpPr>
            <p:cNvPr id="63" name="Line 19"/>
            <p:cNvSpPr>
              <a:spLocks noChangeShapeType="1"/>
            </p:cNvSpPr>
            <p:nvPr/>
          </p:nvSpPr>
          <p:spPr bwMode="auto">
            <a:xfrm flipV="1">
              <a:off x="720" y="1625"/>
              <a:ext cx="396" cy="15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4" name="Line 20"/>
            <p:cNvSpPr>
              <a:spLocks noChangeShapeType="1"/>
            </p:cNvSpPr>
            <p:nvPr/>
          </p:nvSpPr>
          <p:spPr bwMode="auto">
            <a:xfrm>
              <a:off x="720" y="1776"/>
              <a:ext cx="396" cy="15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5" name="Oval 21"/>
            <p:cNvSpPr>
              <a:spLocks noChangeArrowheads="1"/>
            </p:cNvSpPr>
            <p:nvPr/>
          </p:nvSpPr>
          <p:spPr bwMode="auto">
            <a:xfrm>
              <a:off x="1024" y="1650"/>
              <a:ext cx="122" cy="25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>
                <a:latin typeface="+mn-lt"/>
              </a:endParaRPr>
            </a:p>
          </p:txBody>
        </p:sp>
        <p:sp>
          <p:nvSpPr>
            <p:cNvPr id="66" name="Oval 22"/>
            <p:cNvSpPr>
              <a:spLocks noChangeArrowheads="1"/>
            </p:cNvSpPr>
            <p:nvPr/>
          </p:nvSpPr>
          <p:spPr bwMode="auto">
            <a:xfrm>
              <a:off x="1085" y="1700"/>
              <a:ext cx="61" cy="151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>
                <a:latin typeface="+mn-lt"/>
              </a:endParaRPr>
            </a:p>
          </p:txBody>
        </p:sp>
        <p:sp>
          <p:nvSpPr>
            <p:cNvPr id="67" name="Freeform 23"/>
            <p:cNvSpPr>
              <a:spLocks/>
            </p:cNvSpPr>
            <p:nvPr/>
          </p:nvSpPr>
          <p:spPr bwMode="auto">
            <a:xfrm>
              <a:off x="1085" y="1524"/>
              <a:ext cx="92" cy="101"/>
            </a:xfrm>
            <a:custGeom>
              <a:avLst/>
              <a:gdLst>
                <a:gd name="T0" fmla="*/ 0 w 144"/>
                <a:gd name="T1" fmla="*/ 1 h 192"/>
                <a:gd name="T2" fmla="*/ 1 w 144"/>
                <a:gd name="T3" fmla="*/ 1 h 192"/>
                <a:gd name="T4" fmla="*/ 1 w 144"/>
                <a:gd name="T5" fmla="*/ 0 h 192"/>
                <a:gd name="T6" fmla="*/ 0 60000 65536"/>
                <a:gd name="T7" fmla="*/ 0 60000 65536"/>
                <a:gd name="T8" fmla="*/ 0 60000 65536"/>
                <a:gd name="T9" fmla="*/ 0 w 144"/>
                <a:gd name="T10" fmla="*/ 0 h 192"/>
                <a:gd name="T11" fmla="*/ 144 w 144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192">
                  <a:moveTo>
                    <a:pt x="0" y="192"/>
                  </a:moveTo>
                  <a:cubicBezTo>
                    <a:pt x="36" y="184"/>
                    <a:pt x="72" y="176"/>
                    <a:pt x="96" y="144"/>
                  </a:cubicBezTo>
                  <a:cubicBezTo>
                    <a:pt x="120" y="112"/>
                    <a:pt x="136" y="32"/>
                    <a:pt x="144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8" name="Freeform 24"/>
            <p:cNvSpPr>
              <a:spLocks/>
            </p:cNvSpPr>
            <p:nvPr/>
          </p:nvSpPr>
          <p:spPr bwMode="auto">
            <a:xfrm>
              <a:off x="1116" y="1543"/>
              <a:ext cx="122" cy="82"/>
            </a:xfrm>
            <a:custGeom>
              <a:avLst/>
              <a:gdLst>
                <a:gd name="T0" fmla="*/ 0 w 192"/>
                <a:gd name="T1" fmla="*/ 1 h 156"/>
                <a:gd name="T2" fmla="*/ 1 w 192"/>
                <a:gd name="T3" fmla="*/ 1 h 156"/>
                <a:gd name="T4" fmla="*/ 1 w 192"/>
                <a:gd name="T5" fmla="*/ 0 h 156"/>
                <a:gd name="T6" fmla="*/ 0 60000 65536"/>
                <a:gd name="T7" fmla="*/ 0 60000 65536"/>
                <a:gd name="T8" fmla="*/ 0 60000 65536"/>
                <a:gd name="T9" fmla="*/ 0 w 192"/>
                <a:gd name="T10" fmla="*/ 0 h 156"/>
                <a:gd name="T11" fmla="*/ 192 w 192"/>
                <a:gd name="T12" fmla="*/ 156 h 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156">
                  <a:moveTo>
                    <a:pt x="0" y="156"/>
                  </a:moveTo>
                  <a:cubicBezTo>
                    <a:pt x="22" y="150"/>
                    <a:pt x="100" y="146"/>
                    <a:pt x="132" y="120"/>
                  </a:cubicBezTo>
                  <a:cubicBezTo>
                    <a:pt x="164" y="94"/>
                    <a:pt x="180" y="25"/>
                    <a:pt x="192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9" name="Freeform 25"/>
            <p:cNvSpPr>
              <a:spLocks/>
            </p:cNvSpPr>
            <p:nvPr/>
          </p:nvSpPr>
          <p:spPr bwMode="auto">
            <a:xfrm>
              <a:off x="1085" y="1902"/>
              <a:ext cx="160" cy="75"/>
            </a:xfrm>
            <a:custGeom>
              <a:avLst/>
              <a:gdLst>
                <a:gd name="T0" fmla="*/ 0 w 252"/>
                <a:gd name="T1" fmla="*/ 0 h 144"/>
                <a:gd name="T2" fmla="*/ 1 w 252"/>
                <a:gd name="T3" fmla="*/ 1 h 144"/>
                <a:gd name="T4" fmla="*/ 1 w 252"/>
                <a:gd name="T5" fmla="*/ 1 h 144"/>
                <a:gd name="T6" fmla="*/ 0 60000 65536"/>
                <a:gd name="T7" fmla="*/ 0 60000 65536"/>
                <a:gd name="T8" fmla="*/ 0 60000 65536"/>
                <a:gd name="T9" fmla="*/ 0 w 252"/>
                <a:gd name="T10" fmla="*/ 0 h 144"/>
                <a:gd name="T11" fmla="*/ 252 w 252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2" h="144">
                  <a:moveTo>
                    <a:pt x="0" y="0"/>
                  </a:moveTo>
                  <a:cubicBezTo>
                    <a:pt x="56" y="8"/>
                    <a:pt x="102" y="24"/>
                    <a:pt x="144" y="48"/>
                  </a:cubicBezTo>
                  <a:cubicBezTo>
                    <a:pt x="186" y="72"/>
                    <a:pt x="230" y="124"/>
                    <a:pt x="252" y="144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0" name="Freeform 26"/>
            <p:cNvSpPr>
              <a:spLocks/>
            </p:cNvSpPr>
            <p:nvPr/>
          </p:nvSpPr>
          <p:spPr bwMode="auto">
            <a:xfrm>
              <a:off x="1085" y="1902"/>
              <a:ext cx="92" cy="126"/>
            </a:xfrm>
            <a:custGeom>
              <a:avLst/>
              <a:gdLst>
                <a:gd name="T0" fmla="*/ 0 w 144"/>
                <a:gd name="T1" fmla="*/ 0 h 240"/>
                <a:gd name="T2" fmla="*/ 1 w 144"/>
                <a:gd name="T3" fmla="*/ 1 h 240"/>
                <a:gd name="T4" fmla="*/ 1 w 144"/>
                <a:gd name="T5" fmla="*/ 1 h 240"/>
                <a:gd name="T6" fmla="*/ 0 60000 65536"/>
                <a:gd name="T7" fmla="*/ 0 60000 65536"/>
                <a:gd name="T8" fmla="*/ 0 60000 65536"/>
                <a:gd name="T9" fmla="*/ 0 w 144"/>
                <a:gd name="T10" fmla="*/ 0 h 240"/>
                <a:gd name="T11" fmla="*/ 144 w 144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240">
                  <a:moveTo>
                    <a:pt x="0" y="0"/>
                  </a:moveTo>
                  <a:cubicBezTo>
                    <a:pt x="20" y="24"/>
                    <a:pt x="96" y="104"/>
                    <a:pt x="120" y="144"/>
                  </a:cubicBezTo>
                  <a:cubicBezTo>
                    <a:pt x="144" y="184"/>
                    <a:pt x="139" y="220"/>
                    <a:pt x="144" y="24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1" name="Freeform 27"/>
            <p:cNvSpPr>
              <a:spLocks/>
            </p:cNvSpPr>
            <p:nvPr/>
          </p:nvSpPr>
          <p:spPr bwMode="auto">
            <a:xfrm>
              <a:off x="1085" y="1902"/>
              <a:ext cx="31" cy="126"/>
            </a:xfrm>
            <a:custGeom>
              <a:avLst/>
              <a:gdLst>
                <a:gd name="T0" fmla="*/ 0 w 48"/>
                <a:gd name="T1" fmla="*/ 0 h 240"/>
                <a:gd name="T2" fmla="*/ 1 w 48"/>
                <a:gd name="T3" fmla="*/ 1 h 240"/>
                <a:gd name="T4" fmla="*/ 0 w 48"/>
                <a:gd name="T5" fmla="*/ 1 h 240"/>
                <a:gd name="T6" fmla="*/ 0 60000 65536"/>
                <a:gd name="T7" fmla="*/ 0 60000 65536"/>
                <a:gd name="T8" fmla="*/ 0 60000 65536"/>
                <a:gd name="T9" fmla="*/ 0 w 48"/>
                <a:gd name="T10" fmla="*/ 0 h 240"/>
                <a:gd name="T11" fmla="*/ 48 w 48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240">
                  <a:moveTo>
                    <a:pt x="0" y="0"/>
                  </a:moveTo>
                  <a:cubicBezTo>
                    <a:pt x="24" y="52"/>
                    <a:pt x="48" y="104"/>
                    <a:pt x="48" y="144"/>
                  </a:cubicBezTo>
                  <a:cubicBezTo>
                    <a:pt x="48" y="184"/>
                    <a:pt x="24" y="212"/>
                    <a:pt x="0" y="24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72" name="Freeform 28"/>
            <p:cNvSpPr>
              <a:spLocks/>
            </p:cNvSpPr>
            <p:nvPr/>
          </p:nvSpPr>
          <p:spPr bwMode="auto">
            <a:xfrm>
              <a:off x="1101" y="1511"/>
              <a:ext cx="33" cy="114"/>
            </a:xfrm>
            <a:custGeom>
              <a:avLst/>
              <a:gdLst>
                <a:gd name="T0" fmla="*/ 0 w 52"/>
                <a:gd name="T1" fmla="*/ 1 h 216"/>
                <a:gd name="T2" fmla="*/ 1 w 52"/>
                <a:gd name="T3" fmla="*/ 1 h 216"/>
                <a:gd name="T4" fmla="*/ 1 w 52"/>
                <a:gd name="T5" fmla="*/ 0 h 216"/>
                <a:gd name="T6" fmla="*/ 0 60000 65536"/>
                <a:gd name="T7" fmla="*/ 0 60000 65536"/>
                <a:gd name="T8" fmla="*/ 0 60000 65536"/>
                <a:gd name="T9" fmla="*/ 0 w 52"/>
                <a:gd name="T10" fmla="*/ 0 h 216"/>
                <a:gd name="T11" fmla="*/ 52 w 52"/>
                <a:gd name="T12" fmla="*/ 216 h 2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216">
                  <a:moveTo>
                    <a:pt x="0" y="216"/>
                  </a:moveTo>
                  <a:cubicBezTo>
                    <a:pt x="8" y="196"/>
                    <a:pt x="44" y="132"/>
                    <a:pt x="48" y="96"/>
                  </a:cubicBezTo>
                  <a:cubicBezTo>
                    <a:pt x="52" y="60"/>
                    <a:pt x="29" y="20"/>
                    <a:pt x="24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73" name="Oval 37"/>
          <p:cNvSpPr>
            <a:spLocks noChangeArrowheads="1"/>
          </p:cNvSpPr>
          <p:nvPr/>
        </p:nvSpPr>
        <p:spPr bwMode="auto">
          <a:xfrm>
            <a:off x="5334000" y="2590800"/>
            <a:ext cx="762000" cy="762000"/>
          </a:xfrm>
          <a:prstGeom prst="ellipse">
            <a:avLst/>
          </a:prstGeom>
          <a:solidFill>
            <a:srgbClr val="35C955"/>
          </a:solidFill>
          <a:ln w="12700">
            <a:solidFill>
              <a:srgbClr val="35C955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POLIGON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828800"/>
            <a:ext cx="7581900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1981200" y="4858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hu-HU" b="0">
                <a:solidFill>
                  <a:srgbClr val="FF0000"/>
                </a:solidFill>
              </a:rPr>
              <a:t>Űrhajó geometria</a:t>
            </a:r>
            <a:endParaRPr lang="en-US" b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POLIGON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28801"/>
            <a:ext cx="7581900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1981200" y="4858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hu-HU" b="0">
                <a:solidFill>
                  <a:srgbClr val="FF0000"/>
                </a:solidFill>
              </a:rPr>
              <a:t>Űrhajó geometria</a:t>
            </a:r>
            <a:endParaRPr lang="en-US" b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 descr="POLIGON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7" y="1772817"/>
            <a:ext cx="7572375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1987261" y="33265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hu-HU" b="0" dirty="0">
                <a:solidFill>
                  <a:srgbClr val="FF0000"/>
                </a:solidFill>
              </a:rPr>
              <a:t>Űrhajó geometria: </a:t>
            </a:r>
          </a:p>
          <a:p>
            <a:pPr fontAlgn="auto">
              <a:spcAft>
                <a:spcPts val="0"/>
              </a:spcAft>
            </a:pPr>
            <a:r>
              <a:rPr lang="hu-HU" b="0" dirty="0" err="1">
                <a:solidFill>
                  <a:srgbClr val="FF0000"/>
                </a:solidFill>
              </a:rPr>
              <a:t>Catmull-Clark</a:t>
            </a:r>
            <a:r>
              <a:rPr lang="hu-HU" b="0" dirty="0">
                <a:solidFill>
                  <a:srgbClr val="FF0000"/>
                </a:solidFill>
              </a:rPr>
              <a:t> </a:t>
            </a:r>
            <a:r>
              <a:rPr lang="hu-HU" b="0" dirty="0" err="1">
                <a:solidFill>
                  <a:srgbClr val="FF0000"/>
                </a:solidFill>
              </a:rPr>
              <a:t>subdivision</a:t>
            </a:r>
            <a:endParaRPr lang="en-US" b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POLIGON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52601"/>
            <a:ext cx="7581900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1962150" y="332656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hu-HU" b="0" dirty="0">
                <a:solidFill>
                  <a:srgbClr val="FF0000"/>
                </a:solidFill>
              </a:rPr>
              <a:t>Űrhajó geometria: </a:t>
            </a:r>
          </a:p>
          <a:p>
            <a:pPr fontAlgn="auto">
              <a:spcAft>
                <a:spcPts val="0"/>
              </a:spcAft>
            </a:pPr>
            <a:r>
              <a:rPr lang="hu-HU" b="0" dirty="0" err="1">
                <a:solidFill>
                  <a:srgbClr val="FF0000"/>
                </a:solidFill>
              </a:rPr>
              <a:t>Catmull-Clark</a:t>
            </a:r>
            <a:r>
              <a:rPr lang="hu-HU" b="0" dirty="0">
                <a:solidFill>
                  <a:srgbClr val="FF0000"/>
                </a:solidFill>
              </a:rPr>
              <a:t> </a:t>
            </a:r>
            <a:r>
              <a:rPr lang="hu-HU" b="0" dirty="0" err="1">
                <a:solidFill>
                  <a:srgbClr val="FF0000"/>
                </a:solidFill>
              </a:rPr>
              <a:t>subdivision</a:t>
            </a:r>
            <a:endParaRPr lang="en-US" b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1"/>
          <p:cNvSpPr txBox="1">
            <a:spLocks/>
          </p:cNvSpPr>
          <p:nvPr/>
        </p:nvSpPr>
        <p:spPr>
          <a:xfrm>
            <a:off x="1981200" y="4858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hu-HU" b="0" dirty="0">
                <a:solidFill>
                  <a:srgbClr val="FF0000"/>
                </a:solidFill>
              </a:rPr>
              <a:t>Textúrához paraméterezés</a:t>
            </a:r>
            <a:endParaRPr lang="en-US" b="0" dirty="0">
              <a:solidFill>
                <a:srgbClr val="FF0000"/>
              </a:solidFill>
            </a:endParaRPr>
          </a:p>
        </p:txBody>
      </p:sp>
      <p:grpSp>
        <p:nvGrpSpPr>
          <p:cNvPr id="10" name="Csoportba foglalás 9"/>
          <p:cNvGrpSpPr/>
          <p:nvPr/>
        </p:nvGrpSpPr>
        <p:grpSpPr>
          <a:xfrm>
            <a:off x="1631504" y="1358733"/>
            <a:ext cx="6192688" cy="3870467"/>
            <a:chOff x="762000" y="1752600"/>
            <a:chExt cx="7581900" cy="4791075"/>
          </a:xfrm>
        </p:grpSpPr>
        <p:pic>
          <p:nvPicPr>
            <p:cNvPr id="11" name="Picture 3" descr="POLIGON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1752600"/>
              <a:ext cx="7581900" cy="4791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Line 4"/>
            <p:cNvSpPr>
              <a:spLocks noChangeShapeType="1"/>
            </p:cNvSpPr>
            <p:nvPr/>
          </p:nvSpPr>
          <p:spPr bwMode="auto">
            <a:xfrm flipV="1">
              <a:off x="2286000" y="3886200"/>
              <a:ext cx="0" cy="152400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5"/>
            <p:cNvSpPr>
              <a:spLocks noChangeShapeType="1"/>
            </p:cNvSpPr>
            <p:nvPr/>
          </p:nvSpPr>
          <p:spPr bwMode="auto">
            <a:xfrm flipV="1">
              <a:off x="3429000" y="3352800"/>
              <a:ext cx="0" cy="91440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1295400" y="2133600"/>
              <a:ext cx="6553200" cy="2308225"/>
            </a:xfrm>
            <a:custGeom>
              <a:avLst/>
              <a:gdLst>
                <a:gd name="T0" fmla="*/ 2147483647 w 4128"/>
                <a:gd name="T1" fmla="*/ 0 h 1454"/>
                <a:gd name="T2" fmla="*/ 0 w 4128"/>
                <a:gd name="T3" fmla="*/ 2147483647 h 1454"/>
                <a:gd name="T4" fmla="*/ 2147483647 w 4128"/>
                <a:gd name="T5" fmla="*/ 2147483647 h 1454"/>
                <a:gd name="T6" fmla="*/ 2147483647 w 4128"/>
                <a:gd name="T7" fmla="*/ 2147483647 h 1454"/>
                <a:gd name="T8" fmla="*/ 2147483647 w 4128"/>
                <a:gd name="T9" fmla="*/ 0 h 14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28"/>
                <a:gd name="T16" fmla="*/ 0 h 1454"/>
                <a:gd name="T17" fmla="*/ 4128 w 4128"/>
                <a:gd name="T18" fmla="*/ 1454 h 14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28" h="1454">
                  <a:moveTo>
                    <a:pt x="1647" y="0"/>
                  </a:moveTo>
                  <a:lnTo>
                    <a:pt x="0" y="782"/>
                  </a:lnTo>
                  <a:lnTo>
                    <a:pt x="2784" y="1454"/>
                  </a:lnTo>
                  <a:lnTo>
                    <a:pt x="4128" y="542"/>
                  </a:lnTo>
                  <a:lnTo>
                    <a:pt x="1647" y="0"/>
                  </a:lnTo>
                  <a:close/>
                </a:path>
              </a:pathLst>
            </a:custGeom>
            <a:solidFill>
              <a:srgbClr val="800080">
                <a:alpha val="50195"/>
              </a:srgbClr>
            </a:solidFill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Text Box 7"/>
            <p:cNvSpPr txBox="1">
              <a:spLocks noChangeArrowheads="1"/>
            </p:cNvSpPr>
            <p:nvPr/>
          </p:nvSpPr>
          <p:spPr bwMode="auto">
            <a:xfrm>
              <a:off x="1752600" y="3048000"/>
              <a:ext cx="948331" cy="571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hu-HU" altLang="en-US" sz="2400" b="0"/>
                <a:t>(0,0)</a:t>
              </a:r>
            </a:p>
          </p:txBody>
        </p:sp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6705599" y="2819400"/>
              <a:ext cx="948331" cy="571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hu-HU" altLang="en-US" sz="2400" b="0"/>
                <a:t>(1,1)</a:t>
              </a:r>
            </a:p>
          </p:txBody>
        </p:sp>
      </p:grp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118" y="1358733"/>
            <a:ext cx="2578224" cy="2578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949494"/>
              </a:clrFrom>
              <a:clrTo>
                <a:srgbClr val="94949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4085245"/>
            <a:ext cx="4824536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/>
          <p:cNvSpPr>
            <a:spLocks noGrp="1"/>
          </p:cNvSpPr>
          <p:nvPr>
            <p:ph type="title"/>
          </p:nvPr>
        </p:nvSpPr>
        <p:spPr>
          <a:xfrm>
            <a:off x="2279650" y="3333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0000"/>
                </a:solidFill>
              </a:rPr>
              <a:t>OBJ f</a:t>
            </a:r>
            <a:r>
              <a:rPr lang="hu-HU" dirty="0" err="1" smtClean="0">
                <a:solidFill>
                  <a:srgbClr val="FF0000"/>
                </a:solidFill>
              </a:rPr>
              <a:t>ájlf</a:t>
            </a:r>
            <a:r>
              <a:rPr lang="en-US" dirty="0" err="1" smtClean="0">
                <a:solidFill>
                  <a:srgbClr val="FF0000"/>
                </a:solidFill>
              </a:rPr>
              <a:t>orm</a:t>
            </a:r>
            <a:r>
              <a:rPr lang="hu-HU" dirty="0" err="1" smtClean="0">
                <a:solidFill>
                  <a:srgbClr val="FF0000"/>
                </a:solidFill>
              </a:rPr>
              <a:t>átum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38915" name="Szövegdoboz 3"/>
          <p:cNvSpPr txBox="1">
            <a:spLocks noChangeArrowheads="1"/>
          </p:cNvSpPr>
          <p:nvPr/>
        </p:nvSpPr>
        <p:spPr bwMode="auto">
          <a:xfrm>
            <a:off x="3359151" y="1533526"/>
            <a:ext cx="5878513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>
                <a:latin typeface="Courier New" pitchFamily="49" charset="0"/>
                <a:cs typeface="Courier New" pitchFamily="49" charset="0"/>
              </a:rPr>
              <a:t>v -0.708698 -0.679666 2.277417</a:t>
            </a:r>
          </a:p>
          <a:p>
            <a:r>
              <a:rPr lang="en-US" altLang="en-US" sz="2000">
                <a:latin typeface="Courier New" pitchFamily="49" charset="0"/>
                <a:cs typeface="Courier New" pitchFamily="49" charset="0"/>
              </a:rPr>
              <a:t>v  0.708698 -0.679666 2.277417</a:t>
            </a:r>
          </a:p>
          <a:p>
            <a:r>
              <a:rPr lang="en-US" altLang="en-US" sz="2000">
                <a:latin typeface="Courier New" pitchFamily="49" charset="0"/>
                <a:cs typeface="Courier New" pitchFamily="49" charset="0"/>
              </a:rPr>
              <a:t>v -0.735419  0.754681 2.256846</a:t>
            </a:r>
          </a:p>
          <a:p>
            <a:r>
              <a:rPr lang="hu-HU" altLang="en-US" sz="2000">
                <a:latin typeface="Courier New" pitchFamily="49" charset="0"/>
                <a:cs typeface="Courier New" pitchFamily="49" charset="0"/>
              </a:rPr>
              <a:t>...</a:t>
            </a:r>
            <a:endParaRPr lang="en-US" altLang="en-US" sz="2000">
              <a:latin typeface="Courier New" pitchFamily="49" charset="0"/>
              <a:cs typeface="Courier New" pitchFamily="49" charset="0"/>
            </a:endParaRPr>
          </a:p>
          <a:p>
            <a:r>
              <a:rPr lang="en-US" altLang="en-US" sz="2000">
                <a:latin typeface="Courier New" pitchFamily="49" charset="0"/>
                <a:cs typeface="Courier New" pitchFamily="49" charset="0"/>
              </a:rPr>
              <a:t>vt 0.510655 0.078673</a:t>
            </a:r>
          </a:p>
          <a:p>
            <a:r>
              <a:rPr lang="en-US" altLang="en-US" sz="2000">
                <a:latin typeface="Courier New" pitchFamily="49" charset="0"/>
                <a:cs typeface="Courier New" pitchFamily="49" charset="0"/>
              </a:rPr>
              <a:t>vt 0.509594 0.070000</a:t>
            </a:r>
          </a:p>
          <a:p>
            <a:r>
              <a:rPr lang="en-US" altLang="en-US" sz="2000">
                <a:latin typeface="Courier New" pitchFamily="49" charset="0"/>
                <a:cs typeface="Courier New" pitchFamily="49" charset="0"/>
              </a:rPr>
              <a:t>vt 0.496429 0.079059</a:t>
            </a:r>
          </a:p>
          <a:p>
            <a:r>
              <a:rPr lang="hu-HU" altLang="en-US" sz="2000">
                <a:latin typeface="Courier New" pitchFamily="49" charset="0"/>
                <a:cs typeface="Courier New" pitchFamily="49" charset="0"/>
              </a:rPr>
              <a:t>...</a:t>
            </a:r>
            <a:endParaRPr lang="en-US" altLang="en-US" sz="2000">
              <a:latin typeface="Courier New" pitchFamily="49" charset="0"/>
              <a:cs typeface="Courier New" pitchFamily="49" charset="0"/>
            </a:endParaRPr>
          </a:p>
          <a:p>
            <a:r>
              <a:rPr lang="en-US" altLang="en-US" sz="2000">
                <a:latin typeface="Courier New" pitchFamily="49" charset="0"/>
                <a:cs typeface="Courier New" pitchFamily="49" charset="0"/>
              </a:rPr>
              <a:t>vn -0.843091  0.000000 0.537771</a:t>
            </a:r>
          </a:p>
          <a:p>
            <a:r>
              <a:rPr lang="en-US" altLang="en-US" sz="2000">
                <a:latin typeface="Courier New" pitchFamily="49" charset="0"/>
                <a:cs typeface="Courier New" pitchFamily="49" charset="0"/>
              </a:rPr>
              <a:t>vn -0.670151 -0.543088 0.505918</a:t>
            </a:r>
          </a:p>
          <a:p>
            <a:r>
              <a:rPr lang="en-US" altLang="en-US" sz="2000">
                <a:latin typeface="Courier New" pitchFamily="49" charset="0"/>
                <a:cs typeface="Courier New" pitchFamily="49" charset="0"/>
              </a:rPr>
              <a:t>vn -0.000000 -0.783747 0.621081</a:t>
            </a:r>
          </a:p>
          <a:p>
            <a:r>
              <a:rPr lang="en-US" altLang="en-US" sz="2000">
                <a:latin typeface="Courier New" pitchFamily="49" charset="0"/>
                <a:cs typeface="Courier New" pitchFamily="49" charset="0"/>
              </a:rPr>
              <a:t>…</a:t>
            </a:r>
          </a:p>
          <a:p>
            <a:r>
              <a:rPr lang="en-US" altLang="en-US" sz="2000">
                <a:latin typeface="Courier New" pitchFamily="49" charset="0"/>
                <a:cs typeface="Courier New" pitchFamily="49" charset="0"/>
              </a:rPr>
              <a:t>f 65/1/1 37/2/2   62/3/3   61/4/4</a:t>
            </a:r>
          </a:p>
          <a:p>
            <a:r>
              <a:rPr lang="en-US" altLang="en-US" sz="2000">
                <a:latin typeface="Courier New" pitchFamily="49" charset="0"/>
                <a:cs typeface="Courier New" pitchFamily="49" charset="0"/>
              </a:rPr>
              <a:t>f 70/8/5 45/217/6 67/218/7 66/241/8</a:t>
            </a:r>
          </a:p>
          <a:p>
            <a:r>
              <a:rPr lang="en-US" altLang="en-US" sz="2000">
                <a:latin typeface="Courier New" pitchFamily="49" charset="0"/>
                <a:cs typeface="Courier New" pitchFamily="49" charset="0"/>
              </a:rPr>
              <a:t>f 75/9/9 57/10/10 72/11/11 71/12/12</a:t>
            </a:r>
          </a:p>
          <a:p>
            <a:r>
              <a:rPr lang="hu-HU" altLang="en-US" sz="2000">
                <a:latin typeface="Courier New" pitchFamily="49" charset="0"/>
                <a:cs typeface="Courier New" pitchFamily="49" charset="0"/>
              </a:rPr>
              <a:t>...</a:t>
            </a:r>
            <a:endParaRPr lang="en-US" altLang="en-US" sz="2000">
              <a:latin typeface="Courier New" pitchFamily="49" charset="0"/>
              <a:cs typeface="Courier New" pitchFamily="49" charset="0"/>
            </a:endParaRPr>
          </a:p>
          <a:p>
            <a:endParaRPr lang="hu-HU" altLang="en-US" sz="200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7"/>
          <p:cNvSpPr>
            <a:spLocks/>
          </p:cNvSpPr>
          <p:nvPr/>
        </p:nvSpPr>
        <p:spPr bwMode="auto">
          <a:xfrm rot="8886383">
            <a:off x="4663572" y="1326529"/>
            <a:ext cx="457200" cy="1295400"/>
          </a:xfrm>
          <a:custGeom>
            <a:avLst/>
            <a:gdLst>
              <a:gd name="T0" fmla="*/ 2147483647 w 288"/>
              <a:gd name="T1" fmla="*/ 2147483647 h 816"/>
              <a:gd name="T2" fmla="*/ 0 w 288"/>
              <a:gd name="T3" fmla="*/ 2147483647 h 816"/>
              <a:gd name="T4" fmla="*/ 0 w 288"/>
              <a:gd name="T5" fmla="*/ 2147483647 h 816"/>
              <a:gd name="T6" fmla="*/ 2147483647 w 288"/>
              <a:gd name="T7" fmla="*/ 0 h 816"/>
              <a:gd name="T8" fmla="*/ 2147483647 w 288"/>
              <a:gd name="T9" fmla="*/ 2147483647 h 816"/>
              <a:gd name="T10" fmla="*/ 2147483647 w 288"/>
              <a:gd name="T11" fmla="*/ 2147483647 h 8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8"/>
              <a:gd name="T19" fmla="*/ 0 h 816"/>
              <a:gd name="T20" fmla="*/ 288 w 288"/>
              <a:gd name="T21" fmla="*/ 816 h 8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8" h="816">
                <a:moveTo>
                  <a:pt x="288" y="816"/>
                </a:moveTo>
                <a:lnTo>
                  <a:pt x="0" y="816"/>
                </a:lnTo>
                <a:lnTo>
                  <a:pt x="0" y="240"/>
                </a:lnTo>
                <a:lnTo>
                  <a:pt x="144" y="0"/>
                </a:lnTo>
                <a:lnTo>
                  <a:pt x="288" y="240"/>
                </a:lnTo>
                <a:lnTo>
                  <a:pt x="288" y="81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Freeform 17"/>
          <p:cNvSpPr>
            <a:spLocks/>
          </p:cNvSpPr>
          <p:nvPr/>
        </p:nvSpPr>
        <p:spPr bwMode="auto">
          <a:xfrm>
            <a:off x="2571540" y="2041710"/>
            <a:ext cx="457200" cy="1295400"/>
          </a:xfrm>
          <a:custGeom>
            <a:avLst/>
            <a:gdLst>
              <a:gd name="T0" fmla="*/ 2147483647 w 288"/>
              <a:gd name="T1" fmla="*/ 2147483647 h 816"/>
              <a:gd name="T2" fmla="*/ 0 w 288"/>
              <a:gd name="T3" fmla="*/ 2147483647 h 816"/>
              <a:gd name="T4" fmla="*/ 0 w 288"/>
              <a:gd name="T5" fmla="*/ 2147483647 h 816"/>
              <a:gd name="T6" fmla="*/ 2147483647 w 288"/>
              <a:gd name="T7" fmla="*/ 0 h 816"/>
              <a:gd name="T8" fmla="*/ 2147483647 w 288"/>
              <a:gd name="T9" fmla="*/ 2147483647 h 816"/>
              <a:gd name="T10" fmla="*/ 2147483647 w 288"/>
              <a:gd name="T11" fmla="*/ 2147483647 h 8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8"/>
              <a:gd name="T19" fmla="*/ 0 h 816"/>
              <a:gd name="T20" fmla="*/ 288 w 288"/>
              <a:gd name="T21" fmla="*/ 816 h 8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8" h="816">
                <a:moveTo>
                  <a:pt x="288" y="816"/>
                </a:moveTo>
                <a:lnTo>
                  <a:pt x="0" y="816"/>
                </a:lnTo>
                <a:lnTo>
                  <a:pt x="0" y="240"/>
                </a:lnTo>
                <a:lnTo>
                  <a:pt x="144" y="0"/>
                </a:lnTo>
                <a:lnTo>
                  <a:pt x="288" y="240"/>
                </a:lnTo>
                <a:lnTo>
                  <a:pt x="288" y="81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Cím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>
            <a:normAutofit/>
          </a:bodyPr>
          <a:lstStyle/>
          <a:p>
            <a:r>
              <a:rPr lang="hu-HU" dirty="0" err="1">
                <a:solidFill>
                  <a:srgbClr val="FF0000"/>
                </a:solidFill>
              </a:rPr>
              <a:t>Animate</a:t>
            </a:r>
            <a:r>
              <a:rPr lang="hu-HU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FF0000"/>
                </a:solidFill>
              </a:rPr>
              <a:t>Frenet</a:t>
            </a:r>
            <a:r>
              <a:rPr lang="en-US" dirty="0">
                <a:solidFill>
                  <a:srgbClr val="FF0000"/>
                </a:solidFill>
              </a:rPr>
              <a:t> frame </a:t>
            </a:r>
            <a:r>
              <a:rPr lang="hu-HU" dirty="0" smtClean="0">
                <a:solidFill>
                  <a:srgbClr val="FF0000"/>
                </a:solidFill>
              </a:rPr>
              <a:t>+ Newton </a:t>
            </a:r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Box 3"/>
              <p:cNvSpPr txBox="1">
                <a:spLocks noChangeArrowheads="1"/>
              </p:cNvSpPr>
              <p:nvPr/>
            </p:nvSpPr>
            <p:spPr bwMode="auto">
              <a:xfrm>
                <a:off x="1753058" y="3789040"/>
                <a:ext cx="4270934" cy="1569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altLang="en-US" u="sng" dirty="0">
                    <a:latin typeface="+mn-lt"/>
                  </a:rPr>
                  <a:t>Orient</a:t>
                </a:r>
                <a:r>
                  <a:rPr lang="hu-HU" altLang="en-US" u="sng" dirty="0" err="1">
                    <a:latin typeface="+mn-lt"/>
                  </a:rPr>
                  <a:t>áció</a:t>
                </a:r>
                <a:r>
                  <a:rPr lang="hu-HU" altLang="en-US" u="sng" dirty="0">
                    <a:latin typeface="+mn-lt"/>
                  </a:rPr>
                  <a:t>, nem </a:t>
                </a:r>
                <a:r>
                  <a:rPr lang="hu-HU" altLang="en-US" u="sng" dirty="0" err="1">
                    <a:latin typeface="+mn-lt"/>
                  </a:rPr>
                  <a:t>ortonormált</a:t>
                </a:r>
                <a:r>
                  <a:rPr lang="hu-HU" altLang="en-US" u="sng" dirty="0">
                    <a:latin typeface="+mn-lt"/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i="1" dirty="0">
                          <a:latin typeface="Cambria Math"/>
                        </a:rPr>
                        <m:t>𝒋</m:t>
                      </m:r>
                      <m:r>
                        <a:rPr lang="en-US" altLang="en-US" i="1" dirty="0">
                          <a:latin typeface="Cambria Math"/>
                        </a:rPr>
                        <m:t>’ = </m:t>
                      </m:r>
                      <m:r>
                        <a:rPr lang="en-US" altLang="en-US" i="1" dirty="0">
                          <a:latin typeface="Cambria Math"/>
                        </a:rPr>
                        <m:t>𝒗</m:t>
                      </m:r>
                      <m:r>
                        <a:rPr lang="en-US" altLang="en-US" i="1" dirty="0">
                          <a:latin typeface="Cambria Math"/>
                        </a:rPr>
                        <m:t>, </m:t>
                      </m:r>
                    </m:oMath>
                  </m:oMathPara>
                </a14:m>
                <a:endParaRPr lang="en-US" altLang="en-US" i="1" dirty="0">
                  <a:latin typeface="Cambria Math"/>
                </a:endParaRP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i="1" dirty="0">
                            <a:latin typeface="Cambria Math"/>
                          </a:rPr>
                          <m:t>𝒌</m:t>
                        </m:r>
                      </m:e>
                      <m:sup>
                        <m:r>
                          <a:rPr lang="en-US" altLang="en-US" i="1" dirty="0">
                            <a:latin typeface="Cambria Math"/>
                          </a:rPr>
                          <m:t>∗</m:t>
                        </m:r>
                      </m:sup>
                    </m:sSup>
                    <m:r>
                      <a:rPr lang="en-US" altLang="en-US" i="1" dirty="0"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alt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en-US" i="1" dirty="0">
                            <a:latin typeface="Cambria Math"/>
                          </a:rPr>
                          <m:t>𝒌</m:t>
                        </m:r>
                      </m:e>
                      <m:sup>
                        <m:r>
                          <a:rPr lang="en-US" altLang="en-US" i="1" dirty="0">
                            <a:latin typeface="Cambria Math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alt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i="1" dirty="0">
                            <a:latin typeface="Cambria Math"/>
                          </a:rPr>
                          <m:t>𝟏</m:t>
                        </m:r>
                        <m:r>
                          <a:rPr lang="en-US" altLang="en-US" i="1" dirty="0">
                            <a:latin typeface="Cambria Math"/>
                          </a:rPr>
                          <m:t>−</m:t>
                        </m:r>
                        <m:r>
                          <a:rPr lang="en-US" altLang="en-US" i="1" dirty="0">
                            <a:latin typeface="Cambria Math"/>
                            <a:ea typeface="Cambria Math"/>
                          </a:rPr>
                          <m:t>𝜶</m:t>
                        </m:r>
                      </m:e>
                    </m:d>
                    <m:r>
                      <a:rPr lang="en-US" altLang="en-US">
                        <a:latin typeface="Cambria Math"/>
                      </a:rPr>
                      <m:t>+</m:t>
                    </m:r>
                    <m:r>
                      <a:rPr lang="en-US" altLang="en-US" i="1">
                        <a:latin typeface="Cambria Math"/>
                      </a:rPr>
                      <m:t>𝒂</m:t>
                    </m:r>
                    <m:r>
                      <a:rPr lang="en-US" altLang="en-US" i="1" dirty="0">
                        <a:latin typeface="Cambria Math"/>
                        <a:ea typeface="Cambria Math"/>
                      </a:rPr>
                      <m:t>𝜶</m:t>
                    </m:r>
                  </m:oMath>
                </a14:m>
                <a:r>
                  <a:rPr lang="en-US" altLang="en-US" dirty="0">
                    <a:latin typeface="Cambria Math"/>
                    <a:ea typeface="Cambria Math"/>
                  </a:rPr>
                  <a:t>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i="1" dirty="0">
                          <a:latin typeface="Cambria Math"/>
                        </a:rPr>
                        <m:t>𝒊</m:t>
                      </m:r>
                      <m:r>
                        <a:rPr lang="en-US" altLang="en-US" i="1" dirty="0">
                          <a:latin typeface="Cambria Math"/>
                        </a:rPr>
                        <m:t>’ = </m:t>
                      </m:r>
                      <m:r>
                        <a:rPr lang="en-US" altLang="en-US" i="1" dirty="0">
                          <a:latin typeface="Cambria Math"/>
                        </a:rPr>
                        <m:t>𝒋</m:t>
                      </m:r>
                      <m:r>
                        <a:rPr lang="en-US" altLang="en-US" i="1" dirty="0">
                          <a:latin typeface="Cambria Math"/>
                        </a:rPr>
                        <m:t>’ ×</m:t>
                      </m:r>
                      <m:sSup>
                        <m:sSupPr>
                          <m:ctrlPr>
                            <a:rPr lang="en-US" alt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i="1" dirty="0">
                              <a:latin typeface="Cambria Math"/>
                            </a:rPr>
                            <m:t>𝒌</m:t>
                          </m:r>
                        </m:e>
                        <m:sup>
                          <m:r>
                            <a:rPr lang="en-US" altLang="en-US" i="1" dirty="0">
                              <a:latin typeface="Cambria Math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hu-HU" altLang="en-US" dirty="0"/>
              </a:p>
            </p:txBody>
          </p:sp>
        </mc:Choice>
        <mc:Fallback xmlns="">
          <p:sp>
            <p:nvSpPr>
              <p:cNvPr id="6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3058" y="3789040"/>
                <a:ext cx="4270934" cy="1569660"/>
              </a:xfrm>
              <a:prstGeom prst="rect">
                <a:avLst/>
              </a:prstGeom>
              <a:blipFill>
                <a:blip r:embed="rId2"/>
                <a:stretch>
                  <a:fillRect l="-2286" t="-3113" b="-505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reeform 4"/>
          <p:cNvSpPr>
            <a:spLocks/>
          </p:cNvSpPr>
          <p:nvPr/>
        </p:nvSpPr>
        <p:spPr bwMode="auto">
          <a:xfrm>
            <a:off x="3397926" y="1503635"/>
            <a:ext cx="3657600" cy="774700"/>
          </a:xfrm>
          <a:custGeom>
            <a:avLst/>
            <a:gdLst>
              <a:gd name="T0" fmla="*/ 0 w 2304"/>
              <a:gd name="T1" fmla="*/ 2147483647 h 488"/>
              <a:gd name="T2" fmla="*/ 2147483647 w 2304"/>
              <a:gd name="T3" fmla="*/ 2147483647 h 488"/>
              <a:gd name="T4" fmla="*/ 2147483647 w 2304"/>
              <a:gd name="T5" fmla="*/ 2147483647 h 488"/>
              <a:gd name="T6" fmla="*/ 2147483647 w 2304"/>
              <a:gd name="T7" fmla="*/ 0 h 488"/>
              <a:gd name="T8" fmla="*/ 0 60000 65536"/>
              <a:gd name="T9" fmla="*/ 0 60000 65536"/>
              <a:gd name="T10" fmla="*/ 0 60000 65536"/>
              <a:gd name="T11" fmla="*/ 0 60000 65536"/>
              <a:gd name="T12" fmla="*/ 0 w 2304"/>
              <a:gd name="T13" fmla="*/ 0 h 488"/>
              <a:gd name="T14" fmla="*/ 2304 w 2304"/>
              <a:gd name="T15" fmla="*/ 488 h 4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304" h="488">
                <a:moveTo>
                  <a:pt x="0" y="480"/>
                </a:moveTo>
                <a:cubicBezTo>
                  <a:pt x="232" y="264"/>
                  <a:pt x="464" y="48"/>
                  <a:pt x="672" y="48"/>
                </a:cubicBezTo>
                <a:cubicBezTo>
                  <a:pt x="880" y="48"/>
                  <a:pt x="976" y="488"/>
                  <a:pt x="1248" y="480"/>
                </a:cubicBezTo>
                <a:cubicBezTo>
                  <a:pt x="1520" y="472"/>
                  <a:pt x="1912" y="236"/>
                  <a:pt x="2304" y="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21"/>
          <p:cNvGrpSpPr>
            <a:grpSpLocks/>
          </p:cNvGrpSpPr>
          <p:nvPr/>
        </p:nvGrpSpPr>
        <p:grpSpPr bwMode="auto">
          <a:xfrm rot="3214663">
            <a:off x="4679039" y="1336948"/>
            <a:ext cx="1143000" cy="1219200"/>
            <a:chOff x="1920" y="1056"/>
            <a:chExt cx="720" cy="768"/>
          </a:xfrm>
        </p:grpSpPr>
        <p:sp>
          <p:nvSpPr>
            <p:cNvPr id="9" name="Line 5"/>
            <p:cNvSpPr>
              <a:spLocks noChangeShapeType="1"/>
            </p:cNvSpPr>
            <p:nvPr/>
          </p:nvSpPr>
          <p:spPr bwMode="auto">
            <a:xfrm flipV="1">
              <a:off x="2160" y="1056"/>
              <a:ext cx="0" cy="5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Line 6"/>
            <p:cNvSpPr>
              <a:spLocks noChangeShapeType="1"/>
            </p:cNvSpPr>
            <p:nvPr/>
          </p:nvSpPr>
          <p:spPr bwMode="auto">
            <a:xfrm>
              <a:off x="2160" y="1632"/>
              <a:ext cx="48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H="1">
              <a:off x="1920" y="1632"/>
              <a:ext cx="24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8"/>
              <p:cNvSpPr>
                <a:spLocks noChangeArrowheads="1"/>
              </p:cNvSpPr>
              <p:nvPr/>
            </p:nvSpPr>
            <p:spPr bwMode="auto">
              <a:xfrm>
                <a:off x="5361665" y="2383111"/>
                <a:ext cx="44916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>
                          <a:latin typeface="Cambria Math"/>
                        </a:rPr>
                        <m:t>𝒋</m:t>
                      </m:r>
                      <m:r>
                        <a:rPr lang="en-US" altLang="en-US" i="1" dirty="0">
                          <a:latin typeface="Cambria Math"/>
                        </a:rPr>
                        <m:t>’</m:t>
                      </m:r>
                    </m:oMath>
                  </m:oMathPara>
                </a14:m>
                <a:endParaRPr lang="hu-HU" altLang="en-US" dirty="0"/>
              </a:p>
            </p:txBody>
          </p:sp>
        </mc:Choice>
        <mc:Fallback xmlns="">
          <p:sp>
            <p:nvSpPr>
              <p:cNvPr id="12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61665" y="2383111"/>
                <a:ext cx="449161" cy="461665"/>
              </a:xfrm>
              <a:prstGeom prst="rect">
                <a:avLst/>
              </a:prstGeom>
              <a:blipFill>
                <a:blip r:embed="rId3"/>
                <a:stretch>
                  <a:fillRect l="-2740" r="-2740" b="-1842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9"/>
              <p:cNvSpPr>
                <a:spLocks noChangeArrowheads="1"/>
              </p:cNvSpPr>
              <p:nvPr/>
            </p:nvSpPr>
            <p:spPr bwMode="auto">
              <a:xfrm>
                <a:off x="3921802" y="1663974"/>
                <a:ext cx="44274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>
                          <a:latin typeface="Cambria Math"/>
                        </a:rPr>
                        <m:t>𝒊</m:t>
                      </m:r>
                      <m:r>
                        <a:rPr lang="en-US" altLang="en-US" i="1" dirty="0">
                          <a:latin typeface="Cambria Math"/>
                        </a:rPr>
                        <m:t>’</m:t>
                      </m:r>
                    </m:oMath>
                  </m:oMathPara>
                </a14:m>
                <a:endParaRPr lang="hu-HU" altLang="en-US" dirty="0"/>
              </a:p>
            </p:txBody>
          </p:sp>
        </mc:Choice>
        <mc:Fallback xmlns="">
          <p:sp>
            <p:nvSpPr>
              <p:cNvPr id="13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21802" y="1663974"/>
                <a:ext cx="442749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0"/>
              <p:cNvSpPr>
                <a:spLocks noChangeArrowheads="1"/>
              </p:cNvSpPr>
              <p:nvPr/>
            </p:nvSpPr>
            <p:spPr bwMode="auto">
              <a:xfrm>
                <a:off x="5649002" y="1159149"/>
                <a:ext cx="516487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 dirty="0">
                          <a:latin typeface="Cambria Math"/>
                        </a:rPr>
                        <m:t>𝒌</m:t>
                      </m:r>
                      <m:r>
                        <a:rPr lang="en-US" altLang="en-US" i="1" dirty="0">
                          <a:latin typeface="Cambria Math"/>
                        </a:rPr>
                        <m:t>’</m:t>
                      </m:r>
                    </m:oMath>
                  </m:oMathPara>
                </a14:m>
                <a:endParaRPr lang="hu-HU" altLang="en-US" dirty="0"/>
              </a:p>
            </p:txBody>
          </p:sp>
        </mc:Choice>
        <mc:Fallback xmlns="">
          <p:sp>
            <p:nvSpPr>
              <p:cNvPr id="14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49002" y="1159149"/>
                <a:ext cx="516487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11"/>
              <p:cNvSpPr txBox="1">
                <a:spLocks noChangeArrowheads="1"/>
              </p:cNvSpPr>
              <p:nvPr/>
            </p:nvSpPr>
            <p:spPr bwMode="auto">
              <a:xfrm>
                <a:off x="6816080" y="2176374"/>
                <a:ext cx="1239634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altLang="en-US" sz="3200" i="1" dirty="0">
                          <a:latin typeface="Cambria Math"/>
                        </a:rPr>
                        <m:t>𝑴</m:t>
                      </m:r>
                      <m:r>
                        <a:rPr lang="hu-HU" altLang="en-US" i="1" dirty="0">
                          <a:latin typeface="Cambria Math"/>
                        </a:rPr>
                        <m:t> </m:t>
                      </m:r>
                      <m:r>
                        <a:rPr lang="hu-HU" altLang="en-US" sz="3200" i="1" dirty="0">
                          <a:latin typeface="Cambria Math"/>
                        </a:rPr>
                        <m:t>= </m:t>
                      </m:r>
                    </m:oMath>
                  </m:oMathPara>
                </a14:m>
                <a:endParaRPr lang="hu-HU" altLang="en-US" sz="3200" dirty="0"/>
              </a:p>
            </p:txBody>
          </p:sp>
        </mc:Choice>
        <mc:Fallback xmlns="">
          <p:sp>
            <p:nvSpPr>
              <p:cNvPr id="15" name="Text 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16080" y="2176374"/>
                <a:ext cx="1239634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 Box 12"/>
              <p:cNvSpPr txBox="1">
                <a:spLocks noChangeArrowheads="1"/>
              </p:cNvSpPr>
              <p:nvPr/>
            </p:nvSpPr>
            <p:spPr bwMode="auto">
              <a:xfrm>
                <a:off x="7968209" y="1634564"/>
                <a:ext cx="1540223" cy="18158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i="1" dirty="0" smtClean="0">
                          <a:latin typeface="Cambria Math"/>
                        </a:rPr>
                        <m:t>𝒊</m:t>
                      </m:r>
                      <m:r>
                        <a:rPr lang="en-US" altLang="en-US" sz="2800" i="1" dirty="0" smtClean="0">
                          <a:latin typeface="Cambria Math"/>
                        </a:rPr>
                        <m:t>’          0</m:t>
                      </m:r>
                    </m:oMath>
                  </m:oMathPara>
                </a14:m>
                <a:endParaRPr lang="hu-HU" altLang="en-US" sz="28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i="1" dirty="0">
                          <a:latin typeface="Cambria Math"/>
                        </a:rPr>
                        <m:t>𝒋</m:t>
                      </m:r>
                      <m:r>
                        <a:rPr lang="en-US" altLang="en-US" sz="2800" i="1" dirty="0">
                          <a:latin typeface="Cambria Math"/>
                        </a:rPr>
                        <m:t>’          0</m:t>
                      </m:r>
                    </m:oMath>
                  </m:oMathPara>
                </a14:m>
                <a:endParaRPr lang="hu-HU" altLang="en-US" sz="28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2800" i="1" dirty="0">
                          <a:solidFill>
                            <a:prstClr val="black"/>
                          </a:solidFill>
                          <a:latin typeface="Cambria Math"/>
                        </a:rPr>
                        <m:t>𝒌</m:t>
                      </m:r>
                      <m:r>
                        <a:rPr lang="en-US" altLang="en-US" sz="2800" i="1" dirty="0">
                          <a:solidFill>
                            <a:prstClr val="black"/>
                          </a:solidFill>
                          <a:latin typeface="Cambria Math"/>
                        </a:rPr>
                        <m:t>’         0</m:t>
                      </m:r>
                    </m:oMath>
                  </m:oMathPara>
                </a14:m>
                <a:endParaRPr lang="hu-HU" altLang="en-US" sz="28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altLang="en-US" sz="2800" b="1" i="1" dirty="0" smtClean="0">
                          <a:latin typeface="Cambria Math" panose="02040503050406030204" pitchFamily="18" charset="0"/>
                        </a:rPr>
                        <m:t>𝒓</m:t>
                      </m:r>
                      <m:r>
                        <a:rPr lang="hu-HU" altLang="en-US" sz="2800" i="1" dirty="0">
                          <a:latin typeface="Cambria Math"/>
                        </a:rPr>
                        <m:t>         </m:t>
                      </m:r>
                      <m:r>
                        <a:rPr lang="en-US" altLang="en-US" sz="2800" i="1" dirty="0">
                          <a:latin typeface="Cambria Math"/>
                        </a:rPr>
                        <m:t> </m:t>
                      </m:r>
                      <m:r>
                        <a:rPr lang="hu-HU" altLang="en-US" sz="2800" b="0" i="1" dirty="0"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hu-HU" altLang="en-US" sz="2800" b="0" dirty="0"/>
              </a:p>
            </p:txBody>
          </p:sp>
        </mc:Choice>
        <mc:Fallback xmlns="">
          <p:sp>
            <p:nvSpPr>
              <p:cNvPr id="16" name="Text 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68209" y="1634564"/>
                <a:ext cx="1540223" cy="181588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AutoShape 13"/>
          <p:cNvSpPr>
            <a:spLocks noChangeArrowheads="1"/>
          </p:cNvSpPr>
          <p:nvPr/>
        </p:nvSpPr>
        <p:spPr bwMode="auto">
          <a:xfrm>
            <a:off x="7953358" y="1663973"/>
            <a:ext cx="1599027" cy="1752600"/>
          </a:xfrm>
          <a:prstGeom prst="bracketPair">
            <a:avLst>
              <a:gd name="adj" fmla="val 4391"/>
            </a:avLst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18" name="Group 20"/>
          <p:cNvGrpSpPr>
            <a:grpSpLocks/>
          </p:cNvGrpSpPr>
          <p:nvPr/>
        </p:nvGrpSpPr>
        <p:grpSpPr bwMode="auto">
          <a:xfrm>
            <a:off x="2408914" y="1879873"/>
            <a:ext cx="1143000" cy="1219200"/>
            <a:chOff x="508" y="1312"/>
            <a:chExt cx="720" cy="768"/>
          </a:xfrm>
        </p:grpSpPr>
        <p:sp>
          <p:nvSpPr>
            <p:cNvPr id="19" name="Line 15"/>
            <p:cNvSpPr>
              <a:spLocks noChangeShapeType="1"/>
            </p:cNvSpPr>
            <p:nvPr/>
          </p:nvSpPr>
          <p:spPr bwMode="auto">
            <a:xfrm flipV="1">
              <a:off x="748" y="1312"/>
              <a:ext cx="0" cy="5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16"/>
            <p:cNvSpPr>
              <a:spLocks noChangeShapeType="1"/>
            </p:cNvSpPr>
            <p:nvPr/>
          </p:nvSpPr>
          <p:spPr bwMode="auto">
            <a:xfrm>
              <a:off x="748" y="1888"/>
              <a:ext cx="48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17"/>
            <p:cNvSpPr>
              <a:spLocks noChangeShapeType="1"/>
            </p:cNvSpPr>
            <p:nvPr/>
          </p:nvSpPr>
          <p:spPr bwMode="auto">
            <a:xfrm flipH="1">
              <a:off x="508" y="1888"/>
              <a:ext cx="240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" name="Oval 23"/>
          <p:cNvSpPr>
            <a:spLocks noChangeArrowheads="1"/>
          </p:cNvSpPr>
          <p:nvPr/>
        </p:nvSpPr>
        <p:spPr bwMode="auto">
          <a:xfrm>
            <a:off x="5152114" y="1974230"/>
            <a:ext cx="215900" cy="2159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23" name="Oval 24"/>
          <p:cNvSpPr>
            <a:spLocks noChangeArrowheads="1"/>
          </p:cNvSpPr>
          <p:nvPr/>
        </p:nvSpPr>
        <p:spPr bwMode="auto">
          <a:xfrm>
            <a:off x="2913739" y="2240235"/>
            <a:ext cx="215900" cy="2159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24" name="Line 25"/>
          <p:cNvSpPr>
            <a:spLocks noChangeShapeType="1"/>
          </p:cNvSpPr>
          <p:nvPr/>
        </p:nvSpPr>
        <p:spPr bwMode="auto">
          <a:xfrm flipV="1">
            <a:off x="2769276" y="2456136"/>
            <a:ext cx="215900" cy="3603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26"/>
          <p:cNvSpPr>
            <a:spLocks noChangeShapeType="1"/>
          </p:cNvSpPr>
          <p:nvPr/>
        </p:nvSpPr>
        <p:spPr bwMode="auto">
          <a:xfrm>
            <a:off x="4929864" y="1951309"/>
            <a:ext cx="330200" cy="13087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27"/>
          <p:cNvSpPr>
            <a:spLocks noChangeShapeType="1"/>
          </p:cNvSpPr>
          <p:nvPr/>
        </p:nvSpPr>
        <p:spPr bwMode="auto">
          <a:xfrm flipV="1">
            <a:off x="2769277" y="2024336"/>
            <a:ext cx="2087563" cy="7921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8"/>
              <p:cNvSpPr>
                <a:spLocks noChangeArrowheads="1"/>
              </p:cNvSpPr>
              <p:nvPr/>
            </p:nvSpPr>
            <p:spPr bwMode="auto">
              <a:xfrm>
                <a:off x="3887560" y="2309440"/>
                <a:ext cx="42671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altLang="en-US" b="1" i="1" dirty="0" smtClean="0">
                          <a:latin typeface="Cambria Math" panose="02040503050406030204" pitchFamily="18" charset="0"/>
                        </a:rPr>
                        <m:t>𝒓</m:t>
                      </m:r>
                    </m:oMath>
                  </m:oMathPara>
                </a14:m>
                <a:endParaRPr lang="en-US" altLang="en-US" dirty="0"/>
              </a:p>
            </p:txBody>
          </p:sp>
        </mc:Choice>
        <mc:Fallback xmlns="">
          <p:sp>
            <p:nvSpPr>
              <p:cNvPr id="27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87560" y="2309440"/>
                <a:ext cx="426719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 Box 29"/>
              <p:cNvSpPr txBox="1">
                <a:spLocks noChangeArrowheads="1"/>
              </p:cNvSpPr>
              <p:nvPr/>
            </p:nvSpPr>
            <p:spPr bwMode="auto">
              <a:xfrm>
                <a:off x="1753058" y="1675941"/>
                <a:ext cx="108876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GB" altLang="en-US" b="0" dirty="0">
                    <a:latin typeface="+mn-lt"/>
                  </a:rPr>
                  <a:t>head:</a:t>
                </a:r>
                <a:r>
                  <a:rPr lang="en-GB" altLang="en-US" dirty="0"/>
                  <a:t> </a:t>
                </a:r>
                <a14:m>
                  <m:oMath xmlns:m="http://schemas.openxmlformats.org/officeDocument/2006/math">
                    <m:r>
                      <a:rPr lang="en-GB" altLang="en-US" i="1" dirty="0">
                        <a:latin typeface="Cambria Math"/>
                      </a:rPr>
                      <m:t>𝒋</m:t>
                    </m:r>
                  </m:oMath>
                </a14:m>
                <a:endParaRPr lang="hu-HU" altLang="en-US" i="1" dirty="0"/>
              </a:p>
            </p:txBody>
          </p:sp>
        </mc:Choice>
        <mc:Fallback xmlns="">
          <p:sp>
            <p:nvSpPr>
              <p:cNvPr id="28" name="Text 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3058" y="1675941"/>
                <a:ext cx="1088760" cy="461665"/>
              </a:xfrm>
              <a:prstGeom prst="rect">
                <a:avLst/>
              </a:prstGeom>
              <a:blipFill>
                <a:blip r:embed="rId9"/>
                <a:stretch>
                  <a:fillRect l="-8989" t="-10526" r="-3371" b="-2894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églalap 28"/>
              <p:cNvSpPr/>
              <p:nvPr/>
            </p:nvSpPr>
            <p:spPr>
              <a:xfrm>
                <a:off x="3270327" y="2870474"/>
                <a:ext cx="3754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altLang="en-US" sz="2400" i="1" dirty="0">
                          <a:latin typeface="Cambria Math"/>
                        </a:rPr>
                        <m:t>𝒊</m:t>
                      </m:r>
                    </m:oMath>
                  </m:oMathPara>
                </a14:m>
                <a:endParaRPr lang="hu-HU" altLang="en-US" sz="2400" i="1" dirty="0"/>
              </a:p>
            </p:txBody>
          </p:sp>
        </mc:Choice>
        <mc:Fallback xmlns="">
          <p:sp>
            <p:nvSpPr>
              <p:cNvPr id="29" name="Téglalap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0327" y="2870474"/>
                <a:ext cx="375424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églalap 29"/>
              <p:cNvSpPr/>
              <p:nvPr/>
            </p:nvSpPr>
            <p:spPr>
              <a:xfrm>
                <a:off x="2153716" y="2950999"/>
                <a:ext cx="44916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altLang="en-US" sz="2400" i="1" dirty="0">
                          <a:latin typeface="Cambria Math"/>
                        </a:rPr>
                        <m:t>𝒌</m:t>
                      </m:r>
                    </m:oMath>
                  </m:oMathPara>
                </a14:m>
                <a:endParaRPr lang="hu-HU" altLang="en-US" sz="2400" i="1" dirty="0"/>
              </a:p>
            </p:txBody>
          </p:sp>
        </mc:Choice>
        <mc:Fallback xmlns="">
          <p:sp>
            <p:nvSpPr>
              <p:cNvPr id="30" name="Téglalap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3716" y="2950999"/>
                <a:ext cx="449162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 Box 3"/>
              <p:cNvSpPr txBox="1">
                <a:spLocks noChangeArrowheads="1"/>
              </p:cNvSpPr>
              <p:nvPr/>
            </p:nvSpPr>
            <p:spPr bwMode="auto">
              <a:xfrm>
                <a:off x="6199061" y="3789040"/>
                <a:ext cx="4334205" cy="15696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hu-HU" altLang="en-US" u="sng" dirty="0" err="1">
                    <a:latin typeface="+mn-lt"/>
                  </a:rPr>
                  <a:t>Gram-Schmidt</a:t>
                </a:r>
                <a:r>
                  <a:rPr lang="hu-HU" altLang="en-US" u="sng" dirty="0">
                    <a:latin typeface="+mn-lt"/>
                  </a:rPr>
                  <a:t> o</a:t>
                </a:r>
                <a:r>
                  <a:rPr lang="en-US" altLang="en-US" u="sng" dirty="0" err="1">
                    <a:latin typeface="+mn-lt"/>
                  </a:rPr>
                  <a:t>rtogonali</a:t>
                </a:r>
                <a:r>
                  <a:rPr lang="hu-HU" altLang="en-US" u="sng" dirty="0" err="1">
                    <a:latin typeface="+mn-lt"/>
                  </a:rPr>
                  <a:t>záció</a:t>
                </a:r>
                <a:r>
                  <a:rPr lang="hu-HU" altLang="en-US" u="sng" dirty="0">
                    <a:latin typeface="+mn-lt"/>
                  </a:rPr>
                  <a:t>:</a:t>
                </a:r>
                <a:endParaRPr lang="en-US" altLang="en-US" u="sng" dirty="0">
                  <a:latin typeface="+mn-lt"/>
                </a:endParaRPr>
              </a:p>
              <a:p>
                <a14:m>
                  <m:oMath xmlns:m="http://schemas.openxmlformats.org/officeDocument/2006/math">
                    <m:r>
                      <a:rPr lang="en-US" altLang="en-US" i="1" dirty="0">
                        <a:latin typeface="Cambria Math"/>
                      </a:rPr>
                      <m:t>𝒋</m:t>
                    </m:r>
                    <m:r>
                      <a:rPr lang="en-US" altLang="en-US" i="1" dirty="0">
                        <a:latin typeface="Cambria Math"/>
                      </a:rPr>
                      <m:t>’ = </m:t>
                    </m:r>
                    <m:r>
                      <a:rPr lang="en-US" altLang="en-US" i="1" dirty="0">
                        <a:latin typeface="Cambria Math"/>
                      </a:rPr>
                      <m:t>𝒗</m:t>
                    </m:r>
                    <m:r>
                      <a:rPr lang="hu-HU" altLang="en-US" i="1" dirty="0">
                        <a:latin typeface="Cambria Math"/>
                      </a:rPr>
                      <m:t>/</m:t>
                    </m:r>
                    <m:r>
                      <a:rPr lang="en-US" altLang="en-US" i="1" dirty="0">
                        <a:latin typeface="Cambria Math"/>
                      </a:rPr>
                      <m:t>|</m:t>
                    </m:r>
                    <m:r>
                      <a:rPr lang="en-US" altLang="en-US" i="1" dirty="0">
                        <a:latin typeface="Cambria Math"/>
                      </a:rPr>
                      <m:t>𝒗</m:t>
                    </m:r>
                    <m:r>
                      <a:rPr lang="en-US" altLang="en-US" i="1" dirty="0">
                        <a:latin typeface="Cambria Math"/>
                      </a:rPr>
                      <m:t>|</m:t>
                    </m:r>
                  </m:oMath>
                </a14:m>
                <a:r>
                  <a:rPr lang="en-US" altLang="en-US" i="1" dirty="0"/>
                  <a:t>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i="1" dirty="0">
                          <a:latin typeface="Cambria Math"/>
                        </a:rPr>
                        <m:t>𝒊</m:t>
                      </m:r>
                      <m:r>
                        <a:rPr lang="en-US" altLang="en-US" i="1" dirty="0">
                          <a:latin typeface="Cambria Math"/>
                        </a:rPr>
                        <m:t>’ = </m:t>
                      </m:r>
                      <m:r>
                        <a:rPr lang="en-US" altLang="en-US" i="1" dirty="0">
                          <a:latin typeface="Cambria Math"/>
                        </a:rPr>
                        <m:t>𝒋</m:t>
                      </m:r>
                      <m:r>
                        <a:rPr lang="en-US" altLang="en-US" i="1" dirty="0">
                          <a:latin typeface="Cambria Math"/>
                        </a:rPr>
                        <m:t>’×</m:t>
                      </m:r>
                      <m:sSup>
                        <m:sSupPr>
                          <m:ctrlPr>
                            <a:rPr lang="en-US" alt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i="1" dirty="0">
                              <a:latin typeface="Cambria Math"/>
                            </a:rPr>
                            <m:t>𝒌</m:t>
                          </m:r>
                        </m:e>
                        <m:sup>
                          <m:r>
                            <a:rPr lang="en-US" altLang="en-US" i="1" dirty="0">
                              <a:latin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en-US" i="1" dirty="0">
                          <a:latin typeface="Cambria Math"/>
                        </a:rPr>
                        <m:t>/|</m:t>
                      </m:r>
                      <m:r>
                        <a:rPr lang="en-US" altLang="en-US" i="1" dirty="0">
                          <a:latin typeface="Cambria Math"/>
                        </a:rPr>
                        <m:t>𝒋</m:t>
                      </m:r>
                      <m:r>
                        <a:rPr lang="en-US" altLang="en-US" i="1" dirty="0">
                          <a:latin typeface="Cambria Math"/>
                        </a:rPr>
                        <m:t>’×</m:t>
                      </m:r>
                      <m:sSup>
                        <m:sSupPr>
                          <m:ctrlPr>
                            <a:rPr lang="en-US" alt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en-US" i="1" dirty="0">
                              <a:latin typeface="Cambria Math"/>
                            </a:rPr>
                            <m:t>𝒌</m:t>
                          </m:r>
                        </m:e>
                        <m:sup>
                          <m:r>
                            <a:rPr lang="en-US" altLang="en-US" i="1" dirty="0">
                              <a:latin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en-US" i="1" dirty="0">
                          <a:latin typeface="Cambria Math"/>
                        </a:rPr>
                        <m:t>|,</m:t>
                      </m:r>
                    </m:oMath>
                  </m:oMathPara>
                </a14:m>
                <a:endParaRPr lang="en-US" altLang="en-US" i="1" dirty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i="1" dirty="0">
                          <a:latin typeface="Cambria Math"/>
                        </a:rPr>
                        <m:t>𝒌</m:t>
                      </m:r>
                      <m:r>
                        <a:rPr lang="en-US" altLang="en-US" i="1" dirty="0">
                          <a:latin typeface="Cambria Math"/>
                        </a:rPr>
                        <m:t>’= </m:t>
                      </m:r>
                      <m:r>
                        <a:rPr lang="en-US" altLang="en-US" i="1" dirty="0" err="1">
                          <a:latin typeface="Cambria Math"/>
                        </a:rPr>
                        <m:t>𝒊</m:t>
                      </m:r>
                      <m:r>
                        <a:rPr lang="en-US" altLang="en-US" i="1" dirty="0">
                          <a:latin typeface="Cambria Math"/>
                        </a:rPr>
                        <m:t>’× </m:t>
                      </m:r>
                      <m:r>
                        <a:rPr lang="en-US" altLang="en-US" i="1" dirty="0">
                          <a:latin typeface="Cambria Math"/>
                        </a:rPr>
                        <m:t>𝒋</m:t>
                      </m:r>
                      <m:r>
                        <a:rPr lang="en-US" altLang="en-US" i="1" dirty="0">
                          <a:latin typeface="Cambria Math"/>
                        </a:rPr>
                        <m:t>’</m:t>
                      </m:r>
                    </m:oMath>
                  </m:oMathPara>
                </a14:m>
                <a:endParaRPr lang="hu-HU" altLang="en-US" dirty="0"/>
              </a:p>
            </p:txBody>
          </p:sp>
        </mc:Choice>
        <mc:Fallback xmlns="">
          <p:sp>
            <p:nvSpPr>
              <p:cNvPr id="31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99061" y="3789040"/>
                <a:ext cx="4334205" cy="1569660"/>
              </a:xfrm>
              <a:prstGeom prst="rect">
                <a:avLst/>
              </a:prstGeom>
              <a:blipFill>
                <a:blip r:embed="rId12"/>
                <a:stretch>
                  <a:fillRect l="-2250" t="-3113" b="-505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Akciógomb: Tovább vagy Következő 31">
            <a:hlinkClick r:id="rId13" action="ppaction://hlinkfile" highlightClick="1"/>
          </p:cNvPr>
          <p:cNvSpPr/>
          <p:nvPr/>
        </p:nvSpPr>
        <p:spPr>
          <a:xfrm>
            <a:off x="11352584" y="2971266"/>
            <a:ext cx="460113" cy="512964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églalap 1"/>
              <p:cNvSpPr/>
              <p:nvPr/>
            </p:nvSpPr>
            <p:spPr>
              <a:xfrm>
                <a:off x="1753059" y="5517233"/>
                <a:ext cx="8780207" cy="11727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hu-HU" altLang="en-US" sz="2400" u="sng" dirty="0" smtClean="0">
                    <a:latin typeface="+mn-lt"/>
                  </a:rPr>
                  <a:t>Dinamikai szimuláció:</a:t>
                </a:r>
                <a:r>
                  <a:rPr lang="hu-HU" altLang="en-US" sz="2400" u="sng" dirty="0"/>
                  <a:t> </a:t>
                </a:r>
                <a:endParaRPr lang="hu-HU" altLang="en-US" sz="2400" i="1" dirty="0">
                  <a:latin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hu-HU" altLang="en-US" sz="2400" i="1">
                        <a:latin typeface="Cambria Math"/>
                      </a:rPr>
                      <m:t>𝑭</m:t>
                    </m:r>
                    <m:r>
                      <a:rPr lang="en-US" altLang="en-US" sz="2400" b="0" i="1">
                        <a:latin typeface="Cambria Math"/>
                      </a:rPr>
                      <m:t>=</m:t>
                    </m:r>
                    <m:r>
                      <a:rPr lang="en-US" altLang="en-US" sz="2400" b="0" i="1">
                        <a:latin typeface="Cambria Math"/>
                      </a:rPr>
                      <m:t>𝑚</m:t>
                    </m:r>
                    <m:r>
                      <a:rPr lang="en-US" altLang="en-US" sz="2400" i="1">
                        <a:latin typeface="Cambria Math"/>
                      </a:rPr>
                      <m:t>𝒂</m:t>
                    </m:r>
                  </m:oMath>
                </a14:m>
                <a:r>
                  <a:rPr lang="hu-HU" altLang="en-US" sz="2400" dirty="0"/>
                  <a:t>,   </a:t>
                </a:r>
                <a14:m>
                  <m:oMath xmlns:m="http://schemas.openxmlformats.org/officeDocument/2006/math">
                    <m:r>
                      <a:rPr lang="en-US" altLang="en-US" sz="2400" i="1">
                        <a:latin typeface="Cambria Math"/>
                      </a:rPr>
                      <m:t>𝒂</m:t>
                    </m:r>
                    <m:r>
                      <a:rPr lang="en-US" altLang="en-US" sz="2400" b="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altLang="en-US" sz="2400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en-US" sz="2400" b="0">
                            <a:latin typeface="Cambria Math"/>
                          </a:rPr>
                          <m:t>d</m:t>
                        </m:r>
                        <m:r>
                          <a:rPr lang="en-US" altLang="en-US" sz="2400" i="1">
                            <a:latin typeface="Cambria Math"/>
                          </a:rPr>
                          <m:t>𝒗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en-US" sz="2400" b="0">
                            <a:latin typeface="Cambria Math"/>
                          </a:rPr>
                          <m:t>d</m:t>
                        </m:r>
                        <m:r>
                          <a:rPr lang="en-US" altLang="en-US" sz="2400" b="0" i="1">
                            <a:latin typeface="Cambria Math"/>
                          </a:rPr>
                          <m:t>𝑡</m:t>
                        </m:r>
                      </m:den>
                    </m:f>
                  </m:oMath>
                </a14:m>
                <a:r>
                  <a:rPr lang="hu-HU" altLang="en-US" sz="2400" dirty="0"/>
                  <a:t>,   </a:t>
                </a:r>
                <a14:m>
                  <m:oMath xmlns:m="http://schemas.openxmlformats.org/officeDocument/2006/math">
                    <m:r>
                      <a:rPr lang="en-US" altLang="en-US" sz="2400" i="1">
                        <a:latin typeface="Cambria Math"/>
                      </a:rPr>
                      <m:t>𝒗</m:t>
                    </m:r>
                    <m:r>
                      <a:rPr lang="en-US" altLang="en-US" sz="2400" b="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altLang="en-US" sz="2400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altLang="en-US" sz="2400" b="0">
                            <a:latin typeface="Cambria Math"/>
                          </a:rPr>
                          <m:t>d</m:t>
                        </m:r>
                        <m:r>
                          <a:rPr lang="hu-HU" altLang="en-US" sz="2400" b="1" i="1" smtClean="0">
                            <a:latin typeface="Cambria Math" panose="02040503050406030204" pitchFamily="18" charset="0"/>
                          </a:rPr>
                          <m:t>𝒓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altLang="en-US" sz="2400" b="0">
                            <a:latin typeface="Cambria Math"/>
                          </a:rPr>
                          <m:t>d</m:t>
                        </m:r>
                        <m:r>
                          <a:rPr lang="en-US" altLang="en-US" sz="2400" b="0" i="1">
                            <a:latin typeface="Cambria Math"/>
                          </a:rPr>
                          <m:t>𝑡</m:t>
                        </m:r>
                      </m:den>
                    </m:f>
                  </m:oMath>
                </a14:m>
                <a:r>
                  <a:rPr lang="hu-HU" altLang="en-US" sz="2400" b="0" dirty="0"/>
                  <a:t>              </a:t>
                </a:r>
                <a14:m>
                  <m:oMath xmlns:m="http://schemas.openxmlformats.org/officeDocument/2006/math">
                    <m:r>
                      <a:rPr lang="en-US" altLang="en-US" sz="2400" i="1">
                        <a:latin typeface="Cambria Math"/>
                      </a:rPr>
                      <m:t>𝒂</m:t>
                    </m:r>
                    <m:r>
                      <a:rPr lang="en-US" altLang="en-US" sz="2400" b="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altLang="en-US" sz="2400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𝑭</m:t>
                        </m:r>
                      </m:num>
                      <m:den>
                        <m:r>
                          <a:rPr lang="en-US" altLang="en-US" sz="2400" b="0" i="1">
                            <a:latin typeface="Cambria Math"/>
                          </a:rPr>
                          <m:t>𝑚</m:t>
                        </m:r>
                      </m:den>
                    </m:f>
                  </m:oMath>
                </a14:m>
                <a:r>
                  <a:rPr lang="hu-HU" altLang="en-US" sz="2400" dirty="0"/>
                  <a:t>,</a:t>
                </a:r>
                <a:r>
                  <a:rPr lang="hu-HU" altLang="en-US" sz="2400" b="0" dirty="0"/>
                  <a:t>   </a:t>
                </a:r>
                <a14:m>
                  <m:oMath xmlns:m="http://schemas.openxmlformats.org/officeDocument/2006/math">
                    <m:r>
                      <a:rPr lang="en-US" altLang="en-US" sz="2400" i="1">
                        <a:latin typeface="Cambria Math"/>
                      </a:rPr>
                      <m:t>𝒗</m:t>
                    </m:r>
                    <m:r>
                      <a:rPr lang="en-US" altLang="en-US" sz="2400" b="0" i="1">
                        <a:latin typeface="Cambria Math"/>
                      </a:rPr>
                      <m:t>+=</m:t>
                    </m:r>
                    <m:r>
                      <a:rPr lang="en-US" altLang="en-US" sz="2400" i="1">
                        <a:latin typeface="Cambria Math"/>
                      </a:rPr>
                      <m:t>𝒂</m:t>
                    </m:r>
                    <m:r>
                      <a:rPr lang="en-US" alt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en-US" sz="2400" b="0" i="1">
                        <a:latin typeface="Cambria Math"/>
                      </a:rPr>
                      <m:t>𝑡</m:t>
                    </m:r>
                  </m:oMath>
                </a14:m>
                <a:r>
                  <a:rPr lang="hu-HU" altLang="en-US" sz="2400" dirty="0"/>
                  <a:t>,</a:t>
                </a:r>
                <a:r>
                  <a:rPr lang="hu-HU" altLang="en-US" sz="2400" b="0" dirty="0"/>
                  <a:t>   </a:t>
                </a:r>
                <a14:m>
                  <m:oMath xmlns:m="http://schemas.openxmlformats.org/officeDocument/2006/math">
                    <m:r>
                      <a:rPr lang="hu-HU" altLang="en-US" sz="2400" b="1" i="1" smtClean="0">
                        <a:latin typeface="Cambria Math" panose="02040503050406030204" pitchFamily="18" charset="0"/>
                      </a:rPr>
                      <m:t>𝒓</m:t>
                    </m:r>
                    <m:r>
                      <a:rPr lang="en-US" altLang="en-US" sz="2400" b="0" i="1">
                        <a:latin typeface="Cambria Math"/>
                      </a:rPr>
                      <m:t>+=</m:t>
                    </m:r>
                    <m:r>
                      <a:rPr lang="en-US" altLang="en-US" sz="2400" i="1">
                        <a:latin typeface="Cambria Math"/>
                      </a:rPr>
                      <m:t>𝒗</m:t>
                    </m:r>
                    <m:r>
                      <a:rPr lang="en-US" altLang="en-US" sz="24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en-US" sz="2400" b="0" i="1">
                        <a:latin typeface="Cambria Math"/>
                      </a:rPr>
                      <m:t>𝑡</m:t>
                    </m:r>
                  </m:oMath>
                </a14:m>
                <a:endParaRPr lang="hu-HU" altLang="en-US" sz="2400" u="sng" dirty="0"/>
              </a:p>
              <a:p>
                <a:endParaRPr lang="hu-HU" altLang="en-US" sz="1100" u="sng" dirty="0"/>
              </a:p>
            </p:txBody>
          </p:sp>
        </mc:Choice>
        <mc:Fallback>
          <p:sp>
            <p:nvSpPr>
              <p:cNvPr id="2" name="Téglalap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059" y="5517233"/>
                <a:ext cx="8780207" cy="1172757"/>
              </a:xfrm>
              <a:prstGeom prst="rect">
                <a:avLst/>
              </a:prstGeom>
              <a:blipFill>
                <a:blip r:embed="rId14"/>
                <a:stretch>
                  <a:fillRect l="-1111" t="-4167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Jobbra nyíl 32"/>
          <p:cNvSpPr/>
          <p:nvPr/>
        </p:nvSpPr>
        <p:spPr>
          <a:xfrm>
            <a:off x="5410881" y="6019933"/>
            <a:ext cx="695779" cy="36004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églalap 33"/>
          <p:cNvSpPr/>
          <p:nvPr/>
        </p:nvSpPr>
        <p:spPr>
          <a:xfrm>
            <a:off x="6199060" y="5805265"/>
            <a:ext cx="4289428" cy="8847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52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1" grpId="0"/>
      <p:bldP spid="2" grpId="0"/>
      <p:bldP spid="33" grpId="0" animBg="1"/>
      <p:bldP spid="3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116632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hu-HU" dirty="0" err="1" smtClean="0">
                <a:solidFill>
                  <a:srgbClr val="FF0000"/>
                </a:solidFill>
              </a:rPr>
              <a:t>Ship</a:t>
            </a:r>
            <a:r>
              <a:rPr lang="hu-HU" dirty="0" smtClean="0">
                <a:solidFill>
                  <a:srgbClr val="FF0000"/>
                </a:solidFill>
              </a:rPr>
              <a:t> :: </a:t>
            </a:r>
            <a:r>
              <a:rPr lang="hu-HU" smtClean="0">
                <a:solidFill>
                  <a:srgbClr val="FF0000"/>
                </a:solidFill>
              </a:rPr>
              <a:t>Control</a:t>
            </a:r>
            <a:endParaRPr lang="hu-HU" dirty="0" smtClean="0">
              <a:solidFill>
                <a:srgbClr val="FF0000"/>
              </a:solidFill>
            </a:endParaRP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1343472" y="1196754"/>
            <a:ext cx="9865096" cy="56323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  <a:extLst/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000" u="sng" dirty="0" err="1">
                <a:latin typeface="Courier New" pitchFamily="49" charset="0"/>
              </a:rPr>
              <a:t>void</a:t>
            </a:r>
            <a:r>
              <a:rPr lang="hu-HU" altLang="en-US" sz="2000" u="sng" dirty="0">
                <a:latin typeface="Courier New" pitchFamily="49" charset="0"/>
              </a:rPr>
              <a:t> </a:t>
            </a:r>
            <a:r>
              <a:rPr lang="hu-HU" altLang="en-US" sz="2000" u="sng" dirty="0" err="1">
                <a:latin typeface="Courier New" pitchFamily="49" charset="0"/>
              </a:rPr>
              <a:t>Ship</a:t>
            </a:r>
            <a:r>
              <a:rPr lang="hu-HU" altLang="en-US" sz="2000" u="sng" dirty="0">
                <a:latin typeface="Courier New" pitchFamily="49" charset="0"/>
              </a:rPr>
              <a:t> :: </a:t>
            </a:r>
            <a:r>
              <a:rPr lang="hu-HU" altLang="en-US" sz="2000" u="sng" dirty="0" err="1">
                <a:latin typeface="Courier New" pitchFamily="49" charset="0"/>
              </a:rPr>
              <a:t>Control</a:t>
            </a:r>
            <a:r>
              <a:rPr lang="hu-HU" altLang="en-US" sz="2000" u="sng" dirty="0">
                <a:latin typeface="Courier New" pitchFamily="49" charset="0"/>
              </a:rPr>
              <a:t>( </a:t>
            </a:r>
            <a:r>
              <a:rPr lang="hu-HU" altLang="en-US" sz="2000" u="sng" dirty="0" err="1">
                <a:latin typeface="Courier New" pitchFamily="49" charset="0"/>
              </a:rPr>
              <a:t>float</a:t>
            </a:r>
            <a:r>
              <a:rPr lang="hu-HU" altLang="en-US" sz="2000" u="sng" dirty="0">
                <a:latin typeface="Courier New" pitchFamily="49" charset="0"/>
              </a:rPr>
              <a:t> </a:t>
            </a:r>
            <a:r>
              <a:rPr lang="hu-HU" altLang="en-US" sz="2000" u="sng" dirty="0" err="1">
                <a:latin typeface="Courier New" pitchFamily="49" charset="0"/>
              </a:rPr>
              <a:t>dt</a:t>
            </a:r>
            <a:r>
              <a:rPr lang="hu-HU" altLang="en-US" sz="2000" u="sng" dirty="0">
                <a:latin typeface="Courier New" pitchFamily="49" charset="0"/>
              </a:rPr>
              <a:t> ) {</a:t>
            </a:r>
            <a:r>
              <a:rPr lang="hu-HU" altLang="en-US" sz="2000" dirty="0">
                <a:latin typeface="Courier New" pitchFamily="49" charset="0"/>
              </a:rPr>
              <a:t>	</a:t>
            </a:r>
          </a:p>
          <a:p>
            <a:r>
              <a:rPr lang="hu-HU" altLang="en-US" sz="2000" dirty="0">
                <a:latin typeface="Courier New" pitchFamily="49" charset="0"/>
              </a:rPr>
              <a:t>   </a:t>
            </a:r>
            <a:r>
              <a:rPr lang="hu-HU" altLang="en-US" sz="2000" dirty="0" err="1">
                <a:latin typeface="Courier New" pitchFamily="49" charset="0"/>
              </a:rPr>
              <a:t>force</a:t>
            </a:r>
            <a:r>
              <a:rPr lang="hu-HU" altLang="en-US" sz="2000" dirty="0">
                <a:latin typeface="Courier New" pitchFamily="49" charset="0"/>
              </a:rPr>
              <a:t> = </a:t>
            </a:r>
            <a:r>
              <a:rPr lang="en-US" altLang="en-US" sz="2000" dirty="0">
                <a:latin typeface="Courier New" pitchFamily="49" charset="0"/>
              </a:rPr>
              <a:t>vec3</a:t>
            </a:r>
            <a:r>
              <a:rPr lang="hu-HU" altLang="en-US" sz="2000" dirty="0">
                <a:latin typeface="Courier New" pitchFamily="49" charset="0"/>
              </a:rPr>
              <a:t>(0, </a:t>
            </a:r>
            <a:r>
              <a:rPr lang="hu-HU" altLang="en-US" sz="2000" dirty="0" err="1">
                <a:latin typeface="Courier New" pitchFamily="49" charset="0"/>
              </a:rPr>
              <a:t>0</a:t>
            </a:r>
            <a:r>
              <a:rPr lang="hu-HU" altLang="en-US" sz="2000" dirty="0">
                <a:latin typeface="Courier New" pitchFamily="49" charset="0"/>
              </a:rPr>
              <a:t>, </a:t>
            </a:r>
            <a:r>
              <a:rPr lang="hu-HU" altLang="en-US" sz="2000" dirty="0" err="1">
                <a:latin typeface="Courier New" pitchFamily="49" charset="0"/>
              </a:rPr>
              <a:t>0</a:t>
            </a:r>
            <a:r>
              <a:rPr lang="hu-HU" altLang="en-US" sz="2000" dirty="0">
                <a:latin typeface="Courier New" pitchFamily="49" charset="0"/>
              </a:rPr>
              <a:t>);</a:t>
            </a:r>
          </a:p>
          <a:p>
            <a:r>
              <a:rPr lang="hu-HU" altLang="en-US" sz="2000" dirty="0">
                <a:latin typeface="Courier New" pitchFamily="49" charset="0"/>
              </a:rPr>
              <a:t> </a:t>
            </a:r>
            <a:r>
              <a:rPr lang="en-US" altLang="en-US" sz="2000" dirty="0">
                <a:latin typeface="Courier New" pitchFamily="49" charset="0"/>
              </a:rPr>
              <a:t> 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for (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GameObject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obj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: objects) {</a:t>
            </a:r>
          </a:p>
          <a:p>
            <a:r>
              <a:rPr lang="en-US" altLang="en-US" sz="2000" dirty="0">
                <a:latin typeface="Courier New" pitchFamily="49" charset="0"/>
                <a:cs typeface="Courier New" panose="02070309020205020404" pitchFamily="49" charset="0"/>
              </a:rPr>
              <a:t>	</a:t>
            </a:r>
            <a:r>
              <a:rPr lang="hu-HU" altLang="en-US" sz="2000" dirty="0" err="1">
                <a:latin typeface="Courier New" pitchFamily="49" charset="0"/>
                <a:cs typeface="Courier New" panose="02070309020205020404" pitchFamily="49" charset="0"/>
              </a:rPr>
              <a:t>if</a:t>
            </a:r>
            <a:r>
              <a:rPr lang="hu-HU" altLang="en-US" sz="2000" dirty="0">
                <a:latin typeface="Courier New" pitchFamily="49" charset="0"/>
                <a:cs typeface="Courier New" panose="02070309020205020404" pitchFamily="49" charset="0"/>
              </a:rPr>
              <a:t> (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dynamic_cast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hu-HU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Planet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*&gt;(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obj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hu-HU" altLang="en-US" sz="2000" dirty="0">
                <a:latin typeface="Courier New" pitchFamily="49" charset="0"/>
                <a:cs typeface="Courier New" panose="02070309020205020404" pitchFamily="49" charset="0"/>
              </a:rPr>
              <a:t>) {</a:t>
            </a:r>
            <a:endParaRPr lang="en-US" altLang="en-US" sz="2000" dirty="0">
              <a:latin typeface="Courier New" pitchFamily="49" charset="0"/>
              <a:cs typeface="Courier New" panose="02070309020205020404" pitchFamily="49" charset="0"/>
            </a:endParaRPr>
          </a:p>
          <a:p>
            <a:r>
              <a:rPr lang="hu-HU" altLang="en-US" sz="2000" dirty="0">
                <a:latin typeface="Courier New" pitchFamily="49" charset="0"/>
                <a:cs typeface="Courier New" panose="02070309020205020404" pitchFamily="49" charset="0"/>
              </a:rPr>
              <a:t>	</a:t>
            </a:r>
          </a:p>
          <a:p>
            <a:endParaRPr lang="hu-HU" altLang="en-US" sz="2000" dirty="0">
              <a:latin typeface="Courier New" pitchFamily="49" charset="0"/>
            </a:endParaRPr>
          </a:p>
          <a:p>
            <a:endParaRPr lang="hu-HU" altLang="en-US" sz="2000" dirty="0">
              <a:latin typeface="Courier New" pitchFamily="49" charset="0"/>
            </a:endParaRPr>
          </a:p>
          <a:p>
            <a:endParaRPr lang="hu-HU" altLang="en-US" sz="2000" dirty="0">
              <a:latin typeface="Courier New" pitchFamily="49" charset="0"/>
            </a:endParaRPr>
          </a:p>
          <a:p>
            <a:r>
              <a:rPr lang="hu-HU" altLang="en-US" sz="2000" dirty="0">
                <a:latin typeface="Courier New" pitchFamily="49" charset="0"/>
              </a:rPr>
              <a:t>	</a:t>
            </a:r>
          </a:p>
          <a:p>
            <a:r>
              <a:rPr lang="hu-HU" altLang="en-US" sz="2000" dirty="0">
                <a:latin typeface="Courier New" pitchFamily="49" charset="0"/>
              </a:rPr>
              <a:t>   </a:t>
            </a:r>
            <a:r>
              <a:rPr lang="en-US" altLang="en-US" sz="2000" dirty="0">
                <a:latin typeface="Courier New" pitchFamily="49" charset="0"/>
              </a:rPr>
              <a:t>	</a:t>
            </a:r>
            <a:r>
              <a:rPr lang="hu-HU" altLang="en-US" sz="2000" dirty="0">
                <a:latin typeface="Courier New" pitchFamily="49" charset="0"/>
              </a:rPr>
              <a:t>}	</a:t>
            </a:r>
          </a:p>
          <a:p>
            <a:r>
              <a:rPr lang="hu-HU" altLang="en-US" sz="2000" dirty="0">
                <a:latin typeface="Courier New" pitchFamily="49" charset="0"/>
              </a:rPr>
              <a:t>   </a:t>
            </a:r>
            <a:r>
              <a:rPr lang="en-US" altLang="en-US" sz="2000" dirty="0">
                <a:latin typeface="Courier New" pitchFamily="49" charset="0"/>
              </a:rPr>
              <a:t>	</a:t>
            </a:r>
            <a:r>
              <a:rPr lang="hu-HU" altLang="en-US" sz="2000" dirty="0" err="1">
                <a:latin typeface="Courier New" pitchFamily="49" charset="0"/>
              </a:rPr>
              <a:t>if</a:t>
            </a:r>
            <a:r>
              <a:rPr lang="hu-HU" altLang="en-US" sz="2000" dirty="0">
                <a:latin typeface="Courier New" pitchFamily="49" charset="0"/>
              </a:rPr>
              <a:t> (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dynamic_cast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&lt;Avatar*&gt;(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obj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hu-HU" altLang="en-US" sz="2000" dirty="0">
                <a:latin typeface="Courier New" pitchFamily="49" charset="0"/>
              </a:rPr>
              <a:t>) {</a:t>
            </a:r>
            <a:endParaRPr lang="en-US" altLang="en-US" sz="2000" dirty="0">
              <a:latin typeface="Courier New" pitchFamily="49" charset="0"/>
            </a:endParaRPr>
          </a:p>
          <a:p>
            <a:endParaRPr lang="hu-HU" altLang="en-US" sz="2000" dirty="0">
              <a:latin typeface="Courier New" pitchFamily="49" charset="0"/>
            </a:endParaRPr>
          </a:p>
          <a:p>
            <a:endParaRPr lang="hu-HU" altLang="en-US" sz="2000" dirty="0">
              <a:latin typeface="Courier New" pitchFamily="49" charset="0"/>
            </a:endParaRPr>
          </a:p>
          <a:p>
            <a:endParaRPr lang="hu-HU" altLang="en-US" sz="2000" dirty="0">
              <a:latin typeface="Courier New" pitchFamily="49" charset="0"/>
            </a:endParaRPr>
          </a:p>
          <a:p>
            <a:endParaRPr lang="hu-HU" altLang="en-US" sz="2000" dirty="0">
              <a:latin typeface="Courier New" pitchFamily="49" charset="0"/>
            </a:endParaRPr>
          </a:p>
          <a:p>
            <a:r>
              <a:rPr lang="hu-HU" altLang="en-US" sz="2000" dirty="0">
                <a:latin typeface="Courier New" pitchFamily="49" charset="0"/>
              </a:rPr>
              <a:t>   </a:t>
            </a:r>
            <a:r>
              <a:rPr lang="en-US" altLang="en-US" sz="2000" dirty="0">
                <a:latin typeface="Courier New" pitchFamily="49" charset="0"/>
              </a:rPr>
              <a:t>	</a:t>
            </a:r>
            <a:r>
              <a:rPr lang="hu-HU" altLang="en-US" sz="2000" dirty="0">
                <a:latin typeface="Courier New" pitchFamily="49" charset="0"/>
              </a:rPr>
              <a:t>}</a:t>
            </a:r>
            <a:endParaRPr lang="en-US" altLang="en-US" sz="2000" dirty="0">
              <a:latin typeface="Courier New" pitchFamily="49" charset="0"/>
            </a:endParaRPr>
          </a:p>
          <a:p>
            <a:r>
              <a:rPr lang="en-US" altLang="en-US" sz="2000" dirty="0">
                <a:latin typeface="Courier New" pitchFamily="49" charset="0"/>
              </a:rPr>
              <a:t>   }</a:t>
            </a:r>
            <a:endParaRPr lang="hu-HU" altLang="en-US" sz="2000" dirty="0">
              <a:latin typeface="Courier New" pitchFamily="49" charset="0"/>
            </a:endParaRPr>
          </a:p>
          <a:p>
            <a:r>
              <a:rPr lang="hu-HU" altLang="en-US" sz="2000" dirty="0">
                <a:latin typeface="Courier New" pitchFamily="49" charset="0"/>
              </a:rPr>
              <a:t>}</a:t>
            </a:r>
          </a:p>
        </p:txBody>
      </p:sp>
      <p:sp>
        <p:nvSpPr>
          <p:cNvPr id="24" name="Oval 4"/>
          <p:cNvSpPr>
            <a:spLocks noChangeArrowheads="1"/>
          </p:cNvSpPr>
          <p:nvPr/>
        </p:nvSpPr>
        <p:spPr bwMode="auto">
          <a:xfrm>
            <a:off x="3582684" y="2789162"/>
            <a:ext cx="1066800" cy="9906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5" name="Freeform 5"/>
          <p:cNvSpPr>
            <a:spLocks/>
          </p:cNvSpPr>
          <p:nvPr/>
        </p:nvSpPr>
        <p:spPr bwMode="auto">
          <a:xfrm rot="3903417">
            <a:off x="3166759" y="2766937"/>
            <a:ext cx="304800" cy="838200"/>
          </a:xfrm>
          <a:custGeom>
            <a:avLst/>
            <a:gdLst>
              <a:gd name="T0" fmla="*/ 2147483647 w 288"/>
              <a:gd name="T1" fmla="*/ 2147483647 h 816"/>
              <a:gd name="T2" fmla="*/ 0 w 288"/>
              <a:gd name="T3" fmla="*/ 2147483647 h 816"/>
              <a:gd name="T4" fmla="*/ 0 w 288"/>
              <a:gd name="T5" fmla="*/ 2147483647 h 816"/>
              <a:gd name="T6" fmla="*/ 2147483647 w 288"/>
              <a:gd name="T7" fmla="*/ 0 h 816"/>
              <a:gd name="T8" fmla="*/ 2147483647 w 288"/>
              <a:gd name="T9" fmla="*/ 2147483647 h 816"/>
              <a:gd name="T10" fmla="*/ 2147483647 w 288"/>
              <a:gd name="T11" fmla="*/ 2147483647 h 8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8"/>
              <a:gd name="T19" fmla="*/ 0 h 816"/>
              <a:gd name="T20" fmla="*/ 288 w 288"/>
              <a:gd name="T21" fmla="*/ 816 h 8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8" h="816">
                <a:moveTo>
                  <a:pt x="288" y="816"/>
                </a:moveTo>
                <a:lnTo>
                  <a:pt x="0" y="816"/>
                </a:lnTo>
                <a:lnTo>
                  <a:pt x="0" y="240"/>
                </a:lnTo>
                <a:lnTo>
                  <a:pt x="144" y="0"/>
                </a:lnTo>
                <a:lnTo>
                  <a:pt x="288" y="240"/>
                </a:lnTo>
                <a:lnTo>
                  <a:pt x="288" y="816"/>
                </a:lnTo>
                <a:close/>
              </a:path>
            </a:pathLst>
          </a:custGeom>
          <a:solidFill>
            <a:srgbClr val="FF0000"/>
          </a:soli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Oval 6"/>
          <p:cNvSpPr>
            <a:spLocks noChangeArrowheads="1"/>
          </p:cNvSpPr>
          <p:nvPr/>
        </p:nvSpPr>
        <p:spPr bwMode="auto">
          <a:xfrm>
            <a:off x="2896884" y="2789162"/>
            <a:ext cx="914400" cy="8382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7" name="Oval 7"/>
          <p:cNvSpPr>
            <a:spLocks noChangeArrowheads="1"/>
          </p:cNvSpPr>
          <p:nvPr/>
        </p:nvSpPr>
        <p:spPr bwMode="auto">
          <a:xfrm>
            <a:off x="6173484" y="2789162"/>
            <a:ext cx="1066800" cy="9906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8" name="Freeform 8"/>
          <p:cNvSpPr>
            <a:spLocks/>
          </p:cNvSpPr>
          <p:nvPr/>
        </p:nvSpPr>
        <p:spPr bwMode="auto">
          <a:xfrm rot="-2448409">
            <a:off x="5030484" y="2712962"/>
            <a:ext cx="304800" cy="838200"/>
          </a:xfrm>
          <a:custGeom>
            <a:avLst/>
            <a:gdLst>
              <a:gd name="T0" fmla="*/ 2147483647 w 288"/>
              <a:gd name="T1" fmla="*/ 2147483647 h 816"/>
              <a:gd name="T2" fmla="*/ 0 w 288"/>
              <a:gd name="T3" fmla="*/ 2147483647 h 816"/>
              <a:gd name="T4" fmla="*/ 0 w 288"/>
              <a:gd name="T5" fmla="*/ 2147483647 h 816"/>
              <a:gd name="T6" fmla="*/ 2147483647 w 288"/>
              <a:gd name="T7" fmla="*/ 0 h 816"/>
              <a:gd name="T8" fmla="*/ 2147483647 w 288"/>
              <a:gd name="T9" fmla="*/ 2147483647 h 816"/>
              <a:gd name="T10" fmla="*/ 2147483647 w 288"/>
              <a:gd name="T11" fmla="*/ 2147483647 h 8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8"/>
              <a:gd name="T19" fmla="*/ 0 h 816"/>
              <a:gd name="T20" fmla="*/ 288 w 288"/>
              <a:gd name="T21" fmla="*/ 816 h 8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8" h="816">
                <a:moveTo>
                  <a:pt x="288" y="816"/>
                </a:moveTo>
                <a:lnTo>
                  <a:pt x="0" y="816"/>
                </a:lnTo>
                <a:lnTo>
                  <a:pt x="0" y="240"/>
                </a:lnTo>
                <a:lnTo>
                  <a:pt x="144" y="0"/>
                </a:lnTo>
                <a:lnTo>
                  <a:pt x="288" y="240"/>
                </a:lnTo>
                <a:lnTo>
                  <a:pt x="288" y="816"/>
                </a:lnTo>
                <a:close/>
              </a:path>
            </a:pathLst>
          </a:custGeom>
          <a:solidFill>
            <a:srgbClr val="FF0000"/>
          </a:soli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Line 9"/>
          <p:cNvSpPr>
            <a:spLocks noChangeShapeType="1"/>
          </p:cNvSpPr>
          <p:nvPr/>
        </p:nvSpPr>
        <p:spPr bwMode="auto">
          <a:xfrm>
            <a:off x="5259084" y="3246362"/>
            <a:ext cx="1447800" cy="76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AutoShape 10"/>
          <p:cNvSpPr>
            <a:spLocks noChangeArrowheads="1"/>
          </p:cNvSpPr>
          <p:nvPr/>
        </p:nvSpPr>
        <p:spPr bwMode="auto">
          <a:xfrm rot="5779559">
            <a:off x="5487684" y="3246362"/>
            <a:ext cx="381000" cy="5334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7200 w 21600"/>
              <a:gd name="T13" fmla="*/ 7200 h 21600"/>
              <a:gd name="T14" fmla="*/ 14400 w 21600"/>
              <a:gd name="T15" fmla="*/ 144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08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Oval 11"/>
          <p:cNvSpPr>
            <a:spLocks noChangeArrowheads="1"/>
          </p:cNvSpPr>
          <p:nvPr/>
        </p:nvSpPr>
        <p:spPr bwMode="auto">
          <a:xfrm>
            <a:off x="9532155" y="2799035"/>
            <a:ext cx="1066800" cy="9906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32" name="Freeform 12"/>
          <p:cNvSpPr>
            <a:spLocks/>
          </p:cNvSpPr>
          <p:nvPr/>
        </p:nvSpPr>
        <p:spPr bwMode="auto">
          <a:xfrm rot="-2448409">
            <a:off x="7728459" y="2722835"/>
            <a:ext cx="304800" cy="838200"/>
          </a:xfrm>
          <a:custGeom>
            <a:avLst/>
            <a:gdLst>
              <a:gd name="T0" fmla="*/ 2147483647 w 288"/>
              <a:gd name="T1" fmla="*/ 2147483647 h 816"/>
              <a:gd name="T2" fmla="*/ 0 w 288"/>
              <a:gd name="T3" fmla="*/ 2147483647 h 816"/>
              <a:gd name="T4" fmla="*/ 0 w 288"/>
              <a:gd name="T5" fmla="*/ 2147483647 h 816"/>
              <a:gd name="T6" fmla="*/ 2147483647 w 288"/>
              <a:gd name="T7" fmla="*/ 0 h 816"/>
              <a:gd name="T8" fmla="*/ 2147483647 w 288"/>
              <a:gd name="T9" fmla="*/ 2147483647 h 816"/>
              <a:gd name="T10" fmla="*/ 2147483647 w 288"/>
              <a:gd name="T11" fmla="*/ 2147483647 h 8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8"/>
              <a:gd name="T19" fmla="*/ 0 h 816"/>
              <a:gd name="T20" fmla="*/ 288 w 288"/>
              <a:gd name="T21" fmla="*/ 816 h 8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8" h="816">
                <a:moveTo>
                  <a:pt x="288" y="816"/>
                </a:moveTo>
                <a:lnTo>
                  <a:pt x="0" y="816"/>
                </a:lnTo>
                <a:lnTo>
                  <a:pt x="0" y="240"/>
                </a:lnTo>
                <a:lnTo>
                  <a:pt x="144" y="0"/>
                </a:lnTo>
                <a:lnTo>
                  <a:pt x="288" y="240"/>
                </a:lnTo>
                <a:lnTo>
                  <a:pt x="288" y="816"/>
                </a:lnTo>
                <a:close/>
              </a:path>
            </a:pathLst>
          </a:custGeom>
          <a:solidFill>
            <a:srgbClr val="FF0000"/>
          </a:soli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>
            <a:off x="7930528" y="3182127"/>
            <a:ext cx="2079185" cy="14043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 Box 15"/>
              <p:cNvSpPr txBox="1">
                <a:spLocks noChangeArrowheads="1"/>
              </p:cNvSpPr>
              <p:nvPr/>
            </p:nvSpPr>
            <p:spPr bwMode="auto">
              <a:xfrm>
                <a:off x="8111069" y="2324558"/>
                <a:ext cx="1983941" cy="781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altLang="en-US" sz="2400" b="0" i="1" dirty="0">
                          <a:latin typeface="Cambria Math"/>
                        </a:rPr>
                        <m:t>𝐹</m:t>
                      </m:r>
                      <m:r>
                        <a:rPr lang="hu-HU" altLang="en-US" sz="2400" b="0" i="1" dirty="0">
                          <a:latin typeface="Cambria Math"/>
                        </a:rPr>
                        <m:t>=</m:t>
                      </m:r>
                      <m:r>
                        <a:rPr lang="hu-HU" altLang="en-US" sz="2400" b="0" i="1" dirty="0" err="1">
                          <a:latin typeface="Cambria Math"/>
                        </a:rPr>
                        <m:t>𝑓</m:t>
                      </m:r>
                      <m:f>
                        <m:fPr>
                          <m:ctrlPr>
                            <a:rPr lang="hu-HU" altLang="en-US" sz="2400" b="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u-HU" altLang="en-US" sz="2400" b="0" i="1" dirty="0">
                              <a:latin typeface="Cambria Math"/>
                            </a:rPr>
                            <m:t>𝑚</m:t>
                          </m:r>
                          <m:r>
                            <a:rPr lang="hu-HU" altLang="en-US" sz="2400" b="0" i="1" dirty="0">
                              <a:latin typeface="Cambria Math"/>
                            </a:rPr>
                            <m:t>·</m:t>
                          </m:r>
                          <m:r>
                            <a:rPr lang="hu-HU" altLang="en-US" sz="2400" b="0" i="1" dirty="0" err="1">
                              <a:latin typeface="Cambria Math"/>
                            </a:rPr>
                            <m:t>𝑀</m:t>
                          </m:r>
                          <m:r>
                            <m:rPr>
                              <m:nor/>
                            </m:rPr>
                            <a:rPr lang="hu-HU" altLang="en-US" sz="2400" b="0" i="1" dirty="0"/>
                            <m:t> </m:t>
                          </m:r>
                        </m:num>
                        <m:den>
                          <m:r>
                            <a:rPr lang="hu-HU" altLang="en-US" sz="2400" b="0" i="1" dirty="0">
                              <a:latin typeface="Cambria Math"/>
                            </a:rPr>
                            <m:t>𝑟</m:t>
                          </m:r>
                          <m:r>
                            <a:rPr lang="hu-HU" altLang="en-US" sz="2400" b="0" i="1" baseline="30000" dirty="0">
                              <a:latin typeface="Cambria Math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hu-HU" altLang="en-US" sz="2400" b="0" i="1" dirty="0"/>
                            <m:t> </m:t>
                          </m:r>
                        </m:den>
                      </m:f>
                      <m:r>
                        <a:rPr lang="hu-HU" altLang="en-US" sz="2400" b="0" i="1" dirty="0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hu-HU" altLang="en-US" sz="2400" b="0" dirty="0"/>
              </a:p>
            </p:txBody>
          </p:sp>
        </mc:Choice>
        <mc:Fallback xmlns="">
          <p:sp>
            <p:nvSpPr>
              <p:cNvPr id="34" name="Text 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11069" y="2324558"/>
                <a:ext cx="1983941" cy="78136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Freeform 17"/>
          <p:cNvSpPr>
            <a:spLocks/>
          </p:cNvSpPr>
          <p:nvPr/>
        </p:nvSpPr>
        <p:spPr bwMode="auto">
          <a:xfrm rot="-2448409">
            <a:off x="4713812" y="4606668"/>
            <a:ext cx="304800" cy="838200"/>
          </a:xfrm>
          <a:custGeom>
            <a:avLst/>
            <a:gdLst>
              <a:gd name="T0" fmla="*/ 2147483647 w 288"/>
              <a:gd name="T1" fmla="*/ 2147483647 h 816"/>
              <a:gd name="T2" fmla="*/ 0 w 288"/>
              <a:gd name="T3" fmla="*/ 2147483647 h 816"/>
              <a:gd name="T4" fmla="*/ 0 w 288"/>
              <a:gd name="T5" fmla="*/ 2147483647 h 816"/>
              <a:gd name="T6" fmla="*/ 2147483647 w 288"/>
              <a:gd name="T7" fmla="*/ 0 h 816"/>
              <a:gd name="T8" fmla="*/ 2147483647 w 288"/>
              <a:gd name="T9" fmla="*/ 2147483647 h 816"/>
              <a:gd name="T10" fmla="*/ 2147483647 w 288"/>
              <a:gd name="T11" fmla="*/ 2147483647 h 8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8"/>
              <a:gd name="T19" fmla="*/ 0 h 816"/>
              <a:gd name="T20" fmla="*/ 288 w 288"/>
              <a:gd name="T21" fmla="*/ 816 h 8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8" h="816">
                <a:moveTo>
                  <a:pt x="288" y="816"/>
                </a:moveTo>
                <a:lnTo>
                  <a:pt x="0" y="816"/>
                </a:lnTo>
                <a:lnTo>
                  <a:pt x="0" y="240"/>
                </a:lnTo>
                <a:lnTo>
                  <a:pt x="144" y="0"/>
                </a:lnTo>
                <a:lnTo>
                  <a:pt x="288" y="240"/>
                </a:lnTo>
                <a:lnTo>
                  <a:pt x="288" y="816"/>
                </a:lnTo>
                <a:close/>
              </a:path>
            </a:pathLst>
          </a:custGeom>
          <a:solidFill>
            <a:srgbClr val="FF0000"/>
          </a:soli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37" name="AutoShape 18"/>
          <p:cNvSpPr>
            <a:spLocks noChangeArrowheads="1"/>
          </p:cNvSpPr>
          <p:nvPr/>
        </p:nvSpPr>
        <p:spPr bwMode="auto">
          <a:xfrm rot="5779559">
            <a:off x="5171012" y="5140068"/>
            <a:ext cx="381000" cy="5334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7200 w 21600"/>
              <a:gd name="T13" fmla="*/ 7200 h 21600"/>
              <a:gd name="T14" fmla="*/ 14400 w 21600"/>
              <a:gd name="T15" fmla="*/ 144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08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38" name="Freeform 19"/>
          <p:cNvSpPr>
            <a:spLocks/>
          </p:cNvSpPr>
          <p:nvPr/>
        </p:nvSpPr>
        <p:spPr bwMode="auto">
          <a:xfrm rot="3903417">
            <a:off x="3075512" y="4644768"/>
            <a:ext cx="304800" cy="838200"/>
          </a:xfrm>
          <a:custGeom>
            <a:avLst/>
            <a:gdLst>
              <a:gd name="T0" fmla="*/ 2147483647 w 288"/>
              <a:gd name="T1" fmla="*/ 2147483647 h 816"/>
              <a:gd name="T2" fmla="*/ 0 w 288"/>
              <a:gd name="T3" fmla="*/ 2147483647 h 816"/>
              <a:gd name="T4" fmla="*/ 0 w 288"/>
              <a:gd name="T5" fmla="*/ 2147483647 h 816"/>
              <a:gd name="T6" fmla="*/ 2147483647 w 288"/>
              <a:gd name="T7" fmla="*/ 0 h 816"/>
              <a:gd name="T8" fmla="*/ 2147483647 w 288"/>
              <a:gd name="T9" fmla="*/ 2147483647 h 816"/>
              <a:gd name="T10" fmla="*/ 2147483647 w 288"/>
              <a:gd name="T11" fmla="*/ 2147483647 h 8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8"/>
              <a:gd name="T19" fmla="*/ 0 h 816"/>
              <a:gd name="T20" fmla="*/ 288 w 288"/>
              <a:gd name="T21" fmla="*/ 816 h 8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8" h="816">
                <a:moveTo>
                  <a:pt x="288" y="816"/>
                </a:moveTo>
                <a:lnTo>
                  <a:pt x="0" y="816"/>
                </a:lnTo>
                <a:lnTo>
                  <a:pt x="0" y="240"/>
                </a:lnTo>
                <a:lnTo>
                  <a:pt x="144" y="0"/>
                </a:lnTo>
                <a:lnTo>
                  <a:pt x="288" y="240"/>
                </a:lnTo>
                <a:lnTo>
                  <a:pt x="288" y="816"/>
                </a:lnTo>
                <a:close/>
              </a:path>
            </a:pathLst>
          </a:custGeom>
          <a:solidFill>
            <a:srgbClr val="35C955"/>
          </a:soli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39" name="Text Box 20"/>
          <p:cNvSpPr txBox="1">
            <a:spLocks noChangeArrowheads="1"/>
          </p:cNvSpPr>
          <p:nvPr/>
        </p:nvSpPr>
        <p:spPr bwMode="auto">
          <a:xfrm>
            <a:off x="3112357" y="5206713"/>
            <a:ext cx="8331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000" b="0" dirty="0" err="1">
                <a:latin typeface="+mn-lt"/>
              </a:rPr>
              <a:t>avatar</a:t>
            </a:r>
            <a:endParaRPr lang="hu-HU" altLang="en-US" sz="2000" b="0" dirty="0">
              <a:latin typeface="+mn-lt"/>
            </a:endParaRPr>
          </a:p>
        </p:txBody>
      </p:sp>
      <p:sp>
        <p:nvSpPr>
          <p:cNvPr id="40" name="Line 21"/>
          <p:cNvSpPr>
            <a:spLocks noChangeShapeType="1"/>
          </p:cNvSpPr>
          <p:nvPr/>
        </p:nvSpPr>
        <p:spPr bwMode="auto">
          <a:xfrm flipH="1">
            <a:off x="3113612" y="5140068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41" name="Freeform 22"/>
          <p:cNvSpPr>
            <a:spLocks/>
          </p:cNvSpPr>
          <p:nvPr/>
        </p:nvSpPr>
        <p:spPr bwMode="auto">
          <a:xfrm rot="-4791813">
            <a:off x="8806828" y="4792348"/>
            <a:ext cx="304800" cy="838200"/>
          </a:xfrm>
          <a:custGeom>
            <a:avLst/>
            <a:gdLst>
              <a:gd name="T0" fmla="*/ 2147483647 w 288"/>
              <a:gd name="T1" fmla="*/ 2147483647 h 816"/>
              <a:gd name="T2" fmla="*/ 0 w 288"/>
              <a:gd name="T3" fmla="*/ 2147483647 h 816"/>
              <a:gd name="T4" fmla="*/ 0 w 288"/>
              <a:gd name="T5" fmla="*/ 2147483647 h 816"/>
              <a:gd name="T6" fmla="*/ 2147483647 w 288"/>
              <a:gd name="T7" fmla="*/ 0 h 816"/>
              <a:gd name="T8" fmla="*/ 2147483647 w 288"/>
              <a:gd name="T9" fmla="*/ 2147483647 h 816"/>
              <a:gd name="T10" fmla="*/ 2147483647 w 288"/>
              <a:gd name="T11" fmla="*/ 2147483647 h 8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8"/>
              <a:gd name="T19" fmla="*/ 0 h 816"/>
              <a:gd name="T20" fmla="*/ 288 w 288"/>
              <a:gd name="T21" fmla="*/ 816 h 8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8" h="816">
                <a:moveTo>
                  <a:pt x="288" y="816"/>
                </a:moveTo>
                <a:lnTo>
                  <a:pt x="0" y="816"/>
                </a:lnTo>
                <a:lnTo>
                  <a:pt x="0" y="240"/>
                </a:lnTo>
                <a:lnTo>
                  <a:pt x="144" y="0"/>
                </a:lnTo>
                <a:lnTo>
                  <a:pt x="288" y="240"/>
                </a:lnTo>
                <a:lnTo>
                  <a:pt x="288" y="816"/>
                </a:lnTo>
                <a:close/>
              </a:path>
            </a:pathLst>
          </a:custGeom>
          <a:solidFill>
            <a:srgbClr val="FF0000"/>
          </a:soli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42" name="AutoShape 23"/>
          <p:cNvSpPr>
            <a:spLocks noChangeArrowheads="1"/>
          </p:cNvSpPr>
          <p:nvPr/>
        </p:nvSpPr>
        <p:spPr bwMode="auto">
          <a:xfrm rot="5779559">
            <a:off x="9454528" y="5059048"/>
            <a:ext cx="381000" cy="5334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7200 w 21600"/>
              <a:gd name="T13" fmla="*/ 7200 h 21600"/>
              <a:gd name="T14" fmla="*/ 14400 w 21600"/>
              <a:gd name="T15" fmla="*/ 144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108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43" name="Freeform 24"/>
          <p:cNvSpPr>
            <a:spLocks/>
          </p:cNvSpPr>
          <p:nvPr/>
        </p:nvSpPr>
        <p:spPr bwMode="auto">
          <a:xfrm rot="3903417">
            <a:off x="7054228" y="4716148"/>
            <a:ext cx="304800" cy="838200"/>
          </a:xfrm>
          <a:custGeom>
            <a:avLst/>
            <a:gdLst>
              <a:gd name="T0" fmla="*/ 2147483647 w 288"/>
              <a:gd name="T1" fmla="*/ 2147483647 h 816"/>
              <a:gd name="T2" fmla="*/ 0 w 288"/>
              <a:gd name="T3" fmla="*/ 2147483647 h 816"/>
              <a:gd name="T4" fmla="*/ 0 w 288"/>
              <a:gd name="T5" fmla="*/ 2147483647 h 816"/>
              <a:gd name="T6" fmla="*/ 2147483647 w 288"/>
              <a:gd name="T7" fmla="*/ 0 h 816"/>
              <a:gd name="T8" fmla="*/ 2147483647 w 288"/>
              <a:gd name="T9" fmla="*/ 2147483647 h 816"/>
              <a:gd name="T10" fmla="*/ 2147483647 w 288"/>
              <a:gd name="T11" fmla="*/ 2147483647 h 8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8"/>
              <a:gd name="T19" fmla="*/ 0 h 816"/>
              <a:gd name="T20" fmla="*/ 288 w 288"/>
              <a:gd name="T21" fmla="*/ 816 h 8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8" h="816">
                <a:moveTo>
                  <a:pt x="288" y="816"/>
                </a:moveTo>
                <a:lnTo>
                  <a:pt x="0" y="816"/>
                </a:lnTo>
                <a:lnTo>
                  <a:pt x="0" y="240"/>
                </a:lnTo>
                <a:lnTo>
                  <a:pt x="144" y="0"/>
                </a:lnTo>
                <a:lnTo>
                  <a:pt x="288" y="240"/>
                </a:lnTo>
                <a:lnTo>
                  <a:pt x="288" y="816"/>
                </a:lnTo>
                <a:close/>
              </a:path>
            </a:pathLst>
          </a:custGeom>
          <a:solidFill>
            <a:srgbClr val="35C955"/>
          </a:soli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44" name="Text Box 25"/>
          <p:cNvSpPr txBox="1">
            <a:spLocks noChangeArrowheads="1"/>
          </p:cNvSpPr>
          <p:nvPr/>
        </p:nvSpPr>
        <p:spPr bwMode="auto">
          <a:xfrm>
            <a:off x="6558929" y="5363848"/>
            <a:ext cx="83317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000" b="0">
                <a:latin typeface="+mn-lt"/>
              </a:rPr>
              <a:t>avatar</a:t>
            </a:r>
          </a:p>
        </p:txBody>
      </p:sp>
      <p:sp>
        <p:nvSpPr>
          <p:cNvPr id="45" name="Line 26"/>
          <p:cNvSpPr>
            <a:spLocks noChangeShapeType="1"/>
          </p:cNvSpPr>
          <p:nvPr/>
        </p:nvSpPr>
        <p:spPr bwMode="auto">
          <a:xfrm flipH="1">
            <a:off x="7092328" y="5211448"/>
            <a:ext cx="1828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46" name="Line 27"/>
          <p:cNvSpPr>
            <a:spLocks noChangeShapeType="1"/>
          </p:cNvSpPr>
          <p:nvPr/>
        </p:nvSpPr>
        <p:spPr bwMode="auto">
          <a:xfrm flipH="1" flipV="1">
            <a:off x="7701928" y="4906648"/>
            <a:ext cx="12192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47" name="Oval 28"/>
          <p:cNvSpPr>
            <a:spLocks noChangeArrowheads="1"/>
          </p:cNvSpPr>
          <p:nvPr/>
        </p:nvSpPr>
        <p:spPr bwMode="auto">
          <a:xfrm>
            <a:off x="7930528" y="4830448"/>
            <a:ext cx="304800" cy="3048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latin typeface="+mn-lt"/>
            </a:endParaRPr>
          </a:p>
        </p:txBody>
      </p:sp>
      <p:sp>
        <p:nvSpPr>
          <p:cNvPr id="48" name="Text Box 29"/>
          <p:cNvSpPr txBox="1">
            <a:spLocks noChangeArrowheads="1"/>
          </p:cNvSpPr>
          <p:nvPr/>
        </p:nvSpPr>
        <p:spPr bwMode="auto">
          <a:xfrm>
            <a:off x="8214185" y="4581128"/>
            <a:ext cx="78604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000" b="0" dirty="0" err="1">
                <a:latin typeface="+mn-lt"/>
              </a:rPr>
              <a:t>bullet</a:t>
            </a:r>
            <a:endParaRPr lang="hu-HU" altLang="en-US" sz="2000" b="0" dirty="0">
              <a:latin typeface="+mn-lt"/>
            </a:endParaRPr>
          </a:p>
        </p:txBody>
      </p:sp>
      <p:sp>
        <p:nvSpPr>
          <p:cNvPr id="49" name="Text Box 30"/>
          <p:cNvSpPr txBox="1">
            <a:spLocks noChangeArrowheads="1"/>
          </p:cNvSpPr>
          <p:nvPr/>
        </p:nvSpPr>
        <p:spPr bwMode="auto">
          <a:xfrm>
            <a:off x="7775587" y="5349686"/>
            <a:ext cx="15135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000" b="0" dirty="0" err="1">
                <a:latin typeface="+mn-lt"/>
              </a:rPr>
              <a:t>aiming</a:t>
            </a:r>
            <a:r>
              <a:rPr lang="hu-HU" altLang="en-US" sz="2000" b="0" dirty="0">
                <a:latin typeface="+mn-lt"/>
              </a:rPr>
              <a:t> </a:t>
            </a:r>
            <a:r>
              <a:rPr lang="hu-HU" altLang="en-US" sz="2000" b="0" dirty="0" err="1">
                <a:latin typeface="+mn-lt"/>
              </a:rPr>
              <a:t>angle</a:t>
            </a:r>
            <a:endParaRPr lang="hu-HU" altLang="en-US" sz="2000" b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hu-HU" dirty="0" smtClean="0">
                <a:solidFill>
                  <a:srgbClr val="FF0000"/>
                </a:solidFill>
              </a:rPr>
              <a:t>Ütközésdetektálás</a:t>
            </a:r>
            <a:r>
              <a:rPr lang="en-US" dirty="0">
                <a:solidFill>
                  <a:srgbClr val="FF0000"/>
                </a:solidFill>
              </a:rPr>
              <a:t>:</a:t>
            </a:r>
            <a:r>
              <a:rPr lang="hu-HU" dirty="0" smtClean="0">
                <a:solidFill>
                  <a:srgbClr val="FF0000"/>
                </a:solidFill>
              </a:rPr>
              <a:t> lassú objektumok</a:t>
            </a:r>
          </a:p>
        </p:txBody>
      </p:sp>
      <p:sp>
        <p:nvSpPr>
          <p:cNvPr id="44035" name="Oval 12"/>
          <p:cNvSpPr>
            <a:spLocks noChangeArrowheads="1"/>
          </p:cNvSpPr>
          <p:nvPr/>
        </p:nvSpPr>
        <p:spPr bwMode="auto">
          <a:xfrm>
            <a:off x="2819400" y="2028056"/>
            <a:ext cx="1066800" cy="9906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4036" name="Freeform 13"/>
          <p:cNvSpPr>
            <a:spLocks/>
          </p:cNvSpPr>
          <p:nvPr/>
        </p:nvSpPr>
        <p:spPr bwMode="auto">
          <a:xfrm rot="3903417">
            <a:off x="2403475" y="2005831"/>
            <a:ext cx="304800" cy="838200"/>
          </a:xfrm>
          <a:custGeom>
            <a:avLst/>
            <a:gdLst>
              <a:gd name="T0" fmla="*/ 2147483647 w 288"/>
              <a:gd name="T1" fmla="*/ 2147483647 h 816"/>
              <a:gd name="T2" fmla="*/ 0 w 288"/>
              <a:gd name="T3" fmla="*/ 2147483647 h 816"/>
              <a:gd name="T4" fmla="*/ 0 w 288"/>
              <a:gd name="T5" fmla="*/ 2147483647 h 816"/>
              <a:gd name="T6" fmla="*/ 2147483647 w 288"/>
              <a:gd name="T7" fmla="*/ 0 h 816"/>
              <a:gd name="T8" fmla="*/ 2147483647 w 288"/>
              <a:gd name="T9" fmla="*/ 2147483647 h 816"/>
              <a:gd name="T10" fmla="*/ 2147483647 w 288"/>
              <a:gd name="T11" fmla="*/ 2147483647 h 8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8"/>
              <a:gd name="T19" fmla="*/ 0 h 816"/>
              <a:gd name="T20" fmla="*/ 288 w 288"/>
              <a:gd name="T21" fmla="*/ 816 h 8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8" h="816">
                <a:moveTo>
                  <a:pt x="288" y="816"/>
                </a:moveTo>
                <a:lnTo>
                  <a:pt x="0" y="816"/>
                </a:lnTo>
                <a:lnTo>
                  <a:pt x="0" y="240"/>
                </a:lnTo>
                <a:lnTo>
                  <a:pt x="144" y="0"/>
                </a:lnTo>
                <a:lnTo>
                  <a:pt x="288" y="240"/>
                </a:lnTo>
                <a:lnTo>
                  <a:pt x="288" y="816"/>
                </a:lnTo>
                <a:close/>
              </a:path>
            </a:pathLst>
          </a:custGeom>
          <a:solidFill>
            <a:srgbClr val="FF0000"/>
          </a:soli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7" name="Oval 14"/>
          <p:cNvSpPr>
            <a:spLocks noChangeArrowheads="1"/>
          </p:cNvSpPr>
          <p:nvPr/>
        </p:nvSpPr>
        <p:spPr bwMode="auto">
          <a:xfrm>
            <a:off x="2133600" y="2028056"/>
            <a:ext cx="914400" cy="8382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4038" name="Text Box 15"/>
          <p:cNvSpPr txBox="1">
            <a:spLocks noChangeArrowheads="1"/>
          </p:cNvSpPr>
          <p:nvPr/>
        </p:nvSpPr>
        <p:spPr bwMode="auto">
          <a:xfrm>
            <a:off x="1775521" y="4972329"/>
            <a:ext cx="8648521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000" dirty="0" err="1">
                <a:latin typeface="Courier New" pitchFamily="49" charset="0"/>
              </a:rPr>
              <a:t>dist</a:t>
            </a:r>
            <a:r>
              <a:rPr lang="hu-HU" altLang="en-US" sz="2000" dirty="0">
                <a:latin typeface="Courier New" pitchFamily="49" charset="0"/>
              </a:rPr>
              <a:t> </a:t>
            </a:r>
            <a:r>
              <a:rPr lang="en-US" altLang="en-US" sz="2000" dirty="0">
                <a:latin typeface="Courier New" pitchFamily="49" charset="0"/>
              </a:rPr>
              <a:t>= </a:t>
            </a:r>
            <a:r>
              <a:rPr lang="hu-HU" altLang="en-US" sz="2000" dirty="0" err="1">
                <a:latin typeface="Courier New" pitchFamily="49" charset="0"/>
              </a:rPr>
              <a:t>length</a:t>
            </a:r>
            <a:r>
              <a:rPr lang="hu-HU" altLang="en-US" sz="2000" dirty="0">
                <a:latin typeface="Courier New" pitchFamily="49" charset="0"/>
              </a:rPr>
              <a:t>(</a:t>
            </a:r>
            <a:r>
              <a:rPr lang="en-US" altLang="en-US" sz="2000" dirty="0">
                <a:latin typeface="Courier New" pitchFamily="49" charset="0"/>
              </a:rPr>
              <a:t>obj1.pos - obj2.pos</a:t>
            </a:r>
            <a:r>
              <a:rPr lang="hu-HU" altLang="en-US" sz="2000" dirty="0">
                <a:latin typeface="Courier New" pitchFamily="49" charset="0"/>
              </a:rPr>
              <a:t>)</a:t>
            </a:r>
            <a:endParaRPr lang="en-US" altLang="en-US" sz="2000" dirty="0">
              <a:latin typeface="Courier New" pitchFamily="49" charset="0"/>
            </a:endParaRPr>
          </a:p>
          <a:p>
            <a:r>
              <a:rPr lang="en-US" altLang="en-US" sz="2000" dirty="0">
                <a:latin typeface="Courier New" pitchFamily="49" charset="0"/>
              </a:rPr>
              <a:t>min</a:t>
            </a:r>
            <a:r>
              <a:rPr lang="hu-HU" altLang="en-US" sz="2000" dirty="0" err="1">
                <a:latin typeface="Courier New" pitchFamily="49" charset="0"/>
              </a:rPr>
              <a:t>Dist</a:t>
            </a:r>
            <a:r>
              <a:rPr lang="en-US" altLang="en-US" sz="2000" dirty="0">
                <a:latin typeface="Courier New" pitchFamily="49" charset="0"/>
              </a:rPr>
              <a:t> = obj1.BoundingRadius() + obj2.BoundingRadius()</a:t>
            </a:r>
            <a:endParaRPr lang="hu-HU" altLang="en-US" sz="2000" dirty="0">
              <a:latin typeface="Courier New" pitchFamily="49" charset="0"/>
            </a:endParaRPr>
          </a:p>
          <a:p>
            <a:r>
              <a:rPr lang="hu-HU" altLang="en-US" sz="2000" dirty="0" err="1">
                <a:latin typeface="Courier New" pitchFamily="49" charset="0"/>
              </a:rPr>
              <a:t>if</a:t>
            </a:r>
            <a:r>
              <a:rPr lang="hu-HU" altLang="en-US" sz="2000" dirty="0">
                <a:latin typeface="Courier New" pitchFamily="49" charset="0"/>
              </a:rPr>
              <a:t> (</a:t>
            </a:r>
            <a:r>
              <a:rPr lang="hu-HU" altLang="en-US" sz="2000" dirty="0" err="1">
                <a:latin typeface="Courier New" pitchFamily="49" charset="0"/>
              </a:rPr>
              <a:t>dist</a:t>
            </a:r>
            <a:r>
              <a:rPr lang="hu-HU" altLang="en-US" sz="2000" dirty="0">
                <a:latin typeface="Courier New" pitchFamily="49" charset="0"/>
              </a:rPr>
              <a:t> &lt; </a:t>
            </a:r>
            <a:r>
              <a:rPr lang="hu-HU" altLang="en-US" sz="2000" dirty="0" err="1">
                <a:latin typeface="Courier New" pitchFamily="49" charset="0"/>
              </a:rPr>
              <a:t>minDist</a:t>
            </a:r>
            <a:r>
              <a:rPr lang="hu-HU" altLang="en-US" sz="2000" dirty="0">
                <a:latin typeface="Courier New" pitchFamily="49" charset="0"/>
              </a:rPr>
              <a:t>) </a:t>
            </a:r>
            <a:r>
              <a:rPr lang="hu-HU" altLang="en-US" sz="2000" i="1" dirty="0" err="1">
                <a:latin typeface="+mn-lt"/>
                <a:ea typeface="Segoe UI Symbol" panose="020B0502040204020203" pitchFamily="34" charset="0"/>
              </a:rPr>
              <a:t>Collision</a:t>
            </a:r>
            <a:r>
              <a:rPr lang="hu-HU" altLang="en-US" sz="2000" i="1" dirty="0">
                <a:latin typeface="+mn-lt"/>
                <a:ea typeface="Segoe UI Symbol" panose="020B0502040204020203" pitchFamily="34" charset="0"/>
              </a:rPr>
              <a:t>!</a:t>
            </a:r>
            <a:endParaRPr lang="hu-HU" altLang="en-US" sz="2000" dirty="0">
              <a:latin typeface="+mn-lt"/>
              <a:ea typeface="Segoe UI Symbol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039" name="Text Box 16"/>
              <p:cNvSpPr txBox="1">
                <a:spLocks noChangeArrowheads="1"/>
              </p:cNvSpPr>
              <p:nvPr/>
            </p:nvSpPr>
            <p:spPr bwMode="auto">
              <a:xfrm>
                <a:off x="2237581" y="3085331"/>
                <a:ext cx="1209498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hu-HU" altLang="en-US" b="0" dirty="0">
                    <a:latin typeface="+mn-lt"/>
                  </a:rPr>
                  <a:t>adott</a:t>
                </a:r>
                <a:r>
                  <a:rPr lang="hu-HU" altLang="en-US" dirty="0"/>
                  <a:t> </a:t>
                </a:r>
                <a14:m>
                  <m:oMath xmlns:m="http://schemas.openxmlformats.org/officeDocument/2006/math">
                    <m:r>
                      <a:rPr lang="hu-HU" altLang="en-US" i="1" dirty="0">
                        <a:latin typeface="Cambria Math"/>
                      </a:rPr>
                      <m:t>𝑡</m:t>
                    </m:r>
                  </m:oMath>
                </a14:m>
                <a:endParaRPr lang="hu-HU" altLang="en-US" sz="2200" dirty="0"/>
              </a:p>
            </p:txBody>
          </p:sp>
        </mc:Choice>
        <mc:Fallback xmlns="">
          <p:sp>
            <p:nvSpPr>
              <p:cNvPr id="44039" name="Text 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37581" y="3085331"/>
                <a:ext cx="1209498" cy="523220"/>
              </a:xfrm>
              <a:prstGeom prst="rect">
                <a:avLst/>
              </a:prstGeom>
              <a:blipFill>
                <a:blip r:embed="rId3"/>
                <a:stretch>
                  <a:fillRect l="-10101" t="-10465" b="-3255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040" name="Text Box 17"/>
          <p:cNvSpPr txBox="1">
            <a:spLocks noChangeArrowheads="1"/>
          </p:cNvSpPr>
          <p:nvPr/>
        </p:nvSpPr>
        <p:spPr bwMode="auto">
          <a:xfrm>
            <a:off x="5591944" y="1766446"/>
            <a:ext cx="49665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b="0" dirty="0">
                <a:latin typeface="+mn-lt"/>
              </a:rPr>
              <a:t>Probléma, ha az objektum gyors</a:t>
            </a:r>
          </a:p>
        </p:txBody>
      </p:sp>
      <p:sp>
        <p:nvSpPr>
          <p:cNvPr id="44041" name="Oval 18"/>
          <p:cNvSpPr>
            <a:spLocks noChangeArrowheads="1"/>
          </p:cNvSpPr>
          <p:nvPr/>
        </p:nvSpPr>
        <p:spPr bwMode="auto">
          <a:xfrm>
            <a:off x="6934200" y="2332856"/>
            <a:ext cx="1066800" cy="9906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4042" name="Freeform 19"/>
          <p:cNvSpPr>
            <a:spLocks/>
          </p:cNvSpPr>
          <p:nvPr/>
        </p:nvSpPr>
        <p:spPr bwMode="auto">
          <a:xfrm rot="3903417">
            <a:off x="6515100" y="3132956"/>
            <a:ext cx="304800" cy="838200"/>
          </a:xfrm>
          <a:custGeom>
            <a:avLst/>
            <a:gdLst>
              <a:gd name="T0" fmla="*/ 2147483647 w 288"/>
              <a:gd name="T1" fmla="*/ 2147483647 h 816"/>
              <a:gd name="T2" fmla="*/ 0 w 288"/>
              <a:gd name="T3" fmla="*/ 2147483647 h 816"/>
              <a:gd name="T4" fmla="*/ 0 w 288"/>
              <a:gd name="T5" fmla="*/ 2147483647 h 816"/>
              <a:gd name="T6" fmla="*/ 2147483647 w 288"/>
              <a:gd name="T7" fmla="*/ 0 h 816"/>
              <a:gd name="T8" fmla="*/ 2147483647 w 288"/>
              <a:gd name="T9" fmla="*/ 2147483647 h 816"/>
              <a:gd name="T10" fmla="*/ 2147483647 w 288"/>
              <a:gd name="T11" fmla="*/ 2147483647 h 8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8"/>
              <a:gd name="T19" fmla="*/ 0 h 816"/>
              <a:gd name="T20" fmla="*/ 288 w 288"/>
              <a:gd name="T21" fmla="*/ 816 h 8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8" h="816">
                <a:moveTo>
                  <a:pt x="288" y="816"/>
                </a:moveTo>
                <a:lnTo>
                  <a:pt x="0" y="816"/>
                </a:lnTo>
                <a:lnTo>
                  <a:pt x="0" y="240"/>
                </a:lnTo>
                <a:lnTo>
                  <a:pt x="144" y="0"/>
                </a:lnTo>
                <a:lnTo>
                  <a:pt x="288" y="240"/>
                </a:lnTo>
                <a:lnTo>
                  <a:pt x="288" y="816"/>
                </a:lnTo>
                <a:close/>
              </a:path>
            </a:pathLst>
          </a:custGeom>
          <a:solidFill>
            <a:srgbClr val="FF0000"/>
          </a:soli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3" name="Oval 20"/>
          <p:cNvSpPr>
            <a:spLocks noChangeArrowheads="1"/>
          </p:cNvSpPr>
          <p:nvPr/>
        </p:nvSpPr>
        <p:spPr bwMode="auto">
          <a:xfrm>
            <a:off x="6172200" y="3094856"/>
            <a:ext cx="914400" cy="8382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044" name="Text Box 21"/>
              <p:cNvSpPr txBox="1">
                <a:spLocks noChangeArrowheads="1"/>
              </p:cNvSpPr>
              <p:nvPr/>
            </p:nvSpPr>
            <p:spPr bwMode="auto">
              <a:xfrm>
                <a:off x="6477001" y="2563044"/>
                <a:ext cx="424283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altLang="en-US" i="1" dirty="0">
                          <a:latin typeface="Cambria Math"/>
                        </a:rPr>
                        <m:t>𝑡</m:t>
                      </m:r>
                    </m:oMath>
                  </m:oMathPara>
                </a14:m>
                <a:endParaRPr lang="hu-HU" altLang="en-US" sz="2200" dirty="0"/>
              </a:p>
            </p:txBody>
          </p:sp>
        </mc:Choice>
        <mc:Fallback xmlns="">
          <p:sp>
            <p:nvSpPr>
              <p:cNvPr id="44044" name="Text 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77001" y="2563044"/>
                <a:ext cx="424283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7315200" y="2409056"/>
            <a:ext cx="2592388" cy="1447800"/>
            <a:chOff x="3648" y="1632"/>
            <a:chExt cx="1633" cy="912"/>
          </a:xfrm>
        </p:grpSpPr>
        <p:sp>
          <p:nvSpPr>
            <p:cNvPr id="44046" name="Freeform 22"/>
            <p:cNvSpPr>
              <a:spLocks/>
            </p:cNvSpPr>
            <p:nvPr/>
          </p:nvSpPr>
          <p:spPr bwMode="auto">
            <a:xfrm rot="3903417">
              <a:off x="4536" y="1656"/>
              <a:ext cx="192" cy="528"/>
            </a:xfrm>
            <a:custGeom>
              <a:avLst/>
              <a:gdLst>
                <a:gd name="T0" fmla="*/ 5 w 288"/>
                <a:gd name="T1" fmla="*/ 10 h 816"/>
                <a:gd name="T2" fmla="*/ 0 w 288"/>
                <a:gd name="T3" fmla="*/ 10 h 816"/>
                <a:gd name="T4" fmla="*/ 0 w 288"/>
                <a:gd name="T5" fmla="*/ 3 h 816"/>
                <a:gd name="T6" fmla="*/ 3 w 288"/>
                <a:gd name="T7" fmla="*/ 0 h 816"/>
                <a:gd name="T8" fmla="*/ 5 w 288"/>
                <a:gd name="T9" fmla="*/ 3 h 816"/>
                <a:gd name="T10" fmla="*/ 5 w 288"/>
                <a:gd name="T11" fmla="*/ 10 h 8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8"/>
                <a:gd name="T19" fmla="*/ 0 h 816"/>
                <a:gd name="T20" fmla="*/ 288 w 288"/>
                <a:gd name="T21" fmla="*/ 816 h 81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8" h="816">
                  <a:moveTo>
                    <a:pt x="288" y="816"/>
                  </a:moveTo>
                  <a:lnTo>
                    <a:pt x="0" y="816"/>
                  </a:lnTo>
                  <a:lnTo>
                    <a:pt x="0" y="240"/>
                  </a:lnTo>
                  <a:lnTo>
                    <a:pt x="144" y="0"/>
                  </a:lnTo>
                  <a:lnTo>
                    <a:pt x="288" y="240"/>
                  </a:lnTo>
                  <a:lnTo>
                    <a:pt x="288" y="816"/>
                  </a:lnTo>
                  <a:close/>
                </a:path>
              </a:pathLst>
            </a:custGeom>
            <a:solidFill>
              <a:srgbClr val="FF0000"/>
            </a:solidFill>
            <a:ln w="12700" cap="flat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7" name="Oval 23"/>
            <p:cNvSpPr>
              <a:spLocks noChangeArrowheads="1"/>
            </p:cNvSpPr>
            <p:nvPr/>
          </p:nvSpPr>
          <p:spPr bwMode="auto">
            <a:xfrm>
              <a:off x="4320" y="1632"/>
              <a:ext cx="576" cy="52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048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4512" y="2205"/>
                  <a:ext cx="769" cy="3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800" b="1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>
                    <a:defRPr sz="2800" b="1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>
                    <a:defRPr sz="2800" b="1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>
                    <a:defRPr sz="2800" b="1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>
                    <a:defRPr sz="2800" b="1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b="1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b="1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b="1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 b="1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u-HU" altLang="en-US" i="1" dirty="0">
                            <a:latin typeface="Cambria Math"/>
                          </a:rPr>
                          <m:t>𝑡</m:t>
                        </m:r>
                        <m:r>
                          <a:rPr lang="hu-HU" altLang="en-US" i="1" dirty="0">
                            <a:latin typeface="Cambria Math"/>
                          </a:rPr>
                          <m:t>+∆</m:t>
                        </m:r>
                        <m:r>
                          <a:rPr lang="hu-HU" altLang="en-US" i="1" dirty="0" err="1">
                            <a:latin typeface="Cambria Math"/>
                          </a:rPr>
                          <m:t>𝑡</m:t>
                        </m:r>
                      </m:oMath>
                    </m:oMathPara>
                  </a14:m>
                  <a:endParaRPr lang="hu-HU" altLang="en-US" sz="2200" i="1" dirty="0"/>
                </a:p>
              </p:txBody>
            </p:sp>
          </mc:Choice>
          <mc:Fallback xmlns="">
            <p:sp>
              <p:nvSpPr>
                <p:cNvPr id="44048" name="Text 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512" y="2205"/>
                  <a:ext cx="769" cy="33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049" name="Oval 25"/>
            <p:cNvSpPr>
              <a:spLocks noChangeArrowheads="1"/>
            </p:cNvSpPr>
            <p:nvPr/>
          </p:nvSpPr>
          <p:spPr bwMode="auto">
            <a:xfrm>
              <a:off x="3648" y="1920"/>
              <a:ext cx="672" cy="624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551384" y="1466875"/>
            <a:ext cx="612068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l"/>
            </a:pPr>
            <a:r>
              <a:rPr lang="hu-HU" altLang="en-US" sz="3200" b="0" dirty="0">
                <a:latin typeface="Calibri" panose="020F0502020204030204" pitchFamily="34" charset="0"/>
              </a:rPr>
              <a:t>Nagyon komplex geometria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l"/>
            </a:pPr>
            <a:r>
              <a:rPr lang="hu-HU" altLang="en-US" sz="3200" b="0" dirty="0">
                <a:latin typeface="Calibri" panose="020F0502020204030204" pitchFamily="34" charset="0"/>
              </a:rPr>
              <a:t>Hasonló kinézet minden irányból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l"/>
            </a:pPr>
            <a:r>
              <a:rPr lang="hu-HU" altLang="en-US" sz="3200" b="0" dirty="0">
                <a:latin typeface="Calibri" panose="020F0502020204030204" pitchFamily="34" charset="0"/>
              </a:rPr>
              <a:t>Könnyebb a képét használni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l"/>
            </a:pPr>
            <a:endParaRPr lang="hu-HU" altLang="en-US" sz="3200" b="0" dirty="0">
              <a:latin typeface="Calibri" panose="020F0502020204030204" pitchFamily="34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l"/>
            </a:pPr>
            <a:endParaRPr lang="hu-HU" altLang="en-US" sz="3200" b="0" dirty="0">
              <a:latin typeface="Calibri" panose="020F0502020204030204" pitchFamily="34" charset="0"/>
            </a:endParaRPr>
          </a:p>
        </p:txBody>
      </p:sp>
      <p:pic>
        <p:nvPicPr>
          <p:cNvPr id="45060" name="Picture 4" descr="explosi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201" y="3524447"/>
            <a:ext cx="1268413" cy="126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Line 37"/>
          <p:cNvSpPr>
            <a:spLocks noChangeShapeType="1"/>
          </p:cNvSpPr>
          <p:nvPr/>
        </p:nvSpPr>
        <p:spPr bwMode="auto">
          <a:xfrm>
            <a:off x="2813698" y="4115925"/>
            <a:ext cx="12192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3" name="Text Box 38"/>
          <p:cNvSpPr txBox="1">
            <a:spLocks noChangeArrowheads="1"/>
          </p:cNvSpPr>
          <p:nvPr/>
        </p:nvSpPr>
        <p:spPr bwMode="auto">
          <a:xfrm>
            <a:off x="1825976" y="3955587"/>
            <a:ext cx="110013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200" b="0" dirty="0">
                <a:latin typeface="+mn-lt"/>
              </a:rPr>
              <a:t>átlátszó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Foton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torped</a:t>
            </a:r>
            <a:r>
              <a:rPr lang="hu-HU" dirty="0">
                <a:solidFill>
                  <a:srgbClr val="FF0000"/>
                </a:solidFill>
              </a:rPr>
              <a:t>ó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hotonRock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88088" y="1628800"/>
            <a:ext cx="4571478" cy="324036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609600" y="5191253"/>
            <a:ext cx="7510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l"/>
            </a:pPr>
            <a:r>
              <a:rPr lang="en-US" altLang="en-US" b="0" dirty="0">
                <a:latin typeface="Calibri" panose="020F0502020204030204" pitchFamily="34" charset="0"/>
              </a:rPr>
              <a:t> </a:t>
            </a:r>
            <a:r>
              <a:rPr lang="hu-HU" altLang="en-US" b="0" dirty="0">
                <a:latin typeface="Calibri" panose="020F0502020204030204" pitchFamily="34" charset="0"/>
              </a:rPr>
              <a:t>Ütközésdetektálás = gyors mozgás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>
                <a:solidFill>
                  <a:srgbClr val="FF0000"/>
                </a:solidFill>
              </a:rPr>
              <a:t>Játékok feladatai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79376" y="1628800"/>
            <a:ext cx="11449271" cy="4536206"/>
          </a:xfrm>
        </p:spPr>
        <p:txBody>
          <a:bodyPr>
            <a:normAutofit/>
          </a:bodyPr>
          <a:lstStyle/>
          <a:p>
            <a:r>
              <a:rPr lang="hu-HU" altLang="en-US" dirty="0" smtClean="0"/>
              <a:t>Képszintézis az avatár nézőpontjából:</a:t>
            </a:r>
          </a:p>
          <a:p>
            <a:pPr lvl="1"/>
            <a:r>
              <a:rPr lang="hu-HU" altLang="en-US" u="sng" dirty="0" smtClean="0"/>
              <a:t>1 szem</a:t>
            </a:r>
            <a:r>
              <a:rPr lang="hu-HU" altLang="en-US" dirty="0" smtClean="0"/>
              <a:t>, </a:t>
            </a:r>
            <a:r>
              <a:rPr lang="hu-HU" altLang="en-US" dirty="0" err="1" smtClean="0"/>
              <a:t>sztereo</a:t>
            </a:r>
            <a:r>
              <a:rPr lang="hu-HU" altLang="en-US" dirty="0" smtClean="0"/>
              <a:t>, </a:t>
            </a:r>
            <a:r>
              <a:rPr lang="hu-HU" altLang="en-US" dirty="0" err="1" smtClean="0"/>
              <a:t>autosztereo</a:t>
            </a:r>
            <a:endParaRPr lang="hu-HU" altLang="en-US" dirty="0" smtClean="0"/>
          </a:p>
          <a:p>
            <a:r>
              <a:rPr lang="hu-HU" altLang="en-US" dirty="0" smtClean="0"/>
              <a:t>Az avatár vezérlése a beviteli eszközökkel:</a:t>
            </a:r>
          </a:p>
          <a:p>
            <a:pPr lvl="1"/>
            <a:r>
              <a:rPr lang="hu-HU" altLang="en-US" u="sng" dirty="0" err="1" smtClean="0"/>
              <a:t>keyboard</a:t>
            </a:r>
            <a:r>
              <a:rPr lang="hu-HU" altLang="en-US" dirty="0" smtClean="0"/>
              <a:t>, </a:t>
            </a:r>
            <a:r>
              <a:rPr lang="hu-HU" altLang="en-US" dirty="0" err="1" smtClean="0"/>
              <a:t>mouse</a:t>
            </a:r>
            <a:r>
              <a:rPr lang="hu-HU" altLang="en-US" dirty="0" smtClean="0"/>
              <a:t>, </a:t>
            </a:r>
            <a:r>
              <a:rPr lang="hu-HU" altLang="en-US" dirty="0" err="1" smtClean="0"/>
              <a:t>Wii</a:t>
            </a:r>
            <a:r>
              <a:rPr lang="hu-HU" altLang="en-US" dirty="0" smtClean="0"/>
              <a:t>, gépi látás, </a:t>
            </a:r>
            <a:r>
              <a:rPr lang="en-US" altLang="en-US" dirty="0" smtClean="0"/>
              <a:t>Kinect, </a:t>
            </a:r>
            <a:r>
              <a:rPr lang="hu-HU" altLang="en-US" dirty="0" smtClean="0"/>
              <a:t>VR sisak, stb.</a:t>
            </a:r>
          </a:p>
          <a:p>
            <a:r>
              <a:rPr lang="hu-HU" altLang="en-US" dirty="0" smtClean="0"/>
              <a:t>Az „intelligens” objektumok vezérlése (AI)</a:t>
            </a:r>
          </a:p>
          <a:p>
            <a:pPr lvl="1"/>
            <a:r>
              <a:rPr lang="hu-HU" altLang="en-US" u="sng" dirty="0" smtClean="0"/>
              <a:t>állapotgép</a:t>
            </a:r>
          </a:p>
          <a:p>
            <a:r>
              <a:rPr lang="hu-HU" altLang="en-US" dirty="0" smtClean="0"/>
              <a:t>A fizikai világ szimulációja</a:t>
            </a:r>
          </a:p>
          <a:p>
            <a:pPr lvl="1"/>
            <a:r>
              <a:rPr lang="hu-HU" altLang="en-US" u="sng" dirty="0" smtClean="0"/>
              <a:t>Newtoni fizika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1958975" y="1275182"/>
            <a:ext cx="86423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None/>
            </a:pPr>
            <a:r>
              <a:rPr lang="hu-HU" altLang="en-US" sz="3200" b="0" dirty="0">
                <a:latin typeface="+mn-lt"/>
              </a:rPr>
              <a:t>Egyetlen félig átlátszó textúra egy téglalapon</a:t>
            </a:r>
          </a:p>
        </p:txBody>
      </p:sp>
      <p:pic>
        <p:nvPicPr>
          <p:cNvPr id="46084" name="Picture 4" descr="explos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1" y="3822565"/>
            <a:ext cx="1268413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085" name="Group 5"/>
          <p:cNvGrpSpPr>
            <a:grpSpLocks/>
          </p:cNvGrpSpPr>
          <p:nvPr/>
        </p:nvGrpSpPr>
        <p:grpSpPr bwMode="auto">
          <a:xfrm>
            <a:off x="4688406" y="2177216"/>
            <a:ext cx="801688" cy="962025"/>
            <a:chOff x="523" y="1464"/>
            <a:chExt cx="798" cy="870"/>
          </a:xfrm>
        </p:grpSpPr>
        <p:sp>
          <p:nvSpPr>
            <p:cNvPr id="46109" name="Line 6"/>
            <p:cNvSpPr>
              <a:spLocks noChangeShapeType="1"/>
            </p:cNvSpPr>
            <p:nvPr/>
          </p:nvSpPr>
          <p:spPr bwMode="auto">
            <a:xfrm flipV="1">
              <a:off x="523" y="1647"/>
              <a:ext cx="589" cy="26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10" name="Line 7"/>
            <p:cNvSpPr>
              <a:spLocks noChangeShapeType="1"/>
            </p:cNvSpPr>
            <p:nvPr/>
          </p:nvSpPr>
          <p:spPr bwMode="auto">
            <a:xfrm>
              <a:off x="523" y="1917"/>
              <a:ext cx="589" cy="23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11" name="Oval 8"/>
            <p:cNvSpPr>
              <a:spLocks noChangeArrowheads="1"/>
            </p:cNvSpPr>
            <p:nvPr/>
          </p:nvSpPr>
          <p:spPr bwMode="auto">
            <a:xfrm>
              <a:off x="976" y="1693"/>
              <a:ext cx="195" cy="431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6112" name="Oval 9"/>
            <p:cNvSpPr>
              <a:spLocks noChangeArrowheads="1"/>
            </p:cNvSpPr>
            <p:nvPr/>
          </p:nvSpPr>
          <p:spPr bwMode="auto">
            <a:xfrm>
              <a:off x="1070" y="1778"/>
              <a:ext cx="101" cy="262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6113" name="Freeform 10"/>
            <p:cNvSpPr>
              <a:spLocks/>
            </p:cNvSpPr>
            <p:nvPr/>
          </p:nvSpPr>
          <p:spPr bwMode="auto">
            <a:xfrm>
              <a:off x="1073" y="1486"/>
              <a:ext cx="141" cy="170"/>
            </a:xfrm>
            <a:custGeom>
              <a:avLst/>
              <a:gdLst>
                <a:gd name="T0" fmla="*/ 0 w 141"/>
                <a:gd name="T1" fmla="*/ 169 h 170"/>
                <a:gd name="T2" fmla="*/ 25 w 141"/>
                <a:gd name="T3" fmla="*/ 164 h 170"/>
                <a:gd name="T4" fmla="*/ 51 w 141"/>
                <a:gd name="T5" fmla="*/ 156 h 170"/>
                <a:gd name="T6" fmla="*/ 74 w 141"/>
                <a:gd name="T7" fmla="*/ 143 h 170"/>
                <a:gd name="T8" fmla="*/ 93 w 141"/>
                <a:gd name="T9" fmla="*/ 127 h 170"/>
                <a:gd name="T10" fmla="*/ 103 w 141"/>
                <a:gd name="T11" fmla="*/ 113 h 170"/>
                <a:gd name="T12" fmla="*/ 111 w 141"/>
                <a:gd name="T13" fmla="*/ 98 h 170"/>
                <a:gd name="T14" fmla="*/ 123 w 141"/>
                <a:gd name="T15" fmla="*/ 63 h 170"/>
                <a:gd name="T16" fmla="*/ 132 w 141"/>
                <a:gd name="T17" fmla="*/ 26 h 170"/>
                <a:gd name="T18" fmla="*/ 136 w 141"/>
                <a:gd name="T19" fmla="*/ 13 h 170"/>
                <a:gd name="T20" fmla="*/ 140 w 141"/>
                <a:gd name="T21" fmla="*/ 0 h 17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1"/>
                <a:gd name="T34" fmla="*/ 0 h 170"/>
                <a:gd name="T35" fmla="*/ 141 w 141"/>
                <a:gd name="T36" fmla="*/ 170 h 17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1" h="170">
                  <a:moveTo>
                    <a:pt x="0" y="169"/>
                  </a:moveTo>
                  <a:lnTo>
                    <a:pt x="25" y="164"/>
                  </a:lnTo>
                  <a:lnTo>
                    <a:pt x="51" y="156"/>
                  </a:lnTo>
                  <a:lnTo>
                    <a:pt x="74" y="143"/>
                  </a:lnTo>
                  <a:lnTo>
                    <a:pt x="93" y="127"/>
                  </a:lnTo>
                  <a:lnTo>
                    <a:pt x="103" y="113"/>
                  </a:lnTo>
                  <a:lnTo>
                    <a:pt x="111" y="98"/>
                  </a:lnTo>
                  <a:lnTo>
                    <a:pt x="123" y="63"/>
                  </a:lnTo>
                  <a:lnTo>
                    <a:pt x="132" y="26"/>
                  </a:lnTo>
                  <a:lnTo>
                    <a:pt x="136" y="13"/>
                  </a:lnTo>
                  <a:lnTo>
                    <a:pt x="140" y="0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14" name="Freeform 11"/>
            <p:cNvSpPr>
              <a:spLocks/>
            </p:cNvSpPr>
            <p:nvPr/>
          </p:nvSpPr>
          <p:spPr bwMode="auto">
            <a:xfrm>
              <a:off x="1121" y="1517"/>
              <a:ext cx="187" cy="139"/>
            </a:xfrm>
            <a:custGeom>
              <a:avLst/>
              <a:gdLst>
                <a:gd name="T0" fmla="*/ 0 w 187"/>
                <a:gd name="T1" fmla="*/ 138 h 139"/>
                <a:gd name="T2" fmla="*/ 10 w 187"/>
                <a:gd name="T3" fmla="*/ 135 h 139"/>
                <a:gd name="T4" fmla="*/ 25 w 187"/>
                <a:gd name="T5" fmla="*/ 133 h 139"/>
                <a:gd name="T6" fmla="*/ 42 w 187"/>
                <a:gd name="T7" fmla="*/ 130 h 139"/>
                <a:gd name="T8" fmla="*/ 61 w 187"/>
                <a:gd name="T9" fmla="*/ 127 h 139"/>
                <a:gd name="T10" fmla="*/ 98 w 187"/>
                <a:gd name="T11" fmla="*/ 119 h 139"/>
                <a:gd name="T12" fmla="*/ 115 w 187"/>
                <a:gd name="T13" fmla="*/ 114 h 139"/>
                <a:gd name="T14" fmla="*/ 127 w 187"/>
                <a:gd name="T15" fmla="*/ 106 h 139"/>
                <a:gd name="T16" fmla="*/ 138 w 187"/>
                <a:gd name="T17" fmla="*/ 96 h 139"/>
                <a:gd name="T18" fmla="*/ 148 w 187"/>
                <a:gd name="T19" fmla="*/ 82 h 139"/>
                <a:gd name="T20" fmla="*/ 163 w 187"/>
                <a:gd name="T21" fmla="*/ 53 h 139"/>
                <a:gd name="T22" fmla="*/ 176 w 187"/>
                <a:gd name="T23" fmla="*/ 21 h 139"/>
                <a:gd name="T24" fmla="*/ 182 w 187"/>
                <a:gd name="T25" fmla="*/ 11 h 139"/>
                <a:gd name="T26" fmla="*/ 186 w 187"/>
                <a:gd name="T27" fmla="*/ 0 h 1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87"/>
                <a:gd name="T43" fmla="*/ 0 h 139"/>
                <a:gd name="T44" fmla="*/ 187 w 187"/>
                <a:gd name="T45" fmla="*/ 139 h 1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87" h="139">
                  <a:moveTo>
                    <a:pt x="0" y="138"/>
                  </a:moveTo>
                  <a:lnTo>
                    <a:pt x="10" y="135"/>
                  </a:lnTo>
                  <a:lnTo>
                    <a:pt x="25" y="133"/>
                  </a:lnTo>
                  <a:lnTo>
                    <a:pt x="42" y="130"/>
                  </a:lnTo>
                  <a:lnTo>
                    <a:pt x="61" y="127"/>
                  </a:lnTo>
                  <a:lnTo>
                    <a:pt x="98" y="119"/>
                  </a:lnTo>
                  <a:lnTo>
                    <a:pt x="115" y="114"/>
                  </a:lnTo>
                  <a:lnTo>
                    <a:pt x="127" y="106"/>
                  </a:lnTo>
                  <a:lnTo>
                    <a:pt x="138" y="96"/>
                  </a:lnTo>
                  <a:lnTo>
                    <a:pt x="148" y="82"/>
                  </a:lnTo>
                  <a:lnTo>
                    <a:pt x="163" y="53"/>
                  </a:lnTo>
                  <a:lnTo>
                    <a:pt x="176" y="21"/>
                  </a:lnTo>
                  <a:lnTo>
                    <a:pt x="182" y="11"/>
                  </a:lnTo>
                  <a:lnTo>
                    <a:pt x="186" y="0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15" name="Freeform 12"/>
            <p:cNvSpPr>
              <a:spLocks/>
            </p:cNvSpPr>
            <p:nvPr/>
          </p:nvSpPr>
          <p:spPr bwMode="auto">
            <a:xfrm>
              <a:off x="1075" y="2119"/>
              <a:ext cx="246" cy="131"/>
            </a:xfrm>
            <a:custGeom>
              <a:avLst/>
              <a:gdLst>
                <a:gd name="T0" fmla="*/ 0 w 246"/>
                <a:gd name="T1" fmla="*/ 0 h 131"/>
                <a:gd name="T2" fmla="*/ 38 w 246"/>
                <a:gd name="T3" fmla="*/ 8 h 131"/>
                <a:gd name="T4" fmla="*/ 74 w 246"/>
                <a:gd name="T5" fmla="*/ 18 h 131"/>
                <a:gd name="T6" fmla="*/ 139 w 246"/>
                <a:gd name="T7" fmla="*/ 44 h 131"/>
                <a:gd name="T8" fmla="*/ 169 w 246"/>
                <a:gd name="T9" fmla="*/ 65 h 131"/>
                <a:gd name="T10" fmla="*/ 199 w 246"/>
                <a:gd name="T11" fmla="*/ 87 h 131"/>
                <a:gd name="T12" fmla="*/ 226 w 246"/>
                <a:gd name="T13" fmla="*/ 112 h 131"/>
                <a:gd name="T14" fmla="*/ 237 w 246"/>
                <a:gd name="T15" fmla="*/ 123 h 131"/>
                <a:gd name="T16" fmla="*/ 245 w 246"/>
                <a:gd name="T17" fmla="*/ 130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6"/>
                <a:gd name="T28" fmla="*/ 0 h 131"/>
                <a:gd name="T29" fmla="*/ 246 w 246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6" h="131">
                  <a:moveTo>
                    <a:pt x="0" y="0"/>
                  </a:moveTo>
                  <a:lnTo>
                    <a:pt x="38" y="8"/>
                  </a:lnTo>
                  <a:lnTo>
                    <a:pt x="74" y="18"/>
                  </a:lnTo>
                  <a:lnTo>
                    <a:pt x="139" y="44"/>
                  </a:lnTo>
                  <a:lnTo>
                    <a:pt x="169" y="65"/>
                  </a:lnTo>
                  <a:lnTo>
                    <a:pt x="199" y="87"/>
                  </a:lnTo>
                  <a:lnTo>
                    <a:pt x="226" y="112"/>
                  </a:lnTo>
                  <a:lnTo>
                    <a:pt x="237" y="123"/>
                  </a:lnTo>
                  <a:lnTo>
                    <a:pt x="245" y="130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16" name="Freeform 13"/>
            <p:cNvSpPr>
              <a:spLocks/>
            </p:cNvSpPr>
            <p:nvPr/>
          </p:nvSpPr>
          <p:spPr bwMode="auto">
            <a:xfrm>
              <a:off x="1073" y="2120"/>
              <a:ext cx="141" cy="214"/>
            </a:xfrm>
            <a:custGeom>
              <a:avLst/>
              <a:gdLst>
                <a:gd name="T0" fmla="*/ 0 w 141"/>
                <a:gd name="T1" fmla="*/ 0 h 214"/>
                <a:gd name="T2" fmla="*/ 10 w 141"/>
                <a:gd name="T3" fmla="*/ 11 h 214"/>
                <a:gd name="T4" fmla="*/ 23 w 141"/>
                <a:gd name="T5" fmla="*/ 26 h 214"/>
                <a:gd name="T6" fmla="*/ 39 w 141"/>
                <a:gd name="T7" fmla="*/ 41 h 214"/>
                <a:gd name="T8" fmla="*/ 56 w 141"/>
                <a:gd name="T9" fmla="*/ 60 h 214"/>
                <a:gd name="T10" fmla="*/ 76 w 141"/>
                <a:gd name="T11" fmla="*/ 79 h 214"/>
                <a:gd name="T12" fmla="*/ 91 w 141"/>
                <a:gd name="T13" fmla="*/ 97 h 214"/>
                <a:gd name="T14" fmla="*/ 107 w 141"/>
                <a:gd name="T15" fmla="*/ 112 h 214"/>
                <a:gd name="T16" fmla="*/ 119 w 141"/>
                <a:gd name="T17" fmla="*/ 127 h 214"/>
                <a:gd name="T18" fmla="*/ 126 w 141"/>
                <a:gd name="T19" fmla="*/ 142 h 214"/>
                <a:gd name="T20" fmla="*/ 130 w 141"/>
                <a:gd name="T21" fmla="*/ 153 h 214"/>
                <a:gd name="T22" fmla="*/ 136 w 141"/>
                <a:gd name="T23" fmla="*/ 176 h 214"/>
                <a:gd name="T24" fmla="*/ 138 w 141"/>
                <a:gd name="T25" fmla="*/ 198 h 214"/>
                <a:gd name="T26" fmla="*/ 140 w 141"/>
                <a:gd name="T27" fmla="*/ 213 h 2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1"/>
                <a:gd name="T43" fmla="*/ 0 h 214"/>
                <a:gd name="T44" fmla="*/ 141 w 141"/>
                <a:gd name="T45" fmla="*/ 214 h 2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1" h="214">
                  <a:moveTo>
                    <a:pt x="0" y="0"/>
                  </a:moveTo>
                  <a:lnTo>
                    <a:pt x="10" y="11"/>
                  </a:lnTo>
                  <a:lnTo>
                    <a:pt x="23" y="26"/>
                  </a:lnTo>
                  <a:lnTo>
                    <a:pt x="39" y="41"/>
                  </a:lnTo>
                  <a:lnTo>
                    <a:pt x="56" y="60"/>
                  </a:lnTo>
                  <a:lnTo>
                    <a:pt x="76" y="79"/>
                  </a:lnTo>
                  <a:lnTo>
                    <a:pt x="91" y="97"/>
                  </a:lnTo>
                  <a:lnTo>
                    <a:pt x="107" y="112"/>
                  </a:lnTo>
                  <a:lnTo>
                    <a:pt x="119" y="127"/>
                  </a:lnTo>
                  <a:lnTo>
                    <a:pt x="126" y="142"/>
                  </a:lnTo>
                  <a:lnTo>
                    <a:pt x="130" y="153"/>
                  </a:lnTo>
                  <a:lnTo>
                    <a:pt x="136" y="176"/>
                  </a:lnTo>
                  <a:lnTo>
                    <a:pt x="138" y="198"/>
                  </a:lnTo>
                  <a:lnTo>
                    <a:pt x="140" y="213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17" name="Freeform 14"/>
            <p:cNvSpPr>
              <a:spLocks/>
            </p:cNvSpPr>
            <p:nvPr/>
          </p:nvSpPr>
          <p:spPr bwMode="auto">
            <a:xfrm>
              <a:off x="1074" y="2120"/>
              <a:ext cx="46" cy="214"/>
            </a:xfrm>
            <a:custGeom>
              <a:avLst/>
              <a:gdLst>
                <a:gd name="T0" fmla="*/ 0 w 46"/>
                <a:gd name="T1" fmla="*/ 0 h 214"/>
                <a:gd name="T2" fmla="*/ 17 w 46"/>
                <a:gd name="T3" fmla="*/ 34 h 214"/>
                <a:gd name="T4" fmla="*/ 31 w 46"/>
                <a:gd name="T5" fmla="*/ 67 h 214"/>
                <a:gd name="T6" fmla="*/ 42 w 46"/>
                <a:gd name="T7" fmla="*/ 101 h 214"/>
                <a:gd name="T8" fmla="*/ 43 w 46"/>
                <a:gd name="T9" fmla="*/ 112 h 214"/>
                <a:gd name="T10" fmla="*/ 45 w 46"/>
                <a:gd name="T11" fmla="*/ 127 h 214"/>
                <a:gd name="T12" fmla="*/ 43 w 46"/>
                <a:gd name="T13" fmla="*/ 142 h 214"/>
                <a:gd name="T14" fmla="*/ 42 w 46"/>
                <a:gd name="T15" fmla="*/ 153 h 214"/>
                <a:gd name="T16" fmla="*/ 31 w 46"/>
                <a:gd name="T17" fmla="*/ 176 h 214"/>
                <a:gd name="T18" fmla="*/ 17 w 46"/>
                <a:gd name="T19" fmla="*/ 194 h 214"/>
                <a:gd name="T20" fmla="*/ 0 w 46"/>
                <a:gd name="T21" fmla="*/ 213 h 2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6"/>
                <a:gd name="T34" fmla="*/ 0 h 214"/>
                <a:gd name="T35" fmla="*/ 46 w 46"/>
                <a:gd name="T36" fmla="*/ 214 h 21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6" h="214">
                  <a:moveTo>
                    <a:pt x="0" y="0"/>
                  </a:moveTo>
                  <a:lnTo>
                    <a:pt x="17" y="34"/>
                  </a:lnTo>
                  <a:lnTo>
                    <a:pt x="31" y="67"/>
                  </a:lnTo>
                  <a:lnTo>
                    <a:pt x="42" y="101"/>
                  </a:lnTo>
                  <a:lnTo>
                    <a:pt x="43" y="112"/>
                  </a:lnTo>
                  <a:lnTo>
                    <a:pt x="45" y="127"/>
                  </a:lnTo>
                  <a:lnTo>
                    <a:pt x="43" y="142"/>
                  </a:lnTo>
                  <a:lnTo>
                    <a:pt x="42" y="153"/>
                  </a:lnTo>
                  <a:lnTo>
                    <a:pt x="31" y="176"/>
                  </a:lnTo>
                  <a:lnTo>
                    <a:pt x="17" y="194"/>
                  </a:lnTo>
                  <a:lnTo>
                    <a:pt x="0" y="213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18" name="Freeform 15"/>
            <p:cNvSpPr>
              <a:spLocks/>
            </p:cNvSpPr>
            <p:nvPr/>
          </p:nvSpPr>
          <p:spPr bwMode="auto">
            <a:xfrm>
              <a:off x="1098" y="1464"/>
              <a:ext cx="46" cy="192"/>
            </a:xfrm>
            <a:custGeom>
              <a:avLst/>
              <a:gdLst>
                <a:gd name="T0" fmla="*/ 0 w 46"/>
                <a:gd name="T1" fmla="*/ 191 h 192"/>
                <a:gd name="T2" fmla="*/ 3 w 46"/>
                <a:gd name="T3" fmla="*/ 183 h 192"/>
                <a:gd name="T4" fmla="*/ 9 w 46"/>
                <a:gd name="T5" fmla="*/ 172 h 192"/>
                <a:gd name="T6" fmla="*/ 23 w 46"/>
                <a:gd name="T7" fmla="*/ 143 h 192"/>
                <a:gd name="T8" fmla="*/ 38 w 46"/>
                <a:gd name="T9" fmla="*/ 112 h 192"/>
                <a:gd name="T10" fmla="*/ 44 w 46"/>
                <a:gd name="T11" fmla="*/ 98 h 192"/>
                <a:gd name="T12" fmla="*/ 45 w 46"/>
                <a:gd name="T13" fmla="*/ 85 h 192"/>
                <a:gd name="T14" fmla="*/ 45 w 46"/>
                <a:gd name="T15" fmla="*/ 72 h 192"/>
                <a:gd name="T16" fmla="*/ 44 w 46"/>
                <a:gd name="T17" fmla="*/ 61 h 192"/>
                <a:gd name="T18" fmla="*/ 38 w 46"/>
                <a:gd name="T19" fmla="*/ 37 h 192"/>
                <a:gd name="T20" fmla="*/ 29 w 46"/>
                <a:gd name="T21" fmla="*/ 16 h 192"/>
                <a:gd name="T22" fmla="*/ 23 w 46"/>
                <a:gd name="T23" fmla="*/ 0 h 19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6"/>
                <a:gd name="T37" fmla="*/ 0 h 192"/>
                <a:gd name="T38" fmla="*/ 46 w 46"/>
                <a:gd name="T39" fmla="*/ 192 h 19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6" h="192">
                  <a:moveTo>
                    <a:pt x="0" y="191"/>
                  </a:moveTo>
                  <a:lnTo>
                    <a:pt x="3" y="183"/>
                  </a:lnTo>
                  <a:lnTo>
                    <a:pt x="9" y="172"/>
                  </a:lnTo>
                  <a:lnTo>
                    <a:pt x="23" y="143"/>
                  </a:lnTo>
                  <a:lnTo>
                    <a:pt x="38" y="112"/>
                  </a:lnTo>
                  <a:lnTo>
                    <a:pt x="44" y="98"/>
                  </a:lnTo>
                  <a:lnTo>
                    <a:pt x="45" y="85"/>
                  </a:lnTo>
                  <a:lnTo>
                    <a:pt x="45" y="72"/>
                  </a:lnTo>
                  <a:lnTo>
                    <a:pt x="44" y="61"/>
                  </a:lnTo>
                  <a:lnTo>
                    <a:pt x="38" y="37"/>
                  </a:lnTo>
                  <a:lnTo>
                    <a:pt x="29" y="16"/>
                  </a:lnTo>
                  <a:lnTo>
                    <a:pt x="23" y="0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086" name="Line 16"/>
          <p:cNvSpPr>
            <a:spLocks noChangeShapeType="1"/>
          </p:cNvSpPr>
          <p:nvPr/>
        </p:nvSpPr>
        <p:spPr bwMode="auto">
          <a:xfrm>
            <a:off x="6288606" y="2329615"/>
            <a:ext cx="0" cy="762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8" name="Line 28"/>
          <p:cNvSpPr>
            <a:spLocks noChangeShapeType="1"/>
          </p:cNvSpPr>
          <p:nvPr/>
        </p:nvSpPr>
        <p:spPr bwMode="auto">
          <a:xfrm rot="-2203484">
            <a:off x="8814692" y="2079337"/>
            <a:ext cx="1587" cy="762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9" name="Oval 29"/>
          <p:cNvSpPr>
            <a:spLocks noChangeArrowheads="1"/>
          </p:cNvSpPr>
          <p:nvPr/>
        </p:nvSpPr>
        <p:spPr bwMode="auto">
          <a:xfrm>
            <a:off x="6212406" y="2634415"/>
            <a:ext cx="152400" cy="2286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6090" name="Text Box 30"/>
          <p:cNvSpPr txBox="1">
            <a:spLocks noChangeArrowheads="1"/>
          </p:cNvSpPr>
          <p:nvPr/>
        </p:nvSpPr>
        <p:spPr bwMode="auto">
          <a:xfrm>
            <a:off x="6368803" y="2504580"/>
            <a:ext cx="8290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pos</a:t>
            </a:r>
            <a:endParaRPr lang="hu-HU" alt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6092" name="Oval 32"/>
          <p:cNvSpPr>
            <a:spLocks noChangeArrowheads="1"/>
          </p:cNvSpPr>
          <p:nvPr/>
        </p:nvSpPr>
        <p:spPr bwMode="auto">
          <a:xfrm>
            <a:off x="8738491" y="2307937"/>
            <a:ext cx="152400" cy="2286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6093" name="Rectangle 33"/>
          <p:cNvSpPr>
            <a:spLocks noChangeArrowheads="1"/>
          </p:cNvSpPr>
          <p:nvPr/>
        </p:nvSpPr>
        <p:spPr bwMode="auto">
          <a:xfrm>
            <a:off x="2019300" y="2694646"/>
            <a:ext cx="762000" cy="7620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6095" name="Line 51"/>
          <p:cNvSpPr>
            <a:spLocks noChangeShapeType="1"/>
          </p:cNvSpPr>
          <p:nvPr/>
        </p:nvSpPr>
        <p:spPr bwMode="auto">
          <a:xfrm flipV="1">
            <a:off x="2384425" y="2116018"/>
            <a:ext cx="0" cy="990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6" name="Line 52"/>
          <p:cNvSpPr>
            <a:spLocks noChangeShapeType="1"/>
          </p:cNvSpPr>
          <p:nvPr/>
        </p:nvSpPr>
        <p:spPr bwMode="auto">
          <a:xfrm>
            <a:off x="2384425" y="3106618"/>
            <a:ext cx="1066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7" name="AutoShape 55">
            <a:hlinkClick r:id="rId4" action="ppaction://hlinkfile" highlightClick="1"/>
          </p:cNvPr>
          <p:cNvSpPr>
            <a:spLocks noChangeArrowheads="1"/>
          </p:cNvSpPr>
          <p:nvPr/>
        </p:nvSpPr>
        <p:spPr bwMode="auto">
          <a:xfrm>
            <a:off x="209716" y="6092074"/>
            <a:ext cx="527626" cy="523220"/>
          </a:xfrm>
          <a:prstGeom prst="actionButtonForwardNex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6098" name="AutoShape 56">
            <a:hlinkClick r:id="rId5" action="ppaction://hlinkfile" highlightClick="1"/>
          </p:cNvPr>
          <p:cNvSpPr>
            <a:spLocks noChangeArrowheads="1"/>
          </p:cNvSpPr>
          <p:nvPr/>
        </p:nvSpPr>
        <p:spPr bwMode="auto">
          <a:xfrm>
            <a:off x="857466" y="6100626"/>
            <a:ext cx="504056" cy="523220"/>
          </a:xfrm>
          <a:prstGeom prst="actionButtonForwardNex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>
                <a:solidFill>
                  <a:srgbClr val="FF0000"/>
                </a:solidFill>
              </a:rPr>
              <a:t>Billboard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39" name="Group 5"/>
          <p:cNvGrpSpPr>
            <a:grpSpLocks/>
          </p:cNvGrpSpPr>
          <p:nvPr/>
        </p:nvGrpSpPr>
        <p:grpSpPr bwMode="auto">
          <a:xfrm rot="19201199">
            <a:off x="7412386" y="2689911"/>
            <a:ext cx="801688" cy="962025"/>
            <a:chOff x="523" y="1464"/>
            <a:chExt cx="798" cy="870"/>
          </a:xfrm>
        </p:grpSpPr>
        <p:sp>
          <p:nvSpPr>
            <p:cNvPr id="40" name="Line 6"/>
            <p:cNvSpPr>
              <a:spLocks noChangeShapeType="1"/>
            </p:cNvSpPr>
            <p:nvPr/>
          </p:nvSpPr>
          <p:spPr bwMode="auto">
            <a:xfrm flipV="1">
              <a:off x="523" y="1647"/>
              <a:ext cx="589" cy="26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Line 7"/>
            <p:cNvSpPr>
              <a:spLocks noChangeShapeType="1"/>
            </p:cNvSpPr>
            <p:nvPr/>
          </p:nvSpPr>
          <p:spPr bwMode="auto">
            <a:xfrm>
              <a:off x="523" y="1917"/>
              <a:ext cx="589" cy="23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Oval 8"/>
            <p:cNvSpPr>
              <a:spLocks noChangeArrowheads="1"/>
            </p:cNvSpPr>
            <p:nvPr/>
          </p:nvSpPr>
          <p:spPr bwMode="auto">
            <a:xfrm>
              <a:off x="976" y="1693"/>
              <a:ext cx="195" cy="431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3" name="Oval 9"/>
            <p:cNvSpPr>
              <a:spLocks noChangeArrowheads="1"/>
            </p:cNvSpPr>
            <p:nvPr/>
          </p:nvSpPr>
          <p:spPr bwMode="auto">
            <a:xfrm>
              <a:off x="1070" y="1778"/>
              <a:ext cx="101" cy="262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4" name="Freeform 10"/>
            <p:cNvSpPr>
              <a:spLocks/>
            </p:cNvSpPr>
            <p:nvPr/>
          </p:nvSpPr>
          <p:spPr bwMode="auto">
            <a:xfrm>
              <a:off x="1073" y="1486"/>
              <a:ext cx="141" cy="170"/>
            </a:xfrm>
            <a:custGeom>
              <a:avLst/>
              <a:gdLst>
                <a:gd name="T0" fmla="*/ 0 w 141"/>
                <a:gd name="T1" fmla="*/ 169 h 170"/>
                <a:gd name="T2" fmla="*/ 25 w 141"/>
                <a:gd name="T3" fmla="*/ 164 h 170"/>
                <a:gd name="T4" fmla="*/ 51 w 141"/>
                <a:gd name="T5" fmla="*/ 156 h 170"/>
                <a:gd name="T6" fmla="*/ 74 w 141"/>
                <a:gd name="T7" fmla="*/ 143 h 170"/>
                <a:gd name="T8" fmla="*/ 93 w 141"/>
                <a:gd name="T9" fmla="*/ 127 h 170"/>
                <a:gd name="T10" fmla="*/ 103 w 141"/>
                <a:gd name="T11" fmla="*/ 113 h 170"/>
                <a:gd name="T12" fmla="*/ 111 w 141"/>
                <a:gd name="T13" fmla="*/ 98 h 170"/>
                <a:gd name="T14" fmla="*/ 123 w 141"/>
                <a:gd name="T15" fmla="*/ 63 h 170"/>
                <a:gd name="T16" fmla="*/ 132 w 141"/>
                <a:gd name="T17" fmla="*/ 26 h 170"/>
                <a:gd name="T18" fmla="*/ 136 w 141"/>
                <a:gd name="T19" fmla="*/ 13 h 170"/>
                <a:gd name="T20" fmla="*/ 140 w 141"/>
                <a:gd name="T21" fmla="*/ 0 h 17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1"/>
                <a:gd name="T34" fmla="*/ 0 h 170"/>
                <a:gd name="T35" fmla="*/ 141 w 141"/>
                <a:gd name="T36" fmla="*/ 170 h 17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1" h="170">
                  <a:moveTo>
                    <a:pt x="0" y="169"/>
                  </a:moveTo>
                  <a:lnTo>
                    <a:pt x="25" y="164"/>
                  </a:lnTo>
                  <a:lnTo>
                    <a:pt x="51" y="156"/>
                  </a:lnTo>
                  <a:lnTo>
                    <a:pt x="74" y="143"/>
                  </a:lnTo>
                  <a:lnTo>
                    <a:pt x="93" y="127"/>
                  </a:lnTo>
                  <a:lnTo>
                    <a:pt x="103" y="113"/>
                  </a:lnTo>
                  <a:lnTo>
                    <a:pt x="111" y="98"/>
                  </a:lnTo>
                  <a:lnTo>
                    <a:pt x="123" y="63"/>
                  </a:lnTo>
                  <a:lnTo>
                    <a:pt x="132" y="26"/>
                  </a:lnTo>
                  <a:lnTo>
                    <a:pt x="136" y="13"/>
                  </a:lnTo>
                  <a:lnTo>
                    <a:pt x="140" y="0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11"/>
            <p:cNvSpPr>
              <a:spLocks/>
            </p:cNvSpPr>
            <p:nvPr/>
          </p:nvSpPr>
          <p:spPr bwMode="auto">
            <a:xfrm>
              <a:off x="1121" y="1517"/>
              <a:ext cx="187" cy="139"/>
            </a:xfrm>
            <a:custGeom>
              <a:avLst/>
              <a:gdLst>
                <a:gd name="T0" fmla="*/ 0 w 187"/>
                <a:gd name="T1" fmla="*/ 138 h 139"/>
                <a:gd name="T2" fmla="*/ 10 w 187"/>
                <a:gd name="T3" fmla="*/ 135 h 139"/>
                <a:gd name="T4" fmla="*/ 25 w 187"/>
                <a:gd name="T5" fmla="*/ 133 h 139"/>
                <a:gd name="T6" fmla="*/ 42 w 187"/>
                <a:gd name="T7" fmla="*/ 130 h 139"/>
                <a:gd name="T8" fmla="*/ 61 w 187"/>
                <a:gd name="T9" fmla="*/ 127 h 139"/>
                <a:gd name="T10" fmla="*/ 98 w 187"/>
                <a:gd name="T11" fmla="*/ 119 h 139"/>
                <a:gd name="T12" fmla="*/ 115 w 187"/>
                <a:gd name="T13" fmla="*/ 114 h 139"/>
                <a:gd name="T14" fmla="*/ 127 w 187"/>
                <a:gd name="T15" fmla="*/ 106 h 139"/>
                <a:gd name="T16" fmla="*/ 138 w 187"/>
                <a:gd name="T17" fmla="*/ 96 h 139"/>
                <a:gd name="T18" fmla="*/ 148 w 187"/>
                <a:gd name="T19" fmla="*/ 82 h 139"/>
                <a:gd name="T20" fmla="*/ 163 w 187"/>
                <a:gd name="T21" fmla="*/ 53 h 139"/>
                <a:gd name="T22" fmla="*/ 176 w 187"/>
                <a:gd name="T23" fmla="*/ 21 h 139"/>
                <a:gd name="T24" fmla="*/ 182 w 187"/>
                <a:gd name="T25" fmla="*/ 11 h 139"/>
                <a:gd name="T26" fmla="*/ 186 w 187"/>
                <a:gd name="T27" fmla="*/ 0 h 1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87"/>
                <a:gd name="T43" fmla="*/ 0 h 139"/>
                <a:gd name="T44" fmla="*/ 187 w 187"/>
                <a:gd name="T45" fmla="*/ 139 h 1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87" h="139">
                  <a:moveTo>
                    <a:pt x="0" y="138"/>
                  </a:moveTo>
                  <a:lnTo>
                    <a:pt x="10" y="135"/>
                  </a:lnTo>
                  <a:lnTo>
                    <a:pt x="25" y="133"/>
                  </a:lnTo>
                  <a:lnTo>
                    <a:pt x="42" y="130"/>
                  </a:lnTo>
                  <a:lnTo>
                    <a:pt x="61" y="127"/>
                  </a:lnTo>
                  <a:lnTo>
                    <a:pt x="98" y="119"/>
                  </a:lnTo>
                  <a:lnTo>
                    <a:pt x="115" y="114"/>
                  </a:lnTo>
                  <a:lnTo>
                    <a:pt x="127" y="106"/>
                  </a:lnTo>
                  <a:lnTo>
                    <a:pt x="138" y="96"/>
                  </a:lnTo>
                  <a:lnTo>
                    <a:pt x="148" y="82"/>
                  </a:lnTo>
                  <a:lnTo>
                    <a:pt x="163" y="53"/>
                  </a:lnTo>
                  <a:lnTo>
                    <a:pt x="176" y="21"/>
                  </a:lnTo>
                  <a:lnTo>
                    <a:pt x="182" y="11"/>
                  </a:lnTo>
                  <a:lnTo>
                    <a:pt x="186" y="0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12"/>
            <p:cNvSpPr>
              <a:spLocks/>
            </p:cNvSpPr>
            <p:nvPr/>
          </p:nvSpPr>
          <p:spPr bwMode="auto">
            <a:xfrm>
              <a:off x="1075" y="2119"/>
              <a:ext cx="246" cy="131"/>
            </a:xfrm>
            <a:custGeom>
              <a:avLst/>
              <a:gdLst>
                <a:gd name="T0" fmla="*/ 0 w 246"/>
                <a:gd name="T1" fmla="*/ 0 h 131"/>
                <a:gd name="T2" fmla="*/ 38 w 246"/>
                <a:gd name="T3" fmla="*/ 8 h 131"/>
                <a:gd name="T4" fmla="*/ 74 w 246"/>
                <a:gd name="T5" fmla="*/ 18 h 131"/>
                <a:gd name="T6" fmla="*/ 139 w 246"/>
                <a:gd name="T7" fmla="*/ 44 h 131"/>
                <a:gd name="T8" fmla="*/ 169 w 246"/>
                <a:gd name="T9" fmla="*/ 65 h 131"/>
                <a:gd name="T10" fmla="*/ 199 w 246"/>
                <a:gd name="T11" fmla="*/ 87 h 131"/>
                <a:gd name="T12" fmla="*/ 226 w 246"/>
                <a:gd name="T13" fmla="*/ 112 h 131"/>
                <a:gd name="T14" fmla="*/ 237 w 246"/>
                <a:gd name="T15" fmla="*/ 123 h 131"/>
                <a:gd name="T16" fmla="*/ 245 w 246"/>
                <a:gd name="T17" fmla="*/ 130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6"/>
                <a:gd name="T28" fmla="*/ 0 h 131"/>
                <a:gd name="T29" fmla="*/ 246 w 246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6" h="131">
                  <a:moveTo>
                    <a:pt x="0" y="0"/>
                  </a:moveTo>
                  <a:lnTo>
                    <a:pt x="38" y="8"/>
                  </a:lnTo>
                  <a:lnTo>
                    <a:pt x="74" y="18"/>
                  </a:lnTo>
                  <a:lnTo>
                    <a:pt x="139" y="44"/>
                  </a:lnTo>
                  <a:lnTo>
                    <a:pt x="169" y="65"/>
                  </a:lnTo>
                  <a:lnTo>
                    <a:pt x="199" y="87"/>
                  </a:lnTo>
                  <a:lnTo>
                    <a:pt x="226" y="112"/>
                  </a:lnTo>
                  <a:lnTo>
                    <a:pt x="237" y="123"/>
                  </a:lnTo>
                  <a:lnTo>
                    <a:pt x="245" y="130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13"/>
            <p:cNvSpPr>
              <a:spLocks/>
            </p:cNvSpPr>
            <p:nvPr/>
          </p:nvSpPr>
          <p:spPr bwMode="auto">
            <a:xfrm>
              <a:off x="1073" y="2120"/>
              <a:ext cx="141" cy="214"/>
            </a:xfrm>
            <a:custGeom>
              <a:avLst/>
              <a:gdLst>
                <a:gd name="T0" fmla="*/ 0 w 141"/>
                <a:gd name="T1" fmla="*/ 0 h 214"/>
                <a:gd name="T2" fmla="*/ 10 w 141"/>
                <a:gd name="T3" fmla="*/ 11 h 214"/>
                <a:gd name="T4" fmla="*/ 23 w 141"/>
                <a:gd name="T5" fmla="*/ 26 h 214"/>
                <a:gd name="T6" fmla="*/ 39 w 141"/>
                <a:gd name="T7" fmla="*/ 41 h 214"/>
                <a:gd name="T8" fmla="*/ 56 w 141"/>
                <a:gd name="T9" fmla="*/ 60 h 214"/>
                <a:gd name="T10" fmla="*/ 76 w 141"/>
                <a:gd name="T11" fmla="*/ 79 h 214"/>
                <a:gd name="T12" fmla="*/ 91 w 141"/>
                <a:gd name="T13" fmla="*/ 97 h 214"/>
                <a:gd name="T14" fmla="*/ 107 w 141"/>
                <a:gd name="T15" fmla="*/ 112 h 214"/>
                <a:gd name="T16" fmla="*/ 119 w 141"/>
                <a:gd name="T17" fmla="*/ 127 h 214"/>
                <a:gd name="T18" fmla="*/ 126 w 141"/>
                <a:gd name="T19" fmla="*/ 142 h 214"/>
                <a:gd name="T20" fmla="*/ 130 w 141"/>
                <a:gd name="T21" fmla="*/ 153 h 214"/>
                <a:gd name="T22" fmla="*/ 136 w 141"/>
                <a:gd name="T23" fmla="*/ 176 h 214"/>
                <a:gd name="T24" fmla="*/ 138 w 141"/>
                <a:gd name="T25" fmla="*/ 198 h 214"/>
                <a:gd name="T26" fmla="*/ 140 w 141"/>
                <a:gd name="T27" fmla="*/ 213 h 2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1"/>
                <a:gd name="T43" fmla="*/ 0 h 214"/>
                <a:gd name="T44" fmla="*/ 141 w 141"/>
                <a:gd name="T45" fmla="*/ 214 h 2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1" h="214">
                  <a:moveTo>
                    <a:pt x="0" y="0"/>
                  </a:moveTo>
                  <a:lnTo>
                    <a:pt x="10" y="11"/>
                  </a:lnTo>
                  <a:lnTo>
                    <a:pt x="23" y="26"/>
                  </a:lnTo>
                  <a:lnTo>
                    <a:pt x="39" y="41"/>
                  </a:lnTo>
                  <a:lnTo>
                    <a:pt x="56" y="60"/>
                  </a:lnTo>
                  <a:lnTo>
                    <a:pt x="76" y="79"/>
                  </a:lnTo>
                  <a:lnTo>
                    <a:pt x="91" y="97"/>
                  </a:lnTo>
                  <a:lnTo>
                    <a:pt x="107" y="112"/>
                  </a:lnTo>
                  <a:lnTo>
                    <a:pt x="119" y="127"/>
                  </a:lnTo>
                  <a:lnTo>
                    <a:pt x="126" y="142"/>
                  </a:lnTo>
                  <a:lnTo>
                    <a:pt x="130" y="153"/>
                  </a:lnTo>
                  <a:lnTo>
                    <a:pt x="136" y="176"/>
                  </a:lnTo>
                  <a:lnTo>
                    <a:pt x="138" y="198"/>
                  </a:lnTo>
                  <a:lnTo>
                    <a:pt x="140" y="213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14"/>
            <p:cNvSpPr>
              <a:spLocks/>
            </p:cNvSpPr>
            <p:nvPr/>
          </p:nvSpPr>
          <p:spPr bwMode="auto">
            <a:xfrm>
              <a:off x="1074" y="2120"/>
              <a:ext cx="46" cy="214"/>
            </a:xfrm>
            <a:custGeom>
              <a:avLst/>
              <a:gdLst>
                <a:gd name="T0" fmla="*/ 0 w 46"/>
                <a:gd name="T1" fmla="*/ 0 h 214"/>
                <a:gd name="T2" fmla="*/ 17 w 46"/>
                <a:gd name="T3" fmla="*/ 34 h 214"/>
                <a:gd name="T4" fmla="*/ 31 w 46"/>
                <a:gd name="T5" fmla="*/ 67 h 214"/>
                <a:gd name="T6" fmla="*/ 42 w 46"/>
                <a:gd name="T7" fmla="*/ 101 h 214"/>
                <a:gd name="T8" fmla="*/ 43 w 46"/>
                <a:gd name="T9" fmla="*/ 112 h 214"/>
                <a:gd name="T10" fmla="*/ 45 w 46"/>
                <a:gd name="T11" fmla="*/ 127 h 214"/>
                <a:gd name="T12" fmla="*/ 43 w 46"/>
                <a:gd name="T13" fmla="*/ 142 h 214"/>
                <a:gd name="T14" fmla="*/ 42 w 46"/>
                <a:gd name="T15" fmla="*/ 153 h 214"/>
                <a:gd name="T16" fmla="*/ 31 w 46"/>
                <a:gd name="T17" fmla="*/ 176 h 214"/>
                <a:gd name="T18" fmla="*/ 17 w 46"/>
                <a:gd name="T19" fmla="*/ 194 h 214"/>
                <a:gd name="T20" fmla="*/ 0 w 46"/>
                <a:gd name="T21" fmla="*/ 213 h 2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6"/>
                <a:gd name="T34" fmla="*/ 0 h 214"/>
                <a:gd name="T35" fmla="*/ 46 w 46"/>
                <a:gd name="T36" fmla="*/ 214 h 21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6" h="214">
                  <a:moveTo>
                    <a:pt x="0" y="0"/>
                  </a:moveTo>
                  <a:lnTo>
                    <a:pt x="17" y="34"/>
                  </a:lnTo>
                  <a:lnTo>
                    <a:pt x="31" y="67"/>
                  </a:lnTo>
                  <a:lnTo>
                    <a:pt x="42" y="101"/>
                  </a:lnTo>
                  <a:lnTo>
                    <a:pt x="43" y="112"/>
                  </a:lnTo>
                  <a:lnTo>
                    <a:pt x="45" y="127"/>
                  </a:lnTo>
                  <a:lnTo>
                    <a:pt x="43" y="142"/>
                  </a:lnTo>
                  <a:lnTo>
                    <a:pt x="42" y="153"/>
                  </a:lnTo>
                  <a:lnTo>
                    <a:pt x="31" y="176"/>
                  </a:lnTo>
                  <a:lnTo>
                    <a:pt x="17" y="194"/>
                  </a:lnTo>
                  <a:lnTo>
                    <a:pt x="0" y="213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15"/>
            <p:cNvSpPr>
              <a:spLocks/>
            </p:cNvSpPr>
            <p:nvPr/>
          </p:nvSpPr>
          <p:spPr bwMode="auto">
            <a:xfrm>
              <a:off x="1098" y="1464"/>
              <a:ext cx="46" cy="192"/>
            </a:xfrm>
            <a:custGeom>
              <a:avLst/>
              <a:gdLst>
                <a:gd name="T0" fmla="*/ 0 w 46"/>
                <a:gd name="T1" fmla="*/ 191 h 192"/>
                <a:gd name="T2" fmla="*/ 3 w 46"/>
                <a:gd name="T3" fmla="*/ 183 h 192"/>
                <a:gd name="T4" fmla="*/ 9 w 46"/>
                <a:gd name="T5" fmla="*/ 172 h 192"/>
                <a:gd name="T6" fmla="*/ 23 w 46"/>
                <a:gd name="T7" fmla="*/ 143 h 192"/>
                <a:gd name="T8" fmla="*/ 38 w 46"/>
                <a:gd name="T9" fmla="*/ 112 h 192"/>
                <a:gd name="T10" fmla="*/ 44 w 46"/>
                <a:gd name="T11" fmla="*/ 98 h 192"/>
                <a:gd name="T12" fmla="*/ 45 w 46"/>
                <a:gd name="T13" fmla="*/ 85 h 192"/>
                <a:gd name="T14" fmla="*/ 45 w 46"/>
                <a:gd name="T15" fmla="*/ 72 h 192"/>
                <a:gd name="T16" fmla="*/ 44 w 46"/>
                <a:gd name="T17" fmla="*/ 61 h 192"/>
                <a:gd name="T18" fmla="*/ 38 w 46"/>
                <a:gd name="T19" fmla="*/ 37 h 192"/>
                <a:gd name="T20" fmla="*/ 29 w 46"/>
                <a:gd name="T21" fmla="*/ 16 h 192"/>
                <a:gd name="T22" fmla="*/ 23 w 46"/>
                <a:gd name="T23" fmla="*/ 0 h 19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6"/>
                <a:gd name="T37" fmla="*/ 0 h 192"/>
                <a:gd name="T38" fmla="*/ 46 w 46"/>
                <a:gd name="T39" fmla="*/ 192 h 19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6" h="192">
                  <a:moveTo>
                    <a:pt x="0" y="191"/>
                  </a:moveTo>
                  <a:lnTo>
                    <a:pt x="3" y="183"/>
                  </a:lnTo>
                  <a:lnTo>
                    <a:pt x="9" y="172"/>
                  </a:lnTo>
                  <a:lnTo>
                    <a:pt x="23" y="143"/>
                  </a:lnTo>
                  <a:lnTo>
                    <a:pt x="38" y="112"/>
                  </a:lnTo>
                  <a:lnTo>
                    <a:pt x="44" y="98"/>
                  </a:lnTo>
                  <a:lnTo>
                    <a:pt x="45" y="85"/>
                  </a:lnTo>
                  <a:lnTo>
                    <a:pt x="45" y="72"/>
                  </a:lnTo>
                  <a:lnTo>
                    <a:pt x="44" y="61"/>
                  </a:lnTo>
                  <a:lnTo>
                    <a:pt x="38" y="37"/>
                  </a:lnTo>
                  <a:lnTo>
                    <a:pt x="29" y="16"/>
                  </a:lnTo>
                  <a:lnTo>
                    <a:pt x="23" y="0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zövegdoboz 2"/>
              <p:cNvSpPr txBox="1"/>
              <p:nvPr/>
            </p:nvSpPr>
            <p:spPr>
              <a:xfrm>
                <a:off x="3063545" y="2583398"/>
                <a:ext cx="47609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Szövegdoboz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3545" y="2583398"/>
                <a:ext cx="476092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Szövegdoboz 49"/>
              <p:cNvSpPr txBox="1"/>
              <p:nvPr/>
            </p:nvSpPr>
            <p:spPr>
              <a:xfrm>
                <a:off x="2375476" y="2043649"/>
                <a:ext cx="48923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>
                          <a:latin typeface="Cambria Math"/>
                        </a:rPr>
                        <m:t>𝑦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50" name="Szövegdoboz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476" y="2043649"/>
                <a:ext cx="489236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églalap 50"/>
          <p:cNvSpPr/>
          <p:nvPr/>
        </p:nvSpPr>
        <p:spPr>
          <a:xfrm>
            <a:off x="4729448" y="4050306"/>
            <a:ext cx="2451785" cy="26793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16"/>
          <p:cNvSpPr>
            <a:spLocks noChangeArrowheads="1"/>
          </p:cNvSpPr>
          <p:nvPr/>
        </p:nvSpPr>
        <p:spPr bwMode="auto">
          <a:xfrm>
            <a:off x="5035834" y="4839213"/>
            <a:ext cx="142875" cy="155575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3" name="Freeform 18"/>
          <p:cNvSpPr>
            <a:spLocks/>
          </p:cNvSpPr>
          <p:nvPr/>
        </p:nvSpPr>
        <p:spPr bwMode="auto">
          <a:xfrm>
            <a:off x="4300989" y="4211039"/>
            <a:ext cx="1698933" cy="1345249"/>
          </a:xfrm>
          <a:custGeom>
            <a:avLst/>
            <a:gdLst>
              <a:gd name="T0" fmla="*/ 0 w 1111"/>
              <a:gd name="T1" fmla="*/ 2147483647 h 657"/>
              <a:gd name="T2" fmla="*/ 2147483647 w 1111"/>
              <a:gd name="T3" fmla="*/ 2147483647 h 657"/>
              <a:gd name="T4" fmla="*/ 2147483647 w 1111"/>
              <a:gd name="T5" fmla="*/ 2147483647 h 657"/>
              <a:gd name="T6" fmla="*/ 2147483647 w 1111"/>
              <a:gd name="T7" fmla="*/ 0 h 657"/>
              <a:gd name="T8" fmla="*/ 0 w 1111"/>
              <a:gd name="T9" fmla="*/ 2147483647 h 65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11"/>
              <a:gd name="T16" fmla="*/ 0 h 657"/>
              <a:gd name="T17" fmla="*/ 1111 w 1111"/>
              <a:gd name="T18" fmla="*/ 657 h 657"/>
              <a:gd name="connsiteX0" fmla="*/ 0 w 7172"/>
              <a:gd name="connsiteY0" fmla="*/ 743 h 10000"/>
              <a:gd name="connsiteX1" fmla="*/ 1636 w 7172"/>
              <a:gd name="connsiteY1" fmla="*/ 10000 h 10000"/>
              <a:gd name="connsiteX2" fmla="*/ 7172 w 7172"/>
              <a:gd name="connsiteY2" fmla="*/ 7260 h 10000"/>
              <a:gd name="connsiteX3" fmla="*/ 2492 w 7172"/>
              <a:gd name="connsiteY3" fmla="*/ 0 h 10000"/>
              <a:gd name="connsiteX4" fmla="*/ 0 w 7172"/>
              <a:gd name="connsiteY4" fmla="*/ 743 h 10000"/>
              <a:gd name="connsiteX0" fmla="*/ 0 w 11168"/>
              <a:gd name="connsiteY0" fmla="*/ 743 h 10000"/>
              <a:gd name="connsiteX1" fmla="*/ 2281 w 11168"/>
              <a:gd name="connsiteY1" fmla="*/ 10000 h 10000"/>
              <a:gd name="connsiteX2" fmla="*/ 11168 w 11168"/>
              <a:gd name="connsiteY2" fmla="*/ 3906 h 10000"/>
              <a:gd name="connsiteX3" fmla="*/ 3475 w 11168"/>
              <a:gd name="connsiteY3" fmla="*/ 0 h 10000"/>
              <a:gd name="connsiteX4" fmla="*/ 0 w 11168"/>
              <a:gd name="connsiteY4" fmla="*/ 743 h 10000"/>
              <a:gd name="connsiteX0" fmla="*/ 0 w 12555"/>
              <a:gd name="connsiteY0" fmla="*/ 0 h 14023"/>
              <a:gd name="connsiteX1" fmla="*/ 3668 w 12555"/>
              <a:gd name="connsiteY1" fmla="*/ 14023 h 14023"/>
              <a:gd name="connsiteX2" fmla="*/ 12555 w 12555"/>
              <a:gd name="connsiteY2" fmla="*/ 7929 h 14023"/>
              <a:gd name="connsiteX3" fmla="*/ 4862 w 12555"/>
              <a:gd name="connsiteY3" fmla="*/ 4023 h 14023"/>
              <a:gd name="connsiteX4" fmla="*/ 0 w 12555"/>
              <a:gd name="connsiteY4" fmla="*/ 0 h 14023"/>
              <a:gd name="connsiteX0" fmla="*/ 0 w 12555"/>
              <a:gd name="connsiteY0" fmla="*/ 0 h 14729"/>
              <a:gd name="connsiteX1" fmla="*/ 4325 w 12555"/>
              <a:gd name="connsiteY1" fmla="*/ 14729 h 14729"/>
              <a:gd name="connsiteX2" fmla="*/ 12555 w 12555"/>
              <a:gd name="connsiteY2" fmla="*/ 7929 h 14729"/>
              <a:gd name="connsiteX3" fmla="*/ 4862 w 12555"/>
              <a:gd name="connsiteY3" fmla="*/ 4023 h 14729"/>
              <a:gd name="connsiteX4" fmla="*/ 0 w 12555"/>
              <a:gd name="connsiteY4" fmla="*/ 0 h 14729"/>
              <a:gd name="connsiteX0" fmla="*/ 0 w 12555"/>
              <a:gd name="connsiteY0" fmla="*/ 7098 h 21827"/>
              <a:gd name="connsiteX1" fmla="*/ 4325 w 12555"/>
              <a:gd name="connsiteY1" fmla="*/ 21827 h 21827"/>
              <a:gd name="connsiteX2" fmla="*/ 12555 w 12555"/>
              <a:gd name="connsiteY2" fmla="*/ 15027 h 21827"/>
              <a:gd name="connsiteX3" fmla="*/ 8294 w 12555"/>
              <a:gd name="connsiteY3" fmla="*/ 0 h 21827"/>
              <a:gd name="connsiteX4" fmla="*/ 0 w 12555"/>
              <a:gd name="connsiteY4" fmla="*/ 7098 h 21827"/>
              <a:gd name="connsiteX0" fmla="*/ 0 w 13431"/>
              <a:gd name="connsiteY0" fmla="*/ 7098 h 21827"/>
              <a:gd name="connsiteX1" fmla="*/ 4325 w 13431"/>
              <a:gd name="connsiteY1" fmla="*/ 21827 h 21827"/>
              <a:gd name="connsiteX2" fmla="*/ 13431 w 13431"/>
              <a:gd name="connsiteY2" fmla="*/ 19087 h 21827"/>
              <a:gd name="connsiteX3" fmla="*/ 8294 w 13431"/>
              <a:gd name="connsiteY3" fmla="*/ 0 h 21827"/>
              <a:gd name="connsiteX4" fmla="*/ 0 w 13431"/>
              <a:gd name="connsiteY4" fmla="*/ 7098 h 21827"/>
              <a:gd name="connsiteX0" fmla="*/ 0 w 13431"/>
              <a:gd name="connsiteY0" fmla="*/ 7098 h 25711"/>
              <a:gd name="connsiteX1" fmla="*/ 5274 w 13431"/>
              <a:gd name="connsiteY1" fmla="*/ 25711 h 25711"/>
              <a:gd name="connsiteX2" fmla="*/ 13431 w 13431"/>
              <a:gd name="connsiteY2" fmla="*/ 19087 h 25711"/>
              <a:gd name="connsiteX3" fmla="*/ 8294 w 13431"/>
              <a:gd name="connsiteY3" fmla="*/ 0 h 25711"/>
              <a:gd name="connsiteX4" fmla="*/ 0 w 13431"/>
              <a:gd name="connsiteY4" fmla="*/ 7098 h 25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1" h="25711">
                <a:moveTo>
                  <a:pt x="0" y="7098"/>
                </a:moveTo>
                <a:lnTo>
                  <a:pt x="5274" y="25711"/>
                </a:lnTo>
                <a:lnTo>
                  <a:pt x="13431" y="19087"/>
                </a:lnTo>
                <a:lnTo>
                  <a:pt x="8294" y="0"/>
                </a:lnTo>
                <a:lnTo>
                  <a:pt x="0" y="7098"/>
                </a:lnTo>
                <a:close/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4" name="Line 19"/>
          <p:cNvSpPr>
            <a:spLocks noChangeShapeType="1"/>
          </p:cNvSpPr>
          <p:nvPr/>
        </p:nvSpPr>
        <p:spPr bwMode="auto">
          <a:xfrm flipV="1">
            <a:off x="5107269" y="4725305"/>
            <a:ext cx="606149" cy="18534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55" name="Freeform 20"/>
          <p:cNvSpPr>
            <a:spLocks/>
          </p:cNvSpPr>
          <p:nvPr/>
        </p:nvSpPr>
        <p:spPr bwMode="auto">
          <a:xfrm>
            <a:off x="4727993" y="4410023"/>
            <a:ext cx="379413" cy="523220"/>
          </a:xfrm>
          <a:custGeom>
            <a:avLst/>
            <a:gdLst>
              <a:gd name="T0" fmla="*/ 2147483647 w 239"/>
              <a:gd name="T1" fmla="*/ 2147483647 h 257"/>
              <a:gd name="T2" fmla="*/ 0 w 239"/>
              <a:gd name="T3" fmla="*/ 0 h 257"/>
              <a:gd name="T4" fmla="*/ 0 60000 65536"/>
              <a:gd name="T5" fmla="*/ 0 60000 65536"/>
              <a:gd name="T6" fmla="*/ 0 w 239"/>
              <a:gd name="T7" fmla="*/ 0 h 257"/>
              <a:gd name="T8" fmla="*/ 239 w 239"/>
              <a:gd name="T9" fmla="*/ 257 h 25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39" h="257">
                <a:moveTo>
                  <a:pt x="239" y="257"/>
                </a:moveTo>
                <a:lnTo>
                  <a:pt x="0" y="0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6" name="Line 21"/>
          <p:cNvSpPr>
            <a:spLocks noChangeShapeType="1"/>
          </p:cNvSpPr>
          <p:nvPr/>
        </p:nvSpPr>
        <p:spPr bwMode="auto">
          <a:xfrm flipH="1">
            <a:off x="4675470" y="4910651"/>
            <a:ext cx="431800" cy="504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7" name="Rectangle 22"/>
          <p:cNvSpPr>
            <a:spLocks noChangeArrowheads="1"/>
          </p:cNvSpPr>
          <p:nvPr/>
        </p:nvSpPr>
        <p:spPr bwMode="auto">
          <a:xfrm>
            <a:off x="4509934" y="5333064"/>
            <a:ext cx="3968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dirty="0">
                <a:latin typeface="Courier New" pitchFamily="49" charset="0"/>
              </a:rPr>
              <a:t>w</a:t>
            </a:r>
          </a:p>
        </p:txBody>
      </p:sp>
      <p:sp>
        <p:nvSpPr>
          <p:cNvPr id="58" name="Rectangle 23"/>
          <p:cNvSpPr>
            <a:spLocks noChangeArrowheads="1"/>
          </p:cNvSpPr>
          <p:nvPr/>
        </p:nvSpPr>
        <p:spPr bwMode="auto">
          <a:xfrm>
            <a:off x="5492239" y="4324077"/>
            <a:ext cx="3968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dirty="0">
                <a:latin typeface="Courier New" pitchFamily="49" charset="0"/>
              </a:rPr>
              <a:t>r</a:t>
            </a:r>
            <a:endParaRPr lang="hu-HU" altLang="en-US" dirty="0">
              <a:latin typeface="Courier New" pitchFamily="49" charset="0"/>
            </a:endParaRPr>
          </a:p>
        </p:txBody>
      </p:sp>
      <p:sp>
        <p:nvSpPr>
          <p:cNvPr id="59" name="Rectangle 24"/>
          <p:cNvSpPr>
            <a:spLocks noChangeArrowheads="1"/>
          </p:cNvSpPr>
          <p:nvPr/>
        </p:nvSpPr>
        <p:spPr bwMode="auto">
          <a:xfrm>
            <a:off x="4350306" y="4103605"/>
            <a:ext cx="3968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dirty="0">
                <a:latin typeface="Courier New" pitchFamily="49" charset="0"/>
              </a:rPr>
              <a:t>u</a:t>
            </a:r>
            <a:endParaRPr lang="hu-HU" altLang="en-US" dirty="0">
              <a:latin typeface="Courier New" pitchFamily="49" charset="0"/>
            </a:endParaRPr>
          </a:p>
        </p:txBody>
      </p:sp>
      <p:sp>
        <p:nvSpPr>
          <p:cNvPr id="60" name="Line 26"/>
          <p:cNvSpPr>
            <a:spLocks noChangeShapeType="1"/>
          </p:cNvSpPr>
          <p:nvPr/>
        </p:nvSpPr>
        <p:spPr bwMode="auto">
          <a:xfrm flipV="1">
            <a:off x="5107270" y="4189926"/>
            <a:ext cx="0" cy="720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grpSp>
        <p:nvGrpSpPr>
          <p:cNvPr id="61" name="Group 5"/>
          <p:cNvGrpSpPr>
            <a:grpSpLocks/>
          </p:cNvGrpSpPr>
          <p:nvPr/>
        </p:nvGrpSpPr>
        <p:grpSpPr bwMode="auto">
          <a:xfrm rot="19201199">
            <a:off x="3712387" y="5502336"/>
            <a:ext cx="801688" cy="962025"/>
            <a:chOff x="523" y="1464"/>
            <a:chExt cx="798" cy="870"/>
          </a:xfrm>
        </p:grpSpPr>
        <p:sp>
          <p:nvSpPr>
            <p:cNvPr id="62" name="Line 6"/>
            <p:cNvSpPr>
              <a:spLocks noChangeShapeType="1"/>
            </p:cNvSpPr>
            <p:nvPr/>
          </p:nvSpPr>
          <p:spPr bwMode="auto">
            <a:xfrm flipV="1">
              <a:off x="523" y="1647"/>
              <a:ext cx="589" cy="26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Line 7"/>
            <p:cNvSpPr>
              <a:spLocks noChangeShapeType="1"/>
            </p:cNvSpPr>
            <p:nvPr/>
          </p:nvSpPr>
          <p:spPr bwMode="auto">
            <a:xfrm>
              <a:off x="523" y="1917"/>
              <a:ext cx="589" cy="23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Oval 8"/>
            <p:cNvSpPr>
              <a:spLocks noChangeArrowheads="1"/>
            </p:cNvSpPr>
            <p:nvPr/>
          </p:nvSpPr>
          <p:spPr bwMode="auto">
            <a:xfrm>
              <a:off x="976" y="1693"/>
              <a:ext cx="195" cy="431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" name="Oval 9"/>
            <p:cNvSpPr>
              <a:spLocks noChangeArrowheads="1"/>
            </p:cNvSpPr>
            <p:nvPr/>
          </p:nvSpPr>
          <p:spPr bwMode="auto">
            <a:xfrm>
              <a:off x="1070" y="1778"/>
              <a:ext cx="101" cy="262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6" name="Freeform 10"/>
            <p:cNvSpPr>
              <a:spLocks/>
            </p:cNvSpPr>
            <p:nvPr/>
          </p:nvSpPr>
          <p:spPr bwMode="auto">
            <a:xfrm>
              <a:off x="1073" y="1486"/>
              <a:ext cx="141" cy="170"/>
            </a:xfrm>
            <a:custGeom>
              <a:avLst/>
              <a:gdLst>
                <a:gd name="T0" fmla="*/ 0 w 141"/>
                <a:gd name="T1" fmla="*/ 169 h 170"/>
                <a:gd name="T2" fmla="*/ 25 w 141"/>
                <a:gd name="T3" fmla="*/ 164 h 170"/>
                <a:gd name="T4" fmla="*/ 51 w 141"/>
                <a:gd name="T5" fmla="*/ 156 h 170"/>
                <a:gd name="T6" fmla="*/ 74 w 141"/>
                <a:gd name="T7" fmla="*/ 143 h 170"/>
                <a:gd name="T8" fmla="*/ 93 w 141"/>
                <a:gd name="T9" fmla="*/ 127 h 170"/>
                <a:gd name="T10" fmla="*/ 103 w 141"/>
                <a:gd name="T11" fmla="*/ 113 h 170"/>
                <a:gd name="T12" fmla="*/ 111 w 141"/>
                <a:gd name="T13" fmla="*/ 98 h 170"/>
                <a:gd name="T14" fmla="*/ 123 w 141"/>
                <a:gd name="T15" fmla="*/ 63 h 170"/>
                <a:gd name="T16" fmla="*/ 132 w 141"/>
                <a:gd name="T17" fmla="*/ 26 h 170"/>
                <a:gd name="T18" fmla="*/ 136 w 141"/>
                <a:gd name="T19" fmla="*/ 13 h 170"/>
                <a:gd name="T20" fmla="*/ 140 w 141"/>
                <a:gd name="T21" fmla="*/ 0 h 17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1"/>
                <a:gd name="T34" fmla="*/ 0 h 170"/>
                <a:gd name="T35" fmla="*/ 141 w 141"/>
                <a:gd name="T36" fmla="*/ 170 h 17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1" h="170">
                  <a:moveTo>
                    <a:pt x="0" y="169"/>
                  </a:moveTo>
                  <a:lnTo>
                    <a:pt x="25" y="164"/>
                  </a:lnTo>
                  <a:lnTo>
                    <a:pt x="51" y="156"/>
                  </a:lnTo>
                  <a:lnTo>
                    <a:pt x="74" y="143"/>
                  </a:lnTo>
                  <a:lnTo>
                    <a:pt x="93" y="127"/>
                  </a:lnTo>
                  <a:lnTo>
                    <a:pt x="103" y="113"/>
                  </a:lnTo>
                  <a:lnTo>
                    <a:pt x="111" y="98"/>
                  </a:lnTo>
                  <a:lnTo>
                    <a:pt x="123" y="63"/>
                  </a:lnTo>
                  <a:lnTo>
                    <a:pt x="132" y="26"/>
                  </a:lnTo>
                  <a:lnTo>
                    <a:pt x="136" y="13"/>
                  </a:lnTo>
                  <a:lnTo>
                    <a:pt x="140" y="0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11"/>
            <p:cNvSpPr>
              <a:spLocks/>
            </p:cNvSpPr>
            <p:nvPr/>
          </p:nvSpPr>
          <p:spPr bwMode="auto">
            <a:xfrm>
              <a:off x="1121" y="1517"/>
              <a:ext cx="187" cy="139"/>
            </a:xfrm>
            <a:custGeom>
              <a:avLst/>
              <a:gdLst>
                <a:gd name="T0" fmla="*/ 0 w 187"/>
                <a:gd name="T1" fmla="*/ 138 h 139"/>
                <a:gd name="T2" fmla="*/ 10 w 187"/>
                <a:gd name="T3" fmla="*/ 135 h 139"/>
                <a:gd name="T4" fmla="*/ 25 w 187"/>
                <a:gd name="T5" fmla="*/ 133 h 139"/>
                <a:gd name="T6" fmla="*/ 42 w 187"/>
                <a:gd name="T7" fmla="*/ 130 h 139"/>
                <a:gd name="T8" fmla="*/ 61 w 187"/>
                <a:gd name="T9" fmla="*/ 127 h 139"/>
                <a:gd name="T10" fmla="*/ 98 w 187"/>
                <a:gd name="T11" fmla="*/ 119 h 139"/>
                <a:gd name="T12" fmla="*/ 115 w 187"/>
                <a:gd name="T13" fmla="*/ 114 h 139"/>
                <a:gd name="T14" fmla="*/ 127 w 187"/>
                <a:gd name="T15" fmla="*/ 106 h 139"/>
                <a:gd name="T16" fmla="*/ 138 w 187"/>
                <a:gd name="T17" fmla="*/ 96 h 139"/>
                <a:gd name="T18" fmla="*/ 148 w 187"/>
                <a:gd name="T19" fmla="*/ 82 h 139"/>
                <a:gd name="T20" fmla="*/ 163 w 187"/>
                <a:gd name="T21" fmla="*/ 53 h 139"/>
                <a:gd name="T22" fmla="*/ 176 w 187"/>
                <a:gd name="T23" fmla="*/ 21 h 139"/>
                <a:gd name="T24" fmla="*/ 182 w 187"/>
                <a:gd name="T25" fmla="*/ 11 h 139"/>
                <a:gd name="T26" fmla="*/ 186 w 187"/>
                <a:gd name="T27" fmla="*/ 0 h 1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87"/>
                <a:gd name="T43" fmla="*/ 0 h 139"/>
                <a:gd name="T44" fmla="*/ 187 w 187"/>
                <a:gd name="T45" fmla="*/ 139 h 1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87" h="139">
                  <a:moveTo>
                    <a:pt x="0" y="138"/>
                  </a:moveTo>
                  <a:lnTo>
                    <a:pt x="10" y="135"/>
                  </a:lnTo>
                  <a:lnTo>
                    <a:pt x="25" y="133"/>
                  </a:lnTo>
                  <a:lnTo>
                    <a:pt x="42" y="130"/>
                  </a:lnTo>
                  <a:lnTo>
                    <a:pt x="61" y="127"/>
                  </a:lnTo>
                  <a:lnTo>
                    <a:pt x="98" y="119"/>
                  </a:lnTo>
                  <a:lnTo>
                    <a:pt x="115" y="114"/>
                  </a:lnTo>
                  <a:lnTo>
                    <a:pt x="127" y="106"/>
                  </a:lnTo>
                  <a:lnTo>
                    <a:pt x="138" y="96"/>
                  </a:lnTo>
                  <a:lnTo>
                    <a:pt x="148" y="82"/>
                  </a:lnTo>
                  <a:lnTo>
                    <a:pt x="163" y="53"/>
                  </a:lnTo>
                  <a:lnTo>
                    <a:pt x="176" y="21"/>
                  </a:lnTo>
                  <a:lnTo>
                    <a:pt x="182" y="11"/>
                  </a:lnTo>
                  <a:lnTo>
                    <a:pt x="186" y="0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12"/>
            <p:cNvSpPr>
              <a:spLocks/>
            </p:cNvSpPr>
            <p:nvPr/>
          </p:nvSpPr>
          <p:spPr bwMode="auto">
            <a:xfrm>
              <a:off x="1075" y="2119"/>
              <a:ext cx="246" cy="131"/>
            </a:xfrm>
            <a:custGeom>
              <a:avLst/>
              <a:gdLst>
                <a:gd name="T0" fmla="*/ 0 w 246"/>
                <a:gd name="T1" fmla="*/ 0 h 131"/>
                <a:gd name="T2" fmla="*/ 38 w 246"/>
                <a:gd name="T3" fmla="*/ 8 h 131"/>
                <a:gd name="T4" fmla="*/ 74 w 246"/>
                <a:gd name="T5" fmla="*/ 18 h 131"/>
                <a:gd name="T6" fmla="*/ 139 w 246"/>
                <a:gd name="T7" fmla="*/ 44 h 131"/>
                <a:gd name="T8" fmla="*/ 169 w 246"/>
                <a:gd name="T9" fmla="*/ 65 h 131"/>
                <a:gd name="T10" fmla="*/ 199 w 246"/>
                <a:gd name="T11" fmla="*/ 87 h 131"/>
                <a:gd name="T12" fmla="*/ 226 w 246"/>
                <a:gd name="T13" fmla="*/ 112 h 131"/>
                <a:gd name="T14" fmla="*/ 237 w 246"/>
                <a:gd name="T15" fmla="*/ 123 h 131"/>
                <a:gd name="T16" fmla="*/ 245 w 246"/>
                <a:gd name="T17" fmla="*/ 130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6"/>
                <a:gd name="T28" fmla="*/ 0 h 131"/>
                <a:gd name="T29" fmla="*/ 246 w 246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6" h="131">
                  <a:moveTo>
                    <a:pt x="0" y="0"/>
                  </a:moveTo>
                  <a:lnTo>
                    <a:pt x="38" y="8"/>
                  </a:lnTo>
                  <a:lnTo>
                    <a:pt x="74" y="18"/>
                  </a:lnTo>
                  <a:lnTo>
                    <a:pt x="139" y="44"/>
                  </a:lnTo>
                  <a:lnTo>
                    <a:pt x="169" y="65"/>
                  </a:lnTo>
                  <a:lnTo>
                    <a:pt x="199" y="87"/>
                  </a:lnTo>
                  <a:lnTo>
                    <a:pt x="226" y="112"/>
                  </a:lnTo>
                  <a:lnTo>
                    <a:pt x="237" y="123"/>
                  </a:lnTo>
                  <a:lnTo>
                    <a:pt x="245" y="130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13"/>
            <p:cNvSpPr>
              <a:spLocks/>
            </p:cNvSpPr>
            <p:nvPr/>
          </p:nvSpPr>
          <p:spPr bwMode="auto">
            <a:xfrm>
              <a:off x="1073" y="2120"/>
              <a:ext cx="141" cy="214"/>
            </a:xfrm>
            <a:custGeom>
              <a:avLst/>
              <a:gdLst>
                <a:gd name="T0" fmla="*/ 0 w 141"/>
                <a:gd name="T1" fmla="*/ 0 h 214"/>
                <a:gd name="T2" fmla="*/ 10 w 141"/>
                <a:gd name="T3" fmla="*/ 11 h 214"/>
                <a:gd name="T4" fmla="*/ 23 w 141"/>
                <a:gd name="T5" fmla="*/ 26 h 214"/>
                <a:gd name="T6" fmla="*/ 39 w 141"/>
                <a:gd name="T7" fmla="*/ 41 h 214"/>
                <a:gd name="T8" fmla="*/ 56 w 141"/>
                <a:gd name="T9" fmla="*/ 60 h 214"/>
                <a:gd name="T10" fmla="*/ 76 w 141"/>
                <a:gd name="T11" fmla="*/ 79 h 214"/>
                <a:gd name="T12" fmla="*/ 91 w 141"/>
                <a:gd name="T13" fmla="*/ 97 h 214"/>
                <a:gd name="T14" fmla="*/ 107 w 141"/>
                <a:gd name="T15" fmla="*/ 112 h 214"/>
                <a:gd name="T16" fmla="*/ 119 w 141"/>
                <a:gd name="T17" fmla="*/ 127 h 214"/>
                <a:gd name="T18" fmla="*/ 126 w 141"/>
                <a:gd name="T19" fmla="*/ 142 h 214"/>
                <a:gd name="T20" fmla="*/ 130 w 141"/>
                <a:gd name="T21" fmla="*/ 153 h 214"/>
                <a:gd name="T22" fmla="*/ 136 w 141"/>
                <a:gd name="T23" fmla="*/ 176 h 214"/>
                <a:gd name="T24" fmla="*/ 138 w 141"/>
                <a:gd name="T25" fmla="*/ 198 h 214"/>
                <a:gd name="T26" fmla="*/ 140 w 141"/>
                <a:gd name="T27" fmla="*/ 213 h 2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1"/>
                <a:gd name="T43" fmla="*/ 0 h 214"/>
                <a:gd name="T44" fmla="*/ 141 w 141"/>
                <a:gd name="T45" fmla="*/ 214 h 2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1" h="214">
                  <a:moveTo>
                    <a:pt x="0" y="0"/>
                  </a:moveTo>
                  <a:lnTo>
                    <a:pt x="10" y="11"/>
                  </a:lnTo>
                  <a:lnTo>
                    <a:pt x="23" y="26"/>
                  </a:lnTo>
                  <a:lnTo>
                    <a:pt x="39" y="41"/>
                  </a:lnTo>
                  <a:lnTo>
                    <a:pt x="56" y="60"/>
                  </a:lnTo>
                  <a:lnTo>
                    <a:pt x="76" y="79"/>
                  </a:lnTo>
                  <a:lnTo>
                    <a:pt x="91" y="97"/>
                  </a:lnTo>
                  <a:lnTo>
                    <a:pt x="107" y="112"/>
                  </a:lnTo>
                  <a:lnTo>
                    <a:pt x="119" y="127"/>
                  </a:lnTo>
                  <a:lnTo>
                    <a:pt x="126" y="142"/>
                  </a:lnTo>
                  <a:lnTo>
                    <a:pt x="130" y="153"/>
                  </a:lnTo>
                  <a:lnTo>
                    <a:pt x="136" y="176"/>
                  </a:lnTo>
                  <a:lnTo>
                    <a:pt x="138" y="198"/>
                  </a:lnTo>
                  <a:lnTo>
                    <a:pt x="140" y="213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14"/>
            <p:cNvSpPr>
              <a:spLocks/>
            </p:cNvSpPr>
            <p:nvPr/>
          </p:nvSpPr>
          <p:spPr bwMode="auto">
            <a:xfrm>
              <a:off x="1074" y="2120"/>
              <a:ext cx="46" cy="214"/>
            </a:xfrm>
            <a:custGeom>
              <a:avLst/>
              <a:gdLst>
                <a:gd name="T0" fmla="*/ 0 w 46"/>
                <a:gd name="T1" fmla="*/ 0 h 214"/>
                <a:gd name="T2" fmla="*/ 17 w 46"/>
                <a:gd name="T3" fmla="*/ 34 h 214"/>
                <a:gd name="T4" fmla="*/ 31 w 46"/>
                <a:gd name="T5" fmla="*/ 67 h 214"/>
                <a:gd name="T6" fmla="*/ 42 w 46"/>
                <a:gd name="T7" fmla="*/ 101 h 214"/>
                <a:gd name="T8" fmla="*/ 43 w 46"/>
                <a:gd name="T9" fmla="*/ 112 h 214"/>
                <a:gd name="T10" fmla="*/ 45 w 46"/>
                <a:gd name="T11" fmla="*/ 127 h 214"/>
                <a:gd name="T12" fmla="*/ 43 w 46"/>
                <a:gd name="T13" fmla="*/ 142 h 214"/>
                <a:gd name="T14" fmla="*/ 42 w 46"/>
                <a:gd name="T15" fmla="*/ 153 h 214"/>
                <a:gd name="T16" fmla="*/ 31 w 46"/>
                <a:gd name="T17" fmla="*/ 176 h 214"/>
                <a:gd name="T18" fmla="*/ 17 w 46"/>
                <a:gd name="T19" fmla="*/ 194 h 214"/>
                <a:gd name="T20" fmla="*/ 0 w 46"/>
                <a:gd name="T21" fmla="*/ 213 h 2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6"/>
                <a:gd name="T34" fmla="*/ 0 h 214"/>
                <a:gd name="T35" fmla="*/ 46 w 46"/>
                <a:gd name="T36" fmla="*/ 214 h 21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6" h="214">
                  <a:moveTo>
                    <a:pt x="0" y="0"/>
                  </a:moveTo>
                  <a:lnTo>
                    <a:pt x="17" y="34"/>
                  </a:lnTo>
                  <a:lnTo>
                    <a:pt x="31" y="67"/>
                  </a:lnTo>
                  <a:lnTo>
                    <a:pt x="42" y="101"/>
                  </a:lnTo>
                  <a:lnTo>
                    <a:pt x="43" y="112"/>
                  </a:lnTo>
                  <a:lnTo>
                    <a:pt x="45" y="127"/>
                  </a:lnTo>
                  <a:lnTo>
                    <a:pt x="43" y="142"/>
                  </a:lnTo>
                  <a:lnTo>
                    <a:pt x="42" y="153"/>
                  </a:lnTo>
                  <a:lnTo>
                    <a:pt x="31" y="176"/>
                  </a:lnTo>
                  <a:lnTo>
                    <a:pt x="17" y="194"/>
                  </a:lnTo>
                  <a:lnTo>
                    <a:pt x="0" y="213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15"/>
            <p:cNvSpPr>
              <a:spLocks/>
            </p:cNvSpPr>
            <p:nvPr/>
          </p:nvSpPr>
          <p:spPr bwMode="auto">
            <a:xfrm>
              <a:off x="1098" y="1464"/>
              <a:ext cx="46" cy="192"/>
            </a:xfrm>
            <a:custGeom>
              <a:avLst/>
              <a:gdLst>
                <a:gd name="T0" fmla="*/ 0 w 46"/>
                <a:gd name="T1" fmla="*/ 191 h 192"/>
                <a:gd name="T2" fmla="*/ 3 w 46"/>
                <a:gd name="T3" fmla="*/ 183 h 192"/>
                <a:gd name="T4" fmla="*/ 9 w 46"/>
                <a:gd name="T5" fmla="*/ 172 h 192"/>
                <a:gd name="T6" fmla="*/ 23 w 46"/>
                <a:gd name="T7" fmla="*/ 143 h 192"/>
                <a:gd name="T8" fmla="*/ 38 w 46"/>
                <a:gd name="T9" fmla="*/ 112 h 192"/>
                <a:gd name="T10" fmla="*/ 44 w 46"/>
                <a:gd name="T11" fmla="*/ 98 h 192"/>
                <a:gd name="T12" fmla="*/ 45 w 46"/>
                <a:gd name="T13" fmla="*/ 85 h 192"/>
                <a:gd name="T14" fmla="*/ 45 w 46"/>
                <a:gd name="T15" fmla="*/ 72 h 192"/>
                <a:gd name="T16" fmla="*/ 44 w 46"/>
                <a:gd name="T17" fmla="*/ 61 h 192"/>
                <a:gd name="T18" fmla="*/ 38 w 46"/>
                <a:gd name="T19" fmla="*/ 37 h 192"/>
                <a:gd name="T20" fmla="*/ 29 w 46"/>
                <a:gd name="T21" fmla="*/ 16 h 192"/>
                <a:gd name="T22" fmla="*/ 23 w 46"/>
                <a:gd name="T23" fmla="*/ 0 h 19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6"/>
                <a:gd name="T37" fmla="*/ 0 h 192"/>
                <a:gd name="T38" fmla="*/ 46 w 46"/>
                <a:gd name="T39" fmla="*/ 192 h 19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6" h="192">
                  <a:moveTo>
                    <a:pt x="0" y="191"/>
                  </a:moveTo>
                  <a:lnTo>
                    <a:pt x="3" y="183"/>
                  </a:lnTo>
                  <a:lnTo>
                    <a:pt x="9" y="172"/>
                  </a:lnTo>
                  <a:lnTo>
                    <a:pt x="23" y="143"/>
                  </a:lnTo>
                  <a:lnTo>
                    <a:pt x="38" y="112"/>
                  </a:lnTo>
                  <a:lnTo>
                    <a:pt x="44" y="98"/>
                  </a:lnTo>
                  <a:lnTo>
                    <a:pt x="45" y="85"/>
                  </a:lnTo>
                  <a:lnTo>
                    <a:pt x="45" y="72"/>
                  </a:lnTo>
                  <a:lnTo>
                    <a:pt x="44" y="61"/>
                  </a:lnTo>
                  <a:lnTo>
                    <a:pt x="38" y="37"/>
                  </a:lnTo>
                  <a:lnTo>
                    <a:pt x="29" y="16"/>
                  </a:lnTo>
                  <a:lnTo>
                    <a:pt x="23" y="0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2" name="Téglalap 71"/>
          <p:cNvSpPr/>
          <p:nvPr/>
        </p:nvSpPr>
        <p:spPr>
          <a:xfrm>
            <a:off x="4506700" y="6008513"/>
            <a:ext cx="8002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en-US" sz="2000" dirty="0" err="1">
                <a:latin typeface="Courier New" pitchFamily="49" charset="0"/>
              </a:rPr>
              <a:t>wE</a:t>
            </a:r>
            <a:r>
              <a:rPr lang="en-US" altLang="en-US" sz="2000" dirty="0">
                <a:latin typeface="Courier New" pitchFamily="49" charset="0"/>
              </a:rPr>
              <a:t>ye</a:t>
            </a:r>
            <a:endParaRPr lang="en-US" sz="2000" dirty="0"/>
          </a:p>
        </p:txBody>
      </p:sp>
      <p:sp>
        <p:nvSpPr>
          <p:cNvPr id="73" name="Téglalap 72"/>
          <p:cNvSpPr/>
          <p:nvPr/>
        </p:nvSpPr>
        <p:spPr>
          <a:xfrm>
            <a:off x="5003665" y="4910650"/>
            <a:ext cx="8290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 err="1">
                <a:latin typeface="Courier New" pitchFamily="49" charset="0"/>
              </a:rPr>
              <a:t>pos</a:t>
            </a:r>
            <a:endParaRPr lang="en-US" dirty="0"/>
          </a:p>
        </p:txBody>
      </p:sp>
      <p:sp>
        <p:nvSpPr>
          <p:cNvPr id="74" name="Téglalap 73"/>
          <p:cNvSpPr/>
          <p:nvPr/>
        </p:nvSpPr>
        <p:spPr>
          <a:xfrm>
            <a:off x="5015457" y="3754417"/>
            <a:ext cx="6142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latin typeface="Courier New" pitchFamily="49" charset="0"/>
              </a:rPr>
              <a:t>up</a:t>
            </a:r>
            <a:endParaRPr lang="en-US" dirty="0"/>
          </a:p>
        </p:txBody>
      </p:sp>
      <p:sp>
        <p:nvSpPr>
          <p:cNvPr id="75" name="Text Box 30"/>
          <p:cNvSpPr txBox="1">
            <a:spLocks noChangeArrowheads="1"/>
          </p:cNvSpPr>
          <p:nvPr/>
        </p:nvSpPr>
        <p:spPr bwMode="auto">
          <a:xfrm>
            <a:off x="8890892" y="1974211"/>
            <a:ext cx="8290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pos</a:t>
            </a:r>
            <a:endParaRPr lang="hu-HU" alt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6528049" y="4494281"/>
            <a:ext cx="3930179" cy="16312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en-US" sz="2000" dirty="0">
                <a:latin typeface="Courier New" pitchFamily="49" charset="0"/>
              </a:rPr>
              <a:t>vec3</a:t>
            </a:r>
            <a:r>
              <a:rPr lang="hu-HU" altLang="en-US" sz="2000" dirty="0">
                <a:latin typeface="Courier New" pitchFamily="49" charset="0"/>
              </a:rPr>
              <a:t> w = </a:t>
            </a:r>
            <a:r>
              <a:rPr lang="hu-HU" altLang="en-US" sz="2000" dirty="0" err="1">
                <a:latin typeface="Courier New" pitchFamily="49" charset="0"/>
              </a:rPr>
              <a:t>wE</a:t>
            </a:r>
            <a:r>
              <a:rPr lang="en-US" altLang="en-US" sz="2000" dirty="0">
                <a:latin typeface="Courier New" pitchFamily="49" charset="0"/>
              </a:rPr>
              <a:t>ye</a:t>
            </a:r>
            <a:r>
              <a:rPr lang="hu-HU" altLang="en-US" sz="2000" dirty="0">
                <a:latin typeface="Courier New" pitchFamily="49" charset="0"/>
              </a:rPr>
              <a:t> </a:t>
            </a:r>
            <a:r>
              <a:rPr lang="en-US" altLang="en-US" sz="2000" dirty="0">
                <a:latin typeface="Courier New" pitchFamily="49" charset="0"/>
              </a:rPr>
              <a:t>- </a:t>
            </a:r>
            <a:r>
              <a:rPr lang="en-US" altLang="en-US" sz="2000" dirty="0" err="1">
                <a:latin typeface="Courier New" pitchFamily="49" charset="0"/>
              </a:rPr>
              <a:t>pos</a:t>
            </a:r>
            <a:r>
              <a:rPr lang="en-US" altLang="en-US" sz="2000" dirty="0">
                <a:latin typeface="Courier New" pitchFamily="49" charset="0"/>
              </a:rPr>
              <a:t>;</a:t>
            </a:r>
          </a:p>
          <a:p>
            <a:r>
              <a:rPr lang="en-US" altLang="en-US" sz="2000" dirty="0">
                <a:latin typeface="Courier New" pitchFamily="49" charset="0"/>
              </a:rPr>
              <a:t>vec3</a:t>
            </a:r>
            <a:r>
              <a:rPr lang="hu-HU" altLang="en-US" sz="2000" dirty="0">
                <a:latin typeface="Courier New" pitchFamily="49" charset="0"/>
              </a:rPr>
              <a:t> r = </a:t>
            </a:r>
            <a:r>
              <a:rPr lang="hu-HU" altLang="en-US" sz="2000" dirty="0" err="1">
                <a:latin typeface="Courier New" pitchFamily="49" charset="0"/>
              </a:rPr>
              <a:t>cross</a:t>
            </a:r>
            <a:r>
              <a:rPr lang="en-US" altLang="en-US" sz="2000" dirty="0">
                <a:latin typeface="Courier New" pitchFamily="49" charset="0"/>
              </a:rPr>
              <a:t>(</a:t>
            </a:r>
            <a:r>
              <a:rPr lang="hu-HU" altLang="en-US" sz="2000" dirty="0">
                <a:latin typeface="Courier New" pitchFamily="49" charset="0"/>
              </a:rPr>
              <a:t>w</a:t>
            </a:r>
            <a:r>
              <a:rPr lang="en-US" altLang="en-US" sz="2000" dirty="0">
                <a:latin typeface="Courier New" pitchFamily="49" charset="0"/>
              </a:rPr>
              <a:t>,</a:t>
            </a:r>
            <a:r>
              <a:rPr lang="hu-HU" altLang="en-US" sz="2000" dirty="0">
                <a:latin typeface="Courier New" pitchFamily="49" charset="0"/>
              </a:rPr>
              <a:t> </a:t>
            </a:r>
            <a:r>
              <a:rPr lang="en-US" altLang="en-US" sz="2000" dirty="0">
                <a:latin typeface="Courier New" pitchFamily="49" charset="0"/>
              </a:rPr>
              <a:t>up)</a:t>
            </a:r>
            <a:r>
              <a:rPr lang="hu-HU" altLang="en-US" sz="2000" dirty="0">
                <a:latin typeface="Courier New" pitchFamily="49" charset="0"/>
              </a:rPr>
              <a:t>; </a:t>
            </a:r>
            <a:endParaRPr lang="en-US" altLang="en-US" sz="2000" dirty="0">
              <a:latin typeface="Courier New" pitchFamily="49" charset="0"/>
            </a:endParaRPr>
          </a:p>
          <a:p>
            <a:r>
              <a:rPr lang="en-US" altLang="en-US" sz="2000" dirty="0">
                <a:latin typeface="Courier New" pitchFamily="49" charset="0"/>
              </a:rPr>
              <a:t>vec3</a:t>
            </a:r>
            <a:r>
              <a:rPr lang="hu-HU" altLang="en-US" sz="2000" dirty="0">
                <a:latin typeface="Courier New" pitchFamily="49" charset="0"/>
              </a:rPr>
              <a:t> u = </a:t>
            </a:r>
            <a:r>
              <a:rPr lang="en-US" altLang="en-US" sz="2000" dirty="0">
                <a:latin typeface="Courier New" pitchFamily="49" charset="0"/>
              </a:rPr>
              <a:t>cross(</a:t>
            </a:r>
            <a:r>
              <a:rPr lang="hu-HU" altLang="en-US" sz="2000" dirty="0">
                <a:latin typeface="Courier New" pitchFamily="49" charset="0"/>
              </a:rPr>
              <a:t>r</a:t>
            </a:r>
            <a:r>
              <a:rPr lang="en-US" altLang="en-US" sz="2000" dirty="0">
                <a:latin typeface="Courier New" pitchFamily="49" charset="0"/>
              </a:rPr>
              <a:t>,</a:t>
            </a:r>
            <a:r>
              <a:rPr lang="hu-HU" altLang="en-US" sz="2000" dirty="0">
                <a:latin typeface="Courier New" pitchFamily="49" charset="0"/>
              </a:rPr>
              <a:t> w</a:t>
            </a:r>
            <a:r>
              <a:rPr lang="en-US" altLang="en-US" sz="2000" dirty="0">
                <a:latin typeface="Courier New" pitchFamily="49" charset="0"/>
              </a:rPr>
              <a:t>)</a:t>
            </a:r>
            <a:r>
              <a:rPr lang="hu-HU" altLang="en-US" sz="2000" dirty="0">
                <a:latin typeface="Courier New" pitchFamily="49" charset="0"/>
              </a:rPr>
              <a:t>;</a:t>
            </a:r>
          </a:p>
          <a:p>
            <a:r>
              <a:rPr lang="en-US" altLang="en-US" sz="2000" dirty="0">
                <a:latin typeface="Courier New" pitchFamily="49" charset="0"/>
              </a:rPr>
              <a:t>r </a:t>
            </a:r>
            <a:r>
              <a:rPr lang="hu-HU" altLang="en-US" sz="2000" dirty="0">
                <a:latin typeface="Courier New" pitchFamily="49" charset="0"/>
              </a:rPr>
              <a:t>= </a:t>
            </a:r>
            <a:r>
              <a:rPr lang="en-US" altLang="en-US" sz="2000" dirty="0">
                <a:latin typeface="Courier New" pitchFamily="49" charset="0"/>
              </a:rPr>
              <a:t>normalize(</a:t>
            </a:r>
            <a:r>
              <a:rPr lang="hu-HU" altLang="en-US" sz="2000" dirty="0">
                <a:latin typeface="Courier New" pitchFamily="49" charset="0"/>
              </a:rPr>
              <a:t>r) </a:t>
            </a:r>
            <a:r>
              <a:rPr lang="en-US" altLang="en-US" sz="2000" dirty="0">
                <a:latin typeface="Courier New" pitchFamily="49" charset="0"/>
              </a:rPr>
              <a:t>* size;</a:t>
            </a:r>
          </a:p>
          <a:p>
            <a:r>
              <a:rPr lang="hu-HU" altLang="en-US" sz="2000" dirty="0">
                <a:latin typeface="Courier New" pitchFamily="49" charset="0"/>
              </a:rPr>
              <a:t>u = </a:t>
            </a:r>
            <a:r>
              <a:rPr lang="en-US" altLang="en-US" sz="2000" dirty="0">
                <a:latin typeface="Courier New" pitchFamily="49" charset="0"/>
              </a:rPr>
              <a:t>normalize(</a:t>
            </a:r>
            <a:r>
              <a:rPr lang="hu-HU" altLang="en-US" sz="2000" dirty="0">
                <a:latin typeface="Courier New" pitchFamily="49" charset="0"/>
              </a:rPr>
              <a:t>u</a:t>
            </a:r>
            <a:r>
              <a:rPr lang="en-US" altLang="en-US" sz="2000" dirty="0">
                <a:latin typeface="Courier New" pitchFamily="49" charset="0"/>
              </a:rPr>
              <a:t>)</a:t>
            </a:r>
            <a:r>
              <a:rPr lang="hu-HU" altLang="en-US" sz="2000" dirty="0">
                <a:latin typeface="Courier New" pitchFamily="49" charset="0"/>
              </a:rPr>
              <a:t> </a:t>
            </a:r>
            <a:r>
              <a:rPr lang="en-US" altLang="en-US" sz="2000" dirty="0">
                <a:latin typeface="Courier New" pitchFamily="49" charset="0"/>
              </a:rPr>
              <a:t>* size;</a:t>
            </a:r>
            <a:endParaRPr lang="en-US" altLang="en-US" sz="1000" dirty="0">
              <a:latin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ChangeArrowheads="1"/>
          </p:cNvSpPr>
          <p:nvPr/>
        </p:nvSpPr>
        <p:spPr bwMode="auto">
          <a:xfrm>
            <a:off x="695400" y="924193"/>
            <a:ext cx="10801200" cy="59400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xtLst/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000" u="sng" dirty="0" err="1">
                <a:latin typeface="Courier New" pitchFamily="49" charset="0"/>
              </a:rPr>
              <a:t>void</a:t>
            </a:r>
            <a:r>
              <a:rPr lang="hu-HU" altLang="en-US" sz="2000" u="sng" dirty="0">
                <a:latin typeface="Courier New" pitchFamily="49" charset="0"/>
              </a:rPr>
              <a:t> </a:t>
            </a:r>
            <a:r>
              <a:rPr lang="hu-HU" altLang="en-US" sz="2000" u="sng" dirty="0" err="1">
                <a:latin typeface="Courier New" pitchFamily="49" charset="0"/>
              </a:rPr>
              <a:t>Bullet</a:t>
            </a:r>
            <a:r>
              <a:rPr lang="hu-HU" altLang="en-US" sz="2000" u="sng" dirty="0">
                <a:latin typeface="Courier New" pitchFamily="49" charset="0"/>
              </a:rPr>
              <a:t> :: </a:t>
            </a:r>
            <a:r>
              <a:rPr lang="en-US" altLang="en-US" sz="2000" u="sng" dirty="0" err="1" smtClean="0">
                <a:latin typeface="Courier New" pitchFamily="49" charset="0"/>
              </a:rPr>
              <a:t>ModelingTransform</a:t>
            </a:r>
            <a:r>
              <a:rPr lang="hu-HU" altLang="en-US" sz="2000" u="sng" dirty="0" smtClean="0">
                <a:latin typeface="Courier New" pitchFamily="49" charset="0"/>
              </a:rPr>
              <a:t>(</a:t>
            </a:r>
            <a:r>
              <a:rPr lang="en-US" altLang="en-US" sz="2000" u="sng" dirty="0" smtClean="0">
                <a:latin typeface="Courier New" pitchFamily="49" charset="0"/>
              </a:rPr>
              <a:t>mat4&amp; M, mat4&amp; </a:t>
            </a:r>
            <a:r>
              <a:rPr lang="en-US" altLang="en-US" sz="2000" u="sng" dirty="0" err="1" smtClean="0">
                <a:latin typeface="Courier New" pitchFamily="49" charset="0"/>
              </a:rPr>
              <a:t>Minv</a:t>
            </a:r>
            <a:r>
              <a:rPr lang="hu-HU" altLang="en-US" sz="2000" u="sng" dirty="0" smtClean="0">
                <a:latin typeface="Courier New" pitchFamily="49" charset="0"/>
              </a:rPr>
              <a:t>) </a:t>
            </a:r>
            <a:r>
              <a:rPr lang="hu-HU" altLang="en-US" sz="2000" u="sng" dirty="0">
                <a:latin typeface="Courier New" pitchFamily="49" charset="0"/>
              </a:rPr>
              <a:t>{</a:t>
            </a:r>
          </a:p>
          <a:p>
            <a:r>
              <a:rPr lang="en-US" altLang="en-US" sz="2000" dirty="0">
                <a:latin typeface="Courier New" pitchFamily="49" charset="0"/>
              </a:rPr>
              <a:t>   vec3 up = vec3(0, 1, 0);</a:t>
            </a:r>
          </a:p>
          <a:p>
            <a:r>
              <a:rPr lang="en-US" altLang="en-US" sz="2000" dirty="0">
                <a:latin typeface="Courier New" pitchFamily="49" charset="0"/>
              </a:rPr>
              <a:t>   vec3</a:t>
            </a:r>
            <a:r>
              <a:rPr lang="hu-HU" altLang="en-US" sz="2000" dirty="0">
                <a:latin typeface="Courier New" pitchFamily="49" charset="0"/>
              </a:rPr>
              <a:t> w = </a:t>
            </a:r>
            <a:r>
              <a:rPr lang="hu-HU" altLang="en-US" sz="2000" dirty="0" err="1">
                <a:latin typeface="Courier New" pitchFamily="49" charset="0"/>
              </a:rPr>
              <a:t>state.wE</a:t>
            </a:r>
            <a:r>
              <a:rPr lang="en-US" altLang="en-US" sz="2000" dirty="0">
                <a:latin typeface="Courier New" pitchFamily="49" charset="0"/>
              </a:rPr>
              <a:t>ye</a:t>
            </a:r>
            <a:r>
              <a:rPr lang="hu-HU" altLang="en-US" sz="2000" dirty="0">
                <a:latin typeface="Courier New" pitchFamily="49" charset="0"/>
              </a:rPr>
              <a:t> </a:t>
            </a:r>
            <a:r>
              <a:rPr lang="en-US" altLang="en-US" sz="2000" dirty="0">
                <a:latin typeface="Courier New" pitchFamily="49" charset="0"/>
              </a:rPr>
              <a:t>- </a:t>
            </a:r>
            <a:r>
              <a:rPr lang="en-US" altLang="en-US" sz="2000" dirty="0" err="1">
                <a:latin typeface="Courier New" pitchFamily="49" charset="0"/>
              </a:rPr>
              <a:t>pos</a:t>
            </a:r>
            <a:r>
              <a:rPr lang="en-US" altLang="en-US" sz="2000" dirty="0">
                <a:latin typeface="Courier New" pitchFamily="49" charset="0"/>
              </a:rPr>
              <a:t>;</a:t>
            </a:r>
          </a:p>
          <a:p>
            <a:r>
              <a:rPr lang="en-US" altLang="en-US" sz="2000" dirty="0">
                <a:latin typeface="Courier New" pitchFamily="49" charset="0"/>
              </a:rPr>
              <a:t>   vec3</a:t>
            </a:r>
            <a:r>
              <a:rPr lang="hu-HU" altLang="en-US" sz="2000" dirty="0">
                <a:latin typeface="Courier New" pitchFamily="49" charset="0"/>
              </a:rPr>
              <a:t> r = </a:t>
            </a:r>
            <a:r>
              <a:rPr lang="hu-HU" altLang="en-US" sz="2000" dirty="0" err="1">
                <a:latin typeface="Courier New" pitchFamily="49" charset="0"/>
              </a:rPr>
              <a:t>cross</a:t>
            </a:r>
            <a:r>
              <a:rPr lang="en-US" altLang="en-US" sz="2000" dirty="0">
                <a:latin typeface="Courier New" pitchFamily="49" charset="0"/>
              </a:rPr>
              <a:t>(</a:t>
            </a:r>
            <a:r>
              <a:rPr lang="hu-HU" altLang="en-US" sz="2000" dirty="0">
                <a:latin typeface="Courier New" pitchFamily="49" charset="0"/>
              </a:rPr>
              <a:t>w</a:t>
            </a:r>
            <a:r>
              <a:rPr lang="en-US" altLang="en-US" sz="2000" dirty="0">
                <a:latin typeface="Courier New" pitchFamily="49" charset="0"/>
              </a:rPr>
              <a:t>,</a:t>
            </a:r>
            <a:r>
              <a:rPr lang="hu-HU" altLang="en-US" sz="2000" dirty="0">
                <a:latin typeface="Courier New" pitchFamily="49" charset="0"/>
              </a:rPr>
              <a:t> </a:t>
            </a:r>
            <a:r>
              <a:rPr lang="en-US" altLang="en-US" sz="2000" dirty="0">
                <a:latin typeface="Courier New" pitchFamily="49" charset="0"/>
              </a:rPr>
              <a:t>up)</a:t>
            </a:r>
            <a:r>
              <a:rPr lang="hu-HU" altLang="en-US" sz="2000" dirty="0">
                <a:latin typeface="Courier New" pitchFamily="49" charset="0"/>
              </a:rPr>
              <a:t>; </a:t>
            </a:r>
            <a:endParaRPr lang="en-US" altLang="en-US" sz="2000" dirty="0">
              <a:latin typeface="Courier New" pitchFamily="49" charset="0"/>
            </a:endParaRPr>
          </a:p>
          <a:p>
            <a:r>
              <a:rPr lang="en-US" altLang="en-US" sz="2000" dirty="0">
                <a:latin typeface="Courier New" pitchFamily="49" charset="0"/>
              </a:rPr>
              <a:t>   vec3</a:t>
            </a:r>
            <a:r>
              <a:rPr lang="hu-HU" altLang="en-US" sz="2000" dirty="0">
                <a:latin typeface="Courier New" pitchFamily="49" charset="0"/>
              </a:rPr>
              <a:t> u = </a:t>
            </a:r>
            <a:r>
              <a:rPr lang="en-US" altLang="en-US" sz="2000" dirty="0">
                <a:latin typeface="Courier New" pitchFamily="49" charset="0"/>
              </a:rPr>
              <a:t>cross(</a:t>
            </a:r>
            <a:r>
              <a:rPr lang="hu-HU" altLang="en-US" sz="2000" dirty="0">
                <a:latin typeface="Courier New" pitchFamily="49" charset="0"/>
              </a:rPr>
              <a:t>r</a:t>
            </a:r>
            <a:r>
              <a:rPr lang="en-US" altLang="en-US" sz="2000" dirty="0">
                <a:latin typeface="Courier New" pitchFamily="49" charset="0"/>
              </a:rPr>
              <a:t>,</a:t>
            </a:r>
            <a:r>
              <a:rPr lang="hu-HU" altLang="en-US" sz="2000" dirty="0">
                <a:latin typeface="Courier New" pitchFamily="49" charset="0"/>
              </a:rPr>
              <a:t> w</a:t>
            </a:r>
            <a:r>
              <a:rPr lang="en-US" altLang="en-US" sz="2000" dirty="0">
                <a:latin typeface="Courier New" pitchFamily="49" charset="0"/>
              </a:rPr>
              <a:t>)</a:t>
            </a:r>
            <a:r>
              <a:rPr lang="hu-HU" altLang="en-US" sz="2000" dirty="0">
                <a:latin typeface="Courier New" pitchFamily="49" charset="0"/>
              </a:rPr>
              <a:t>;</a:t>
            </a:r>
          </a:p>
          <a:p>
            <a:r>
              <a:rPr lang="hu-HU" altLang="en-US" sz="2000" dirty="0">
                <a:latin typeface="Courier New" pitchFamily="49" charset="0"/>
              </a:rPr>
              <a:t>   </a:t>
            </a:r>
            <a:r>
              <a:rPr lang="en-US" altLang="en-US" sz="2000" dirty="0">
                <a:latin typeface="Courier New" pitchFamily="49" charset="0"/>
              </a:rPr>
              <a:t>r </a:t>
            </a:r>
            <a:r>
              <a:rPr lang="hu-HU" altLang="en-US" sz="2000" dirty="0">
                <a:latin typeface="Courier New" pitchFamily="49" charset="0"/>
              </a:rPr>
              <a:t>= </a:t>
            </a:r>
            <a:r>
              <a:rPr lang="en-US" altLang="en-US" sz="2000" dirty="0">
                <a:latin typeface="Courier New" pitchFamily="49" charset="0"/>
              </a:rPr>
              <a:t>normalize(</a:t>
            </a:r>
            <a:r>
              <a:rPr lang="hu-HU" altLang="en-US" sz="2000" dirty="0">
                <a:latin typeface="Courier New" pitchFamily="49" charset="0"/>
              </a:rPr>
              <a:t>r) </a:t>
            </a:r>
            <a:r>
              <a:rPr lang="en-US" altLang="en-US" sz="2000" dirty="0">
                <a:latin typeface="Courier New" pitchFamily="49" charset="0"/>
              </a:rPr>
              <a:t>* size;</a:t>
            </a:r>
          </a:p>
          <a:p>
            <a:r>
              <a:rPr lang="en-US" altLang="en-US" sz="2000" dirty="0">
                <a:latin typeface="Courier New" pitchFamily="49" charset="0"/>
              </a:rPr>
              <a:t>   </a:t>
            </a:r>
            <a:r>
              <a:rPr lang="hu-HU" altLang="en-US" sz="2000" dirty="0">
                <a:latin typeface="Courier New" pitchFamily="49" charset="0"/>
              </a:rPr>
              <a:t>u = </a:t>
            </a:r>
            <a:r>
              <a:rPr lang="en-US" altLang="en-US" sz="2000" dirty="0">
                <a:latin typeface="Courier New" pitchFamily="49" charset="0"/>
              </a:rPr>
              <a:t>normalize(</a:t>
            </a:r>
            <a:r>
              <a:rPr lang="hu-HU" altLang="en-US" sz="2000" dirty="0">
                <a:latin typeface="Courier New" pitchFamily="49" charset="0"/>
              </a:rPr>
              <a:t>u</a:t>
            </a:r>
            <a:r>
              <a:rPr lang="en-US" altLang="en-US" sz="2000" dirty="0">
                <a:latin typeface="Courier New" pitchFamily="49" charset="0"/>
              </a:rPr>
              <a:t>)</a:t>
            </a:r>
            <a:r>
              <a:rPr lang="hu-HU" altLang="en-US" sz="2000" dirty="0">
                <a:latin typeface="Courier New" pitchFamily="49" charset="0"/>
              </a:rPr>
              <a:t> </a:t>
            </a:r>
            <a:r>
              <a:rPr lang="en-US" altLang="en-US" sz="2000" dirty="0">
                <a:latin typeface="Courier New" pitchFamily="49" charset="0"/>
              </a:rPr>
              <a:t>* size;</a:t>
            </a:r>
            <a:endParaRPr lang="en-US" altLang="en-US" sz="1000" dirty="0">
              <a:latin typeface="Courier New" pitchFamily="49" charset="0"/>
            </a:endParaRPr>
          </a:p>
          <a:p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hu-HU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M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= mat4(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r.x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 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r.y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 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r.z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  0,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20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u.x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 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u.y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 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u.z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  0,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hu-HU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  </a:t>
            </a:r>
            <a:r>
              <a:rPr lang="hu-H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0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  </a:t>
            </a:r>
            <a:r>
              <a:rPr lang="hu-H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1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  0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hu-HU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// z is zero: don’t care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20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pos.x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pos.y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pos.z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1);</a:t>
            </a:r>
            <a:r>
              <a:rPr lang="en-US" sz="2000" dirty="0">
                <a:latin typeface="Courier New" pitchFamily="49" charset="0"/>
              </a:rPr>
              <a:t>  </a:t>
            </a:r>
            <a:endParaRPr lang="en-US" sz="2000" dirty="0" smtClean="0">
              <a:latin typeface="Courier New" pitchFamily="49" charset="0"/>
            </a:endParaRPr>
          </a:p>
          <a:p>
            <a:r>
              <a:rPr lang="en-US" sz="2000" dirty="0">
                <a:latin typeface="Courier New" pitchFamily="49" charset="0"/>
              </a:rPr>
              <a:t> </a:t>
            </a:r>
            <a:r>
              <a:rPr lang="en-US" sz="2000" dirty="0" smtClean="0">
                <a:latin typeface="Courier New" pitchFamily="49" charset="0"/>
              </a:rPr>
              <a:t>  </a:t>
            </a:r>
            <a:r>
              <a:rPr lang="en-US" sz="2000" dirty="0" err="1" smtClean="0">
                <a:latin typeface="Courier New" pitchFamily="49" charset="0"/>
              </a:rPr>
              <a:t>Minv</a:t>
            </a:r>
            <a:r>
              <a:rPr lang="en-US" sz="2000" dirty="0" smtClean="0">
                <a:latin typeface="Courier New" pitchFamily="49" charset="0"/>
              </a:rPr>
              <a:t> = …;</a:t>
            </a:r>
          </a:p>
          <a:p>
            <a:r>
              <a:rPr lang="en-US" sz="2000" dirty="0">
                <a:latin typeface="Courier New" pitchFamily="49" charset="0"/>
              </a:rPr>
              <a:t>}</a:t>
            </a:r>
          </a:p>
          <a:p>
            <a:r>
              <a:rPr lang="hu-HU" altLang="en-US" sz="2000" u="sng" dirty="0" err="1">
                <a:latin typeface="Courier New" pitchFamily="49" charset="0"/>
              </a:rPr>
              <a:t>void</a:t>
            </a:r>
            <a:r>
              <a:rPr lang="hu-HU" altLang="en-US" sz="2000" u="sng" dirty="0">
                <a:latin typeface="Courier New" pitchFamily="49" charset="0"/>
              </a:rPr>
              <a:t> </a:t>
            </a:r>
            <a:r>
              <a:rPr lang="hu-HU" altLang="en-US" sz="2000" u="sng" dirty="0" err="1">
                <a:latin typeface="Courier New" pitchFamily="49" charset="0"/>
              </a:rPr>
              <a:t>Bullet</a:t>
            </a:r>
            <a:r>
              <a:rPr lang="hu-HU" altLang="en-US" sz="2000" u="sng" dirty="0">
                <a:latin typeface="Courier New" pitchFamily="49" charset="0"/>
              </a:rPr>
              <a:t> :: </a:t>
            </a:r>
            <a:r>
              <a:rPr lang="hu-HU" altLang="en-US" sz="2000" u="sng" dirty="0" err="1">
                <a:latin typeface="Courier New" pitchFamily="49" charset="0"/>
              </a:rPr>
              <a:t>Draw</a:t>
            </a:r>
            <a:r>
              <a:rPr lang="hu-HU" altLang="en-US" sz="2000" u="sng" dirty="0">
                <a:latin typeface="Courier New" pitchFamily="49" charset="0"/>
              </a:rPr>
              <a:t>(</a:t>
            </a:r>
            <a:r>
              <a:rPr lang="en-US" altLang="en-US" sz="2000" u="sng" dirty="0" err="1">
                <a:latin typeface="Courier New" pitchFamily="49" charset="0"/>
              </a:rPr>
              <a:t>RenderState</a:t>
            </a:r>
            <a:r>
              <a:rPr lang="en-US" altLang="en-US" sz="2000" u="sng" dirty="0">
                <a:latin typeface="Courier New" pitchFamily="49" charset="0"/>
              </a:rPr>
              <a:t> state</a:t>
            </a:r>
            <a:r>
              <a:rPr lang="hu-HU" altLang="en-US" sz="2000" u="sng" dirty="0">
                <a:latin typeface="Courier New" pitchFamily="49" charset="0"/>
              </a:rPr>
              <a:t>) </a:t>
            </a:r>
            <a:r>
              <a:rPr lang="hu-HU" altLang="en-US" sz="2000" u="sng" dirty="0" smtClean="0">
                <a:latin typeface="Courier New" pitchFamily="49" charset="0"/>
              </a:rPr>
              <a:t>{</a:t>
            </a:r>
            <a:endParaRPr lang="en-US" altLang="en-US" sz="2000" u="sng" dirty="0" smtClean="0">
              <a:latin typeface="Courier New" pitchFamily="49" charset="0"/>
            </a:endParaRPr>
          </a:p>
          <a:p>
            <a:r>
              <a:rPr lang="en-US" altLang="en-US" sz="2000" dirty="0">
                <a:latin typeface="Courier New" pitchFamily="49" charset="0"/>
              </a:rPr>
              <a:t> </a:t>
            </a:r>
            <a:r>
              <a:rPr lang="en-US" altLang="en-US" sz="2000" dirty="0" smtClean="0">
                <a:latin typeface="Courier New" pitchFamily="49" charset="0"/>
              </a:rPr>
              <a:t>  </a:t>
            </a:r>
            <a:r>
              <a:rPr lang="hu-HU" altLang="en-US" sz="2000" dirty="0" err="1" smtClean="0">
                <a:latin typeface="Courier New" pitchFamily="49" charset="0"/>
              </a:rPr>
              <a:t>glEnable</a:t>
            </a:r>
            <a:r>
              <a:rPr lang="hu-HU" altLang="en-US" sz="2000" dirty="0" smtClean="0">
                <a:latin typeface="Courier New" pitchFamily="49" charset="0"/>
              </a:rPr>
              <a:t>(GL_BLEND</a:t>
            </a:r>
            <a:r>
              <a:rPr lang="hu-HU" altLang="en-US" sz="2000" dirty="0">
                <a:latin typeface="Courier New" pitchFamily="49" charset="0"/>
              </a:rPr>
              <a:t>);		// </a:t>
            </a:r>
            <a:r>
              <a:rPr lang="en-US" altLang="en-US" sz="2000" dirty="0">
                <a:latin typeface="Courier New" pitchFamily="49" charset="0"/>
              </a:rPr>
              <a:t>transparency</a:t>
            </a:r>
            <a:endParaRPr lang="hu-HU" altLang="en-US" sz="2000" dirty="0">
              <a:latin typeface="Courier New" pitchFamily="49" charset="0"/>
            </a:endParaRPr>
          </a:p>
          <a:p>
            <a:r>
              <a:rPr lang="hu-HU" altLang="en-US" sz="2000" dirty="0">
                <a:latin typeface="Courier New" pitchFamily="49" charset="0"/>
              </a:rPr>
              <a:t>   </a:t>
            </a:r>
            <a:r>
              <a:rPr lang="hu-HU" altLang="en-US" sz="2000" dirty="0" err="1">
                <a:latin typeface="Courier New" pitchFamily="49" charset="0"/>
              </a:rPr>
              <a:t>glBlendFunc</a:t>
            </a:r>
            <a:r>
              <a:rPr lang="hu-HU" altLang="en-US" sz="2000" dirty="0">
                <a:latin typeface="Courier New" pitchFamily="49" charset="0"/>
              </a:rPr>
              <a:t>(GL_SRC_ALPHA, GL_ONE_MINUS_S</a:t>
            </a:r>
            <a:r>
              <a:rPr lang="en-US" altLang="en-US" sz="2000" dirty="0">
                <a:latin typeface="Courier New" pitchFamily="49" charset="0"/>
              </a:rPr>
              <a:t>R</a:t>
            </a:r>
            <a:r>
              <a:rPr lang="hu-HU" altLang="en-US" sz="2000" dirty="0">
                <a:latin typeface="Courier New" pitchFamily="49" charset="0"/>
              </a:rPr>
              <a:t>C_ALPHA);</a:t>
            </a:r>
            <a:r>
              <a:rPr lang="en-US" altLang="en-US" sz="2000" dirty="0">
                <a:latin typeface="Courier New" pitchFamily="49" charset="0"/>
              </a:rPr>
              <a:t> </a:t>
            </a:r>
            <a:endParaRPr lang="en-US" altLang="en-US" sz="2000" dirty="0" smtClean="0">
              <a:latin typeface="Courier New" pitchFamily="49" charset="0"/>
            </a:endParaRPr>
          </a:p>
          <a:p>
            <a:r>
              <a:rPr lang="en-US" altLang="en-US" sz="2000" dirty="0">
                <a:latin typeface="Courier New" pitchFamily="49" charset="0"/>
              </a:rPr>
              <a:t> </a:t>
            </a:r>
            <a:r>
              <a:rPr lang="en-US" altLang="en-US" sz="2000" dirty="0" smtClean="0">
                <a:latin typeface="Courier New" pitchFamily="49" charset="0"/>
              </a:rPr>
              <a:t>  </a:t>
            </a:r>
            <a:r>
              <a:rPr lang="en-US" altLang="en-US" sz="2000" dirty="0" err="1" smtClean="0">
                <a:latin typeface="Courier New" pitchFamily="49" charset="0"/>
              </a:rPr>
              <a:t>GameObject</a:t>
            </a:r>
            <a:r>
              <a:rPr lang="en-US" altLang="en-US" sz="2000" dirty="0" smtClean="0">
                <a:latin typeface="Courier New" pitchFamily="49" charset="0"/>
              </a:rPr>
              <a:t>::Draw(state);</a:t>
            </a:r>
            <a:endParaRPr lang="hu-HU" altLang="en-US" sz="2000" dirty="0">
              <a:latin typeface="Courier New" pitchFamily="49" charset="0"/>
            </a:endParaRPr>
          </a:p>
          <a:p>
            <a:r>
              <a:rPr lang="en-US" altLang="en-US" sz="2000" dirty="0" smtClean="0">
                <a:latin typeface="Courier New" pitchFamily="49" charset="0"/>
              </a:rPr>
              <a:t>   </a:t>
            </a:r>
            <a:r>
              <a:rPr lang="hu-HU" altLang="en-US" sz="2000" dirty="0" err="1" smtClean="0">
                <a:latin typeface="Courier New" pitchFamily="49" charset="0"/>
              </a:rPr>
              <a:t>glDisable</a:t>
            </a:r>
            <a:r>
              <a:rPr lang="hu-HU" altLang="en-US" sz="2000" dirty="0" smtClean="0">
                <a:latin typeface="Courier New" pitchFamily="49" charset="0"/>
              </a:rPr>
              <a:t>(GL_BLEND</a:t>
            </a:r>
            <a:r>
              <a:rPr lang="hu-HU" altLang="en-US" sz="2000" dirty="0">
                <a:latin typeface="Courier New" pitchFamily="49" charset="0"/>
              </a:rPr>
              <a:t>);</a:t>
            </a:r>
            <a:r>
              <a:rPr lang="hu-HU" altLang="en-US" sz="2000" dirty="0"/>
              <a:t> </a:t>
            </a:r>
          </a:p>
          <a:p>
            <a:r>
              <a:rPr lang="hu-HU" altLang="en-US" sz="2000" dirty="0">
                <a:latin typeface="Courier New" pitchFamily="49" charset="0"/>
              </a:rPr>
              <a:t>} </a:t>
            </a:r>
          </a:p>
        </p:txBody>
      </p:sp>
      <p:sp>
        <p:nvSpPr>
          <p:cNvPr id="34" name="Cím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hu-HU" dirty="0" err="1" smtClean="0">
                <a:solidFill>
                  <a:srgbClr val="FF0000"/>
                </a:solidFill>
              </a:rPr>
              <a:t>Billboard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Gyors</a:t>
            </a:r>
            <a:r>
              <a:rPr lang="en-US" dirty="0" smtClean="0">
                <a:solidFill>
                  <a:srgbClr val="FF0000"/>
                </a:solidFill>
              </a:rPr>
              <a:t> (</a:t>
            </a:r>
            <a:r>
              <a:rPr lang="en-US" dirty="0" err="1" smtClean="0">
                <a:solidFill>
                  <a:srgbClr val="FF0000"/>
                </a:solidFill>
              </a:rPr>
              <a:t>folytonos</a:t>
            </a:r>
            <a:r>
              <a:rPr lang="en-US" dirty="0" smtClean="0">
                <a:solidFill>
                  <a:srgbClr val="FF0000"/>
                </a:solidFill>
              </a:rPr>
              <a:t>) </a:t>
            </a:r>
            <a:r>
              <a:rPr lang="hu-HU" dirty="0" smtClean="0">
                <a:solidFill>
                  <a:srgbClr val="FF0000"/>
                </a:solidFill>
              </a:rPr>
              <a:t>ütközés detektálás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0" y="304800"/>
            <a:ext cx="9144000" cy="11430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>
              <a:defRPr/>
            </a:pPr>
            <a:endParaRPr lang="hu-HU" sz="4400" b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2391916" y="2060779"/>
            <a:ext cx="304800" cy="3048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latin typeface="+mn-lt"/>
            </a:endParaRP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2620516" y="2365579"/>
            <a:ext cx="3810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703512" y="2509689"/>
            <a:ext cx="1181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400" dirty="0" err="1">
                <a:latin typeface="+mn-lt"/>
              </a:rPr>
              <a:t>velocity</a:t>
            </a:r>
            <a:endParaRPr lang="hu-HU" altLang="en-US" sz="2400" dirty="0">
              <a:latin typeface="+mn-lt"/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2620516" y="2365579"/>
            <a:ext cx="1171228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rot="3903417">
            <a:off x="3344416" y="3013279"/>
            <a:ext cx="304800" cy="838200"/>
          </a:xfrm>
          <a:custGeom>
            <a:avLst/>
            <a:gdLst>
              <a:gd name="T0" fmla="*/ 2147483647 w 288"/>
              <a:gd name="T1" fmla="*/ 2147483647 h 816"/>
              <a:gd name="T2" fmla="*/ 0 w 288"/>
              <a:gd name="T3" fmla="*/ 2147483647 h 816"/>
              <a:gd name="T4" fmla="*/ 0 w 288"/>
              <a:gd name="T5" fmla="*/ 2147483647 h 816"/>
              <a:gd name="T6" fmla="*/ 2147483647 w 288"/>
              <a:gd name="T7" fmla="*/ 0 h 816"/>
              <a:gd name="T8" fmla="*/ 2147483647 w 288"/>
              <a:gd name="T9" fmla="*/ 2147483647 h 816"/>
              <a:gd name="T10" fmla="*/ 2147483647 w 288"/>
              <a:gd name="T11" fmla="*/ 2147483647 h 81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88"/>
              <a:gd name="T19" fmla="*/ 0 h 816"/>
              <a:gd name="T20" fmla="*/ 288 w 288"/>
              <a:gd name="T21" fmla="*/ 816 h 81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88" h="816">
                <a:moveTo>
                  <a:pt x="288" y="816"/>
                </a:moveTo>
                <a:lnTo>
                  <a:pt x="0" y="816"/>
                </a:lnTo>
                <a:lnTo>
                  <a:pt x="0" y="240"/>
                </a:lnTo>
                <a:lnTo>
                  <a:pt x="144" y="0"/>
                </a:lnTo>
                <a:lnTo>
                  <a:pt x="288" y="240"/>
                </a:lnTo>
                <a:lnTo>
                  <a:pt x="288" y="816"/>
                </a:lnTo>
                <a:close/>
              </a:path>
            </a:pathLst>
          </a:custGeom>
          <a:solidFill>
            <a:srgbClr val="FF0000"/>
          </a:solid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001516" y="2975179"/>
            <a:ext cx="914400" cy="9144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latin typeface="+mn-lt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943872" y="1916833"/>
            <a:ext cx="5676554" cy="227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400" dirty="0" err="1">
                <a:latin typeface="+mn-lt"/>
              </a:rPr>
              <a:t>rel</a:t>
            </a:r>
            <a:r>
              <a:rPr lang="hu-HU" altLang="en-US" sz="2400" dirty="0">
                <a:latin typeface="+mn-lt"/>
              </a:rPr>
              <a:t>_</a:t>
            </a:r>
            <a:r>
              <a:rPr lang="en-US" altLang="en-US" sz="2400" dirty="0" err="1">
                <a:latin typeface="+mn-lt"/>
              </a:rPr>
              <a:t>pos</a:t>
            </a:r>
            <a:r>
              <a:rPr lang="hu-HU" altLang="en-US" sz="2400" b="0" dirty="0">
                <a:latin typeface="+mn-lt"/>
              </a:rPr>
              <a:t> </a:t>
            </a:r>
            <a:r>
              <a:rPr lang="en-CA" altLang="en-US" sz="2400" b="0" dirty="0">
                <a:latin typeface="+mn-lt"/>
              </a:rPr>
              <a:t>= </a:t>
            </a:r>
            <a:r>
              <a:rPr lang="en-CA" altLang="en-US" sz="2400" dirty="0">
                <a:latin typeface="+mn-lt"/>
              </a:rPr>
              <a:t>position</a:t>
            </a:r>
            <a:r>
              <a:rPr lang="en-CA" altLang="en-US" sz="2400" b="0" dirty="0">
                <a:latin typeface="+mn-lt"/>
              </a:rPr>
              <a:t> - </a:t>
            </a:r>
            <a:r>
              <a:rPr lang="en-CA" altLang="en-US" sz="2400" dirty="0">
                <a:latin typeface="+mn-lt"/>
              </a:rPr>
              <a:t>pos2</a:t>
            </a:r>
            <a:endParaRPr lang="hu-HU" altLang="en-US" sz="2400" dirty="0">
              <a:latin typeface="+mn-lt"/>
            </a:endParaRPr>
          </a:p>
          <a:p>
            <a:r>
              <a:rPr lang="hu-HU" altLang="en-US" sz="2400" dirty="0" err="1">
                <a:latin typeface="+mn-lt"/>
              </a:rPr>
              <a:t>rel</a:t>
            </a:r>
            <a:r>
              <a:rPr lang="hu-HU" altLang="en-US" sz="2400" dirty="0">
                <a:latin typeface="+mn-lt"/>
              </a:rPr>
              <a:t>_</a:t>
            </a:r>
            <a:r>
              <a:rPr lang="hu-HU" altLang="en-US" sz="2400" dirty="0" err="1">
                <a:latin typeface="+mn-lt"/>
              </a:rPr>
              <a:t>velocity</a:t>
            </a:r>
            <a:r>
              <a:rPr lang="hu-HU" altLang="en-US" sz="2400" b="0" dirty="0">
                <a:latin typeface="+mn-lt"/>
              </a:rPr>
              <a:t> </a:t>
            </a:r>
            <a:r>
              <a:rPr lang="en-CA" altLang="en-US" sz="2400" b="0" dirty="0">
                <a:latin typeface="+mn-lt"/>
              </a:rPr>
              <a:t>= </a:t>
            </a:r>
            <a:r>
              <a:rPr lang="en-CA" altLang="en-US" sz="2400" dirty="0">
                <a:latin typeface="+mn-lt"/>
              </a:rPr>
              <a:t>velocity</a:t>
            </a:r>
            <a:r>
              <a:rPr lang="en-CA" altLang="en-US" sz="2400" b="0" dirty="0">
                <a:latin typeface="+mn-lt"/>
              </a:rPr>
              <a:t> - </a:t>
            </a:r>
            <a:r>
              <a:rPr lang="en-CA" altLang="en-US" sz="2400" dirty="0">
                <a:latin typeface="+mn-lt"/>
              </a:rPr>
              <a:t>vel2</a:t>
            </a:r>
            <a:endParaRPr lang="hu-HU" altLang="en-US" sz="2400" dirty="0">
              <a:latin typeface="+mn-lt"/>
            </a:endParaRPr>
          </a:p>
          <a:p>
            <a:r>
              <a:rPr lang="hu-HU" altLang="en-US" sz="2400" b="0" dirty="0">
                <a:latin typeface="+mn-lt"/>
              </a:rPr>
              <a:t>Ray: </a:t>
            </a:r>
            <a:r>
              <a:rPr lang="hu-HU" altLang="en-US" sz="2400" dirty="0" err="1">
                <a:latin typeface="+mn-lt"/>
              </a:rPr>
              <a:t>rel</a:t>
            </a:r>
            <a:r>
              <a:rPr lang="hu-HU" altLang="en-US" sz="2400" dirty="0">
                <a:latin typeface="+mn-lt"/>
              </a:rPr>
              <a:t>_</a:t>
            </a:r>
            <a:r>
              <a:rPr lang="hu-HU" altLang="en-US" sz="2400" dirty="0" err="1">
                <a:latin typeface="+mn-lt"/>
              </a:rPr>
              <a:t>pos</a:t>
            </a:r>
            <a:r>
              <a:rPr lang="hu-HU" altLang="en-US" sz="2400" dirty="0">
                <a:latin typeface="+mn-lt"/>
              </a:rPr>
              <a:t> </a:t>
            </a:r>
            <a:r>
              <a:rPr lang="hu-HU" altLang="en-US" sz="2400" b="0" dirty="0">
                <a:latin typeface="+mn-lt"/>
              </a:rPr>
              <a:t>+ </a:t>
            </a:r>
            <a:r>
              <a:rPr lang="hu-HU" altLang="en-US" sz="2400" dirty="0" err="1">
                <a:latin typeface="+mn-lt"/>
              </a:rPr>
              <a:t>rel</a:t>
            </a:r>
            <a:r>
              <a:rPr lang="hu-HU" altLang="en-US" sz="2400" dirty="0">
                <a:latin typeface="+mn-lt"/>
              </a:rPr>
              <a:t>_</a:t>
            </a:r>
            <a:r>
              <a:rPr lang="hu-HU" altLang="en-US" sz="2400" dirty="0" err="1">
                <a:latin typeface="+mn-lt"/>
              </a:rPr>
              <a:t>velocity</a:t>
            </a:r>
            <a:r>
              <a:rPr lang="hu-HU" altLang="en-US" b="0" i="1" dirty="0">
                <a:latin typeface="+mn-lt"/>
              </a:rPr>
              <a:t>·t</a:t>
            </a:r>
            <a:endParaRPr lang="hu-HU" altLang="en-US" b="0" dirty="0">
              <a:latin typeface="+mn-lt"/>
            </a:endParaRPr>
          </a:p>
          <a:p>
            <a:endParaRPr lang="hu-HU" altLang="en-US" sz="1000" b="0" dirty="0">
              <a:latin typeface="+mn-lt"/>
            </a:endParaRPr>
          </a:p>
          <a:p>
            <a:r>
              <a:rPr lang="hu-HU" altLang="en-US" b="0" dirty="0" err="1">
                <a:latin typeface="+mn-lt"/>
              </a:rPr>
              <a:t>If</a:t>
            </a:r>
            <a:r>
              <a:rPr lang="hu-HU" altLang="en-US" b="0" dirty="0">
                <a:latin typeface="+mn-lt"/>
              </a:rPr>
              <a:t> (</a:t>
            </a:r>
            <a:r>
              <a:rPr lang="hu-HU" altLang="en-US" b="0" dirty="0" err="1">
                <a:latin typeface="+mn-lt"/>
              </a:rPr>
              <a:t>ray</a:t>
            </a:r>
            <a:r>
              <a:rPr lang="hu-HU" altLang="en-US" b="0" dirty="0">
                <a:latin typeface="+mn-lt"/>
              </a:rPr>
              <a:t> </a:t>
            </a:r>
            <a:r>
              <a:rPr lang="hu-HU" altLang="en-US" b="0" dirty="0" err="1">
                <a:latin typeface="+mn-lt"/>
              </a:rPr>
              <a:t>intersects</a:t>
            </a:r>
            <a:r>
              <a:rPr lang="hu-HU" altLang="en-US" b="0" dirty="0">
                <a:latin typeface="+mn-lt"/>
              </a:rPr>
              <a:t> </a:t>
            </a:r>
            <a:r>
              <a:rPr lang="hu-HU" altLang="en-US" b="0" dirty="0" err="1">
                <a:latin typeface="+mn-lt"/>
              </a:rPr>
              <a:t>bounding</a:t>
            </a:r>
            <a:r>
              <a:rPr lang="hu-HU" altLang="en-US" b="0" dirty="0">
                <a:latin typeface="+mn-lt"/>
              </a:rPr>
              <a:t> </a:t>
            </a:r>
            <a:r>
              <a:rPr lang="hu-HU" altLang="en-US" b="0" dirty="0" err="1">
                <a:latin typeface="+mn-lt"/>
              </a:rPr>
              <a:t>sphere</a:t>
            </a:r>
            <a:r>
              <a:rPr lang="hu-HU" altLang="en-US" b="0" dirty="0">
                <a:latin typeface="+mn-lt"/>
              </a:rPr>
              <a:t> </a:t>
            </a:r>
            <a:r>
              <a:rPr lang="hu-HU" altLang="en-US" b="0" dirty="0" err="1">
                <a:latin typeface="+mn-lt"/>
              </a:rPr>
              <a:t>first</a:t>
            </a:r>
            <a:endParaRPr lang="hu-HU" altLang="en-US" b="0" dirty="0">
              <a:latin typeface="+mn-lt"/>
            </a:endParaRPr>
          </a:p>
          <a:p>
            <a:r>
              <a:rPr lang="hu-HU" altLang="en-US" b="0" dirty="0">
                <a:latin typeface="+mn-lt"/>
              </a:rPr>
              <a:t>     </a:t>
            </a:r>
            <a:r>
              <a:rPr lang="en-US" altLang="en-US" b="0" dirty="0">
                <a:latin typeface="+mn-lt"/>
              </a:rPr>
              <a:t>&amp;&amp;</a:t>
            </a:r>
            <a:r>
              <a:rPr lang="hu-HU" altLang="en-US" b="0" dirty="0">
                <a:latin typeface="+mn-lt"/>
              </a:rPr>
              <a:t> </a:t>
            </a:r>
            <a:r>
              <a:rPr lang="hu-HU" altLang="en-US" b="0" dirty="0" err="1">
                <a:latin typeface="+mn-lt"/>
              </a:rPr>
              <a:t>tintersect</a:t>
            </a:r>
            <a:r>
              <a:rPr lang="hu-HU" altLang="en-US" b="0" dirty="0">
                <a:latin typeface="+mn-lt"/>
              </a:rPr>
              <a:t> &lt; </a:t>
            </a:r>
            <a:r>
              <a:rPr lang="hu-HU" altLang="en-US" b="0" dirty="0" err="1">
                <a:latin typeface="+mn-lt"/>
              </a:rPr>
              <a:t>dt</a:t>
            </a:r>
            <a:r>
              <a:rPr lang="hu-HU" altLang="en-US" b="0" dirty="0">
                <a:latin typeface="+mn-lt"/>
              </a:rPr>
              <a:t>)  </a:t>
            </a:r>
            <a:r>
              <a:rPr lang="hu-HU" altLang="en-US" i="1" dirty="0" err="1">
                <a:latin typeface="+mn-lt"/>
              </a:rPr>
              <a:t>Collision</a:t>
            </a:r>
            <a:r>
              <a:rPr lang="hu-HU" altLang="en-US" i="1" dirty="0">
                <a:latin typeface="+mn-lt"/>
              </a:rPr>
              <a:t>! </a:t>
            </a:r>
          </a:p>
        </p:txBody>
      </p:sp>
      <p:sp>
        <p:nvSpPr>
          <p:cNvPr id="12" name="Rectangle 27"/>
          <p:cNvSpPr>
            <a:spLocks noChangeArrowheads="1"/>
          </p:cNvSpPr>
          <p:nvPr/>
        </p:nvSpPr>
        <p:spPr bwMode="auto">
          <a:xfrm>
            <a:off x="2723484" y="1832179"/>
            <a:ext cx="1217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400" dirty="0" err="1">
                <a:latin typeface="+mn-lt"/>
              </a:rPr>
              <a:t>position</a:t>
            </a:r>
            <a:endParaRPr lang="hu-HU" altLang="en-US" sz="2400" dirty="0">
              <a:latin typeface="+mn-lt"/>
            </a:endParaRPr>
          </a:p>
        </p:txBody>
      </p:sp>
      <p:sp>
        <p:nvSpPr>
          <p:cNvPr id="13" name="Line 28"/>
          <p:cNvSpPr>
            <a:spLocks noChangeShapeType="1"/>
          </p:cNvSpPr>
          <p:nvPr/>
        </p:nvSpPr>
        <p:spPr bwMode="auto">
          <a:xfrm flipV="1">
            <a:off x="3839716" y="3051379"/>
            <a:ext cx="4572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14" name="Rectangle 29"/>
          <p:cNvSpPr>
            <a:spLocks noChangeArrowheads="1"/>
          </p:cNvSpPr>
          <p:nvPr/>
        </p:nvSpPr>
        <p:spPr bwMode="auto">
          <a:xfrm>
            <a:off x="3687317" y="2517979"/>
            <a:ext cx="708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400">
                <a:latin typeface="+mn-lt"/>
              </a:rPr>
              <a:t>vel2</a:t>
            </a:r>
          </a:p>
        </p:txBody>
      </p:sp>
      <p:sp>
        <p:nvSpPr>
          <p:cNvPr id="15" name="Rectangle 27"/>
          <p:cNvSpPr>
            <a:spLocks noChangeArrowheads="1"/>
          </p:cNvSpPr>
          <p:nvPr/>
        </p:nvSpPr>
        <p:spPr bwMode="auto">
          <a:xfrm>
            <a:off x="3831821" y="3533252"/>
            <a:ext cx="7938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400" dirty="0" err="1">
                <a:latin typeface="+mn-lt"/>
              </a:rPr>
              <a:t>pos</a:t>
            </a:r>
            <a:r>
              <a:rPr lang="en-US" altLang="en-US" sz="2400" dirty="0">
                <a:latin typeface="+mn-lt"/>
              </a:rPr>
              <a:t>2</a:t>
            </a:r>
            <a:endParaRPr lang="hu-HU" altLang="en-US" sz="2400" dirty="0">
              <a:latin typeface="+mn-lt"/>
            </a:endParaRPr>
          </a:p>
        </p:txBody>
      </p:sp>
      <p:sp>
        <p:nvSpPr>
          <p:cNvPr id="16" name="Ellipszis feliratnak 15"/>
          <p:cNvSpPr/>
          <p:nvPr/>
        </p:nvSpPr>
        <p:spPr>
          <a:xfrm>
            <a:off x="1849388" y="4669930"/>
            <a:ext cx="3310508" cy="1249897"/>
          </a:xfrm>
          <a:prstGeom prst="wedgeEllipseCallout">
            <a:avLst>
              <a:gd name="adj1" fmla="val -3479"/>
              <a:gd name="adj2" fmla="val -115431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0" dirty="0">
                <a:solidFill>
                  <a:schemeClr val="tx1"/>
                </a:solidFill>
              </a:rPr>
              <a:t>Ho</a:t>
            </a:r>
            <a:r>
              <a:rPr lang="hu-HU" sz="2400" b="0" dirty="0" err="1">
                <a:solidFill>
                  <a:schemeClr val="tx1"/>
                </a:solidFill>
              </a:rPr>
              <a:t>zzá</a:t>
            </a:r>
            <a:r>
              <a:rPr lang="hu-HU" sz="2400" b="0" dirty="0">
                <a:solidFill>
                  <a:schemeClr val="tx1"/>
                </a:solidFill>
              </a:rPr>
              <a:t> rögzítjük a koordináta rendszert</a:t>
            </a:r>
            <a:endParaRPr lang="en-US" sz="24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88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4"/>
          <p:cNvSpPr>
            <a:spLocks noChangeArrowheads="1"/>
          </p:cNvSpPr>
          <p:nvPr/>
        </p:nvSpPr>
        <p:spPr bwMode="auto">
          <a:xfrm>
            <a:off x="551384" y="1524000"/>
            <a:ext cx="6120679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l"/>
            </a:pPr>
            <a:r>
              <a:rPr lang="hu-HU" altLang="en-US" sz="3200" b="0" dirty="0">
                <a:latin typeface="+mn-lt"/>
              </a:rPr>
              <a:t>Nagyon komplex geometria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l"/>
            </a:pPr>
            <a:r>
              <a:rPr lang="hu-HU" altLang="en-US" sz="3200" b="0" dirty="0">
                <a:latin typeface="+mn-lt"/>
              </a:rPr>
              <a:t>Hasonló kinézet minden irányból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l"/>
            </a:pPr>
            <a:r>
              <a:rPr lang="hu-HU" altLang="en-US" sz="3200" b="0" dirty="0">
                <a:latin typeface="+mn-lt"/>
              </a:rPr>
              <a:t>Plakátgyűjtemény	</a:t>
            </a:r>
            <a:endParaRPr lang="en-US" altLang="en-US" sz="3200" b="0" dirty="0">
              <a:latin typeface="+mn-lt"/>
            </a:endParaRPr>
          </a:p>
          <a:p>
            <a:pPr marL="0" indent="0">
              <a:spcBef>
                <a:spcPct val="20000"/>
              </a:spcBef>
              <a:buClr>
                <a:schemeClr val="accent2"/>
              </a:buClr>
              <a:buSzPct val="75000"/>
            </a:pPr>
            <a:endParaRPr lang="hu-HU" altLang="en-US" b="0" dirty="0">
              <a:latin typeface="+mn-lt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5000"/>
              <a:buFont typeface="Monotype Sorts" pitchFamily="2" charset="2"/>
              <a:buChar char="l"/>
            </a:pPr>
            <a:r>
              <a:rPr lang="hu-HU" altLang="en-US" sz="3200" b="0" u="sng" dirty="0">
                <a:latin typeface="+mn-lt"/>
              </a:rPr>
              <a:t>Részecske rendszer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Robban</a:t>
            </a:r>
            <a:r>
              <a:rPr lang="hu-HU" dirty="0" smtClean="0">
                <a:solidFill>
                  <a:srgbClr val="FF0000"/>
                </a:solidFill>
              </a:rPr>
              <a:t>ás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explos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76120" y="1700808"/>
            <a:ext cx="4673067" cy="331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813" y="228601"/>
            <a:ext cx="265906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50180" name="Oval 5"/>
          <p:cNvSpPr>
            <a:spLocks noChangeArrowheads="1"/>
          </p:cNvSpPr>
          <p:nvPr/>
        </p:nvSpPr>
        <p:spPr bwMode="auto">
          <a:xfrm>
            <a:off x="2286000" y="2819400"/>
            <a:ext cx="457200" cy="457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latin typeface="+mn-lt"/>
            </a:endParaRPr>
          </a:p>
        </p:txBody>
      </p:sp>
      <p:sp>
        <p:nvSpPr>
          <p:cNvPr id="50181" name="Oval 6"/>
          <p:cNvSpPr>
            <a:spLocks noChangeArrowheads="1"/>
          </p:cNvSpPr>
          <p:nvPr/>
        </p:nvSpPr>
        <p:spPr bwMode="auto">
          <a:xfrm>
            <a:off x="3352800" y="2057400"/>
            <a:ext cx="457200" cy="457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latin typeface="+mn-lt"/>
            </a:endParaRPr>
          </a:p>
        </p:txBody>
      </p:sp>
      <p:sp>
        <p:nvSpPr>
          <p:cNvPr id="50182" name="Oval 7"/>
          <p:cNvSpPr>
            <a:spLocks noChangeArrowheads="1"/>
          </p:cNvSpPr>
          <p:nvPr/>
        </p:nvSpPr>
        <p:spPr bwMode="auto">
          <a:xfrm>
            <a:off x="3810000" y="2895600"/>
            <a:ext cx="457200" cy="457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latin typeface="+mn-lt"/>
            </a:endParaRPr>
          </a:p>
        </p:txBody>
      </p:sp>
      <p:sp>
        <p:nvSpPr>
          <p:cNvPr id="50183" name="Text Box 8"/>
          <p:cNvSpPr txBox="1">
            <a:spLocks noChangeArrowheads="1"/>
          </p:cNvSpPr>
          <p:nvPr/>
        </p:nvSpPr>
        <p:spPr bwMode="auto">
          <a:xfrm>
            <a:off x="3575720" y="3429001"/>
            <a:ext cx="7101624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200" dirty="0" err="1">
                <a:latin typeface="+mn-lt"/>
              </a:rPr>
              <a:t>pos</a:t>
            </a:r>
            <a:r>
              <a:rPr lang="hu-HU" altLang="en-US" sz="2200" dirty="0">
                <a:latin typeface="+mn-lt"/>
              </a:rPr>
              <a:t>:		</a:t>
            </a:r>
            <a:r>
              <a:rPr lang="en-US" altLang="en-US" sz="2200" dirty="0">
                <a:latin typeface="+mn-lt"/>
              </a:rPr>
              <a:t>	</a:t>
            </a:r>
            <a:r>
              <a:rPr lang="hu-HU" altLang="en-US" sz="2200" dirty="0" err="1">
                <a:latin typeface="+mn-lt"/>
              </a:rPr>
              <a:t>pos</a:t>
            </a:r>
            <a:r>
              <a:rPr lang="hu-HU" altLang="en-US" sz="2200" dirty="0">
                <a:latin typeface="+mn-lt"/>
              </a:rPr>
              <a:t> += </a:t>
            </a:r>
            <a:r>
              <a:rPr lang="hu-HU" altLang="en-US" sz="2200" dirty="0" err="1">
                <a:latin typeface="+mn-lt"/>
              </a:rPr>
              <a:t>velocity</a:t>
            </a:r>
            <a:r>
              <a:rPr lang="hu-HU" altLang="en-US" sz="2200" dirty="0">
                <a:latin typeface="+mn-lt"/>
              </a:rPr>
              <a:t> * </a:t>
            </a:r>
            <a:r>
              <a:rPr lang="hu-HU" altLang="en-US" sz="2200" dirty="0" err="1">
                <a:latin typeface="+mn-lt"/>
              </a:rPr>
              <a:t>dt</a:t>
            </a:r>
            <a:endParaRPr lang="hu-HU" altLang="en-US" sz="2200" dirty="0">
              <a:latin typeface="+mn-lt"/>
            </a:endParaRPr>
          </a:p>
          <a:p>
            <a:r>
              <a:rPr lang="hu-HU" altLang="en-US" sz="2200" dirty="0" err="1">
                <a:latin typeface="+mn-lt"/>
              </a:rPr>
              <a:t>velocity</a:t>
            </a:r>
            <a:r>
              <a:rPr lang="hu-HU" altLang="en-US" sz="2200" dirty="0">
                <a:latin typeface="+mn-lt"/>
              </a:rPr>
              <a:t>:		</a:t>
            </a:r>
            <a:r>
              <a:rPr lang="hu-HU" altLang="en-US" sz="2200" dirty="0" err="1">
                <a:latin typeface="+mn-lt"/>
              </a:rPr>
              <a:t>velocity</a:t>
            </a:r>
            <a:r>
              <a:rPr lang="hu-HU" altLang="en-US" sz="2200" dirty="0">
                <a:latin typeface="+mn-lt"/>
              </a:rPr>
              <a:t> += </a:t>
            </a:r>
            <a:r>
              <a:rPr lang="hu-HU" altLang="en-US" sz="2200" dirty="0" err="1">
                <a:latin typeface="+mn-lt"/>
              </a:rPr>
              <a:t>acceleration</a:t>
            </a:r>
            <a:r>
              <a:rPr lang="hu-HU" altLang="en-US" sz="2200" dirty="0">
                <a:latin typeface="+mn-lt"/>
              </a:rPr>
              <a:t> * </a:t>
            </a:r>
            <a:r>
              <a:rPr lang="hu-HU" altLang="en-US" sz="2200" dirty="0" err="1">
                <a:latin typeface="+mn-lt"/>
              </a:rPr>
              <a:t>dt</a:t>
            </a:r>
            <a:endParaRPr lang="hu-HU" altLang="en-US" sz="2200" dirty="0">
              <a:latin typeface="+mn-lt"/>
            </a:endParaRPr>
          </a:p>
          <a:p>
            <a:r>
              <a:rPr lang="hu-HU" altLang="en-US" sz="2200" dirty="0" err="1">
                <a:latin typeface="+mn-lt"/>
              </a:rPr>
              <a:t>acceleration</a:t>
            </a:r>
            <a:r>
              <a:rPr lang="hu-HU" altLang="en-US" sz="2200" dirty="0">
                <a:latin typeface="+mn-lt"/>
              </a:rPr>
              <a:t>:		</a:t>
            </a:r>
            <a:r>
              <a:rPr lang="hu-HU" altLang="en-US" sz="2200" dirty="0" err="1">
                <a:latin typeface="+mn-lt"/>
              </a:rPr>
              <a:t>acceleration</a:t>
            </a:r>
            <a:r>
              <a:rPr lang="hu-HU" altLang="en-US" sz="2200" dirty="0">
                <a:latin typeface="+mn-lt"/>
              </a:rPr>
              <a:t> = </a:t>
            </a:r>
            <a:r>
              <a:rPr lang="hu-HU" altLang="en-US" sz="2200" dirty="0" err="1">
                <a:latin typeface="+mn-lt"/>
              </a:rPr>
              <a:t>force</a:t>
            </a:r>
            <a:r>
              <a:rPr lang="hu-HU" altLang="en-US" sz="2200" dirty="0">
                <a:latin typeface="+mn-lt"/>
              </a:rPr>
              <a:t> / </a:t>
            </a:r>
            <a:r>
              <a:rPr lang="hu-HU" altLang="en-US" sz="2200" dirty="0" err="1">
                <a:latin typeface="+mn-lt"/>
              </a:rPr>
              <a:t>weight</a:t>
            </a:r>
            <a:endParaRPr lang="hu-HU" altLang="en-US" sz="2200" dirty="0">
              <a:latin typeface="+mn-lt"/>
            </a:endParaRPr>
          </a:p>
          <a:p>
            <a:endParaRPr lang="hu-HU" altLang="en-US" sz="1000" dirty="0">
              <a:latin typeface="+mn-lt"/>
            </a:endParaRPr>
          </a:p>
          <a:p>
            <a:r>
              <a:rPr lang="hu-HU" altLang="en-US" sz="2200" dirty="0" err="1">
                <a:latin typeface="+mn-lt"/>
              </a:rPr>
              <a:t>lifetime</a:t>
            </a:r>
            <a:endParaRPr lang="hu-HU" altLang="en-US" sz="2200" dirty="0">
              <a:latin typeface="+mn-lt"/>
            </a:endParaRPr>
          </a:p>
          <a:p>
            <a:r>
              <a:rPr lang="hu-HU" altLang="en-US" sz="2200" dirty="0" err="1">
                <a:latin typeface="+mn-lt"/>
              </a:rPr>
              <a:t>age</a:t>
            </a:r>
            <a:r>
              <a:rPr lang="hu-HU" altLang="en-US" sz="2200" dirty="0">
                <a:latin typeface="+mn-lt"/>
              </a:rPr>
              <a:t>:			</a:t>
            </a:r>
            <a:r>
              <a:rPr lang="hu-HU" altLang="en-US" sz="2200" dirty="0" err="1">
                <a:latin typeface="+mn-lt"/>
              </a:rPr>
              <a:t>age</a:t>
            </a:r>
            <a:r>
              <a:rPr lang="hu-HU" altLang="en-US" sz="2200" dirty="0">
                <a:latin typeface="+mn-lt"/>
              </a:rPr>
              <a:t> += </a:t>
            </a:r>
            <a:r>
              <a:rPr lang="hu-HU" altLang="en-US" sz="2200" dirty="0" err="1">
                <a:latin typeface="+mn-lt"/>
              </a:rPr>
              <a:t>dt</a:t>
            </a:r>
            <a:r>
              <a:rPr lang="hu-HU" altLang="en-US" sz="2200" dirty="0">
                <a:latin typeface="+mn-lt"/>
              </a:rPr>
              <a:t>; </a:t>
            </a:r>
            <a:r>
              <a:rPr lang="hu-HU" altLang="en-US" sz="2200" dirty="0" err="1">
                <a:latin typeface="+mn-lt"/>
              </a:rPr>
              <a:t>if</a:t>
            </a:r>
            <a:r>
              <a:rPr lang="hu-HU" altLang="en-US" sz="2200" dirty="0">
                <a:latin typeface="+mn-lt"/>
              </a:rPr>
              <a:t> (</a:t>
            </a:r>
            <a:r>
              <a:rPr lang="hu-HU" altLang="en-US" sz="2200" dirty="0" err="1">
                <a:latin typeface="+mn-lt"/>
              </a:rPr>
              <a:t>age</a:t>
            </a:r>
            <a:r>
              <a:rPr lang="hu-HU" altLang="en-US" sz="2200" dirty="0">
                <a:latin typeface="+mn-lt"/>
              </a:rPr>
              <a:t> &gt; </a:t>
            </a:r>
            <a:r>
              <a:rPr lang="hu-HU" altLang="en-US" sz="2200" dirty="0" err="1">
                <a:latin typeface="+mn-lt"/>
              </a:rPr>
              <a:t>lifetime</a:t>
            </a:r>
            <a:r>
              <a:rPr lang="hu-HU" altLang="en-US" sz="2200" dirty="0">
                <a:latin typeface="+mn-lt"/>
              </a:rPr>
              <a:t>) </a:t>
            </a:r>
            <a:r>
              <a:rPr lang="hu-HU" altLang="en-US" sz="2200" dirty="0" err="1">
                <a:latin typeface="+mn-lt"/>
              </a:rPr>
              <a:t>Kill</a:t>
            </a:r>
            <a:r>
              <a:rPr lang="hu-HU" altLang="en-US" sz="2200" dirty="0">
                <a:latin typeface="+mn-lt"/>
              </a:rPr>
              <a:t>();</a:t>
            </a:r>
          </a:p>
          <a:p>
            <a:endParaRPr lang="hu-HU" altLang="en-US" sz="1000" dirty="0">
              <a:latin typeface="+mn-lt"/>
            </a:endParaRPr>
          </a:p>
          <a:p>
            <a:r>
              <a:rPr lang="hu-HU" altLang="en-US" sz="2200" dirty="0" err="1">
                <a:latin typeface="+mn-lt"/>
              </a:rPr>
              <a:t>size</a:t>
            </a:r>
            <a:r>
              <a:rPr lang="hu-HU" altLang="en-US" sz="2200" dirty="0">
                <a:latin typeface="+mn-lt"/>
              </a:rPr>
              <a:t>, </a:t>
            </a:r>
            <a:r>
              <a:rPr lang="hu-HU" altLang="en-US" sz="2200" dirty="0" err="1">
                <a:latin typeface="+mn-lt"/>
              </a:rPr>
              <a:t>dsize</a:t>
            </a:r>
            <a:r>
              <a:rPr lang="hu-HU" altLang="en-US" sz="2200" dirty="0">
                <a:latin typeface="+mn-lt"/>
              </a:rPr>
              <a:t>:		</a:t>
            </a:r>
            <a:r>
              <a:rPr lang="hu-HU" altLang="en-US" sz="2200" dirty="0" err="1">
                <a:latin typeface="+mn-lt"/>
              </a:rPr>
              <a:t>size</a:t>
            </a:r>
            <a:r>
              <a:rPr lang="hu-HU" altLang="en-US" sz="2200" dirty="0">
                <a:latin typeface="+mn-lt"/>
              </a:rPr>
              <a:t> += </a:t>
            </a:r>
            <a:r>
              <a:rPr lang="hu-HU" altLang="en-US" sz="2200" dirty="0" err="1">
                <a:latin typeface="+mn-lt"/>
              </a:rPr>
              <a:t>dsize</a:t>
            </a:r>
            <a:r>
              <a:rPr lang="hu-HU" altLang="en-US" sz="2200" dirty="0">
                <a:latin typeface="+mn-lt"/>
              </a:rPr>
              <a:t> * </a:t>
            </a:r>
            <a:r>
              <a:rPr lang="hu-HU" altLang="en-US" sz="2200" dirty="0" err="1">
                <a:latin typeface="+mn-lt"/>
              </a:rPr>
              <a:t>dt</a:t>
            </a:r>
            <a:r>
              <a:rPr lang="hu-HU" altLang="en-US" sz="2200" dirty="0">
                <a:latin typeface="+mn-lt"/>
              </a:rPr>
              <a:t>;</a:t>
            </a:r>
          </a:p>
          <a:p>
            <a:r>
              <a:rPr lang="hu-HU" altLang="en-US" sz="2200" dirty="0" err="1">
                <a:latin typeface="+mn-lt"/>
              </a:rPr>
              <a:t>weight</a:t>
            </a:r>
            <a:r>
              <a:rPr lang="hu-HU" altLang="en-US" sz="2200" dirty="0">
                <a:latin typeface="+mn-lt"/>
              </a:rPr>
              <a:t>, </a:t>
            </a:r>
            <a:r>
              <a:rPr lang="hu-HU" altLang="en-US" sz="2200" dirty="0" err="1">
                <a:latin typeface="+mn-lt"/>
              </a:rPr>
              <a:t>dweight</a:t>
            </a:r>
            <a:r>
              <a:rPr lang="hu-HU" altLang="en-US" sz="2200" dirty="0">
                <a:latin typeface="+mn-lt"/>
              </a:rPr>
              <a:t>:	</a:t>
            </a:r>
            <a:r>
              <a:rPr lang="hu-HU" altLang="en-US" sz="2200" dirty="0" err="1">
                <a:latin typeface="+mn-lt"/>
              </a:rPr>
              <a:t>weight</a:t>
            </a:r>
            <a:r>
              <a:rPr lang="hu-HU" altLang="en-US" sz="2200" dirty="0">
                <a:latin typeface="+mn-lt"/>
              </a:rPr>
              <a:t> += </a:t>
            </a:r>
            <a:r>
              <a:rPr lang="hu-HU" altLang="en-US" sz="2200" dirty="0" err="1">
                <a:latin typeface="+mn-lt"/>
              </a:rPr>
              <a:t>dweight</a:t>
            </a:r>
            <a:r>
              <a:rPr lang="hu-HU" altLang="en-US" sz="2200" dirty="0">
                <a:latin typeface="+mn-lt"/>
              </a:rPr>
              <a:t> * </a:t>
            </a:r>
            <a:r>
              <a:rPr lang="hu-HU" altLang="en-US" sz="2200" dirty="0" err="1">
                <a:latin typeface="+mn-lt"/>
              </a:rPr>
              <a:t>dt</a:t>
            </a:r>
            <a:endParaRPr lang="hu-HU" altLang="en-US" sz="2200" dirty="0">
              <a:latin typeface="+mn-lt"/>
            </a:endParaRPr>
          </a:p>
          <a:p>
            <a:r>
              <a:rPr lang="hu-HU" altLang="en-US" sz="2200" dirty="0" err="1">
                <a:latin typeface="+mn-lt"/>
              </a:rPr>
              <a:t>color</a:t>
            </a:r>
            <a:r>
              <a:rPr lang="hu-HU" altLang="en-US" sz="2200" dirty="0">
                <a:latin typeface="+mn-lt"/>
              </a:rPr>
              <a:t>, </a:t>
            </a:r>
            <a:r>
              <a:rPr lang="hu-HU" altLang="en-US" sz="2200" dirty="0" err="1">
                <a:latin typeface="+mn-lt"/>
              </a:rPr>
              <a:t>dcolor</a:t>
            </a:r>
            <a:r>
              <a:rPr lang="hu-HU" altLang="en-US" sz="2200" dirty="0">
                <a:latin typeface="+mn-lt"/>
              </a:rPr>
              <a:t>:		</a:t>
            </a:r>
            <a:r>
              <a:rPr lang="hu-HU" altLang="en-US" sz="2200" dirty="0" err="1">
                <a:latin typeface="+mn-lt"/>
              </a:rPr>
              <a:t>color</a:t>
            </a:r>
            <a:r>
              <a:rPr lang="hu-HU" altLang="en-US" sz="2200" dirty="0">
                <a:latin typeface="+mn-lt"/>
              </a:rPr>
              <a:t> += </a:t>
            </a:r>
            <a:r>
              <a:rPr lang="hu-HU" altLang="en-US" sz="2200" dirty="0" err="1">
                <a:latin typeface="+mn-lt"/>
              </a:rPr>
              <a:t>dcolor</a:t>
            </a:r>
            <a:r>
              <a:rPr lang="hu-HU" altLang="en-US" sz="2200" dirty="0">
                <a:latin typeface="+mn-lt"/>
              </a:rPr>
              <a:t> * </a:t>
            </a:r>
            <a:r>
              <a:rPr lang="hu-HU" altLang="en-US" sz="2200" dirty="0" err="1">
                <a:latin typeface="+mn-lt"/>
              </a:rPr>
              <a:t>dt</a:t>
            </a:r>
            <a:endParaRPr lang="hu-HU" altLang="en-US" sz="2200" dirty="0">
              <a:latin typeface="+mn-lt"/>
            </a:endParaRPr>
          </a:p>
        </p:txBody>
      </p:sp>
      <p:sp>
        <p:nvSpPr>
          <p:cNvPr id="50184" name="Line 9"/>
          <p:cNvSpPr>
            <a:spLocks noChangeShapeType="1"/>
          </p:cNvSpPr>
          <p:nvPr/>
        </p:nvSpPr>
        <p:spPr bwMode="auto">
          <a:xfrm flipH="1">
            <a:off x="3886200" y="2286000"/>
            <a:ext cx="2209800" cy="457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50185" name="Text Box 10"/>
          <p:cNvSpPr txBox="1">
            <a:spLocks noChangeArrowheads="1"/>
          </p:cNvSpPr>
          <p:nvPr/>
        </p:nvSpPr>
        <p:spPr bwMode="auto">
          <a:xfrm>
            <a:off x="5181600" y="2514600"/>
            <a:ext cx="24145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200">
                <a:latin typeface="+mn-lt"/>
              </a:rPr>
              <a:t>Globális erőtér</a:t>
            </a:r>
          </a:p>
          <a:p>
            <a:r>
              <a:rPr lang="hu-HU" altLang="en-US" sz="2200">
                <a:latin typeface="+mn-lt"/>
              </a:rPr>
              <a:t>(szél fújja a füstöt)</a:t>
            </a:r>
          </a:p>
        </p:txBody>
      </p:sp>
      <p:sp>
        <p:nvSpPr>
          <p:cNvPr id="50186" name="Text Box 11"/>
          <p:cNvSpPr txBox="1">
            <a:spLocks noChangeArrowheads="1"/>
          </p:cNvSpPr>
          <p:nvPr/>
        </p:nvSpPr>
        <p:spPr bwMode="auto">
          <a:xfrm>
            <a:off x="1703389" y="4005263"/>
            <a:ext cx="114928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200">
                <a:latin typeface="+mn-lt"/>
              </a:rPr>
              <a:t>Véletlen</a:t>
            </a:r>
          </a:p>
          <a:p>
            <a:r>
              <a:rPr lang="hu-HU" altLang="en-US" sz="2200">
                <a:latin typeface="+mn-lt"/>
              </a:rPr>
              <a:t>Kezdeti</a:t>
            </a:r>
          </a:p>
          <a:p>
            <a:r>
              <a:rPr lang="hu-HU" altLang="en-US" sz="2200">
                <a:latin typeface="+mn-lt"/>
              </a:rPr>
              <a:t>értékek</a:t>
            </a:r>
          </a:p>
        </p:txBody>
      </p:sp>
      <p:sp>
        <p:nvSpPr>
          <p:cNvPr id="50187" name="AutoShape 16"/>
          <p:cNvSpPr>
            <a:spLocks noChangeArrowheads="1"/>
          </p:cNvSpPr>
          <p:nvPr/>
        </p:nvSpPr>
        <p:spPr bwMode="auto">
          <a:xfrm flipH="1">
            <a:off x="2895600" y="4267200"/>
            <a:ext cx="609600" cy="762000"/>
          </a:xfrm>
          <a:prstGeom prst="leftArrow">
            <a:avLst>
              <a:gd name="adj1" fmla="val 35843"/>
              <a:gd name="adj2" fmla="val 24736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latin typeface="+mn-lt"/>
            </a:endParaRPr>
          </a:p>
        </p:txBody>
      </p:sp>
      <p:pic>
        <p:nvPicPr>
          <p:cNvPr id="50188" name="Picture 17" descr="explos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371601"/>
            <a:ext cx="1268413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9" name="Oval 19"/>
          <p:cNvSpPr>
            <a:spLocks noChangeArrowheads="1"/>
          </p:cNvSpPr>
          <p:nvPr/>
        </p:nvSpPr>
        <p:spPr bwMode="auto">
          <a:xfrm>
            <a:off x="4343400" y="1905000"/>
            <a:ext cx="457200" cy="457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latin typeface="+mn-lt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6027738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</a:t>
            </a:r>
            <a:r>
              <a:rPr lang="hu-HU" dirty="0" smtClean="0">
                <a:solidFill>
                  <a:srgbClr val="FF0000"/>
                </a:solidFill>
              </a:rPr>
              <a:t>észecske rendszerek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>
                <a:solidFill>
                  <a:srgbClr val="FF0000"/>
                </a:solidFill>
              </a:rPr>
              <a:t>Robbanás paraméterei</a:t>
            </a: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1631504" y="2955716"/>
            <a:ext cx="8928546" cy="37856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xtLst/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000" dirty="0" err="1">
                <a:latin typeface="Courier New" pitchFamily="49" charset="0"/>
              </a:rPr>
              <a:t>pos</a:t>
            </a:r>
            <a:r>
              <a:rPr lang="hu-HU" altLang="en-US" sz="2000" dirty="0">
                <a:latin typeface="Courier New" pitchFamily="49" charset="0"/>
              </a:rPr>
              <a:t> = center;                </a:t>
            </a:r>
            <a:r>
              <a:rPr lang="hu-HU" altLang="en-US" sz="2000" dirty="0">
                <a:latin typeface="+mn-lt"/>
              </a:rPr>
              <a:t>// </a:t>
            </a:r>
            <a:r>
              <a:rPr lang="hu-HU" altLang="en-US" sz="2000" i="1" dirty="0">
                <a:latin typeface="+mn-lt"/>
              </a:rPr>
              <a:t>kezdetben fókuszált</a:t>
            </a:r>
            <a:endParaRPr lang="hu-HU" altLang="en-US" sz="2000" dirty="0">
              <a:latin typeface="+mn-lt"/>
            </a:endParaRPr>
          </a:p>
          <a:p>
            <a:r>
              <a:rPr lang="hu-HU" altLang="en-US" sz="2000" dirty="0" err="1">
                <a:latin typeface="Courier New" pitchFamily="49" charset="0"/>
              </a:rPr>
              <a:t>lifetime</a:t>
            </a:r>
            <a:r>
              <a:rPr lang="hu-HU" altLang="en-US" sz="2000" dirty="0">
                <a:latin typeface="Courier New" pitchFamily="49" charset="0"/>
              </a:rPr>
              <a:t> = </a:t>
            </a:r>
            <a:r>
              <a:rPr lang="hu-HU" altLang="en-US" sz="2000" dirty="0" err="1">
                <a:latin typeface="Courier New" pitchFamily="49" charset="0"/>
              </a:rPr>
              <a:t>Rand</a:t>
            </a:r>
            <a:r>
              <a:rPr lang="hu-HU" altLang="en-US" sz="2000" dirty="0">
                <a:latin typeface="Courier New" pitchFamily="49" charset="0"/>
              </a:rPr>
              <a:t>(2, 1);</a:t>
            </a:r>
          </a:p>
          <a:p>
            <a:r>
              <a:rPr lang="hu-HU" altLang="en-US" sz="2000" dirty="0">
                <a:latin typeface="Courier New" pitchFamily="49" charset="0"/>
              </a:rPr>
              <a:t>		</a:t>
            </a:r>
          </a:p>
          <a:p>
            <a:r>
              <a:rPr lang="hu-HU" altLang="en-US" sz="2000" dirty="0" err="1">
                <a:latin typeface="Courier New" pitchFamily="49" charset="0"/>
              </a:rPr>
              <a:t>size</a:t>
            </a:r>
            <a:r>
              <a:rPr lang="hu-HU" altLang="en-US" sz="2000" dirty="0">
                <a:latin typeface="Courier New" pitchFamily="49" charset="0"/>
              </a:rPr>
              <a:t> = 0.001;                     </a:t>
            </a:r>
            <a:r>
              <a:rPr lang="hu-HU" altLang="en-US" sz="2000" dirty="0">
                <a:latin typeface="+mn-lt"/>
              </a:rPr>
              <a:t>// </a:t>
            </a:r>
            <a:r>
              <a:rPr lang="hu-HU" altLang="en-US" sz="2000" i="1" dirty="0">
                <a:latin typeface="+mn-lt"/>
              </a:rPr>
              <a:t>kezdetben kicsi</a:t>
            </a:r>
          </a:p>
          <a:p>
            <a:r>
              <a:rPr lang="hu-HU" altLang="en-US" sz="2000" dirty="0" err="1">
                <a:latin typeface="Courier New" pitchFamily="49" charset="0"/>
              </a:rPr>
              <a:t>dsize</a:t>
            </a:r>
            <a:r>
              <a:rPr lang="hu-HU" altLang="en-US" sz="2000" dirty="0">
                <a:latin typeface="Courier New" pitchFamily="49" charset="0"/>
              </a:rPr>
              <a:t> = </a:t>
            </a:r>
            <a:r>
              <a:rPr lang="hu-HU" altLang="en-US" sz="2000" dirty="0" err="1">
                <a:latin typeface="Courier New" pitchFamily="49" charset="0"/>
              </a:rPr>
              <a:t>Rand</a:t>
            </a:r>
            <a:r>
              <a:rPr lang="hu-HU" altLang="en-US" sz="2000" dirty="0">
                <a:latin typeface="Courier New" pitchFamily="49" charset="0"/>
              </a:rPr>
              <a:t>(0.5, 0.25) / </a:t>
            </a:r>
            <a:r>
              <a:rPr lang="hu-HU" altLang="en-US" sz="2000" dirty="0" err="1">
                <a:latin typeface="Courier New" pitchFamily="49" charset="0"/>
              </a:rPr>
              <a:t>lifetime</a:t>
            </a:r>
            <a:r>
              <a:rPr lang="hu-HU" altLang="en-US" sz="2000" dirty="0">
                <a:latin typeface="Courier New" pitchFamily="49" charset="0"/>
              </a:rPr>
              <a:t>; </a:t>
            </a:r>
          </a:p>
          <a:p>
            <a:endParaRPr lang="hu-HU" altLang="en-US" sz="2000" dirty="0">
              <a:latin typeface="Courier New" pitchFamily="49" charset="0"/>
            </a:endParaRPr>
          </a:p>
          <a:p>
            <a:r>
              <a:rPr lang="hu-HU" altLang="en-US" sz="2000" dirty="0" err="1">
                <a:latin typeface="Courier New" pitchFamily="49" charset="0"/>
              </a:rPr>
              <a:t>velocity</a:t>
            </a:r>
            <a:r>
              <a:rPr lang="hu-HU" altLang="en-US" sz="2000" dirty="0">
                <a:latin typeface="Courier New" pitchFamily="49" charset="0"/>
              </a:rPr>
              <a:t> = </a:t>
            </a:r>
            <a:r>
              <a:rPr lang="hu-HU" altLang="en-US" sz="2000" dirty="0" err="1">
                <a:latin typeface="Courier New" pitchFamily="49" charset="0"/>
              </a:rPr>
              <a:t>Vector</a:t>
            </a:r>
            <a:r>
              <a:rPr lang="hu-HU" altLang="en-US" sz="2000" dirty="0">
                <a:latin typeface="Courier New" pitchFamily="49" charset="0"/>
              </a:rPr>
              <a:t>(</a:t>
            </a:r>
            <a:r>
              <a:rPr lang="hu-HU" altLang="en-US" sz="2000" dirty="0" err="1">
                <a:latin typeface="Courier New" pitchFamily="49" charset="0"/>
              </a:rPr>
              <a:t>Rand</a:t>
            </a:r>
            <a:r>
              <a:rPr lang="hu-HU" altLang="en-US" sz="2000" dirty="0">
                <a:latin typeface="Courier New" pitchFamily="49" charset="0"/>
              </a:rPr>
              <a:t>(0,</a:t>
            </a:r>
            <a:r>
              <a:rPr lang="en-GB" altLang="en-US" sz="2000" dirty="0">
                <a:latin typeface="Courier New" pitchFamily="49" charset="0"/>
              </a:rPr>
              <a:t>0.4),</a:t>
            </a:r>
            <a:r>
              <a:rPr lang="hu-HU" altLang="en-US" sz="2000" dirty="0">
                <a:latin typeface="Courier New" pitchFamily="49" charset="0"/>
              </a:rPr>
              <a:t> </a:t>
            </a:r>
            <a:r>
              <a:rPr lang="hu-HU" altLang="en-US" sz="2000" dirty="0" err="1">
                <a:latin typeface="Courier New" pitchFamily="49" charset="0"/>
              </a:rPr>
              <a:t>Rand</a:t>
            </a:r>
            <a:r>
              <a:rPr lang="hu-HU" altLang="en-US" sz="2000" dirty="0">
                <a:latin typeface="Courier New" pitchFamily="49" charset="0"/>
              </a:rPr>
              <a:t>(0,</a:t>
            </a:r>
            <a:r>
              <a:rPr lang="en-GB" altLang="en-US" sz="2000" dirty="0">
                <a:latin typeface="Courier New" pitchFamily="49" charset="0"/>
              </a:rPr>
              <a:t>0.4)</a:t>
            </a:r>
            <a:r>
              <a:rPr lang="hu-HU" altLang="en-US" sz="2000" dirty="0">
                <a:latin typeface="Courier New" pitchFamily="49" charset="0"/>
              </a:rPr>
              <a:t>, </a:t>
            </a:r>
            <a:r>
              <a:rPr lang="hu-HU" altLang="en-US" sz="2000" dirty="0" err="1">
                <a:latin typeface="Courier New" pitchFamily="49" charset="0"/>
              </a:rPr>
              <a:t>Rand</a:t>
            </a:r>
            <a:r>
              <a:rPr lang="hu-HU" altLang="en-US" sz="2000" dirty="0">
                <a:latin typeface="Courier New" pitchFamily="49" charset="0"/>
              </a:rPr>
              <a:t>(0,</a:t>
            </a:r>
            <a:r>
              <a:rPr lang="en-GB" altLang="en-US" sz="2000" dirty="0">
                <a:latin typeface="Courier New" pitchFamily="49" charset="0"/>
              </a:rPr>
              <a:t>0.4)</a:t>
            </a:r>
            <a:r>
              <a:rPr lang="hu-HU" altLang="en-US" sz="2000" dirty="0">
                <a:latin typeface="Courier New" pitchFamily="49" charset="0"/>
              </a:rPr>
              <a:t>); </a:t>
            </a:r>
            <a:endParaRPr lang="en-GB" altLang="en-US" sz="2000" dirty="0">
              <a:latin typeface="Courier New" pitchFamily="49" charset="0"/>
            </a:endParaRPr>
          </a:p>
          <a:p>
            <a:r>
              <a:rPr lang="hu-HU" altLang="en-US" sz="2000" dirty="0" err="1">
                <a:latin typeface="Courier New" pitchFamily="49" charset="0"/>
              </a:rPr>
              <a:t>acceleration</a:t>
            </a:r>
            <a:r>
              <a:rPr lang="hu-HU" altLang="en-US" sz="2000" dirty="0">
                <a:latin typeface="Courier New" pitchFamily="49" charset="0"/>
              </a:rPr>
              <a:t> = </a:t>
            </a:r>
            <a:r>
              <a:rPr lang="hu-HU" altLang="en-US" sz="2000" dirty="0" err="1">
                <a:latin typeface="Courier New" pitchFamily="49" charset="0"/>
              </a:rPr>
              <a:t>Vector</a:t>
            </a:r>
            <a:r>
              <a:rPr lang="hu-HU" altLang="en-US" sz="2000" dirty="0">
                <a:latin typeface="Courier New" pitchFamily="49" charset="0"/>
              </a:rPr>
              <a:t>(</a:t>
            </a:r>
            <a:r>
              <a:rPr lang="hu-HU" altLang="en-US" sz="2000" dirty="0" err="1">
                <a:latin typeface="Courier New" pitchFamily="49" charset="0"/>
              </a:rPr>
              <a:t>Rand</a:t>
            </a:r>
            <a:r>
              <a:rPr lang="hu-HU" altLang="en-US" sz="2000" dirty="0">
                <a:latin typeface="Courier New" pitchFamily="49" charset="0"/>
              </a:rPr>
              <a:t>(0,</a:t>
            </a:r>
            <a:r>
              <a:rPr lang="en-GB" altLang="en-US" sz="2000" dirty="0">
                <a:latin typeface="Courier New" pitchFamily="49" charset="0"/>
              </a:rPr>
              <a:t>1),</a:t>
            </a:r>
            <a:r>
              <a:rPr lang="hu-HU" altLang="en-US" sz="2000" dirty="0">
                <a:latin typeface="Courier New" pitchFamily="49" charset="0"/>
              </a:rPr>
              <a:t> </a:t>
            </a:r>
            <a:r>
              <a:rPr lang="hu-HU" altLang="en-US" sz="2000" dirty="0" err="1">
                <a:latin typeface="Courier New" pitchFamily="49" charset="0"/>
              </a:rPr>
              <a:t>Rand</a:t>
            </a:r>
            <a:r>
              <a:rPr lang="hu-HU" altLang="en-US" sz="2000" dirty="0">
                <a:latin typeface="Courier New" pitchFamily="49" charset="0"/>
              </a:rPr>
              <a:t>(0,</a:t>
            </a:r>
            <a:r>
              <a:rPr lang="en-GB" altLang="en-US" sz="2000" dirty="0">
                <a:latin typeface="Courier New" pitchFamily="49" charset="0"/>
              </a:rPr>
              <a:t>1)</a:t>
            </a:r>
            <a:r>
              <a:rPr lang="hu-HU" altLang="en-US" sz="2000" dirty="0">
                <a:latin typeface="Courier New" pitchFamily="49" charset="0"/>
              </a:rPr>
              <a:t>, </a:t>
            </a:r>
            <a:r>
              <a:rPr lang="hu-HU" altLang="en-US" sz="2000" dirty="0" err="1">
                <a:latin typeface="Courier New" pitchFamily="49" charset="0"/>
              </a:rPr>
              <a:t>Rand</a:t>
            </a:r>
            <a:r>
              <a:rPr lang="hu-HU" altLang="en-US" sz="2000" dirty="0">
                <a:latin typeface="Courier New" pitchFamily="49" charset="0"/>
              </a:rPr>
              <a:t>(0,</a:t>
            </a:r>
            <a:r>
              <a:rPr lang="en-GB" altLang="en-US" sz="2000" dirty="0">
                <a:latin typeface="Courier New" pitchFamily="49" charset="0"/>
              </a:rPr>
              <a:t>1));</a:t>
            </a:r>
            <a:endParaRPr lang="hu-HU" altLang="en-US" sz="2000" dirty="0">
              <a:latin typeface="Courier New" pitchFamily="49" charset="0"/>
            </a:endParaRPr>
          </a:p>
          <a:p>
            <a:endParaRPr lang="hu-HU" altLang="en-US" sz="2000" dirty="0">
              <a:latin typeface="Courier New" pitchFamily="49" charset="0"/>
            </a:endParaRPr>
          </a:p>
          <a:p>
            <a:r>
              <a:rPr lang="hu-HU" altLang="en-US" sz="2000" dirty="0">
                <a:latin typeface="Courier New" pitchFamily="49" charset="0"/>
              </a:rPr>
              <a:t>               </a:t>
            </a:r>
            <a:r>
              <a:rPr lang="hu-HU" altLang="en-US" sz="2000" dirty="0">
                <a:latin typeface="+mn-lt"/>
              </a:rPr>
              <a:t>// </a:t>
            </a:r>
            <a:r>
              <a:rPr lang="hu-HU" altLang="en-US" sz="2000" i="1" dirty="0">
                <a:latin typeface="+mn-lt"/>
              </a:rPr>
              <a:t>Planck törvény: sárga átlátszatlanból vörös átlátszóba</a:t>
            </a:r>
          </a:p>
          <a:p>
            <a:r>
              <a:rPr lang="hu-HU" altLang="en-US" sz="2000" dirty="0" err="1">
                <a:latin typeface="Courier New" pitchFamily="49" charset="0"/>
              </a:rPr>
              <a:t>color</a:t>
            </a:r>
            <a:r>
              <a:rPr lang="hu-HU" altLang="en-US" sz="2000" dirty="0">
                <a:latin typeface="Courier New" pitchFamily="49" charset="0"/>
              </a:rPr>
              <a:t> = </a:t>
            </a:r>
            <a:r>
              <a:rPr lang="hu-HU" altLang="en-US" sz="2000" dirty="0" err="1">
                <a:latin typeface="Courier New" pitchFamily="49" charset="0"/>
              </a:rPr>
              <a:t>Color</a:t>
            </a:r>
            <a:r>
              <a:rPr lang="hu-HU" altLang="en-US" sz="2000" dirty="0">
                <a:latin typeface="Courier New" pitchFamily="49" charset="0"/>
              </a:rPr>
              <a:t>(1, </a:t>
            </a:r>
            <a:r>
              <a:rPr lang="hu-HU" altLang="en-US" sz="2000" dirty="0" err="1">
                <a:latin typeface="Courier New" pitchFamily="49" charset="0"/>
              </a:rPr>
              <a:t>Rand</a:t>
            </a:r>
            <a:r>
              <a:rPr lang="hu-HU" altLang="en-US" sz="2000" dirty="0">
                <a:latin typeface="Courier New" pitchFamily="49" charset="0"/>
              </a:rPr>
              <a:t>(0.5, 0.25), 0, 1 );</a:t>
            </a:r>
          </a:p>
          <a:p>
            <a:r>
              <a:rPr lang="hu-HU" altLang="en-US" sz="2000" dirty="0" err="1">
                <a:latin typeface="Courier New" pitchFamily="49" charset="0"/>
              </a:rPr>
              <a:t>dcolor</a:t>
            </a:r>
            <a:r>
              <a:rPr lang="hu-HU" altLang="en-US" sz="2000" dirty="0">
                <a:latin typeface="Courier New" pitchFamily="49" charset="0"/>
              </a:rPr>
              <a:t> = </a:t>
            </a:r>
            <a:r>
              <a:rPr lang="hu-HU" altLang="en-US" sz="2000" dirty="0" err="1">
                <a:latin typeface="Courier New" pitchFamily="49" charset="0"/>
              </a:rPr>
              <a:t>Color</a:t>
            </a:r>
            <a:r>
              <a:rPr lang="hu-HU" altLang="en-US" sz="2000" dirty="0">
                <a:latin typeface="Courier New" pitchFamily="49" charset="0"/>
              </a:rPr>
              <a:t>(0, -0.25, 0, -1) / </a:t>
            </a:r>
            <a:r>
              <a:rPr lang="hu-HU" altLang="en-US" sz="2000" dirty="0" err="1">
                <a:latin typeface="Courier New" pitchFamily="49" charset="0"/>
              </a:rPr>
              <a:t>lifetime</a:t>
            </a:r>
            <a:r>
              <a:rPr lang="hu-HU" altLang="en-US" sz="2000" dirty="0">
                <a:latin typeface="Courier New" pitchFamily="49" charset="0"/>
              </a:rPr>
              <a:t>;</a:t>
            </a:r>
          </a:p>
        </p:txBody>
      </p:sp>
      <p:sp>
        <p:nvSpPr>
          <p:cNvPr id="51204" name="Line 4"/>
          <p:cNvSpPr>
            <a:spLocks noChangeShapeType="1"/>
          </p:cNvSpPr>
          <p:nvPr/>
        </p:nvSpPr>
        <p:spPr bwMode="auto">
          <a:xfrm>
            <a:off x="5791200" y="2362200"/>
            <a:ext cx="3581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3886201" y="1828801"/>
            <a:ext cx="212821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200">
                <a:latin typeface="+mn-lt"/>
              </a:rPr>
              <a:t>Rand(mean, var)</a:t>
            </a:r>
          </a:p>
        </p:txBody>
      </p:sp>
      <p:sp>
        <p:nvSpPr>
          <p:cNvPr id="51206" name="Oval 6"/>
          <p:cNvSpPr>
            <a:spLocks noChangeArrowheads="1"/>
          </p:cNvSpPr>
          <p:nvPr/>
        </p:nvSpPr>
        <p:spPr bwMode="auto">
          <a:xfrm>
            <a:off x="7696200" y="2286000"/>
            <a:ext cx="152400" cy="152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latin typeface="+mn-lt"/>
            </a:endParaRPr>
          </a:p>
        </p:txBody>
      </p:sp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6934200" y="1828800"/>
            <a:ext cx="1600200" cy="533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>
              <a:latin typeface="+mn-lt"/>
            </a:endParaRPr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7239001" y="1905001"/>
            <a:ext cx="84670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200">
                <a:latin typeface="+mn-lt"/>
              </a:rPr>
              <a:t>mean</a:t>
            </a:r>
          </a:p>
        </p:txBody>
      </p:sp>
      <p:sp>
        <p:nvSpPr>
          <p:cNvPr id="51209" name="Line 9"/>
          <p:cNvSpPr>
            <a:spLocks noChangeShapeType="1"/>
          </p:cNvSpPr>
          <p:nvPr/>
        </p:nvSpPr>
        <p:spPr bwMode="auto">
          <a:xfrm>
            <a:off x="6934200" y="1676400"/>
            <a:ext cx="1600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51210" name="Rectangle 10"/>
          <p:cNvSpPr>
            <a:spLocks noChangeArrowheads="1"/>
          </p:cNvSpPr>
          <p:nvPr/>
        </p:nvSpPr>
        <p:spPr bwMode="auto">
          <a:xfrm>
            <a:off x="8610600" y="1447801"/>
            <a:ext cx="5540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200">
                <a:latin typeface="+mn-lt"/>
              </a:rPr>
              <a:t>var</a:t>
            </a:r>
          </a:p>
        </p:txBody>
      </p:sp>
      <p:sp>
        <p:nvSpPr>
          <p:cNvPr id="51211" name="AutoShape 11">
            <a:hlinkClick r:id="rId3" action="ppaction://hlinkfile" highlightClick="1"/>
          </p:cNvPr>
          <p:cNvSpPr>
            <a:spLocks noChangeArrowheads="1"/>
          </p:cNvSpPr>
          <p:nvPr/>
        </p:nvSpPr>
        <p:spPr bwMode="auto">
          <a:xfrm>
            <a:off x="11064552" y="285726"/>
            <a:ext cx="647626" cy="523220"/>
          </a:xfrm>
          <a:prstGeom prst="actionButtonForwardNext">
            <a:avLst/>
          </a:prstGeom>
          <a:solidFill>
            <a:schemeClr val="bg2"/>
          </a:solidFill>
          <a:ln>
            <a:noFill/>
          </a:ln>
          <a:extLst/>
        </p:spPr>
        <p:txBody>
          <a:bodyPr wrap="square" anchor="ctr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042066" y="440767"/>
            <a:ext cx="6121400" cy="1143000"/>
          </a:xfrm>
        </p:spPr>
        <p:txBody>
          <a:bodyPr/>
          <a:lstStyle/>
          <a:p>
            <a:pPr>
              <a:defRPr/>
            </a:pPr>
            <a:r>
              <a:rPr lang="hu-HU" dirty="0" err="1" smtClean="0">
                <a:solidFill>
                  <a:srgbClr val="FF0000"/>
                </a:solidFill>
              </a:rPr>
              <a:t>Player</a:t>
            </a:r>
            <a:endParaRPr lang="hu-HU" dirty="0" smtClean="0">
              <a:solidFill>
                <a:srgbClr val="FF0000"/>
              </a:solidFill>
            </a:endParaRP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1847529" y="2058228"/>
            <a:ext cx="8494633" cy="47936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xtLst/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000" u="sng" dirty="0" err="1">
                <a:latin typeface="Courier New" pitchFamily="49" charset="0"/>
              </a:rPr>
              <a:t>class</a:t>
            </a:r>
            <a:r>
              <a:rPr lang="hu-HU" altLang="en-US" sz="2000" u="sng" dirty="0">
                <a:latin typeface="Courier New" pitchFamily="49" charset="0"/>
              </a:rPr>
              <a:t> </a:t>
            </a:r>
            <a:r>
              <a:rPr lang="hu-HU" altLang="en-US" sz="2000" u="sng" dirty="0" err="1">
                <a:latin typeface="Courier New" pitchFamily="49" charset="0"/>
              </a:rPr>
              <a:t>Player</a:t>
            </a:r>
            <a:r>
              <a:rPr lang="hu-HU" altLang="en-US" sz="2000" u="sng" dirty="0">
                <a:latin typeface="Courier New" pitchFamily="49" charset="0"/>
              </a:rPr>
              <a:t> : </a:t>
            </a:r>
            <a:r>
              <a:rPr lang="hu-HU" altLang="en-US" sz="2000" u="sng" dirty="0" err="1">
                <a:latin typeface="Courier New" pitchFamily="49" charset="0"/>
              </a:rPr>
              <a:t>public</a:t>
            </a:r>
            <a:r>
              <a:rPr lang="hu-HU" altLang="en-US" sz="2000" u="sng" dirty="0">
                <a:latin typeface="Courier New" pitchFamily="49" charset="0"/>
              </a:rPr>
              <a:t> Avatar</a:t>
            </a:r>
            <a:r>
              <a:rPr lang="en-US" altLang="en-US" sz="2000" u="sng" dirty="0">
                <a:latin typeface="Courier New" pitchFamily="49" charset="0"/>
              </a:rPr>
              <a:t>, public Ship</a:t>
            </a:r>
            <a:r>
              <a:rPr lang="hu-HU" altLang="en-US" sz="2000" u="sng" dirty="0">
                <a:latin typeface="Courier New" pitchFamily="49" charset="0"/>
              </a:rPr>
              <a:t> </a:t>
            </a:r>
            <a:r>
              <a:rPr lang="hu-HU" altLang="en-US" sz="2000" dirty="0">
                <a:latin typeface="Courier New" pitchFamily="49" charset="0"/>
              </a:rPr>
              <a:t>{ </a:t>
            </a:r>
            <a:endParaRPr lang="en-US" altLang="en-US" sz="2000" dirty="0">
              <a:latin typeface="Courier New" pitchFamily="49" charset="0"/>
            </a:endParaRPr>
          </a:p>
          <a:p>
            <a:r>
              <a:rPr lang="en-US" altLang="en-US" sz="2000" dirty="0">
                <a:latin typeface="Courier New" pitchFamily="49" charset="0"/>
              </a:rPr>
              <a:t>  </a:t>
            </a:r>
            <a:r>
              <a:rPr lang="hu-HU" altLang="en-US" sz="2000" dirty="0" err="1">
                <a:latin typeface="Courier New" pitchFamily="49" charset="0"/>
              </a:rPr>
              <a:t>void</a:t>
            </a:r>
            <a:r>
              <a:rPr lang="hu-HU" altLang="en-US" sz="2000" dirty="0">
                <a:latin typeface="Courier New" pitchFamily="49" charset="0"/>
              </a:rPr>
              <a:t> </a:t>
            </a:r>
            <a:r>
              <a:rPr lang="hu-HU" altLang="en-US" sz="2000" dirty="0" err="1" smtClean="0">
                <a:latin typeface="Courier New" pitchFamily="49" charset="0"/>
              </a:rPr>
              <a:t>ProcInput</a:t>
            </a:r>
            <a:r>
              <a:rPr lang="en-US" altLang="en-US" sz="2000" dirty="0" smtClean="0">
                <a:latin typeface="Courier New" pitchFamily="49" charset="0"/>
              </a:rPr>
              <a:t>(bool keys[]) </a:t>
            </a:r>
            <a:r>
              <a:rPr lang="en-US" altLang="en-US" sz="2000" dirty="0">
                <a:latin typeface="Courier New" pitchFamily="49" charset="0"/>
              </a:rPr>
              <a:t>{</a:t>
            </a:r>
            <a:endParaRPr lang="hu-HU" altLang="en-US" sz="2000" dirty="0">
              <a:latin typeface="Courier New" pitchFamily="49" charset="0"/>
            </a:endParaRPr>
          </a:p>
          <a:p>
            <a:r>
              <a:rPr lang="hu-HU" altLang="en-US" sz="2000" dirty="0">
                <a:latin typeface="Courier New" pitchFamily="49" charset="0"/>
              </a:rPr>
              <a:t>  </a:t>
            </a:r>
            <a:r>
              <a:rPr lang="en-US" altLang="en-US" sz="2000" dirty="0">
                <a:latin typeface="Courier New" pitchFamily="49" charset="0"/>
              </a:rPr>
              <a:t>   </a:t>
            </a:r>
            <a:r>
              <a:rPr lang="hu-HU" altLang="en-US" sz="2000" dirty="0" err="1">
                <a:latin typeface="Courier New" pitchFamily="49" charset="0"/>
              </a:rPr>
              <a:t>if</a:t>
            </a:r>
            <a:r>
              <a:rPr lang="hu-HU" altLang="en-US" sz="2000" dirty="0">
                <a:latin typeface="Courier New" pitchFamily="49" charset="0"/>
              </a:rPr>
              <a:t> </a:t>
            </a:r>
            <a:r>
              <a:rPr lang="hu-HU" altLang="en-US" sz="2000" dirty="0" smtClean="0">
                <a:latin typeface="Courier New" pitchFamily="49" charset="0"/>
              </a:rPr>
              <a:t>(</a:t>
            </a:r>
            <a:r>
              <a:rPr lang="en-US" altLang="en-US" sz="2000" dirty="0" smtClean="0">
                <a:latin typeface="Courier New" pitchFamily="49" charset="0"/>
              </a:rPr>
              <a:t> keys</a:t>
            </a:r>
            <a:r>
              <a:rPr lang="en-US" altLang="en-US" sz="2000" dirty="0">
                <a:latin typeface="Courier New" pitchFamily="49" charset="0"/>
              </a:rPr>
              <a:t>[‘ ‘] </a:t>
            </a:r>
            <a:r>
              <a:rPr lang="hu-HU" altLang="en-US" sz="2000" dirty="0">
                <a:latin typeface="Courier New" pitchFamily="49" charset="0"/>
              </a:rPr>
              <a:t>)</a:t>
            </a:r>
            <a:r>
              <a:rPr lang="en-US" altLang="en-US" sz="2000" dirty="0">
                <a:latin typeface="Courier New" pitchFamily="49" charset="0"/>
              </a:rPr>
              <a:t> </a:t>
            </a:r>
            <a:r>
              <a:rPr lang="en-US" altLang="en-US" sz="2000" i="1" dirty="0">
                <a:latin typeface="+mn-lt"/>
              </a:rPr>
              <a:t>// Fire! </a:t>
            </a:r>
          </a:p>
          <a:p>
            <a:r>
              <a:rPr lang="en-US" altLang="en-US" sz="2000" dirty="0">
                <a:latin typeface="Courier New" pitchFamily="49" charset="0"/>
              </a:rPr>
              <a:t>    </a:t>
            </a:r>
            <a:r>
              <a:rPr lang="hu-HU" altLang="en-US" sz="2000" dirty="0">
                <a:latin typeface="Courier New" pitchFamily="49" charset="0"/>
              </a:rPr>
              <a:t> </a:t>
            </a:r>
            <a:r>
              <a:rPr lang="en-US" altLang="en-US" sz="2000" dirty="0">
                <a:latin typeface="Courier New" pitchFamily="49" charset="0"/>
              </a:rPr>
              <a:t>	  </a:t>
            </a:r>
            <a:r>
              <a:rPr lang="en-US" altLang="en-US" sz="2000" dirty="0" err="1">
                <a:latin typeface="Courier New" pitchFamily="49" charset="0"/>
              </a:rPr>
              <a:t>objects.push_back</a:t>
            </a:r>
            <a:r>
              <a:rPr lang="hu-HU" altLang="en-US" sz="2000" dirty="0">
                <a:latin typeface="Courier New" pitchFamily="49" charset="0"/>
              </a:rPr>
              <a:t>(</a:t>
            </a:r>
            <a:r>
              <a:rPr lang="hu-HU" altLang="en-US" sz="2000" dirty="0" err="1">
                <a:latin typeface="Courier New" pitchFamily="49" charset="0"/>
              </a:rPr>
              <a:t>new</a:t>
            </a:r>
            <a:r>
              <a:rPr lang="hu-HU" altLang="en-US" sz="2000" dirty="0">
                <a:latin typeface="Courier New" pitchFamily="49" charset="0"/>
              </a:rPr>
              <a:t> </a:t>
            </a:r>
            <a:r>
              <a:rPr lang="hu-HU" altLang="en-US" sz="2000" dirty="0" err="1">
                <a:latin typeface="Courier New" pitchFamily="49" charset="0"/>
              </a:rPr>
              <a:t>Bullet</a:t>
            </a:r>
            <a:r>
              <a:rPr lang="hu-HU" altLang="en-US" sz="2000" dirty="0">
                <a:latin typeface="Courier New" pitchFamily="49" charset="0"/>
              </a:rPr>
              <a:t>(</a:t>
            </a:r>
            <a:r>
              <a:rPr lang="hu-HU" altLang="en-US" sz="2000" dirty="0" err="1">
                <a:latin typeface="Courier New" pitchFamily="49" charset="0"/>
              </a:rPr>
              <a:t>pos</a:t>
            </a:r>
            <a:r>
              <a:rPr lang="hu-HU" altLang="en-US" sz="2000" dirty="0">
                <a:latin typeface="Courier New" pitchFamily="49" charset="0"/>
              </a:rPr>
              <a:t>, </a:t>
            </a:r>
            <a:r>
              <a:rPr lang="hu-HU" altLang="en-US" sz="2000" dirty="0" err="1">
                <a:latin typeface="Courier New" pitchFamily="49" charset="0"/>
              </a:rPr>
              <a:t>velocity</a:t>
            </a:r>
            <a:r>
              <a:rPr lang="hu-HU" altLang="en-US" sz="2000" dirty="0">
                <a:latin typeface="Courier New" pitchFamily="49" charset="0"/>
              </a:rPr>
              <a:t>));</a:t>
            </a:r>
            <a:r>
              <a:rPr lang="en-US" altLang="en-US" sz="2400" dirty="0"/>
              <a:t>	</a:t>
            </a:r>
          </a:p>
          <a:p>
            <a:endParaRPr lang="en-US" altLang="en-US" sz="1050" dirty="0">
              <a:latin typeface="+mn-lt"/>
              <a:cs typeface="Courier New" panose="02070309020205020404" pitchFamily="49" charset="0"/>
            </a:endParaRPr>
          </a:p>
          <a:p>
            <a:r>
              <a:rPr lang="en-US" altLang="en-US" sz="2000" dirty="0">
                <a:latin typeface="+mn-lt"/>
                <a:cs typeface="Courier New" panose="02070309020205020404" pitchFamily="49" charset="0"/>
              </a:rPr>
              <a:t>             // </a:t>
            </a:r>
            <a:r>
              <a:rPr lang="hu-HU" altLang="en-US" sz="2000" i="1" dirty="0">
                <a:latin typeface="+mn-lt"/>
                <a:cs typeface="Courier New" panose="02070309020205020404" pitchFamily="49" charset="0"/>
              </a:rPr>
              <a:t>K</a:t>
            </a:r>
            <a:r>
              <a:rPr lang="en-US" altLang="en-US" sz="2000" i="1" dirty="0" err="1">
                <a:latin typeface="+mn-lt"/>
                <a:cs typeface="Courier New" panose="02070309020205020404" pitchFamily="49" charset="0"/>
              </a:rPr>
              <a:t>orm</a:t>
            </a:r>
            <a:r>
              <a:rPr lang="hu-HU" altLang="en-US" sz="2000" i="1" dirty="0" err="1">
                <a:latin typeface="+mn-lt"/>
                <a:cs typeface="Courier New" panose="02070309020205020404" pitchFamily="49" charset="0"/>
              </a:rPr>
              <a:t>ányzás</a:t>
            </a:r>
            <a:r>
              <a:rPr lang="hu-HU" altLang="en-US" sz="2000" i="1" dirty="0">
                <a:latin typeface="+mn-lt"/>
                <a:cs typeface="Courier New" panose="02070309020205020404" pitchFamily="49" charset="0"/>
              </a:rPr>
              <a:t>: az avatár koordinátarendszerében</a:t>
            </a:r>
            <a:r>
              <a:rPr lang="en-US" altLang="en-US" sz="2000" i="1" dirty="0">
                <a:latin typeface="+mn-lt"/>
                <a:cs typeface="Courier New" panose="02070309020205020404" pitchFamily="49" charset="0"/>
              </a:rPr>
              <a:t>!</a:t>
            </a:r>
            <a:endParaRPr lang="hu-HU" altLang="en-US" sz="2000" dirty="0">
              <a:latin typeface="+mn-lt"/>
              <a:cs typeface="Courier New" panose="02070309020205020404" pitchFamily="49" charset="0"/>
            </a:endParaRPr>
          </a:p>
          <a:p>
            <a:r>
              <a:rPr lang="hu-HU" altLang="en-US" sz="2000" dirty="0">
                <a:latin typeface="Courier New" pitchFamily="49" charset="0"/>
              </a:rPr>
              <a:t>  </a:t>
            </a:r>
            <a:r>
              <a:rPr lang="en-US" altLang="en-US" sz="2000" dirty="0">
                <a:latin typeface="Courier New" pitchFamily="49" charset="0"/>
              </a:rPr>
              <a:t>   vec3</a:t>
            </a:r>
            <a:r>
              <a:rPr lang="hu-HU" altLang="en-US" sz="2000" dirty="0">
                <a:latin typeface="Courier New" pitchFamily="49" charset="0"/>
              </a:rPr>
              <a:t> </a:t>
            </a:r>
            <a:r>
              <a:rPr lang="hu-HU" altLang="en-US" sz="2000" dirty="0" err="1">
                <a:latin typeface="Courier New" pitchFamily="49" charset="0"/>
              </a:rPr>
              <a:t>head</a:t>
            </a:r>
            <a:r>
              <a:rPr lang="hu-HU" altLang="en-US" sz="2000" dirty="0">
                <a:latin typeface="Courier New" pitchFamily="49" charset="0"/>
              </a:rPr>
              <a:t> = </a:t>
            </a:r>
            <a:r>
              <a:rPr lang="en-US" altLang="en-US" sz="2000" dirty="0">
                <a:latin typeface="Courier New" pitchFamily="49" charset="0"/>
              </a:rPr>
              <a:t>normalize(</a:t>
            </a:r>
            <a:r>
              <a:rPr lang="hu-HU" altLang="en-US" sz="2000" dirty="0" err="1">
                <a:latin typeface="Courier New" pitchFamily="49" charset="0"/>
              </a:rPr>
              <a:t>velocity</a:t>
            </a:r>
            <a:r>
              <a:rPr lang="hu-HU" altLang="en-US" sz="2000" dirty="0">
                <a:latin typeface="Courier New" pitchFamily="49" charset="0"/>
              </a:rPr>
              <a:t>);</a:t>
            </a:r>
            <a:endParaRPr lang="en-US" altLang="en-US" sz="2000" dirty="0">
              <a:latin typeface="Courier New" pitchFamily="49" charset="0"/>
            </a:endParaRP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pl-P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vec3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right</a:t>
            </a:r>
            <a:r>
              <a:rPr lang="pl-P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normalize(</a:t>
            </a:r>
            <a:r>
              <a:rPr lang="pl-P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cross(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wV</a:t>
            </a:r>
            <a:r>
              <a:rPr lang="pl-P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up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  <a:r>
              <a:rPr lang="pl-P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head</a:t>
            </a:r>
            <a:r>
              <a:rPr lang="pl-P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  <a:p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vec3 up = cross(head, right);</a:t>
            </a:r>
          </a:p>
          <a:p>
            <a:endParaRPr lang="hu-HU" altLang="en-US" sz="1100" dirty="0">
              <a:latin typeface="Courier New" pitchFamily="49" charset="0"/>
            </a:endParaRPr>
          </a:p>
          <a:p>
            <a:r>
              <a:rPr lang="hu-HU" altLang="en-US" sz="2000" dirty="0">
                <a:latin typeface="Courier New" pitchFamily="49" charset="0"/>
              </a:rPr>
              <a:t>  </a:t>
            </a:r>
            <a:r>
              <a:rPr lang="en-US" altLang="en-US" sz="2000" dirty="0">
                <a:latin typeface="Courier New" pitchFamily="49" charset="0"/>
              </a:rPr>
              <a:t>   </a:t>
            </a:r>
            <a:r>
              <a:rPr lang="hu-HU" altLang="en-US" sz="2000" dirty="0" err="1">
                <a:latin typeface="Courier New" pitchFamily="49" charset="0"/>
              </a:rPr>
              <a:t>if</a:t>
            </a:r>
            <a:r>
              <a:rPr lang="hu-HU" altLang="en-US" sz="2000" dirty="0">
                <a:latin typeface="Courier New" pitchFamily="49" charset="0"/>
              </a:rPr>
              <a:t> </a:t>
            </a:r>
            <a:r>
              <a:rPr lang="hu-HU" altLang="en-US" sz="2000" dirty="0" smtClean="0">
                <a:latin typeface="Courier New" pitchFamily="49" charset="0"/>
              </a:rPr>
              <a:t>(</a:t>
            </a:r>
            <a:r>
              <a:rPr lang="en-US" altLang="en-US" sz="2000" dirty="0" smtClean="0">
                <a:latin typeface="Courier New" pitchFamily="49" charset="0"/>
              </a:rPr>
              <a:t>keys[KEY_UP</a:t>
            </a:r>
            <a:r>
              <a:rPr lang="en-US" altLang="en-US" sz="2000" dirty="0">
                <a:latin typeface="Courier New" pitchFamily="49" charset="0"/>
              </a:rPr>
              <a:t>]</a:t>
            </a:r>
            <a:r>
              <a:rPr lang="hu-HU" altLang="en-US" sz="2000" dirty="0">
                <a:latin typeface="Courier New" pitchFamily="49" charset="0"/>
              </a:rPr>
              <a:t>)    </a:t>
            </a:r>
            <a:r>
              <a:rPr lang="hu-HU" altLang="en-US" sz="2000" dirty="0" err="1">
                <a:latin typeface="Courier New" pitchFamily="49" charset="0"/>
              </a:rPr>
              <a:t>force</a:t>
            </a:r>
            <a:r>
              <a:rPr lang="hu-HU" altLang="en-US" sz="2000" dirty="0">
                <a:latin typeface="Courier New" pitchFamily="49" charset="0"/>
              </a:rPr>
              <a:t> </a:t>
            </a:r>
            <a:r>
              <a:rPr lang="en-US" altLang="en-US" sz="2000" dirty="0">
                <a:latin typeface="Courier New" pitchFamily="49" charset="0"/>
              </a:rPr>
              <a:t>-</a:t>
            </a:r>
            <a:r>
              <a:rPr lang="hu-HU" altLang="en-US" sz="2000" dirty="0">
                <a:latin typeface="Courier New" pitchFamily="49" charset="0"/>
              </a:rPr>
              <a:t>= </a:t>
            </a:r>
            <a:r>
              <a:rPr lang="hu-HU" altLang="en-US" sz="2000" dirty="0" err="1">
                <a:latin typeface="Courier New" pitchFamily="49" charset="0"/>
              </a:rPr>
              <a:t>up</a:t>
            </a:r>
            <a:r>
              <a:rPr lang="hu-HU" altLang="en-US" sz="2000" dirty="0">
                <a:latin typeface="Courier New" pitchFamily="49" charset="0"/>
              </a:rPr>
              <a:t>;</a:t>
            </a:r>
          </a:p>
          <a:p>
            <a:r>
              <a:rPr lang="hu-HU" altLang="en-US" sz="2000" dirty="0">
                <a:latin typeface="Courier New" pitchFamily="49" charset="0"/>
              </a:rPr>
              <a:t>  </a:t>
            </a:r>
            <a:r>
              <a:rPr lang="en-US" altLang="en-US" sz="2000" dirty="0">
                <a:latin typeface="Courier New" pitchFamily="49" charset="0"/>
              </a:rPr>
              <a:t>   </a:t>
            </a:r>
            <a:r>
              <a:rPr lang="hu-HU" altLang="en-US" sz="2000" dirty="0" err="1">
                <a:latin typeface="Courier New" pitchFamily="49" charset="0"/>
              </a:rPr>
              <a:t>if</a:t>
            </a:r>
            <a:r>
              <a:rPr lang="hu-HU" altLang="en-US" sz="2000" dirty="0">
                <a:latin typeface="Courier New" pitchFamily="49" charset="0"/>
              </a:rPr>
              <a:t> </a:t>
            </a:r>
            <a:r>
              <a:rPr lang="hu-HU" altLang="en-US" sz="2000" dirty="0" smtClean="0">
                <a:latin typeface="Courier New" pitchFamily="49" charset="0"/>
              </a:rPr>
              <a:t>(</a:t>
            </a:r>
            <a:r>
              <a:rPr lang="en-US" altLang="en-US" sz="2000" dirty="0" smtClean="0">
                <a:latin typeface="Courier New" pitchFamily="49" charset="0"/>
              </a:rPr>
              <a:t>keys[KEY_DOWN</a:t>
            </a:r>
            <a:r>
              <a:rPr lang="en-US" altLang="en-US" sz="2000" dirty="0">
                <a:latin typeface="Courier New" pitchFamily="49" charset="0"/>
              </a:rPr>
              <a:t>]</a:t>
            </a:r>
            <a:r>
              <a:rPr lang="hu-HU" altLang="en-US" sz="2000" dirty="0">
                <a:latin typeface="Courier New" pitchFamily="49" charset="0"/>
              </a:rPr>
              <a:t>)  </a:t>
            </a:r>
            <a:r>
              <a:rPr lang="hu-HU" altLang="en-US" sz="2000" dirty="0" err="1">
                <a:latin typeface="Courier New" pitchFamily="49" charset="0"/>
              </a:rPr>
              <a:t>force</a:t>
            </a:r>
            <a:r>
              <a:rPr lang="hu-HU" altLang="en-US" sz="2000" dirty="0">
                <a:latin typeface="Courier New" pitchFamily="49" charset="0"/>
              </a:rPr>
              <a:t> += </a:t>
            </a:r>
            <a:r>
              <a:rPr lang="hu-HU" altLang="en-US" sz="2000" dirty="0" err="1">
                <a:latin typeface="Courier New" pitchFamily="49" charset="0"/>
              </a:rPr>
              <a:t>up</a:t>
            </a:r>
            <a:r>
              <a:rPr lang="hu-HU" altLang="en-US" sz="2000" dirty="0">
                <a:latin typeface="Courier New" pitchFamily="49" charset="0"/>
              </a:rPr>
              <a:t>;</a:t>
            </a:r>
          </a:p>
          <a:p>
            <a:r>
              <a:rPr lang="hu-HU" altLang="en-US" sz="2000" dirty="0">
                <a:latin typeface="Courier New" pitchFamily="49" charset="0"/>
              </a:rPr>
              <a:t>  </a:t>
            </a:r>
            <a:r>
              <a:rPr lang="en-US" altLang="en-US" sz="2000" dirty="0">
                <a:latin typeface="Courier New" pitchFamily="49" charset="0"/>
              </a:rPr>
              <a:t>   </a:t>
            </a:r>
            <a:r>
              <a:rPr lang="hu-HU" altLang="en-US" sz="2000" dirty="0" err="1">
                <a:latin typeface="Courier New" pitchFamily="49" charset="0"/>
              </a:rPr>
              <a:t>if</a:t>
            </a:r>
            <a:r>
              <a:rPr lang="hu-HU" altLang="en-US" sz="2000" dirty="0">
                <a:latin typeface="Courier New" pitchFamily="49" charset="0"/>
              </a:rPr>
              <a:t> </a:t>
            </a:r>
            <a:r>
              <a:rPr lang="hu-HU" altLang="en-US" sz="2000" dirty="0" smtClean="0">
                <a:latin typeface="Courier New" pitchFamily="49" charset="0"/>
              </a:rPr>
              <a:t>(</a:t>
            </a:r>
            <a:r>
              <a:rPr lang="en-US" altLang="en-US" sz="2000" dirty="0" smtClean="0">
                <a:latin typeface="Courier New" pitchFamily="49" charset="0"/>
              </a:rPr>
              <a:t>keys[KEY_LEFT</a:t>
            </a:r>
            <a:r>
              <a:rPr lang="en-US" altLang="en-US" sz="2000" dirty="0">
                <a:latin typeface="Courier New" pitchFamily="49" charset="0"/>
              </a:rPr>
              <a:t>]</a:t>
            </a:r>
            <a:r>
              <a:rPr lang="hu-HU" altLang="en-US" sz="2000" dirty="0">
                <a:latin typeface="Courier New" pitchFamily="49" charset="0"/>
              </a:rPr>
              <a:t>)  </a:t>
            </a:r>
            <a:r>
              <a:rPr lang="hu-HU" altLang="en-US" sz="2000" dirty="0" err="1">
                <a:latin typeface="Courier New" pitchFamily="49" charset="0"/>
              </a:rPr>
              <a:t>force</a:t>
            </a:r>
            <a:r>
              <a:rPr lang="hu-HU" altLang="en-US" sz="2000" dirty="0">
                <a:latin typeface="Courier New" pitchFamily="49" charset="0"/>
              </a:rPr>
              <a:t> </a:t>
            </a:r>
            <a:r>
              <a:rPr lang="en-US" altLang="en-US" sz="2000" dirty="0">
                <a:latin typeface="Courier New" pitchFamily="49" charset="0"/>
              </a:rPr>
              <a:t>-</a:t>
            </a:r>
            <a:r>
              <a:rPr lang="hu-HU" altLang="en-US" sz="2000" dirty="0">
                <a:latin typeface="Courier New" pitchFamily="49" charset="0"/>
              </a:rPr>
              <a:t>= </a:t>
            </a:r>
            <a:r>
              <a:rPr lang="en-US" altLang="en-US" sz="2000" dirty="0">
                <a:latin typeface="Courier New" pitchFamily="49" charset="0"/>
              </a:rPr>
              <a:t>right</a:t>
            </a:r>
            <a:r>
              <a:rPr lang="hu-HU" altLang="en-US" sz="2000" dirty="0">
                <a:latin typeface="Courier New" pitchFamily="49" charset="0"/>
              </a:rPr>
              <a:t>;</a:t>
            </a:r>
          </a:p>
          <a:p>
            <a:r>
              <a:rPr lang="hu-HU" altLang="en-US" sz="2000" dirty="0">
                <a:latin typeface="Courier New" pitchFamily="49" charset="0"/>
              </a:rPr>
              <a:t>  </a:t>
            </a:r>
            <a:r>
              <a:rPr lang="en-US" altLang="en-US" sz="2000" dirty="0">
                <a:latin typeface="Courier New" pitchFamily="49" charset="0"/>
              </a:rPr>
              <a:t>   </a:t>
            </a:r>
            <a:r>
              <a:rPr lang="hu-HU" altLang="en-US" sz="2000" dirty="0" err="1">
                <a:latin typeface="Courier New" pitchFamily="49" charset="0"/>
              </a:rPr>
              <a:t>if</a:t>
            </a:r>
            <a:r>
              <a:rPr lang="hu-HU" altLang="en-US" sz="2000" dirty="0">
                <a:latin typeface="Courier New" pitchFamily="49" charset="0"/>
              </a:rPr>
              <a:t> </a:t>
            </a:r>
            <a:r>
              <a:rPr lang="hu-HU" altLang="en-US" sz="2000" dirty="0" smtClean="0">
                <a:latin typeface="Courier New" pitchFamily="49" charset="0"/>
              </a:rPr>
              <a:t>(</a:t>
            </a:r>
            <a:r>
              <a:rPr lang="en-US" altLang="en-US" sz="2000" dirty="0" smtClean="0">
                <a:latin typeface="Courier New" pitchFamily="49" charset="0"/>
              </a:rPr>
              <a:t>keys[KEY_RIGHT</a:t>
            </a:r>
            <a:r>
              <a:rPr lang="en-US" altLang="en-US" sz="2000" dirty="0">
                <a:latin typeface="Courier New" pitchFamily="49" charset="0"/>
              </a:rPr>
              <a:t>]</a:t>
            </a:r>
            <a:r>
              <a:rPr lang="hu-HU" altLang="en-US" sz="2000" dirty="0">
                <a:latin typeface="Courier New" pitchFamily="49" charset="0"/>
              </a:rPr>
              <a:t>) </a:t>
            </a:r>
            <a:r>
              <a:rPr lang="hu-HU" altLang="en-US" sz="2000" dirty="0" err="1">
                <a:latin typeface="Courier New" pitchFamily="49" charset="0"/>
              </a:rPr>
              <a:t>force</a:t>
            </a:r>
            <a:r>
              <a:rPr lang="hu-HU" altLang="en-US" sz="2000" dirty="0">
                <a:latin typeface="Courier New" pitchFamily="49" charset="0"/>
              </a:rPr>
              <a:t> += </a:t>
            </a:r>
            <a:r>
              <a:rPr lang="en-US" altLang="en-US" sz="2000" dirty="0">
                <a:latin typeface="Courier New" pitchFamily="49" charset="0"/>
              </a:rPr>
              <a:t>right</a:t>
            </a:r>
            <a:r>
              <a:rPr lang="hu-HU" altLang="en-US" sz="2000" dirty="0">
                <a:latin typeface="Courier New" pitchFamily="49" charset="0"/>
              </a:rPr>
              <a:t>;</a:t>
            </a:r>
          </a:p>
          <a:p>
            <a:r>
              <a:rPr lang="en-US" altLang="en-US" sz="2000" dirty="0">
                <a:latin typeface="Courier New" pitchFamily="49" charset="0"/>
              </a:rPr>
              <a:t>  </a:t>
            </a:r>
            <a:r>
              <a:rPr lang="hu-HU" altLang="en-US" sz="2000" dirty="0">
                <a:latin typeface="Courier New" pitchFamily="49" charset="0"/>
              </a:rPr>
              <a:t>}</a:t>
            </a:r>
            <a:endParaRPr lang="en-US" altLang="en-US" sz="2000" dirty="0">
              <a:latin typeface="Courier New" pitchFamily="49" charset="0"/>
            </a:endParaRPr>
          </a:p>
          <a:p>
            <a:r>
              <a:rPr lang="en-US" altLang="en-US" sz="2000" dirty="0">
                <a:latin typeface="Courier New" pitchFamily="49" charset="0"/>
              </a:rPr>
              <a:t>};</a:t>
            </a:r>
            <a:endParaRPr lang="hu-HU" altLang="en-US" sz="2000" dirty="0">
              <a:latin typeface="Courier New" pitchFamily="49" charset="0"/>
            </a:endParaRPr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49494"/>
              </a:clrFrom>
              <a:clrTo>
                <a:srgbClr val="94949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4" y="414246"/>
            <a:ext cx="2160587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Line 5"/>
          <p:cNvSpPr>
            <a:spLocks noChangeShapeType="1"/>
          </p:cNvSpPr>
          <p:nvPr/>
        </p:nvSpPr>
        <p:spPr bwMode="auto">
          <a:xfrm flipH="1">
            <a:off x="8112125" y="1206408"/>
            <a:ext cx="863600" cy="3603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254" name="Line 6"/>
          <p:cNvSpPr>
            <a:spLocks noChangeShapeType="1"/>
          </p:cNvSpPr>
          <p:nvPr/>
        </p:nvSpPr>
        <p:spPr bwMode="auto">
          <a:xfrm flipH="1" flipV="1">
            <a:off x="8832851" y="342808"/>
            <a:ext cx="142875" cy="863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53255" name="Line 7"/>
          <p:cNvSpPr>
            <a:spLocks noChangeShapeType="1"/>
          </p:cNvSpPr>
          <p:nvPr/>
        </p:nvSpPr>
        <p:spPr bwMode="auto">
          <a:xfrm flipH="1" flipV="1">
            <a:off x="8579645" y="683314"/>
            <a:ext cx="396081" cy="52309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7323947" y="1374038"/>
            <a:ext cx="8226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400" dirty="0" err="1">
                <a:latin typeface="+mn-lt"/>
              </a:rPr>
              <a:t>head</a:t>
            </a:r>
            <a:endParaRPr lang="hu-HU" altLang="en-US" sz="2400" dirty="0">
              <a:latin typeface="+mn-lt"/>
            </a:endParaRPr>
          </a:p>
        </p:txBody>
      </p:sp>
      <p:sp>
        <p:nvSpPr>
          <p:cNvPr id="53257" name="Rectangle 9"/>
          <p:cNvSpPr>
            <a:spLocks noChangeArrowheads="1"/>
          </p:cNvSpPr>
          <p:nvPr/>
        </p:nvSpPr>
        <p:spPr bwMode="auto">
          <a:xfrm>
            <a:off x="8839994" y="-27384"/>
            <a:ext cx="523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400" dirty="0" err="1">
                <a:latin typeface="+mn-lt"/>
              </a:rPr>
              <a:t>up</a:t>
            </a:r>
            <a:endParaRPr lang="hu-HU" altLang="en-US" sz="2400" dirty="0">
              <a:latin typeface="+mn-lt"/>
            </a:endParaRPr>
          </a:p>
        </p:txBody>
      </p:sp>
      <p:sp>
        <p:nvSpPr>
          <p:cNvPr id="53258" name="Rectangle 10"/>
          <p:cNvSpPr>
            <a:spLocks noChangeArrowheads="1"/>
          </p:cNvSpPr>
          <p:nvPr/>
        </p:nvSpPr>
        <p:spPr bwMode="auto">
          <a:xfrm>
            <a:off x="7950597" y="317409"/>
            <a:ext cx="7845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400" dirty="0">
                <a:latin typeface="+mn-lt"/>
              </a:rPr>
              <a:t>right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46"/>
          <p:cNvSpPr>
            <a:spLocks noChangeArrowheads="1"/>
          </p:cNvSpPr>
          <p:nvPr/>
        </p:nvSpPr>
        <p:spPr bwMode="auto">
          <a:xfrm>
            <a:off x="5015880" y="1487760"/>
            <a:ext cx="5562600" cy="5181600"/>
          </a:xfrm>
          <a:prstGeom prst="rect">
            <a:avLst/>
          </a:prstGeom>
          <a:solidFill>
            <a:srgbClr val="CCCCCE"/>
          </a:solidFill>
          <a:ln w="381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dirty="0">
              <a:latin typeface="+mn-lt"/>
            </a:endParaRPr>
          </a:p>
        </p:txBody>
      </p:sp>
      <p:pic>
        <p:nvPicPr>
          <p:cNvPr id="56" name="Picture 1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737" y="1554955"/>
            <a:ext cx="2209799" cy="224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4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949494"/>
              </a:clrFrom>
              <a:clrTo>
                <a:srgbClr val="949494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106" y="3676379"/>
            <a:ext cx="3635375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Rectangle 8"/>
          <p:cNvSpPr>
            <a:spLocks noChangeArrowheads="1"/>
          </p:cNvSpPr>
          <p:nvPr/>
        </p:nvSpPr>
        <p:spPr bwMode="auto">
          <a:xfrm>
            <a:off x="8381380" y="5827440"/>
            <a:ext cx="21971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endParaRPr lang="hu-HU" altLang="en-US" sz="2200" b="0" i="1" dirty="0">
              <a:latin typeface="+mn-lt"/>
            </a:endParaRPr>
          </a:p>
        </p:txBody>
      </p:sp>
      <p:sp>
        <p:nvSpPr>
          <p:cNvPr id="59" name="Line 10"/>
          <p:cNvSpPr>
            <a:spLocks noChangeShapeType="1"/>
          </p:cNvSpPr>
          <p:nvPr/>
        </p:nvSpPr>
        <p:spPr bwMode="auto">
          <a:xfrm flipV="1">
            <a:off x="6616080" y="2627040"/>
            <a:ext cx="1752600" cy="457200"/>
          </a:xfrm>
          <a:prstGeom prst="line">
            <a:avLst/>
          </a:prstGeom>
          <a:noFill/>
          <a:ln w="76199">
            <a:solidFill>
              <a:srgbClr val="7030A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60" name="Text Box 11"/>
          <p:cNvSpPr txBox="1">
            <a:spLocks noChangeArrowheads="1"/>
          </p:cNvSpPr>
          <p:nvPr/>
        </p:nvSpPr>
        <p:spPr bwMode="auto">
          <a:xfrm>
            <a:off x="5214319" y="5549629"/>
            <a:ext cx="89274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200" b="0" dirty="0">
                <a:latin typeface="+mn-lt"/>
              </a:rPr>
              <a:t>avatár</a:t>
            </a:r>
          </a:p>
        </p:txBody>
      </p:sp>
      <p:sp>
        <p:nvSpPr>
          <p:cNvPr id="61" name="Line 25"/>
          <p:cNvSpPr>
            <a:spLocks noChangeShapeType="1"/>
          </p:cNvSpPr>
          <p:nvPr/>
        </p:nvSpPr>
        <p:spPr bwMode="auto">
          <a:xfrm>
            <a:off x="5625480" y="3312840"/>
            <a:ext cx="0" cy="1219200"/>
          </a:xfrm>
          <a:prstGeom prst="line">
            <a:avLst/>
          </a:prstGeom>
          <a:noFill/>
          <a:ln w="57150">
            <a:solidFill>
              <a:srgbClr val="35C95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62" name="Line 26"/>
          <p:cNvSpPr>
            <a:spLocks noChangeShapeType="1"/>
          </p:cNvSpPr>
          <p:nvPr/>
        </p:nvSpPr>
        <p:spPr bwMode="auto">
          <a:xfrm>
            <a:off x="5320680" y="3617640"/>
            <a:ext cx="609600" cy="0"/>
          </a:xfrm>
          <a:prstGeom prst="line">
            <a:avLst/>
          </a:prstGeom>
          <a:noFill/>
          <a:ln w="57150">
            <a:solidFill>
              <a:srgbClr val="35C95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63" name="Line 27"/>
          <p:cNvSpPr>
            <a:spLocks noChangeShapeType="1"/>
          </p:cNvSpPr>
          <p:nvPr/>
        </p:nvSpPr>
        <p:spPr bwMode="auto">
          <a:xfrm flipH="1">
            <a:off x="5244480" y="4455840"/>
            <a:ext cx="381000" cy="1066800"/>
          </a:xfrm>
          <a:prstGeom prst="line">
            <a:avLst/>
          </a:prstGeom>
          <a:noFill/>
          <a:ln w="57150">
            <a:solidFill>
              <a:srgbClr val="35C95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64" name="Line 28"/>
          <p:cNvSpPr>
            <a:spLocks noChangeShapeType="1"/>
          </p:cNvSpPr>
          <p:nvPr/>
        </p:nvSpPr>
        <p:spPr bwMode="auto">
          <a:xfrm>
            <a:off x="5625480" y="4455840"/>
            <a:ext cx="304800" cy="1066800"/>
          </a:xfrm>
          <a:prstGeom prst="line">
            <a:avLst/>
          </a:prstGeom>
          <a:noFill/>
          <a:ln w="57150">
            <a:solidFill>
              <a:srgbClr val="35C95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65" name="Line 30"/>
          <p:cNvSpPr>
            <a:spLocks noChangeShapeType="1"/>
          </p:cNvSpPr>
          <p:nvPr/>
        </p:nvSpPr>
        <p:spPr bwMode="auto">
          <a:xfrm flipH="1">
            <a:off x="7987680" y="2931840"/>
            <a:ext cx="381000" cy="1066800"/>
          </a:xfrm>
          <a:prstGeom prst="line">
            <a:avLst/>
          </a:prstGeom>
          <a:noFill/>
          <a:ln w="76199">
            <a:solidFill>
              <a:srgbClr val="7030A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66" name="Line 31"/>
          <p:cNvSpPr>
            <a:spLocks noChangeShapeType="1"/>
          </p:cNvSpPr>
          <p:nvPr/>
        </p:nvSpPr>
        <p:spPr bwMode="auto">
          <a:xfrm>
            <a:off x="6727205" y="3604940"/>
            <a:ext cx="958850" cy="654050"/>
          </a:xfrm>
          <a:prstGeom prst="line">
            <a:avLst/>
          </a:prstGeom>
          <a:noFill/>
          <a:ln w="76199">
            <a:solidFill>
              <a:srgbClr val="7030A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b="0">
              <a:latin typeface="+mn-lt"/>
            </a:endParaRPr>
          </a:p>
        </p:txBody>
      </p:sp>
      <p:sp>
        <p:nvSpPr>
          <p:cNvPr id="67" name="Rectangle 32"/>
          <p:cNvSpPr>
            <a:spLocks noChangeArrowheads="1"/>
          </p:cNvSpPr>
          <p:nvPr/>
        </p:nvSpPr>
        <p:spPr bwMode="auto">
          <a:xfrm>
            <a:off x="6943106" y="2177103"/>
            <a:ext cx="133613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200" dirty="0">
                <a:solidFill>
                  <a:srgbClr val="7030A0"/>
                </a:solidFill>
                <a:latin typeface="+mn-lt"/>
              </a:rPr>
              <a:t>Interact( )</a:t>
            </a:r>
            <a:endParaRPr lang="hu-HU" altLang="en-US" sz="2200" dirty="0">
              <a:solidFill>
                <a:srgbClr val="7030A0"/>
              </a:solidFill>
              <a:latin typeface="+mn-lt"/>
            </a:endParaRPr>
          </a:p>
        </p:txBody>
      </p:sp>
      <p:grpSp>
        <p:nvGrpSpPr>
          <p:cNvPr id="68" name="Group 18"/>
          <p:cNvGrpSpPr>
            <a:grpSpLocks/>
          </p:cNvGrpSpPr>
          <p:nvPr/>
        </p:nvGrpSpPr>
        <p:grpSpPr bwMode="auto">
          <a:xfrm>
            <a:off x="5644530" y="2492102"/>
            <a:ext cx="833438" cy="820738"/>
            <a:chOff x="720" y="1511"/>
            <a:chExt cx="525" cy="517"/>
          </a:xfrm>
        </p:grpSpPr>
        <p:sp>
          <p:nvSpPr>
            <p:cNvPr id="69" name="Line 19"/>
            <p:cNvSpPr>
              <a:spLocks noChangeShapeType="1"/>
            </p:cNvSpPr>
            <p:nvPr/>
          </p:nvSpPr>
          <p:spPr bwMode="auto">
            <a:xfrm flipV="1">
              <a:off x="720" y="1625"/>
              <a:ext cx="396" cy="15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b="0">
                <a:latin typeface="+mn-lt"/>
              </a:endParaRPr>
            </a:p>
          </p:txBody>
        </p:sp>
        <p:sp>
          <p:nvSpPr>
            <p:cNvPr id="70" name="Line 20"/>
            <p:cNvSpPr>
              <a:spLocks noChangeShapeType="1"/>
            </p:cNvSpPr>
            <p:nvPr/>
          </p:nvSpPr>
          <p:spPr bwMode="auto">
            <a:xfrm>
              <a:off x="720" y="1776"/>
              <a:ext cx="396" cy="15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b="0">
                <a:latin typeface="+mn-lt"/>
              </a:endParaRPr>
            </a:p>
          </p:txBody>
        </p:sp>
        <p:sp>
          <p:nvSpPr>
            <p:cNvPr id="71" name="Oval 21"/>
            <p:cNvSpPr>
              <a:spLocks noChangeArrowheads="1"/>
            </p:cNvSpPr>
            <p:nvPr/>
          </p:nvSpPr>
          <p:spPr bwMode="auto">
            <a:xfrm>
              <a:off x="1024" y="1650"/>
              <a:ext cx="122" cy="25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 b="0">
                <a:latin typeface="+mn-lt"/>
              </a:endParaRPr>
            </a:p>
          </p:txBody>
        </p:sp>
        <p:sp>
          <p:nvSpPr>
            <p:cNvPr id="72" name="Oval 22"/>
            <p:cNvSpPr>
              <a:spLocks noChangeArrowheads="1"/>
            </p:cNvSpPr>
            <p:nvPr/>
          </p:nvSpPr>
          <p:spPr bwMode="auto">
            <a:xfrm>
              <a:off x="1085" y="1700"/>
              <a:ext cx="61" cy="151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 b="0">
                <a:latin typeface="+mn-lt"/>
              </a:endParaRPr>
            </a:p>
          </p:txBody>
        </p:sp>
        <p:sp>
          <p:nvSpPr>
            <p:cNvPr id="73" name="Freeform 23"/>
            <p:cNvSpPr>
              <a:spLocks/>
            </p:cNvSpPr>
            <p:nvPr/>
          </p:nvSpPr>
          <p:spPr bwMode="auto">
            <a:xfrm>
              <a:off x="1085" y="1524"/>
              <a:ext cx="92" cy="101"/>
            </a:xfrm>
            <a:custGeom>
              <a:avLst/>
              <a:gdLst>
                <a:gd name="T0" fmla="*/ 0 w 144"/>
                <a:gd name="T1" fmla="*/ 1 h 192"/>
                <a:gd name="T2" fmla="*/ 1 w 144"/>
                <a:gd name="T3" fmla="*/ 1 h 192"/>
                <a:gd name="T4" fmla="*/ 1 w 144"/>
                <a:gd name="T5" fmla="*/ 0 h 192"/>
                <a:gd name="T6" fmla="*/ 0 60000 65536"/>
                <a:gd name="T7" fmla="*/ 0 60000 65536"/>
                <a:gd name="T8" fmla="*/ 0 60000 65536"/>
                <a:gd name="T9" fmla="*/ 0 w 144"/>
                <a:gd name="T10" fmla="*/ 0 h 192"/>
                <a:gd name="T11" fmla="*/ 144 w 144"/>
                <a:gd name="T12" fmla="*/ 192 h 19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192">
                  <a:moveTo>
                    <a:pt x="0" y="192"/>
                  </a:moveTo>
                  <a:cubicBezTo>
                    <a:pt x="36" y="184"/>
                    <a:pt x="72" y="176"/>
                    <a:pt x="96" y="144"/>
                  </a:cubicBezTo>
                  <a:cubicBezTo>
                    <a:pt x="120" y="112"/>
                    <a:pt x="136" y="32"/>
                    <a:pt x="144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b="0">
                <a:latin typeface="+mn-lt"/>
              </a:endParaRPr>
            </a:p>
          </p:txBody>
        </p:sp>
        <p:sp>
          <p:nvSpPr>
            <p:cNvPr id="74" name="Freeform 24"/>
            <p:cNvSpPr>
              <a:spLocks/>
            </p:cNvSpPr>
            <p:nvPr/>
          </p:nvSpPr>
          <p:spPr bwMode="auto">
            <a:xfrm>
              <a:off x="1116" y="1543"/>
              <a:ext cx="122" cy="82"/>
            </a:xfrm>
            <a:custGeom>
              <a:avLst/>
              <a:gdLst>
                <a:gd name="T0" fmla="*/ 0 w 192"/>
                <a:gd name="T1" fmla="*/ 1 h 156"/>
                <a:gd name="T2" fmla="*/ 1 w 192"/>
                <a:gd name="T3" fmla="*/ 1 h 156"/>
                <a:gd name="T4" fmla="*/ 1 w 192"/>
                <a:gd name="T5" fmla="*/ 0 h 156"/>
                <a:gd name="T6" fmla="*/ 0 60000 65536"/>
                <a:gd name="T7" fmla="*/ 0 60000 65536"/>
                <a:gd name="T8" fmla="*/ 0 60000 65536"/>
                <a:gd name="T9" fmla="*/ 0 w 192"/>
                <a:gd name="T10" fmla="*/ 0 h 156"/>
                <a:gd name="T11" fmla="*/ 192 w 192"/>
                <a:gd name="T12" fmla="*/ 156 h 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156">
                  <a:moveTo>
                    <a:pt x="0" y="156"/>
                  </a:moveTo>
                  <a:cubicBezTo>
                    <a:pt x="22" y="150"/>
                    <a:pt x="100" y="146"/>
                    <a:pt x="132" y="120"/>
                  </a:cubicBezTo>
                  <a:cubicBezTo>
                    <a:pt x="164" y="94"/>
                    <a:pt x="180" y="25"/>
                    <a:pt x="192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b="0">
                <a:latin typeface="+mn-lt"/>
              </a:endParaRPr>
            </a:p>
          </p:txBody>
        </p:sp>
        <p:sp>
          <p:nvSpPr>
            <p:cNvPr id="75" name="Freeform 25"/>
            <p:cNvSpPr>
              <a:spLocks/>
            </p:cNvSpPr>
            <p:nvPr/>
          </p:nvSpPr>
          <p:spPr bwMode="auto">
            <a:xfrm>
              <a:off x="1085" y="1902"/>
              <a:ext cx="160" cy="75"/>
            </a:xfrm>
            <a:custGeom>
              <a:avLst/>
              <a:gdLst>
                <a:gd name="T0" fmla="*/ 0 w 252"/>
                <a:gd name="T1" fmla="*/ 0 h 144"/>
                <a:gd name="T2" fmla="*/ 1 w 252"/>
                <a:gd name="T3" fmla="*/ 1 h 144"/>
                <a:gd name="T4" fmla="*/ 1 w 252"/>
                <a:gd name="T5" fmla="*/ 1 h 144"/>
                <a:gd name="T6" fmla="*/ 0 60000 65536"/>
                <a:gd name="T7" fmla="*/ 0 60000 65536"/>
                <a:gd name="T8" fmla="*/ 0 60000 65536"/>
                <a:gd name="T9" fmla="*/ 0 w 252"/>
                <a:gd name="T10" fmla="*/ 0 h 144"/>
                <a:gd name="T11" fmla="*/ 252 w 252"/>
                <a:gd name="T12" fmla="*/ 144 h 1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2" h="144">
                  <a:moveTo>
                    <a:pt x="0" y="0"/>
                  </a:moveTo>
                  <a:cubicBezTo>
                    <a:pt x="56" y="8"/>
                    <a:pt x="102" y="24"/>
                    <a:pt x="144" y="48"/>
                  </a:cubicBezTo>
                  <a:cubicBezTo>
                    <a:pt x="186" y="72"/>
                    <a:pt x="230" y="124"/>
                    <a:pt x="252" y="144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b="0">
                <a:latin typeface="+mn-lt"/>
              </a:endParaRPr>
            </a:p>
          </p:txBody>
        </p:sp>
        <p:sp>
          <p:nvSpPr>
            <p:cNvPr id="76" name="Freeform 26"/>
            <p:cNvSpPr>
              <a:spLocks/>
            </p:cNvSpPr>
            <p:nvPr/>
          </p:nvSpPr>
          <p:spPr bwMode="auto">
            <a:xfrm>
              <a:off x="1085" y="1902"/>
              <a:ext cx="92" cy="126"/>
            </a:xfrm>
            <a:custGeom>
              <a:avLst/>
              <a:gdLst>
                <a:gd name="T0" fmla="*/ 0 w 144"/>
                <a:gd name="T1" fmla="*/ 0 h 240"/>
                <a:gd name="T2" fmla="*/ 1 w 144"/>
                <a:gd name="T3" fmla="*/ 1 h 240"/>
                <a:gd name="T4" fmla="*/ 1 w 144"/>
                <a:gd name="T5" fmla="*/ 1 h 240"/>
                <a:gd name="T6" fmla="*/ 0 60000 65536"/>
                <a:gd name="T7" fmla="*/ 0 60000 65536"/>
                <a:gd name="T8" fmla="*/ 0 60000 65536"/>
                <a:gd name="T9" fmla="*/ 0 w 144"/>
                <a:gd name="T10" fmla="*/ 0 h 240"/>
                <a:gd name="T11" fmla="*/ 144 w 144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4" h="240">
                  <a:moveTo>
                    <a:pt x="0" y="0"/>
                  </a:moveTo>
                  <a:cubicBezTo>
                    <a:pt x="20" y="24"/>
                    <a:pt x="96" y="104"/>
                    <a:pt x="120" y="144"/>
                  </a:cubicBezTo>
                  <a:cubicBezTo>
                    <a:pt x="144" y="184"/>
                    <a:pt x="139" y="220"/>
                    <a:pt x="144" y="24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b="0">
                <a:latin typeface="+mn-lt"/>
              </a:endParaRPr>
            </a:p>
          </p:txBody>
        </p:sp>
        <p:sp>
          <p:nvSpPr>
            <p:cNvPr id="77" name="Freeform 27"/>
            <p:cNvSpPr>
              <a:spLocks/>
            </p:cNvSpPr>
            <p:nvPr/>
          </p:nvSpPr>
          <p:spPr bwMode="auto">
            <a:xfrm>
              <a:off x="1085" y="1902"/>
              <a:ext cx="31" cy="126"/>
            </a:xfrm>
            <a:custGeom>
              <a:avLst/>
              <a:gdLst>
                <a:gd name="T0" fmla="*/ 0 w 48"/>
                <a:gd name="T1" fmla="*/ 0 h 240"/>
                <a:gd name="T2" fmla="*/ 1 w 48"/>
                <a:gd name="T3" fmla="*/ 1 h 240"/>
                <a:gd name="T4" fmla="*/ 0 w 48"/>
                <a:gd name="T5" fmla="*/ 1 h 240"/>
                <a:gd name="T6" fmla="*/ 0 60000 65536"/>
                <a:gd name="T7" fmla="*/ 0 60000 65536"/>
                <a:gd name="T8" fmla="*/ 0 60000 65536"/>
                <a:gd name="T9" fmla="*/ 0 w 48"/>
                <a:gd name="T10" fmla="*/ 0 h 240"/>
                <a:gd name="T11" fmla="*/ 48 w 48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" h="240">
                  <a:moveTo>
                    <a:pt x="0" y="0"/>
                  </a:moveTo>
                  <a:cubicBezTo>
                    <a:pt x="24" y="52"/>
                    <a:pt x="48" y="104"/>
                    <a:pt x="48" y="144"/>
                  </a:cubicBezTo>
                  <a:cubicBezTo>
                    <a:pt x="48" y="184"/>
                    <a:pt x="24" y="212"/>
                    <a:pt x="0" y="24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b="0">
                <a:latin typeface="+mn-lt"/>
              </a:endParaRPr>
            </a:p>
          </p:txBody>
        </p:sp>
        <p:sp>
          <p:nvSpPr>
            <p:cNvPr id="78" name="Freeform 28"/>
            <p:cNvSpPr>
              <a:spLocks/>
            </p:cNvSpPr>
            <p:nvPr/>
          </p:nvSpPr>
          <p:spPr bwMode="auto">
            <a:xfrm>
              <a:off x="1101" y="1511"/>
              <a:ext cx="33" cy="114"/>
            </a:xfrm>
            <a:custGeom>
              <a:avLst/>
              <a:gdLst>
                <a:gd name="T0" fmla="*/ 0 w 52"/>
                <a:gd name="T1" fmla="*/ 1 h 216"/>
                <a:gd name="T2" fmla="*/ 1 w 52"/>
                <a:gd name="T3" fmla="*/ 1 h 216"/>
                <a:gd name="T4" fmla="*/ 1 w 52"/>
                <a:gd name="T5" fmla="*/ 0 h 216"/>
                <a:gd name="T6" fmla="*/ 0 60000 65536"/>
                <a:gd name="T7" fmla="*/ 0 60000 65536"/>
                <a:gd name="T8" fmla="*/ 0 60000 65536"/>
                <a:gd name="T9" fmla="*/ 0 w 52"/>
                <a:gd name="T10" fmla="*/ 0 h 216"/>
                <a:gd name="T11" fmla="*/ 52 w 52"/>
                <a:gd name="T12" fmla="*/ 216 h 21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2" h="216">
                  <a:moveTo>
                    <a:pt x="0" y="216"/>
                  </a:moveTo>
                  <a:cubicBezTo>
                    <a:pt x="8" y="196"/>
                    <a:pt x="44" y="132"/>
                    <a:pt x="48" y="96"/>
                  </a:cubicBezTo>
                  <a:cubicBezTo>
                    <a:pt x="52" y="60"/>
                    <a:pt x="29" y="20"/>
                    <a:pt x="24" y="0"/>
                  </a:cubicBezTo>
                </a:path>
              </a:pathLst>
            </a:cu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b="0">
                <a:latin typeface="+mn-lt"/>
              </a:endParaRPr>
            </a:p>
          </p:txBody>
        </p:sp>
      </p:grpSp>
      <p:sp>
        <p:nvSpPr>
          <p:cNvPr id="79" name="Oval 24"/>
          <p:cNvSpPr>
            <a:spLocks noChangeArrowheads="1"/>
          </p:cNvSpPr>
          <p:nvPr/>
        </p:nvSpPr>
        <p:spPr bwMode="auto">
          <a:xfrm>
            <a:off x="5244480" y="2550840"/>
            <a:ext cx="762000" cy="762000"/>
          </a:xfrm>
          <a:prstGeom prst="ellipse">
            <a:avLst/>
          </a:prstGeom>
          <a:solidFill>
            <a:srgbClr val="35C955"/>
          </a:solidFill>
          <a:ln w="12700">
            <a:solidFill>
              <a:srgbClr val="35C955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 b="0">
              <a:latin typeface="+mn-lt"/>
            </a:endParaRPr>
          </a:p>
        </p:txBody>
      </p:sp>
      <p:cxnSp>
        <p:nvCxnSpPr>
          <p:cNvPr id="80" name="Egyenes összekötő nyíllal 79"/>
          <p:cNvCxnSpPr/>
          <p:nvPr/>
        </p:nvCxnSpPr>
        <p:spPr>
          <a:xfrm flipV="1">
            <a:off x="6456040" y="5373216"/>
            <a:ext cx="0" cy="6073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Egyenes összekötő nyíllal 80"/>
          <p:cNvCxnSpPr/>
          <p:nvPr/>
        </p:nvCxnSpPr>
        <p:spPr>
          <a:xfrm flipV="1">
            <a:off x="6458791" y="5980516"/>
            <a:ext cx="642271" cy="813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Egyenes összekötő nyíllal 81"/>
          <p:cNvCxnSpPr/>
          <p:nvPr/>
        </p:nvCxnSpPr>
        <p:spPr>
          <a:xfrm flipV="1">
            <a:off x="6466855" y="5679803"/>
            <a:ext cx="476250" cy="3007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 Box 11"/>
          <p:cNvSpPr txBox="1">
            <a:spLocks noChangeArrowheads="1"/>
          </p:cNvSpPr>
          <p:nvPr/>
        </p:nvSpPr>
        <p:spPr bwMode="auto">
          <a:xfrm>
            <a:off x="6090403" y="5957880"/>
            <a:ext cx="18607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000" b="0" dirty="0">
                <a:latin typeface="+mn-lt"/>
              </a:rPr>
              <a:t>Világkoordináta rendszer</a:t>
            </a:r>
          </a:p>
        </p:txBody>
      </p:sp>
      <p:graphicFrame>
        <p:nvGraphicFramePr>
          <p:cNvPr id="2051" name="Object 6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4582557"/>
              </p:ext>
            </p:extLst>
          </p:nvPr>
        </p:nvGraphicFramePr>
        <p:xfrm>
          <a:off x="1752600" y="2286001"/>
          <a:ext cx="2292350" cy="316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3" name="Klip" r:id="rId6" imgW="3597275" imgH="3390900" progId="">
                  <p:embed/>
                </p:oleObj>
              </mc:Choice>
              <mc:Fallback>
                <p:oleObj name="Klip" r:id="rId6" imgW="3597275" imgH="3390900" progId="">
                  <p:embed/>
                  <p:pic>
                    <p:nvPicPr>
                      <p:cNvPr id="0" name="Picture 86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286001"/>
                        <a:ext cx="2292350" cy="316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699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5" name="Line 7"/>
          <p:cNvSpPr>
            <a:spLocks noChangeShapeType="1"/>
          </p:cNvSpPr>
          <p:nvPr/>
        </p:nvSpPr>
        <p:spPr bwMode="auto">
          <a:xfrm>
            <a:off x="3143250" y="4292600"/>
            <a:ext cx="2520950" cy="0"/>
          </a:xfrm>
          <a:prstGeom prst="line">
            <a:avLst/>
          </a:prstGeom>
          <a:noFill/>
          <a:ln w="76199">
            <a:solidFill>
              <a:srgbClr val="35C95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 flipH="1">
            <a:off x="3503614" y="2997200"/>
            <a:ext cx="2232025" cy="0"/>
          </a:xfrm>
          <a:prstGeom prst="line">
            <a:avLst/>
          </a:prstGeom>
          <a:noFill/>
          <a:ln w="76199">
            <a:solidFill>
              <a:srgbClr val="35C955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2061" name="Text Box 23"/>
          <p:cNvSpPr txBox="1">
            <a:spLocks noChangeArrowheads="1"/>
          </p:cNvSpPr>
          <p:nvPr/>
        </p:nvSpPr>
        <p:spPr bwMode="auto">
          <a:xfrm>
            <a:off x="3935413" y="4292600"/>
            <a:ext cx="1128712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200">
                <a:latin typeface="+mn-lt"/>
              </a:rPr>
              <a:t>vezérlés</a:t>
            </a:r>
          </a:p>
        </p:txBody>
      </p:sp>
      <p:sp>
        <p:nvSpPr>
          <p:cNvPr id="2067" name="Text Box 29"/>
          <p:cNvSpPr txBox="1">
            <a:spLocks noChangeArrowheads="1"/>
          </p:cNvSpPr>
          <p:nvPr/>
        </p:nvSpPr>
        <p:spPr bwMode="auto">
          <a:xfrm>
            <a:off x="3503613" y="2205039"/>
            <a:ext cx="1611312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200">
                <a:latin typeface="+mn-lt"/>
              </a:rPr>
              <a:t>képszintézis</a:t>
            </a:r>
          </a:p>
        </p:txBody>
      </p:sp>
      <p:sp>
        <p:nvSpPr>
          <p:cNvPr id="2070" name="Freeform 33"/>
          <p:cNvSpPr>
            <a:spLocks/>
          </p:cNvSpPr>
          <p:nvPr/>
        </p:nvSpPr>
        <p:spPr bwMode="auto">
          <a:xfrm>
            <a:off x="6223968" y="1254820"/>
            <a:ext cx="2544762" cy="965200"/>
          </a:xfrm>
          <a:custGeom>
            <a:avLst/>
            <a:gdLst>
              <a:gd name="T0" fmla="*/ 0 w 1603"/>
              <a:gd name="T1" fmla="*/ 0 h 608"/>
              <a:gd name="T2" fmla="*/ 2147483647 w 1603"/>
              <a:gd name="T3" fmla="*/ 2147483647 h 608"/>
              <a:gd name="T4" fmla="*/ 2147483647 w 1603"/>
              <a:gd name="T5" fmla="*/ 2147483647 h 608"/>
              <a:gd name="T6" fmla="*/ 0 60000 65536"/>
              <a:gd name="T7" fmla="*/ 0 60000 65536"/>
              <a:gd name="T8" fmla="*/ 0 60000 65536"/>
              <a:gd name="T9" fmla="*/ 0 w 1603"/>
              <a:gd name="T10" fmla="*/ 0 h 608"/>
              <a:gd name="T11" fmla="*/ 1603 w 1603"/>
              <a:gd name="T12" fmla="*/ 608 h 60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03" h="608">
                <a:moveTo>
                  <a:pt x="0" y="0"/>
                </a:moveTo>
                <a:cubicBezTo>
                  <a:pt x="74" y="30"/>
                  <a:pt x="179" y="79"/>
                  <a:pt x="446" y="180"/>
                </a:cubicBezTo>
                <a:cubicBezTo>
                  <a:pt x="713" y="281"/>
                  <a:pt x="1362" y="519"/>
                  <a:pt x="1603" y="608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2071" name="Freeform 34"/>
          <p:cNvSpPr>
            <a:spLocks/>
          </p:cNvSpPr>
          <p:nvPr/>
        </p:nvSpPr>
        <p:spPr bwMode="auto">
          <a:xfrm>
            <a:off x="6250956" y="1281808"/>
            <a:ext cx="1700213" cy="3515345"/>
          </a:xfrm>
          <a:custGeom>
            <a:avLst/>
            <a:gdLst>
              <a:gd name="T0" fmla="*/ 0 w 1166"/>
              <a:gd name="T1" fmla="*/ 0 h 2143"/>
              <a:gd name="T2" fmla="*/ 2147483647 w 1166"/>
              <a:gd name="T3" fmla="*/ 2147483647 h 2143"/>
              <a:gd name="T4" fmla="*/ 2147483647 w 1166"/>
              <a:gd name="T5" fmla="*/ 2147483647 h 2143"/>
              <a:gd name="T6" fmla="*/ 0 60000 65536"/>
              <a:gd name="T7" fmla="*/ 0 60000 65536"/>
              <a:gd name="T8" fmla="*/ 0 60000 65536"/>
              <a:gd name="T9" fmla="*/ 0 w 1166"/>
              <a:gd name="T10" fmla="*/ 0 h 2143"/>
              <a:gd name="T11" fmla="*/ 1166 w 1166"/>
              <a:gd name="T12" fmla="*/ 2143 h 214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66" h="2143">
                <a:moveTo>
                  <a:pt x="0" y="0"/>
                </a:moveTo>
                <a:cubicBezTo>
                  <a:pt x="51" y="77"/>
                  <a:pt x="115" y="106"/>
                  <a:pt x="309" y="463"/>
                </a:cubicBezTo>
                <a:cubicBezTo>
                  <a:pt x="503" y="820"/>
                  <a:pt x="988" y="1793"/>
                  <a:pt x="1166" y="2143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2072" name="Text Box 35"/>
          <p:cNvSpPr txBox="1">
            <a:spLocks noChangeArrowheads="1"/>
          </p:cNvSpPr>
          <p:nvPr/>
        </p:nvSpPr>
        <p:spPr bwMode="auto">
          <a:xfrm>
            <a:off x="5055942" y="753348"/>
            <a:ext cx="260032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200" dirty="0" err="1">
                <a:latin typeface="+mn-lt"/>
              </a:rPr>
              <a:t>Animate</a:t>
            </a:r>
            <a:r>
              <a:rPr lang="hu-HU" altLang="en-US" sz="2200" dirty="0">
                <a:latin typeface="+mn-lt"/>
              </a:rPr>
              <a:t>(</a:t>
            </a:r>
            <a:r>
              <a:rPr lang="hu-HU" altLang="en-US" sz="2200" dirty="0" err="1">
                <a:latin typeface="+mn-lt"/>
              </a:rPr>
              <a:t>dt</a:t>
            </a:r>
            <a:r>
              <a:rPr lang="hu-HU" altLang="en-US" sz="2200" dirty="0">
                <a:latin typeface="+mn-lt"/>
              </a:rPr>
              <a:t>), </a:t>
            </a:r>
            <a:r>
              <a:rPr lang="hu-HU" altLang="en-US" sz="2200" dirty="0" err="1">
                <a:latin typeface="+mn-lt"/>
              </a:rPr>
              <a:t>Draw</a:t>
            </a:r>
            <a:r>
              <a:rPr lang="hu-HU" altLang="en-US" sz="2200" dirty="0">
                <a:latin typeface="+mn-lt"/>
              </a:rPr>
              <a:t>(</a:t>
            </a:r>
            <a:r>
              <a:rPr lang="en-US" altLang="en-US" sz="2200" dirty="0">
                <a:latin typeface="+mn-lt"/>
              </a:rPr>
              <a:t> </a:t>
            </a:r>
            <a:r>
              <a:rPr lang="hu-HU" altLang="en-US" sz="2200" dirty="0">
                <a:latin typeface="+mn-lt"/>
              </a:rPr>
              <a:t>)</a:t>
            </a:r>
          </a:p>
        </p:txBody>
      </p:sp>
      <p:sp>
        <p:nvSpPr>
          <p:cNvPr id="2073" name="Freeform 36"/>
          <p:cNvSpPr>
            <a:spLocks/>
          </p:cNvSpPr>
          <p:nvPr/>
        </p:nvSpPr>
        <p:spPr bwMode="auto">
          <a:xfrm>
            <a:off x="8843963" y="625475"/>
            <a:ext cx="463550" cy="3143250"/>
          </a:xfrm>
          <a:custGeom>
            <a:avLst/>
            <a:gdLst>
              <a:gd name="T0" fmla="*/ 2147483647 w 292"/>
              <a:gd name="T1" fmla="*/ 0 h 1980"/>
              <a:gd name="T2" fmla="*/ 2147483647 w 292"/>
              <a:gd name="T3" fmla="*/ 2147483647 h 1980"/>
              <a:gd name="T4" fmla="*/ 0 w 292"/>
              <a:gd name="T5" fmla="*/ 2147483647 h 1980"/>
              <a:gd name="T6" fmla="*/ 0 60000 65536"/>
              <a:gd name="T7" fmla="*/ 0 60000 65536"/>
              <a:gd name="T8" fmla="*/ 0 60000 65536"/>
              <a:gd name="T9" fmla="*/ 0 w 292"/>
              <a:gd name="T10" fmla="*/ 0 h 1980"/>
              <a:gd name="T11" fmla="*/ 292 w 292"/>
              <a:gd name="T12" fmla="*/ 1980 h 19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2" h="1980">
                <a:moveTo>
                  <a:pt x="292" y="0"/>
                </a:moveTo>
                <a:cubicBezTo>
                  <a:pt x="258" y="59"/>
                  <a:pt x="135" y="30"/>
                  <a:pt x="86" y="360"/>
                </a:cubicBezTo>
                <a:cubicBezTo>
                  <a:pt x="37" y="690"/>
                  <a:pt x="18" y="1643"/>
                  <a:pt x="0" y="1980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2074" name="Text Box 37"/>
          <p:cNvSpPr txBox="1">
            <a:spLocks noChangeArrowheads="1"/>
          </p:cNvSpPr>
          <p:nvPr/>
        </p:nvSpPr>
        <p:spPr bwMode="auto">
          <a:xfrm>
            <a:off x="8610600" y="228601"/>
            <a:ext cx="147540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200" dirty="0" err="1">
                <a:latin typeface="+mn-lt"/>
              </a:rPr>
              <a:t>Control</a:t>
            </a:r>
            <a:r>
              <a:rPr lang="hu-HU" altLang="en-US" sz="2200" dirty="0">
                <a:latin typeface="+mn-lt"/>
              </a:rPr>
              <a:t>(</a:t>
            </a:r>
            <a:r>
              <a:rPr lang="hu-HU" altLang="en-US" sz="2200" dirty="0" err="1">
                <a:latin typeface="+mn-lt"/>
              </a:rPr>
              <a:t>dt</a:t>
            </a:r>
            <a:r>
              <a:rPr lang="hu-HU" altLang="en-US" sz="2200" dirty="0">
                <a:latin typeface="+mn-lt"/>
              </a:rPr>
              <a:t>)</a:t>
            </a:r>
          </a:p>
        </p:txBody>
      </p:sp>
      <p:sp>
        <p:nvSpPr>
          <p:cNvPr id="2075" name="Freeform 38"/>
          <p:cNvSpPr>
            <a:spLocks/>
          </p:cNvSpPr>
          <p:nvPr/>
        </p:nvSpPr>
        <p:spPr bwMode="auto">
          <a:xfrm>
            <a:off x="9323389" y="641351"/>
            <a:ext cx="561975" cy="1046163"/>
          </a:xfrm>
          <a:custGeom>
            <a:avLst/>
            <a:gdLst>
              <a:gd name="T0" fmla="*/ 0 w 354"/>
              <a:gd name="T1" fmla="*/ 0 h 659"/>
              <a:gd name="T2" fmla="*/ 2147483647 w 354"/>
              <a:gd name="T3" fmla="*/ 2147483647 h 659"/>
              <a:gd name="T4" fmla="*/ 2147483647 w 354"/>
              <a:gd name="T5" fmla="*/ 2147483647 h 659"/>
              <a:gd name="T6" fmla="*/ 0 60000 65536"/>
              <a:gd name="T7" fmla="*/ 0 60000 65536"/>
              <a:gd name="T8" fmla="*/ 0 60000 65536"/>
              <a:gd name="T9" fmla="*/ 0 w 354"/>
              <a:gd name="T10" fmla="*/ 0 h 659"/>
              <a:gd name="T11" fmla="*/ 354 w 354"/>
              <a:gd name="T12" fmla="*/ 659 h 65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54" h="659">
                <a:moveTo>
                  <a:pt x="0" y="0"/>
                </a:moveTo>
                <a:cubicBezTo>
                  <a:pt x="51" y="57"/>
                  <a:pt x="260" y="232"/>
                  <a:pt x="307" y="342"/>
                </a:cubicBezTo>
                <a:cubicBezTo>
                  <a:pt x="354" y="452"/>
                  <a:pt x="286" y="593"/>
                  <a:pt x="281" y="659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2076" name="Freeform 39"/>
          <p:cNvSpPr>
            <a:spLocks/>
          </p:cNvSpPr>
          <p:nvPr/>
        </p:nvSpPr>
        <p:spPr bwMode="auto">
          <a:xfrm flipH="1">
            <a:off x="5625480" y="1278632"/>
            <a:ext cx="609600" cy="1524000"/>
          </a:xfrm>
          <a:custGeom>
            <a:avLst/>
            <a:gdLst>
              <a:gd name="T0" fmla="*/ 0 w 1166"/>
              <a:gd name="T1" fmla="*/ 0 h 2143"/>
              <a:gd name="T2" fmla="*/ 2147483647 w 1166"/>
              <a:gd name="T3" fmla="*/ 2147483647 h 2143"/>
              <a:gd name="T4" fmla="*/ 2147483647 w 1166"/>
              <a:gd name="T5" fmla="*/ 2147483647 h 2143"/>
              <a:gd name="T6" fmla="*/ 0 60000 65536"/>
              <a:gd name="T7" fmla="*/ 0 60000 65536"/>
              <a:gd name="T8" fmla="*/ 0 60000 65536"/>
              <a:gd name="T9" fmla="*/ 0 w 1166"/>
              <a:gd name="T10" fmla="*/ 0 h 2143"/>
              <a:gd name="T11" fmla="*/ 1166 w 1166"/>
              <a:gd name="T12" fmla="*/ 2143 h 214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66" h="2143">
                <a:moveTo>
                  <a:pt x="0" y="0"/>
                </a:moveTo>
                <a:cubicBezTo>
                  <a:pt x="51" y="77"/>
                  <a:pt x="115" y="106"/>
                  <a:pt x="309" y="463"/>
                </a:cubicBezTo>
                <a:cubicBezTo>
                  <a:pt x="503" y="820"/>
                  <a:pt x="988" y="1793"/>
                  <a:pt x="1166" y="2143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2077" name="Freeform 40"/>
          <p:cNvSpPr>
            <a:spLocks/>
          </p:cNvSpPr>
          <p:nvPr/>
        </p:nvSpPr>
        <p:spPr bwMode="auto">
          <a:xfrm flipH="1">
            <a:off x="6019801" y="618874"/>
            <a:ext cx="3305061" cy="1971926"/>
          </a:xfrm>
          <a:custGeom>
            <a:avLst/>
            <a:gdLst>
              <a:gd name="T0" fmla="*/ 0 w 1603"/>
              <a:gd name="T1" fmla="*/ 0 h 608"/>
              <a:gd name="T2" fmla="*/ 2147483647 w 1603"/>
              <a:gd name="T3" fmla="*/ 2147483647 h 608"/>
              <a:gd name="T4" fmla="*/ 2147483647 w 1603"/>
              <a:gd name="T5" fmla="*/ 2147483647 h 608"/>
              <a:gd name="T6" fmla="*/ 0 60000 65536"/>
              <a:gd name="T7" fmla="*/ 0 60000 65536"/>
              <a:gd name="T8" fmla="*/ 0 60000 65536"/>
              <a:gd name="T9" fmla="*/ 0 w 1603"/>
              <a:gd name="T10" fmla="*/ 0 h 608"/>
              <a:gd name="T11" fmla="*/ 1603 w 1603"/>
              <a:gd name="T12" fmla="*/ 608 h 608"/>
              <a:gd name="connsiteX0" fmla="*/ 0 w 86747"/>
              <a:gd name="connsiteY0" fmla="*/ 0 h 12323"/>
              <a:gd name="connsiteX1" fmla="*/ 79529 w 86747"/>
              <a:gd name="connsiteY1" fmla="*/ 5284 h 12323"/>
              <a:gd name="connsiteX2" fmla="*/ 86747 w 86747"/>
              <a:gd name="connsiteY2" fmla="*/ 12323 h 12323"/>
              <a:gd name="connsiteX0" fmla="*/ 0 w 86747"/>
              <a:gd name="connsiteY0" fmla="*/ 0 h 12323"/>
              <a:gd name="connsiteX1" fmla="*/ 54738 w 86747"/>
              <a:gd name="connsiteY1" fmla="*/ 4154 h 12323"/>
              <a:gd name="connsiteX2" fmla="*/ 86747 w 86747"/>
              <a:gd name="connsiteY2" fmla="*/ 12323 h 12323"/>
              <a:gd name="connsiteX0" fmla="*/ 0 w 86747"/>
              <a:gd name="connsiteY0" fmla="*/ 0 h 12323"/>
              <a:gd name="connsiteX1" fmla="*/ 54738 w 86747"/>
              <a:gd name="connsiteY1" fmla="*/ 4154 h 12323"/>
              <a:gd name="connsiteX2" fmla="*/ 86747 w 86747"/>
              <a:gd name="connsiteY2" fmla="*/ 12323 h 12323"/>
              <a:gd name="connsiteX0" fmla="*/ 0 w 86747"/>
              <a:gd name="connsiteY0" fmla="*/ 0 h 12323"/>
              <a:gd name="connsiteX1" fmla="*/ 54738 w 86747"/>
              <a:gd name="connsiteY1" fmla="*/ 4154 h 12323"/>
              <a:gd name="connsiteX2" fmla="*/ 86747 w 86747"/>
              <a:gd name="connsiteY2" fmla="*/ 12323 h 12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747" h="12323">
                <a:moveTo>
                  <a:pt x="0" y="0"/>
                </a:moveTo>
                <a:cubicBezTo>
                  <a:pt x="462" y="493"/>
                  <a:pt x="48062" y="2994"/>
                  <a:pt x="54738" y="4154"/>
                </a:cubicBezTo>
                <a:cubicBezTo>
                  <a:pt x="64316" y="5250"/>
                  <a:pt x="85244" y="10859"/>
                  <a:pt x="86747" y="12323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2078" name="Rectangle 42"/>
          <p:cNvSpPr>
            <a:spLocks noChangeArrowheads="1"/>
          </p:cNvSpPr>
          <p:nvPr/>
        </p:nvSpPr>
        <p:spPr bwMode="auto">
          <a:xfrm>
            <a:off x="2063750" y="5876926"/>
            <a:ext cx="287905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200">
                <a:latin typeface="+mn-lt"/>
              </a:rPr>
              <a:t>ProcessInput</a:t>
            </a:r>
            <a:r>
              <a:rPr lang="en-US" altLang="en-US" sz="2200">
                <a:latin typeface="+mn-lt"/>
              </a:rPr>
              <a:t>( )</a:t>
            </a:r>
          </a:p>
          <a:p>
            <a:r>
              <a:rPr lang="en-US" altLang="en-US" sz="2200">
                <a:latin typeface="+mn-lt"/>
              </a:rPr>
              <a:t>SetCameraTransform( )</a:t>
            </a:r>
            <a:endParaRPr lang="hu-HU" altLang="en-US" sz="2200">
              <a:latin typeface="+mn-lt"/>
            </a:endParaRPr>
          </a:p>
        </p:txBody>
      </p:sp>
      <p:sp>
        <p:nvSpPr>
          <p:cNvPr id="2079" name="Line 43"/>
          <p:cNvSpPr>
            <a:spLocks noChangeShapeType="1"/>
          </p:cNvSpPr>
          <p:nvPr/>
        </p:nvSpPr>
        <p:spPr bwMode="auto">
          <a:xfrm flipV="1">
            <a:off x="4079875" y="4724400"/>
            <a:ext cx="1511300" cy="1441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>
              <a:latin typeface="+mn-lt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35360" y="274638"/>
            <a:ext cx="477004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J</a:t>
            </a:r>
            <a:r>
              <a:rPr lang="hu-HU" dirty="0" err="1" smtClean="0">
                <a:solidFill>
                  <a:srgbClr val="FF0000"/>
                </a:solidFill>
                <a:latin typeface="+mn-lt"/>
              </a:rPr>
              <a:t>áték</a:t>
            </a:r>
            <a:r>
              <a:rPr lang="hu-HU" dirty="0" smtClean="0">
                <a:solidFill>
                  <a:srgbClr val="FF0000"/>
                </a:solidFill>
                <a:latin typeface="+mn-lt"/>
              </a:rPr>
              <a:t> OO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églalap 77"/>
          <p:cNvSpPr/>
          <p:nvPr/>
        </p:nvSpPr>
        <p:spPr>
          <a:xfrm>
            <a:off x="5964697" y="5213965"/>
            <a:ext cx="4067518" cy="1377222"/>
          </a:xfrm>
          <a:prstGeom prst="rect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1484999" y="2037701"/>
            <a:ext cx="1620180" cy="5343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Shader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272824" y="4087267"/>
            <a:ext cx="1131252" cy="3723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Texture</a:t>
            </a:r>
          </a:p>
        </p:txBody>
      </p:sp>
      <p:sp>
        <p:nvSpPr>
          <p:cNvPr id="6" name="Téglalap 5"/>
          <p:cNvSpPr/>
          <p:nvPr/>
        </p:nvSpPr>
        <p:spPr>
          <a:xfrm>
            <a:off x="6217716" y="3127366"/>
            <a:ext cx="1949864" cy="1674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GameObject</a:t>
            </a:r>
            <a:endParaRPr lang="hu-HU" sz="2000" dirty="0">
              <a:solidFill>
                <a:schemeClr val="tx1"/>
              </a:solidFill>
            </a:endParaRPr>
          </a:p>
          <a:p>
            <a:pPr algn="ctr"/>
            <a:r>
              <a:rPr lang="en-US" sz="1600" b="0" dirty="0">
                <a:solidFill>
                  <a:schemeClr val="tx1"/>
                </a:solidFill>
              </a:rPr>
              <a:t>p</a:t>
            </a:r>
            <a:r>
              <a:rPr lang="hu-HU" sz="1600" b="0" dirty="0" err="1">
                <a:solidFill>
                  <a:schemeClr val="tx1"/>
                </a:solidFill>
              </a:rPr>
              <a:t>os</a:t>
            </a:r>
            <a:r>
              <a:rPr lang="en-US" sz="1600" b="0" dirty="0">
                <a:solidFill>
                  <a:schemeClr val="tx1"/>
                </a:solidFill>
              </a:rPr>
              <a:t>, velocity, </a:t>
            </a:r>
            <a:r>
              <a:rPr lang="en-US" sz="1600" b="0" dirty="0" err="1" smtClean="0">
                <a:solidFill>
                  <a:schemeClr val="tx1"/>
                </a:solidFill>
              </a:rPr>
              <a:t>acc</a:t>
            </a:r>
            <a:r>
              <a:rPr lang="en-US" sz="1400" i="1" dirty="0" smtClean="0">
                <a:solidFill>
                  <a:schemeClr val="tx1"/>
                </a:solidFill>
              </a:rPr>
              <a:t> </a:t>
            </a:r>
            <a:r>
              <a:rPr lang="hu-HU" sz="1600" b="0" i="1" dirty="0" err="1" smtClean="0">
                <a:solidFill>
                  <a:srgbClr val="FF0000"/>
                </a:solidFill>
                <a:cs typeface="Courier New" panose="02070309020205020404" pitchFamily="49" charset="0"/>
              </a:rPr>
              <a:t>ModelingTransform</a:t>
            </a:r>
            <a:r>
              <a:rPr lang="en-US" sz="1600" b="0" i="1" dirty="0" smtClean="0">
                <a:solidFill>
                  <a:srgbClr val="FF0000"/>
                </a:solidFill>
                <a:cs typeface="Courier New" panose="02070309020205020404" pitchFamily="49" charset="0"/>
              </a:rPr>
              <a:t>()</a:t>
            </a:r>
          </a:p>
          <a:p>
            <a:pPr algn="ctr"/>
            <a:r>
              <a:rPr lang="en-US" sz="1600" b="0" i="1" dirty="0" smtClean="0">
                <a:solidFill>
                  <a:srgbClr val="FF0000"/>
                </a:solidFill>
              </a:rPr>
              <a:t>Control</a:t>
            </a:r>
            <a:r>
              <a:rPr lang="en-US" sz="1600" b="0" i="1" dirty="0">
                <a:solidFill>
                  <a:srgbClr val="FF0000"/>
                </a:solidFill>
              </a:rPr>
              <a:t>()</a:t>
            </a:r>
          </a:p>
          <a:p>
            <a:pPr algn="ctr"/>
            <a:r>
              <a:rPr lang="hu-HU" sz="1600" b="0" i="1" dirty="0" err="1">
                <a:solidFill>
                  <a:srgbClr val="FF0000"/>
                </a:solidFill>
              </a:rPr>
              <a:t>Animate</a:t>
            </a:r>
            <a:r>
              <a:rPr lang="hu-HU" sz="1600" b="0" i="1" dirty="0">
                <a:solidFill>
                  <a:srgbClr val="FF0000"/>
                </a:solidFill>
              </a:rPr>
              <a:t>()</a:t>
            </a:r>
          </a:p>
          <a:p>
            <a:pPr algn="ctr"/>
            <a:r>
              <a:rPr lang="hu-HU" sz="1600" b="0" dirty="0" err="1">
                <a:solidFill>
                  <a:schemeClr val="tx1"/>
                </a:solidFill>
              </a:rPr>
              <a:t>Draw</a:t>
            </a:r>
            <a:r>
              <a:rPr lang="hu-HU" sz="1600" b="0" dirty="0">
                <a:solidFill>
                  <a:schemeClr val="tx1"/>
                </a:solidFill>
              </a:rPr>
              <a:t>()</a:t>
            </a:r>
            <a:endParaRPr lang="en-US" sz="1600" b="0" dirty="0">
              <a:solidFill>
                <a:schemeClr val="tx1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1598849" y="4591323"/>
            <a:ext cx="1674018" cy="3894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err="1">
                <a:solidFill>
                  <a:schemeClr val="tx1"/>
                </a:solidFill>
              </a:rPr>
              <a:t>Geometry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2611723" y="5348468"/>
            <a:ext cx="1697737" cy="3983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ParamSurface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922279" y="5348468"/>
            <a:ext cx="1620180" cy="3983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err="1">
                <a:solidFill>
                  <a:schemeClr val="tx1"/>
                </a:solidFill>
              </a:rPr>
              <a:t>Loaded</a:t>
            </a:r>
            <a:r>
              <a:rPr lang="en-US" sz="2000" dirty="0">
                <a:solidFill>
                  <a:schemeClr val="tx1"/>
                </a:solidFill>
              </a:rPr>
              <a:t>Mesh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2722859" y="6096944"/>
            <a:ext cx="1458651" cy="3592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Sphere</a:t>
            </a:r>
          </a:p>
        </p:txBody>
      </p:sp>
      <p:cxnSp>
        <p:nvCxnSpPr>
          <p:cNvPr id="11" name="Egyenes összekötő nyíllal 10"/>
          <p:cNvCxnSpPr>
            <a:stCxn id="6" idx="1"/>
            <a:endCxn id="7" idx="3"/>
          </p:cNvCxnSpPr>
          <p:nvPr/>
        </p:nvCxnSpPr>
        <p:spPr>
          <a:xfrm flipH="1">
            <a:off x="3272867" y="3964696"/>
            <a:ext cx="2944849" cy="82137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Háromszög 11"/>
          <p:cNvSpPr/>
          <p:nvPr/>
        </p:nvSpPr>
        <p:spPr>
          <a:xfrm>
            <a:off x="2292619" y="4987847"/>
            <a:ext cx="196740" cy="245001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/>
          </a:p>
        </p:txBody>
      </p:sp>
      <p:sp>
        <p:nvSpPr>
          <p:cNvPr id="13" name="Háromszög 12"/>
          <p:cNvSpPr/>
          <p:nvPr/>
        </p:nvSpPr>
        <p:spPr>
          <a:xfrm>
            <a:off x="2940570" y="4980820"/>
            <a:ext cx="196740" cy="245001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/>
          </a:p>
        </p:txBody>
      </p:sp>
      <p:cxnSp>
        <p:nvCxnSpPr>
          <p:cNvPr id="14" name="Egyenes összekötő 13"/>
          <p:cNvCxnSpPr/>
          <p:nvPr/>
        </p:nvCxnSpPr>
        <p:spPr>
          <a:xfrm flipV="1">
            <a:off x="3024872" y="5210187"/>
            <a:ext cx="0" cy="13534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14"/>
          <p:cNvCxnSpPr/>
          <p:nvPr/>
        </p:nvCxnSpPr>
        <p:spPr>
          <a:xfrm flipH="1" flipV="1">
            <a:off x="2376922" y="5232848"/>
            <a:ext cx="1" cy="10381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/>
        </p:nvCxnSpPr>
        <p:spPr>
          <a:xfrm>
            <a:off x="3412286" y="5981905"/>
            <a:ext cx="0" cy="10801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/>
          <p:cNvCxnSpPr>
            <a:stCxn id="41" idx="2"/>
            <a:endCxn id="6" idx="0"/>
          </p:cNvCxnSpPr>
          <p:nvPr/>
        </p:nvCxnSpPr>
        <p:spPr>
          <a:xfrm flipH="1">
            <a:off x="7192648" y="2508246"/>
            <a:ext cx="140404" cy="61912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zövegdoboz 17"/>
          <p:cNvSpPr txBox="1"/>
          <p:nvPr/>
        </p:nvSpPr>
        <p:spPr>
          <a:xfrm>
            <a:off x="6179714" y="4754137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/>
              <a:t>*</a:t>
            </a:r>
          </a:p>
        </p:txBody>
      </p:sp>
      <p:cxnSp>
        <p:nvCxnSpPr>
          <p:cNvPr id="19" name="Egyenes összekötő nyíllal 18"/>
          <p:cNvCxnSpPr>
            <a:endCxn id="27" idx="0"/>
          </p:cNvCxnSpPr>
          <p:nvPr/>
        </p:nvCxnSpPr>
        <p:spPr>
          <a:xfrm>
            <a:off x="7893100" y="2045894"/>
            <a:ext cx="1279030" cy="105175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/>
          <p:cNvCxnSpPr/>
          <p:nvPr/>
        </p:nvCxnSpPr>
        <p:spPr>
          <a:xfrm flipH="1" flipV="1">
            <a:off x="3081336" y="2487108"/>
            <a:ext cx="3130244" cy="94189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églalap 20"/>
          <p:cNvSpPr/>
          <p:nvPr/>
        </p:nvSpPr>
        <p:spPr>
          <a:xfrm>
            <a:off x="2295090" y="2973045"/>
            <a:ext cx="1390873" cy="6101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Volumetric </a:t>
            </a:r>
            <a:r>
              <a:rPr lang="en-US" sz="2000" dirty="0" err="1">
                <a:solidFill>
                  <a:schemeClr val="tx1"/>
                </a:solidFill>
              </a:rPr>
              <a:t>Shader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2" name="Téglalap 21"/>
          <p:cNvSpPr/>
          <p:nvPr/>
        </p:nvSpPr>
        <p:spPr>
          <a:xfrm>
            <a:off x="981664" y="2962787"/>
            <a:ext cx="1200393" cy="6204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Surface </a:t>
            </a:r>
            <a:r>
              <a:rPr lang="en-US" sz="2000" dirty="0" err="1">
                <a:solidFill>
                  <a:schemeClr val="tx1"/>
                </a:solidFill>
              </a:rPr>
              <a:t>Shader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23" name="Egyenes összekötő 22"/>
          <p:cNvCxnSpPr/>
          <p:nvPr/>
        </p:nvCxnSpPr>
        <p:spPr>
          <a:xfrm flipV="1">
            <a:off x="2741229" y="2794515"/>
            <a:ext cx="0" cy="18425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23"/>
          <p:cNvCxnSpPr/>
          <p:nvPr/>
        </p:nvCxnSpPr>
        <p:spPr>
          <a:xfrm flipV="1">
            <a:off x="1795653" y="2801542"/>
            <a:ext cx="0" cy="15263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/>
          <p:cNvCxnSpPr>
            <a:endCxn id="41" idx="3"/>
          </p:cNvCxnSpPr>
          <p:nvPr/>
        </p:nvCxnSpPr>
        <p:spPr>
          <a:xfrm flipH="1" flipV="1">
            <a:off x="8130706" y="1958898"/>
            <a:ext cx="1815065" cy="1002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églalap 25"/>
          <p:cNvSpPr/>
          <p:nvPr/>
        </p:nvSpPr>
        <p:spPr>
          <a:xfrm>
            <a:off x="6792992" y="137001"/>
            <a:ext cx="1080120" cy="87750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Light</a:t>
            </a:r>
          </a:p>
          <a:p>
            <a:pPr algn="ctr"/>
            <a:r>
              <a:rPr lang="en-US" sz="1600" b="0" dirty="0">
                <a:solidFill>
                  <a:schemeClr val="tx1"/>
                </a:solidFill>
              </a:rPr>
              <a:t>La, Le,</a:t>
            </a:r>
          </a:p>
          <a:p>
            <a:pPr algn="ctr"/>
            <a:r>
              <a:rPr lang="en-US" sz="1600" b="0" dirty="0" err="1">
                <a:solidFill>
                  <a:schemeClr val="tx1"/>
                </a:solidFill>
              </a:rPr>
              <a:t>wLightPos</a:t>
            </a:r>
            <a:endParaRPr lang="en-US" sz="1600" b="0" dirty="0">
              <a:solidFill>
                <a:schemeClr val="tx1"/>
              </a:solidFill>
            </a:endParaRPr>
          </a:p>
        </p:txBody>
      </p:sp>
      <p:cxnSp>
        <p:nvCxnSpPr>
          <p:cNvPr id="28" name="Egyenes összekötő nyíllal 27"/>
          <p:cNvCxnSpPr>
            <a:stCxn id="41" idx="0"/>
            <a:endCxn id="26" idx="2"/>
          </p:cNvCxnSpPr>
          <p:nvPr/>
        </p:nvCxnSpPr>
        <p:spPr>
          <a:xfrm flipV="1">
            <a:off x="7333052" y="1014510"/>
            <a:ext cx="0" cy="39503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zövegdoboz 28"/>
          <p:cNvSpPr txBox="1"/>
          <p:nvPr/>
        </p:nvSpPr>
        <p:spPr>
          <a:xfrm>
            <a:off x="7361789" y="98946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/>
              <a:t>*</a:t>
            </a:r>
          </a:p>
        </p:txBody>
      </p:sp>
      <p:cxnSp>
        <p:nvCxnSpPr>
          <p:cNvPr id="30" name="Egyenes összekötő nyíllal 29"/>
          <p:cNvCxnSpPr>
            <a:stCxn id="6" idx="1"/>
            <a:endCxn id="5" idx="3"/>
          </p:cNvCxnSpPr>
          <p:nvPr/>
        </p:nvCxnSpPr>
        <p:spPr>
          <a:xfrm flipH="1">
            <a:off x="3404076" y="3964696"/>
            <a:ext cx="2813640" cy="30874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Háromszög 30"/>
          <p:cNvSpPr/>
          <p:nvPr/>
        </p:nvSpPr>
        <p:spPr>
          <a:xfrm>
            <a:off x="7503864" y="4807892"/>
            <a:ext cx="196740" cy="245001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/>
          </a:p>
        </p:txBody>
      </p:sp>
      <p:cxnSp>
        <p:nvCxnSpPr>
          <p:cNvPr id="32" name="Egyenes összekötő 31"/>
          <p:cNvCxnSpPr>
            <a:stCxn id="31" idx="3"/>
            <a:endCxn id="42" idx="0"/>
          </p:cNvCxnSpPr>
          <p:nvPr/>
        </p:nvCxnSpPr>
        <p:spPr>
          <a:xfrm flipH="1">
            <a:off x="6696242" y="5052893"/>
            <a:ext cx="905993" cy="34515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églalap 32"/>
          <p:cNvSpPr/>
          <p:nvPr/>
        </p:nvSpPr>
        <p:spPr>
          <a:xfrm>
            <a:off x="9945770" y="1421362"/>
            <a:ext cx="1572860" cy="19356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App</a:t>
            </a:r>
            <a:endParaRPr lang="hu-HU" sz="2000" dirty="0">
              <a:solidFill>
                <a:schemeClr val="tx1"/>
              </a:solidFill>
            </a:endParaRPr>
          </a:p>
          <a:p>
            <a:pPr algn="ctr"/>
            <a:endParaRPr lang="hu-HU" sz="1200" b="0" dirty="0">
              <a:solidFill>
                <a:schemeClr val="tx1"/>
              </a:solidFill>
            </a:endParaRPr>
          </a:p>
          <a:p>
            <a:pPr algn="ctr"/>
            <a:r>
              <a:rPr lang="hu-HU" sz="1600" b="0" dirty="0" err="1">
                <a:solidFill>
                  <a:schemeClr val="tx1"/>
                </a:solidFill>
              </a:rPr>
              <a:t>on</a:t>
            </a:r>
            <a:r>
              <a:rPr lang="en-US" sz="1600" b="0" dirty="0">
                <a:solidFill>
                  <a:schemeClr val="tx1"/>
                </a:solidFill>
              </a:rPr>
              <a:t>Keyboard</a:t>
            </a:r>
            <a:r>
              <a:rPr lang="hu-HU" sz="1600" b="0" dirty="0">
                <a:solidFill>
                  <a:schemeClr val="tx1"/>
                </a:solidFill>
              </a:rPr>
              <a:t>()</a:t>
            </a:r>
            <a:endParaRPr lang="en-US" sz="1600" b="0" dirty="0">
              <a:solidFill>
                <a:schemeClr val="tx1"/>
              </a:solidFill>
            </a:endParaRPr>
          </a:p>
          <a:p>
            <a:pPr algn="ctr"/>
            <a:r>
              <a:rPr lang="en-US" sz="1600" b="0" dirty="0" err="1">
                <a:solidFill>
                  <a:schemeClr val="tx1"/>
                </a:solidFill>
              </a:rPr>
              <a:t>onKeyboardUp</a:t>
            </a:r>
            <a:r>
              <a:rPr lang="en-US" sz="1600" b="0" dirty="0">
                <a:solidFill>
                  <a:schemeClr val="tx1"/>
                </a:solidFill>
              </a:rPr>
              <a:t>()</a:t>
            </a:r>
            <a:endParaRPr lang="hu-HU" sz="1600" b="0" dirty="0">
              <a:solidFill>
                <a:schemeClr val="tx1"/>
              </a:solidFill>
            </a:endParaRPr>
          </a:p>
          <a:p>
            <a:pPr algn="ctr"/>
            <a:r>
              <a:rPr lang="hu-HU" sz="1600" b="0" dirty="0" err="1">
                <a:solidFill>
                  <a:schemeClr val="tx1"/>
                </a:solidFill>
              </a:rPr>
              <a:t>onMouse</a:t>
            </a:r>
            <a:r>
              <a:rPr lang="en-US" sz="1600" b="0" dirty="0">
                <a:solidFill>
                  <a:schemeClr val="tx1"/>
                </a:solidFill>
              </a:rPr>
              <a:t>()</a:t>
            </a:r>
            <a:endParaRPr lang="hu-HU" sz="1600" b="0" dirty="0">
              <a:solidFill>
                <a:schemeClr val="tx1"/>
              </a:solidFill>
            </a:endParaRPr>
          </a:p>
          <a:p>
            <a:pPr algn="ctr"/>
            <a:r>
              <a:rPr lang="hu-HU" sz="1600" b="0" dirty="0" err="1">
                <a:solidFill>
                  <a:schemeClr val="tx1"/>
                </a:solidFill>
              </a:rPr>
              <a:t>onDisplay</a:t>
            </a:r>
            <a:r>
              <a:rPr lang="hu-HU" sz="1600" b="0" dirty="0">
                <a:solidFill>
                  <a:schemeClr val="tx1"/>
                </a:solidFill>
              </a:rPr>
              <a:t>()</a:t>
            </a:r>
          </a:p>
          <a:p>
            <a:pPr algn="ctr"/>
            <a:r>
              <a:rPr lang="hu-HU" sz="1600" u="sng" dirty="0" err="1">
                <a:solidFill>
                  <a:schemeClr val="tx1"/>
                </a:solidFill>
              </a:rPr>
              <a:t>onIdle</a:t>
            </a:r>
            <a:r>
              <a:rPr lang="hu-HU" sz="1600" u="sng" dirty="0" smtClean="0">
                <a:solidFill>
                  <a:schemeClr val="tx1"/>
                </a:solidFill>
              </a:rPr>
              <a:t>()</a:t>
            </a:r>
            <a:endParaRPr lang="hu-HU" sz="1600" u="sng" dirty="0">
              <a:solidFill>
                <a:schemeClr val="tx1"/>
              </a:solidFill>
            </a:endParaRPr>
          </a:p>
        </p:txBody>
      </p:sp>
      <p:sp>
        <p:nvSpPr>
          <p:cNvPr id="34" name="Háromszög 33"/>
          <p:cNvSpPr/>
          <p:nvPr/>
        </p:nvSpPr>
        <p:spPr>
          <a:xfrm>
            <a:off x="1697112" y="2582126"/>
            <a:ext cx="196740" cy="245001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/>
          </a:p>
        </p:txBody>
      </p:sp>
      <p:sp>
        <p:nvSpPr>
          <p:cNvPr id="35" name="Háromszög 34"/>
          <p:cNvSpPr/>
          <p:nvPr/>
        </p:nvSpPr>
        <p:spPr>
          <a:xfrm>
            <a:off x="2661219" y="2582126"/>
            <a:ext cx="196740" cy="245001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/>
          </a:p>
        </p:txBody>
      </p:sp>
      <p:sp>
        <p:nvSpPr>
          <p:cNvPr id="36" name="Háromszög 35"/>
          <p:cNvSpPr/>
          <p:nvPr/>
        </p:nvSpPr>
        <p:spPr>
          <a:xfrm>
            <a:off x="3313916" y="5736905"/>
            <a:ext cx="196740" cy="245001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/>
          </a:p>
        </p:txBody>
      </p:sp>
      <p:sp>
        <p:nvSpPr>
          <p:cNvPr id="37" name="Téglalap 36"/>
          <p:cNvSpPr/>
          <p:nvPr/>
        </p:nvSpPr>
        <p:spPr>
          <a:xfrm>
            <a:off x="1051754" y="3708650"/>
            <a:ext cx="1131252" cy="3774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Material</a:t>
            </a:r>
          </a:p>
        </p:txBody>
      </p:sp>
      <p:cxnSp>
        <p:nvCxnSpPr>
          <p:cNvPr id="38" name="Egyenes összekötő nyíllal 37"/>
          <p:cNvCxnSpPr>
            <a:stCxn id="6" idx="1"/>
            <a:endCxn id="37" idx="3"/>
          </p:cNvCxnSpPr>
          <p:nvPr/>
        </p:nvCxnSpPr>
        <p:spPr>
          <a:xfrm flipH="1" flipV="1">
            <a:off x="2183006" y="3897365"/>
            <a:ext cx="4034710" cy="6733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Szabadkézi sokszög 38"/>
          <p:cNvSpPr/>
          <p:nvPr/>
        </p:nvSpPr>
        <p:spPr>
          <a:xfrm>
            <a:off x="8173716" y="3677534"/>
            <a:ext cx="274265" cy="270872"/>
          </a:xfrm>
          <a:custGeom>
            <a:avLst/>
            <a:gdLst>
              <a:gd name="connsiteX0" fmla="*/ 0 w 215900"/>
              <a:gd name="connsiteY0" fmla="*/ 165100 h 266700"/>
              <a:gd name="connsiteX1" fmla="*/ 203200 w 215900"/>
              <a:gd name="connsiteY1" fmla="*/ 0 h 266700"/>
              <a:gd name="connsiteX2" fmla="*/ 215900 w 215900"/>
              <a:gd name="connsiteY2" fmla="*/ 266700 h 266700"/>
              <a:gd name="connsiteX3" fmla="*/ 0 w 215900"/>
              <a:gd name="connsiteY3" fmla="*/ 165100 h 266700"/>
              <a:gd name="connsiteX0" fmla="*/ 0 w 206345"/>
              <a:gd name="connsiteY0" fmla="*/ 165100 h 292100"/>
              <a:gd name="connsiteX1" fmla="*/ 203200 w 206345"/>
              <a:gd name="connsiteY1" fmla="*/ 0 h 292100"/>
              <a:gd name="connsiteX2" fmla="*/ 206345 w 206345"/>
              <a:gd name="connsiteY2" fmla="*/ 292100 h 292100"/>
              <a:gd name="connsiteX3" fmla="*/ 0 w 206345"/>
              <a:gd name="connsiteY3" fmla="*/ 165100 h 29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6345" h="292100">
                <a:moveTo>
                  <a:pt x="0" y="165100"/>
                </a:moveTo>
                <a:lnTo>
                  <a:pt x="203200" y="0"/>
                </a:lnTo>
                <a:cubicBezTo>
                  <a:pt x="204248" y="97367"/>
                  <a:pt x="205297" y="194733"/>
                  <a:pt x="206345" y="292100"/>
                </a:cubicBezTo>
                <a:lnTo>
                  <a:pt x="0" y="165100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Egyenes összekötő 39"/>
          <p:cNvCxnSpPr/>
          <p:nvPr/>
        </p:nvCxnSpPr>
        <p:spPr>
          <a:xfrm flipV="1">
            <a:off x="8447980" y="3799318"/>
            <a:ext cx="243880" cy="50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églalap 40"/>
          <p:cNvSpPr/>
          <p:nvPr/>
        </p:nvSpPr>
        <p:spPr>
          <a:xfrm>
            <a:off x="6535399" y="1409548"/>
            <a:ext cx="1595306" cy="10986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Scene</a:t>
            </a:r>
          </a:p>
          <a:p>
            <a:pPr algn="ctr"/>
            <a:endParaRPr lang="hu-HU" sz="100" b="0" dirty="0">
              <a:solidFill>
                <a:schemeClr val="tx1"/>
              </a:solidFill>
            </a:endParaRPr>
          </a:p>
          <a:p>
            <a:pPr algn="ctr"/>
            <a:r>
              <a:rPr lang="en-US" sz="1600" b="0" dirty="0">
                <a:solidFill>
                  <a:schemeClr val="tx1"/>
                </a:solidFill>
              </a:rPr>
              <a:t>Simulate</a:t>
            </a:r>
            <a:r>
              <a:rPr lang="hu-HU" sz="1600" b="0" dirty="0" smtClean="0">
                <a:solidFill>
                  <a:schemeClr val="tx1"/>
                </a:solidFill>
              </a:rPr>
              <a:t>()</a:t>
            </a:r>
            <a:endParaRPr lang="en-US" sz="1600" b="0" dirty="0" smtClean="0">
              <a:solidFill>
                <a:schemeClr val="tx1"/>
              </a:solidFill>
            </a:endParaRPr>
          </a:p>
          <a:p>
            <a:pPr algn="ctr"/>
            <a:r>
              <a:rPr lang="en-US" sz="1600" b="0" dirty="0" smtClean="0">
                <a:solidFill>
                  <a:schemeClr val="tx1"/>
                </a:solidFill>
              </a:rPr>
              <a:t>Render()</a:t>
            </a:r>
            <a:endParaRPr lang="hu-HU" sz="1600" b="0" dirty="0">
              <a:solidFill>
                <a:schemeClr val="tx1"/>
              </a:solidFill>
            </a:endParaRPr>
          </a:p>
          <a:p>
            <a:pPr algn="ctr"/>
            <a:r>
              <a:rPr lang="hu-HU" sz="1600" b="0" i="1" dirty="0" err="1">
                <a:solidFill>
                  <a:srgbClr val="FF0000"/>
                </a:solidFill>
              </a:rPr>
              <a:t>Build</a:t>
            </a:r>
            <a:r>
              <a:rPr lang="en-US" sz="1600" b="0" i="1" dirty="0">
                <a:solidFill>
                  <a:srgbClr val="FF0000"/>
                </a:solidFill>
              </a:rPr>
              <a:t>()</a:t>
            </a:r>
          </a:p>
        </p:txBody>
      </p:sp>
      <p:sp>
        <p:nvSpPr>
          <p:cNvPr id="42" name="Téglalap 41"/>
          <p:cNvSpPr/>
          <p:nvPr/>
        </p:nvSpPr>
        <p:spPr>
          <a:xfrm>
            <a:off x="6077282" y="5398047"/>
            <a:ext cx="1237918" cy="3926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dirty="0" err="1">
                <a:solidFill>
                  <a:srgbClr val="FF0000"/>
                </a:solidFill>
              </a:rPr>
              <a:t>SpaceShip</a:t>
            </a:r>
            <a:endParaRPr lang="en-US" sz="1600" b="0" dirty="0">
              <a:solidFill>
                <a:srgbClr val="FF0000"/>
              </a:solidFill>
            </a:endParaRPr>
          </a:p>
        </p:txBody>
      </p:sp>
      <p:sp>
        <p:nvSpPr>
          <p:cNvPr id="56" name="Téglalap 55"/>
          <p:cNvSpPr/>
          <p:nvPr/>
        </p:nvSpPr>
        <p:spPr>
          <a:xfrm>
            <a:off x="7934173" y="5437906"/>
            <a:ext cx="858131" cy="3950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dirty="0">
                <a:solidFill>
                  <a:srgbClr val="FF0000"/>
                </a:solidFill>
              </a:rPr>
              <a:t>Planet</a:t>
            </a:r>
            <a:endParaRPr lang="en-US" sz="1600" b="0" dirty="0">
              <a:solidFill>
                <a:srgbClr val="FF0000"/>
              </a:solidFill>
            </a:endParaRPr>
          </a:p>
        </p:txBody>
      </p:sp>
      <p:sp>
        <p:nvSpPr>
          <p:cNvPr id="58" name="Téglalap 57"/>
          <p:cNvSpPr/>
          <p:nvPr/>
        </p:nvSpPr>
        <p:spPr>
          <a:xfrm>
            <a:off x="6607165" y="6054540"/>
            <a:ext cx="919050" cy="3950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dirty="0">
                <a:solidFill>
                  <a:srgbClr val="FF0000"/>
                </a:solidFill>
              </a:rPr>
              <a:t>Bullet</a:t>
            </a:r>
            <a:endParaRPr lang="en-US" sz="1600" b="0" dirty="0">
              <a:solidFill>
                <a:srgbClr val="FF0000"/>
              </a:solidFill>
            </a:endParaRPr>
          </a:p>
        </p:txBody>
      </p:sp>
      <p:sp>
        <p:nvSpPr>
          <p:cNvPr id="62" name="Téglalap 61"/>
          <p:cNvSpPr/>
          <p:nvPr/>
        </p:nvSpPr>
        <p:spPr>
          <a:xfrm>
            <a:off x="7673963" y="6066263"/>
            <a:ext cx="1244952" cy="3950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dirty="0">
                <a:solidFill>
                  <a:srgbClr val="FF0000"/>
                </a:solidFill>
              </a:rPr>
              <a:t>Explosion</a:t>
            </a:r>
            <a:endParaRPr lang="en-US" sz="1600" b="0" dirty="0">
              <a:solidFill>
                <a:srgbClr val="FF0000"/>
              </a:solidFill>
            </a:endParaRPr>
          </a:p>
        </p:txBody>
      </p:sp>
      <p:cxnSp>
        <p:nvCxnSpPr>
          <p:cNvPr id="64" name="Egyenes összekötő 63"/>
          <p:cNvCxnSpPr>
            <a:stCxn id="31" idx="3"/>
          </p:cNvCxnSpPr>
          <p:nvPr/>
        </p:nvCxnSpPr>
        <p:spPr>
          <a:xfrm flipH="1">
            <a:off x="7371472" y="5052892"/>
            <a:ext cx="230763" cy="977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gyenes összekötő 66"/>
          <p:cNvCxnSpPr>
            <a:stCxn id="31" idx="3"/>
          </p:cNvCxnSpPr>
          <p:nvPr/>
        </p:nvCxnSpPr>
        <p:spPr>
          <a:xfrm>
            <a:off x="7602235" y="5052892"/>
            <a:ext cx="360075" cy="101920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Egyenes összekötő 68"/>
          <p:cNvCxnSpPr>
            <a:stCxn id="31" idx="3"/>
            <a:endCxn id="56" idx="0"/>
          </p:cNvCxnSpPr>
          <p:nvPr/>
        </p:nvCxnSpPr>
        <p:spPr>
          <a:xfrm>
            <a:off x="7602234" y="5052892"/>
            <a:ext cx="761004" cy="38501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églalap 26"/>
          <p:cNvSpPr/>
          <p:nvPr/>
        </p:nvSpPr>
        <p:spPr>
          <a:xfrm>
            <a:off x="8539084" y="3097651"/>
            <a:ext cx="1266093" cy="164939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Avatar</a:t>
            </a:r>
          </a:p>
          <a:p>
            <a:pPr algn="ctr"/>
            <a:endParaRPr lang="en-US" sz="1200" b="0" dirty="0">
              <a:solidFill>
                <a:schemeClr val="tx1"/>
              </a:solidFill>
            </a:endParaRPr>
          </a:p>
          <a:p>
            <a:pPr algn="ctr"/>
            <a:r>
              <a:rPr lang="en-US" sz="1600" b="0" i="1" dirty="0" err="1">
                <a:solidFill>
                  <a:srgbClr val="FF0000"/>
                </a:solidFill>
              </a:rPr>
              <a:t>ProcInput</a:t>
            </a:r>
            <a:r>
              <a:rPr lang="en-US" sz="1600" b="0" i="1" dirty="0">
                <a:solidFill>
                  <a:srgbClr val="FF0000"/>
                </a:solidFill>
              </a:rPr>
              <a:t>()</a:t>
            </a:r>
          </a:p>
          <a:p>
            <a:pPr algn="ctr"/>
            <a:r>
              <a:rPr lang="hu-HU" sz="1600" b="0" dirty="0" err="1">
                <a:solidFill>
                  <a:schemeClr val="tx1"/>
                </a:solidFill>
              </a:rPr>
              <a:t>CamTransf</a:t>
            </a:r>
            <a:r>
              <a:rPr lang="en-US" sz="1600" b="0" dirty="0">
                <a:solidFill>
                  <a:schemeClr val="tx1"/>
                </a:solidFill>
              </a:rPr>
              <a:t>()</a:t>
            </a:r>
          </a:p>
        </p:txBody>
      </p:sp>
      <p:sp>
        <p:nvSpPr>
          <p:cNvPr id="76" name="Téglalap 75"/>
          <p:cNvSpPr/>
          <p:nvPr/>
        </p:nvSpPr>
        <p:spPr>
          <a:xfrm>
            <a:off x="7306366" y="2599998"/>
            <a:ext cx="7889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0" dirty="0">
                <a:latin typeface="+mn-lt"/>
              </a:rPr>
              <a:t>objects</a:t>
            </a:r>
            <a:endParaRPr lang="hu-HU" sz="1600" b="0" dirty="0">
              <a:latin typeface="+mn-lt"/>
            </a:endParaRPr>
          </a:p>
        </p:txBody>
      </p:sp>
      <p:sp>
        <p:nvSpPr>
          <p:cNvPr id="79" name="Szövegdoboz 78"/>
          <p:cNvSpPr txBox="1"/>
          <p:nvPr/>
        </p:nvSpPr>
        <p:spPr>
          <a:xfrm>
            <a:off x="922279" y="1357995"/>
            <a:ext cx="21451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Game Engine</a:t>
            </a:r>
            <a:endParaRPr lang="hu-HU" dirty="0">
              <a:latin typeface="+mn-lt"/>
            </a:endParaRPr>
          </a:p>
        </p:txBody>
      </p:sp>
      <p:sp>
        <p:nvSpPr>
          <p:cNvPr id="80" name="Szövegdoboz 79"/>
          <p:cNvSpPr txBox="1"/>
          <p:nvPr/>
        </p:nvSpPr>
        <p:spPr>
          <a:xfrm>
            <a:off x="8963077" y="6054540"/>
            <a:ext cx="1101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Game</a:t>
            </a:r>
            <a:endParaRPr lang="hu-HU" dirty="0">
              <a:latin typeface="+mn-lt"/>
            </a:endParaRPr>
          </a:p>
        </p:txBody>
      </p:sp>
      <p:sp>
        <p:nvSpPr>
          <p:cNvPr id="82" name="Téglalap 81"/>
          <p:cNvSpPr/>
          <p:nvPr/>
        </p:nvSpPr>
        <p:spPr>
          <a:xfrm>
            <a:off x="8930632" y="5435561"/>
            <a:ext cx="846409" cy="3950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0" dirty="0">
                <a:solidFill>
                  <a:srgbClr val="FF0000"/>
                </a:solidFill>
              </a:rPr>
              <a:t>Player</a:t>
            </a:r>
            <a:endParaRPr lang="en-US" sz="1600" b="0" dirty="0">
              <a:solidFill>
                <a:srgbClr val="FF0000"/>
              </a:solidFill>
            </a:endParaRPr>
          </a:p>
        </p:txBody>
      </p:sp>
      <p:sp>
        <p:nvSpPr>
          <p:cNvPr id="83" name="Háromszög 82"/>
          <p:cNvSpPr/>
          <p:nvPr/>
        </p:nvSpPr>
        <p:spPr>
          <a:xfrm>
            <a:off x="9260016" y="4777408"/>
            <a:ext cx="196740" cy="245001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0"/>
          </a:p>
        </p:txBody>
      </p:sp>
      <p:cxnSp>
        <p:nvCxnSpPr>
          <p:cNvPr id="84" name="Egyenes összekötő 83"/>
          <p:cNvCxnSpPr>
            <a:stCxn id="83" idx="3"/>
            <a:endCxn id="82" idx="0"/>
          </p:cNvCxnSpPr>
          <p:nvPr/>
        </p:nvCxnSpPr>
        <p:spPr>
          <a:xfrm flipH="1">
            <a:off x="9353836" y="5022409"/>
            <a:ext cx="4550" cy="41315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ím 51"/>
          <p:cNvSpPr>
            <a:spLocks noGrp="1"/>
          </p:cNvSpPr>
          <p:nvPr>
            <p:ph type="title"/>
          </p:nvPr>
        </p:nvSpPr>
        <p:spPr>
          <a:xfrm>
            <a:off x="609379" y="131754"/>
            <a:ext cx="5702424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Os</a:t>
            </a:r>
            <a:r>
              <a:rPr lang="hu-HU" dirty="0" err="1" smtClean="0">
                <a:solidFill>
                  <a:srgbClr val="FF0000"/>
                </a:solidFill>
              </a:rPr>
              <a:t>ztálydiagram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8" name="Téglalap 67"/>
          <p:cNvSpPr/>
          <p:nvPr/>
        </p:nvSpPr>
        <p:spPr>
          <a:xfrm>
            <a:off x="4311618" y="1357995"/>
            <a:ext cx="1567750" cy="1175707"/>
          </a:xfrm>
          <a:prstGeom prst="rect">
            <a:avLst/>
          </a:prstGeom>
          <a:solidFill>
            <a:srgbClr val="FFA7A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</a:rPr>
              <a:t>RenderState</a:t>
            </a:r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1600" b="0" dirty="0">
                <a:solidFill>
                  <a:schemeClr val="tx1"/>
                </a:solidFill>
              </a:rPr>
              <a:t>M, V, P, </a:t>
            </a:r>
            <a:r>
              <a:rPr lang="en-US" sz="1600" b="0" dirty="0" err="1">
                <a:solidFill>
                  <a:schemeClr val="tx1"/>
                </a:solidFill>
              </a:rPr>
              <a:t>Minv</a:t>
            </a:r>
            <a:r>
              <a:rPr lang="en-US" sz="1600" b="0" dirty="0">
                <a:solidFill>
                  <a:schemeClr val="tx1"/>
                </a:solidFill>
              </a:rPr>
              <a:t>,</a:t>
            </a:r>
          </a:p>
          <a:p>
            <a:pPr algn="ctr"/>
            <a:r>
              <a:rPr lang="en-US" sz="1600" b="0" dirty="0">
                <a:solidFill>
                  <a:schemeClr val="tx1"/>
                </a:solidFill>
              </a:rPr>
              <a:t>material, texture</a:t>
            </a:r>
          </a:p>
          <a:p>
            <a:pPr algn="ctr"/>
            <a:r>
              <a:rPr lang="en-US" sz="1600" b="0" dirty="0">
                <a:solidFill>
                  <a:schemeClr val="tx1"/>
                </a:solidFill>
              </a:rPr>
              <a:t>light</a:t>
            </a:r>
            <a:r>
              <a:rPr lang="hu-HU" sz="1600" b="0" dirty="0">
                <a:solidFill>
                  <a:schemeClr val="tx1"/>
                </a:solidFill>
              </a:rPr>
              <a:t>s</a:t>
            </a:r>
            <a:r>
              <a:rPr lang="en-US" sz="1600" b="0" dirty="0">
                <a:solidFill>
                  <a:schemeClr val="tx1"/>
                </a:solidFill>
              </a:rPr>
              <a:t>, </a:t>
            </a:r>
            <a:r>
              <a:rPr lang="en-US" sz="1600" b="0" dirty="0" err="1">
                <a:solidFill>
                  <a:schemeClr val="tx1"/>
                </a:solidFill>
              </a:rPr>
              <a:t>wEye</a:t>
            </a:r>
            <a:endParaRPr lang="en-US" sz="1600" b="0" dirty="0">
              <a:solidFill>
                <a:schemeClr val="tx1"/>
              </a:solidFill>
            </a:endParaRPr>
          </a:p>
        </p:txBody>
      </p:sp>
      <p:cxnSp>
        <p:nvCxnSpPr>
          <p:cNvPr id="70" name="Egyenes összekötő nyíllal 69"/>
          <p:cNvCxnSpPr/>
          <p:nvPr/>
        </p:nvCxnSpPr>
        <p:spPr>
          <a:xfrm flipH="1" flipV="1">
            <a:off x="5879368" y="2337425"/>
            <a:ext cx="1010114" cy="765360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Egyenes összekötő nyíllal 72"/>
          <p:cNvCxnSpPr>
            <a:stCxn id="4" idx="3"/>
            <a:endCxn id="68" idx="1"/>
          </p:cNvCxnSpPr>
          <p:nvPr/>
        </p:nvCxnSpPr>
        <p:spPr>
          <a:xfrm flipV="1">
            <a:off x="3105179" y="1945849"/>
            <a:ext cx="1206439" cy="359037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Egyenes összekötő nyíllal 74"/>
          <p:cNvCxnSpPr>
            <a:stCxn id="41" idx="1"/>
            <a:endCxn id="68" idx="3"/>
          </p:cNvCxnSpPr>
          <p:nvPr/>
        </p:nvCxnSpPr>
        <p:spPr>
          <a:xfrm flipH="1" flipV="1">
            <a:off x="5879368" y="1945849"/>
            <a:ext cx="656031" cy="13048"/>
          </a:xfrm>
          <a:prstGeom prst="straightConnector1">
            <a:avLst/>
          </a:prstGeom>
          <a:ln w="28575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zabadkézi sokszög 1"/>
          <p:cNvSpPr/>
          <p:nvPr/>
        </p:nvSpPr>
        <p:spPr>
          <a:xfrm>
            <a:off x="5745512" y="4452503"/>
            <a:ext cx="797170" cy="586153"/>
          </a:xfrm>
          <a:custGeom>
            <a:avLst/>
            <a:gdLst>
              <a:gd name="connsiteX0" fmla="*/ 468923 w 797170"/>
              <a:gd name="connsiteY0" fmla="*/ 0 h 586153"/>
              <a:gd name="connsiteX1" fmla="*/ 0 w 797170"/>
              <a:gd name="connsiteY1" fmla="*/ 0 h 586153"/>
              <a:gd name="connsiteX2" fmla="*/ 7816 w 797170"/>
              <a:gd name="connsiteY2" fmla="*/ 586153 h 586153"/>
              <a:gd name="connsiteX3" fmla="*/ 797170 w 797170"/>
              <a:gd name="connsiteY3" fmla="*/ 586153 h 586153"/>
              <a:gd name="connsiteX4" fmla="*/ 797170 w 797170"/>
              <a:gd name="connsiteY4" fmla="*/ 343877 h 586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170" h="586153">
                <a:moveTo>
                  <a:pt x="468923" y="0"/>
                </a:moveTo>
                <a:lnTo>
                  <a:pt x="0" y="0"/>
                </a:lnTo>
                <a:lnTo>
                  <a:pt x="7816" y="586153"/>
                </a:lnTo>
                <a:lnTo>
                  <a:pt x="797170" y="586153"/>
                </a:lnTo>
                <a:lnTo>
                  <a:pt x="797170" y="343877"/>
                </a:lnTo>
              </a:path>
            </a:pathLst>
          </a:custGeom>
          <a:noFill/>
          <a:ln>
            <a:headEnd type="none" w="med" len="med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3" name="Szövegdoboz 62"/>
          <p:cNvSpPr txBox="1"/>
          <p:nvPr/>
        </p:nvSpPr>
        <p:spPr>
          <a:xfrm>
            <a:off x="6921932" y="2773569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/>
              <a:t>*</a:t>
            </a:r>
          </a:p>
        </p:txBody>
      </p:sp>
      <p:sp>
        <p:nvSpPr>
          <p:cNvPr id="65" name="Téglalap 64"/>
          <p:cNvSpPr/>
          <p:nvPr/>
        </p:nvSpPr>
        <p:spPr>
          <a:xfrm>
            <a:off x="4832279" y="4622561"/>
            <a:ext cx="8584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b="0" dirty="0" err="1" smtClean="0">
                <a:latin typeface="+mn-lt"/>
              </a:rPr>
              <a:t>children</a:t>
            </a:r>
            <a:endParaRPr lang="hu-HU" sz="1600" b="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35360" y="387593"/>
            <a:ext cx="11521280" cy="64633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xtLst/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800" u="sng" dirty="0">
                <a:latin typeface="Courier New" pitchFamily="49" charset="0"/>
              </a:rPr>
              <a:t>class </a:t>
            </a:r>
            <a:r>
              <a:rPr lang="en-US" altLang="en-US" sz="1800" u="sng" dirty="0" err="1">
                <a:latin typeface="Courier New" pitchFamily="49" charset="0"/>
              </a:rPr>
              <a:t>GameObject</a:t>
            </a:r>
            <a:r>
              <a:rPr lang="en-US" altLang="en-US" sz="1800" dirty="0">
                <a:latin typeface="Courier New" pitchFamily="49" charset="0"/>
              </a:rPr>
              <a:t> {</a:t>
            </a:r>
          </a:p>
          <a:p>
            <a:r>
              <a:rPr lang="en-US" altLang="en-US" sz="1800" dirty="0">
                <a:latin typeface="Courier New" pitchFamily="49" charset="0"/>
              </a:rPr>
              <a:t>protected:</a:t>
            </a:r>
            <a:endParaRPr lang="hu-HU" altLang="en-US" sz="1800" dirty="0">
              <a:latin typeface="Courier New" pitchFamily="49" charset="0"/>
            </a:endParaRPr>
          </a:p>
          <a:p>
            <a:r>
              <a:rPr lang="hu-HU" altLang="en-US" sz="1800" dirty="0">
                <a:latin typeface="Courier New" pitchFamily="49" charset="0"/>
              </a:rPr>
              <a:t>  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Shader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hu-HU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shader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hu-HU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Material * material;</a:t>
            </a:r>
          </a:p>
          <a:p>
            <a:r>
              <a:rPr lang="hu-HU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Texture * </a:t>
            </a:r>
            <a:r>
              <a:rPr lang="hu-HU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texture;</a:t>
            </a:r>
          </a:p>
          <a:p>
            <a:r>
              <a:rPr lang="hu-HU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Geometry * geometry;</a:t>
            </a:r>
            <a:endParaRPr lang="hu-HU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hu-HU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  vec3 </a:t>
            </a:r>
            <a:r>
              <a:rPr lang="hu-HU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pos</a:t>
            </a:r>
            <a:r>
              <a:rPr lang="hu-HU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hu-HU" sz="1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velocity</a:t>
            </a:r>
            <a:r>
              <a:rPr lang="en-US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, acceleration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hu-HU" sz="18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hu-HU" sz="1800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800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vector&lt;</a:t>
            </a:r>
            <a:r>
              <a:rPr lang="en-US" altLang="en-US" sz="1800" dirty="0" err="1" smtClean="0">
                <a:solidFill>
                  <a:srgbClr val="00B050"/>
                </a:solidFill>
                <a:latin typeface="Courier New" pitchFamily="49" charset="0"/>
              </a:rPr>
              <a:t>GameObject</a:t>
            </a:r>
            <a:r>
              <a:rPr lang="en-US" sz="1800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*&gt; children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hu-HU" sz="18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hu-HU" sz="1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hu-HU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hu-HU" sz="1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virtual</a:t>
            </a:r>
            <a:r>
              <a:rPr lang="hu-HU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hu-HU" sz="1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hu-HU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hu-HU" sz="1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ModelingTransform</a:t>
            </a:r>
            <a:r>
              <a:rPr lang="hu-HU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(mat4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&amp; M, mat4&amp; </a:t>
            </a:r>
            <a:r>
              <a:rPr lang="en-US" sz="1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Minv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) { M = </a:t>
            </a:r>
            <a:r>
              <a:rPr lang="en-US" sz="1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Minv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UnitMatrix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();}</a:t>
            </a:r>
            <a:endParaRPr lang="en-US" sz="1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altLang="en-US" sz="1800" dirty="0">
                <a:latin typeface="Courier New" pitchFamily="49" charset="0"/>
              </a:rPr>
              <a:t>public</a:t>
            </a:r>
            <a:r>
              <a:rPr lang="en-US" altLang="en-US" sz="1800" dirty="0" smtClean="0">
                <a:latin typeface="Courier New" pitchFamily="49" charset="0"/>
              </a:rPr>
              <a:t>: </a:t>
            </a:r>
            <a:endParaRPr lang="en-US" altLang="en-US" sz="1800" dirty="0">
              <a:latin typeface="Courier New" pitchFamily="49" charset="0"/>
            </a:endParaRPr>
          </a:p>
          <a:p>
            <a:r>
              <a:rPr lang="en-US" altLang="en-US" sz="1800" dirty="0">
                <a:latin typeface="Courier New" pitchFamily="49" charset="0"/>
              </a:rPr>
              <a:t>   </a:t>
            </a:r>
            <a:r>
              <a:rPr lang="en-US" altLang="en-US" sz="1800" dirty="0" err="1">
                <a:latin typeface="Courier New" pitchFamily="49" charset="0"/>
              </a:rPr>
              <a:t>GameObject</a:t>
            </a:r>
            <a:r>
              <a:rPr lang="en-US" altLang="en-US" sz="1800" dirty="0">
                <a:latin typeface="Courier New" pitchFamily="49" charset="0"/>
              </a:rPr>
              <a:t>(</a:t>
            </a:r>
            <a:r>
              <a:rPr lang="en-US" altLang="en-US" sz="1800" dirty="0" err="1">
                <a:latin typeface="Courier New" pitchFamily="49" charset="0"/>
              </a:rPr>
              <a:t>Shader</a:t>
            </a:r>
            <a:r>
              <a:rPr lang="en-US" altLang="en-US" sz="1800" dirty="0">
                <a:latin typeface="Courier New" pitchFamily="49" charset="0"/>
              </a:rPr>
              <a:t>* s, Material* m, </a:t>
            </a:r>
            <a:r>
              <a:rPr lang="en-US" altLang="en-US" sz="1800" dirty="0" smtClean="0">
                <a:latin typeface="Courier New" pitchFamily="49" charset="0"/>
              </a:rPr>
              <a:t>Texture</a:t>
            </a:r>
            <a:r>
              <a:rPr lang="en-US" altLang="en-US" sz="1800" dirty="0">
                <a:latin typeface="Courier New" pitchFamily="49" charset="0"/>
              </a:rPr>
              <a:t>* t, Geometry* g) { … }</a:t>
            </a:r>
          </a:p>
          <a:p>
            <a:r>
              <a:rPr lang="en-US" altLang="en-US" sz="1800" dirty="0">
                <a:latin typeface="Courier New" pitchFamily="49" charset="0"/>
              </a:rPr>
              <a:t>   </a:t>
            </a:r>
            <a:r>
              <a:rPr lang="hu-HU" altLang="en-US" sz="1800" dirty="0" err="1">
                <a:latin typeface="Courier New" pitchFamily="49" charset="0"/>
              </a:rPr>
              <a:t>virtual</a:t>
            </a:r>
            <a:r>
              <a:rPr lang="hu-HU" altLang="en-US" sz="1800" dirty="0">
                <a:latin typeface="Courier New" pitchFamily="49" charset="0"/>
              </a:rPr>
              <a:t> </a:t>
            </a:r>
            <a:r>
              <a:rPr lang="hu-HU" altLang="en-US" sz="1800" dirty="0" err="1">
                <a:latin typeface="Courier New" pitchFamily="49" charset="0"/>
              </a:rPr>
              <a:t>void</a:t>
            </a:r>
            <a:r>
              <a:rPr lang="hu-HU" altLang="en-US" sz="1800" dirty="0">
                <a:latin typeface="Courier New" pitchFamily="49" charset="0"/>
              </a:rPr>
              <a:t> </a:t>
            </a:r>
            <a:r>
              <a:rPr lang="hu-HU" altLang="en-US" sz="1800" dirty="0" err="1">
                <a:latin typeface="Courier New" pitchFamily="49" charset="0"/>
              </a:rPr>
              <a:t>Control</a:t>
            </a:r>
            <a:r>
              <a:rPr lang="hu-HU" altLang="en-US" sz="1800" dirty="0">
                <a:latin typeface="Courier New" pitchFamily="49" charset="0"/>
              </a:rPr>
              <a:t>(</a:t>
            </a:r>
            <a:r>
              <a:rPr lang="hu-HU" altLang="en-US" sz="1800" dirty="0" err="1">
                <a:latin typeface="Courier New" pitchFamily="49" charset="0"/>
              </a:rPr>
              <a:t>float</a:t>
            </a:r>
            <a:r>
              <a:rPr lang="hu-HU" altLang="en-US" sz="1800" dirty="0">
                <a:latin typeface="Courier New" pitchFamily="49" charset="0"/>
              </a:rPr>
              <a:t> </a:t>
            </a:r>
            <a:r>
              <a:rPr lang="hu-HU" altLang="en-US" sz="1800" dirty="0" err="1">
                <a:latin typeface="Courier New" pitchFamily="49" charset="0"/>
              </a:rPr>
              <a:t>dt</a:t>
            </a:r>
            <a:r>
              <a:rPr lang="hu-HU" altLang="en-US" sz="1800" dirty="0">
                <a:latin typeface="Courier New" pitchFamily="49" charset="0"/>
              </a:rPr>
              <a:t>) { </a:t>
            </a:r>
            <a:r>
              <a:rPr lang="en-US" altLang="en-US" sz="1800" dirty="0">
                <a:latin typeface="Courier New" pitchFamily="49" charset="0"/>
              </a:rPr>
              <a:t>}</a:t>
            </a:r>
            <a:endParaRPr lang="hu-HU" altLang="en-US" sz="1800" dirty="0">
              <a:latin typeface="Courier New" pitchFamily="49" charset="0"/>
            </a:endParaRPr>
          </a:p>
          <a:p>
            <a:r>
              <a:rPr lang="hu-HU" altLang="en-US" sz="1800" dirty="0">
                <a:latin typeface="Courier New" pitchFamily="49" charset="0"/>
              </a:rPr>
              <a:t>   </a:t>
            </a:r>
            <a:r>
              <a:rPr lang="hu-HU" altLang="en-US" sz="1800" dirty="0" err="1">
                <a:latin typeface="Courier New" pitchFamily="49" charset="0"/>
              </a:rPr>
              <a:t>virtual</a:t>
            </a:r>
            <a:r>
              <a:rPr lang="hu-HU" altLang="en-US" sz="1800" dirty="0">
                <a:latin typeface="Courier New" pitchFamily="49" charset="0"/>
              </a:rPr>
              <a:t> </a:t>
            </a:r>
            <a:r>
              <a:rPr lang="hu-HU" altLang="en-US" sz="1800" dirty="0" err="1">
                <a:latin typeface="Courier New" pitchFamily="49" charset="0"/>
              </a:rPr>
              <a:t>void</a:t>
            </a:r>
            <a:r>
              <a:rPr lang="hu-HU" altLang="en-US" sz="1800" dirty="0">
                <a:latin typeface="Courier New" pitchFamily="49" charset="0"/>
              </a:rPr>
              <a:t> </a:t>
            </a:r>
            <a:r>
              <a:rPr lang="hu-HU" altLang="en-US" sz="1800" dirty="0" err="1">
                <a:latin typeface="Courier New" pitchFamily="49" charset="0"/>
              </a:rPr>
              <a:t>Animate</a:t>
            </a:r>
            <a:r>
              <a:rPr lang="hu-HU" altLang="en-US" sz="1800" dirty="0">
                <a:latin typeface="Courier New" pitchFamily="49" charset="0"/>
              </a:rPr>
              <a:t>(</a:t>
            </a:r>
            <a:r>
              <a:rPr lang="hu-HU" altLang="en-US" sz="1800" dirty="0" err="1">
                <a:latin typeface="Courier New" pitchFamily="49" charset="0"/>
              </a:rPr>
              <a:t>float</a:t>
            </a:r>
            <a:r>
              <a:rPr lang="hu-HU" altLang="en-US" sz="1800" dirty="0">
                <a:latin typeface="Courier New" pitchFamily="49" charset="0"/>
              </a:rPr>
              <a:t> </a:t>
            </a:r>
            <a:r>
              <a:rPr lang="hu-HU" altLang="en-US" sz="1800" dirty="0" err="1">
                <a:latin typeface="Courier New" pitchFamily="49" charset="0"/>
              </a:rPr>
              <a:t>dt</a:t>
            </a:r>
            <a:r>
              <a:rPr lang="hu-HU" altLang="en-US" sz="1800" dirty="0">
                <a:latin typeface="Courier New" pitchFamily="49" charset="0"/>
              </a:rPr>
              <a:t>) {</a:t>
            </a:r>
            <a:r>
              <a:rPr lang="en-US" altLang="en-US" sz="1800" dirty="0">
                <a:latin typeface="Courier New" pitchFamily="49" charset="0"/>
              </a:rPr>
              <a:t> }</a:t>
            </a:r>
            <a:endParaRPr lang="en-US" altLang="en-US" sz="800" dirty="0">
              <a:latin typeface="Courier New" pitchFamily="49" charset="0"/>
            </a:endParaRPr>
          </a:p>
          <a:p>
            <a:r>
              <a:rPr lang="en-US" altLang="en-US" sz="1800" dirty="0">
                <a:latin typeface="Courier New" pitchFamily="49" charset="0"/>
              </a:rPr>
              <a:t>   </a:t>
            </a:r>
            <a:r>
              <a:rPr lang="hu-HU" altLang="en-US" sz="1800" dirty="0" err="1">
                <a:latin typeface="Courier New" pitchFamily="49" charset="0"/>
              </a:rPr>
              <a:t>virtual</a:t>
            </a:r>
            <a:r>
              <a:rPr lang="hu-HU" altLang="en-US" sz="1800" dirty="0">
                <a:latin typeface="Courier New" pitchFamily="49" charset="0"/>
              </a:rPr>
              <a:t> </a:t>
            </a:r>
            <a:r>
              <a:rPr lang="en-US" altLang="en-US" sz="1800" dirty="0">
                <a:latin typeface="Courier New" pitchFamily="49" charset="0"/>
              </a:rPr>
              <a:t>void Draw(</a:t>
            </a:r>
            <a:r>
              <a:rPr lang="en-US" sz="18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RenderState</a:t>
            </a:r>
            <a:r>
              <a:rPr lang="en-US" sz="18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state</a:t>
            </a:r>
            <a:r>
              <a:rPr lang="en-US" altLang="en-US" sz="1800" dirty="0">
                <a:latin typeface="Courier New" pitchFamily="49" charset="0"/>
              </a:rPr>
              <a:t>) </a:t>
            </a:r>
            <a:r>
              <a:rPr lang="en-US" altLang="en-US" sz="1800" dirty="0" smtClean="0">
                <a:latin typeface="Courier New" pitchFamily="49" charset="0"/>
              </a:rPr>
              <a:t>{</a:t>
            </a:r>
            <a:r>
              <a:rPr lang="hu-HU" altLang="en-US" sz="1800" dirty="0" smtClean="0">
                <a:latin typeface="Courier New" pitchFamily="49" charset="0"/>
              </a:rPr>
              <a:t> </a:t>
            </a:r>
            <a:r>
              <a:rPr lang="en-US" altLang="en-US" sz="1800" dirty="0" smtClean="0">
                <a:latin typeface="Courier New" pitchFamily="49" charset="0"/>
              </a:rPr>
              <a:t>// parameter by value to separate objects</a:t>
            </a:r>
          </a:p>
          <a:p>
            <a:r>
              <a:rPr lang="en-US" altLang="en-US" sz="1800" dirty="0">
                <a:latin typeface="Courier New" pitchFamily="49" charset="0"/>
              </a:rPr>
              <a:t> </a:t>
            </a:r>
            <a:r>
              <a:rPr lang="en-US" altLang="en-US" sz="1800" dirty="0" smtClean="0">
                <a:latin typeface="Courier New" pitchFamily="49" charset="0"/>
              </a:rPr>
              <a:t>     mat4 M, </a:t>
            </a:r>
            <a:r>
              <a:rPr lang="en-US" altLang="en-US" sz="1800" dirty="0" err="1" smtClean="0">
                <a:latin typeface="Courier New" pitchFamily="49" charset="0"/>
              </a:rPr>
              <a:t>Minv</a:t>
            </a:r>
            <a:r>
              <a:rPr lang="en-US" altLang="en-US" sz="1800" dirty="0" smtClean="0">
                <a:latin typeface="Courier New" pitchFamily="49" charset="0"/>
              </a:rPr>
              <a:t>;</a:t>
            </a:r>
          </a:p>
          <a:p>
            <a:r>
              <a:rPr lang="en-US" altLang="en-US" sz="1800" dirty="0">
                <a:latin typeface="Courier New" pitchFamily="49" charset="0"/>
              </a:rPr>
              <a:t> </a:t>
            </a:r>
            <a:r>
              <a:rPr lang="en-US" altLang="en-US" sz="1800" dirty="0" smtClean="0">
                <a:latin typeface="Courier New" pitchFamily="49" charset="0"/>
              </a:rPr>
              <a:t>     </a:t>
            </a:r>
            <a:r>
              <a:rPr lang="en-US" altLang="en-US" sz="1800" dirty="0" err="1" smtClean="0">
                <a:latin typeface="Courier New" pitchFamily="49" charset="0"/>
              </a:rPr>
              <a:t>ModelingTransform</a:t>
            </a:r>
            <a:r>
              <a:rPr lang="en-US" altLang="en-US" sz="1800" dirty="0" smtClean="0">
                <a:latin typeface="Courier New" pitchFamily="49" charset="0"/>
              </a:rPr>
              <a:t>(M, </a:t>
            </a:r>
            <a:r>
              <a:rPr lang="en-US" altLang="en-US" sz="1800" dirty="0" err="1" smtClean="0">
                <a:latin typeface="Courier New" pitchFamily="49" charset="0"/>
              </a:rPr>
              <a:t>Minv</a:t>
            </a:r>
            <a:r>
              <a:rPr lang="en-US" altLang="en-US" sz="1800" dirty="0" smtClean="0">
                <a:latin typeface="Courier New" pitchFamily="49" charset="0"/>
              </a:rPr>
              <a:t>);</a:t>
            </a:r>
          </a:p>
          <a:p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state.M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= M * </a:t>
            </a:r>
            <a:r>
              <a:rPr lang="en-US" sz="1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state.M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  <a:r>
              <a:rPr lang="en-US" sz="1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state.Minv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state.Minv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en-US" sz="18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Minv</a:t>
            </a:r>
            <a:r>
              <a:rPr lang="en-US" sz="1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altLang="en-US" sz="1800" dirty="0" smtClean="0">
              <a:latin typeface="Courier New" pitchFamily="49" charset="0"/>
            </a:endParaRPr>
          </a:p>
          <a:p>
            <a:r>
              <a:rPr lang="en-US" altLang="en-US" sz="1800" dirty="0">
                <a:latin typeface="Courier New" pitchFamily="49" charset="0"/>
              </a:rPr>
              <a:t> </a:t>
            </a:r>
            <a:r>
              <a:rPr lang="en-US" altLang="en-US" sz="1800" dirty="0" smtClean="0">
                <a:latin typeface="Courier New" pitchFamily="49" charset="0"/>
              </a:rPr>
              <a:t>     </a:t>
            </a:r>
            <a:r>
              <a:rPr lang="en-US" altLang="en-US" sz="1800" dirty="0" err="1" smtClean="0">
                <a:latin typeface="Courier New" pitchFamily="49" charset="0"/>
              </a:rPr>
              <a:t>state.material</a:t>
            </a:r>
            <a:r>
              <a:rPr lang="en-US" altLang="en-US" sz="1800" dirty="0" smtClean="0">
                <a:latin typeface="Courier New" pitchFamily="49" charset="0"/>
              </a:rPr>
              <a:t> </a:t>
            </a:r>
            <a:r>
              <a:rPr lang="en-US" altLang="en-US" sz="1800" dirty="0">
                <a:latin typeface="Courier New" pitchFamily="49" charset="0"/>
              </a:rPr>
              <a:t>= material; </a:t>
            </a:r>
            <a:r>
              <a:rPr lang="en-US" altLang="en-US" sz="1800" dirty="0" err="1">
                <a:latin typeface="Courier New" pitchFamily="49" charset="0"/>
              </a:rPr>
              <a:t>state.texture</a:t>
            </a:r>
            <a:r>
              <a:rPr lang="en-US" altLang="en-US" sz="1800" dirty="0">
                <a:latin typeface="Courier New" pitchFamily="49" charset="0"/>
              </a:rPr>
              <a:t> = texture;</a:t>
            </a:r>
          </a:p>
          <a:p>
            <a:r>
              <a:rPr lang="en-US" altLang="en-US" sz="1800" dirty="0">
                <a:latin typeface="Courier New" pitchFamily="49" charset="0"/>
              </a:rPr>
              <a:t>   </a:t>
            </a:r>
            <a:r>
              <a:rPr lang="en-US" altLang="en-US" sz="1800" dirty="0" smtClean="0">
                <a:latin typeface="Courier New" pitchFamily="49" charset="0"/>
              </a:rPr>
              <a:t>   </a:t>
            </a:r>
            <a:r>
              <a:rPr lang="en-US" altLang="en-US" sz="1800" dirty="0" err="1" smtClean="0">
                <a:latin typeface="Courier New" pitchFamily="49" charset="0"/>
              </a:rPr>
              <a:t>shader</a:t>
            </a:r>
            <a:r>
              <a:rPr lang="en-US" altLang="en-US" sz="1800" dirty="0" smtClean="0">
                <a:latin typeface="Courier New" pitchFamily="49" charset="0"/>
              </a:rPr>
              <a:t>-</a:t>
            </a:r>
            <a:r>
              <a:rPr lang="en-US" altLang="en-US" sz="1800" dirty="0">
                <a:latin typeface="Courier New" pitchFamily="49" charset="0"/>
              </a:rPr>
              <a:t>&gt;Bind(state); // uniform </a:t>
            </a:r>
            <a:r>
              <a:rPr lang="en-US" altLang="en-US" sz="1800" dirty="0" smtClean="0">
                <a:latin typeface="Courier New" pitchFamily="49" charset="0"/>
              </a:rPr>
              <a:t>variable setting</a:t>
            </a:r>
            <a:endParaRPr lang="en-US" altLang="en-US" sz="1800" dirty="0">
              <a:latin typeface="Courier New" pitchFamily="49" charset="0"/>
            </a:endParaRPr>
          </a:p>
          <a:p>
            <a:r>
              <a:rPr lang="en-US" altLang="en-US" sz="1800" dirty="0">
                <a:latin typeface="Courier New" pitchFamily="49" charset="0"/>
              </a:rPr>
              <a:t>   </a:t>
            </a:r>
            <a:r>
              <a:rPr lang="en-US" altLang="en-US" sz="1800" dirty="0" smtClean="0">
                <a:latin typeface="Courier New" pitchFamily="49" charset="0"/>
              </a:rPr>
              <a:t>   geometry-</a:t>
            </a:r>
            <a:r>
              <a:rPr lang="en-US" altLang="en-US" sz="1800" dirty="0">
                <a:latin typeface="Courier New" pitchFamily="49" charset="0"/>
              </a:rPr>
              <a:t>&gt;Draw(); </a:t>
            </a:r>
            <a:r>
              <a:rPr lang="en-US" altLang="en-US" sz="1800" dirty="0" smtClean="0">
                <a:latin typeface="Courier New" pitchFamily="49" charset="0"/>
              </a:rPr>
              <a:t>   // </a:t>
            </a:r>
            <a:r>
              <a:rPr lang="en-US" altLang="en-US" sz="1800" dirty="0" smtClean="0">
                <a:latin typeface="Courier New" pitchFamily="49" charset="0"/>
              </a:rPr>
              <a:t>triangles go down the pipeline</a:t>
            </a:r>
            <a:endParaRPr lang="en-US" altLang="en-US" sz="1800" dirty="0">
              <a:latin typeface="Courier New" pitchFamily="49" charset="0"/>
            </a:endParaRPr>
          </a:p>
          <a:p>
            <a:r>
              <a:rPr lang="en-US" altLang="en-US" sz="1800" dirty="0" smtClean="0">
                <a:latin typeface="Courier New" pitchFamily="49" charset="0"/>
              </a:rPr>
              <a:t>      </a:t>
            </a:r>
            <a:r>
              <a:rPr lang="en-US" altLang="en-US" sz="1800" dirty="0" smtClean="0">
                <a:solidFill>
                  <a:srgbClr val="00B050"/>
                </a:solidFill>
                <a:latin typeface="Courier New" pitchFamily="49" charset="0"/>
              </a:rPr>
              <a:t>for </a:t>
            </a:r>
            <a:r>
              <a:rPr lang="en-US" altLang="en-US" sz="1800" dirty="0">
                <a:solidFill>
                  <a:srgbClr val="00B050"/>
                </a:solidFill>
                <a:latin typeface="Courier New" pitchFamily="49" charset="0"/>
              </a:rPr>
              <a:t>(Object * child : children) child-&gt;Draw(state);</a:t>
            </a:r>
          </a:p>
          <a:p>
            <a:r>
              <a:rPr lang="en-US" altLang="en-US" sz="1800" dirty="0" smtClean="0">
                <a:latin typeface="Courier New" pitchFamily="49" charset="0"/>
              </a:rPr>
              <a:t>   </a:t>
            </a:r>
            <a:r>
              <a:rPr lang="en-US" sz="1800" dirty="0" smtClean="0">
                <a:latin typeface="Courier New" pitchFamily="49" charset="0"/>
              </a:rPr>
              <a:t>}</a:t>
            </a:r>
            <a:endParaRPr lang="en-US" altLang="en-US" sz="1800" dirty="0">
              <a:latin typeface="Courier New" pitchFamily="49" charset="0"/>
            </a:endParaRPr>
          </a:p>
          <a:p>
            <a:r>
              <a:rPr lang="en-US" altLang="en-US" sz="1800" dirty="0">
                <a:latin typeface="Courier New" pitchFamily="49" charset="0"/>
              </a:rPr>
              <a:t>};</a:t>
            </a:r>
            <a:endParaRPr lang="hu-HU" altLang="en-US" sz="1800" dirty="0">
              <a:latin typeface="Courier New" pitchFamily="49" charset="0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62400" y="44967"/>
            <a:ext cx="8229600" cy="11430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Játékobjektum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 err="1" smtClean="0">
                <a:solidFill>
                  <a:srgbClr val="FF0000"/>
                </a:solidFill>
              </a:rPr>
              <a:t>GameObject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97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>
                <a:solidFill>
                  <a:srgbClr val="FF0000"/>
                </a:solidFill>
              </a:rPr>
              <a:t>Virtuális </a:t>
            </a:r>
            <a:r>
              <a:rPr lang="hu-HU" dirty="0" smtClean="0">
                <a:solidFill>
                  <a:srgbClr val="FF0000"/>
                </a:solidFill>
              </a:rPr>
              <a:t>világ</a:t>
            </a:r>
            <a:endParaRPr lang="hu-HU" dirty="0"/>
          </a:p>
        </p:txBody>
      </p:sp>
      <p:sp>
        <p:nvSpPr>
          <p:cNvPr id="6" name="Text Box 26"/>
          <p:cNvSpPr txBox="1">
            <a:spLocks noChangeArrowheads="1"/>
          </p:cNvSpPr>
          <p:nvPr/>
        </p:nvSpPr>
        <p:spPr bwMode="auto">
          <a:xfrm>
            <a:off x="3444753" y="1396851"/>
            <a:ext cx="5081061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xtLst/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dirty="0">
                <a:latin typeface="+mn-lt"/>
                <a:cs typeface="Courier New" panose="02070309020205020404" pitchFamily="49" charset="0"/>
              </a:rPr>
              <a:t>vector&lt;</a:t>
            </a:r>
            <a:r>
              <a:rPr lang="hu-HU" dirty="0">
                <a:latin typeface="+mn-lt"/>
                <a:cs typeface="Courier New" panose="02070309020205020404" pitchFamily="49" charset="0"/>
              </a:rPr>
              <a:t>Game</a:t>
            </a:r>
            <a:r>
              <a:rPr lang="en-US" dirty="0">
                <a:latin typeface="+mn-lt"/>
                <a:cs typeface="Courier New" panose="02070309020205020404" pitchFamily="49" charset="0"/>
              </a:rPr>
              <a:t>Object *&gt; objects</a:t>
            </a:r>
            <a:r>
              <a:rPr lang="en-US" dirty="0" smtClean="0">
                <a:latin typeface="+mn-lt"/>
                <a:cs typeface="Courier New" panose="02070309020205020404" pitchFamily="49" charset="0"/>
              </a:rPr>
              <a:t>;</a:t>
            </a:r>
            <a:endParaRPr lang="en-US" dirty="0">
              <a:latin typeface="+mn-lt"/>
              <a:cs typeface="Courier New" panose="02070309020205020404" pitchFamily="49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3870650" y="2069116"/>
            <a:ext cx="4320480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/>
          <p:cNvSpPr/>
          <p:nvPr/>
        </p:nvSpPr>
        <p:spPr>
          <a:xfrm>
            <a:off x="4590730" y="2069116"/>
            <a:ext cx="720080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5310810" y="2069116"/>
            <a:ext cx="720080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/>
          <p:cNvSpPr/>
          <p:nvPr/>
        </p:nvSpPr>
        <p:spPr>
          <a:xfrm>
            <a:off x="6750970" y="2069116"/>
            <a:ext cx="720080" cy="6480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églalap 13"/>
          <p:cNvSpPr/>
          <p:nvPr/>
        </p:nvSpPr>
        <p:spPr>
          <a:xfrm>
            <a:off x="3546614" y="3212977"/>
            <a:ext cx="1152128" cy="10272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5"/>
          <p:cNvSpPr/>
          <p:nvPr/>
        </p:nvSpPr>
        <p:spPr>
          <a:xfrm>
            <a:off x="4986774" y="3212977"/>
            <a:ext cx="756084" cy="15313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églalap 16"/>
          <p:cNvSpPr/>
          <p:nvPr/>
        </p:nvSpPr>
        <p:spPr>
          <a:xfrm>
            <a:off x="3618622" y="3861048"/>
            <a:ext cx="288032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Téglalap 17"/>
          <p:cNvSpPr/>
          <p:nvPr/>
        </p:nvSpPr>
        <p:spPr>
          <a:xfrm>
            <a:off x="3906654" y="3861048"/>
            <a:ext cx="288032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Téglalap 19"/>
          <p:cNvSpPr/>
          <p:nvPr/>
        </p:nvSpPr>
        <p:spPr>
          <a:xfrm>
            <a:off x="4194686" y="3861048"/>
            <a:ext cx="288032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églalap 20"/>
          <p:cNvSpPr/>
          <p:nvPr/>
        </p:nvSpPr>
        <p:spPr>
          <a:xfrm>
            <a:off x="5054792" y="4384269"/>
            <a:ext cx="292022" cy="2893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2" name="Téglalap 21"/>
          <p:cNvSpPr/>
          <p:nvPr/>
        </p:nvSpPr>
        <p:spPr>
          <a:xfrm>
            <a:off x="5346814" y="4384269"/>
            <a:ext cx="288032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Téglalap 24"/>
          <p:cNvSpPr/>
          <p:nvPr/>
        </p:nvSpPr>
        <p:spPr>
          <a:xfrm>
            <a:off x="3677134" y="5116017"/>
            <a:ext cx="1224136" cy="15313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9" name="Téglalap 28"/>
          <p:cNvSpPr/>
          <p:nvPr/>
        </p:nvSpPr>
        <p:spPr>
          <a:xfrm>
            <a:off x="3747920" y="6277169"/>
            <a:ext cx="292022" cy="2893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Téglalap 29"/>
          <p:cNvSpPr/>
          <p:nvPr/>
        </p:nvSpPr>
        <p:spPr>
          <a:xfrm>
            <a:off x="4039942" y="6277169"/>
            <a:ext cx="288032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53" name="Csoportba foglalás 52"/>
          <p:cNvGrpSpPr/>
          <p:nvPr/>
        </p:nvGrpSpPr>
        <p:grpSpPr>
          <a:xfrm>
            <a:off x="2050800" y="5133056"/>
            <a:ext cx="1440160" cy="1027276"/>
            <a:chOff x="2207568" y="5229200"/>
            <a:chExt cx="1440160" cy="1027276"/>
          </a:xfrm>
        </p:grpSpPr>
        <p:sp>
          <p:nvSpPr>
            <p:cNvPr id="24" name="Téglalap 23"/>
            <p:cNvSpPr/>
            <p:nvPr/>
          </p:nvSpPr>
          <p:spPr>
            <a:xfrm>
              <a:off x="2207568" y="5229200"/>
              <a:ext cx="1440160" cy="102727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6" name="Téglalap 25"/>
            <p:cNvSpPr/>
            <p:nvPr/>
          </p:nvSpPr>
          <p:spPr>
            <a:xfrm>
              <a:off x="2272444" y="5891574"/>
              <a:ext cx="324036" cy="28803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7" name="Téglalap 26"/>
            <p:cNvSpPr/>
            <p:nvPr/>
          </p:nvSpPr>
          <p:spPr>
            <a:xfrm>
              <a:off x="2596480" y="5891574"/>
              <a:ext cx="288032" cy="28803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8" name="Téglalap 27"/>
            <p:cNvSpPr/>
            <p:nvPr/>
          </p:nvSpPr>
          <p:spPr>
            <a:xfrm>
              <a:off x="2891644" y="5891574"/>
              <a:ext cx="288032" cy="28803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cxnSp>
        <p:nvCxnSpPr>
          <p:cNvPr id="33" name="Egyenes összekötő nyíllal 32"/>
          <p:cNvCxnSpPr/>
          <p:nvPr/>
        </p:nvCxnSpPr>
        <p:spPr>
          <a:xfrm flipH="1">
            <a:off x="3762638" y="2393152"/>
            <a:ext cx="432048" cy="81982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33"/>
          <p:cNvCxnSpPr/>
          <p:nvPr/>
        </p:nvCxnSpPr>
        <p:spPr>
          <a:xfrm>
            <a:off x="4991050" y="2375935"/>
            <a:ext cx="139740" cy="83704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nyíllal 35"/>
          <p:cNvCxnSpPr/>
          <p:nvPr/>
        </p:nvCxnSpPr>
        <p:spPr>
          <a:xfrm>
            <a:off x="5693174" y="2393152"/>
            <a:ext cx="697756" cy="81982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églalap 41"/>
          <p:cNvSpPr/>
          <p:nvPr/>
        </p:nvSpPr>
        <p:spPr>
          <a:xfrm>
            <a:off x="6005501" y="3212976"/>
            <a:ext cx="1152128" cy="10272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3" name="Téglalap 42"/>
          <p:cNvSpPr/>
          <p:nvPr/>
        </p:nvSpPr>
        <p:spPr>
          <a:xfrm>
            <a:off x="6096000" y="3861048"/>
            <a:ext cx="288032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4" name="Téglalap 43"/>
          <p:cNvSpPr/>
          <p:nvPr/>
        </p:nvSpPr>
        <p:spPr>
          <a:xfrm>
            <a:off x="6384032" y="3861048"/>
            <a:ext cx="288032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5" name="Téglalap 44"/>
          <p:cNvSpPr/>
          <p:nvPr/>
        </p:nvSpPr>
        <p:spPr>
          <a:xfrm>
            <a:off x="6672064" y="3861048"/>
            <a:ext cx="288032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7" name="Téglalap 46"/>
          <p:cNvSpPr/>
          <p:nvPr/>
        </p:nvSpPr>
        <p:spPr>
          <a:xfrm>
            <a:off x="7402760" y="3212976"/>
            <a:ext cx="1152128" cy="10272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8" name="Téglalap 47"/>
          <p:cNvSpPr/>
          <p:nvPr/>
        </p:nvSpPr>
        <p:spPr>
          <a:xfrm>
            <a:off x="7474768" y="3861048"/>
            <a:ext cx="288032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9" name="Téglalap 48"/>
          <p:cNvSpPr/>
          <p:nvPr/>
        </p:nvSpPr>
        <p:spPr>
          <a:xfrm>
            <a:off x="7762800" y="3861048"/>
            <a:ext cx="288032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51" name="Egyenes összekötő nyíllal 50"/>
          <p:cNvCxnSpPr/>
          <p:nvPr/>
        </p:nvCxnSpPr>
        <p:spPr>
          <a:xfrm>
            <a:off x="6402092" y="2384543"/>
            <a:ext cx="1216692" cy="82533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Egyenes összekötő nyíllal 53"/>
          <p:cNvCxnSpPr/>
          <p:nvPr/>
        </p:nvCxnSpPr>
        <p:spPr>
          <a:xfrm flipH="1">
            <a:off x="2115676" y="3986853"/>
            <a:ext cx="1673588" cy="114477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gyenes összekötő nyíllal 56"/>
          <p:cNvCxnSpPr/>
          <p:nvPr/>
        </p:nvCxnSpPr>
        <p:spPr>
          <a:xfrm flipH="1">
            <a:off x="3830874" y="4008736"/>
            <a:ext cx="259196" cy="112289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Egyenes összekötő nyíllal 59"/>
          <p:cNvCxnSpPr/>
          <p:nvPr/>
        </p:nvCxnSpPr>
        <p:spPr>
          <a:xfrm>
            <a:off x="4375751" y="3997794"/>
            <a:ext cx="335414" cy="90142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Egyenes összekötő nyíllal 61"/>
          <p:cNvCxnSpPr/>
          <p:nvPr/>
        </p:nvCxnSpPr>
        <p:spPr>
          <a:xfrm>
            <a:off x="5186951" y="4484208"/>
            <a:ext cx="227881" cy="64742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Egyenes összekötő nyíllal 63"/>
          <p:cNvCxnSpPr/>
          <p:nvPr/>
        </p:nvCxnSpPr>
        <p:spPr>
          <a:xfrm>
            <a:off x="5532358" y="4491468"/>
            <a:ext cx="370363" cy="62454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6" name="Picture 1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884" y="5168672"/>
            <a:ext cx="614164" cy="62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4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49494"/>
              </a:clrFrom>
              <a:clrTo>
                <a:srgbClr val="949494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115" y="3213620"/>
            <a:ext cx="1191773" cy="656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4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49494"/>
              </a:clrFrom>
              <a:clrTo>
                <a:srgbClr val="949494">
                  <a:alpha val="0"/>
                </a:srgbClr>
              </a:clrTo>
            </a:clrChange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22" y="3180722"/>
            <a:ext cx="1191773" cy="656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4" descr="explos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195" y="3263189"/>
            <a:ext cx="666740" cy="666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Kép 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2720" y="5166673"/>
            <a:ext cx="733425" cy="676275"/>
          </a:xfrm>
          <a:prstGeom prst="rect">
            <a:avLst/>
          </a:prstGeom>
        </p:spPr>
      </p:pic>
      <p:pic>
        <p:nvPicPr>
          <p:cNvPr id="72" name="Kép 7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8622" y="3239812"/>
            <a:ext cx="576064" cy="59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11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2197100" y="444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hu-HU" sz="4000" dirty="0">
                <a:solidFill>
                  <a:srgbClr val="FF0000"/>
                </a:solidFill>
              </a:rPr>
              <a:t>Szimulációs hurok (</a:t>
            </a:r>
            <a:r>
              <a:rPr lang="en-GB" sz="4000" dirty="0">
                <a:solidFill>
                  <a:srgbClr val="FF0000"/>
                </a:solidFill>
              </a:rPr>
              <a:t>Game loop</a:t>
            </a:r>
            <a:r>
              <a:rPr lang="hu-HU" sz="40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236411" y="1587952"/>
            <a:ext cx="4875053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1600" u="sng" dirty="0" err="1" smtClean="0">
                <a:latin typeface="Courier New" pitchFamily="49" charset="0"/>
              </a:rPr>
              <a:t>void</a:t>
            </a:r>
            <a:r>
              <a:rPr lang="hu-HU" altLang="en-US" sz="1600" u="sng" dirty="0" smtClean="0">
                <a:latin typeface="Courier New" pitchFamily="49" charset="0"/>
              </a:rPr>
              <a:t> </a:t>
            </a:r>
            <a:r>
              <a:rPr lang="en-US" altLang="en-US" sz="1600" u="sng" dirty="0">
                <a:latin typeface="Courier New" pitchFamily="49" charset="0"/>
              </a:rPr>
              <a:t>on</a:t>
            </a:r>
            <a:r>
              <a:rPr lang="hu-HU" altLang="en-US" sz="1600" u="sng" dirty="0" err="1">
                <a:latin typeface="Courier New" pitchFamily="49" charset="0"/>
              </a:rPr>
              <a:t>Idle</a:t>
            </a:r>
            <a:r>
              <a:rPr lang="hu-HU" altLang="en-US" sz="1600" u="sng" dirty="0">
                <a:latin typeface="Courier New" pitchFamily="49" charset="0"/>
              </a:rPr>
              <a:t> ( ) </a:t>
            </a:r>
            <a:r>
              <a:rPr lang="en-US" altLang="en-US" sz="1600" u="sng" dirty="0">
                <a:latin typeface="Courier New" pitchFamily="49" charset="0"/>
              </a:rPr>
              <a:t>{</a:t>
            </a:r>
            <a:r>
              <a:rPr lang="en-US" altLang="en-US" sz="1600" dirty="0">
                <a:latin typeface="Courier New" pitchFamily="49" charset="0"/>
              </a:rPr>
              <a:t> </a:t>
            </a:r>
            <a:r>
              <a:rPr lang="en-US" altLang="en-US" sz="1600" dirty="0" smtClean="0">
                <a:latin typeface="Courier New" pitchFamily="49" charset="0"/>
              </a:rPr>
              <a:t>// </a:t>
            </a:r>
            <a:r>
              <a:rPr lang="en-US" altLang="en-US" sz="1600" i="1" dirty="0"/>
              <a:t>idle call back</a:t>
            </a:r>
          </a:p>
          <a:p>
            <a:r>
              <a:rPr lang="en-US" altLang="en-US" sz="1600" dirty="0">
                <a:latin typeface="Courier New" pitchFamily="49" charset="0"/>
              </a:rPr>
              <a:t>   static </a:t>
            </a:r>
            <a:r>
              <a:rPr lang="hu-HU" altLang="en-US" sz="1600" dirty="0" err="1">
                <a:latin typeface="Courier New" pitchFamily="49" charset="0"/>
              </a:rPr>
              <a:t>float</a:t>
            </a:r>
            <a:r>
              <a:rPr lang="hu-HU" altLang="en-US" sz="1600" dirty="0">
                <a:latin typeface="Courier New" pitchFamily="49" charset="0"/>
              </a:rPr>
              <a:t> t</a:t>
            </a:r>
            <a:r>
              <a:rPr lang="en-US" altLang="en-US" sz="1600" dirty="0">
                <a:latin typeface="Courier New" pitchFamily="49" charset="0"/>
              </a:rPr>
              <a:t>end</a:t>
            </a:r>
            <a:r>
              <a:rPr lang="hu-HU" altLang="en-US" sz="1600" dirty="0">
                <a:latin typeface="Courier New" pitchFamily="49" charset="0"/>
              </a:rPr>
              <a:t> = </a:t>
            </a:r>
            <a:r>
              <a:rPr lang="en-US" altLang="en-US" sz="1600" dirty="0">
                <a:latin typeface="Courier New" pitchFamily="49" charset="0"/>
              </a:rPr>
              <a:t>0;</a:t>
            </a:r>
            <a:endParaRPr lang="hu-HU" altLang="en-US" sz="1600" dirty="0">
              <a:latin typeface="Courier New" pitchFamily="49" charset="0"/>
            </a:endParaRPr>
          </a:p>
          <a:p>
            <a:r>
              <a:rPr lang="hu-HU" altLang="en-US" sz="1600" dirty="0">
                <a:latin typeface="Courier New" pitchFamily="49" charset="0"/>
              </a:rPr>
              <a:t>   </a:t>
            </a:r>
            <a:r>
              <a:rPr lang="hu-HU" altLang="en-US" sz="1600" dirty="0" err="1">
                <a:latin typeface="Courier New" pitchFamily="49" charset="0"/>
              </a:rPr>
              <a:t>float</a:t>
            </a:r>
            <a:r>
              <a:rPr lang="hu-HU" altLang="en-US" sz="1600" dirty="0">
                <a:latin typeface="Courier New" pitchFamily="49" charset="0"/>
              </a:rPr>
              <a:t> </a:t>
            </a:r>
            <a:r>
              <a:rPr lang="en-US" altLang="en-US" sz="1600" dirty="0" err="1">
                <a:latin typeface="Courier New" pitchFamily="49" charset="0"/>
              </a:rPr>
              <a:t>tstart</a:t>
            </a:r>
            <a:r>
              <a:rPr lang="hu-HU" altLang="en-US" sz="1600" dirty="0">
                <a:latin typeface="Courier New" pitchFamily="49" charset="0"/>
              </a:rPr>
              <a:t> = t</a:t>
            </a:r>
            <a:r>
              <a:rPr lang="en-US" altLang="en-US" sz="1600" dirty="0">
                <a:latin typeface="Courier New" pitchFamily="49" charset="0"/>
              </a:rPr>
              <a:t>end</a:t>
            </a:r>
            <a:r>
              <a:rPr lang="hu-HU" altLang="en-US" sz="1600" dirty="0">
                <a:latin typeface="Courier New" pitchFamily="49" charset="0"/>
              </a:rPr>
              <a:t>;</a:t>
            </a:r>
          </a:p>
          <a:p>
            <a:r>
              <a:rPr lang="hu-HU" altLang="en-US" sz="1600" dirty="0">
                <a:latin typeface="Courier New" pitchFamily="49" charset="0"/>
              </a:rPr>
              <a:t>   t</a:t>
            </a:r>
            <a:r>
              <a:rPr lang="en-US" altLang="en-US" sz="1600" dirty="0">
                <a:latin typeface="Courier New" pitchFamily="49" charset="0"/>
              </a:rPr>
              <a:t>end</a:t>
            </a:r>
            <a:r>
              <a:rPr lang="hu-HU" altLang="en-US" sz="1600" dirty="0">
                <a:latin typeface="Courier New" pitchFamily="49" charset="0"/>
              </a:rPr>
              <a:t> = </a:t>
            </a:r>
            <a:r>
              <a:rPr lang="hu-HU" altLang="en-US" sz="1600" dirty="0" err="1">
                <a:latin typeface="Courier New" pitchFamily="49" charset="0"/>
              </a:rPr>
              <a:t>glutGet</a:t>
            </a:r>
            <a:r>
              <a:rPr lang="hu-HU" altLang="en-US" sz="1600" dirty="0">
                <a:latin typeface="Courier New" pitchFamily="49" charset="0"/>
              </a:rPr>
              <a:t>(GLUT_ELAPSED_TIME</a:t>
            </a:r>
            <a:r>
              <a:rPr lang="hu-HU" altLang="en-US" sz="1600" dirty="0" smtClean="0">
                <a:latin typeface="Courier New" pitchFamily="49" charset="0"/>
              </a:rPr>
              <a:t>);</a:t>
            </a:r>
            <a:endParaRPr lang="en-US" altLang="en-US" sz="1600" dirty="0" smtClean="0">
              <a:latin typeface="Courier New" pitchFamily="49" charset="0"/>
            </a:endParaRPr>
          </a:p>
          <a:p>
            <a:r>
              <a:rPr lang="en-US" altLang="en-US" sz="1600" dirty="0">
                <a:latin typeface="Courier New" pitchFamily="49" charset="0"/>
              </a:rPr>
              <a:t> </a:t>
            </a:r>
            <a:r>
              <a:rPr lang="en-US" altLang="en-US" sz="1600" dirty="0" smtClean="0">
                <a:latin typeface="Courier New" pitchFamily="49" charset="0"/>
              </a:rPr>
              <a:t>  </a:t>
            </a:r>
            <a:r>
              <a:rPr lang="en-US" altLang="en-US" sz="1600" dirty="0" err="1" smtClean="0">
                <a:latin typeface="Courier New" pitchFamily="49" charset="0"/>
              </a:rPr>
              <a:t>scene.Simulate</a:t>
            </a:r>
            <a:r>
              <a:rPr lang="en-US" altLang="en-US" sz="1600" dirty="0" smtClean="0">
                <a:latin typeface="Courier New" pitchFamily="49" charset="0"/>
              </a:rPr>
              <a:t>(</a:t>
            </a:r>
            <a:r>
              <a:rPr lang="en-US" altLang="en-US" sz="1600" dirty="0" err="1" smtClean="0">
                <a:latin typeface="Courier New" pitchFamily="49" charset="0"/>
              </a:rPr>
              <a:t>tstart</a:t>
            </a:r>
            <a:r>
              <a:rPr lang="en-US" altLang="en-US" sz="1600" dirty="0" smtClean="0">
                <a:latin typeface="Courier New" pitchFamily="49" charset="0"/>
              </a:rPr>
              <a:t>, ten</a:t>
            </a:r>
            <a:r>
              <a:rPr lang="hu-HU" altLang="en-US" sz="1600" dirty="0" smtClean="0">
                <a:latin typeface="Courier New" pitchFamily="49" charset="0"/>
              </a:rPr>
              <a:t>d</a:t>
            </a:r>
            <a:r>
              <a:rPr lang="en-US" altLang="en-US" sz="1600" dirty="0" smtClean="0">
                <a:latin typeface="Courier New" pitchFamily="49" charset="0"/>
              </a:rPr>
              <a:t>, keys);</a:t>
            </a:r>
            <a:endParaRPr lang="hu-HU" altLang="en-US" sz="1600" dirty="0">
              <a:latin typeface="Courier New" pitchFamily="49" charset="0"/>
            </a:endParaRPr>
          </a:p>
          <a:p>
            <a:endParaRPr lang="hu-HU" altLang="en-US" sz="200" dirty="0">
              <a:latin typeface="Courier New" pitchFamily="49" charset="0"/>
            </a:endParaRPr>
          </a:p>
          <a:p>
            <a:r>
              <a:rPr lang="en-US" sz="1600" dirty="0" smtClean="0">
                <a:latin typeface="Courier New" pitchFamily="49" charset="0"/>
              </a:rPr>
              <a:t>   </a:t>
            </a:r>
            <a:r>
              <a:rPr lang="en-US" sz="1600" dirty="0" err="1" smtClean="0">
                <a:latin typeface="Courier New" pitchFamily="49" charset="0"/>
              </a:rPr>
              <a:t>glutPostRedisplay</a:t>
            </a:r>
            <a:r>
              <a:rPr lang="en-US" sz="1600" dirty="0">
                <a:latin typeface="Courier New" pitchFamily="49" charset="0"/>
              </a:rPr>
              <a:t>(); </a:t>
            </a:r>
          </a:p>
          <a:p>
            <a:r>
              <a:rPr lang="en-US" altLang="en-US" sz="1600" dirty="0">
                <a:latin typeface="Courier New" pitchFamily="49" charset="0"/>
              </a:rPr>
              <a:t>}</a:t>
            </a:r>
          </a:p>
          <a:p>
            <a:endParaRPr lang="en-US" altLang="en-US" sz="1000" dirty="0" smtClean="0">
              <a:latin typeface="Courier New" pitchFamily="49" charset="0"/>
            </a:endParaRPr>
          </a:p>
          <a:p>
            <a:endParaRPr lang="en-US" altLang="en-US" sz="1000" dirty="0">
              <a:latin typeface="Courier New" pitchFamily="49" charset="0"/>
            </a:endParaRPr>
          </a:p>
          <a:p>
            <a:endParaRPr lang="en-US" altLang="en-US" sz="1000" dirty="0" smtClean="0">
              <a:latin typeface="Courier New" pitchFamily="49" charset="0"/>
            </a:endParaRPr>
          </a:p>
          <a:p>
            <a:endParaRPr lang="en-US" altLang="en-US" sz="1000" dirty="0">
              <a:latin typeface="Courier New" pitchFamily="49" charset="0"/>
            </a:endParaRPr>
          </a:p>
          <a:p>
            <a:endParaRPr lang="en-US" altLang="en-US" sz="1000" dirty="0" smtClean="0">
              <a:latin typeface="Courier New" pitchFamily="49" charset="0"/>
            </a:endParaRPr>
          </a:p>
          <a:p>
            <a:endParaRPr lang="en-US" altLang="en-US" sz="1000" dirty="0">
              <a:latin typeface="Courier New" pitchFamily="49" charset="0"/>
            </a:endParaRPr>
          </a:p>
          <a:p>
            <a:r>
              <a:rPr lang="en-US" altLang="en-US" sz="1600" u="sng" dirty="0">
                <a:latin typeface="Courier New" pitchFamily="49" charset="0"/>
              </a:rPr>
              <a:t>void </a:t>
            </a:r>
            <a:r>
              <a:rPr lang="en-US" altLang="en-US" sz="1600" u="sng" dirty="0" err="1">
                <a:latin typeface="Courier New" pitchFamily="49" charset="0"/>
              </a:rPr>
              <a:t>onDisplay</a:t>
            </a:r>
            <a:r>
              <a:rPr lang="en-US" altLang="en-US" sz="1600" u="sng" dirty="0">
                <a:latin typeface="Courier New" pitchFamily="49" charset="0"/>
              </a:rPr>
              <a:t>(){</a:t>
            </a:r>
          </a:p>
          <a:p>
            <a:r>
              <a:rPr lang="en-US" altLang="en-US" sz="1600" dirty="0">
                <a:latin typeface="Courier New" pitchFamily="49" charset="0"/>
              </a:rPr>
              <a:t>   </a:t>
            </a:r>
            <a:r>
              <a:rPr lang="hu-HU" altLang="en-US" sz="1600" dirty="0" err="1">
                <a:latin typeface="Courier New" pitchFamily="49" charset="0"/>
              </a:rPr>
              <a:t>glClear</a:t>
            </a:r>
            <a:r>
              <a:rPr lang="hu-HU" altLang="en-US" sz="1600" dirty="0">
                <a:latin typeface="Courier New" pitchFamily="49" charset="0"/>
              </a:rPr>
              <a:t>(GL_COLOR_BUFFER_BIT |</a:t>
            </a:r>
            <a:r>
              <a:rPr lang="en-US" altLang="en-US" sz="1600" dirty="0">
                <a:latin typeface="Courier New" pitchFamily="49" charset="0"/>
              </a:rPr>
              <a:t> </a:t>
            </a:r>
            <a:endParaRPr lang="en-US" altLang="en-US" sz="1600" dirty="0" smtClean="0">
              <a:latin typeface="Courier New" pitchFamily="49" charset="0"/>
            </a:endParaRPr>
          </a:p>
          <a:p>
            <a:r>
              <a:rPr lang="en-US" altLang="en-US" sz="1600" dirty="0">
                <a:latin typeface="Courier New" pitchFamily="49" charset="0"/>
              </a:rPr>
              <a:t> </a:t>
            </a:r>
            <a:r>
              <a:rPr lang="en-US" altLang="en-US" sz="1600" dirty="0" smtClean="0">
                <a:latin typeface="Courier New" pitchFamily="49" charset="0"/>
              </a:rPr>
              <a:t>          </a:t>
            </a:r>
            <a:r>
              <a:rPr lang="hu-HU" altLang="en-US" sz="1600" dirty="0" smtClean="0">
                <a:latin typeface="Courier New" pitchFamily="49" charset="0"/>
              </a:rPr>
              <a:t>GL_DEPTH_BUFFER_BIT);</a:t>
            </a:r>
            <a:endParaRPr lang="en-US" altLang="en-US" sz="1600" dirty="0" smtClean="0">
              <a:latin typeface="Courier New" pitchFamily="49" charset="0"/>
            </a:endParaRPr>
          </a:p>
          <a:p>
            <a:r>
              <a:rPr lang="en-US" altLang="en-US" sz="1600" dirty="0">
                <a:latin typeface="Courier New" pitchFamily="49" charset="0"/>
              </a:rPr>
              <a:t> </a:t>
            </a:r>
            <a:r>
              <a:rPr lang="en-US" altLang="en-US" sz="1600" dirty="0" smtClean="0">
                <a:latin typeface="Courier New" pitchFamily="49" charset="0"/>
              </a:rPr>
              <a:t>  </a:t>
            </a:r>
            <a:r>
              <a:rPr lang="en-US" altLang="en-US" sz="1600" dirty="0" err="1" smtClean="0">
                <a:latin typeface="Courier New" pitchFamily="49" charset="0"/>
              </a:rPr>
              <a:t>scene.Render</a:t>
            </a:r>
            <a:r>
              <a:rPr lang="en-US" altLang="en-US" sz="1600" dirty="0" smtClean="0">
                <a:latin typeface="Courier New" pitchFamily="49" charset="0"/>
              </a:rPr>
              <a:t>();</a:t>
            </a:r>
            <a:endParaRPr lang="en-US" altLang="en-US" sz="1600" dirty="0" smtClean="0">
              <a:latin typeface="Courier New" pitchFamily="49" charset="0"/>
            </a:endParaRPr>
          </a:p>
          <a:p>
            <a:r>
              <a:rPr lang="en-US" altLang="en-US" sz="1600" dirty="0" smtClean="0">
                <a:latin typeface="Courier New" pitchFamily="49" charset="0"/>
              </a:rPr>
              <a:t>   </a:t>
            </a:r>
            <a:r>
              <a:rPr lang="hu-HU" altLang="en-US" sz="1600" dirty="0" err="1" smtClean="0">
                <a:latin typeface="Courier New" pitchFamily="49" charset="0"/>
              </a:rPr>
              <a:t>glutSwapBuffers</a:t>
            </a:r>
            <a:r>
              <a:rPr lang="hu-HU" altLang="en-US" sz="1600" dirty="0">
                <a:latin typeface="Courier New" pitchFamily="49" charset="0"/>
              </a:rPr>
              <a:t>( );</a:t>
            </a:r>
          </a:p>
          <a:p>
            <a:r>
              <a:rPr lang="hu-HU" altLang="en-US" sz="1600" dirty="0">
                <a:latin typeface="Courier New" pitchFamily="49" charset="0"/>
              </a:rPr>
              <a:t>}</a:t>
            </a:r>
          </a:p>
        </p:txBody>
      </p:sp>
      <p:graphicFrame>
        <p:nvGraphicFramePr>
          <p:cNvPr id="1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3667119"/>
              </p:ext>
            </p:extLst>
          </p:nvPr>
        </p:nvGraphicFramePr>
        <p:xfrm>
          <a:off x="5701999" y="1139724"/>
          <a:ext cx="730535" cy="755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9" name="Klip" r:id="rId4" imgW="3063875" imgH="3148013" progId="">
                  <p:embed/>
                </p:oleObj>
              </mc:Choice>
              <mc:Fallback>
                <p:oleObj name="Klip" r:id="rId4" imgW="3063875" imgH="3148013" progId="">
                  <p:embed/>
                  <p:pic>
                    <p:nvPicPr>
                      <p:cNvPr id="0" name="Picture 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1999" y="1139724"/>
                        <a:ext cx="730535" cy="7554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Line 5"/>
          <p:cNvSpPr>
            <a:spLocks noChangeShapeType="1"/>
          </p:cNvSpPr>
          <p:nvPr/>
        </p:nvSpPr>
        <p:spPr bwMode="auto">
          <a:xfrm flipV="1">
            <a:off x="6456040" y="1517468"/>
            <a:ext cx="4392488" cy="8234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6"/>
          <p:cNvSpPr>
            <a:spLocks noChangeArrowheads="1"/>
          </p:cNvSpPr>
          <p:nvPr/>
        </p:nvSpPr>
        <p:spPr bwMode="auto">
          <a:xfrm>
            <a:off x="6837040" y="1411402"/>
            <a:ext cx="152400" cy="3048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8" name="Oval 7"/>
          <p:cNvSpPr>
            <a:spLocks noChangeArrowheads="1"/>
          </p:cNvSpPr>
          <p:nvPr/>
        </p:nvSpPr>
        <p:spPr bwMode="auto">
          <a:xfrm>
            <a:off x="8132440" y="1411402"/>
            <a:ext cx="152400" cy="3048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9" name="Oval 8"/>
          <p:cNvSpPr>
            <a:spLocks noChangeArrowheads="1"/>
          </p:cNvSpPr>
          <p:nvPr/>
        </p:nvSpPr>
        <p:spPr bwMode="auto">
          <a:xfrm>
            <a:off x="8742040" y="1411402"/>
            <a:ext cx="152400" cy="3048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0" name="Oval 9"/>
          <p:cNvSpPr>
            <a:spLocks noChangeArrowheads="1"/>
          </p:cNvSpPr>
          <p:nvPr/>
        </p:nvSpPr>
        <p:spPr bwMode="auto">
          <a:xfrm>
            <a:off x="9808840" y="1411402"/>
            <a:ext cx="152400" cy="304800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1" name="Téglalap 13"/>
          <p:cNvSpPr>
            <a:spLocks noChangeArrowheads="1"/>
          </p:cNvSpPr>
          <p:nvPr/>
        </p:nvSpPr>
        <p:spPr bwMode="auto">
          <a:xfrm>
            <a:off x="8343579" y="1085966"/>
            <a:ext cx="4603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1800" dirty="0" err="1" smtClean="0">
                <a:latin typeface="Courier New" pitchFamily="49" charset="0"/>
              </a:rPr>
              <a:t>ts</a:t>
            </a:r>
            <a:endParaRPr lang="hu-HU" altLang="en-US" sz="1800" dirty="0"/>
          </a:p>
        </p:txBody>
      </p:sp>
      <p:sp>
        <p:nvSpPr>
          <p:cNvPr id="22" name="Téglalap 14"/>
          <p:cNvSpPr>
            <a:spLocks noChangeArrowheads="1"/>
          </p:cNvSpPr>
          <p:nvPr/>
        </p:nvSpPr>
        <p:spPr bwMode="auto">
          <a:xfrm>
            <a:off x="9562779" y="1085966"/>
            <a:ext cx="5982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1800" dirty="0">
                <a:latin typeface="Courier New" pitchFamily="49" charset="0"/>
              </a:rPr>
              <a:t>t</a:t>
            </a:r>
            <a:r>
              <a:rPr lang="en-US" altLang="en-US" sz="1800" dirty="0" smtClean="0">
                <a:latin typeface="Courier New" pitchFamily="49" charset="0"/>
              </a:rPr>
              <a:t>e</a:t>
            </a:r>
            <a:r>
              <a:rPr lang="hu-HU" altLang="en-US" sz="1800" dirty="0" smtClean="0">
                <a:latin typeface="Courier New" pitchFamily="49" charset="0"/>
              </a:rPr>
              <a:t> </a:t>
            </a:r>
            <a:endParaRPr lang="hu-HU" altLang="en-US" sz="1800" dirty="0"/>
          </a:p>
        </p:txBody>
      </p:sp>
      <p:cxnSp>
        <p:nvCxnSpPr>
          <p:cNvPr id="23" name="Egyenes összekötő 22"/>
          <p:cNvCxnSpPr/>
          <p:nvPr/>
        </p:nvCxnSpPr>
        <p:spPr>
          <a:xfrm flipV="1">
            <a:off x="9067800" y="1411402"/>
            <a:ext cx="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23"/>
          <p:cNvCxnSpPr/>
          <p:nvPr/>
        </p:nvCxnSpPr>
        <p:spPr>
          <a:xfrm flipV="1">
            <a:off x="9283824" y="1409827"/>
            <a:ext cx="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24"/>
          <p:cNvCxnSpPr/>
          <p:nvPr/>
        </p:nvCxnSpPr>
        <p:spPr>
          <a:xfrm flipV="1">
            <a:off x="9499848" y="1408252"/>
            <a:ext cx="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25"/>
          <p:cNvCxnSpPr/>
          <p:nvPr/>
        </p:nvCxnSpPr>
        <p:spPr>
          <a:xfrm flipV="1">
            <a:off x="9715872" y="1406677"/>
            <a:ext cx="0" cy="304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églalap 14"/>
          <p:cNvSpPr>
            <a:spLocks noChangeArrowheads="1"/>
          </p:cNvSpPr>
          <p:nvPr/>
        </p:nvSpPr>
        <p:spPr bwMode="auto">
          <a:xfrm>
            <a:off x="9175812" y="1661855"/>
            <a:ext cx="4603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1800" dirty="0" err="1">
                <a:latin typeface="Courier New" pitchFamily="49" charset="0"/>
              </a:rPr>
              <a:t>dt</a:t>
            </a:r>
            <a:endParaRPr lang="hu-HU" altLang="en-US" sz="1800" dirty="0"/>
          </a:p>
        </p:txBody>
      </p:sp>
      <p:sp>
        <p:nvSpPr>
          <p:cNvPr id="2" name="Szabadkézi sokszög 1"/>
          <p:cNvSpPr/>
          <p:nvPr/>
        </p:nvSpPr>
        <p:spPr>
          <a:xfrm rot="20800843">
            <a:off x="47328" y="3069039"/>
            <a:ext cx="562708" cy="1224136"/>
          </a:xfrm>
          <a:custGeom>
            <a:avLst/>
            <a:gdLst>
              <a:gd name="connsiteX0" fmla="*/ 635264 w 635264"/>
              <a:gd name="connsiteY0" fmla="*/ 0 h 592853"/>
              <a:gd name="connsiteX1" fmla="*/ 22314 w 635264"/>
              <a:gd name="connsiteY1" fmla="*/ 211016 h 592853"/>
              <a:gd name="connsiteX2" fmla="*/ 193136 w 635264"/>
              <a:gd name="connsiteY2" fmla="*/ 592853 h 592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35264" h="592853">
                <a:moveTo>
                  <a:pt x="635264" y="0"/>
                </a:moveTo>
                <a:cubicBezTo>
                  <a:pt x="365633" y="56103"/>
                  <a:pt x="96002" y="112207"/>
                  <a:pt x="22314" y="211016"/>
                </a:cubicBezTo>
                <a:cubicBezTo>
                  <a:pt x="-51374" y="309825"/>
                  <a:pt x="70881" y="451339"/>
                  <a:pt x="193136" y="592853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églalap 3"/>
          <p:cNvSpPr/>
          <p:nvPr/>
        </p:nvSpPr>
        <p:spPr>
          <a:xfrm>
            <a:off x="5310555" y="2124108"/>
            <a:ext cx="6762109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altLang="en-US" sz="1600" dirty="0" smtClean="0">
                <a:solidFill>
                  <a:prstClr val="black"/>
                </a:solidFill>
                <a:latin typeface="Courier New" pitchFamily="49" charset="0"/>
              </a:rPr>
              <a:t>void Scene::Simulate(float </a:t>
            </a:r>
            <a:r>
              <a:rPr lang="en-US" altLang="en-US" sz="1600" dirty="0" err="1" smtClean="0">
                <a:solidFill>
                  <a:prstClr val="black"/>
                </a:solidFill>
                <a:latin typeface="Courier New" pitchFamily="49" charset="0"/>
              </a:rPr>
              <a:t>ts</a:t>
            </a:r>
            <a:r>
              <a:rPr lang="en-US" altLang="en-US" sz="1600" dirty="0" smtClean="0">
                <a:solidFill>
                  <a:prstClr val="black"/>
                </a:solidFill>
                <a:latin typeface="Courier New" pitchFamily="49" charset="0"/>
              </a:rPr>
              <a:t>, float </a:t>
            </a:r>
            <a:r>
              <a:rPr lang="en-US" altLang="en-US" sz="1600" dirty="0" err="1" smtClean="0">
                <a:solidFill>
                  <a:prstClr val="black"/>
                </a:solidFill>
                <a:latin typeface="Courier New" pitchFamily="49" charset="0"/>
              </a:rPr>
              <a:t>te</a:t>
            </a:r>
            <a:r>
              <a:rPr lang="en-US" altLang="en-US" sz="1600" dirty="0" smtClean="0">
                <a:solidFill>
                  <a:prstClr val="black"/>
                </a:solidFill>
                <a:latin typeface="Courier New" pitchFamily="49" charset="0"/>
              </a:rPr>
              <a:t>, bool keys[]) {</a:t>
            </a:r>
          </a:p>
          <a:p>
            <a:pPr lvl="0"/>
            <a:r>
              <a:rPr lang="en-US" altLang="en-US" sz="1600" dirty="0" smtClean="0">
                <a:solidFill>
                  <a:prstClr val="black"/>
                </a:solidFill>
                <a:latin typeface="Courier New" pitchFamily="49" charset="0"/>
              </a:rPr>
              <a:t>   </a:t>
            </a:r>
            <a:r>
              <a:rPr lang="hu-HU" altLang="en-US" sz="1600" dirty="0" err="1" smtClean="0">
                <a:solidFill>
                  <a:prstClr val="black"/>
                </a:solidFill>
                <a:latin typeface="Courier New" pitchFamily="49" charset="0"/>
              </a:rPr>
              <a:t>avatar</a:t>
            </a:r>
            <a:r>
              <a:rPr lang="hu-HU" altLang="en-US" sz="1600" dirty="0" smtClean="0">
                <a:solidFill>
                  <a:prstClr val="black"/>
                </a:solidFill>
                <a:latin typeface="Courier New" pitchFamily="49" charset="0"/>
              </a:rPr>
              <a:t>-</a:t>
            </a:r>
            <a:r>
              <a:rPr lang="hu-HU" altLang="en-US" sz="1600" dirty="0">
                <a:solidFill>
                  <a:prstClr val="black"/>
                </a:solidFill>
                <a:latin typeface="Courier New" pitchFamily="49" charset="0"/>
              </a:rPr>
              <a:t>&gt;</a:t>
            </a:r>
            <a:r>
              <a:rPr lang="hu-HU" altLang="en-US" sz="1600" dirty="0" err="1" smtClean="0">
                <a:solidFill>
                  <a:prstClr val="black"/>
                </a:solidFill>
                <a:latin typeface="Courier New" pitchFamily="49" charset="0"/>
              </a:rPr>
              <a:t>ProcInput</a:t>
            </a:r>
            <a:r>
              <a:rPr lang="hu-HU" altLang="en-US" sz="1600" dirty="0" smtClean="0">
                <a:solidFill>
                  <a:prstClr val="black"/>
                </a:solidFill>
                <a:latin typeface="Courier New" pitchFamily="49" charset="0"/>
              </a:rPr>
              <a:t>(</a:t>
            </a:r>
            <a:r>
              <a:rPr lang="en-US" altLang="en-US" sz="1600" dirty="0" smtClean="0">
                <a:solidFill>
                  <a:prstClr val="black"/>
                </a:solidFill>
                <a:latin typeface="Courier New" pitchFamily="49" charset="0"/>
              </a:rPr>
              <a:t>keys</a:t>
            </a:r>
            <a:r>
              <a:rPr lang="hu-HU" altLang="en-US" sz="1600" dirty="0" smtClean="0">
                <a:solidFill>
                  <a:prstClr val="black"/>
                </a:solidFill>
                <a:latin typeface="Courier New" pitchFamily="49" charset="0"/>
              </a:rPr>
              <a:t>);</a:t>
            </a:r>
            <a:endParaRPr lang="en-US" altLang="en-US" sz="1600" dirty="0">
              <a:solidFill>
                <a:prstClr val="black"/>
              </a:solidFill>
              <a:latin typeface="Courier New" pitchFamily="49" charset="0"/>
            </a:endParaRPr>
          </a:p>
          <a:p>
            <a:pPr lvl="0"/>
            <a:r>
              <a:rPr lang="en-US" altLang="en-US" sz="1600" dirty="0" smtClean="0">
                <a:solidFill>
                  <a:prstClr val="black"/>
                </a:solidFill>
                <a:latin typeface="Courier New" pitchFamily="49" charset="0"/>
              </a:rPr>
              <a:t>   </a:t>
            </a:r>
            <a:r>
              <a:rPr lang="hu-HU" altLang="en-US" sz="1600" dirty="0" err="1" smtClean="0">
                <a:solidFill>
                  <a:prstClr val="black"/>
                </a:solidFill>
                <a:latin typeface="Courier New" pitchFamily="49" charset="0"/>
              </a:rPr>
              <a:t>for</a:t>
            </a:r>
            <a:r>
              <a:rPr lang="hu-HU" altLang="en-US" sz="1600" dirty="0" smtClean="0">
                <a:solidFill>
                  <a:prstClr val="black"/>
                </a:solidFill>
                <a:latin typeface="Courier New" pitchFamily="49" charset="0"/>
              </a:rPr>
              <a:t>(</a:t>
            </a:r>
            <a:r>
              <a:rPr lang="hu-HU" altLang="en-US" sz="1600" dirty="0" err="1" smtClean="0">
                <a:solidFill>
                  <a:prstClr val="black"/>
                </a:solidFill>
                <a:latin typeface="Courier New" pitchFamily="49" charset="0"/>
              </a:rPr>
              <a:t>float</a:t>
            </a:r>
            <a:r>
              <a:rPr lang="hu-HU" altLang="en-US" sz="1600" dirty="0" smtClean="0">
                <a:solidFill>
                  <a:prstClr val="black"/>
                </a:solidFill>
                <a:latin typeface="Courier New" pitchFamily="49" charset="0"/>
              </a:rPr>
              <a:t> </a:t>
            </a:r>
            <a:r>
              <a:rPr lang="hu-HU" altLang="en-US" sz="1600" dirty="0">
                <a:solidFill>
                  <a:prstClr val="black"/>
                </a:solidFill>
                <a:latin typeface="Courier New" pitchFamily="49" charset="0"/>
              </a:rPr>
              <a:t>t </a:t>
            </a:r>
            <a:r>
              <a:rPr lang="en-US" altLang="en-US" sz="1600" dirty="0">
                <a:solidFill>
                  <a:prstClr val="black"/>
                </a:solidFill>
                <a:latin typeface="Courier New" pitchFamily="49" charset="0"/>
              </a:rPr>
              <a:t>= </a:t>
            </a:r>
            <a:r>
              <a:rPr lang="en-US" altLang="en-US" sz="1600" dirty="0" err="1" smtClean="0">
                <a:solidFill>
                  <a:prstClr val="black"/>
                </a:solidFill>
                <a:latin typeface="Courier New" pitchFamily="49" charset="0"/>
              </a:rPr>
              <a:t>ts</a:t>
            </a:r>
            <a:r>
              <a:rPr lang="en-US" altLang="en-US" sz="1600" dirty="0" smtClean="0">
                <a:solidFill>
                  <a:prstClr val="black"/>
                </a:solidFill>
                <a:latin typeface="Courier New" pitchFamily="49" charset="0"/>
              </a:rPr>
              <a:t>; </a:t>
            </a:r>
            <a:r>
              <a:rPr lang="en-US" altLang="en-US" sz="1600" dirty="0">
                <a:solidFill>
                  <a:prstClr val="black"/>
                </a:solidFill>
                <a:latin typeface="Courier New" pitchFamily="49" charset="0"/>
              </a:rPr>
              <a:t>t &lt; </a:t>
            </a:r>
            <a:r>
              <a:rPr lang="en-US" altLang="en-US" sz="1600" dirty="0" err="1" smtClean="0">
                <a:solidFill>
                  <a:prstClr val="black"/>
                </a:solidFill>
                <a:latin typeface="Courier New" pitchFamily="49" charset="0"/>
              </a:rPr>
              <a:t>te</a:t>
            </a:r>
            <a:r>
              <a:rPr lang="en-US" altLang="en-US" sz="1600" dirty="0" smtClean="0">
                <a:solidFill>
                  <a:prstClr val="black"/>
                </a:solidFill>
                <a:latin typeface="Courier New" pitchFamily="49" charset="0"/>
              </a:rPr>
              <a:t>; </a:t>
            </a:r>
            <a:r>
              <a:rPr lang="en-US" altLang="en-US" sz="1600" dirty="0">
                <a:solidFill>
                  <a:prstClr val="black"/>
                </a:solidFill>
                <a:latin typeface="Courier New" pitchFamily="49" charset="0"/>
              </a:rPr>
              <a:t>t += </a:t>
            </a:r>
            <a:r>
              <a:rPr lang="en-US" altLang="en-US" sz="1600" dirty="0" err="1">
                <a:solidFill>
                  <a:prstClr val="black"/>
                </a:solidFill>
                <a:latin typeface="Courier New" pitchFamily="49" charset="0"/>
              </a:rPr>
              <a:t>dt</a:t>
            </a:r>
            <a:r>
              <a:rPr lang="en-US" altLang="en-US" sz="1600" dirty="0">
                <a:solidFill>
                  <a:prstClr val="black"/>
                </a:solidFill>
                <a:latin typeface="Courier New" pitchFamily="49" charset="0"/>
              </a:rPr>
              <a:t>) {</a:t>
            </a:r>
          </a:p>
          <a:p>
            <a:pPr lvl="0"/>
            <a:r>
              <a:rPr lang="en-US" altLang="en-US" sz="1600" dirty="0" smtClean="0">
                <a:solidFill>
                  <a:prstClr val="black"/>
                </a:solidFill>
                <a:latin typeface="Courier New" pitchFamily="49" charset="0"/>
              </a:rPr>
              <a:t>      float </a:t>
            </a:r>
            <a:r>
              <a:rPr lang="en-US" altLang="en-US" sz="1600" dirty="0">
                <a:solidFill>
                  <a:prstClr val="black"/>
                </a:solidFill>
                <a:latin typeface="Courier New" pitchFamily="49" charset="0"/>
              </a:rPr>
              <a:t>Dt = min(</a:t>
            </a:r>
            <a:r>
              <a:rPr lang="en-US" altLang="en-US" sz="1600" dirty="0" err="1">
                <a:solidFill>
                  <a:prstClr val="black"/>
                </a:solidFill>
                <a:latin typeface="Courier New" pitchFamily="49" charset="0"/>
              </a:rPr>
              <a:t>dt</a:t>
            </a:r>
            <a:r>
              <a:rPr lang="en-US" altLang="en-US" sz="1600" dirty="0">
                <a:solidFill>
                  <a:prstClr val="black"/>
                </a:solidFill>
                <a:latin typeface="Courier New" pitchFamily="49" charset="0"/>
              </a:rPr>
              <a:t>, </a:t>
            </a:r>
            <a:r>
              <a:rPr lang="en-US" altLang="en-US" sz="1600" dirty="0" err="1" smtClean="0">
                <a:solidFill>
                  <a:prstClr val="black"/>
                </a:solidFill>
                <a:latin typeface="Courier New" pitchFamily="49" charset="0"/>
              </a:rPr>
              <a:t>te</a:t>
            </a:r>
            <a:r>
              <a:rPr lang="en-US" altLang="en-US" sz="1600" dirty="0" smtClean="0">
                <a:solidFill>
                  <a:prstClr val="black"/>
                </a:solidFill>
                <a:latin typeface="Courier New" pitchFamily="49" charset="0"/>
              </a:rPr>
              <a:t> </a:t>
            </a:r>
            <a:r>
              <a:rPr lang="en-US" altLang="en-US" sz="1600" dirty="0">
                <a:solidFill>
                  <a:prstClr val="black"/>
                </a:solidFill>
                <a:latin typeface="Courier New" pitchFamily="49" charset="0"/>
              </a:rPr>
              <a:t>– t);</a:t>
            </a:r>
            <a:endParaRPr lang="hu-HU" altLang="en-US" sz="1600" dirty="0">
              <a:solidFill>
                <a:prstClr val="black"/>
              </a:solidFill>
              <a:latin typeface="Courier New" pitchFamily="49" charset="0"/>
            </a:endParaRPr>
          </a:p>
          <a:p>
            <a:pPr lvl="0"/>
            <a:r>
              <a:rPr lang="hu-HU" altLang="en-US" sz="1600" dirty="0">
                <a:solidFill>
                  <a:prstClr val="black"/>
                </a:solidFill>
                <a:latin typeface="Courier New" pitchFamily="49" charset="0"/>
              </a:rPr>
              <a:t>   </a:t>
            </a:r>
            <a:r>
              <a:rPr lang="en-US" altLang="en-US" sz="1600" dirty="0" smtClean="0">
                <a:solidFill>
                  <a:prstClr val="black"/>
                </a:solidFill>
                <a:latin typeface="Courier New" pitchFamily="49" charset="0"/>
              </a:rPr>
              <a:t>   </a:t>
            </a:r>
            <a:r>
              <a:rPr lang="en-US" sz="1600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US" sz="16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GameObject</a:t>
            </a:r>
            <a:r>
              <a:rPr lang="en-US" sz="16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en-US" sz="1600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 : objects</a:t>
            </a:r>
            <a:r>
              <a:rPr lang="en-US" sz="16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sz="1600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o-</a:t>
            </a:r>
            <a:r>
              <a:rPr lang="en-US" sz="16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&gt;Control(Dt); </a:t>
            </a:r>
          </a:p>
          <a:p>
            <a:pPr lvl="0"/>
            <a:r>
              <a:rPr lang="hu-HU" altLang="en-US" sz="1600" dirty="0">
                <a:solidFill>
                  <a:prstClr val="black"/>
                </a:solidFill>
                <a:latin typeface="Courier New" pitchFamily="49" charset="0"/>
              </a:rPr>
              <a:t> </a:t>
            </a:r>
            <a:r>
              <a:rPr lang="en-US" altLang="en-US" sz="1600" dirty="0" smtClean="0">
                <a:solidFill>
                  <a:prstClr val="black"/>
                </a:solidFill>
                <a:latin typeface="Courier New" pitchFamily="49" charset="0"/>
              </a:rPr>
              <a:t>     </a:t>
            </a:r>
            <a:r>
              <a:rPr lang="en-US" sz="1600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 </a:t>
            </a:r>
            <a:r>
              <a:rPr lang="en-US" sz="16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GameObject</a:t>
            </a:r>
            <a:r>
              <a:rPr lang="en-US" sz="16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en-US" sz="1600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 : objects</a:t>
            </a:r>
            <a:r>
              <a:rPr lang="en-US" sz="16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en-US" sz="1600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o-</a:t>
            </a:r>
            <a:r>
              <a:rPr lang="en-US" sz="16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&gt;Animate(Dt</a:t>
            </a:r>
            <a:r>
              <a:rPr lang="en-US" sz="1600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lvl="0"/>
            <a:r>
              <a:rPr lang="en-US" sz="16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} </a:t>
            </a:r>
            <a:endParaRPr lang="en-US" altLang="en-US" sz="1600" dirty="0">
              <a:solidFill>
                <a:prstClr val="black"/>
              </a:solidFill>
              <a:latin typeface="Courier New" pitchFamily="49" charset="0"/>
            </a:endParaRPr>
          </a:p>
          <a:p>
            <a:pPr lvl="0"/>
            <a:r>
              <a:rPr lang="en-US" altLang="en-US" sz="1600" dirty="0" smtClean="0">
                <a:solidFill>
                  <a:prstClr val="black"/>
                </a:solidFill>
                <a:latin typeface="Courier New" pitchFamily="49" charset="0"/>
              </a:rPr>
              <a:t>}</a:t>
            </a:r>
            <a:r>
              <a:rPr lang="en-US" sz="1600" dirty="0" smtClean="0">
                <a:solidFill>
                  <a:prstClr val="black"/>
                </a:solidFill>
                <a:latin typeface="Courier New" pitchFamily="49" charset="0"/>
              </a:rPr>
              <a:t> </a:t>
            </a:r>
            <a:endParaRPr lang="en-US" sz="1600" dirty="0">
              <a:solidFill>
                <a:prstClr val="black"/>
              </a:solidFill>
              <a:latin typeface="Courier New" pitchFamily="49" charset="0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5310555" y="4913873"/>
            <a:ext cx="6672064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en-US" altLang="en-US" sz="1600" dirty="0">
                <a:solidFill>
                  <a:prstClr val="black"/>
                </a:solidFill>
                <a:latin typeface="Courier New" pitchFamily="49" charset="0"/>
              </a:rPr>
              <a:t>void Scene</a:t>
            </a:r>
            <a:r>
              <a:rPr lang="en-US" altLang="en-US" sz="1600" dirty="0" smtClean="0">
                <a:solidFill>
                  <a:prstClr val="black"/>
                </a:solidFill>
                <a:latin typeface="Courier New" pitchFamily="49" charset="0"/>
              </a:rPr>
              <a:t>::Render( ) </a:t>
            </a:r>
          </a:p>
          <a:p>
            <a:pPr lvl="0"/>
            <a:r>
              <a:rPr lang="en-US" altLang="en-US" sz="1600" dirty="0" smtClean="0">
                <a:solidFill>
                  <a:prstClr val="black"/>
                </a:solidFill>
                <a:latin typeface="Courier New" pitchFamily="49" charset="0"/>
              </a:rPr>
              <a:t>{</a:t>
            </a:r>
          </a:p>
          <a:p>
            <a:pPr lvl="0"/>
            <a:r>
              <a:rPr lang="hu-HU" altLang="en-US" sz="1600" dirty="0">
                <a:solidFill>
                  <a:prstClr val="black"/>
                </a:solidFill>
                <a:latin typeface="Courier New" pitchFamily="49" charset="0"/>
              </a:rPr>
              <a:t> </a:t>
            </a:r>
            <a:r>
              <a:rPr lang="hu-HU" altLang="en-US" sz="1600" dirty="0" smtClean="0">
                <a:solidFill>
                  <a:prstClr val="black"/>
                </a:solidFill>
                <a:latin typeface="Courier New" pitchFamily="49" charset="0"/>
              </a:rPr>
              <a:t>  </a:t>
            </a:r>
            <a:r>
              <a:rPr lang="en-US" altLang="en-US" sz="1600" dirty="0" err="1" smtClean="0">
                <a:solidFill>
                  <a:prstClr val="black"/>
                </a:solidFill>
                <a:latin typeface="Courier New" pitchFamily="49" charset="0"/>
              </a:rPr>
              <a:t>RenderState</a:t>
            </a:r>
            <a:r>
              <a:rPr lang="en-US" altLang="en-US" sz="1600" dirty="0" smtClean="0">
                <a:solidFill>
                  <a:prstClr val="black"/>
                </a:solidFill>
                <a:latin typeface="Courier New" pitchFamily="49" charset="0"/>
              </a:rPr>
              <a:t> </a:t>
            </a:r>
            <a:r>
              <a:rPr lang="en-US" altLang="en-US" sz="1600" dirty="0">
                <a:solidFill>
                  <a:prstClr val="black"/>
                </a:solidFill>
                <a:latin typeface="Courier New" pitchFamily="49" charset="0"/>
              </a:rPr>
              <a:t>state; // </a:t>
            </a:r>
            <a:r>
              <a:rPr lang="en-US" altLang="en-US" sz="1600" dirty="0" smtClean="0">
                <a:solidFill>
                  <a:prstClr val="black"/>
                </a:solidFill>
                <a:latin typeface="Courier New" pitchFamily="49" charset="0"/>
              </a:rPr>
              <a:t>M=</a:t>
            </a:r>
            <a:r>
              <a:rPr lang="en-US" altLang="en-US" sz="1600" dirty="0" err="1" smtClean="0">
                <a:solidFill>
                  <a:prstClr val="black"/>
                </a:solidFill>
                <a:latin typeface="Courier New" pitchFamily="49" charset="0"/>
              </a:rPr>
              <a:t>Minv</a:t>
            </a:r>
            <a:r>
              <a:rPr lang="en-US" altLang="en-US" sz="1600" dirty="0" smtClean="0">
                <a:solidFill>
                  <a:prstClr val="black"/>
                </a:solidFill>
                <a:latin typeface="Courier New" pitchFamily="49" charset="0"/>
              </a:rPr>
              <a:t>=</a:t>
            </a:r>
            <a:r>
              <a:rPr lang="en-US" altLang="en-US" sz="1600" dirty="0" err="1" smtClean="0">
                <a:solidFill>
                  <a:prstClr val="black"/>
                </a:solidFill>
                <a:latin typeface="Courier New" pitchFamily="49" charset="0"/>
              </a:rPr>
              <a:t>UnitMatrix</a:t>
            </a:r>
            <a:r>
              <a:rPr lang="en-US" altLang="en-US" sz="1600" dirty="0" smtClean="0">
                <a:solidFill>
                  <a:prstClr val="black"/>
                </a:solidFill>
                <a:latin typeface="Courier New" pitchFamily="49" charset="0"/>
              </a:rPr>
              <a:t>();</a:t>
            </a:r>
          </a:p>
          <a:p>
            <a:pPr lvl="0"/>
            <a:r>
              <a:rPr lang="en-US" altLang="en-US" sz="1600" dirty="0" smtClean="0">
                <a:solidFill>
                  <a:prstClr val="black"/>
                </a:solidFill>
                <a:latin typeface="Courier New" pitchFamily="49" charset="0"/>
              </a:rPr>
              <a:t>   </a:t>
            </a:r>
            <a:r>
              <a:rPr lang="hu-HU" altLang="en-US" sz="1600" dirty="0" err="1" smtClean="0">
                <a:solidFill>
                  <a:prstClr val="black"/>
                </a:solidFill>
                <a:latin typeface="Courier New" pitchFamily="49" charset="0"/>
              </a:rPr>
              <a:t>avatar</a:t>
            </a:r>
            <a:r>
              <a:rPr lang="hu-HU" altLang="en-US" sz="1600" dirty="0" smtClean="0">
                <a:solidFill>
                  <a:prstClr val="black"/>
                </a:solidFill>
                <a:latin typeface="Courier New" pitchFamily="49" charset="0"/>
              </a:rPr>
              <a:t>-</a:t>
            </a:r>
            <a:r>
              <a:rPr lang="en-US" altLang="en-US" sz="1600" dirty="0">
                <a:solidFill>
                  <a:prstClr val="black"/>
                </a:solidFill>
                <a:latin typeface="Courier New" pitchFamily="49" charset="0"/>
              </a:rPr>
              <a:t>&gt;</a:t>
            </a:r>
            <a:r>
              <a:rPr lang="en-US" altLang="en-US" sz="1600" dirty="0" err="1">
                <a:solidFill>
                  <a:prstClr val="black"/>
                </a:solidFill>
                <a:latin typeface="Courier New" pitchFamily="49" charset="0"/>
              </a:rPr>
              <a:t>SetCameraTransform</a:t>
            </a:r>
            <a:r>
              <a:rPr lang="en-US" altLang="en-US" sz="1600" dirty="0">
                <a:solidFill>
                  <a:prstClr val="black"/>
                </a:solidFill>
                <a:latin typeface="Courier New" pitchFamily="49" charset="0"/>
              </a:rPr>
              <a:t>(state)</a:t>
            </a:r>
            <a:r>
              <a:rPr lang="hu-HU" altLang="en-US" sz="1600" dirty="0">
                <a:solidFill>
                  <a:prstClr val="black"/>
                </a:solidFill>
                <a:latin typeface="Courier New" pitchFamily="49" charset="0"/>
              </a:rPr>
              <a:t>;</a:t>
            </a:r>
            <a:r>
              <a:rPr lang="en-US" altLang="en-US" sz="1600" dirty="0">
                <a:solidFill>
                  <a:prstClr val="black"/>
                </a:solidFill>
                <a:latin typeface="Courier New" pitchFamily="49" charset="0"/>
              </a:rPr>
              <a:t> </a:t>
            </a:r>
            <a:endParaRPr lang="hu-HU" altLang="en-US" sz="1600" dirty="0">
              <a:solidFill>
                <a:prstClr val="black"/>
              </a:solidFill>
              <a:latin typeface="Courier New" pitchFamily="49" charset="0"/>
            </a:endParaRPr>
          </a:p>
          <a:p>
            <a:pPr lvl="0"/>
            <a:r>
              <a:rPr lang="en-US" sz="1600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for </a:t>
            </a:r>
            <a:r>
              <a:rPr lang="en-US" sz="16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GameObject</a:t>
            </a:r>
            <a:r>
              <a:rPr lang="en-US" sz="16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 </a:t>
            </a:r>
            <a:r>
              <a:rPr lang="en-US" sz="1600" dirty="0" smtClean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 </a:t>
            </a:r>
            <a:r>
              <a:rPr lang="en-US" sz="1600" dirty="0">
                <a:solidFill>
                  <a:prstClr val="black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objects) </a:t>
            </a:r>
            <a:r>
              <a:rPr lang="en-US" altLang="en-US" sz="1600" dirty="0" smtClean="0">
                <a:solidFill>
                  <a:prstClr val="black"/>
                </a:solidFill>
                <a:latin typeface="Courier New" pitchFamily="49" charset="0"/>
              </a:rPr>
              <a:t>o</a:t>
            </a:r>
            <a:r>
              <a:rPr lang="hu-HU" altLang="en-US" sz="1600" dirty="0" smtClean="0">
                <a:solidFill>
                  <a:prstClr val="black"/>
                </a:solidFill>
                <a:latin typeface="Courier New" pitchFamily="49" charset="0"/>
              </a:rPr>
              <a:t>-</a:t>
            </a:r>
            <a:r>
              <a:rPr lang="hu-HU" altLang="en-US" sz="1600" dirty="0">
                <a:solidFill>
                  <a:prstClr val="black"/>
                </a:solidFill>
                <a:latin typeface="Courier New" pitchFamily="49" charset="0"/>
              </a:rPr>
              <a:t>&gt;</a:t>
            </a:r>
            <a:r>
              <a:rPr lang="en-US" altLang="en-US" sz="1600" dirty="0">
                <a:solidFill>
                  <a:prstClr val="black"/>
                </a:solidFill>
                <a:latin typeface="Courier New" pitchFamily="49" charset="0"/>
              </a:rPr>
              <a:t>Draw</a:t>
            </a:r>
            <a:r>
              <a:rPr lang="hu-HU" altLang="en-US" sz="1600" dirty="0">
                <a:solidFill>
                  <a:prstClr val="black"/>
                </a:solidFill>
                <a:latin typeface="Courier New" pitchFamily="49" charset="0"/>
              </a:rPr>
              <a:t>(</a:t>
            </a:r>
            <a:r>
              <a:rPr lang="en-US" altLang="en-US" sz="1600" dirty="0">
                <a:solidFill>
                  <a:prstClr val="black"/>
                </a:solidFill>
                <a:latin typeface="Courier New" pitchFamily="49" charset="0"/>
              </a:rPr>
              <a:t>state</a:t>
            </a:r>
            <a:r>
              <a:rPr lang="hu-HU" altLang="en-US" sz="1600" dirty="0">
                <a:solidFill>
                  <a:prstClr val="black"/>
                </a:solidFill>
                <a:latin typeface="Courier New" pitchFamily="49" charset="0"/>
              </a:rPr>
              <a:t>); </a:t>
            </a:r>
            <a:endParaRPr lang="en-US" altLang="en-US" sz="1600" dirty="0" smtClean="0">
              <a:solidFill>
                <a:prstClr val="black"/>
              </a:solidFill>
              <a:latin typeface="Courier New" pitchFamily="49" charset="0"/>
            </a:endParaRPr>
          </a:p>
          <a:p>
            <a:pPr lvl="0"/>
            <a:r>
              <a:rPr lang="en-US" altLang="en-US" sz="1600" dirty="0">
                <a:solidFill>
                  <a:prstClr val="black"/>
                </a:solidFill>
                <a:latin typeface="Courier New" pitchFamily="49" charset="0"/>
              </a:rPr>
              <a:t>}</a:t>
            </a:r>
            <a:endParaRPr lang="en-US" altLang="en-US" sz="1600" dirty="0">
              <a:solidFill>
                <a:prstClr val="black"/>
              </a:solidFill>
              <a:latin typeface="Courier New" pitchFamily="49" charset="0"/>
            </a:endParaRPr>
          </a:p>
        </p:txBody>
      </p:sp>
      <p:cxnSp>
        <p:nvCxnSpPr>
          <p:cNvPr id="8" name="Egyenes összekötő nyíllal 7"/>
          <p:cNvCxnSpPr/>
          <p:nvPr/>
        </p:nvCxnSpPr>
        <p:spPr>
          <a:xfrm>
            <a:off x="4943872" y="2708920"/>
            <a:ext cx="366683" cy="0"/>
          </a:xfrm>
          <a:prstGeom prst="straightConnector1">
            <a:avLst/>
          </a:prstGeom>
          <a:ln w="762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nyíllal 27"/>
          <p:cNvCxnSpPr/>
          <p:nvPr/>
        </p:nvCxnSpPr>
        <p:spPr>
          <a:xfrm>
            <a:off x="2711624" y="5157271"/>
            <a:ext cx="2604628" cy="0"/>
          </a:xfrm>
          <a:prstGeom prst="straightConnector1">
            <a:avLst/>
          </a:prstGeom>
          <a:ln w="76200"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709996" y="1242902"/>
            <a:ext cx="8778492" cy="28623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  <a:extLst/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 u="sng" dirty="0" err="1">
                <a:latin typeface="Courier New" pitchFamily="49" charset="0"/>
              </a:rPr>
              <a:t>struct</a:t>
            </a:r>
            <a:r>
              <a:rPr lang="hu-HU" altLang="en-US" sz="2000" u="sng" dirty="0">
                <a:latin typeface="Courier New" pitchFamily="49" charset="0"/>
              </a:rPr>
              <a:t> Avatar</a:t>
            </a:r>
            <a:r>
              <a:rPr lang="en-US" altLang="en-US" sz="2000" u="sng" dirty="0">
                <a:latin typeface="Courier New" pitchFamily="49" charset="0"/>
              </a:rPr>
              <a:t> : public </a:t>
            </a:r>
            <a:r>
              <a:rPr lang="en-US" altLang="en-US" sz="2000" u="sng" dirty="0" err="1">
                <a:latin typeface="Courier New" pitchFamily="49" charset="0"/>
              </a:rPr>
              <a:t>GameObject</a:t>
            </a:r>
            <a:r>
              <a:rPr lang="hu-HU" altLang="en-US" sz="2000" u="sng" dirty="0">
                <a:latin typeface="Courier New" pitchFamily="49" charset="0"/>
              </a:rPr>
              <a:t> </a:t>
            </a:r>
            <a:r>
              <a:rPr lang="en-US" altLang="en-US" sz="2000" u="sng" dirty="0">
                <a:latin typeface="Courier New" pitchFamily="49" charset="0"/>
              </a:rPr>
              <a:t>{</a:t>
            </a:r>
          </a:p>
          <a:p>
            <a:r>
              <a:rPr lang="en-US" altLang="en-US" sz="2000" dirty="0">
                <a:latin typeface="Courier New" pitchFamily="49" charset="0"/>
              </a:rPr>
              <a:t>   virtual void </a:t>
            </a:r>
            <a:r>
              <a:rPr lang="en-US" altLang="en-US" sz="2000" dirty="0" err="1">
                <a:latin typeface="Courier New" pitchFamily="49" charset="0"/>
              </a:rPr>
              <a:t>ProcessInput</a:t>
            </a:r>
            <a:r>
              <a:rPr lang="en-US" altLang="en-US" sz="2000" dirty="0">
                <a:latin typeface="Courier New" pitchFamily="49" charset="0"/>
              </a:rPr>
              <a:t>() { }</a:t>
            </a:r>
          </a:p>
          <a:p>
            <a:r>
              <a:rPr lang="en-US" altLang="en-US" sz="2000" dirty="0">
                <a:latin typeface="Courier New" pitchFamily="49" charset="0"/>
              </a:rPr>
              <a:t>   virtual vec3 </a:t>
            </a:r>
            <a:r>
              <a:rPr lang="en-US" altLang="en-US" sz="2000" dirty="0" err="1">
                <a:latin typeface="Courier New" pitchFamily="49" charset="0"/>
              </a:rPr>
              <a:t>wVup</a:t>
            </a:r>
            <a:r>
              <a:rPr lang="en-US" altLang="en-US" sz="2000" dirty="0">
                <a:latin typeface="Courier New" pitchFamily="49" charset="0"/>
              </a:rPr>
              <a:t>() { return vec3(0, 1, 0); }</a:t>
            </a:r>
          </a:p>
          <a:p>
            <a:r>
              <a:rPr lang="en-US" altLang="en-US" sz="2000" dirty="0">
                <a:latin typeface="Courier New" pitchFamily="49" charset="0"/>
              </a:rPr>
              <a:t>   void </a:t>
            </a:r>
            <a:r>
              <a:rPr lang="hu-HU" altLang="en-US" sz="2000" dirty="0" err="1">
                <a:latin typeface="Courier New" pitchFamily="49" charset="0"/>
              </a:rPr>
              <a:t>SetCameraTransform</a:t>
            </a:r>
            <a:r>
              <a:rPr lang="hu-HU" altLang="en-US" sz="2000" dirty="0">
                <a:latin typeface="Courier New" pitchFamily="49" charset="0"/>
              </a:rPr>
              <a:t>(</a:t>
            </a:r>
            <a:r>
              <a:rPr lang="hu-HU" altLang="en-US" sz="2000" dirty="0" err="1">
                <a:latin typeface="Courier New" pitchFamily="49" charset="0"/>
              </a:rPr>
              <a:t>RenderState</a:t>
            </a:r>
            <a:r>
              <a:rPr lang="en-US" altLang="en-US" sz="2000" dirty="0">
                <a:latin typeface="Courier New" pitchFamily="49" charset="0"/>
              </a:rPr>
              <a:t>&amp; state</a:t>
            </a:r>
            <a:r>
              <a:rPr lang="hu-HU" altLang="en-US" sz="2000" dirty="0">
                <a:latin typeface="Courier New" pitchFamily="49" charset="0"/>
              </a:rPr>
              <a:t>) {</a:t>
            </a:r>
            <a:endParaRPr lang="en-US" altLang="en-US" sz="2000" dirty="0">
              <a:latin typeface="Courier New" pitchFamily="49" charset="0"/>
            </a:endParaRPr>
          </a:p>
          <a:p>
            <a:r>
              <a:rPr lang="en-US" altLang="en-US" sz="2000" dirty="0">
                <a:latin typeface="Courier New" pitchFamily="49" charset="0"/>
              </a:rPr>
              <a:t>      Camera camera(</a:t>
            </a:r>
            <a:r>
              <a:rPr lang="en-US" altLang="en-US" sz="2000" dirty="0" err="1">
                <a:latin typeface="Courier New" pitchFamily="49" charset="0"/>
              </a:rPr>
              <a:t>pos</a:t>
            </a:r>
            <a:r>
              <a:rPr lang="en-US" altLang="en-US" sz="2000" dirty="0">
                <a:latin typeface="Courier New" pitchFamily="49" charset="0"/>
              </a:rPr>
              <a:t>, </a:t>
            </a:r>
            <a:r>
              <a:rPr lang="en-US" altLang="en-US" sz="2000" dirty="0" err="1">
                <a:latin typeface="Courier New" pitchFamily="49" charset="0"/>
              </a:rPr>
              <a:t>pos</a:t>
            </a:r>
            <a:r>
              <a:rPr lang="en-US" altLang="en-US" sz="2000" dirty="0">
                <a:latin typeface="Courier New" pitchFamily="49" charset="0"/>
              </a:rPr>
              <a:t> + velocity, </a:t>
            </a:r>
            <a:r>
              <a:rPr lang="en-US" altLang="en-US" sz="2000" dirty="0" err="1" smtClean="0">
                <a:latin typeface="Courier New" pitchFamily="49" charset="0"/>
              </a:rPr>
              <a:t>wVup</a:t>
            </a:r>
            <a:r>
              <a:rPr lang="hu-HU" altLang="en-US" sz="2000" dirty="0" smtClean="0">
                <a:latin typeface="Courier New" pitchFamily="49" charset="0"/>
              </a:rPr>
              <a:t>()</a:t>
            </a:r>
            <a:r>
              <a:rPr lang="en-US" altLang="en-US" sz="2000" dirty="0" smtClean="0">
                <a:latin typeface="Courier New" pitchFamily="49" charset="0"/>
              </a:rPr>
              <a:t>);</a:t>
            </a:r>
            <a:endParaRPr lang="en-US" altLang="en-US" sz="2000" dirty="0">
              <a:latin typeface="Courier New" pitchFamily="49" charset="0"/>
            </a:endParaRPr>
          </a:p>
          <a:p>
            <a:r>
              <a:rPr lang="en-US" altLang="en-US" sz="2000" dirty="0">
                <a:latin typeface="Courier New" pitchFamily="49" charset="0"/>
              </a:rPr>
              <a:t>      </a:t>
            </a:r>
            <a:r>
              <a:rPr lang="en-US" altLang="en-US" sz="2000" dirty="0" err="1">
                <a:latin typeface="Courier New" pitchFamily="49" charset="0"/>
              </a:rPr>
              <a:t>state.V</a:t>
            </a:r>
            <a:r>
              <a:rPr lang="en-US" altLang="en-US" sz="2000" dirty="0">
                <a:latin typeface="Courier New" pitchFamily="49" charset="0"/>
              </a:rPr>
              <a:t>() = </a:t>
            </a:r>
            <a:r>
              <a:rPr lang="en-US" altLang="en-US" sz="2000" dirty="0" err="1">
                <a:latin typeface="Courier New" pitchFamily="49" charset="0"/>
              </a:rPr>
              <a:t>camera.V</a:t>
            </a:r>
            <a:r>
              <a:rPr lang="en-US" altLang="en-US" sz="2000" dirty="0">
                <a:latin typeface="Courier New" pitchFamily="49" charset="0"/>
              </a:rPr>
              <a:t>();</a:t>
            </a:r>
          </a:p>
          <a:p>
            <a:r>
              <a:rPr lang="en-US" altLang="en-US" sz="2000" dirty="0">
                <a:latin typeface="Courier New" pitchFamily="49" charset="0"/>
              </a:rPr>
              <a:t>      </a:t>
            </a:r>
            <a:r>
              <a:rPr lang="en-US" altLang="en-US" sz="2000" dirty="0" err="1">
                <a:latin typeface="Courier New" pitchFamily="49" charset="0"/>
              </a:rPr>
              <a:t>state.P</a:t>
            </a:r>
            <a:r>
              <a:rPr lang="en-US" altLang="en-US" sz="2000" dirty="0">
                <a:latin typeface="Courier New" pitchFamily="49" charset="0"/>
              </a:rPr>
              <a:t>() = </a:t>
            </a:r>
            <a:r>
              <a:rPr lang="en-US" altLang="en-US" sz="2000" dirty="0" err="1">
                <a:latin typeface="Courier New" pitchFamily="49" charset="0"/>
              </a:rPr>
              <a:t>camera.P</a:t>
            </a:r>
            <a:r>
              <a:rPr lang="en-US" altLang="en-US" sz="2000" dirty="0">
                <a:latin typeface="Courier New" pitchFamily="49" charset="0"/>
              </a:rPr>
              <a:t>();</a:t>
            </a:r>
            <a:endParaRPr lang="hu-HU" altLang="en-US" sz="2000" dirty="0">
              <a:latin typeface="Courier New" pitchFamily="49" charset="0"/>
            </a:endParaRPr>
          </a:p>
          <a:p>
            <a:r>
              <a:rPr lang="en-US" altLang="en-US" sz="2000" dirty="0">
                <a:latin typeface="Courier New" pitchFamily="49" charset="0"/>
              </a:rPr>
              <a:t>   </a:t>
            </a:r>
            <a:r>
              <a:rPr lang="hu-HU" altLang="en-US" sz="2000" dirty="0">
                <a:latin typeface="Courier New" pitchFamily="49" charset="0"/>
              </a:rPr>
              <a:t>}</a:t>
            </a:r>
            <a:endParaRPr lang="en-US" altLang="en-US" sz="2000" dirty="0">
              <a:latin typeface="Courier New" pitchFamily="49" charset="0"/>
            </a:endParaRPr>
          </a:p>
          <a:p>
            <a:r>
              <a:rPr lang="en-US" altLang="en-US" sz="2000" dirty="0">
                <a:latin typeface="Courier New" pitchFamily="49" charset="0"/>
              </a:rPr>
              <a:t>};</a:t>
            </a:r>
            <a:endParaRPr lang="hu-HU" altLang="en-US" sz="2000" dirty="0">
              <a:latin typeface="Courier New" pitchFamily="49" charset="0"/>
            </a:endParaRPr>
          </a:p>
        </p:txBody>
      </p:sp>
      <p:sp>
        <p:nvSpPr>
          <p:cNvPr id="4" name="Line 17"/>
          <p:cNvSpPr>
            <a:spLocks noChangeShapeType="1"/>
          </p:cNvSpPr>
          <p:nvPr/>
        </p:nvSpPr>
        <p:spPr bwMode="auto">
          <a:xfrm flipV="1">
            <a:off x="2555349" y="5383038"/>
            <a:ext cx="0" cy="1219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Line 18"/>
          <p:cNvSpPr>
            <a:spLocks noChangeShapeType="1"/>
          </p:cNvSpPr>
          <p:nvPr/>
        </p:nvSpPr>
        <p:spPr bwMode="auto">
          <a:xfrm flipV="1">
            <a:off x="2555349" y="5992638"/>
            <a:ext cx="76200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19"/>
          <p:cNvSpPr>
            <a:spLocks noChangeShapeType="1"/>
          </p:cNvSpPr>
          <p:nvPr/>
        </p:nvSpPr>
        <p:spPr bwMode="auto">
          <a:xfrm>
            <a:off x="2555349" y="6602238"/>
            <a:ext cx="1066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20"/>
          <p:cNvSpPr>
            <a:spLocks noChangeShapeType="1"/>
          </p:cNvSpPr>
          <p:nvPr/>
        </p:nvSpPr>
        <p:spPr bwMode="auto">
          <a:xfrm>
            <a:off x="3495149" y="5297313"/>
            <a:ext cx="1143000" cy="10668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2428350" y="4840114"/>
            <a:ext cx="59727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200" dirty="0" err="1">
                <a:latin typeface="+mn-lt"/>
              </a:rPr>
              <a:t>eye</a:t>
            </a:r>
            <a:endParaRPr lang="hu-HU" altLang="en-US" sz="2200" dirty="0">
              <a:latin typeface="+mn-lt"/>
            </a:endParaRPr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4714350" y="6287913"/>
            <a:ext cx="9302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hu-HU" altLang="en-US" sz="2200" dirty="0" err="1">
                <a:latin typeface="+mn-lt"/>
              </a:rPr>
              <a:t>lookat</a:t>
            </a:r>
            <a:endParaRPr lang="hu-HU" altLang="en-US" sz="2200" dirty="0">
              <a:latin typeface="+mn-lt"/>
            </a:endParaRPr>
          </a:p>
        </p:txBody>
      </p:sp>
      <p:sp>
        <p:nvSpPr>
          <p:cNvPr id="10" name="Freeform 23"/>
          <p:cNvSpPr>
            <a:spLocks/>
          </p:cNvSpPr>
          <p:nvPr/>
        </p:nvSpPr>
        <p:spPr bwMode="auto">
          <a:xfrm>
            <a:off x="3495149" y="4840114"/>
            <a:ext cx="1416050" cy="1973263"/>
          </a:xfrm>
          <a:custGeom>
            <a:avLst/>
            <a:gdLst>
              <a:gd name="T0" fmla="*/ 2147483647 w 892"/>
              <a:gd name="T1" fmla="*/ 0 h 1243"/>
              <a:gd name="T2" fmla="*/ 2147483647 w 892"/>
              <a:gd name="T3" fmla="*/ 2147483647 h 1243"/>
              <a:gd name="T4" fmla="*/ 2147483647 w 892"/>
              <a:gd name="T5" fmla="*/ 2147483647 h 1243"/>
              <a:gd name="T6" fmla="*/ 0 w 892"/>
              <a:gd name="T7" fmla="*/ 2147483647 h 1243"/>
              <a:gd name="T8" fmla="*/ 2147483647 w 892"/>
              <a:gd name="T9" fmla="*/ 0 h 124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92"/>
              <a:gd name="T16" fmla="*/ 0 h 1243"/>
              <a:gd name="T17" fmla="*/ 892 w 892"/>
              <a:gd name="T18" fmla="*/ 1243 h 124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92" h="1243">
                <a:moveTo>
                  <a:pt x="530" y="0"/>
                </a:moveTo>
                <a:lnTo>
                  <a:pt x="892" y="434"/>
                </a:lnTo>
                <a:lnTo>
                  <a:pt x="317" y="1243"/>
                </a:lnTo>
                <a:lnTo>
                  <a:pt x="0" y="751"/>
                </a:lnTo>
                <a:lnTo>
                  <a:pt x="530" y="0"/>
                </a:lnTo>
                <a:close/>
              </a:path>
            </a:pathLst>
          </a:custGeom>
          <a:noFill/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24"/>
          <p:cNvSpPr>
            <a:spLocks noChangeShapeType="1"/>
          </p:cNvSpPr>
          <p:nvPr/>
        </p:nvSpPr>
        <p:spPr bwMode="auto">
          <a:xfrm flipV="1">
            <a:off x="4104749" y="4485009"/>
            <a:ext cx="0" cy="1345704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4090640" y="4302216"/>
            <a:ext cx="769294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200" dirty="0" err="1">
                <a:latin typeface="+mn-lt"/>
              </a:rPr>
              <a:t>wV</a:t>
            </a:r>
            <a:r>
              <a:rPr lang="hu-HU" altLang="en-US" sz="2200" dirty="0" err="1">
                <a:latin typeface="+mn-lt"/>
              </a:rPr>
              <a:t>up</a:t>
            </a:r>
            <a:r>
              <a:rPr lang="hu-HU" altLang="en-US" sz="2200" dirty="0">
                <a:latin typeface="+mn-lt"/>
              </a:rPr>
              <a:t> = [0, 1, 0] vagy a </a:t>
            </a:r>
            <a:r>
              <a:rPr lang="hu-HU" altLang="en-US" sz="2200" dirty="0" smtClean="0">
                <a:latin typeface="+mn-lt"/>
              </a:rPr>
              <a:t>gyorsulásból </a:t>
            </a:r>
            <a:r>
              <a:rPr lang="hu-HU" altLang="en-US" sz="2200" dirty="0">
                <a:latin typeface="+mn-lt"/>
              </a:rPr>
              <a:t>és a korábbi </a:t>
            </a:r>
            <a:r>
              <a:rPr lang="en-US" altLang="en-US" sz="2200" dirty="0" err="1">
                <a:latin typeface="+mn-lt"/>
              </a:rPr>
              <a:t>wV</a:t>
            </a:r>
            <a:r>
              <a:rPr lang="hu-HU" altLang="en-US" sz="2200" dirty="0" err="1">
                <a:latin typeface="+mn-lt"/>
              </a:rPr>
              <a:t>up</a:t>
            </a:r>
            <a:r>
              <a:rPr lang="hu-HU" altLang="en-US" sz="2200" dirty="0">
                <a:latin typeface="+mn-lt"/>
              </a:rPr>
              <a:t> átlagából</a:t>
            </a:r>
          </a:p>
        </p:txBody>
      </p:sp>
      <p:sp>
        <p:nvSpPr>
          <p:cNvPr id="13" name="Cím 1"/>
          <p:cNvSpPr>
            <a:spLocks noGrp="1"/>
          </p:cNvSpPr>
          <p:nvPr>
            <p:ph type="title"/>
          </p:nvPr>
        </p:nvSpPr>
        <p:spPr>
          <a:xfrm>
            <a:off x="1984442" y="188640"/>
            <a:ext cx="8229600" cy="1143000"/>
          </a:xfrm>
        </p:spPr>
        <p:txBody>
          <a:bodyPr/>
          <a:lstStyle/>
          <a:p>
            <a:r>
              <a:rPr lang="hu-HU" dirty="0" smtClean="0">
                <a:solidFill>
                  <a:srgbClr val="FF0000"/>
                </a:solidFill>
              </a:rPr>
              <a:t>Avatar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4" name="Group 5"/>
          <p:cNvGrpSpPr>
            <a:grpSpLocks/>
          </p:cNvGrpSpPr>
          <p:nvPr/>
        </p:nvGrpSpPr>
        <p:grpSpPr bwMode="auto">
          <a:xfrm rot="2323291">
            <a:off x="2863238" y="4572621"/>
            <a:ext cx="801688" cy="962025"/>
            <a:chOff x="523" y="1464"/>
            <a:chExt cx="798" cy="870"/>
          </a:xfrm>
        </p:grpSpPr>
        <p:sp>
          <p:nvSpPr>
            <p:cNvPr id="15" name="Line 6"/>
            <p:cNvSpPr>
              <a:spLocks noChangeShapeType="1"/>
            </p:cNvSpPr>
            <p:nvPr/>
          </p:nvSpPr>
          <p:spPr bwMode="auto">
            <a:xfrm flipV="1">
              <a:off x="523" y="1647"/>
              <a:ext cx="589" cy="26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7"/>
            <p:cNvSpPr>
              <a:spLocks noChangeShapeType="1"/>
            </p:cNvSpPr>
            <p:nvPr/>
          </p:nvSpPr>
          <p:spPr bwMode="auto">
            <a:xfrm>
              <a:off x="523" y="1917"/>
              <a:ext cx="589" cy="238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8"/>
            <p:cNvSpPr>
              <a:spLocks noChangeArrowheads="1"/>
            </p:cNvSpPr>
            <p:nvPr/>
          </p:nvSpPr>
          <p:spPr bwMode="auto">
            <a:xfrm>
              <a:off x="976" y="1693"/>
              <a:ext cx="195" cy="431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8" name="Oval 9"/>
            <p:cNvSpPr>
              <a:spLocks noChangeArrowheads="1"/>
            </p:cNvSpPr>
            <p:nvPr/>
          </p:nvSpPr>
          <p:spPr bwMode="auto">
            <a:xfrm>
              <a:off x="1070" y="1778"/>
              <a:ext cx="101" cy="262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1073" y="1486"/>
              <a:ext cx="141" cy="170"/>
            </a:xfrm>
            <a:custGeom>
              <a:avLst/>
              <a:gdLst>
                <a:gd name="T0" fmla="*/ 0 w 141"/>
                <a:gd name="T1" fmla="*/ 169 h 170"/>
                <a:gd name="T2" fmla="*/ 25 w 141"/>
                <a:gd name="T3" fmla="*/ 164 h 170"/>
                <a:gd name="T4" fmla="*/ 51 w 141"/>
                <a:gd name="T5" fmla="*/ 156 h 170"/>
                <a:gd name="T6" fmla="*/ 74 w 141"/>
                <a:gd name="T7" fmla="*/ 143 h 170"/>
                <a:gd name="T8" fmla="*/ 93 w 141"/>
                <a:gd name="T9" fmla="*/ 127 h 170"/>
                <a:gd name="T10" fmla="*/ 103 w 141"/>
                <a:gd name="T11" fmla="*/ 113 h 170"/>
                <a:gd name="T12" fmla="*/ 111 w 141"/>
                <a:gd name="T13" fmla="*/ 98 h 170"/>
                <a:gd name="T14" fmla="*/ 123 w 141"/>
                <a:gd name="T15" fmla="*/ 63 h 170"/>
                <a:gd name="T16" fmla="*/ 132 w 141"/>
                <a:gd name="T17" fmla="*/ 26 h 170"/>
                <a:gd name="T18" fmla="*/ 136 w 141"/>
                <a:gd name="T19" fmla="*/ 13 h 170"/>
                <a:gd name="T20" fmla="*/ 140 w 141"/>
                <a:gd name="T21" fmla="*/ 0 h 17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1"/>
                <a:gd name="T34" fmla="*/ 0 h 170"/>
                <a:gd name="T35" fmla="*/ 141 w 141"/>
                <a:gd name="T36" fmla="*/ 170 h 17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1" h="170">
                  <a:moveTo>
                    <a:pt x="0" y="169"/>
                  </a:moveTo>
                  <a:lnTo>
                    <a:pt x="25" y="164"/>
                  </a:lnTo>
                  <a:lnTo>
                    <a:pt x="51" y="156"/>
                  </a:lnTo>
                  <a:lnTo>
                    <a:pt x="74" y="143"/>
                  </a:lnTo>
                  <a:lnTo>
                    <a:pt x="93" y="127"/>
                  </a:lnTo>
                  <a:lnTo>
                    <a:pt x="103" y="113"/>
                  </a:lnTo>
                  <a:lnTo>
                    <a:pt x="111" y="98"/>
                  </a:lnTo>
                  <a:lnTo>
                    <a:pt x="123" y="63"/>
                  </a:lnTo>
                  <a:lnTo>
                    <a:pt x="132" y="26"/>
                  </a:lnTo>
                  <a:lnTo>
                    <a:pt x="136" y="13"/>
                  </a:lnTo>
                  <a:lnTo>
                    <a:pt x="140" y="0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1121" y="1517"/>
              <a:ext cx="187" cy="139"/>
            </a:xfrm>
            <a:custGeom>
              <a:avLst/>
              <a:gdLst>
                <a:gd name="T0" fmla="*/ 0 w 187"/>
                <a:gd name="T1" fmla="*/ 138 h 139"/>
                <a:gd name="T2" fmla="*/ 10 w 187"/>
                <a:gd name="T3" fmla="*/ 135 h 139"/>
                <a:gd name="T4" fmla="*/ 25 w 187"/>
                <a:gd name="T5" fmla="*/ 133 h 139"/>
                <a:gd name="T6" fmla="*/ 42 w 187"/>
                <a:gd name="T7" fmla="*/ 130 h 139"/>
                <a:gd name="T8" fmla="*/ 61 w 187"/>
                <a:gd name="T9" fmla="*/ 127 h 139"/>
                <a:gd name="T10" fmla="*/ 98 w 187"/>
                <a:gd name="T11" fmla="*/ 119 h 139"/>
                <a:gd name="T12" fmla="*/ 115 w 187"/>
                <a:gd name="T13" fmla="*/ 114 h 139"/>
                <a:gd name="T14" fmla="*/ 127 w 187"/>
                <a:gd name="T15" fmla="*/ 106 h 139"/>
                <a:gd name="T16" fmla="*/ 138 w 187"/>
                <a:gd name="T17" fmla="*/ 96 h 139"/>
                <a:gd name="T18" fmla="*/ 148 w 187"/>
                <a:gd name="T19" fmla="*/ 82 h 139"/>
                <a:gd name="T20" fmla="*/ 163 w 187"/>
                <a:gd name="T21" fmla="*/ 53 h 139"/>
                <a:gd name="T22" fmla="*/ 176 w 187"/>
                <a:gd name="T23" fmla="*/ 21 h 139"/>
                <a:gd name="T24" fmla="*/ 182 w 187"/>
                <a:gd name="T25" fmla="*/ 11 h 139"/>
                <a:gd name="T26" fmla="*/ 186 w 187"/>
                <a:gd name="T27" fmla="*/ 0 h 13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87"/>
                <a:gd name="T43" fmla="*/ 0 h 139"/>
                <a:gd name="T44" fmla="*/ 187 w 187"/>
                <a:gd name="T45" fmla="*/ 139 h 13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87" h="139">
                  <a:moveTo>
                    <a:pt x="0" y="138"/>
                  </a:moveTo>
                  <a:lnTo>
                    <a:pt x="10" y="135"/>
                  </a:lnTo>
                  <a:lnTo>
                    <a:pt x="25" y="133"/>
                  </a:lnTo>
                  <a:lnTo>
                    <a:pt x="42" y="130"/>
                  </a:lnTo>
                  <a:lnTo>
                    <a:pt x="61" y="127"/>
                  </a:lnTo>
                  <a:lnTo>
                    <a:pt x="98" y="119"/>
                  </a:lnTo>
                  <a:lnTo>
                    <a:pt x="115" y="114"/>
                  </a:lnTo>
                  <a:lnTo>
                    <a:pt x="127" y="106"/>
                  </a:lnTo>
                  <a:lnTo>
                    <a:pt x="138" y="96"/>
                  </a:lnTo>
                  <a:lnTo>
                    <a:pt x="148" y="82"/>
                  </a:lnTo>
                  <a:lnTo>
                    <a:pt x="163" y="53"/>
                  </a:lnTo>
                  <a:lnTo>
                    <a:pt x="176" y="21"/>
                  </a:lnTo>
                  <a:lnTo>
                    <a:pt x="182" y="11"/>
                  </a:lnTo>
                  <a:lnTo>
                    <a:pt x="186" y="0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1075" y="2119"/>
              <a:ext cx="246" cy="131"/>
            </a:xfrm>
            <a:custGeom>
              <a:avLst/>
              <a:gdLst>
                <a:gd name="T0" fmla="*/ 0 w 246"/>
                <a:gd name="T1" fmla="*/ 0 h 131"/>
                <a:gd name="T2" fmla="*/ 38 w 246"/>
                <a:gd name="T3" fmla="*/ 8 h 131"/>
                <a:gd name="T4" fmla="*/ 74 w 246"/>
                <a:gd name="T5" fmla="*/ 18 h 131"/>
                <a:gd name="T6" fmla="*/ 139 w 246"/>
                <a:gd name="T7" fmla="*/ 44 h 131"/>
                <a:gd name="T8" fmla="*/ 169 w 246"/>
                <a:gd name="T9" fmla="*/ 65 h 131"/>
                <a:gd name="T10" fmla="*/ 199 w 246"/>
                <a:gd name="T11" fmla="*/ 87 h 131"/>
                <a:gd name="T12" fmla="*/ 226 w 246"/>
                <a:gd name="T13" fmla="*/ 112 h 131"/>
                <a:gd name="T14" fmla="*/ 237 w 246"/>
                <a:gd name="T15" fmla="*/ 123 h 131"/>
                <a:gd name="T16" fmla="*/ 245 w 246"/>
                <a:gd name="T17" fmla="*/ 130 h 1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46"/>
                <a:gd name="T28" fmla="*/ 0 h 131"/>
                <a:gd name="T29" fmla="*/ 246 w 246"/>
                <a:gd name="T30" fmla="*/ 131 h 1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46" h="131">
                  <a:moveTo>
                    <a:pt x="0" y="0"/>
                  </a:moveTo>
                  <a:lnTo>
                    <a:pt x="38" y="8"/>
                  </a:lnTo>
                  <a:lnTo>
                    <a:pt x="74" y="18"/>
                  </a:lnTo>
                  <a:lnTo>
                    <a:pt x="139" y="44"/>
                  </a:lnTo>
                  <a:lnTo>
                    <a:pt x="169" y="65"/>
                  </a:lnTo>
                  <a:lnTo>
                    <a:pt x="199" y="87"/>
                  </a:lnTo>
                  <a:lnTo>
                    <a:pt x="226" y="112"/>
                  </a:lnTo>
                  <a:lnTo>
                    <a:pt x="237" y="123"/>
                  </a:lnTo>
                  <a:lnTo>
                    <a:pt x="245" y="130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3"/>
            <p:cNvSpPr>
              <a:spLocks/>
            </p:cNvSpPr>
            <p:nvPr/>
          </p:nvSpPr>
          <p:spPr bwMode="auto">
            <a:xfrm>
              <a:off x="1073" y="2120"/>
              <a:ext cx="141" cy="214"/>
            </a:xfrm>
            <a:custGeom>
              <a:avLst/>
              <a:gdLst>
                <a:gd name="T0" fmla="*/ 0 w 141"/>
                <a:gd name="T1" fmla="*/ 0 h 214"/>
                <a:gd name="T2" fmla="*/ 10 w 141"/>
                <a:gd name="T3" fmla="*/ 11 h 214"/>
                <a:gd name="T4" fmla="*/ 23 w 141"/>
                <a:gd name="T5" fmla="*/ 26 h 214"/>
                <a:gd name="T6" fmla="*/ 39 w 141"/>
                <a:gd name="T7" fmla="*/ 41 h 214"/>
                <a:gd name="T8" fmla="*/ 56 w 141"/>
                <a:gd name="T9" fmla="*/ 60 h 214"/>
                <a:gd name="T10" fmla="*/ 76 w 141"/>
                <a:gd name="T11" fmla="*/ 79 h 214"/>
                <a:gd name="T12" fmla="*/ 91 w 141"/>
                <a:gd name="T13" fmla="*/ 97 h 214"/>
                <a:gd name="T14" fmla="*/ 107 w 141"/>
                <a:gd name="T15" fmla="*/ 112 h 214"/>
                <a:gd name="T16" fmla="*/ 119 w 141"/>
                <a:gd name="T17" fmla="*/ 127 h 214"/>
                <a:gd name="T18" fmla="*/ 126 w 141"/>
                <a:gd name="T19" fmla="*/ 142 h 214"/>
                <a:gd name="T20" fmla="*/ 130 w 141"/>
                <a:gd name="T21" fmla="*/ 153 h 214"/>
                <a:gd name="T22" fmla="*/ 136 w 141"/>
                <a:gd name="T23" fmla="*/ 176 h 214"/>
                <a:gd name="T24" fmla="*/ 138 w 141"/>
                <a:gd name="T25" fmla="*/ 198 h 214"/>
                <a:gd name="T26" fmla="*/ 140 w 141"/>
                <a:gd name="T27" fmla="*/ 213 h 21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41"/>
                <a:gd name="T43" fmla="*/ 0 h 214"/>
                <a:gd name="T44" fmla="*/ 141 w 141"/>
                <a:gd name="T45" fmla="*/ 214 h 21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41" h="214">
                  <a:moveTo>
                    <a:pt x="0" y="0"/>
                  </a:moveTo>
                  <a:lnTo>
                    <a:pt x="10" y="11"/>
                  </a:lnTo>
                  <a:lnTo>
                    <a:pt x="23" y="26"/>
                  </a:lnTo>
                  <a:lnTo>
                    <a:pt x="39" y="41"/>
                  </a:lnTo>
                  <a:lnTo>
                    <a:pt x="56" y="60"/>
                  </a:lnTo>
                  <a:lnTo>
                    <a:pt x="76" y="79"/>
                  </a:lnTo>
                  <a:lnTo>
                    <a:pt x="91" y="97"/>
                  </a:lnTo>
                  <a:lnTo>
                    <a:pt x="107" y="112"/>
                  </a:lnTo>
                  <a:lnTo>
                    <a:pt x="119" y="127"/>
                  </a:lnTo>
                  <a:lnTo>
                    <a:pt x="126" y="142"/>
                  </a:lnTo>
                  <a:lnTo>
                    <a:pt x="130" y="153"/>
                  </a:lnTo>
                  <a:lnTo>
                    <a:pt x="136" y="176"/>
                  </a:lnTo>
                  <a:lnTo>
                    <a:pt x="138" y="198"/>
                  </a:lnTo>
                  <a:lnTo>
                    <a:pt x="140" y="213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1074" y="2120"/>
              <a:ext cx="46" cy="214"/>
            </a:xfrm>
            <a:custGeom>
              <a:avLst/>
              <a:gdLst>
                <a:gd name="T0" fmla="*/ 0 w 46"/>
                <a:gd name="T1" fmla="*/ 0 h 214"/>
                <a:gd name="T2" fmla="*/ 17 w 46"/>
                <a:gd name="T3" fmla="*/ 34 h 214"/>
                <a:gd name="T4" fmla="*/ 31 w 46"/>
                <a:gd name="T5" fmla="*/ 67 h 214"/>
                <a:gd name="T6" fmla="*/ 42 w 46"/>
                <a:gd name="T7" fmla="*/ 101 h 214"/>
                <a:gd name="T8" fmla="*/ 43 w 46"/>
                <a:gd name="T9" fmla="*/ 112 h 214"/>
                <a:gd name="T10" fmla="*/ 45 w 46"/>
                <a:gd name="T11" fmla="*/ 127 h 214"/>
                <a:gd name="T12" fmla="*/ 43 w 46"/>
                <a:gd name="T13" fmla="*/ 142 h 214"/>
                <a:gd name="T14" fmla="*/ 42 w 46"/>
                <a:gd name="T15" fmla="*/ 153 h 214"/>
                <a:gd name="T16" fmla="*/ 31 w 46"/>
                <a:gd name="T17" fmla="*/ 176 h 214"/>
                <a:gd name="T18" fmla="*/ 17 w 46"/>
                <a:gd name="T19" fmla="*/ 194 h 214"/>
                <a:gd name="T20" fmla="*/ 0 w 46"/>
                <a:gd name="T21" fmla="*/ 213 h 2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6"/>
                <a:gd name="T34" fmla="*/ 0 h 214"/>
                <a:gd name="T35" fmla="*/ 46 w 46"/>
                <a:gd name="T36" fmla="*/ 214 h 21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6" h="214">
                  <a:moveTo>
                    <a:pt x="0" y="0"/>
                  </a:moveTo>
                  <a:lnTo>
                    <a:pt x="17" y="34"/>
                  </a:lnTo>
                  <a:lnTo>
                    <a:pt x="31" y="67"/>
                  </a:lnTo>
                  <a:lnTo>
                    <a:pt x="42" y="101"/>
                  </a:lnTo>
                  <a:lnTo>
                    <a:pt x="43" y="112"/>
                  </a:lnTo>
                  <a:lnTo>
                    <a:pt x="45" y="127"/>
                  </a:lnTo>
                  <a:lnTo>
                    <a:pt x="43" y="142"/>
                  </a:lnTo>
                  <a:lnTo>
                    <a:pt x="42" y="153"/>
                  </a:lnTo>
                  <a:lnTo>
                    <a:pt x="31" y="176"/>
                  </a:lnTo>
                  <a:lnTo>
                    <a:pt x="17" y="194"/>
                  </a:lnTo>
                  <a:lnTo>
                    <a:pt x="0" y="213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1098" y="1464"/>
              <a:ext cx="46" cy="192"/>
            </a:xfrm>
            <a:custGeom>
              <a:avLst/>
              <a:gdLst>
                <a:gd name="T0" fmla="*/ 0 w 46"/>
                <a:gd name="T1" fmla="*/ 191 h 192"/>
                <a:gd name="T2" fmla="*/ 3 w 46"/>
                <a:gd name="T3" fmla="*/ 183 h 192"/>
                <a:gd name="T4" fmla="*/ 9 w 46"/>
                <a:gd name="T5" fmla="*/ 172 h 192"/>
                <a:gd name="T6" fmla="*/ 23 w 46"/>
                <a:gd name="T7" fmla="*/ 143 h 192"/>
                <a:gd name="T8" fmla="*/ 38 w 46"/>
                <a:gd name="T9" fmla="*/ 112 h 192"/>
                <a:gd name="T10" fmla="*/ 44 w 46"/>
                <a:gd name="T11" fmla="*/ 98 h 192"/>
                <a:gd name="T12" fmla="*/ 45 w 46"/>
                <a:gd name="T13" fmla="*/ 85 h 192"/>
                <a:gd name="T14" fmla="*/ 45 w 46"/>
                <a:gd name="T15" fmla="*/ 72 h 192"/>
                <a:gd name="T16" fmla="*/ 44 w 46"/>
                <a:gd name="T17" fmla="*/ 61 h 192"/>
                <a:gd name="T18" fmla="*/ 38 w 46"/>
                <a:gd name="T19" fmla="*/ 37 h 192"/>
                <a:gd name="T20" fmla="*/ 29 w 46"/>
                <a:gd name="T21" fmla="*/ 16 h 192"/>
                <a:gd name="T22" fmla="*/ 23 w 46"/>
                <a:gd name="T23" fmla="*/ 0 h 19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6"/>
                <a:gd name="T37" fmla="*/ 0 h 192"/>
                <a:gd name="T38" fmla="*/ 46 w 46"/>
                <a:gd name="T39" fmla="*/ 192 h 19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6" h="192">
                  <a:moveTo>
                    <a:pt x="0" y="191"/>
                  </a:moveTo>
                  <a:lnTo>
                    <a:pt x="3" y="183"/>
                  </a:lnTo>
                  <a:lnTo>
                    <a:pt x="9" y="172"/>
                  </a:lnTo>
                  <a:lnTo>
                    <a:pt x="23" y="143"/>
                  </a:lnTo>
                  <a:lnTo>
                    <a:pt x="38" y="112"/>
                  </a:lnTo>
                  <a:lnTo>
                    <a:pt x="44" y="98"/>
                  </a:lnTo>
                  <a:lnTo>
                    <a:pt x="45" y="85"/>
                  </a:lnTo>
                  <a:lnTo>
                    <a:pt x="45" y="72"/>
                  </a:lnTo>
                  <a:lnTo>
                    <a:pt x="44" y="61"/>
                  </a:lnTo>
                  <a:lnTo>
                    <a:pt x="38" y="37"/>
                  </a:lnTo>
                  <a:lnTo>
                    <a:pt x="29" y="16"/>
                  </a:lnTo>
                  <a:lnTo>
                    <a:pt x="23" y="0"/>
                  </a:lnTo>
                </a:path>
              </a:pathLst>
            </a:custGeom>
            <a:noFill/>
            <a:ln w="254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Line 24"/>
          <p:cNvSpPr>
            <a:spLocks noChangeShapeType="1"/>
          </p:cNvSpPr>
          <p:nvPr/>
        </p:nvSpPr>
        <p:spPr bwMode="auto">
          <a:xfrm flipV="1">
            <a:off x="4126640" y="4983503"/>
            <a:ext cx="609600" cy="87695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02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20703</TotalTime>
  <Pages>21</Pages>
  <Words>1821</Words>
  <Application>Microsoft Office PowerPoint</Application>
  <PresentationFormat>Szélesvásznú</PresentationFormat>
  <Paragraphs>442</Paragraphs>
  <Slides>36</Slides>
  <Notes>26</Notes>
  <HiddenSlides>0</HiddenSlides>
  <MMClips>3</MMClips>
  <ScaleCrop>false</ScaleCrop>
  <HeadingPairs>
    <vt:vector size="8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36</vt:i4>
      </vt:variant>
    </vt:vector>
  </HeadingPairs>
  <TitlesOfParts>
    <vt:vector size="46" baseType="lpstr">
      <vt:lpstr>Arial</vt:lpstr>
      <vt:lpstr>Calibri</vt:lpstr>
      <vt:lpstr>Cambria Math</vt:lpstr>
      <vt:lpstr>Courier New</vt:lpstr>
      <vt:lpstr>Monotype Sorts</vt:lpstr>
      <vt:lpstr>Segoe UI Symbol</vt:lpstr>
      <vt:lpstr>Symbol</vt:lpstr>
      <vt:lpstr>Times New Roman</vt:lpstr>
      <vt:lpstr>Office-téma</vt:lpstr>
      <vt:lpstr>Klip</vt:lpstr>
      <vt:lpstr>Játékfejlesztés</vt:lpstr>
      <vt:lpstr>Virtuális valóság</vt:lpstr>
      <vt:lpstr>Játékok feladatai</vt:lpstr>
      <vt:lpstr>Játék OO</vt:lpstr>
      <vt:lpstr>Osztálydiagram</vt:lpstr>
      <vt:lpstr>Játékobjektum (GameObject)</vt:lpstr>
      <vt:lpstr>Virtuális világ</vt:lpstr>
      <vt:lpstr>Szimulációs hurok (Game loop)</vt:lpstr>
      <vt:lpstr>Avatar</vt:lpstr>
      <vt:lpstr>Klaviatúra kezelés</vt:lpstr>
      <vt:lpstr>Játékfejlesztés 2. Játékobjektumok</vt:lpstr>
      <vt:lpstr>Bolygó: Planet</vt:lpstr>
      <vt:lpstr>Animate: A Föld forog és kering a Nap körül</vt:lpstr>
      <vt:lpstr>Planet</vt:lpstr>
      <vt:lpstr>Az űrhajó</vt:lpstr>
      <vt:lpstr>Az Euler karakterisztika invariáns: csúcs - él + lap = χ</vt:lpstr>
      <vt:lpstr>Űrhajó geometria Euler műveletek: csúcs + lap = él + 2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OBJ fájlformátum</vt:lpstr>
      <vt:lpstr>Animate: Frenet frame + Newton 2</vt:lpstr>
      <vt:lpstr>Ship :: Control</vt:lpstr>
      <vt:lpstr>Ütközésdetektálás: lassú objektumok</vt:lpstr>
      <vt:lpstr>Foton torpedó</vt:lpstr>
      <vt:lpstr>Billboard</vt:lpstr>
      <vt:lpstr>Billboard</vt:lpstr>
      <vt:lpstr>Gyors (folytonos) ütközés detektálás</vt:lpstr>
      <vt:lpstr>Robbanás</vt:lpstr>
      <vt:lpstr>Részecske rendszerek</vt:lpstr>
      <vt:lpstr>Robbanás paraméterei</vt:lpstr>
      <vt:lpstr>Player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grafika</dc:title>
  <dc:creator>szirmay</dc:creator>
  <cp:lastModifiedBy>Szirmay-Kalos László</cp:lastModifiedBy>
  <cp:revision>458</cp:revision>
  <cp:lastPrinted>2002-07-04T08:06:53Z</cp:lastPrinted>
  <dcterms:created xsi:type="dcterms:W3CDTF">2000-02-12T21:33:12Z</dcterms:created>
  <dcterms:modified xsi:type="dcterms:W3CDTF">2023-12-01T10:19:06Z</dcterms:modified>
</cp:coreProperties>
</file>