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47"/>
  </p:notesMasterIdLst>
  <p:handoutMasterIdLst>
    <p:handoutMasterId r:id="rId48"/>
  </p:handoutMasterIdLst>
  <p:sldIdLst>
    <p:sldId id="342" r:id="rId2"/>
    <p:sldId id="376" r:id="rId3"/>
    <p:sldId id="409" r:id="rId4"/>
    <p:sldId id="377" r:id="rId5"/>
    <p:sldId id="452" r:id="rId6"/>
    <p:sldId id="498" r:id="rId7"/>
    <p:sldId id="380" r:id="rId8"/>
    <p:sldId id="453" r:id="rId9"/>
    <p:sldId id="501" r:id="rId10"/>
    <p:sldId id="484" r:id="rId11"/>
    <p:sldId id="485" r:id="rId12"/>
    <p:sldId id="460" r:id="rId13"/>
    <p:sldId id="454" r:id="rId14"/>
    <p:sldId id="455" r:id="rId15"/>
    <p:sldId id="387" r:id="rId16"/>
    <p:sldId id="457" r:id="rId17"/>
    <p:sldId id="481" r:id="rId18"/>
    <p:sldId id="406" r:id="rId19"/>
    <p:sldId id="459" r:id="rId20"/>
    <p:sldId id="507" r:id="rId21"/>
    <p:sldId id="488" r:id="rId22"/>
    <p:sldId id="496" r:id="rId23"/>
    <p:sldId id="497" r:id="rId24"/>
    <p:sldId id="489" r:id="rId25"/>
    <p:sldId id="490" r:id="rId26"/>
    <p:sldId id="491" r:id="rId27"/>
    <p:sldId id="492" r:id="rId28"/>
    <p:sldId id="508" r:id="rId29"/>
    <p:sldId id="463" r:id="rId30"/>
    <p:sldId id="464" r:id="rId31"/>
    <p:sldId id="465" r:id="rId32"/>
    <p:sldId id="466" r:id="rId33"/>
    <p:sldId id="467" r:id="rId34"/>
    <p:sldId id="469" r:id="rId35"/>
    <p:sldId id="470" r:id="rId36"/>
    <p:sldId id="480" r:id="rId37"/>
    <p:sldId id="471" r:id="rId38"/>
    <p:sldId id="472" r:id="rId39"/>
    <p:sldId id="473" r:id="rId40"/>
    <p:sldId id="474" r:id="rId41"/>
    <p:sldId id="475" r:id="rId42"/>
    <p:sldId id="476" r:id="rId43"/>
    <p:sldId id="477" r:id="rId44"/>
    <p:sldId id="478" r:id="rId45"/>
    <p:sldId id="479" r:id="rId46"/>
  </p:sldIdLst>
  <p:sldSz cx="12192000" cy="6858000"/>
  <p:notesSz cx="6648450" cy="9782175"/>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81">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FF"/>
    <a:srgbClr val="FF4F4F"/>
    <a:srgbClr val="F608C3"/>
    <a:srgbClr val="C96DD3"/>
    <a:srgbClr val="00FFFF"/>
    <a:srgbClr val="000000"/>
    <a:srgbClr val="BCBC00"/>
    <a:srgbClr val="6641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61669" autoAdjust="0"/>
  </p:normalViewPr>
  <p:slideViewPr>
    <p:cSldViewPr>
      <p:cViewPr varScale="1">
        <p:scale>
          <a:sx n="95" d="100"/>
          <a:sy n="95" d="100"/>
        </p:scale>
        <p:origin x="178" y="62"/>
      </p:cViewPr>
      <p:guideLst>
        <p:guide orient="horz" pos="2160"/>
        <p:guide pos="3840"/>
      </p:guideLst>
    </p:cSldViewPr>
  </p:slideViewPr>
  <p:notesTextViewPr>
    <p:cViewPr>
      <p:scale>
        <a:sx n="100" d="100"/>
        <a:sy n="100" d="100"/>
      </p:scale>
      <p:origin x="0" y="0"/>
    </p:cViewPr>
  </p:notesTextViewPr>
  <p:notesViewPr>
    <p:cSldViewPr>
      <p:cViewPr varScale="1">
        <p:scale>
          <a:sx n="60" d="100"/>
          <a:sy n="60" d="100"/>
        </p:scale>
        <p:origin x="-3226" y="-72"/>
      </p:cViewPr>
      <p:guideLst>
        <p:guide orient="horz" pos="3081"/>
        <p:guide pos="20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69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idx="2"/>
          </p:nvPr>
        </p:nvSpPr>
        <p:spPr bwMode="auto">
          <a:xfrm>
            <a:off x="74613" y="739775"/>
            <a:ext cx="6499225" cy="3656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885825" y="4648200"/>
            <a:ext cx="4876800" cy="411638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8724012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74613" y="739775"/>
            <a:ext cx="6499225" cy="3656013"/>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Ray-tracing is a fundamental algorithm to render 3D scenes in a realistic way. It is the basis of many photorealistic rendering methods and are used extensively in movie production rendering.</a:t>
            </a:r>
          </a:p>
          <a:p>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iakép helye 1"/>
          <p:cNvSpPr>
            <a:spLocks noGrp="1" noRot="1" noChangeAspect="1" noTextEdit="1"/>
          </p:cNvSpPr>
          <p:nvPr>
            <p:ph type="sldImg"/>
          </p:nvPr>
        </p:nvSpPr>
        <p:spPr>
          <a:xfrm>
            <a:off x="74613" y="739775"/>
            <a:ext cx="6499225" cy="3656013"/>
          </a:xfrm>
          <a:ln/>
        </p:spPr>
      </p:sp>
      <p:sp>
        <p:nvSpPr>
          <p:cNvPr id="54275"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Another popular intersection algorithm is based on the recognition that a triangle is the convex combination of its vertices. Assume that we have unit mass sand, which is distributed into the three vertices putting weight </a:t>
            </a:r>
            <a:r>
              <a:rPr lang="hu-HU" altLang="en-US" smtClean="0">
                <a:sym typeface="Symbol" pitchFamily="18" charset="2"/>
              </a:rPr>
              <a:t></a:t>
            </a:r>
            <a:r>
              <a:rPr lang="en-US" altLang="en-US" smtClean="0">
                <a:sym typeface="Symbol" pitchFamily="18" charset="2"/>
              </a:rPr>
              <a:t> to </a:t>
            </a:r>
            <a:r>
              <a:rPr lang="en-US" altLang="en-US" b="1" smtClean="0">
                <a:sym typeface="Symbol" pitchFamily="18" charset="2"/>
              </a:rPr>
              <a:t>r1</a:t>
            </a:r>
            <a:r>
              <a:rPr lang="en-US" altLang="en-US" smtClean="0">
                <a:sym typeface="Symbol" pitchFamily="18" charset="2"/>
              </a:rPr>
              <a:t>, </a:t>
            </a:r>
            <a:r>
              <a:rPr lang="hu-HU" altLang="en-US" smtClean="0">
                <a:sym typeface="Symbol" pitchFamily="18" charset="2"/>
              </a:rPr>
              <a:t></a:t>
            </a:r>
            <a:r>
              <a:rPr lang="en-US" altLang="en-US" smtClean="0">
                <a:sym typeface="Symbol" pitchFamily="18" charset="2"/>
              </a:rPr>
              <a:t> to </a:t>
            </a:r>
            <a:r>
              <a:rPr lang="en-US" altLang="en-US" b="1" smtClean="0">
                <a:sym typeface="Symbol" pitchFamily="18" charset="2"/>
              </a:rPr>
              <a:t>r2</a:t>
            </a:r>
            <a:r>
              <a:rPr lang="en-US" altLang="en-US" smtClean="0">
                <a:sym typeface="Symbol" pitchFamily="18" charset="2"/>
              </a:rPr>
              <a:t>, and </a:t>
            </a:r>
            <a:r>
              <a:rPr lang="hu-HU" altLang="en-US" smtClean="0">
                <a:sym typeface="Symbol" pitchFamily="18" charset="2"/>
              </a:rPr>
              <a:t></a:t>
            </a:r>
            <a:r>
              <a:rPr lang="en-US" altLang="en-US" smtClean="0">
                <a:sym typeface="Symbol" pitchFamily="18" charset="2"/>
              </a:rPr>
              <a:t> to </a:t>
            </a:r>
            <a:r>
              <a:rPr lang="en-US" altLang="en-US" b="1" smtClean="0">
                <a:sym typeface="Symbol" pitchFamily="18" charset="2"/>
              </a:rPr>
              <a:t>r3</a:t>
            </a:r>
            <a:r>
              <a:rPr lang="en-US" altLang="en-US" smtClean="0">
                <a:sym typeface="Symbol" pitchFamily="18" charset="2"/>
              </a:rPr>
              <a:t>. The center of mass of this system is </a:t>
            </a:r>
          </a:p>
          <a:p>
            <a:r>
              <a:rPr lang="en-US" altLang="en-US" b="1" smtClean="0">
                <a:sym typeface="Symbol" pitchFamily="18" charset="2"/>
              </a:rPr>
              <a:t>p</a:t>
            </a:r>
            <a:r>
              <a:rPr lang="en-US" altLang="en-US" smtClean="0">
                <a:sym typeface="Symbol" pitchFamily="18" charset="2"/>
              </a:rPr>
              <a:t>(</a:t>
            </a:r>
            <a:r>
              <a:rPr lang="hu-HU" altLang="en-US" smtClean="0">
                <a:sym typeface="Symbol" pitchFamily="18" charset="2"/>
              </a:rPr>
              <a:t></a:t>
            </a:r>
            <a:r>
              <a:rPr lang="en-US" altLang="en-US" smtClean="0">
                <a:sym typeface="Symbol" pitchFamily="18" charset="2"/>
              </a:rPr>
              <a:t>, </a:t>
            </a:r>
            <a:r>
              <a:rPr lang="hu-HU" altLang="en-US" smtClean="0">
                <a:sym typeface="Symbol" pitchFamily="18" charset="2"/>
              </a:rPr>
              <a:t></a:t>
            </a:r>
            <a:r>
              <a:rPr lang="en-US" altLang="en-US" smtClean="0">
                <a:sym typeface="Symbol" pitchFamily="18" charset="2"/>
              </a:rPr>
              <a:t>, </a:t>
            </a:r>
            <a:r>
              <a:rPr lang="hu-HU" altLang="en-US" smtClean="0">
                <a:sym typeface="Symbol" pitchFamily="18" charset="2"/>
              </a:rPr>
              <a:t></a:t>
            </a:r>
            <a:r>
              <a:rPr lang="en-US" altLang="en-US" smtClean="0">
                <a:sym typeface="Symbol" pitchFamily="18" charset="2"/>
              </a:rPr>
              <a:t>) = (</a:t>
            </a:r>
            <a:r>
              <a:rPr lang="hu-HU" altLang="en-US" smtClean="0">
                <a:sym typeface="Symbol" pitchFamily="18" charset="2"/>
              </a:rPr>
              <a:t></a:t>
            </a:r>
            <a:r>
              <a:rPr lang="hu-HU" altLang="en-US" b="1" smtClean="0"/>
              <a:t>r1</a:t>
            </a:r>
            <a:r>
              <a:rPr lang="en-US" altLang="en-US" b="1" smtClean="0"/>
              <a:t> </a:t>
            </a:r>
            <a:r>
              <a:rPr lang="hu-HU" altLang="en-US" smtClean="0">
                <a:sym typeface="Symbol" pitchFamily="18" charset="2"/>
              </a:rPr>
              <a:t>+</a:t>
            </a:r>
            <a:r>
              <a:rPr lang="hu-HU" altLang="en-US" b="1" smtClean="0"/>
              <a:t>r2</a:t>
            </a:r>
            <a:r>
              <a:rPr lang="en-US" altLang="en-US" b="1" smtClean="0"/>
              <a:t> </a:t>
            </a:r>
            <a:r>
              <a:rPr lang="hu-HU" altLang="en-US" smtClean="0">
                <a:sym typeface="Symbol" pitchFamily="18" charset="2"/>
              </a:rPr>
              <a:t>+</a:t>
            </a:r>
            <a:r>
              <a:rPr lang="en-US" altLang="en-US" smtClean="0">
                <a:sym typeface="Symbol" pitchFamily="18" charset="2"/>
              </a:rPr>
              <a:t> </a:t>
            </a:r>
            <a:r>
              <a:rPr lang="hu-HU" altLang="en-US" smtClean="0">
                <a:sym typeface="Symbol" pitchFamily="18" charset="2"/>
              </a:rPr>
              <a:t></a:t>
            </a:r>
            <a:r>
              <a:rPr lang="hu-HU" altLang="en-US" b="1" smtClean="0"/>
              <a:t>r3</a:t>
            </a:r>
            <a:r>
              <a:rPr lang="en-US" altLang="en-US" b="1" smtClean="0"/>
              <a:t>)/</a:t>
            </a:r>
            <a:r>
              <a:rPr lang="en-US" altLang="en-US" smtClean="0">
                <a:sym typeface="Symbol" pitchFamily="18" charset="2"/>
              </a:rPr>
              <a:t>(</a:t>
            </a:r>
            <a:r>
              <a:rPr lang="hu-HU" altLang="en-US" smtClean="0">
                <a:sym typeface="Symbol" pitchFamily="18" charset="2"/>
              </a:rPr>
              <a:t>++</a:t>
            </a:r>
            <a:r>
              <a:rPr lang="en-US" altLang="en-US" b="1" smtClean="0"/>
              <a:t>)=</a:t>
            </a:r>
            <a:r>
              <a:rPr lang="hu-HU" altLang="en-US" smtClean="0">
                <a:sym typeface="Symbol" pitchFamily="18" charset="2"/>
              </a:rPr>
              <a:t></a:t>
            </a:r>
            <a:r>
              <a:rPr lang="hu-HU" altLang="en-US" b="1" smtClean="0"/>
              <a:t>r1</a:t>
            </a:r>
            <a:r>
              <a:rPr lang="en-US" altLang="en-US" b="1" smtClean="0"/>
              <a:t> </a:t>
            </a:r>
            <a:r>
              <a:rPr lang="hu-HU" altLang="en-US" smtClean="0">
                <a:sym typeface="Symbol" pitchFamily="18" charset="2"/>
              </a:rPr>
              <a:t>+</a:t>
            </a:r>
            <a:r>
              <a:rPr lang="hu-HU" altLang="en-US" b="1" smtClean="0"/>
              <a:t>r2</a:t>
            </a:r>
            <a:r>
              <a:rPr lang="en-US" altLang="en-US" b="1" smtClean="0"/>
              <a:t> </a:t>
            </a:r>
            <a:r>
              <a:rPr lang="hu-HU" altLang="en-US" smtClean="0">
                <a:sym typeface="Symbol" pitchFamily="18" charset="2"/>
              </a:rPr>
              <a:t>+</a:t>
            </a:r>
            <a:r>
              <a:rPr lang="en-US" altLang="en-US" smtClean="0">
                <a:sym typeface="Symbol" pitchFamily="18" charset="2"/>
              </a:rPr>
              <a:t> </a:t>
            </a:r>
            <a:r>
              <a:rPr lang="hu-HU" altLang="en-US" smtClean="0">
                <a:sym typeface="Symbol" pitchFamily="18" charset="2"/>
              </a:rPr>
              <a:t></a:t>
            </a:r>
            <a:r>
              <a:rPr lang="hu-HU" altLang="en-US" b="1" smtClean="0"/>
              <a:t>r3</a:t>
            </a:r>
            <a:r>
              <a:rPr lang="en-US" altLang="en-US" smtClean="0">
                <a:sym typeface="Symbol" pitchFamily="18" charset="2"/>
              </a:rPr>
              <a:t> </a:t>
            </a:r>
            <a:r>
              <a:rPr lang="en-US" altLang="en-US" smtClean="0"/>
              <a:t>as </a:t>
            </a:r>
            <a:r>
              <a:rPr lang="hu-HU" altLang="en-US" smtClean="0">
                <a:sym typeface="Symbol" pitchFamily="18" charset="2"/>
              </a:rPr>
              <a:t>++</a:t>
            </a:r>
            <a:r>
              <a:rPr lang="en-US" altLang="en-US" smtClean="0">
                <a:sym typeface="Symbol" pitchFamily="18" charset="2"/>
              </a:rPr>
              <a:t>=1 since w</a:t>
            </a:r>
            <a:r>
              <a:rPr lang="hu-HU" altLang="en-US" smtClean="0">
                <a:sym typeface="Symbol" pitchFamily="18" charset="2"/>
              </a:rPr>
              <a:t>e</a:t>
            </a:r>
            <a:r>
              <a:rPr lang="en-US" altLang="en-US" smtClean="0">
                <a:sym typeface="Symbol" pitchFamily="18" charset="2"/>
              </a:rPr>
              <a:t> distributed unit mass. Points p defined this way are called the combination of points r1, r2, r3. Clearly, such points are on the plane defined by the three points.</a:t>
            </a:r>
          </a:p>
          <a:p>
            <a:r>
              <a:rPr lang="en-US" altLang="en-US" smtClean="0">
                <a:sym typeface="Symbol" pitchFamily="18" charset="2"/>
              </a:rPr>
              <a:t>If we further assume that the weights are non-negative, the points must lie in the triangle of the three points. Such points are called convex combination.</a:t>
            </a:r>
          </a:p>
          <a:p>
            <a:endParaRPr lang="en-US" altLang="en-US" smtClean="0">
              <a:sym typeface="Symbol" pitchFamily="18" charset="2"/>
            </a:endParaRPr>
          </a:p>
          <a:p>
            <a:r>
              <a:rPr lang="en-US" altLang="en-US" smtClean="0">
                <a:sym typeface="Symbol" pitchFamily="18" charset="2"/>
              </a:rPr>
              <a:t>Making the internal points expressed as convex combinations equal to the ray equation, we obtain a system of four scalar equations (three are the x,y,z components of the vector equation and the fourth is the </a:t>
            </a:r>
            <a:r>
              <a:rPr lang="hu-HU" altLang="en-US" smtClean="0">
                <a:sym typeface="Symbol" pitchFamily="18" charset="2"/>
              </a:rPr>
              <a:t>++</a:t>
            </a:r>
            <a:r>
              <a:rPr lang="en-US" altLang="en-US" smtClean="0">
                <a:sym typeface="Symbol" pitchFamily="18" charset="2"/>
              </a:rPr>
              <a:t> = 1 requirement), and we have four unknowns. Having solved it, we have to check whether all parameters are non-negative, i.e. the intersection is inside the triangle and not behind the eye.</a:t>
            </a:r>
          </a:p>
          <a:p>
            <a:endParaRPr lang="hu-HU"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74613" y="739775"/>
            <a:ext cx="6499225" cy="3656013"/>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On the top level, ray tracing rendering visits pixels one by one. For every pixel, the virtual camera has a point on its window (in real space we have the user and the screen; in virtual world one of the user’s eye is the virtual eye and the display surface is a rectangle). The origin of primary rays is always the eye position. The direction of a ray is from the eye to the center of the pixel on the window rectangle, which is calculated by the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GetRay</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function. With this ray, function </a:t>
            </a:r>
            <a:r>
              <a:rPr kumimoji="0" lang="hu-HU"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t</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race </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is called, which computes the radiance transferred back by this ray (i.e. the radiance of the point hit by this ray in the opposite of the ray direction). The radiance on the wavelengths of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r,g,b</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written into the current physical pixel. </a:t>
            </a:r>
            <a:endParaRPr kumimoji="0" lang="hu-HU"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iakép helye 1"/>
          <p:cNvSpPr>
            <a:spLocks noGrp="1" noRot="1" noChangeAspect="1" noTextEdit="1"/>
          </p:cNvSpPr>
          <p:nvPr>
            <p:ph type="sldImg"/>
          </p:nvPr>
        </p:nvSpPr>
        <p:spPr>
          <a:xfrm>
            <a:off x="74613" y="739775"/>
            <a:ext cx="6499225" cy="3656013"/>
          </a:xfrm>
          <a:ln/>
        </p:spPr>
      </p:sp>
      <p:sp>
        <p:nvSpPr>
          <p:cNvPr id="65539"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implement the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GetRay</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function, the virtual camera should be defined in the virtual space. The user’s location is specified by the position vector called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eye</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display surface is represented by a 2D rectangle in the virtual world coordinates. The center of this rectangle is specified by the </a:t>
            </a:r>
            <a:r>
              <a:rPr kumimoji="0" lang="en-US" alt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lookat</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point, and its orientation and size are defined by two vectors.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Right</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points from the center of the window to the right edge,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up</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from the center to the top edge. Any point on the window can be obtained as going to the center called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lookat</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then applying the combination of right and up where the combination parameters alpha and beta are in [-1,1], which are the normalized screen space coordinates. Physical pixels are mapped to normalized screen coordinates using the XM, YM screen resolutions.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the resolution of the target image is XM x YM, then the center of pixel (X,Y) in world coordinates is </a:t>
            </a:r>
            <a:r>
              <a:rPr kumimoji="0" lang="en-US" altLang="en-US" sz="1000" b="1" i="1" u="none" strike="noStrike" kern="1200" cap="none" spc="0" normalizeH="0" baseline="0" noProof="0" dirty="0" smtClean="0">
                <a:ln>
                  <a:noFill/>
                </a:ln>
                <a:solidFill>
                  <a:srgbClr val="000000"/>
                </a:solidFill>
                <a:effectLst/>
                <a:uLnTx/>
                <a:uFillTx/>
                <a:latin typeface="Times New Roman" pitchFamily="18" charset="0"/>
                <a:ea typeface="+mn-ea"/>
                <a:cs typeface="+mn-cs"/>
              </a:rPr>
              <a:t>p</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a:t>
            </a:r>
            <a:r>
              <a:rPr kumimoji="0" lang="en-US" alt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lookat</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(2</a:t>
            </a:r>
            <a:r>
              <a:rPr kumimoji="0" lang="en-US" altLang="en-US" sz="1000" b="0" i="1"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X/XM</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-1)</a:t>
            </a:r>
            <a:r>
              <a:rPr kumimoji="0" lang="en-US" altLang="en-US" sz="1000" b="0" i="1"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right </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(2</a:t>
            </a:r>
            <a:r>
              <a:rPr kumimoji="0" lang="en-US" altLang="en-US" sz="1000" b="0" i="1"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Y/YM</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-1)</a:t>
            </a:r>
            <a:r>
              <a:rPr kumimoji="0" lang="en-US" altLang="en-US" sz="1000" b="0" i="1"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up.</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74613" y="739775"/>
            <a:ext cx="6499225" cy="3656013"/>
          </a:xfrm>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trace</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function gets the ray that involves its origin and direction vectors. First we compute the intersection that is in front of the eye and is closest to the eye. The already implemented solution is </a:t>
            </a:r>
            <a:r>
              <a:rPr kumimoji="0" lang="en-US" alt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firstIntersect</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This function indicates with a negative value if there is no intersection. In this case, trace returns with the radiance of the ambient illumination.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some surface is seen, trace computes the contribution of the abstract light sources. To check the visibility of a particular light source, a ray, called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shadow ray</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sent from the shaded point towards the light source. If this ray intersects an object and this intersection is closer than the light source, the object occludes the light source so this point is in shadow. Note that the start of the shadow ray is pushed a little in the direction of the surface normal N in order to avoid situations when numerical inaccuracies result in a intersection with the identified surface with not zero but some small positive ray parameter. This would produce ugly black dots on the surface as shown by the figure.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74613" y="739775"/>
            <a:ext cx="6499225" cy="3656013"/>
          </a:xfrm>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simulate also smooth surfaces responsible for mirroring and light refraction, the local illumination model should be extended. When the surface visible from the eye is identified, we calculate the radiance as the contribution from abstract light sources in case of rough surfaces. However, for optically smooth surfaces, the reflection of the radiance from the ideal reflection direction is computed, and for transparent objects, the refraction of the radiance coming from the ideal refraction direction is added. According physics, the scaling factors of the radiance values are the Fresnel and 1-Fresnel for reflection and refraction, respectively. However, we do not always insist on physical precision so may use other scaling factors that are set by an artist and not computed as the Fresnel function.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equation expresses the radiance of a surface point in a given direction as the function of the direct light sources and the radiance coming from the ideal reflection and refraction directions. The question is how these extra terms can be computed.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Let us recognize, that the computation of the radiance delivered back by reflection and refraction rays is essentially the same computation what we are doing right now, just the ray origin and direction should be altered. So the solution of this problem is a recursive function.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74613" y="739775"/>
            <a:ext cx="6499225" cy="3656013"/>
          </a:xfrm>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trace</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function gets the ray that involves its origin and direction vectors. First we compute the intersection that is in front of the eye and is closest to the eye. The already implemented solution is </a:t>
            </a:r>
            <a:r>
              <a:rPr kumimoji="0" lang="en-US" alt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firstIntersect</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This function indicates with a negative value if there is no intersection. In this case, trace returns with the radiance of the ambient illumination.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a rough surface is seen, trace computes the contribution of the abstract light sources, for which we implemented the </a:t>
            </a:r>
            <a:r>
              <a:rPr kumimoji="0" lang="en-US" alt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DirectLight</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function.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the surface is smooth and is ideally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reflecti</a:t>
            </a:r>
            <a:r>
              <a:rPr kumimoji="0" lang="hu-HU"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ve</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then the reflection direction is computed with the already implemented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reflect</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function and the trace function is called recursively to compute the radiance of reflection direction. The same is done for the refraction direction if the surface is refractive.</a:t>
            </a:r>
            <a:endParaRPr kumimoji="0" lang="hu-HU"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Recursion is a dangerous operation if we cannot make sure that it stops. Assume, for example, that this ellipsoid is made of glass. The ray is refracted into the glass and there can be infinite number of reflections on the internal surface. So our program will surely crash with a stack overflow error. We should limit the recursion depth for any price. This is possible with depth parameter d, which is incremented in each recursive call. If depth is greater than the limit, additional calculations are terminated.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endParaRPr lang="en-US" dirty="0"/>
          </a:p>
        </p:txBody>
      </p:sp>
    </p:spTree>
    <p:extLst>
      <p:ext uri="{BB962C8B-B14F-4D97-AF65-F5344CB8AC3E}">
        <p14:creationId xmlns:p14="http://schemas.microsoft.com/office/powerpoint/2010/main" val="194889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74613" y="739775"/>
            <a:ext cx="6499225" cy="3656013"/>
          </a:xfrm>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Ray tracing is an elegant algorithm, the implementation fits just a business card, but can render rough surfaces, reflective and refractive objects, and shadows.</a:t>
            </a:r>
          </a:p>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iakép helye 1"/>
          <p:cNvSpPr>
            <a:spLocks noGrp="1" noRot="1" noChangeAspect="1" noTextEdit="1"/>
          </p:cNvSpPr>
          <p:nvPr>
            <p:ph type="sldImg"/>
          </p:nvPr>
        </p:nvSpPr>
        <p:spPr>
          <a:xfrm>
            <a:off x="74613" y="739775"/>
            <a:ext cx="6499225" cy="3656013"/>
          </a:xfrm>
          <a:ln/>
        </p:spPr>
      </p:sp>
      <p:sp>
        <p:nvSpPr>
          <p:cNvPr id="73731" name="Jegyzetek helye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 oriented decomposition identifies the objects representing the problem. These objects are defined in an abstract way by specifying what operations can be executed on these elements.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virtual world is represented by the Scene class. A Scene can be built and rendered, which in turn requires the ability to trace a ray in the scene, which should find the first intersection with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firstIntersect</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Ambient light intensity La is a data member of the Scene. The Scene has embedded objects like the Camera and Light sources. The camera serves the rendering algorithm with its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getRay</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member function. The Scene is also a collection of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Intersectable</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objects.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Intersectable</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an abstract base class, so this is a heterogeneous collection. Any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intersectable</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can be associated with a Material containing all possible material properties.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Intersectable</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has a pure virtual function called intersect.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Specific geometric object types can be included in this virtual world by deriving their type from the general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Intersectable</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implementing the intersect method.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74613" y="739775"/>
            <a:ext cx="6499225" cy="3656013"/>
          </a:xfrm>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Better complexity – at least in the average case - can be achieved with space partitioning schemes. Space partitioning schemes store information about the possibly </a:t>
            </a:r>
            <a:r>
              <a:rPr lang="en-US" altLang="en-US" sz="1000" dirty="0" err="1" smtClean="0"/>
              <a:t>intersectable</a:t>
            </a:r>
            <a:r>
              <a:rPr lang="en-US" altLang="en-US" sz="1000" dirty="0" smtClean="0"/>
              <a:t> objects for rays shot from arbitrary points and at directions. We have to pay some price for building them, but when they are available, we can ask them which objects are ”in the direction of the ray” so intersection is possible, or in which order they follow each other with respect to the distance from the ray origin.  </a:t>
            </a:r>
          </a:p>
          <a:p>
            <a:endParaRPr lang="hu-HU"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74613" y="739775"/>
            <a:ext cx="6499225" cy="3656013"/>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rendering, first the surface visible through a pixel should be determined by computing the first intersection of the surfaces and the half line starting at the eye position and going in the direction of the pixel. In local illumination rendering, having identified the surface visible in a pixel, we have to compute the reflected radiance due to the direct illumination of the light sources. We prefer abstract light sources for the sake of simplicity since an abstract light source may illuminate a point just from a single direction. The intensity provided by the light source at the point is multiplied by the BRDF and the geometry term (cosine of the angle between the surface normal and the illumination direction). The intensity provided by the light source is zero if the light source is not visible from the shaded point. The visibility of light sources from the shaded point can be determined by sending a ray from here in the direction of the light source and checking whether or not this ray intersects any surface before reaching the light source.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For directional sources, the intensity and the direction are the same everywhere. For point sources, the direction is from the source to the shaded point and the intensity decreases with the square of the distance.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74613" y="739775"/>
            <a:ext cx="6499225" cy="3656013"/>
          </a:xfrm>
          <a:ln/>
        </p:spPr>
      </p:sp>
      <p:sp>
        <p:nvSpPr>
          <p:cNvPr id="706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Complex objects may be enclosed in simple bounding volumes, such as spheres or AABBs (Axis Aligned Bounding Boxes). Then, before intersecting the complex object, we test the bounding volume. If the bounding volume is not intersected, neither the bounded object can be intersected. </a:t>
            </a:r>
          </a:p>
          <a:p>
            <a:r>
              <a:rPr lang="en-US" altLang="en-US" sz="1000" dirty="0" smtClean="0"/>
              <a:t>This method speed up ray tracing by a linear factor, but does not change the inherent linear complexity with respect to the number of objects.</a:t>
            </a:r>
          </a:p>
          <a:p>
            <a:endParaRPr lang="hu-HU"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907261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74613" y="739775"/>
            <a:ext cx="6499225" cy="3656013"/>
          </a:xfrm>
          <a:ln/>
        </p:spPr>
      </p:sp>
      <p:sp>
        <p:nvSpPr>
          <p:cNvPr id="727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Regular grid encloses first the scene into an AABB, then this AABB is decomposed to cells of the same size obtaining a grid structure. During preprocessing, we check every object and every cell whether they overlap. To implement overlapping test, we usually check whether the cell AABB overlaps with the AABB of the object. In every cell, the ids of overlapping objects are stored, e.g. in a linked list or array. </a:t>
            </a:r>
          </a:p>
          <a:p>
            <a:r>
              <a:rPr lang="en-US" altLang="en-US" sz="1000" dirty="0" smtClean="0"/>
              <a:t>During ray tracing, when the ray gets available we identify the cell that contains this ray. First, objects overlapping with this cell are tested for intersection. If no intersection is found, we traverse only those cells that are intersected by the ray. </a:t>
            </a:r>
          </a:p>
          <a:p>
            <a:r>
              <a:rPr lang="en-US" altLang="en-US" sz="1000" dirty="0" smtClean="0"/>
              <a:t>Note that regular grid helps excluding most of the objects that are surely not hit by the ray. If an object overlaps with no cell that is pierced by the ray, then this object is never tested for intersection. On the other hand, regular grid also provides an order of potentially </a:t>
            </a:r>
            <a:r>
              <a:rPr lang="en-US" altLang="en-US" sz="1000" dirty="0" err="1" smtClean="0"/>
              <a:t>intersectable</a:t>
            </a:r>
            <a:r>
              <a:rPr lang="en-US" altLang="en-US" sz="1000" dirty="0" smtClean="0"/>
              <a:t> objects in which they should be tested. When we found an intersection in a cell, cell traversal can be stopped. Even if there are intersections in farther cells, those intersections cannot be closer to the ray origin than the already identified intersection. </a:t>
            </a:r>
          </a:p>
          <a:p>
            <a:r>
              <a:rPr lang="en-US" altLang="en-US" sz="1000" dirty="0" smtClean="0"/>
              <a:t>To implement cell traversal, we should identify cells that are intersected by the ray. To find an efficient algorithm, we can exploit the incremental concept. Let us realize that the cell structure is defined by three sets of planes, a horizontal set, a vertical set and a depth set. The distance of intersections with the planes of a given set is constant. So we maintain three ray parameters, one for each plane set. From the three ray parameters, the minimum identifies the next ray cell intersection. Having stepped into the cell, the corresponding ray parameters is incremented by its constant increment. </a:t>
            </a:r>
          </a:p>
          <a:p>
            <a:endParaRPr lang="hu-HU"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74613" y="739775"/>
            <a:ext cx="6499225" cy="3656013"/>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A drawback of regular grid is that we should make many cell steps even where the space is empty and there are no objects.</a:t>
            </a:r>
          </a:p>
          <a:p>
            <a:r>
              <a:rPr lang="en-US" altLang="en-US" sz="1000" dirty="0" smtClean="0"/>
              <a:t>To speed up empty space traversal, we should use larger cells in these empty regions. Octree is based on this idea. It starts with a cell that contains the whole scene, and we check whether this cell has many overlapping objects. If it has, the cell is subdivided by three planes into 8 similar size cells, and we repeat this operation recursively. If the cell is empty or contains just a few objects,  further subdivision is prevented.</a:t>
            </a:r>
          </a:p>
          <a:p>
            <a:endParaRPr lang="hu-HU"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74613" y="739775"/>
            <a:ext cx="6499225" cy="3656013"/>
          </a:xfrm>
          <a:ln/>
        </p:spPr>
      </p:sp>
      <p:sp>
        <p:nvSpPr>
          <p:cNvPr id="747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err="1" smtClean="0"/>
              <a:t>Kd</a:t>
            </a:r>
            <a:r>
              <a:rPr lang="en-US" altLang="en-US" sz="1000" dirty="0" smtClean="0"/>
              <a:t>-tree (aka binary space partitioning tree) is even more adaptive than the octree. In a subdivision step it decomposes a cell into two cells, but selects the position of the subdivision carefully to guarantee that the probabilities of ray intersection in the two children will be similar.</a:t>
            </a:r>
            <a:endParaRPr lang="hu-HU" altLang="en-US" sz="1000" dirty="0" smtClean="0"/>
          </a:p>
          <a:p>
            <a:endParaRPr lang="hu-HU"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725230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77788" y="741363"/>
            <a:ext cx="6492875" cy="3652837"/>
          </a:xfrm>
          <a:ln/>
        </p:spPr>
      </p:sp>
      <p:sp>
        <p:nvSpPr>
          <p:cNvPr id="481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There are different tradeoffs between accuracy of the light transport computation and the speed of the computation. </a:t>
            </a:r>
          </a:p>
          <a:p>
            <a:r>
              <a:rPr lang="en-US" altLang="en-US" sz="1000" dirty="0" smtClean="0"/>
              <a:t>In the local illumination setting, when the radiance of a surface is calculated, we consider only the direct contribution of the light sources and ignore all indirect illumination. </a:t>
            </a:r>
          </a:p>
          <a:p>
            <a:r>
              <a:rPr lang="en-US" altLang="en-US" sz="1000" dirty="0" smtClean="0"/>
              <a:t>In recursive ray tracing, indirect illumination is computed only for smooth surfaces, in the ideal reflection and refraction directions.</a:t>
            </a:r>
          </a:p>
          <a:p>
            <a:r>
              <a:rPr lang="en-US" altLang="en-US" sz="1000" dirty="0" smtClean="0"/>
              <a:t>In the global illumination model, indirect illumination is taken into account for rough surfaces as well. In engineering applications we need global illumination solutions since only these provide predictable results. However, in games and real time systems, local illumination or recursive ray tracing will also be acceptable. </a:t>
            </a:r>
            <a:endParaRPr lang="hu-HU" altLang="en-US" sz="1000" dirty="0" smtClean="0"/>
          </a:p>
          <a:p>
            <a:endParaRPr lang="hu-HU"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77788" y="741363"/>
            <a:ext cx="6492875" cy="3652837"/>
          </a:xfrm>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a:xfrm>
            <a:off x="3765179" y="9292519"/>
            <a:ext cx="2881719" cy="488092"/>
          </a:xfrm>
          <a:prstGeom prst="rect">
            <a:avLst/>
          </a:prstGeom>
        </p:spPr>
        <p:txBody>
          <a:bodyPr lIns="89928" tIns="44965" rIns="89928" bIns="44965"/>
          <a:lstStyle/>
          <a:p>
            <a:pPr>
              <a:defRPr/>
            </a:pPr>
            <a:fld id="{63C4D599-6FDA-4049-B8A4-E6AED61AA9FD}" type="slidenum">
              <a:rPr lang="hu-HU" smtClean="0"/>
              <a:pPr>
                <a:defRPr/>
              </a:pPr>
              <a:t>31</a:t>
            </a:fld>
            <a:endParaRPr lang="hu-HU"/>
          </a:p>
        </p:txBody>
      </p:sp>
    </p:spTree>
    <p:extLst>
      <p:ext uri="{BB962C8B-B14F-4D97-AF65-F5344CB8AC3E}">
        <p14:creationId xmlns:p14="http://schemas.microsoft.com/office/powerpoint/2010/main" val="3839203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79375" y="741363"/>
            <a:ext cx="6491288" cy="3652837"/>
          </a:xfrm>
          <a:ln/>
        </p:spPr>
      </p:sp>
      <p:sp>
        <p:nvSpPr>
          <p:cNvPr id="46083" name="Rectangle 3"/>
          <p:cNvSpPr>
            <a:spLocks noGrp="1" noChangeArrowheads="1"/>
          </p:cNvSpPr>
          <p:nvPr>
            <p:ph type="body" idx="1"/>
          </p:nvPr>
        </p:nvSpPr>
        <p:spPr>
          <a:xfrm>
            <a:off x="887552" y="4647559"/>
            <a:ext cx="4873349" cy="411801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Let us consider the problem of dense samples used to estimate an integral. Suppose, for the sake of simplicity, that the integral is one-dimensional and the domain is the unit interval. The simplest integration rule place samples regularly in the domain, evaluates the integrand at these samples, and approximates the area below the function by the total area these bricks. This results in the following sum that approximates the integral.</a:t>
            </a:r>
          </a:p>
          <a:p>
            <a:r>
              <a:rPr lang="en-US" altLang="en-US" sz="1000" dirty="0" smtClean="0"/>
              <a:t>The error of the integration is the total area of the triangle-like objects between the function  curve and the bricks, which equals to the product of the</a:t>
            </a:r>
            <a:r>
              <a:rPr lang="hu-HU" altLang="en-US" sz="1000" dirty="0" smtClean="0"/>
              <a:t> </a:t>
            </a:r>
            <a:r>
              <a:rPr lang="en-US" altLang="en-US" sz="1000" dirty="0" smtClean="0"/>
              <a:t>average height of the triangles, the base, and the number of triangles.</a:t>
            </a:r>
          </a:p>
          <a:p>
            <a:r>
              <a:rPr lang="en-US" altLang="en-US" sz="1000" dirty="0" smtClean="0"/>
              <a:t>We can conclude that the error is proportional to the total change, called variation of the function, and inversely proportional to the number of samples.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74613" y="739775"/>
            <a:ext cx="6499225" cy="3656013"/>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BRDF times the geometry factor equals to the following expression for diffuse +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Phong-Blinn</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type materials. Here we use different product symbols for different data types; * for spectra, </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 for multiplying with a scalar, and  for the dot product of two vectors. The plus sign in the superscript indicates that negative dot products are replaced by zero since this corresponds to the situation when the considered object occludes the given point from the light source.</a:t>
            </a:r>
            <a:endPar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77788" y="741363"/>
            <a:ext cx="6492875" cy="3652837"/>
          </a:xfrm>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79375" y="741363"/>
            <a:ext cx="6491288" cy="3652837"/>
          </a:xfrm>
          <a:ln/>
        </p:spPr>
      </p:sp>
      <p:sp>
        <p:nvSpPr>
          <p:cNvPr id="49155" name="Rectangle 3"/>
          <p:cNvSpPr>
            <a:spLocks noGrp="1" noChangeArrowheads="1"/>
          </p:cNvSpPr>
          <p:nvPr>
            <p:ph type="body" idx="1"/>
          </p:nvPr>
        </p:nvSpPr>
        <p:spPr>
          <a:xfrm>
            <a:off x="887552" y="4647559"/>
            <a:ext cx="4873349" cy="411801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Monte-Carlo integration can also be understood in the following way. In order to evaluate an integral, let us divide and multiply the integrand by a probability density p. Obviously, it does not make any difference. </a:t>
            </a:r>
          </a:p>
          <a:p>
            <a:r>
              <a:rPr lang="en-US" altLang="en-US" sz="1000" dirty="0" smtClean="0"/>
              <a:t>Looking at this formula, we can realize that this is the expected value of random variable f/p. According to the theorem of large numbers, expected values can be well approximated by averages. Thus taking M samples obtained with probability density p, this average will be a good estimate for the original integral.</a:t>
            </a:r>
          </a:p>
          <a:p>
            <a:r>
              <a:rPr lang="en-US" altLang="en-US" sz="1000" dirty="0" smtClean="0"/>
              <a:t>The integration error will be proportional to the variation of f/p and inversely proportional to the square root of the number of samples.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825773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27158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79375" y="741363"/>
            <a:ext cx="6491288" cy="3652837"/>
          </a:xfrm>
          <a:ln/>
        </p:spPr>
      </p:sp>
      <p:sp>
        <p:nvSpPr>
          <p:cNvPr id="50179" name="Rectangle 3"/>
          <p:cNvSpPr>
            <a:spLocks noGrp="1" noChangeArrowheads="1"/>
          </p:cNvSpPr>
          <p:nvPr>
            <p:ph type="body" idx="1"/>
          </p:nvPr>
        </p:nvSpPr>
        <p:spPr>
          <a:xfrm>
            <a:off x="887552" y="4647559"/>
            <a:ext cx="4873349" cy="4118011"/>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t>In order to reduce the error, the variation of f/p should be small, that is where the integrand is large, the probability density should also be large. It means that the sampling with this probability density will place more samples where the integrand is large. This concept is called importance sampling.</a:t>
            </a:r>
          </a:p>
          <a:p>
            <a:r>
              <a:rPr lang="en-US" altLang="en-US" sz="1000" dirty="0" smtClean="0"/>
              <a:t>This figure compares a good and a bad sampling densities. In the first case the</a:t>
            </a:r>
            <a:r>
              <a:rPr lang="hu-HU" altLang="en-US" sz="1000" dirty="0" smtClean="0"/>
              <a:t> </a:t>
            </a:r>
            <a:r>
              <a:rPr lang="en-US" altLang="en-US" sz="1000" dirty="0" smtClean="0"/>
              <a:t>f/p terms in the approximating average will be similar, thus the average remains nearly constant as we add new samples.</a:t>
            </a:r>
          </a:p>
          <a:p>
            <a:r>
              <a:rPr lang="en-US" altLang="en-US" sz="1000" dirty="0" smtClean="0"/>
              <a:t>In the second case, the important region is sampled rarely, thus the approximating average contains many small values when a very large f/p value appears. The corresponding pixel color is dark and suddenly it becomes very bright and remains bright for a long time. This situation should be avoided.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15387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751377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1177345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77788" y="741363"/>
            <a:ext cx="6492875" cy="3652837"/>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302188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74613" y="739775"/>
            <a:ext cx="6499225" cy="3656013"/>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the local illumination model</a:t>
            </a:r>
            <a:r>
              <a:rPr kumimoji="0" lang="hu-HU"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all surfaces that are not directly visible from the light sources are completely back. However, this is against everyday experience when some light indirectly illuminates even hidden regions as well. So, </a:t>
            </a:r>
            <a:r>
              <a:rPr kumimoji="0" lang="hu-HU"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 add an ambient term to the reflected radiance, where the intensity is uniform everywhere and in all directions, and the ambient reflection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k_a</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a material property (</a:t>
            </a:r>
            <a:r>
              <a:rPr kumimoji="0" lang="hu-HU"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if</a:t>
            </a:r>
            <a:r>
              <a:rPr kumimoji="0" lang="hu-HU"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 </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physically accurate model is applied,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k_a</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k_d</a:t>
            </a:r>
            <a:r>
              <a:rPr kumimoji="0" lang="hu-HU"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hu-HU"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pi).</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Note, however, that adding the ambient term is a very crude approximation of true indirect lighting, which can be obtained by global illumination algorithms (upper right image).</a:t>
            </a:r>
            <a:endParaRPr kumimoji="0" lang="hu-HU"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25810841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2967501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77788" y="741363"/>
            <a:ext cx="6492875" cy="3652837"/>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74613" y="739775"/>
            <a:ext cx="6499225" cy="3656013"/>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noProof="0" dirty="0" smtClean="0"/>
              <a:t>A fundamental operation of ray tracing is the identification of the surface point hit by a ray. A ray is defined by its start and direction. When transparent objects are also considered, it is useful to store whether the ray is inside some object or outside in the air</a:t>
            </a:r>
            <a:r>
              <a:rPr lang="en-US" altLang="en-US" sz="1200" baseline="0" noProof="0" dirty="0" smtClean="0"/>
              <a:t> since the index of refraction should be dealt with accordingly. </a:t>
            </a:r>
            <a:endParaRPr lang="en-US" altLang="en-US" sz="1200" noProof="0" dirty="0" smtClean="0"/>
          </a:p>
          <a:p>
            <a:r>
              <a:rPr lang="en-US" altLang="en-US" sz="1200" noProof="0" dirty="0" smtClean="0"/>
              <a:t>The ray may be a primary ray originating at the eye and passing through the pixel, or</a:t>
            </a:r>
            <a:r>
              <a:rPr lang="en-US" altLang="en-US" sz="1200" baseline="0" noProof="0" dirty="0" smtClean="0"/>
              <a:t> </a:t>
            </a:r>
            <a:r>
              <a:rPr lang="en-US" altLang="en-US" sz="1200" noProof="0" dirty="0" smtClean="0"/>
              <a:t>it can be a shadow ray originating at the shaded point and going towards the light source, or even a secondary ray that also originates in the shaded point but goes into either the reflection or the refraction direction. The intersection with this ray is on the ray, thus it satisfies the </a:t>
            </a:r>
            <a:r>
              <a:rPr lang="en-US" altLang="en-US" sz="1200" b="1" noProof="0" dirty="0" smtClean="0"/>
              <a:t>ray equation</a:t>
            </a:r>
            <a:r>
              <a:rPr lang="en-US" altLang="en-US" sz="1200" noProof="0" dirty="0" smtClean="0"/>
              <a:t>, ray(t)=start + </a:t>
            </a:r>
            <a:r>
              <a:rPr lang="en-US" altLang="en-US" sz="1200" noProof="0" dirty="0" err="1" smtClean="0"/>
              <a:t>dir</a:t>
            </a:r>
            <a:r>
              <a:rPr lang="en-US" altLang="en-US" sz="1200" i="1" noProof="0" dirty="0" smtClean="0"/>
              <a:t>·</a:t>
            </a:r>
            <a:r>
              <a:rPr lang="en-US" altLang="en-US" sz="1200" baseline="0" noProof="0" dirty="0" smtClean="0"/>
              <a:t> </a:t>
            </a:r>
            <a:r>
              <a:rPr lang="en-US" altLang="en-US" sz="1200" noProof="0" dirty="0" smtClean="0"/>
              <a:t>t for some POSITIVE </a:t>
            </a:r>
            <a:r>
              <a:rPr lang="en-US" altLang="en-US" sz="1200" b="1" noProof="0" dirty="0" smtClean="0"/>
              <a:t>ray parameter </a:t>
            </a:r>
            <a:r>
              <a:rPr lang="en-US" altLang="en-US" sz="1200" noProof="0" dirty="0" smtClean="0"/>
              <a:t>t, and at the same time, it is also on the visible object, so point ray(t) also satisfies the equation of the surface. By</a:t>
            </a:r>
            <a:r>
              <a:rPr lang="en-US" altLang="en-US" sz="1200" baseline="0" noProof="0" dirty="0" smtClean="0"/>
              <a:t> emphasizing the constraint of positive ray parameters, we have a half line or restrict the visible objects to those that are in front of the eye. </a:t>
            </a:r>
            <a:r>
              <a:rPr lang="en-US" altLang="en-US" sz="1200" noProof="0" dirty="0" smtClean="0"/>
              <a:t>A ray may intersect more than one surface, when we need to obtain the intersection of minimal positive ray parameter since this is the closest surface that occludes others. Function </a:t>
            </a:r>
            <a:r>
              <a:rPr lang="en-US" altLang="en-US" sz="1200" b="1" noProof="0" dirty="0" err="1" smtClean="0"/>
              <a:t>firstIntersect</a:t>
            </a:r>
            <a:r>
              <a:rPr lang="en-US" altLang="en-US" sz="1200" noProof="0" dirty="0" smtClean="0"/>
              <a:t> finds this point by trying to intersect every surface with function Intersect and always keeping the minimum, positive ray parameter t. This implementation assumes that the existence of objects’ intersect function that returns a hit structure.</a:t>
            </a:r>
          </a:p>
          <a:p>
            <a:r>
              <a:rPr lang="en-US" altLang="en-US" sz="1200" noProof="0" dirty="0" smtClean="0"/>
              <a:t>This hit</a:t>
            </a:r>
            <a:r>
              <a:rPr lang="en-US" altLang="en-US" sz="1200" baseline="0" noProof="0" dirty="0" smtClean="0"/>
              <a:t> structure contains the ray parameter of the intersection or a</a:t>
            </a:r>
            <a:r>
              <a:rPr lang="en-US" altLang="en-US" sz="1200" noProof="0" dirty="0" smtClean="0"/>
              <a:t> negative value when there is no intersection. In addition to the ray parameter t, the hit structure also stores the </a:t>
            </a:r>
            <a:r>
              <a:rPr lang="en-US" altLang="en-US" sz="1200" b="1" noProof="0" dirty="0" smtClean="0"/>
              <a:t>position</a:t>
            </a:r>
            <a:r>
              <a:rPr lang="en-US" altLang="en-US" sz="1200" baseline="0" noProof="0" dirty="0" smtClean="0"/>
              <a:t> of the intersection in the virtual world, and the </a:t>
            </a:r>
            <a:r>
              <a:rPr lang="en-US" altLang="en-US" sz="1200" b="1" baseline="0" noProof="0" dirty="0" smtClean="0"/>
              <a:t>normal</a:t>
            </a:r>
            <a:r>
              <a:rPr lang="en-US" altLang="en-US" sz="1200" baseline="0" noProof="0" dirty="0" smtClean="0"/>
              <a:t> and the material properties of the surface at the intersection point.</a:t>
            </a:r>
            <a:r>
              <a:rPr lang="en-US" altLang="en-US" sz="1200" noProof="0" dirty="0" smtClean="0"/>
              <a:t> So, intersection calculation should also determine the normal vector of the surface at the intersection point. Recall</a:t>
            </a:r>
            <a:r>
              <a:rPr lang="en-US" altLang="en-US" sz="1200" baseline="0" noProof="0" dirty="0" smtClean="0"/>
              <a:t> when we established formulas and implemented functions for the reflection or refraction direction computation, we assumed that the surface normal points towards the incoming ray, so the dot product of the ray direction and the surface normal is negative. To make sure that it always happens, it is worth checking this condition and flipping the surface normal if needed.</a:t>
            </a:r>
            <a:endParaRPr lang="en-US" altLang="en-US" sz="1200" noProof="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74613" y="739775"/>
            <a:ext cx="6499225" cy="3656013"/>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implementation of function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intersect</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depends on the actual type of the surface, since it means the inclusion of the ray equation into the particular equation of the surface. The first example is the sphere. Substituting the ray equation into the equation of the sphere and taking advantage of the </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distributivity</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the scalar product, we can establish a second order equation for unknown ray parameter t. A second order equation may have zero, one or two real roots (complex roots have no physical meaning here), which correspond to the cases when the ray does not intersect the sphere, the ray is tangent to the sphere, and when the ray intersects the sphere in two points, entering then leaning it. From the existing roots, we need the smallest positive one.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Recall that we also need the surface normal at the intersection point. For a sphere, the normal is parallel to the vector pointing from the center to the surface point. It can be normalized, i.e. turned to a unit vector, by dividing by its length, which equals to the radius of the sphere.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On the implementation level, the abstract definition of an object that can be rendered with ray tracing is provided</a:t>
            </a:r>
            <a:r>
              <a:rPr lang="en-US" sz="1200" baseline="0" dirty="0" smtClean="0"/>
              <a:t> by the </a:t>
            </a:r>
            <a:r>
              <a:rPr lang="en-US" sz="1200" baseline="0" dirty="0" err="1" smtClean="0"/>
              <a:t>Intersectable</a:t>
            </a:r>
            <a:r>
              <a:rPr lang="en-US" sz="1200" baseline="0" dirty="0" smtClean="0"/>
              <a:t> </a:t>
            </a:r>
            <a:r>
              <a:rPr lang="en-US" sz="1200" baseline="0" dirty="0" err="1" smtClean="0"/>
              <a:t>struct</a:t>
            </a:r>
            <a:r>
              <a:rPr lang="en-US" sz="1200" baseline="0" dirty="0" smtClean="0"/>
              <a:t>, which has material properties and an abstract function intersect that is supposed to compute the intersection of the ray and this surface. The intersect function can be given a real body if we know the equation of the surface. Therefore, specific types are inherited from the general abstract base class. Here, we present the Sphere inherited from </a:t>
            </a:r>
            <a:r>
              <a:rPr lang="en-US" sz="1200" baseline="0" dirty="0" err="1" smtClean="0"/>
              <a:t>Intersectable</a:t>
            </a:r>
            <a:r>
              <a:rPr lang="en-US" sz="1200" baseline="0" dirty="0" smtClean="0"/>
              <a:t>. The sphere has particular parameters like the center and the radius, and the intersection with a ray can be implemented.</a:t>
            </a:r>
            <a:endParaRPr lang="en-US" sz="1200" dirty="0" smtClean="0"/>
          </a:p>
          <a:p>
            <a:endParaRPr lang="en-US" dirty="0"/>
          </a:p>
        </p:txBody>
      </p:sp>
    </p:spTree>
    <p:extLst>
      <p:ext uri="{BB962C8B-B14F-4D97-AF65-F5344CB8AC3E}">
        <p14:creationId xmlns:p14="http://schemas.microsoft.com/office/powerpoint/2010/main" val="325612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74613" y="739775"/>
            <a:ext cx="6499225" cy="3656013"/>
          </a:xfrm>
          <a:ln/>
        </p:spPr>
      </p:sp>
      <p:sp>
        <p:nvSpPr>
          <p:cNvPr id="59395" name="Rectangle 3"/>
          <p:cNvSpPr>
            <a:spLocks noGrp="1" noChangeArrowheads="1"/>
          </p:cNvSpPr>
          <p:nvPr>
            <p:ph type="body" idx="1"/>
          </p:nvPr>
        </p:nvSpPr>
        <p:spPr>
          <a:xfrm>
            <a:off x="659929" y="4648200"/>
            <a:ext cx="5328592"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equation of the sphere is an example of a more general category, the implicit surfaces that are defined by an implicit equation of the </a:t>
            </a:r>
            <a:r>
              <a:rPr lang="en-US" altLang="en-US" dirty="0" err="1" smtClean="0"/>
              <a:t>x,y,z</a:t>
            </a:r>
            <a:r>
              <a:rPr lang="en-US" altLang="en-US" dirty="0" smtClean="0"/>
              <a:t> Cartesian coordinates of the place vectors r of surface points. Substituting the ray equation into this equation, we obtain a single, usually non-linear equation for the single unknown, the ray parameter t. Having solved this equation, we can substitute the ray parameter t* into the equation of the ray to find the intersection point. </a:t>
            </a:r>
          </a:p>
          <a:p>
            <a:r>
              <a:rPr lang="en-US" altLang="en-US" dirty="0" smtClean="0"/>
              <a:t>The normal vector of the surface can be obtained by computing the gradient at the intersection point. To prove it, let us express the surface around the intersection point as a Taylor approximation. f(x*,y*,z*) becomes zero since the intersection point is also on the surface. What we get is a linear equation of form n\</a:t>
            </a:r>
            <a:r>
              <a:rPr lang="en-US" altLang="en-US" dirty="0" err="1" smtClean="0"/>
              <a:t>cdot</a:t>
            </a:r>
            <a:r>
              <a:rPr lang="en-US" altLang="en-US" dirty="0" smtClean="0"/>
              <a:t>(r – r0) = 0, which is the equation of the plane, where n=grad f.</a:t>
            </a:r>
          </a:p>
          <a:p>
            <a:r>
              <a:rPr lang="en-US" altLang="en-US" dirty="0" smtClean="0"/>
              <a:t>So, the gradient is the normal vector of the plane that approximates the surface locally in the intersection point.</a:t>
            </a:r>
            <a:endParaRPr lang="hu-HU"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74613" y="739775"/>
            <a:ext cx="6499225" cy="3656013"/>
          </a:xfrm>
          <a:ln/>
        </p:spPr>
      </p:sp>
      <p:sp>
        <p:nvSpPr>
          <p:cNvPr id="60419" name="Rectangle 3"/>
          <p:cNvSpPr>
            <a:spLocks noGrp="1" noChangeArrowheads="1"/>
          </p:cNvSpPr>
          <p:nvPr>
            <p:ph type="body" idx="1"/>
          </p:nvPr>
        </p:nvSpPr>
        <p:spPr>
          <a:xfrm>
            <a:off x="443905" y="4648200"/>
            <a:ext cx="576064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triangle is the most important primitive because we often use it to approximate arbitrary surfaces. So effective ray-triangle intersection algorithms are still in the focus of research. Now, we present a very simple solution.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algorithm consists of two steps, first the intersection with the plane of the triangle is found, then we determine whether or not the ray-plane intersection point is inside the triangle. Suppose that the triangle is given by its vertices r1, r2, r3. The equation of its plane is n\</a:t>
            </a:r>
            <a:r>
              <a:rPr kumimoji="0" lang="en-US" alt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cdot</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(r-r0)=0 where n is the normal vector and r0 is a point of the plane. Position vector r0 can be any of the three vertices and normal vector n can be computed as the cross product of edge vectors r2-r1 and r3-r1. Substituting the ray equation into this linear equation, we get a linear equation for t, which can be solved. If t is negative, the intersection is behind the eye, so it must be ignored. The positive t is substituted back to the ray equation giving p as the intersection with the plane.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Now we should determine whether p is inside the triangle. An edge line separates the plane into two half planes, a “good”  one (this is the left one if the edge vector points from r1 to r2) that contains the triangle, as well as the third vertex and a “bad” one that contains nothing. Point p must be on the good side, i.e. where the third vertex is located. Points on the left and right with respect to edge r1 to r2 can be separated using the properties of the cross product.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Assuming that we look at the plane from above,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r2</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r1</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p</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r1)</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will point towards us if p is on the left, and it will point down if p is on the right.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n</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r2</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r1</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r3</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r1</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points towards us, we can check whether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r2</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r1</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p</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a:t>
            </a:r>
            <a:r>
              <a:rPr kumimoji="0" lang="en-US" alt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r1)</a:t>
            </a:r>
            <a:r>
              <a:rPr kumimoji="0" lang="en-US" alt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has the same direction by computing their dot product and checking if the result is positive (the dot product of two vectors point into the same direction is positive, the dot product of two oppositely pointing vectors is negative). A single inequality states that the point is on the good side with respect to a given edge vector. If this condition is met for all three edge vectors, the point is inside the triangle.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smtClean="0"/>
              <a:t>Mintacím szerkesztése</a:t>
            </a:r>
            <a:endParaRPr lang="en-US"/>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4/8/2024</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35804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4/8/2024</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416367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4/8/2024</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063430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Cím, szöveg és tartalom">
    <p:spTree>
      <p:nvGrpSpPr>
        <p:cNvPr id="1" name=""/>
        <p:cNvGrpSpPr/>
        <p:nvPr/>
      </p:nvGrpSpPr>
      <p:grpSpPr>
        <a:xfrm>
          <a:off x="0" y="0"/>
          <a:ext cx="0" cy="0"/>
          <a:chOff x="0" y="0"/>
          <a:chExt cx="0" cy="0"/>
        </a:xfrm>
      </p:grpSpPr>
      <p:sp>
        <p:nvSpPr>
          <p:cNvPr id="2" name="Cím 1"/>
          <p:cNvSpPr>
            <a:spLocks noGrp="1"/>
          </p:cNvSpPr>
          <p:nvPr>
            <p:ph type="title"/>
          </p:nvPr>
        </p:nvSpPr>
        <p:spPr>
          <a:xfrm>
            <a:off x="914400" y="609600"/>
            <a:ext cx="10363200"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914400" y="1981200"/>
            <a:ext cx="508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981200"/>
            <a:ext cx="5080000" cy="41148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Tree>
    <p:extLst>
      <p:ext uri="{BB962C8B-B14F-4D97-AF65-F5344CB8AC3E}">
        <p14:creationId xmlns:p14="http://schemas.microsoft.com/office/powerpoint/2010/main" val="4277043815"/>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4/8/2024</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09845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D48561D-8BF2-4647-8E5F-93EFF6DC10E7}" type="datetimeFigureOut">
              <a:rPr lang="en-US" smtClean="0"/>
              <a:pPr/>
              <a:t>4/8/2024</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54255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p>
            <a:fld id="{0D48561D-8BF2-4647-8E5F-93EFF6DC10E7}" type="datetimeFigureOut">
              <a:rPr lang="en-US" smtClean="0"/>
              <a:pPr/>
              <a:t>4/8/2024</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102752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p>
            <a:fld id="{0D48561D-8BF2-4647-8E5F-93EFF6DC10E7}" type="datetimeFigureOut">
              <a:rPr lang="en-US" smtClean="0"/>
              <a:pPr/>
              <a:t>4/8/2024</a:t>
            </a:fld>
            <a:endParaRPr lang="en-US"/>
          </a:p>
        </p:txBody>
      </p:sp>
      <p:sp>
        <p:nvSpPr>
          <p:cNvPr id="8" name="Élőláb helye 7"/>
          <p:cNvSpPr>
            <a:spLocks noGrp="1"/>
          </p:cNvSpPr>
          <p:nvPr>
            <p:ph type="ftr" sz="quarter" idx="11"/>
          </p:nvPr>
        </p:nvSpPr>
        <p:spPr/>
        <p:txBody>
          <a:bodyPr/>
          <a:lstStyle/>
          <a:p>
            <a:endParaRPr lang="en-US"/>
          </a:p>
        </p:txBody>
      </p:sp>
      <p:sp>
        <p:nvSpPr>
          <p:cNvPr id="9" name="Dia számának helye 8"/>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01196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p>
            <a:fld id="{0D48561D-8BF2-4647-8E5F-93EFF6DC10E7}" type="datetimeFigureOut">
              <a:rPr lang="en-US" smtClean="0"/>
              <a:pPr/>
              <a:t>4/8/2024</a:t>
            </a:fld>
            <a:endParaRPr lang="en-US"/>
          </a:p>
        </p:txBody>
      </p:sp>
      <p:sp>
        <p:nvSpPr>
          <p:cNvPr id="4" name="Élőláb helye 3"/>
          <p:cNvSpPr>
            <a:spLocks noGrp="1"/>
          </p:cNvSpPr>
          <p:nvPr>
            <p:ph type="ftr" sz="quarter" idx="11"/>
          </p:nvPr>
        </p:nvSpPr>
        <p:spPr/>
        <p:txBody>
          <a:bodyPr/>
          <a:lstStyle/>
          <a:p>
            <a:endParaRPr lang="en-US"/>
          </a:p>
        </p:txBody>
      </p:sp>
      <p:sp>
        <p:nvSpPr>
          <p:cNvPr id="5" name="Dia számának helye 4"/>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35396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D48561D-8BF2-4647-8E5F-93EFF6DC10E7}" type="datetimeFigureOut">
              <a:rPr lang="en-US" smtClean="0"/>
              <a:pPr/>
              <a:t>4/8/2024</a:t>
            </a:fld>
            <a:endParaRPr lang="en-US"/>
          </a:p>
        </p:txBody>
      </p:sp>
      <p:sp>
        <p:nvSpPr>
          <p:cNvPr id="3" name="Élőláb helye 2"/>
          <p:cNvSpPr>
            <a:spLocks noGrp="1"/>
          </p:cNvSpPr>
          <p:nvPr>
            <p:ph type="ftr" sz="quarter" idx="11"/>
          </p:nvPr>
        </p:nvSpPr>
        <p:spPr/>
        <p:txBody>
          <a:bodyPr/>
          <a:lstStyle/>
          <a:p>
            <a:endParaRPr lang="en-US"/>
          </a:p>
        </p:txBody>
      </p:sp>
      <p:sp>
        <p:nvSpPr>
          <p:cNvPr id="4" name="Dia számának helye 3"/>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07767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48561D-8BF2-4647-8E5F-93EFF6DC10E7}" type="datetimeFigureOut">
              <a:rPr lang="en-US" smtClean="0"/>
              <a:pPr/>
              <a:t>4/8/2024</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102039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48561D-8BF2-4647-8E5F-93EFF6DC10E7}" type="datetimeFigureOut">
              <a:rPr lang="en-US" smtClean="0"/>
              <a:pPr/>
              <a:t>4/8/2024</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14089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u-HU" smtClean="0"/>
              <a:t>Mintacím szerkesztése</a:t>
            </a:r>
            <a:endParaRPr lang="en-US"/>
          </a:p>
        </p:txBody>
      </p:sp>
      <p:sp>
        <p:nvSpPr>
          <p:cNvPr id="3" name="Szöveg hely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8561D-8BF2-4647-8E5F-93EFF6DC10E7}" type="datetimeFigureOut">
              <a:rPr lang="en-US" smtClean="0"/>
              <a:pPr/>
              <a:t>4/8/2024</a:t>
            </a:fld>
            <a:endParaRPr lang="en-US"/>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CFE40-B8C6-4F90-8987-392ABE7F951E}" type="slidenum">
              <a:rPr lang="en-US" smtClean="0"/>
              <a:pPr/>
              <a:t>‹#›</a:t>
            </a:fld>
            <a:endParaRPr lang="en-US"/>
          </a:p>
        </p:txBody>
      </p:sp>
    </p:spTree>
    <p:extLst>
      <p:ext uri="{BB962C8B-B14F-4D97-AF65-F5344CB8AC3E}">
        <p14:creationId xmlns:p14="http://schemas.microsoft.com/office/powerpoint/2010/main" val="1698732372"/>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0.png"/><Relationship Id="rId13"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350.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9.xml"/><Relationship Id="rId16"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340.png"/><Relationship Id="rId11" Type="http://schemas.openxmlformats.org/officeDocument/2006/relationships/image" Target="../media/image390.png"/><Relationship Id="rId5" Type="http://schemas.openxmlformats.org/officeDocument/2006/relationships/image" Target="../media/image330.png"/><Relationship Id="rId15" Type="http://schemas.openxmlformats.org/officeDocument/2006/relationships/image" Target="../media/image43.png"/><Relationship Id="rId10" Type="http://schemas.openxmlformats.org/officeDocument/2006/relationships/image" Target="../media/image380.png"/><Relationship Id="rId4" Type="http://schemas.openxmlformats.org/officeDocument/2006/relationships/image" Target="../media/image320.png"/><Relationship Id="rId9" Type="http://schemas.openxmlformats.org/officeDocument/2006/relationships/image" Target="../media/image39.png"/><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560.png"/><Relationship Id="rId18" Type="http://schemas.openxmlformats.org/officeDocument/2006/relationships/image" Target="../media/image61.png"/><Relationship Id="rId3" Type="http://schemas.openxmlformats.org/officeDocument/2006/relationships/notesSlide" Target="../notesSlides/notesSlide13.xml"/><Relationship Id="rId7" Type="http://schemas.openxmlformats.org/officeDocument/2006/relationships/image" Target="../media/image56.png"/><Relationship Id="rId12" Type="http://schemas.openxmlformats.org/officeDocument/2006/relationships/image" Target="../media/image2.wmf"/><Relationship Id="rId17" Type="http://schemas.openxmlformats.org/officeDocument/2006/relationships/image" Target="../media/image15.png"/><Relationship Id="rId2" Type="http://schemas.openxmlformats.org/officeDocument/2006/relationships/slideLayout" Target="../slideLayouts/slideLayout6.xml"/><Relationship Id="rId16" Type="http://schemas.openxmlformats.org/officeDocument/2006/relationships/image" Target="../media/image59.png"/><Relationship Id="rId1" Type="http://schemas.openxmlformats.org/officeDocument/2006/relationships/vmlDrawing" Target="../drawings/vmlDrawing3.vml"/><Relationship Id="rId6" Type="http://schemas.openxmlformats.org/officeDocument/2006/relationships/image" Target="../media/image530.png"/><Relationship Id="rId11" Type="http://schemas.openxmlformats.org/officeDocument/2006/relationships/oleObject" Target="../embeddings/oleObject50.bin"/><Relationship Id="rId5" Type="http://schemas.openxmlformats.org/officeDocument/2006/relationships/image" Target="../media/image55.png"/><Relationship Id="rId15" Type="http://schemas.openxmlformats.org/officeDocument/2006/relationships/image" Target="../media/image58.png"/><Relationship Id="rId10" Type="http://schemas.openxmlformats.org/officeDocument/2006/relationships/image" Target="../media/image2.wmf"/><Relationship Id="rId19"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oleObject" Target="../embeddings/oleObject5.bin"/><Relationship Id="rId14" Type="http://schemas.openxmlformats.org/officeDocument/2006/relationships/image" Target="../media/image570.pn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notesSlide" Target="../notesSlides/notesSlide14.xml"/><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wmf"/><Relationship Id="rId11" Type="http://schemas.openxmlformats.org/officeDocument/2006/relationships/image" Target="../media/image30.png"/><Relationship Id="rId5" Type="http://schemas.openxmlformats.org/officeDocument/2006/relationships/oleObject" Target="../embeddings/oleObject6.bin"/><Relationship Id="rId10" Type="http://schemas.openxmlformats.org/officeDocument/2006/relationships/image" Target="../media/image67.png"/><Relationship Id="rId4" Type="http://schemas.openxmlformats.org/officeDocument/2006/relationships/image" Target="../media/image63.png"/><Relationship Id="rId9" Type="http://schemas.openxmlformats.org/officeDocument/2006/relationships/image" Target="../media/image66.png"/></Relationships>
</file>

<file path=ppt/slides/_rels/slide16.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15.xml"/><Relationship Id="rId7" Type="http://schemas.openxmlformats.org/officeDocument/2006/relationships/oleObject" Target="../embeddings/oleObject7.bin"/><Relationship Id="rId12" Type="http://schemas.openxmlformats.org/officeDocument/2006/relationships/image" Target="../media/image74.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72.png"/><Relationship Id="rId11" Type="http://schemas.openxmlformats.org/officeDocument/2006/relationships/image" Target="../media/image73.png"/><Relationship Id="rId5" Type="http://schemas.openxmlformats.org/officeDocument/2006/relationships/image" Target="../media/image71.png"/><Relationship Id="rId10" Type="http://schemas.openxmlformats.org/officeDocument/2006/relationships/image" Target="../media/image2.wmf"/><Relationship Id="rId4" Type="http://schemas.openxmlformats.org/officeDocument/2006/relationships/image" Target="../media/image700.png"/><Relationship Id="rId9" Type="http://schemas.openxmlformats.org/officeDocument/2006/relationships/oleObject" Target="../embeddings/oleObject70.bin"/></Relationships>
</file>

<file path=ppt/slides/_rels/slide17.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16.xml"/><Relationship Id="rId7" Type="http://schemas.openxmlformats.org/officeDocument/2006/relationships/oleObject" Target="../embeddings/oleObject7.bin"/><Relationship Id="rId12" Type="http://schemas.openxmlformats.org/officeDocument/2006/relationships/image" Target="../media/image74.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72.png"/><Relationship Id="rId11" Type="http://schemas.openxmlformats.org/officeDocument/2006/relationships/image" Target="../media/image73.png"/><Relationship Id="rId5" Type="http://schemas.openxmlformats.org/officeDocument/2006/relationships/image" Target="../media/image71.png"/><Relationship Id="rId10" Type="http://schemas.openxmlformats.org/officeDocument/2006/relationships/image" Target="../media/image2.wmf"/><Relationship Id="rId4" Type="http://schemas.openxmlformats.org/officeDocument/2006/relationships/image" Target="../media/image700.png"/><Relationship Id="rId9" Type="http://schemas.openxmlformats.org/officeDocument/2006/relationships/oleObject" Target="../embeddings/oleObject70.bin"/></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hyperlink" Target="file:///D:\3DPrograms\GrafikaHazi\Programs\RaytraceGPU\bin\Skeleton.exe"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3DPrograms/GrafikaHazi/Programs/Raytrace/Skeleton.sln" TargetMode="External"/><Relationship Id="rId4" Type="http://schemas.openxmlformats.org/officeDocument/2006/relationships/hyperlink" Target="file:///D:\3DPrograms\GrafikaHazi\Programs\Raytrace\bin\Skeleton.ex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png"/><Relationship Id="rId5" Type="http://schemas.openxmlformats.org/officeDocument/2006/relationships/image" Target="../media/image2.wmf"/><Relationship Id="rId10" Type="http://schemas.openxmlformats.org/officeDocument/2006/relationships/image" Target="../media/image6.png"/><Relationship Id="rId4" Type="http://schemas.openxmlformats.org/officeDocument/2006/relationships/oleObject" Target="../embeddings/oleObject1.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35.png"/><Relationship Id="rId5" Type="http://schemas.openxmlformats.org/officeDocument/2006/relationships/image" Target="../media/image2.w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oleObject" Target="../embeddings/oleObject4.bin"/><Relationship Id="rId5" Type="http://schemas.openxmlformats.org/officeDocument/2006/relationships/image" Target="../media/image2.wmf"/><Relationship Id="rId10" Type="http://schemas.openxmlformats.org/officeDocument/2006/relationships/image" Target="../media/image12.png"/><Relationship Id="rId4" Type="http://schemas.openxmlformats.org/officeDocument/2006/relationships/oleObject" Target="../embeddings/oleObject3.bin"/><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81.pn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wmf"/><Relationship Id="rId5" Type="http://schemas.openxmlformats.org/officeDocument/2006/relationships/oleObject" Target="../embeddings/oleObject9.bin"/><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28.xml"/><Relationship Id="rId7" Type="http://schemas.openxmlformats.org/officeDocument/2006/relationships/image" Target="../media/image85.png"/><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84.png"/><Relationship Id="rId5" Type="http://schemas.openxmlformats.org/officeDocument/2006/relationships/image" Target="../media/image83.png"/><Relationship Id="rId10" Type="http://schemas.openxmlformats.org/officeDocument/2006/relationships/image" Target="../media/image2.wmf"/><Relationship Id="rId4" Type="http://schemas.openxmlformats.org/officeDocument/2006/relationships/image" Target="../media/image82.png"/><Relationship Id="rId9"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3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93.png"/><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96.png"/><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55.jpe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38.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notesSlide" Target="../notesSlides/notesSlide35.xml"/><Relationship Id="rId7" Type="http://schemas.openxmlformats.org/officeDocument/2006/relationships/image" Target="../media/image1030.pn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1020.png"/><Relationship Id="rId5" Type="http://schemas.openxmlformats.org/officeDocument/2006/relationships/image" Target="../media/image2.wmf"/><Relationship Id="rId4" Type="http://schemas.openxmlformats.org/officeDocument/2006/relationships/oleObject" Target="../embeddings/oleObject11.bin"/><Relationship Id="rId9" Type="http://schemas.openxmlformats.org/officeDocument/2006/relationships/image" Target="../media/image105.png"/></Relationships>
</file>

<file path=ppt/slides/_rels/slide3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4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121.png"/><Relationship Id="rId4" Type="http://schemas.openxmlformats.org/officeDocument/2006/relationships/image" Target="../media/image120.png"/></Relationships>
</file>

<file path=ppt/slides/_rels/slide4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60.png"/><Relationship Id="rId7"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68.pn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44.xml.rels><?xml version="1.0" encoding="UTF-8" standalone="yes"?>
<Relationships xmlns="http://schemas.openxmlformats.org/package/2006/relationships"><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335360" y="2286000"/>
            <a:ext cx="11449272" cy="1143000"/>
          </a:xfrm>
        </p:spPr>
        <p:txBody>
          <a:bodyPr>
            <a:noAutofit/>
          </a:bodyPr>
          <a:lstStyle/>
          <a:p>
            <a:pPr>
              <a:defRPr/>
            </a:pPr>
            <a:r>
              <a:rPr lang="hu-HU" sz="5400" b="1" dirty="0" smtClean="0">
                <a:solidFill>
                  <a:srgbClr val="FF0000"/>
                </a:solidFill>
              </a:rPr>
              <a:t>Sugárkövetés:</a:t>
            </a:r>
            <a:br>
              <a:rPr lang="hu-HU" sz="5400" b="1" dirty="0" smtClean="0">
                <a:solidFill>
                  <a:srgbClr val="FF0000"/>
                </a:solidFill>
              </a:rPr>
            </a:br>
            <a:r>
              <a:rPr lang="hu-HU" sz="5400" b="1" dirty="0" err="1" smtClean="0">
                <a:solidFill>
                  <a:srgbClr val="FF0000"/>
                </a:solidFill>
              </a:rPr>
              <a:t>ray-casting</a:t>
            </a:r>
            <a:r>
              <a:rPr lang="hu-HU" sz="5400" b="1" dirty="0" smtClean="0">
                <a:solidFill>
                  <a:srgbClr val="FF0000"/>
                </a:solidFill>
              </a:rPr>
              <a:t>, </a:t>
            </a:r>
            <a:r>
              <a:rPr lang="hu-HU" sz="5400" b="1" dirty="0" err="1" smtClean="0">
                <a:solidFill>
                  <a:srgbClr val="FF0000"/>
                </a:solidFill>
              </a:rPr>
              <a:t>ray-tracing</a:t>
            </a:r>
            <a:r>
              <a:rPr lang="hu-HU" sz="5400" b="1" dirty="0" smtClean="0">
                <a:solidFill>
                  <a:srgbClr val="FF0000"/>
                </a:solidFill>
              </a:rPr>
              <a:t>, </a:t>
            </a:r>
            <a:r>
              <a:rPr lang="hu-HU" sz="5400" b="1" dirty="0" err="1" smtClean="0">
                <a:solidFill>
                  <a:srgbClr val="FF0000"/>
                </a:solidFill>
              </a:rPr>
              <a:t>path-tracing</a:t>
            </a:r>
            <a:endParaRPr lang="hu-HU" sz="5400" dirty="0" smtClean="0">
              <a:solidFill>
                <a:srgbClr val="FF0000"/>
              </a:solidFill>
            </a:endParaRPr>
          </a:p>
        </p:txBody>
      </p:sp>
      <p:sp>
        <p:nvSpPr>
          <p:cNvPr id="21507" name="Rectangle 3"/>
          <p:cNvSpPr>
            <a:spLocks noGrp="1" noChangeArrowheads="1"/>
          </p:cNvSpPr>
          <p:nvPr>
            <p:ph type="subTitle" idx="1"/>
          </p:nvPr>
        </p:nvSpPr>
        <p:spPr>
          <a:xfrm>
            <a:off x="3071664" y="4206232"/>
            <a:ext cx="6400800" cy="1752600"/>
          </a:xfrm>
        </p:spPr>
        <p:txBody>
          <a:bodyPr/>
          <a:lstStyle/>
          <a:p>
            <a:r>
              <a:rPr lang="hu-HU" altLang="en-US" dirty="0" err="1" smtClean="0"/>
              <a:t>Szirmay-Kalos</a:t>
            </a:r>
            <a:r>
              <a:rPr lang="hu-HU" altLang="en-US" dirty="0" smtClean="0"/>
              <a:t> László</a:t>
            </a:r>
          </a:p>
        </p:txBody>
      </p:sp>
      <p:sp>
        <p:nvSpPr>
          <p:cNvPr id="3" name="Téglalap 2"/>
          <p:cNvSpPr/>
          <p:nvPr/>
        </p:nvSpPr>
        <p:spPr>
          <a:xfrm>
            <a:off x="335360" y="308439"/>
            <a:ext cx="4464496" cy="1200329"/>
          </a:xfrm>
          <a:prstGeom prst="rect">
            <a:avLst/>
          </a:prstGeom>
          <a:ln>
            <a:solidFill>
              <a:schemeClr val="tx1"/>
            </a:solidFill>
          </a:ln>
        </p:spPr>
        <p:txBody>
          <a:bodyPr wrap="square">
            <a:spAutoFit/>
          </a:bodyPr>
          <a:lstStyle/>
          <a:p>
            <a:r>
              <a:rPr lang="en-US" dirty="0">
                <a:latin typeface="+mn-lt"/>
              </a:rPr>
              <a:t>“</a:t>
            </a:r>
            <a:r>
              <a:rPr lang="en-US" i="1" dirty="0">
                <a:latin typeface="+mn-lt"/>
              </a:rPr>
              <a:t>As technology advances, the rendering time remains constant</a:t>
            </a:r>
            <a:r>
              <a:rPr lang="en-US" dirty="0">
                <a:latin typeface="+mn-lt"/>
              </a:rPr>
              <a:t>.”</a:t>
            </a:r>
          </a:p>
          <a:p>
            <a:pPr algn="r"/>
            <a:r>
              <a:rPr lang="en-US" i="1" dirty="0">
                <a:latin typeface="+mn-lt"/>
              </a:rPr>
              <a:t>Jim </a:t>
            </a:r>
            <a:r>
              <a:rPr lang="en-US" i="1" dirty="0" err="1">
                <a:latin typeface="+mn-lt"/>
              </a:rPr>
              <a:t>Blinn</a:t>
            </a:r>
            <a:r>
              <a:rPr lang="en-US" i="1" dirty="0">
                <a:latin typeface="+mn-lt"/>
              </a:rPr>
              <a:t>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48328" y="3717032"/>
            <a:ext cx="3061345" cy="3061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5"/>
          <p:cNvSpPr>
            <a:spLocks noChangeShapeType="1"/>
          </p:cNvSpPr>
          <p:nvPr/>
        </p:nvSpPr>
        <p:spPr bwMode="auto">
          <a:xfrm flipH="1">
            <a:off x="2851254" y="2171834"/>
            <a:ext cx="2579687" cy="674687"/>
          </a:xfrm>
          <a:prstGeom prst="line">
            <a:avLst/>
          </a:prstGeom>
          <a:noFill/>
          <a:ln w="76200">
            <a:solidFill>
              <a:schemeClr val="hlink"/>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89442" name="Rectangle 2"/>
          <p:cNvSpPr>
            <a:spLocks noGrp="1" noChangeArrowheads="1"/>
          </p:cNvSpPr>
          <p:nvPr>
            <p:ph type="title"/>
          </p:nvPr>
        </p:nvSpPr>
        <p:spPr>
          <a:xfrm>
            <a:off x="1055440" y="134003"/>
            <a:ext cx="10081120" cy="1143000"/>
          </a:xfrm>
        </p:spPr>
        <p:txBody>
          <a:bodyPr>
            <a:normAutofit/>
          </a:bodyPr>
          <a:lstStyle/>
          <a:p>
            <a:pPr>
              <a:defRPr/>
            </a:pPr>
            <a:r>
              <a:rPr lang="en-GB" dirty="0" smtClean="0">
                <a:solidFill>
                  <a:srgbClr val="FF0000"/>
                </a:solidFill>
              </a:rPr>
              <a:t>H</a:t>
            </a:r>
            <a:r>
              <a:rPr lang="hu-HU" dirty="0" err="1" smtClean="0">
                <a:solidFill>
                  <a:srgbClr val="FF0000"/>
                </a:solidFill>
              </a:rPr>
              <a:t>áromszög</a:t>
            </a:r>
            <a:r>
              <a:rPr lang="en-US" dirty="0" smtClean="0">
                <a:solidFill>
                  <a:srgbClr val="FF0000"/>
                </a:solidFill>
              </a:rPr>
              <a:t> </a:t>
            </a:r>
            <a:r>
              <a:rPr lang="hu-HU" dirty="0" smtClean="0">
                <a:solidFill>
                  <a:srgbClr val="FF0000"/>
                </a:solidFill>
              </a:rPr>
              <a:t>(konvex sokszög)</a:t>
            </a:r>
          </a:p>
        </p:txBody>
      </p:sp>
      <p:sp>
        <p:nvSpPr>
          <p:cNvPr id="28676" name="Freeform 6"/>
          <p:cNvSpPr>
            <a:spLocks/>
          </p:cNvSpPr>
          <p:nvPr/>
        </p:nvSpPr>
        <p:spPr bwMode="auto">
          <a:xfrm>
            <a:off x="7747606" y="1793113"/>
            <a:ext cx="2667000" cy="1828800"/>
          </a:xfrm>
          <a:custGeom>
            <a:avLst/>
            <a:gdLst>
              <a:gd name="T0" fmla="*/ 0 w 1104"/>
              <a:gd name="T1" fmla="*/ 2147483647 h 1152"/>
              <a:gd name="T2" fmla="*/ 2147483647 w 1104"/>
              <a:gd name="T3" fmla="*/ 0 h 1152"/>
              <a:gd name="T4" fmla="*/ 2147483647 w 1104"/>
              <a:gd name="T5" fmla="*/ 2147483647 h 1152"/>
              <a:gd name="T6" fmla="*/ 0 w 1104"/>
              <a:gd name="T7" fmla="*/ 2147483647 h 1152"/>
              <a:gd name="T8" fmla="*/ 0 60000 65536"/>
              <a:gd name="T9" fmla="*/ 0 60000 65536"/>
              <a:gd name="T10" fmla="*/ 0 60000 65536"/>
              <a:gd name="T11" fmla="*/ 0 60000 65536"/>
              <a:gd name="T12" fmla="*/ 0 w 1104"/>
              <a:gd name="T13" fmla="*/ 0 h 1152"/>
              <a:gd name="T14" fmla="*/ 1104 w 1104"/>
              <a:gd name="T15" fmla="*/ 1152 h 1152"/>
            </a:gdLst>
            <a:ahLst/>
            <a:cxnLst>
              <a:cxn ang="T8">
                <a:pos x="T0" y="T1"/>
              </a:cxn>
              <a:cxn ang="T9">
                <a:pos x="T2" y="T3"/>
              </a:cxn>
              <a:cxn ang="T10">
                <a:pos x="T4" y="T5"/>
              </a:cxn>
              <a:cxn ang="T11">
                <a:pos x="T6" y="T7"/>
              </a:cxn>
            </a:cxnLst>
            <a:rect l="T12" t="T13" r="T14" b="T15"/>
            <a:pathLst>
              <a:path w="1104" h="1152">
                <a:moveTo>
                  <a:pt x="0" y="1152"/>
                </a:moveTo>
                <a:lnTo>
                  <a:pt x="720" y="0"/>
                </a:lnTo>
                <a:lnTo>
                  <a:pt x="1104" y="864"/>
                </a:lnTo>
                <a:lnTo>
                  <a:pt x="0" y="1152"/>
                </a:lnTo>
                <a:close/>
              </a:path>
            </a:pathLst>
          </a:custGeom>
          <a:solidFill>
            <a:schemeClr val="bg1">
              <a:lumMod val="85000"/>
            </a:schemeClr>
          </a:solidFill>
          <a:ln w="12700" cap="flat" cmpd="sng">
            <a:solidFill>
              <a:schemeClr val="tx1"/>
            </a:solidFill>
            <a:prstDash val="solid"/>
            <a:round/>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28678" name="Text Box 8"/>
              <p:cNvSpPr txBox="1">
                <a:spLocks noChangeArrowheads="1"/>
              </p:cNvSpPr>
              <p:nvPr/>
            </p:nvSpPr>
            <p:spPr bwMode="auto">
              <a:xfrm>
                <a:off x="1055440" y="4873804"/>
                <a:ext cx="5881867" cy="172354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en-US" sz="1000" dirty="0"/>
              </a:p>
              <a:p>
                <a:r>
                  <a:rPr lang="hu-HU" altLang="en-US" dirty="0">
                    <a:latin typeface="+mn-lt"/>
                  </a:rPr>
                  <a:t>2. A metszéspont a háromszögön belül van-e?</a:t>
                </a:r>
              </a:p>
              <a:p>
                <a:r>
                  <a:rPr lang="hu-HU" altLang="en-US" dirty="0"/>
                  <a:t>	</a:t>
                </a:r>
                <a14:m>
                  <m:oMath xmlns:m="http://schemas.openxmlformats.org/officeDocument/2006/math">
                    <m:r>
                      <a:rPr lang="hu-HU" altLang="en-US" i="1" dirty="0">
                        <a:latin typeface="Cambria Math"/>
                      </a:rPr>
                      <m:t>((</m:t>
                    </m:r>
                    <m:r>
                      <a:rPr lang="hu-HU" altLang="en-US" b="1" i="1" dirty="0">
                        <a:latin typeface="Cambria Math"/>
                      </a:rPr>
                      <m:t>𝒓</m:t>
                    </m:r>
                    <m:r>
                      <a:rPr lang="hu-HU" altLang="en-US" b="1" i="1" dirty="0">
                        <a:latin typeface="Cambria Math"/>
                      </a:rPr>
                      <m:t>𝟐</m:t>
                    </m:r>
                    <m:r>
                      <a:rPr lang="hu-HU" altLang="en-US" i="1" dirty="0">
                        <a:latin typeface="Cambria Math"/>
                      </a:rPr>
                      <m:t>−</m:t>
                    </m:r>
                    <m:r>
                      <a:rPr lang="hu-HU" altLang="en-US" b="1" i="1" dirty="0">
                        <a:latin typeface="Cambria Math"/>
                      </a:rPr>
                      <m:t>𝒓</m:t>
                    </m:r>
                    <m:r>
                      <a:rPr lang="hu-HU" altLang="en-US" b="1" i="1" dirty="0">
                        <a:latin typeface="Cambria Math"/>
                      </a:rPr>
                      <m:t>𝟏</m:t>
                    </m:r>
                    <m:r>
                      <a:rPr lang="hu-HU" altLang="en-US" i="1" dirty="0">
                        <a:latin typeface="Cambria Math"/>
                      </a:rPr>
                      <m:t>)</m:t>
                    </m:r>
                    <m:r>
                      <a:rPr lang="hu-HU" altLang="en-US" b="1" i="1" dirty="0">
                        <a:latin typeface="Cambria Math"/>
                        <a:sym typeface="Symbol" pitchFamily="18" charset="2"/>
                      </a:rPr>
                      <m:t></m:t>
                    </m:r>
                    <m:r>
                      <a:rPr lang="hu-HU" altLang="en-US" i="1" dirty="0">
                        <a:latin typeface="Cambria Math"/>
                      </a:rPr>
                      <m:t>(</m:t>
                    </m:r>
                    <m:r>
                      <a:rPr lang="hu-HU" altLang="en-US" b="1" i="1" dirty="0">
                        <a:latin typeface="Cambria Math"/>
                      </a:rPr>
                      <m:t>𝒑</m:t>
                    </m:r>
                    <m:r>
                      <a:rPr lang="hu-HU" altLang="en-US" i="1" dirty="0">
                        <a:latin typeface="Cambria Math"/>
                      </a:rPr>
                      <m:t>−</m:t>
                    </m:r>
                    <m:r>
                      <a:rPr lang="hu-HU" altLang="en-US" b="1" i="1" dirty="0">
                        <a:latin typeface="Cambria Math"/>
                      </a:rPr>
                      <m:t>𝒓</m:t>
                    </m:r>
                    <m:r>
                      <a:rPr lang="hu-HU" altLang="en-US" b="1" i="1" dirty="0">
                        <a:latin typeface="Cambria Math"/>
                      </a:rPr>
                      <m:t>𝟏</m:t>
                    </m:r>
                    <m:r>
                      <a:rPr lang="hu-HU" altLang="en-US" i="1" dirty="0">
                        <a:latin typeface="Cambria Math"/>
                      </a:rPr>
                      <m:t>))·</m:t>
                    </m:r>
                    <m:r>
                      <a:rPr lang="hu-HU" altLang="en-US" b="1" i="1" dirty="0">
                        <a:latin typeface="Cambria Math"/>
                      </a:rPr>
                      <m:t>𝒏</m:t>
                    </m:r>
                    <m:r>
                      <a:rPr lang="hu-HU" altLang="en-US" i="1" dirty="0">
                        <a:latin typeface="Cambria Math"/>
                      </a:rPr>
                      <m:t> &gt; 0 </m:t>
                    </m:r>
                  </m:oMath>
                </a14:m>
                <a:endParaRPr lang="hu-HU" altLang="en-US" dirty="0"/>
              </a:p>
              <a:p>
                <a:r>
                  <a:rPr lang="hu-HU" altLang="en-US" dirty="0"/>
                  <a:t>	</a:t>
                </a:r>
                <a14:m>
                  <m:oMath xmlns:m="http://schemas.openxmlformats.org/officeDocument/2006/math">
                    <m:r>
                      <a:rPr lang="hu-HU" altLang="en-US" i="1" dirty="0">
                        <a:latin typeface="Cambria Math"/>
                      </a:rPr>
                      <m:t>((</m:t>
                    </m:r>
                    <m:r>
                      <a:rPr lang="hu-HU" altLang="en-US" b="1" i="1" dirty="0">
                        <a:latin typeface="Cambria Math"/>
                      </a:rPr>
                      <m:t>𝒓</m:t>
                    </m:r>
                    <m:r>
                      <a:rPr lang="hu-HU" altLang="en-US" b="1" i="1" dirty="0">
                        <a:latin typeface="Cambria Math"/>
                      </a:rPr>
                      <m:t>𝟑</m:t>
                    </m:r>
                    <m:r>
                      <a:rPr lang="hu-HU" altLang="en-US" i="1" dirty="0">
                        <a:latin typeface="Cambria Math"/>
                      </a:rPr>
                      <m:t>−</m:t>
                    </m:r>
                    <m:r>
                      <a:rPr lang="hu-HU" altLang="en-US" b="1" i="1" dirty="0">
                        <a:latin typeface="Cambria Math"/>
                      </a:rPr>
                      <m:t>𝒓</m:t>
                    </m:r>
                    <m:r>
                      <a:rPr lang="hu-HU" altLang="en-US" b="1" i="1" dirty="0">
                        <a:latin typeface="Cambria Math"/>
                      </a:rPr>
                      <m:t>𝟐</m:t>
                    </m:r>
                    <m:r>
                      <a:rPr lang="hu-HU" altLang="en-US" i="1" dirty="0">
                        <a:latin typeface="Cambria Math"/>
                      </a:rPr>
                      <m:t>)</m:t>
                    </m:r>
                    <m:r>
                      <a:rPr lang="hu-HU" altLang="en-US" b="1" i="1" dirty="0">
                        <a:latin typeface="Cambria Math"/>
                        <a:sym typeface="Symbol" pitchFamily="18" charset="2"/>
                      </a:rPr>
                      <m:t></m:t>
                    </m:r>
                    <m:r>
                      <a:rPr lang="hu-HU" altLang="en-US" i="1" dirty="0">
                        <a:latin typeface="Cambria Math"/>
                      </a:rPr>
                      <m:t>(</m:t>
                    </m:r>
                    <m:r>
                      <a:rPr lang="hu-HU" altLang="en-US" b="1" i="1" dirty="0">
                        <a:latin typeface="Cambria Math"/>
                      </a:rPr>
                      <m:t>𝒑</m:t>
                    </m:r>
                    <m:r>
                      <a:rPr lang="hu-HU" altLang="en-US" i="1" dirty="0">
                        <a:latin typeface="Cambria Math"/>
                      </a:rPr>
                      <m:t>−</m:t>
                    </m:r>
                    <m:r>
                      <a:rPr lang="hu-HU" altLang="en-US" b="1" i="1" dirty="0">
                        <a:latin typeface="Cambria Math"/>
                      </a:rPr>
                      <m:t>𝒓</m:t>
                    </m:r>
                    <m:r>
                      <a:rPr lang="hu-HU" altLang="en-US" b="1" i="1" dirty="0">
                        <a:latin typeface="Cambria Math"/>
                      </a:rPr>
                      <m:t>𝟐</m:t>
                    </m:r>
                    <m:r>
                      <a:rPr lang="hu-HU" altLang="en-US" i="1" dirty="0">
                        <a:latin typeface="Cambria Math"/>
                      </a:rPr>
                      <m:t>))·</m:t>
                    </m:r>
                    <m:r>
                      <a:rPr lang="hu-HU" altLang="en-US" b="1" i="1" dirty="0">
                        <a:latin typeface="Cambria Math"/>
                      </a:rPr>
                      <m:t>𝒏</m:t>
                    </m:r>
                    <m:r>
                      <a:rPr lang="hu-HU" altLang="en-US" i="1" dirty="0">
                        <a:latin typeface="Cambria Math"/>
                      </a:rPr>
                      <m:t> &gt; 0 </m:t>
                    </m:r>
                  </m:oMath>
                </a14:m>
                <a:endParaRPr lang="hu-HU" altLang="en-US" dirty="0"/>
              </a:p>
              <a:p>
                <a:r>
                  <a:rPr lang="hu-HU" altLang="en-US" dirty="0"/>
                  <a:t>	</a:t>
                </a:r>
                <a14:m>
                  <m:oMath xmlns:m="http://schemas.openxmlformats.org/officeDocument/2006/math">
                    <m:r>
                      <a:rPr lang="hu-HU" altLang="en-US" i="1" dirty="0">
                        <a:latin typeface="Cambria Math"/>
                      </a:rPr>
                      <m:t>((</m:t>
                    </m:r>
                    <m:r>
                      <a:rPr lang="hu-HU" altLang="en-US" b="1" i="1" dirty="0">
                        <a:latin typeface="Cambria Math"/>
                      </a:rPr>
                      <m:t>𝒓</m:t>
                    </m:r>
                    <m:r>
                      <a:rPr lang="hu-HU" altLang="en-US" b="1" i="1" dirty="0">
                        <a:latin typeface="Cambria Math"/>
                      </a:rPr>
                      <m:t>𝟏</m:t>
                    </m:r>
                    <m:r>
                      <a:rPr lang="hu-HU" altLang="en-US" i="1" dirty="0">
                        <a:latin typeface="Cambria Math"/>
                      </a:rPr>
                      <m:t>−</m:t>
                    </m:r>
                    <m:r>
                      <a:rPr lang="hu-HU" altLang="en-US" b="1" i="1" dirty="0">
                        <a:latin typeface="Cambria Math"/>
                      </a:rPr>
                      <m:t>𝒓</m:t>
                    </m:r>
                    <m:r>
                      <a:rPr lang="hu-HU" altLang="en-US" b="1" i="1" dirty="0">
                        <a:latin typeface="Cambria Math"/>
                      </a:rPr>
                      <m:t>𝟑</m:t>
                    </m:r>
                    <m:r>
                      <a:rPr lang="hu-HU" altLang="en-US" i="1" dirty="0">
                        <a:latin typeface="Cambria Math"/>
                      </a:rPr>
                      <m:t>)</m:t>
                    </m:r>
                    <m:r>
                      <a:rPr lang="hu-HU" altLang="en-US" b="1" i="1" dirty="0">
                        <a:latin typeface="Cambria Math"/>
                        <a:sym typeface="Symbol" pitchFamily="18" charset="2"/>
                      </a:rPr>
                      <m:t></m:t>
                    </m:r>
                    <m:r>
                      <a:rPr lang="hu-HU" altLang="en-US" i="1" dirty="0">
                        <a:latin typeface="Cambria Math"/>
                      </a:rPr>
                      <m:t>(</m:t>
                    </m:r>
                    <m:r>
                      <a:rPr lang="hu-HU" altLang="en-US" b="1" i="1" dirty="0">
                        <a:latin typeface="Cambria Math"/>
                      </a:rPr>
                      <m:t>𝒑</m:t>
                    </m:r>
                    <m:r>
                      <a:rPr lang="hu-HU" altLang="en-US" i="1" dirty="0">
                        <a:latin typeface="Cambria Math"/>
                      </a:rPr>
                      <m:t>−</m:t>
                    </m:r>
                    <m:r>
                      <a:rPr lang="hu-HU" altLang="en-US" b="1" i="1" dirty="0">
                        <a:latin typeface="Cambria Math"/>
                      </a:rPr>
                      <m:t>𝒓</m:t>
                    </m:r>
                    <m:r>
                      <a:rPr lang="hu-HU" altLang="en-US" b="1" i="1" dirty="0">
                        <a:latin typeface="Cambria Math"/>
                      </a:rPr>
                      <m:t>𝟑</m:t>
                    </m:r>
                    <m:r>
                      <a:rPr lang="hu-HU" altLang="en-US" i="1" dirty="0">
                        <a:latin typeface="Cambria Math"/>
                      </a:rPr>
                      <m:t>))·</m:t>
                    </m:r>
                    <m:r>
                      <a:rPr lang="hu-HU" altLang="en-US" b="1" i="1" dirty="0">
                        <a:latin typeface="Cambria Math"/>
                      </a:rPr>
                      <m:t>𝒏</m:t>
                    </m:r>
                    <m:r>
                      <a:rPr lang="hu-HU" altLang="en-US" i="1" dirty="0">
                        <a:latin typeface="Cambria Math"/>
                      </a:rPr>
                      <m:t> &gt; 0 </m:t>
                    </m:r>
                  </m:oMath>
                </a14:m>
                <a:endParaRPr lang="hu-HU" altLang="en-US" dirty="0"/>
              </a:p>
            </p:txBody>
          </p:sp>
        </mc:Choice>
        <mc:Fallback xmlns="">
          <p:sp>
            <p:nvSpPr>
              <p:cNvPr id="28678" name="Text Box 8"/>
              <p:cNvSpPr txBox="1">
                <a:spLocks noRot="1" noChangeAspect="1" noMove="1" noResize="1" noEditPoints="1" noAdjustHandles="1" noChangeArrowheads="1" noChangeShapeType="1" noTextEdit="1"/>
              </p:cNvSpPr>
              <p:nvPr/>
            </p:nvSpPr>
            <p:spPr bwMode="auto">
              <a:xfrm>
                <a:off x="1055440" y="4873804"/>
                <a:ext cx="5881867" cy="1723549"/>
              </a:xfrm>
              <a:prstGeom prst="rect">
                <a:avLst/>
              </a:prstGeom>
              <a:blipFill>
                <a:blip r:embed="rId3"/>
                <a:stretch>
                  <a:fillRect l="-1554" r="-622" b="-461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679" name="Rectangle 9"/>
              <p:cNvSpPr>
                <a:spLocks noChangeArrowheads="1"/>
              </p:cNvSpPr>
              <p:nvPr/>
            </p:nvSpPr>
            <p:spPr bwMode="auto">
              <a:xfrm>
                <a:off x="1631505" y="3282056"/>
                <a:ext cx="61106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rPr>
                        <m:t>𝒓</m:t>
                      </m:r>
                      <m:r>
                        <a:rPr lang="hu-HU" altLang="en-US" b="1" i="1" dirty="0">
                          <a:latin typeface="Cambria Math"/>
                        </a:rPr>
                        <m:t>𝟏</m:t>
                      </m:r>
                    </m:oMath>
                  </m:oMathPara>
                </a14:m>
                <a:endParaRPr lang="hu-HU" altLang="en-US" b="1" dirty="0"/>
              </a:p>
            </p:txBody>
          </p:sp>
        </mc:Choice>
        <mc:Fallback xmlns="">
          <p:sp>
            <p:nvSpPr>
              <p:cNvPr id="28679" name="Rectangle 9"/>
              <p:cNvSpPr>
                <a:spLocks noRot="1" noChangeAspect="1" noMove="1" noResize="1" noEditPoints="1" noAdjustHandles="1" noChangeArrowheads="1" noChangeShapeType="1" noTextEdit="1"/>
              </p:cNvSpPr>
              <p:nvPr/>
            </p:nvSpPr>
            <p:spPr bwMode="auto">
              <a:xfrm>
                <a:off x="1631505" y="3282056"/>
                <a:ext cx="611065" cy="46166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680" name="Rectangle 10"/>
              <p:cNvSpPr>
                <a:spLocks noChangeArrowheads="1"/>
              </p:cNvSpPr>
              <p:nvPr/>
            </p:nvSpPr>
            <p:spPr bwMode="auto">
              <a:xfrm>
                <a:off x="7195119" y="3399384"/>
                <a:ext cx="61106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rPr>
                        <m:t>𝒓</m:t>
                      </m:r>
                      <m:r>
                        <a:rPr lang="hu-HU" altLang="en-US" b="1" i="1" dirty="0">
                          <a:latin typeface="Cambria Math"/>
                        </a:rPr>
                        <m:t>𝟏</m:t>
                      </m:r>
                    </m:oMath>
                  </m:oMathPara>
                </a14:m>
                <a:endParaRPr lang="hu-HU" altLang="en-US" b="1" dirty="0"/>
              </a:p>
            </p:txBody>
          </p:sp>
        </mc:Choice>
        <mc:Fallback xmlns="">
          <p:sp>
            <p:nvSpPr>
              <p:cNvPr id="28680" name="Rectangle 10"/>
              <p:cNvSpPr>
                <a:spLocks noRot="1" noChangeAspect="1" noMove="1" noResize="1" noEditPoints="1" noAdjustHandles="1" noChangeArrowheads="1" noChangeShapeType="1" noTextEdit="1"/>
              </p:cNvSpPr>
              <p:nvPr/>
            </p:nvSpPr>
            <p:spPr bwMode="auto">
              <a:xfrm>
                <a:off x="7195119" y="3399384"/>
                <a:ext cx="611065" cy="46166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8681" name="Line 11"/>
          <p:cNvSpPr>
            <a:spLocks noChangeShapeType="1"/>
          </p:cNvSpPr>
          <p:nvPr/>
        </p:nvSpPr>
        <p:spPr bwMode="auto">
          <a:xfrm flipV="1">
            <a:off x="7732852" y="2667826"/>
            <a:ext cx="1524000" cy="9906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3" name="Line 13"/>
          <p:cNvSpPr>
            <a:spLocks noChangeShapeType="1"/>
          </p:cNvSpPr>
          <p:nvPr/>
        </p:nvSpPr>
        <p:spPr bwMode="auto">
          <a:xfrm flipV="1">
            <a:off x="7732852" y="3201226"/>
            <a:ext cx="2667000" cy="457200"/>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8685" name="Rectangle 15"/>
              <p:cNvSpPr>
                <a:spLocks noChangeArrowheads="1"/>
              </p:cNvSpPr>
              <p:nvPr/>
            </p:nvSpPr>
            <p:spPr bwMode="auto">
              <a:xfrm>
                <a:off x="10133152" y="3265639"/>
                <a:ext cx="533400" cy="4572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rPr>
                        <m:t>𝒓</m:t>
                      </m:r>
                      <m:r>
                        <a:rPr lang="hu-HU" altLang="en-US" b="1" i="1" dirty="0">
                          <a:latin typeface="Cambria Math"/>
                        </a:rPr>
                        <m:t>𝟐</m:t>
                      </m:r>
                    </m:oMath>
                  </m:oMathPara>
                </a14:m>
                <a:endParaRPr lang="hu-HU" altLang="en-US" b="1" dirty="0"/>
              </a:p>
            </p:txBody>
          </p:sp>
        </mc:Choice>
        <mc:Fallback xmlns="">
          <p:sp>
            <p:nvSpPr>
              <p:cNvPr id="28685" name="Rectangle 15"/>
              <p:cNvSpPr>
                <a:spLocks noRot="1" noChangeAspect="1" noMove="1" noResize="1" noEditPoints="1" noAdjustHandles="1" noChangeArrowheads="1" noChangeShapeType="1" noTextEdit="1"/>
              </p:cNvSpPr>
              <p:nvPr/>
            </p:nvSpPr>
            <p:spPr bwMode="auto">
              <a:xfrm>
                <a:off x="10133152" y="3265639"/>
                <a:ext cx="533400" cy="457200"/>
              </a:xfrm>
              <a:prstGeom prst="rect">
                <a:avLst/>
              </a:prstGeom>
              <a:blipFill>
                <a:blip r:embed="rId6"/>
                <a:stretch>
                  <a:fillRect l="-2273" r="-2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686" name="Rectangle 16"/>
              <p:cNvSpPr>
                <a:spLocks noChangeArrowheads="1"/>
              </p:cNvSpPr>
              <p:nvPr/>
            </p:nvSpPr>
            <p:spPr bwMode="auto">
              <a:xfrm>
                <a:off x="8906015" y="2197927"/>
                <a:ext cx="45236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rPr>
                        <m:t>𝒑</m:t>
                      </m:r>
                    </m:oMath>
                  </m:oMathPara>
                </a14:m>
                <a:endParaRPr lang="hu-HU" altLang="en-US" b="1" dirty="0"/>
              </a:p>
            </p:txBody>
          </p:sp>
        </mc:Choice>
        <mc:Fallback xmlns="">
          <p:sp>
            <p:nvSpPr>
              <p:cNvPr id="28686" name="Rectangle 16"/>
              <p:cNvSpPr>
                <a:spLocks noRot="1" noChangeAspect="1" noMove="1" noResize="1" noEditPoints="1" noAdjustHandles="1" noChangeArrowheads="1" noChangeShapeType="1" noTextEdit="1"/>
              </p:cNvSpPr>
              <p:nvPr/>
            </p:nvSpPr>
            <p:spPr bwMode="auto">
              <a:xfrm>
                <a:off x="8906015" y="2197927"/>
                <a:ext cx="452368" cy="461665"/>
              </a:xfrm>
              <a:prstGeom prst="rect">
                <a:avLst/>
              </a:prstGeom>
              <a:blipFill>
                <a:blip r:embed="rId7"/>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687" name="Rectangle 17"/>
              <p:cNvSpPr>
                <a:spLocks noChangeArrowheads="1"/>
              </p:cNvSpPr>
              <p:nvPr/>
            </p:nvSpPr>
            <p:spPr bwMode="auto">
              <a:xfrm>
                <a:off x="9175695" y="1355536"/>
                <a:ext cx="61106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rPr>
                        <m:t>𝒓</m:t>
                      </m:r>
                      <m:r>
                        <a:rPr lang="hu-HU" altLang="en-US" b="1" i="1" dirty="0">
                          <a:latin typeface="Cambria Math"/>
                        </a:rPr>
                        <m:t>𝟑</m:t>
                      </m:r>
                    </m:oMath>
                  </m:oMathPara>
                </a14:m>
                <a:endParaRPr lang="hu-HU" altLang="en-US" b="1" dirty="0"/>
              </a:p>
            </p:txBody>
          </p:sp>
        </mc:Choice>
        <mc:Fallback xmlns="">
          <p:sp>
            <p:nvSpPr>
              <p:cNvPr id="28687" name="Rectangle 17"/>
              <p:cNvSpPr>
                <a:spLocks noRot="1" noChangeAspect="1" noMove="1" noResize="1" noEditPoints="1" noAdjustHandles="1" noChangeArrowheads="1" noChangeShapeType="1" noTextEdit="1"/>
              </p:cNvSpPr>
              <p:nvPr/>
            </p:nvSpPr>
            <p:spPr bwMode="auto">
              <a:xfrm>
                <a:off x="9175695" y="1355536"/>
                <a:ext cx="611065"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688" name="Text Box 18"/>
              <p:cNvSpPr txBox="1">
                <a:spLocks noChangeArrowheads="1"/>
              </p:cNvSpPr>
              <p:nvPr/>
            </p:nvSpPr>
            <p:spPr bwMode="auto">
              <a:xfrm>
                <a:off x="8276253" y="5306996"/>
                <a:ext cx="3021013" cy="1200150"/>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Felületi normális: </a:t>
                </a:r>
                <a14:m>
                  <m:oMath xmlns:m="http://schemas.openxmlformats.org/officeDocument/2006/math">
                    <m:r>
                      <a:rPr lang="hu-HU" altLang="en-US" b="1" i="1" dirty="0">
                        <a:latin typeface="Cambria Math"/>
                      </a:rPr>
                      <m:t>𝒏</m:t>
                    </m:r>
                  </m:oMath>
                </a14:m>
                <a:endParaRPr lang="hu-HU" altLang="en-US" b="1" dirty="0"/>
              </a:p>
              <a:p>
                <a:r>
                  <a:rPr lang="hu-HU" altLang="en-US" dirty="0">
                    <a:latin typeface="+mn-lt"/>
                  </a:rPr>
                  <a:t>vagy árnyaló </a:t>
                </a:r>
                <a:r>
                  <a:rPr lang="hu-HU" altLang="en-US" dirty="0" err="1">
                    <a:latin typeface="+mn-lt"/>
                  </a:rPr>
                  <a:t>normálok</a:t>
                </a:r>
                <a:endParaRPr lang="hu-HU" altLang="en-US" dirty="0">
                  <a:latin typeface="+mn-lt"/>
                </a:endParaRPr>
              </a:p>
              <a:p>
                <a:r>
                  <a:rPr lang="hu-HU" altLang="en-US" dirty="0">
                    <a:latin typeface="+mn-lt"/>
                  </a:rPr>
                  <a:t>(</a:t>
                </a:r>
                <a:r>
                  <a:rPr lang="hu-HU" altLang="en-US" dirty="0" err="1">
                    <a:latin typeface="+mn-lt"/>
                  </a:rPr>
                  <a:t>shading</a:t>
                </a:r>
                <a:r>
                  <a:rPr lang="hu-HU" altLang="en-US" dirty="0">
                    <a:latin typeface="+mn-lt"/>
                  </a:rPr>
                  <a:t> </a:t>
                </a:r>
                <a:r>
                  <a:rPr lang="hu-HU" altLang="en-US" dirty="0" err="1">
                    <a:latin typeface="+mn-lt"/>
                  </a:rPr>
                  <a:t>normals</a:t>
                </a:r>
                <a:r>
                  <a:rPr lang="hu-HU" altLang="en-US" dirty="0">
                    <a:latin typeface="+mn-lt"/>
                  </a:rPr>
                  <a:t>)</a:t>
                </a:r>
              </a:p>
            </p:txBody>
          </p:sp>
        </mc:Choice>
        <mc:Fallback xmlns="">
          <p:sp>
            <p:nvSpPr>
              <p:cNvPr id="28688" name="Text Box 18"/>
              <p:cNvSpPr txBox="1">
                <a:spLocks noRot="1" noChangeAspect="1" noMove="1" noResize="1" noEditPoints="1" noAdjustHandles="1" noChangeArrowheads="1" noChangeShapeType="1" noTextEdit="1"/>
              </p:cNvSpPr>
              <p:nvPr/>
            </p:nvSpPr>
            <p:spPr bwMode="auto">
              <a:xfrm>
                <a:off x="8276253" y="5306996"/>
                <a:ext cx="3021013" cy="1200150"/>
              </a:xfrm>
              <a:prstGeom prst="rect">
                <a:avLst/>
              </a:prstGeom>
              <a:blipFill>
                <a:blip r:embed="rId9"/>
                <a:stretch>
                  <a:fillRect l="-3018" t="-3535" r="-1408" b="-10606"/>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28689" name="Freeform 19"/>
          <p:cNvSpPr>
            <a:spLocks/>
          </p:cNvSpPr>
          <p:nvPr/>
        </p:nvSpPr>
        <p:spPr bwMode="auto">
          <a:xfrm>
            <a:off x="2130528" y="1665420"/>
            <a:ext cx="2667000" cy="1828800"/>
          </a:xfrm>
          <a:custGeom>
            <a:avLst/>
            <a:gdLst>
              <a:gd name="T0" fmla="*/ 0 w 1104"/>
              <a:gd name="T1" fmla="*/ 2147483647 h 1152"/>
              <a:gd name="T2" fmla="*/ 2147483647 w 1104"/>
              <a:gd name="T3" fmla="*/ 0 h 1152"/>
              <a:gd name="T4" fmla="*/ 2147483647 w 1104"/>
              <a:gd name="T5" fmla="*/ 2147483647 h 1152"/>
              <a:gd name="T6" fmla="*/ 0 w 1104"/>
              <a:gd name="T7" fmla="*/ 2147483647 h 1152"/>
              <a:gd name="T8" fmla="*/ 0 60000 65536"/>
              <a:gd name="T9" fmla="*/ 0 60000 65536"/>
              <a:gd name="T10" fmla="*/ 0 60000 65536"/>
              <a:gd name="T11" fmla="*/ 0 60000 65536"/>
              <a:gd name="T12" fmla="*/ 0 w 1104"/>
              <a:gd name="T13" fmla="*/ 0 h 1152"/>
              <a:gd name="T14" fmla="*/ 1104 w 1104"/>
              <a:gd name="T15" fmla="*/ 1152 h 1152"/>
            </a:gdLst>
            <a:ahLst/>
            <a:cxnLst>
              <a:cxn ang="T8">
                <a:pos x="T0" y="T1"/>
              </a:cxn>
              <a:cxn ang="T9">
                <a:pos x="T2" y="T3"/>
              </a:cxn>
              <a:cxn ang="T10">
                <a:pos x="T4" y="T5"/>
              </a:cxn>
              <a:cxn ang="T11">
                <a:pos x="T6" y="T7"/>
              </a:cxn>
            </a:cxnLst>
            <a:rect l="T12" t="T13" r="T14" b="T15"/>
            <a:pathLst>
              <a:path w="1104" h="1152">
                <a:moveTo>
                  <a:pt x="0" y="1152"/>
                </a:moveTo>
                <a:lnTo>
                  <a:pt x="720" y="0"/>
                </a:lnTo>
                <a:lnTo>
                  <a:pt x="1104" y="864"/>
                </a:lnTo>
                <a:lnTo>
                  <a:pt x="0" y="1152"/>
                </a:lnTo>
                <a:close/>
              </a:path>
            </a:pathLst>
          </a:custGeom>
          <a:solidFill>
            <a:schemeClr val="bg1">
              <a:lumMod val="85000"/>
            </a:schemeClr>
          </a:solidFill>
          <a:ln>
            <a:noFill/>
          </a:ln>
          <a:extLst/>
        </p:spPr>
        <p:txBody>
          <a:bodyPr wrap="none" anchor="ctr"/>
          <a:lstStyle/>
          <a:p>
            <a:endParaRPr lang="en-US"/>
          </a:p>
        </p:txBody>
      </p:sp>
      <mc:AlternateContent xmlns:mc="http://schemas.openxmlformats.org/markup-compatibility/2006" xmlns:a14="http://schemas.microsoft.com/office/drawing/2010/main">
        <mc:Choice Requires="a14">
          <p:sp>
            <p:nvSpPr>
              <p:cNvPr id="28690" name="Rectangle 22"/>
              <p:cNvSpPr>
                <a:spLocks noChangeArrowheads="1"/>
              </p:cNvSpPr>
              <p:nvPr/>
            </p:nvSpPr>
            <p:spPr bwMode="auto">
              <a:xfrm>
                <a:off x="3643415" y="2125796"/>
                <a:ext cx="45236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rPr>
                        <m:t>𝒑</m:t>
                      </m:r>
                    </m:oMath>
                  </m:oMathPara>
                </a14:m>
                <a:endParaRPr lang="hu-HU" altLang="en-US" b="1" dirty="0"/>
              </a:p>
            </p:txBody>
          </p:sp>
        </mc:Choice>
        <mc:Fallback xmlns="">
          <p:sp>
            <p:nvSpPr>
              <p:cNvPr id="28690" name="Rectangle 22"/>
              <p:cNvSpPr>
                <a:spLocks noRot="1" noChangeAspect="1" noMove="1" noResize="1" noEditPoints="1" noAdjustHandles="1" noChangeArrowheads="1" noChangeShapeType="1" noTextEdit="1"/>
              </p:cNvSpPr>
              <p:nvPr/>
            </p:nvSpPr>
            <p:spPr bwMode="auto">
              <a:xfrm>
                <a:off x="3643415" y="2125796"/>
                <a:ext cx="452368" cy="461665"/>
              </a:xfrm>
              <a:prstGeom prst="rect">
                <a:avLst/>
              </a:prstGeom>
              <a:blipFill>
                <a:blip r:embed="rId10"/>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691" name="Rectangle 24"/>
              <p:cNvSpPr>
                <a:spLocks noChangeArrowheads="1"/>
              </p:cNvSpPr>
              <p:nvPr/>
            </p:nvSpPr>
            <p:spPr bwMode="auto">
              <a:xfrm>
                <a:off x="2883820" y="1153479"/>
                <a:ext cx="373910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rPr>
                        <m:t>𝒏</m:t>
                      </m:r>
                      <m:r>
                        <a:rPr lang="en-US" altLang="en-US" i="1" dirty="0">
                          <a:latin typeface="Cambria Math"/>
                        </a:rPr>
                        <m:t>=(</m:t>
                      </m:r>
                      <m:r>
                        <a:rPr lang="en-US" altLang="en-US" b="1" i="1" dirty="0">
                          <a:latin typeface="Cambria Math"/>
                        </a:rPr>
                        <m:t>𝒓</m:t>
                      </m:r>
                      <m:r>
                        <a:rPr lang="en-US" altLang="en-US" b="1" i="1" dirty="0">
                          <a:latin typeface="Cambria Math"/>
                        </a:rPr>
                        <m:t>𝟐</m:t>
                      </m:r>
                      <m:r>
                        <a:rPr lang="en-US" altLang="en-US" i="1" dirty="0">
                          <a:latin typeface="Cambria Math"/>
                        </a:rPr>
                        <m:t>−</m:t>
                      </m:r>
                      <m:r>
                        <a:rPr lang="en-US" altLang="en-US" b="1" i="1" dirty="0">
                          <a:latin typeface="Cambria Math"/>
                        </a:rPr>
                        <m:t>𝒓</m:t>
                      </m:r>
                      <m:r>
                        <a:rPr lang="en-US" altLang="en-US" b="1" i="1" dirty="0">
                          <a:latin typeface="Cambria Math"/>
                        </a:rPr>
                        <m:t>𝟏</m:t>
                      </m:r>
                      <m:r>
                        <a:rPr lang="en-US" altLang="en-US" i="1" dirty="0">
                          <a:latin typeface="Cambria Math"/>
                        </a:rPr>
                        <m:t>)</m:t>
                      </m:r>
                      <m:r>
                        <a:rPr lang="hu-HU" altLang="en-US" b="1" i="1" dirty="0">
                          <a:latin typeface="Cambria Math"/>
                          <a:sym typeface="Symbol" pitchFamily="18" charset="2"/>
                        </a:rPr>
                        <m:t></m:t>
                      </m:r>
                      <m:r>
                        <a:rPr lang="en-US" altLang="en-US" i="1" dirty="0">
                          <a:latin typeface="Cambria Math"/>
                        </a:rPr>
                        <m:t>(</m:t>
                      </m:r>
                      <m:r>
                        <a:rPr lang="en-US" altLang="en-US" b="1" i="1" dirty="0">
                          <a:latin typeface="Cambria Math"/>
                        </a:rPr>
                        <m:t>𝒓</m:t>
                      </m:r>
                      <m:r>
                        <a:rPr lang="en-US" altLang="en-US" b="1" i="1" dirty="0">
                          <a:latin typeface="Cambria Math"/>
                        </a:rPr>
                        <m:t>𝟑</m:t>
                      </m:r>
                      <m:r>
                        <a:rPr lang="en-US" altLang="en-US" i="1" dirty="0">
                          <a:latin typeface="Cambria Math"/>
                        </a:rPr>
                        <m:t>−</m:t>
                      </m:r>
                      <m:r>
                        <a:rPr lang="en-US" altLang="en-US" b="1" i="1" dirty="0">
                          <a:latin typeface="Cambria Math"/>
                        </a:rPr>
                        <m:t>𝒓</m:t>
                      </m:r>
                      <m:r>
                        <a:rPr lang="en-US" altLang="en-US" b="1" i="1" dirty="0">
                          <a:latin typeface="Cambria Math"/>
                        </a:rPr>
                        <m:t>𝟏</m:t>
                      </m:r>
                      <m:r>
                        <a:rPr lang="en-US" altLang="en-US" i="1" dirty="0">
                          <a:latin typeface="Cambria Math"/>
                        </a:rPr>
                        <m:t>)</m:t>
                      </m:r>
                    </m:oMath>
                  </m:oMathPara>
                </a14:m>
                <a:endParaRPr lang="en-US" altLang="en-US" dirty="0"/>
              </a:p>
            </p:txBody>
          </p:sp>
        </mc:Choice>
        <mc:Fallback xmlns="">
          <p:sp>
            <p:nvSpPr>
              <p:cNvPr id="28691" name="Rectangle 24"/>
              <p:cNvSpPr>
                <a:spLocks noRot="1" noChangeAspect="1" noMove="1" noResize="1" noEditPoints="1" noAdjustHandles="1" noChangeArrowheads="1" noChangeShapeType="1" noTextEdit="1"/>
              </p:cNvSpPr>
              <p:nvPr/>
            </p:nvSpPr>
            <p:spPr bwMode="auto">
              <a:xfrm>
                <a:off x="2883820" y="1153479"/>
                <a:ext cx="3739101" cy="461665"/>
              </a:xfrm>
              <a:prstGeom prst="rect">
                <a:avLst/>
              </a:prstGeom>
              <a:blipFill>
                <a:blip r:embed="rId11"/>
                <a:stretch>
                  <a:fillRect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692" name="Rectangle 25"/>
              <p:cNvSpPr>
                <a:spLocks noChangeArrowheads="1"/>
              </p:cNvSpPr>
              <p:nvPr/>
            </p:nvSpPr>
            <p:spPr bwMode="auto">
              <a:xfrm>
                <a:off x="3835564" y="1463163"/>
                <a:ext cx="61106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rPr>
                        <m:t>𝒓</m:t>
                      </m:r>
                      <m:r>
                        <a:rPr lang="en-US" altLang="en-US" b="1" i="1" dirty="0">
                          <a:latin typeface="Cambria Math"/>
                        </a:rPr>
                        <m:t>𝟑</m:t>
                      </m:r>
                    </m:oMath>
                  </m:oMathPara>
                </a14:m>
                <a:endParaRPr lang="hu-HU" altLang="en-US" b="1" dirty="0"/>
              </a:p>
            </p:txBody>
          </p:sp>
        </mc:Choice>
        <mc:Fallback xmlns="">
          <p:sp>
            <p:nvSpPr>
              <p:cNvPr id="28692" name="Rectangle 25"/>
              <p:cNvSpPr>
                <a:spLocks noRot="1" noChangeAspect="1" noMove="1" noResize="1" noEditPoints="1" noAdjustHandles="1" noChangeArrowheads="1" noChangeShapeType="1" noTextEdit="1"/>
              </p:cNvSpPr>
              <p:nvPr/>
            </p:nvSpPr>
            <p:spPr bwMode="auto">
              <a:xfrm>
                <a:off x="3835564" y="1463163"/>
                <a:ext cx="611065" cy="461665"/>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693" name="Rectangle 26"/>
              <p:cNvSpPr>
                <a:spLocks noChangeArrowheads="1"/>
              </p:cNvSpPr>
              <p:nvPr/>
            </p:nvSpPr>
            <p:spPr bwMode="auto">
              <a:xfrm>
                <a:off x="4795940" y="2846520"/>
                <a:ext cx="533400" cy="4572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rPr>
                        <m:t>𝒓</m:t>
                      </m:r>
                      <m:r>
                        <a:rPr lang="en-US" altLang="en-US" b="1" i="1" dirty="0">
                          <a:latin typeface="Cambria Math"/>
                        </a:rPr>
                        <m:t>𝟐</m:t>
                      </m:r>
                    </m:oMath>
                  </m:oMathPara>
                </a14:m>
                <a:endParaRPr lang="hu-HU" altLang="en-US" b="1" dirty="0"/>
              </a:p>
            </p:txBody>
          </p:sp>
        </mc:Choice>
        <mc:Fallback xmlns="">
          <p:sp>
            <p:nvSpPr>
              <p:cNvPr id="28693" name="Rectangle 26"/>
              <p:cNvSpPr>
                <a:spLocks noRot="1" noChangeAspect="1" noMove="1" noResize="1" noEditPoints="1" noAdjustHandles="1" noChangeArrowheads="1" noChangeShapeType="1" noTextEdit="1"/>
              </p:cNvSpPr>
              <p:nvPr/>
            </p:nvSpPr>
            <p:spPr bwMode="auto">
              <a:xfrm>
                <a:off x="4795940" y="2846520"/>
                <a:ext cx="533400" cy="457200"/>
              </a:xfrm>
              <a:prstGeom prst="rect">
                <a:avLst/>
              </a:prstGeom>
              <a:blipFill>
                <a:blip r:embed="rId13"/>
                <a:stretch>
                  <a:fillRect l="-3448" r="-22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8694" name="Line 27"/>
          <p:cNvSpPr>
            <a:spLocks noChangeShapeType="1"/>
          </p:cNvSpPr>
          <p:nvPr/>
        </p:nvSpPr>
        <p:spPr bwMode="auto">
          <a:xfrm flipV="1">
            <a:off x="2130528" y="3037020"/>
            <a:ext cx="2667000" cy="457200"/>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5" name="Line 28"/>
          <p:cNvSpPr>
            <a:spLocks noChangeShapeType="1"/>
          </p:cNvSpPr>
          <p:nvPr/>
        </p:nvSpPr>
        <p:spPr bwMode="auto">
          <a:xfrm flipV="1">
            <a:off x="2130529" y="1693996"/>
            <a:ext cx="1728787" cy="1800225"/>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6" name="Line 21"/>
          <p:cNvSpPr>
            <a:spLocks noChangeShapeType="1"/>
          </p:cNvSpPr>
          <p:nvPr/>
        </p:nvSpPr>
        <p:spPr bwMode="auto">
          <a:xfrm flipV="1">
            <a:off x="2057503" y="2630620"/>
            <a:ext cx="1657350" cy="43180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7" name="Line 23"/>
          <p:cNvSpPr>
            <a:spLocks noChangeShapeType="1"/>
          </p:cNvSpPr>
          <p:nvPr/>
        </p:nvSpPr>
        <p:spPr bwMode="auto">
          <a:xfrm flipH="1" flipV="1">
            <a:off x="3138590" y="1622558"/>
            <a:ext cx="433388" cy="863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28699" name="Text Box 30"/>
              <p:cNvSpPr txBox="1">
                <a:spLocks noChangeArrowheads="1"/>
              </p:cNvSpPr>
              <p:nvPr/>
            </p:nvSpPr>
            <p:spPr bwMode="auto">
              <a:xfrm>
                <a:off x="8255504" y="4126318"/>
                <a:ext cx="3041761" cy="795859"/>
              </a:xfrm>
              <a:prstGeom prst="rect">
                <a:avLst/>
              </a:prstGeom>
              <a:noFill/>
              <a:ln w="12700">
                <a:solidFill>
                  <a:srgbClr val="000000"/>
                </a:solidFill>
                <a:miter lim="800000"/>
                <a:headEnd/>
                <a:tailEnd/>
              </a:ln>
              <a:extLst>
                <a:ext uri="{909E8E84-426E-40DD-AFC4-6F175D3DCCD1}">
                  <a14:hiddenFill>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14:m>
                  <m:oMathPara xmlns:m="http://schemas.openxmlformats.org/officeDocument/2006/math">
                    <m:oMathParaPr>
                      <m:jc m:val="centerGroup"/>
                    </m:oMathParaPr>
                    <m:oMath xmlns:m="http://schemas.openxmlformats.org/officeDocument/2006/math">
                      <m:r>
                        <a:rPr lang="en-US" altLang="en-US" i="1" dirty="0">
                          <a:latin typeface="Cambria Math"/>
                        </a:rPr>
                        <m:t>𝑡</m:t>
                      </m:r>
                      <m:r>
                        <a:rPr lang="en-US" altLang="en-US" i="1" dirty="0">
                          <a:latin typeface="Cambria Math"/>
                        </a:rPr>
                        <m:t>=</m:t>
                      </m:r>
                      <m:f>
                        <m:fPr>
                          <m:ctrlPr>
                            <a:rPr lang="hu-HU" altLang="en-US" b="1" i="1" dirty="0">
                              <a:latin typeface="Cambria Math" panose="02040503050406030204" pitchFamily="18" charset="0"/>
                            </a:rPr>
                          </m:ctrlPr>
                        </m:fPr>
                        <m:num>
                          <m:r>
                            <a:rPr lang="hu-HU" altLang="en-US" b="1" i="1" dirty="0">
                              <a:latin typeface="Cambria Math"/>
                            </a:rPr>
                            <m:t>(</m:t>
                          </m:r>
                          <m:r>
                            <a:rPr lang="hu-HU" altLang="en-US" b="1" i="1" dirty="0">
                              <a:latin typeface="Cambria Math"/>
                            </a:rPr>
                            <m:t>𝒓</m:t>
                          </m:r>
                          <m:r>
                            <a:rPr lang="hu-HU" altLang="en-US" b="1" i="1" dirty="0">
                              <a:latin typeface="Cambria Math"/>
                            </a:rPr>
                            <m:t>𝟏</m:t>
                          </m:r>
                          <m:r>
                            <a:rPr lang="en-US" altLang="en-US" i="1" dirty="0">
                              <a:latin typeface="Cambria Math"/>
                            </a:rPr>
                            <m:t>−</m:t>
                          </m:r>
                          <m:r>
                            <a:rPr lang="en-US" altLang="en-US" b="1" i="1" dirty="0">
                              <a:latin typeface="Cambria Math"/>
                            </a:rPr>
                            <m:t>𝒔𝒕𝒂𝒓𝒕</m:t>
                          </m:r>
                          <m:r>
                            <a:rPr lang="hu-HU" altLang="en-US" b="1" i="1" dirty="0">
                              <a:latin typeface="Cambria Math"/>
                            </a:rPr>
                            <m:t>)</m:t>
                          </m:r>
                          <m:r>
                            <a:rPr lang="hu-HU" altLang="en-US" i="1" dirty="0">
                              <a:latin typeface="Cambria Math"/>
                            </a:rPr>
                            <m:t>·</m:t>
                          </m:r>
                          <m:r>
                            <a:rPr lang="hu-HU" altLang="en-US" b="1" i="1" dirty="0">
                              <a:latin typeface="Cambria Math"/>
                            </a:rPr>
                            <m:t>𝒏</m:t>
                          </m:r>
                        </m:num>
                        <m:den>
                          <m:r>
                            <a:rPr lang="en-US" altLang="en-US" b="1" i="1" dirty="0">
                              <a:latin typeface="Cambria Math"/>
                            </a:rPr>
                            <m:t>𝒅𝒊𝒓</m:t>
                          </m:r>
                          <m:r>
                            <a:rPr lang="hu-HU" altLang="en-US" i="1" dirty="0">
                              <a:latin typeface="Cambria Math"/>
                            </a:rPr>
                            <m:t>·</m:t>
                          </m:r>
                          <m:r>
                            <a:rPr lang="hu-HU" altLang="en-US" b="1" i="1" dirty="0">
                              <a:latin typeface="Cambria Math"/>
                            </a:rPr>
                            <m:t>𝒏</m:t>
                          </m:r>
                        </m:den>
                      </m:f>
                    </m:oMath>
                  </m:oMathPara>
                </a14:m>
                <a:endParaRPr lang="hu-HU" altLang="en-US" b="1" dirty="0"/>
              </a:p>
            </p:txBody>
          </p:sp>
        </mc:Choice>
        <mc:Fallback xmlns="">
          <p:sp>
            <p:nvSpPr>
              <p:cNvPr id="28699" name="Text Box 30"/>
              <p:cNvSpPr txBox="1">
                <a:spLocks noRot="1" noChangeAspect="1" noMove="1" noResize="1" noEditPoints="1" noAdjustHandles="1" noChangeArrowheads="1" noChangeShapeType="1" noTextEdit="1"/>
              </p:cNvSpPr>
              <p:nvPr/>
            </p:nvSpPr>
            <p:spPr bwMode="auto">
              <a:xfrm>
                <a:off x="8255504" y="4126318"/>
                <a:ext cx="3041761" cy="795859"/>
              </a:xfrm>
              <a:prstGeom prst="rect">
                <a:avLst/>
              </a:prstGeom>
              <a:blipFill>
                <a:blip r:embed="rId14"/>
                <a:stretch>
                  <a:fillRect/>
                </a:stretch>
              </a:blip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700" name="Text Box 31"/>
              <p:cNvSpPr txBox="1">
                <a:spLocks noChangeArrowheads="1"/>
              </p:cNvSpPr>
              <p:nvPr/>
            </p:nvSpPr>
            <p:spPr bwMode="auto">
              <a:xfrm>
                <a:off x="4511825" y="2293514"/>
                <a:ext cx="35145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rPr>
                        <m:t>𝒓𝒂𝒚</m:t>
                      </m:r>
                      <m:r>
                        <a:rPr lang="hu-HU" altLang="en-US" i="1" dirty="0">
                          <a:latin typeface="Cambria Math"/>
                        </a:rPr>
                        <m:t>(</m:t>
                      </m:r>
                      <m:r>
                        <a:rPr lang="hu-HU" altLang="en-US" i="1" dirty="0">
                          <a:latin typeface="Cambria Math"/>
                        </a:rPr>
                        <m:t>𝑡</m:t>
                      </m:r>
                      <m:r>
                        <a:rPr lang="hu-HU" altLang="en-US" i="1" dirty="0">
                          <a:latin typeface="Cambria Math"/>
                        </a:rPr>
                        <m:t>)=</m:t>
                      </m:r>
                      <m:r>
                        <a:rPr lang="en-US" altLang="en-US" b="1" i="1" dirty="0">
                          <a:latin typeface="Cambria Math"/>
                        </a:rPr>
                        <m:t>𝒔𝒕𝒂𝒓𝒕</m:t>
                      </m:r>
                      <m:r>
                        <a:rPr lang="hu-HU" altLang="en-US" i="1" dirty="0">
                          <a:latin typeface="Cambria Math"/>
                        </a:rPr>
                        <m:t>+</m:t>
                      </m:r>
                      <m:r>
                        <a:rPr lang="en-US" altLang="en-US" b="1" i="1" dirty="0" err="1">
                          <a:latin typeface="Cambria Math"/>
                        </a:rPr>
                        <m:t>𝒅𝒊𝒓</m:t>
                      </m:r>
                      <m:r>
                        <a:rPr lang="hu-HU" altLang="en-US" i="1" dirty="0">
                          <a:latin typeface="Cambria Math"/>
                        </a:rPr>
                        <m:t>·</m:t>
                      </m:r>
                      <m:r>
                        <a:rPr lang="hu-HU" altLang="en-US" i="1" dirty="0">
                          <a:latin typeface="Cambria Math"/>
                        </a:rPr>
                        <m:t>𝑡</m:t>
                      </m:r>
                    </m:oMath>
                  </m:oMathPara>
                </a14:m>
                <a:endParaRPr lang="hu-HU" altLang="en-US" dirty="0"/>
              </a:p>
            </p:txBody>
          </p:sp>
        </mc:Choice>
        <mc:Fallback xmlns="">
          <p:sp>
            <p:nvSpPr>
              <p:cNvPr id="28700" name="Text Box 31"/>
              <p:cNvSpPr txBox="1">
                <a:spLocks noRot="1" noChangeAspect="1" noMove="1" noResize="1" noEditPoints="1" noAdjustHandles="1" noChangeArrowheads="1" noChangeShapeType="1" noTextEdit="1"/>
              </p:cNvSpPr>
              <p:nvPr/>
            </p:nvSpPr>
            <p:spPr bwMode="auto">
              <a:xfrm>
                <a:off x="4511825" y="2293514"/>
                <a:ext cx="3514551" cy="461665"/>
              </a:xfrm>
              <a:prstGeom prst="rect">
                <a:avLst/>
              </a:prstGeom>
              <a:blipFill>
                <a:blip r:embed="rId15"/>
                <a:stretch>
                  <a:fillRect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703" name="Rectangle 34"/>
              <p:cNvSpPr>
                <a:spLocks noChangeArrowheads="1"/>
              </p:cNvSpPr>
              <p:nvPr/>
            </p:nvSpPr>
            <p:spPr bwMode="auto">
              <a:xfrm>
                <a:off x="2814673" y="3399383"/>
                <a:ext cx="25256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i="1" dirty="0">
                          <a:latin typeface="Cambria Math"/>
                        </a:rPr>
                        <m:t>(</m:t>
                      </m:r>
                      <m:r>
                        <a:rPr lang="hu-HU" altLang="en-US" b="1" i="1" dirty="0">
                          <a:latin typeface="Cambria Math"/>
                        </a:rPr>
                        <m:t>𝒓</m:t>
                      </m:r>
                      <m:r>
                        <a:rPr lang="en-US" altLang="en-US" i="1" dirty="0">
                          <a:latin typeface="Cambria Math"/>
                        </a:rPr>
                        <m:t>−</m:t>
                      </m:r>
                      <m:r>
                        <a:rPr lang="hu-HU" altLang="en-US" b="1" i="1" dirty="0" err="1">
                          <a:latin typeface="Cambria Math"/>
                        </a:rPr>
                        <m:t>𝒓</m:t>
                      </m:r>
                      <m:r>
                        <a:rPr lang="en-US" altLang="en-US" b="1" i="1" dirty="0">
                          <a:latin typeface="Cambria Math"/>
                        </a:rPr>
                        <m:t>𝟏</m:t>
                      </m:r>
                      <m:r>
                        <a:rPr lang="hu-HU" altLang="en-US" i="1" dirty="0">
                          <a:latin typeface="Cambria Math"/>
                        </a:rPr>
                        <m:t>)·</m:t>
                      </m:r>
                      <m:r>
                        <a:rPr lang="hu-HU" altLang="en-US" b="1" i="1" dirty="0">
                          <a:latin typeface="Cambria Math"/>
                        </a:rPr>
                        <m:t>𝒏</m:t>
                      </m:r>
                      <m:r>
                        <a:rPr lang="hu-HU" altLang="en-US" i="1" dirty="0">
                          <a:latin typeface="Cambria Math"/>
                        </a:rPr>
                        <m:t> = 0</m:t>
                      </m:r>
                    </m:oMath>
                  </m:oMathPara>
                </a14:m>
                <a:endParaRPr lang="hu-HU" altLang="en-US" dirty="0"/>
              </a:p>
            </p:txBody>
          </p:sp>
        </mc:Choice>
        <mc:Fallback xmlns="">
          <p:sp>
            <p:nvSpPr>
              <p:cNvPr id="28703" name="Rectangle 34"/>
              <p:cNvSpPr>
                <a:spLocks noRot="1" noChangeAspect="1" noMove="1" noResize="1" noEditPoints="1" noAdjustHandles="1" noChangeArrowheads="1" noChangeShapeType="1" noTextEdit="1"/>
              </p:cNvSpPr>
              <p:nvPr/>
            </p:nvSpPr>
            <p:spPr bwMode="auto">
              <a:xfrm>
                <a:off x="2814673" y="3399383"/>
                <a:ext cx="2525628" cy="461665"/>
              </a:xfrm>
              <a:prstGeom prst="rect">
                <a:avLst/>
              </a:prstGeom>
              <a:blipFill>
                <a:blip r:embed="rId16"/>
                <a:stretch>
                  <a:fillRect l="-242"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8677" name="Oval 7"/>
          <p:cNvSpPr>
            <a:spLocks noChangeArrowheads="1"/>
          </p:cNvSpPr>
          <p:nvPr/>
        </p:nvSpPr>
        <p:spPr bwMode="auto">
          <a:xfrm>
            <a:off x="9256852" y="2591626"/>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mc:AlternateContent xmlns:mc="http://schemas.openxmlformats.org/markup-compatibility/2006" xmlns:a14="http://schemas.microsoft.com/office/drawing/2010/main">
        <mc:Choice Requires="a14">
          <p:sp>
            <p:nvSpPr>
              <p:cNvPr id="2" name="Téglalap 1"/>
              <p:cNvSpPr/>
              <p:nvPr/>
            </p:nvSpPr>
            <p:spPr>
              <a:xfrm>
                <a:off x="1051706" y="4185951"/>
                <a:ext cx="6468076" cy="461665"/>
              </a:xfrm>
              <a:prstGeom prst="rect">
                <a:avLst/>
              </a:prstGeom>
            </p:spPr>
            <p:txBody>
              <a:bodyPr wrap="square">
                <a:spAutoFit/>
              </a:bodyPr>
              <a:lstStyle/>
              <a:p>
                <a:r>
                  <a:rPr lang="hu-HU" altLang="en-US" dirty="0">
                    <a:latin typeface="+mn-lt"/>
                  </a:rPr>
                  <a:t>1. Síkmetszés: </a:t>
                </a:r>
                <a:r>
                  <a:rPr lang="hu-HU" altLang="en-US" dirty="0"/>
                  <a:t>	</a:t>
                </a:r>
                <a14:m>
                  <m:oMath xmlns:m="http://schemas.openxmlformats.org/officeDocument/2006/math">
                    <m:r>
                      <a:rPr lang="hu-HU" altLang="en-US" i="1" dirty="0">
                        <a:latin typeface="Cambria Math"/>
                      </a:rPr>
                      <m:t>(</m:t>
                    </m:r>
                    <m:r>
                      <a:rPr lang="hu-HU" altLang="en-US" b="1" i="1" dirty="0" err="1">
                        <a:latin typeface="Cambria Math"/>
                      </a:rPr>
                      <m:t>𝒓𝒂𝒚</m:t>
                    </m:r>
                    <m:r>
                      <a:rPr lang="hu-HU" altLang="en-US" i="1" dirty="0">
                        <a:latin typeface="Cambria Math"/>
                      </a:rPr>
                      <m:t>(</m:t>
                    </m:r>
                    <m:r>
                      <a:rPr lang="hu-HU" altLang="en-US" i="1" dirty="0">
                        <a:latin typeface="Cambria Math"/>
                      </a:rPr>
                      <m:t>𝑡</m:t>
                    </m:r>
                    <m:r>
                      <a:rPr lang="hu-HU" altLang="en-US" i="1" dirty="0">
                        <a:latin typeface="Cambria Math"/>
                      </a:rPr>
                      <m:t>)−</m:t>
                    </m:r>
                    <m:r>
                      <a:rPr lang="hu-HU" altLang="en-US" b="1" i="1" dirty="0">
                        <a:latin typeface="Cambria Math"/>
                      </a:rPr>
                      <m:t>𝒓</m:t>
                    </m:r>
                    <m:r>
                      <a:rPr lang="hu-HU" altLang="en-US" b="1" i="1" dirty="0">
                        <a:latin typeface="Cambria Math"/>
                      </a:rPr>
                      <m:t>𝟏</m:t>
                    </m:r>
                    <m:r>
                      <a:rPr lang="hu-HU" altLang="en-US" i="1" dirty="0">
                        <a:latin typeface="Cambria Math"/>
                      </a:rPr>
                      <m:t>)·</m:t>
                    </m:r>
                    <m:r>
                      <a:rPr lang="hu-HU" altLang="en-US" b="1" i="1" dirty="0">
                        <a:latin typeface="Cambria Math"/>
                      </a:rPr>
                      <m:t>𝒏</m:t>
                    </m:r>
                    <m:r>
                      <a:rPr lang="hu-HU" altLang="en-US" i="1" dirty="0">
                        <a:latin typeface="Cambria Math"/>
                      </a:rPr>
                      <m:t>=0</m:t>
                    </m:r>
                  </m:oMath>
                </a14:m>
                <a:r>
                  <a:rPr lang="en-US" altLang="en-US" dirty="0"/>
                  <a:t>,   </a:t>
                </a:r>
                <a14:m>
                  <m:oMath xmlns:m="http://schemas.openxmlformats.org/officeDocument/2006/math">
                    <m:r>
                      <a:rPr lang="en-US" altLang="en-US" i="1" dirty="0">
                        <a:latin typeface="Cambria Math"/>
                      </a:rPr>
                      <m:t>𝑡</m:t>
                    </m:r>
                    <m:r>
                      <a:rPr lang="en-US" altLang="en-US" i="1" dirty="0">
                        <a:latin typeface="Cambria Math"/>
                      </a:rPr>
                      <m:t> &gt; 0</m:t>
                    </m:r>
                  </m:oMath>
                </a14:m>
                <a:endParaRPr lang="en-US" altLang="en-US" dirty="0"/>
              </a:p>
            </p:txBody>
          </p:sp>
        </mc:Choice>
        <mc:Fallback xmlns="">
          <p:sp>
            <p:nvSpPr>
              <p:cNvPr id="2" name="Téglalap 1"/>
              <p:cNvSpPr>
                <a:spLocks noRot="1" noChangeAspect="1" noMove="1" noResize="1" noEditPoints="1" noAdjustHandles="1" noChangeArrowheads="1" noChangeShapeType="1" noTextEdit="1"/>
              </p:cNvSpPr>
              <p:nvPr/>
            </p:nvSpPr>
            <p:spPr>
              <a:xfrm>
                <a:off x="1051706" y="4185951"/>
                <a:ext cx="6468076" cy="461665"/>
              </a:xfrm>
              <a:prstGeom prst="rect">
                <a:avLst/>
              </a:prstGeom>
              <a:blipFill>
                <a:blip r:embed="rId17"/>
                <a:stretch>
                  <a:fillRect l="-1508" t="-12000" b="-30667"/>
                </a:stretch>
              </a:blipFill>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7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9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678">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8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678">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678">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678">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uiExpand="1" build="p"/>
      <p:bldP spid="28681" grpId="0" animBg="1"/>
      <p:bldP spid="28683" grpId="0" animBg="1"/>
      <p:bldP spid="28688" grpId="0" animBg="1"/>
      <p:bldP spid="28691" grpId="0"/>
      <p:bldP spid="28694" grpId="0" animBg="1"/>
      <p:bldP spid="28695" grpId="0" animBg="1"/>
      <p:bldP spid="28697" grpId="0" animBg="1"/>
      <p:bldP spid="28699" grpId="0" animBg="1"/>
      <p:bldP spid="2870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0" y="404813"/>
            <a:ext cx="12192000" cy="1143000"/>
          </a:xfrm>
        </p:spPr>
        <p:txBody>
          <a:bodyPr>
            <a:noAutofit/>
          </a:bodyPr>
          <a:lstStyle/>
          <a:p>
            <a:pPr>
              <a:defRPr/>
            </a:pPr>
            <a:r>
              <a:rPr lang="hu-HU" dirty="0" smtClean="0">
                <a:solidFill>
                  <a:srgbClr val="FF0000"/>
                </a:solidFill>
              </a:rPr>
              <a:t>Háromszög metszés </a:t>
            </a:r>
            <a:r>
              <a:rPr lang="hu-HU" dirty="0" err="1" smtClean="0">
                <a:solidFill>
                  <a:srgbClr val="FF0000"/>
                </a:solidFill>
              </a:rPr>
              <a:t>baricentrikus</a:t>
            </a:r>
            <a:r>
              <a:rPr lang="hu-HU" dirty="0" smtClean="0">
                <a:solidFill>
                  <a:srgbClr val="FF0000"/>
                </a:solidFill>
              </a:rPr>
              <a:t> koordinátákban</a:t>
            </a:r>
          </a:p>
        </p:txBody>
      </p:sp>
      <p:sp>
        <p:nvSpPr>
          <p:cNvPr id="18435" name="Freeform 6"/>
          <p:cNvSpPr>
            <a:spLocks/>
          </p:cNvSpPr>
          <p:nvPr/>
        </p:nvSpPr>
        <p:spPr bwMode="auto">
          <a:xfrm>
            <a:off x="2140260" y="1921782"/>
            <a:ext cx="2715539" cy="1904512"/>
          </a:xfrm>
          <a:custGeom>
            <a:avLst/>
            <a:gdLst>
              <a:gd name="T0" fmla="*/ 0 w 1104"/>
              <a:gd name="T1" fmla="*/ 2147483647 h 1152"/>
              <a:gd name="T2" fmla="*/ 2147483647 w 1104"/>
              <a:gd name="T3" fmla="*/ 0 h 1152"/>
              <a:gd name="T4" fmla="*/ 2147483647 w 1104"/>
              <a:gd name="T5" fmla="*/ 2147483647 h 1152"/>
              <a:gd name="T6" fmla="*/ 0 w 1104"/>
              <a:gd name="T7" fmla="*/ 2147483647 h 1152"/>
              <a:gd name="T8" fmla="*/ 0 60000 65536"/>
              <a:gd name="T9" fmla="*/ 0 60000 65536"/>
              <a:gd name="T10" fmla="*/ 0 60000 65536"/>
              <a:gd name="T11" fmla="*/ 0 60000 65536"/>
              <a:gd name="T12" fmla="*/ 0 w 1104"/>
              <a:gd name="T13" fmla="*/ 0 h 1152"/>
              <a:gd name="T14" fmla="*/ 1104 w 1104"/>
              <a:gd name="T15" fmla="*/ 1152 h 1152"/>
              <a:gd name="connsiteX0" fmla="*/ 0 w 10159"/>
              <a:gd name="connsiteY0" fmla="*/ 10000 h 10000"/>
              <a:gd name="connsiteX1" fmla="*/ 6522 w 10159"/>
              <a:gd name="connsiteY1" fmla="*/ 0 h 10000"/>
              <a:gd name="connsiteX2" fmla="*/ 10159 w 10159"/>
              <a:gd name="connsiteY2" fmla="*/ 7500 h 10000"/>
              <a:gd name="connsiteX3" fmla="*/ 0 w 10159"/>
              <a:gd name="connsiteY3" fmla="*/ 10000 h 10000"/>
              <a:gd name="connsiteX0" fmla="*/ 0 w 10182"/>
              <a:gd name="connsiteY0" fmla="*/ 10265 h 10265"/>
              <a:gd name="connsiteX1" fmla="*/ 6545 w 10182"/>
              <a:gd name="connsiteY1" fmla="*/ 0 h 10265"/>
              <a:gd name="connsiteX2" fmla="*/ 10182 w 10182"/>
              <a:gd name="connsiteY2" fmla="*/ 7500 h 10265"/>
              <a:gd name="connsiteX3" fmla="*/ 0 w 10182"/>
              <a:gd name="connsiteY3" fmla="*/ 10265 h 10265"/>
              <a:gd name="connsiteX0" fmla="*/ 0 w 10182"/>
              <a:gd name="connsiteY0" fmla="*/ 10414 h 10414"/>
              <a:gd name="connsiteX1" fmla="*/ 6477 w 10182"/>
              <a:gd name="connsiteY1" fmla="*/ 0 h 10414"/>
              <a:gd name="connsiteX2" fmla="*/ 10182 w 10182"/>
              <a:gd name="connsiteY2" fmla="*/ 7649 h 10414"/>
              <a:gd name="connsiteX3" fmla="*/ 0 w 10182"/>
              <a:gd name="connsiteY3" fmla="*/ 10414 h 10414"/>
            </a:gdLst>
            <a:ahLst/>
            <a:cxnLst>
              <a:cxn ang="0">
                <a:pos x="connsiteX0" y="connsiteY0"/>
              </a:cxn>
              <a:cxn ang="0">
                <a:pos x="connsiteX1" y="connsiteY1"/>
              </a:cxn>
              <a:cxn ang="0">
                <a:pos x="connsiteX2" y="connsiteY2"/>
              </a:cxn>
              <a:cxn ang="0">
                <a:pos x="connsiteX3" y="connsiteY3"/>
              </a:cxn>
            </a:cxnLst>
            <a:rect l="l" t="t" r="r" b="b"/>
            <a:pathLst>
              <a:path w="10182" h="10414">
                <a:moveTo>
                  <a:pt x="0" y="10414"/>
                </a:moveTo>
                <a:lnTo>
                  <a:pt x="6477" y="0"/>
                </a:lnTo>
                <a:lnTo>
                  <a:pt x="10182" y="7649"/>
                </a:lnTo>
                <a:lnTo>
                  <a:pt x="0" y="10414"/>
                </a:lnTo>
                <a:close/>
              </a:path>
            </a:pathLst>
          </a:custGeom>
          <a:solidFill>
            <a:schemeClr val="bg1">
              <a:lumMod val="75000"/>
            </a:schemeClr>
          </a:solidFill>
          <a:ln w="12700" cap="flat" cmpd="sng">
            <a:solidFill>
              <a:schemeClr val="tx1"/>
            </a:solidFill>
            <a:prstDash val="solid"/>
            <a:round/>
            <a:headEnd/>
            <a:tailEnd/>
          </a:ln>
        </p:spPr>
        <p:txBody>
          <a:bodyPr wrap="none" anchor="ctr"/>
          <a:lstStyle/>
          <a:p>
            <a:endParaRPr lang="en-US"/>
          </a:p>
        </p:txBody>
      </p:sp>
      <p:sp>
        <p:nvSpPr>
          <p:cNvPr id="18436" name="Oval 7"/>
          <p:cNvSpPr>
            <a:spLocks noChangeArrowheads="1"/>
          </p:cNvSpPr>
          <p:nvPr/>
        </p:nvSpPr>
        <p:spPr bwMode="auto">
          <a:xfrm>
            <a:off x="3938680" y="2949156"/>
            <a:ext cx="152400" cy="152400"/>
          </a:xfrm>
          <a:prstGeom prst="ellipse">
            <a:avLst/>
          </a:prstGeom>
          <a:solidFill>
            <a:srgbClr val="FFC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mc:AlternateContent xmlns:mc="http://schemas.openxmlformats.org/markup-compatibility/2006" xmlns:a14="http://schemas.microsoft.com/office/drawing/2010/main">
        <mc:Choice Requires="a14">
          <p:sp>
            <p:nvSpPr>
              <p:cNvPr id="18437" name="Rectangle 10"/>
              <p:cNvSpPr>
                <a:spLocks noChangeArrowheads="1"/>
              </p:cNvSpPr>
              <p:nvPr/>
            </p:nvSpPr>
            <p:spPr bwMode="auto">
              <a:xfrm>
                <a:off x="1714594" y="3317457"/>
                <a:ext cx="61106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rPr>
                        <m:t>𝒓</m:t>
                      </m:r>
                      <m:r>
                        <a:rPr lang="hu-HU" altLang="en-US" b="1" i="1" dirty="0">
                          <a:latin typeface="Cambria Math"/>
                        </a:rPr>
                        <m:t>𝟏</m:t>
                      </m:r>
                    </m:oMath>
                  </m:oMathPara>
                </a14:m>
                <a:endParaRPr lang="hu-HU" altLang="en-US" b="1" dirty="0"/>
              </a:p>
            </p:txBody>
          </p:sp>
        </mc:Choice>
        <mc:Fallback xmlns="">
          <p:sp>
            <p:nvSpPr>
              <p:cNvPr id="18437" name="Rectangle 10"/>
              <p:cNvSpPr>
                <a:spLocks noRot="1" noChangeAspect="1" noMove="1" noResize="1" noEditPoints="1" noAdjustHandles="1" noChangeArrowheads="1" noChangeShapeType="1" noTextEdit="1"/>
              </p:cNvSpPr>
              <p:nvPr/>
            </p:nvSpPr>
            <p:spPr bwMode="auto">
              <a:xfrm>
                <a:off x="1714594" y="3317457"/>
                <a:ext cx="611065" cy="46166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438" name="Rectangle 15"/>
              <p:cNvSpPr>
                <a:spLocks noChangeArrowheads="1"/>
              </p:cNvSpPr>
              <p:nvPr/>
            </p:nvSpPr>
            <p:spPr bwMode="auto">
              <a:xfrm>
                <a:off x="4746814" y="2822949"/>
                <a:ext cx="533400" cy="4572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rPr>
                        <m:t>𝒓</m:t>
                      </m:r>
                      <m:r>
                        <a:rPr lang="hu-HU" altLang="en-US" b="1" i="1" dirty="0">
                          <a:latin typeface="Cambria Math"/>
                        </a:rPr>
                        <m:t>𝟐</m:t>
                      </m:r>
                    </m:oMath>
                  </m:oMathPara>
                </a14:m>
                <a:endParaRPr lang="hu-HU" altLang="en-US" b="1" dirty="0"/>
              </a:p>
            </p:txBody>
          </p:sp>
        </mc:Choice>
        <mc:Fallback xmlns="">
          <p:sp>
            <p:nvSpPr>
              <p:cNvPr id="18438" name="Rectangle 15"/>
              <p:cNvSpPr>
                <a:spLocks noRot="1" noChangeAspect="1" noMove="1" noResize="1" noEditPoints="1" noAdjustHandles="1" noChangeArrowheads="1" noChangeShapeType="1" noTextEdit="1"/>
              </p:cNvSpPr>
              <p:nvPr/>
            </p:nvSpPr>
            <p:spPr bwMode="auto">
              <a:xfrm>
                <a:off x="4746814" y="2822949"/>
                <a:ext cx="533400" cy="457200"/>
              </a:xfrm>
              <a:prstGeom prst="rect">
                <a:avLst/>
              </a:prstGeom>
              <a:blipFill>
                <a:blip r:embed="rId4"/>
                <a:stretch>
                  <a:fillRect l="-3448" r="-22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439" name="Rectangle 16"/>
              <p:cNvSpPr>
                <a:spLocks noChangeArrowheads="1"/>
              </p:cNvSpPr>
              <p:nvPr/>
            </p:nvSpPr>
            <p:spPr bwMode="auto">
              <a:xfrm>
                <a:off x="3587843" y="2741194"/>
                <a:ext cx="45236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rPr>
                        <m:t>𝒑</m:t>
                      </m:r>
                    </m:oMath>
                  </m:oMathPara>
                </a14:m>
                <a:endParaRPr lang="hu-HU" altLang="en-US" b="1" dirty="0"/>
              </a:p>
            </p:txBody>
          </p:sp>
        </mc:Choice>
        <mc:Fallback xmlns="">
          <p:sp>
            <p:nvSpPr>
              <p:cNvPr id="18439" name="Rectangle 16"/>
              <p:cNvSpPr>
                <a:spLocks noRot="1" noChangeAspect="1" noMove="1" noResize="1" noEditPoints="1" noAdjustHandles="1" noChangeArrowheads="1" noChangeShapeType="1" noTextEdit="1"/>
              </p:cNvSpPr>
              <p:nvPr/>
            </p:nvSpPr>
            <p:spPr bwMode="auto">
              <a:xfrm>
                <a:off x="3587843" y="2741194"/>
                <a:ext cx="452368" cy="461665"/>
              </a:xfrm>
              <a:prstGeom prst="rect">
                <a:avLst/>
              </a:prstGeom>
              <a:blipFill>
                <a:blip r:embed="rId5"/>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440" name="Rectangle 17"/>
              <p:cNvSpPr>
                <a:spLocks noChangeArrowheads="1"/>
              </p:cNvSpPr>
              <p:nvPr/>
            </p:nvSpPr>
            <p:spPr bwMode="auto">
              <a:xfrm>
                <a:off x="4019644" y="1707732"/>
                <a:ext cx="61106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rPr>
                        <m:t>𝒓</m:t>
                      </m:r>
                      <m:r>
                        <a:rPr lang="hu-HU" altLang="en-US" b="1" i="1" dirty="0">
                          <a:latin typeface="Cambria Math"/>
                        </a:rPr>
                        <m:t>𝟑</m:t>
                      </m:r>
                    </m:oMath>
                  </m:oMathPara>
                </a14:m>
                <a:endParaRPr lang="hu-HU" altLang="en-US" b="1" dirty="0"/>
              </a:p>
            </p:txBody>
          </p:sp>
        </mc:Choice>
        <mc:Fallback xmlns="">
          <p:sp>
            <p:nvSpPr>
              <p:cNvPr id="18440" name="Rectangle 17"/>
              <p:cNvSpPr>
                <a:spLocks noRot="1" noChangeAspect="1" noMove="1" noResize="1" noEditPoints="1" noAdjustHandles="1" noChangeArrowheads="1" noChangeShapeType="1" noTextEdit="1"/>
              </p:cNvSpPr>
              <p:nvPr/>
            </p:nvSpPr>
            <p:spPr bwMode="auto">
              <a:xfrm>
                <a:off x="4019644" y="1707732"/>
                <a:ext cx="611065" cy="46166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8441" name="Freeform 23"/>
          <p:cNvSpPr>
            <a:spLocks/>
          </p:cNvSpPr>
          <p:nvPr/>
        </p:nvSpPr>
        <p:spPr bwMode="auto">
          <a:xfrm>
            <a:off x="4525361" y="3317456"/>
            <a:ext cx="646113" cy="838200"/>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FF0000"/>
          </a:solidFill>
          <a:ln w="12700">
            <a:noFill/>
            <a:round/>
            <a:headEnd/>
            <a:tailEnd/>
          </a:ln>
        </p:spPr>
        <p:txBody>
          <a:bodyPr wrap="none" anchor="ctr"/>
          <a:lstStyle/>
          <a:p>
            <a:endParaRPr lang="en-US"/>
          </a:p>
        </p:txBody>
      </p:sp>
      <p:sp>
        <p:nvSpPr>
          <p:cNvPr id="18442" name="Freeform 23"/>
          <p:cNvSpPr>
            <a:spLocks/>
          </p:cNvSpPr>
          <p:nvPr/>
        </p:nvSpPr>
        <p:spPr bwMode="auto">
          <a:xfrm>
            <a:off x="1930494" y="3820694"/>
            <a:ext cx="433387" cy="576263"/>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FF0000"/>
          </a:solidFill>
          <a:ln w="12700">
            <a:noFill/>
            <a:round/>
            <a:headEnd/>
            <a:tailEnd/>
          </a:ln>
        </p:spPr>
        <p:txBody>
          <a:bodyPr wrap="none" anchor="ctr"/>
          <a:lstStyle/>
          <a:p>
            <a:endParaRPr lang="en-US"/>
          </a:p>
        </p:txBody>
      </p:sp>
      <p:sp>
        <p:nvSpPr>
          <p:cNvPr id="18443" name="Freeform 23"/>
          <p:cNvSpPr>
            <a:spLocks/>
          </p:cNvSpPr>
          <p:nvPr/>
        </p:nvSpPr>
        <p:spPr bwMode="auto">
          <a:xfrm>
            <a:off x="3647728" y="1916833"/>
            <a:ext cx="431800" cy="576263"/>
          </a:xfrm>
          <a:custGeom>
            <a:avLst/>
            <a:gdLst>
              <a:gd name="T0" fmla="*/ 2147483647 w 407"/>
              <a:gd name="T1" fmla="*/ 0 h 528"/>
              <a:gd name="T2" fmla="*/ 2147483647 w 407"/>
              <a:gd name="T3" fmla="*/ 2147483647 h 528"/>
              <a:gd name="T4" fmla="*/ 2147483647 w 407"/>
              <a:gd name="T5" fmla="*/ 2147483647 h 528"/>
              <a:gd name="T6" fmla="*/ 2147483647 w 407"/>
              <a:gd name="T7" fmla="*/ 2147483647 h 528"/>
              <a:gd name="T8" fmla="*/ 2147483647 w 407"/>
              <a:gd name="T9" fmla="*/ 2147483647 h 528"/>
              <a:gd name="T10" fmla="*/ 2147483647 w 407"/>
              <a:gd name="T11" fmla="*/ 2147483647 h 528"/>
              <a:gd name="T12" fmla="*/ 2147483647 w 407"/>
              <a:gd name="T13" fmla="*/ 0 h 528"/>
              <a:gd name="T14" fmla="*/ 0 60000 65536"/>
              <a:gd name="T15" fmla="*/ 0 60000 65536"/>
              <a:gd name="T16" fmla="*/ 0 60000 65536"/>
              <a:gd name="T17" fmla="*/ 0 60000 65536"/>
              <a:gd name="T18" fmla="*/ 0 60000 65536"/>
              <a:gd name="T19" fmla="*/ 0 60000 65536"/>
              <a:gd name="T20" fmla="*/ 0 60000 65536"/>
              <a:gd name="T21" fmla="*/ 0 w 407"/>
              <a:gd name="T22" fmla="*/ 0 h 528"/>
              <a:gd name="T23" fmla="*/ 407 w 407"/>
              <a:gd name="T24" fmla="*/ 528 h 5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528">
                <a:moveTo>
                  <a:pt x="205" y="0"/>
                </a:moveTo>
                <a:cubicBezTo>
                  <a:pt x="176" y="2"/>
                  <a:pt x="159" y="150"/>
                  <a:pt x="127" y="206"/>
                </a:cubicBezTo>
                <a:cubicBezTo>
                  <a:pt x="95" y="262"/>
                  <a:pt x="0" y="282"/>
                  <a:pt x="13" y="336"/>
                </a:cubicBezTo>
                <a:cubicBezTo>
                  <a:pt x="26" y="390"/>
                  <a:pt x="141" y="528"/>
                  <a:pt x="205" y="528"/>
                </a:cubicBezTo>
                <a:cubicBezTo>
                  <a:pt x="269" y="528"/>
                  <a:pt x="387" y="389"/>
                  <a:pt x="397" y="336"/>
                </a:cubicBezTo>
                <a:cubicBezTo>
                  <a:pt x="407" y="283"/>
                  <a:pt x="296" y="267"/>
                  <a:pt x="264" y="211"/>
                </a:cubicBezTo>
                <a:cubicBezTo>
                  <a:pt x="232" y="155"/>
                  <a:pt x="217" y="44"/>
                  <a:pt x="205" y="0"/>
                </a:cubicBezTo>
                <a:close/>
              </a:path>
            </a:pathLst>
          </a:custGeom>
          <a:solidFill>
            <a:srgbClr val="FF0000"/>
          </a:solidFill>
          <a:ln w="12700">
            <a:noFill/>
            <a:round/>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18444" name="Szövegdoboz 35"/>
              <p:cNvSpPr txBox="1">
                <a:spLocks noChangeArrowheads="1"/>
              </p:cNvSpPr>
              <p:nvPr/>
            </p:nvSpPr>
            <p:spPr bwMode="auto">
              <a:xfrm>
                <a:off x="5663953" y="2194764"/>
                <a:ext cx="4896544" cy="15696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sym typeface="Symbol" pitchFamily="18" charset="2"/>
                        </a:rPr>
                        <m:t>𝒑</m:t>
                      </m:r>
                      <m:r>
                        <a:rPr lang="en-US" altLang="en-US" i="1" dirty="0">
                          <a:latin typeface="Cambria Math"/>
                          <a:sym typeface="Symbol" pitchFamily="18" charset="2"/>
                        </a:rPr>
                        <m:t>(</m:t>
                      </m:r>
                      <m:r>
                        <a:rPr lang="hu-HU" altLang="en-US" i="1" dirty="0">
                          <a:latin typeface="Cambria Math"/>
                          <a:sym typeface="Symbol" pitchFamily="18" charset="2"/>
                        </a:rPr>
                        <m:t></m:t>
                      </m:r>
                      <m:r>
                        <a:rPr lang="en-US" altLang="en-US" i="1" dirty="0">
                          <a:latin typeface="Cambria Math"/>
                          <a:sym typeface="Symbol" pitchFamily="18" charset="2"/>
                        </a:rPr>
                        <m:t>, </m:t>
                      </m:r>
                      <m:r>
                        <a:rPr lang="hu-HU" altLang="en-US" i="1" dirty="0">
                          <a:latin typeface="Cambria Math"/>
                          <a:sym typeface="Symbol" pitchFamily="18" charset="2"/>
                        </a:rPr>
                        <m:t></m:t>
                      </m:r>
                      <m:r>
                        <a:rPr lang="en-US" altLang="en-US" i="1" dirty="0">
                          <a:latin typeface="Cambria Math"/>
                          <a:sym typeface="Symbol" pitchFamily="18" charset="2"/>
                        </a:rPr>
                        <m:t>, </m:t>
                      </m:r>
                      <m:r>
                        <a:rPr lang="hu-HU" altLang="en-US" i="1" dirty="0">
                          <a:latin typeface="Cambria Math"/>
                          <a:sym typeface="Symbol" pitchFamily="18" charset="2"/>
                        </a:rPr>
                        <m:t></m:t>
                      </m:r>
                      <m:r>
                        <a:rPr lang="en-US" altLang="en-US" i="1" dirty="0">
                          <a:latin typeface="Cambria Math"/>
                          <a:sym typeface="Symbol" pitchFamily="18" charset="2"/>
                        </a:rPr>
                        <m:t>) =</m:t>
                      </m:r>
                      <m:r>
                        <a:rPr lang="hu-HU" altLang="en-US" i="1" dirty="0">
                          <a:latin typeface="Cambria Math"/>
                          <a:sym typeface="Symbol" pitchFamily="18" charset="2"/>
                        </a:rPr>
                        <m:t></m:t>
                      </m:r>
                      <m:r>
                        <a:rPr lang="hu-HU" altLang="en-US" i="1" dirty="0">
                          <a:latin typeface="Cambria Math"/>
                        </a:rPr>
                        <m:t>·</m:t>
                      </m:r>
                      <m:r>
                        <a:rPr lang="hu-HU" altLang="en-US" b="1" i="1" dirty="0">
                          <a:latin typeface="Cambria Math"/>
                        </a:rPr>
                        <m:t>𝒓</m:t>
                      </m:r>
                      <m:r>
                        <a:rPr lang="hu-HU" altLang="en-US" b="1" i="1" dirty="0">
                          <a:latin typeface="Cambria Math"/>
                        </a:rPr>
                        <m:t>𝟏</m:t>
                      </m:r>
                      <m:r>
                        <a:rPr lang="hu-HU" altLang="en-US" i="1" dirty="0">
                          <a:latin typeface="Cambria Math"/>
                          <a:sym typeface="Symbol" pitchFamily="18" charset="2"/>
                        </a:rPr>
                        <m:t>+</m:t>
                      </m:r>
                      <m:r>
                        <a:rPr lang="hu-HU" altLang="en-US" i="1" dirty="0">
                          <a:latin typeface="Cambria Math"/>
                        </a:rPr>
                        <m:t>·</m:t>
                      </m:r>
                      <m:r>
                        <a:rPr lang="hu-HU" altLang="en-US" b="1" i="1" dirty="0">
                          <a:latin typeface="Cambria Math"/>
                        </a:rPr>
                        <m:t>𝒓</m:t>
                      </m:r>
                      <m:r>
                        <a:rPr lang="hu-HU" altLang="en-US" b="1" i="1" dirty="0">
                          <a:latin typeface="Cambria Math"/>
                        </a:rPr>
                        <m:t>𝟐</m:t>
                      </m:r>
                      <m:r>
                        <a:rPr lang="hu-HU" altLang="en-US" i="1" dirty="0">
                          <a:latin typeface="Cambria Math"/>
                          <a:sym typeface="Symbol" pitchFamily="18" charset="2"/>
                        </a:rPr>
                        <m:t>+</m:t>
                      </m:r>
                      <m:r>
                        <a:rPr lang="hu-HU" altLang="en-US" i="1" dirty="0">
                          <a:latin typeface="Cambria Math"/>
                        </a:rPr>
                        <m:t>·</m:t>
                      </m:r>
                      <m:r>
                        <a:rPr lang="hu-HU" altLang="en-US" b="1" i="1" dirty="0">
                          <a:latin typeface="Cambria Math"/>
                        </a:rPr>
                        <m:t>𝒓</m:t>
                      </m:r>
                      <m:r>
                        <a:rPr lang="hu-HU" altLang="en-US" b="1" i="1" dirty="0">
                          <a:latin typeface="Cambria Math"/>
                        </a:rPr>
                        <m:t>𝟑</m:t>
                      </m:r>
                    </m:oMath>
                  </m:oMathPara>
                </a14:m>
                <a:endParaRPr lang="en-US" altLang="en-US" dirty="0">
                  <a:sym typeface="Symbol" pitchFamily="18" charset="2"/>
                </a:endParaRPr>
              </a:p>
              <a:p>
                <a:endParaRPr lang="en-US" altLang="en-US" dirty="0">
                  <a:sym typeface="Symbol" pitchFamily="18" charset="2"/>
                </a:endParaRPr>
              </a:p>
              <a:p>
                <a:pPr/>
                <a14:m>
                  <m:oMathPara xmlns:m="http://schemas.openxmlformats.org/officeDocument/2006/math">
                    <m:oMathParaPr>
                      <m:jc m:val="left"/>
                    </m:oMathParaPr>
                    <m:oMath xmlns:m="http://schemas.openxmlformats.org/officeDocument/2006/math">
                      <m:r>
                        <a:rPr lang="hu-HU" altLang="en-US" i="1" dirty="0">
                          <a:latin typeface="Cambria Math"/>
                          <a:sym typeface="Symbol" pitchFamily="18" charset="2"/>
                        </a:rPr>
                        <m:t>++</m:t>
                      </m:r>
                      <m:r>
                        <a:rPr lang="en-US" altLang="en-US" i="1" dirty="0">
                          <a:latin typeface="Cambria Math"/>
                          <a:sym typeface="Symbol" pitchFamily="18" charset="2"/>
                        </a:rPr>
                        <m:t> = 1</m:t>
                      </m:r>
                    </m:oMath>
                  </m:oMathPara>
                </a14:m>
                <a:endParaRPr lang="en-US" altLang="en-US" dirty="0">
                  <a:sym typeface="Symbol" pitchFamily="18" charset="2"/>
                </a:endParaRPr>
              </a:p>
              <a:p>
                <a:pPr/>
                <a14:m>
                  <m:oMathPara xmlns:m="http://schemas.openxmlformats.org/officeDocument/2006/math">
                    <m:oMathParaPr>
                      <m:jc m:val="left"/>
                    </m:oMathParaPr>
                    <m:oMath xmlns:m="http://schemas.openxmlformats.org/officeDocument/2006/math">
                      <m:r>
                        <a:rPr lang="hu-HU" altLang="en-US" i="1" dirty="0">
                          <a:latin typeface="Cambria Math"/>
                          <a:sym typeface="Symbol" pitchFamily="18" charset="2"/>
                        </a:rPr>
                        <m:t></m:t>
                      </m:r>
                      <m:r>
                        <a:rPr lang="en-US" altLang="en-US" i="1" dirty="0">
                          <a:latin typeface="Cambria Math"/>
                          <a:sym typeface="Symbol" pitchFamily="18" charset="2"/>
                        </a:rPr>
                        <m:t>, </m:t>
                      </m:r>
                      <m:r>
                        <a:rPr lang="hu-HU" altLang="en-US" i="1" dirty="0">
                          <a:latin typeface="Cambria Math"/>
                          <a:sym typeface="Symbol" pitchFamily="18" charset="2"/>
                        </a:rPr>
                        <m:t></m:t>
                      </m:r>
                      <m:r>
                        <a:rPr lang="en-US" altLang="en-US" i="1" dirty="0">
                          <a:latin typeface="Cambria Math"/>
                          <a:sym typeface="Symbol" pitchFamily="18" charset="2"/>
                        </a:rPr>
                        <m:t>, </m:t>
                      </m:r>
                      <m:r>
                        <a:rPr lang="hu-HU" altLang="en-US" i="1" dirty="0">
                          <a:latin typeface="Cambria Math"/>
                          <a:sym typeface="Symbol" pitchFamily="18" charset="2"/>
                        </a:rPr>
                        <m:t></m:t>
                      </m:r>
                      <m:r>
                        <a:rPr lang="en-US" altLang="en-US" i="1" dirty="0">
                          <a:latin typeface="Cambria Math"/>
                          <a:sym typeface="Symbol" pitchFamily="18" charset="2"/>
                        </a:rPr>
                        <m:t>  0</m:t>
                      </m:r>
                    </m:oMath>
                  </m:oMathPara>
                </a14:m>
                <a:endParaRPr lang="en-US" altLang="en-US" dirty="0">
                  <a:sym typeface="Symbol" pitchFamily="18" charset="2"/>
                </a:endParaRPr>
              </a:p>
            </p:txBody>
          </p:sp>
        </mc:Choice>
        <mc:Fallback xmlns="">
          <p:sp>
            <p:nvSpPr>
              <p:cNvPr id="18444" name="Szövegdoboz 35"/>
              <p:cNvSpPr txBox="1">
                <a:spLocks noRot="1" noChangeAspect="1" noMove="1" noResize="1" noEditPoints="1" noAdjustHandles="1" noChangeArrowheads="1" noChangeShapeType="1" noTextEdit="1"/>
              </p:cNvSpPr>
              <p:nvPr/>
            </p:nvSpPr>
            <p:spPr bwMode="auto">
              <a:xfrm>
                <a:off x="5663953" y="2194764"/>
                <a:ext cx="4896544" cy="1569660"/>
              </a:xfrm>
              <a:prstGeom prst="rect">
                <a:avLst/>
              </a:prstGeom>
              <a:blipFill>
                <a:blip r:embed="rId7"/>
                <a:stretch>
                  <a:fillRect b="-42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18445" name="Szövegdoboz 36"/>
          <p:cNvSpPr txBox="1">
            <a:spLocks noChangeArrowheads="1"/>
          </p:cNvSpPr>
          <p:nvPr/>
        </p:nvSpPr>
        <p:spPr bwMode="auto">
          <a:xfrm>
            <a:off x="2003519" y="3965156"/>
            <a:ext cx="377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ym typeface="Symbol" pitchFamily="18" charset="2"/>
              </a:rPr>
              <a:t></a:t>
            </a:r>
            <a:endParaRPr lang="hu-HU" altLang="en-US"/>
          </a:p>
        </p:txBody>
      </p:sp>
      <p:sp>
        <p:nvSpPr>
          <p:cNvPr id="18446" name="Téglalap 37"/>
          <p:cNvSpPr>
            <a:spLocks noChangeArrowheads="1"/>
          </p:cNvSpPr>
          <p:nvPr/>
        </p:nvSpPr>
        <p:spPr bwMode="auto">
          <a:xfrm>
            <a:off x="4738781" y="3604794"/>
            <a:ext cx="354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sym typeface="Symbol" pitchFamily="18" charset="2"/>
              </a:rPr>
              <a:t></a:t>
            </a:r>
            <a:endParaRPr lang="hu-HU" altLang="en-US"/>
          </a:p>
        </p:txBody>
      </p:sp>
      <p:sp>
        <p:nvSpPr>
          <p:cNvPr id="18447" name="Téglalap 38"/>
          <p:cNvSpPr>
            <a:spLocks noChangeArrowheads="1"/>
          </p:cNvSpPr>
          <p:nvPr/>
        </p:nvSpPr>
        <p:spPr bwMode="auto">
          <a:xfrm>
            <a:off x="3730718" y="1988840"/>
            <a:ext cx="311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sym typeface="Symbol" pitchFamily="18" charset="2"/>
              </a:rPr>
              <a:t></a:t>
            </a:r>
            <a:endParaRPr lang="hu-HU" altLang="en-US" dirty="0"/>
          </a:p>
        </p:txBody>
      </p:sp>
      <mc:AlternateContent xmlns:mc="http://schemas.openxmlformats.org/markup-compatibility/2006" xmlns:a14="http://schemas.microsoft.com/office/drawing/2010/main">
        <mc:Choice Requires="a14">
          <p:sp>
            <p:nvSpPr>
              <p:cNvPr id="18448" name="Text Box 31"/>
              <p:cNvSpPr txBox="1">
                <a:spLocks noChangeArrowheads="1"/>
              </p:cNvSpPr>
              <p:nvPr/>
            </p:nvSpPr>
            <p:spPr bwMode="auto">
              <a:xfrm>
                <a:off x="2448432" y="4508500"/>
                <a:ext cx="5634619" cy="96949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r>
                        <a:rPr lang="hu-HU" altLang="en-US" b="1" i="1" dirty="0">
                          <a:latin typeface="Cambria Math"/>
                        </a:rPr>
                        <m:t>𝒓𝒂𝒚</m:t>
                      </m:r>
                      <m:r>
                        <a:rPr lang="hu-HU" altLang="en-US" i="1" dirty="0">
                          <a:latin typeface="Cambria Math"/>
                        </a:rPr>
                        <m:t>(</m:t>
                      </m:r>
                      <m:r>
                        <a:rPr lang="hu-HU" altLang="en-US" i="1" dirty="0">
                          <a:latin typeface="Cambria Math"/>
                        </a:rPr>
                        <m:t>𝑡</m:t>
                      </m:r>
                      <m:r>
                        <a:rPr lang="hu-HU" altLang="en-US" i="1" dirty="0">
                          <a:latin typeface="Cambria Math"/>
                        </a:rPr>
                        <m:t>)=</m:t>
                      </m:r>
                      <m:r>
                        <a:rPr lang="en-US" altLang="en-US" b="1" i="1" dirty="0">
                          <a:latin typeface="Cambria Math"/>
                          <a:sym typeface="Symbol" pitchFamily="18" charset="2"/>
                        </a:rPr>
                        <m:t>𝒑</m:t>
                      </m:r>
                      <m:r>
                        <a:rPr lang="en-US" altLang="en-US" i="1" dirty="0">
                          <a:latin typeface="Cambria Math"/>
                          <a:sym typeface="Symbol" pitchFamily="18" charset="2"/>
                        </a:rPr>
                        <m:t>(</m:t>
                      </m:r>
                      <m:r>
                        <a:rPr lang="hu-HU" altLang="en-US" i="1" dirty="0">
                          <a:latin typeface="Cambria Math"/>
                          <a:sym typeface="Symbol" pitchFamily="18" charset="2"/>
                        </a:rPr>
                        <m:t></m:t>
                      </m:r>
                      <m:r>
                        <a:rPr lang="en-US" altLang="en-US" i="1" dirty="0">
                          <a:latin typeface="Cambria Math"/>
                          <a:sym typeface="Symbol" pitchFamily="18" charset="2"/>
                        </a:rPr>
                        <m:t>, </m:t>
                      </m:r>
                      <m:r>
                        <a:rPr lang="hu-HU" altLang="en-US" i="1" dirty="0">
                          <a:latin typeface="Cambria Math"/>
                          <a:sym typeface="Symbol" pitchFamily="18" charset="2"/>
                        </a:rPr>
                        <m:t></m:t>
                      </m:r>
                      <m:r>
                        <a:rPr lang="en-US" altLang="en-US" i="1" dirty="0">
                          <a:latin typeface="Cambria Math"/>
                          <a:sym typeface="Symbol" pitchFamily="18" charset="2"/>
                        </a:rPr>
                        <m:t>, </m:t>
                      </m:r>
                      <m:r>
                        <a:rPr lang="hu-HU" altLang="en-US" i="1" dirty="0">
                          <a:latin typeface="Cambria Math"/>
                          <a:sym typeface="Symbol" pitchFamily="18" charset="2"/>
                        </a:rPr>
                        <m:t></m:t>
                      </m:r>
                      <m:r>
                        <a:rPr lang="en-US" altLang="en-US" i="1" dirty="0">
                          <a:latin typeface="Cambria Math"/>
                          <a:sym typeface="Symbol" pitchFamily="18" charset="2"/>
                        </a:rPr>
                        <m:t>)</m:t>
                      </m:r>
                    </m:oMath>
                  </m:oMathPara>
                </a14:m>
                <a:endParaRPr lang="hu-HU" altLang="en-US" b="1" dirty="0"/>
              </a:p>
              <a:p>
                <a:endParaRPr lang="en-US" altLang="en-US" sz="900" b="1" dirty="0"/>
              </a:p>
              <a:p>
                <a:pPr/>
                <a14:m>
                  <m:oMathPara xmlns:m="http://schemas.openxmlformats.org/officeDocument/2006/math">
                    <m:oMathParaPr>
                      <m:jc m:val="left"/>
                    </m:oMathParaPr>
                    <m:oMath xmlns:m="http://schemas.openxmlformats.org/officeDocument/2006/math">
                      <m:r>
                        <a:rPr lang="hu-HU" altLang="en-US" b="1" i="1" dirty="0">
                          <a:latin typeface="Cambria Math"/>
                        </a:rPr>
                        <m:t>𝒔𝒕𝒂𝒓𝒕</m:t>
                      </m:r>
                      <m:r>
                        <a:rPr lang="hu-HU" altLang="en-US" i="1" dirty="0">
                          <a:latin typeface="Cambria Math"/>
                        </a:rPr>
                        <m:t>+</m:t>
                      </m:r>
                      <m:r>
                        <a:rPr lang="hu-HU" altLang="en-US" b="1" i="1" dirty="0">
                          <a:latin typeface="Cambria Math"/>
                        </a:rPr>
                        <m:t>𝒅𝒊𝒓</m:t>
                      </m:r>
                      <m:r>
                        <a:rPr lang="hu-HU" altLang="en-US" i="1" dirty="0">
                          <a:latin typeface="Cambria Math"/>
                        </a:rPr>
                        <m:t>·</m:t>
                      </m:r>
                      <m:r>
                        <a:rPr lang="hu-HU" altLang="en-US" i="1" dirty="0">
                          <a:latin typeface="Cambria Math"/>
                        </a:rPr>
                        <m:t>𝑡</m:t>
                      </m:r>
                      <m:r>
                        <a:rPr lang="en-US" altLang="en-US" i="1" dirty="0">
                          <a:latin typeface="Cambria Math"/>
                        </a:rPr>
                        <m:t>=</m:t>
                      </m:r>
                      <m:r>
                        <a:rPr lang="hu-HU" altLang="en-US" i="1" dirty="0">
                          <a:latin typeface="Cambria Math"/>
                          <a:sym typeface="Symbol" pitchFamily="18" charset="2"/>
                        </a:rPr>
                        <m:t></m:t>
                      </m:r>
                      <m:r>
                        <a:rPr lang="hu-HU" altLang="en-US" i="1" dirty="0">
                          <a:latin typeface="Cambria Math"/>
                        </a:rPr>
                        <m:t>·</m:t>
                      </m:r>
                      <m:r>
                        <a:rPr lang="hu-HU" altLang="en-US" b="1" i="1" dirty="0">
                          <a:latin typeface="Cambria Math"/>
                        </a:rPr>
                        <m:t>𝒓</m:t>
                      </m:r>
                      <m:r>
                        <a:rPr lang="hu-HU" altLang="en-US" b="1" i="1" dirty="0">
                          <a:latin typeface="Cambria Math"/>
                        </a:rPr>
                        <m:t>𝟏</m:t>
                      </m:r>
                      <m:r>
                        <a:rPr lang="hu-HU" altLang="en-US" i="1" dirty="0">
                          <a:latin typeface="Cambria Math"/>
                          <a:sym typeface="Symbol" pitchFamily="18" charset="2"/>
                        </a:rPr>
                        <m:t>+</m:t>
                      </m:r>
                      <m:r>
                        <a:rPr lang="hu-HU" altLang="en-US" i="1" dirty="0">
                          <a:latin typeface="Cambria Math"/>
                        </a:rPr>
                        <m:t>·</m:t>
                      </m:r>
                      <m:r>
                        <a:rPr lang="hu-HU" altLang="en-US" b="1" i="1" dirty="0">
                          <a:latin typeface="Cambria Math"/>
                        </a:rPr>
                        <m:t>𝒓</m:t>
                      </m:r>
                      <m:r>
                        <a:rPr lang="hu-HU" altLang="en-US" b="1" i="1" dirty="0">
                          <a:latin typeface="Cambria Math"/>
                        </a:rPr>
                        <m:t>𝟐</m:t>
                      </m:r>
                      <m:r>
                        <a:rPr lang="hu-HU" altLang="en-US" i="1" dirty="0">
                          <a:latin typeface="Cambria Math"/>
                          <a:sym typeface="Symbol" pitchFamily="18" charset="2"/>
                        </a:rPr>
                        <m:t>+</m:t>
                      </m:r>
                      <m:r>
                        <a:rPr lang="en-US" altLang="en-US" i="1" dirty="0">
                          <a:latin typeface="Cambria Math"/>
                          <a:sym typeface="Symbol" pitchFamily="18" charset="2"/>
                        </a:rPr>
                        <m:t> </m:t>
                      </m:r>
                      <m:r>
                        <a:rPr lang="hu-HU" altLang="en-US" i="1" dirty="0">
                          <a:latin typeface="Cambria Math"/>
                          <a:sym typeface="Symbol" pitchFamily="18" charset="2"/>
                        </a:rPr>
                        <m:t></m:t>
                      </m:r>
                      <m:r>
                        <a:rPr lang="hu-HU" altLang="en-US" i="1" dirty="0">
                          <a:latin typeface="Cambria Math"/>
                        </a:rPr>
                        <m:t>·</m:t>
                      </m:r>
                      <m:r>
                        <a:rPr lang="hu-HU" altLang="en-US" b="1" i="1" dirty="0">
                          <a:latin typeface="Cambria Math"/>
                        </a:rPr>
                        <m:t>𝒓</m:t>
                      </m:r>
                      <m:r>
                        <a:rPr lang="hu-HU" altLang="en-US" b="1" i="1" dirty="0">
                          <a:latin typeface="Cambria Math"/>
                        </a:rPr>
                        <m:t>𝟑</m:t>
                      </m:r>
                    </m:oMath>
                  </m:oMathPara>
                </a14:m>
                <a:endParaRPr lang="en-US" altLang="en-US" b="1" dirty="0"/>
              </a:p>
            </p:txBody>
          </p:sp>
        </mc:Choice>
        <mc:Fallback xmlns="">
          <p:sp>
            <p:nvSpPr>
              <p:cNvPr id="18448" name="Text Box 31"/>
              <p:cNvSpPr txBox="1">
                <a:spLocks noRot="1" noChangeAspect="1" noMove="1" noResize="1" noEditPoints="1" noAdjustHandles="1" noChangeArrowheads="1" noChangeShapeType="1" noTextEdit="1"/>
              </p:cNvSpPr>
              <p:nvPr/>
            </p:nvSpPr>
            <p:spPr bwMode="auto">
              <a:xfrm>
                <a:off x="2448432" y="4508500"/>
                <a:ext cx="5634619" cy="969496"/>
              </a:xfrm>
              <a:prstGeom prst="rect">
                <a:avLst/>
              </a:prstGeom>
              <a:blipFill>
                <a:blip r:embed="rId8"/>
                <a:stretch>
                  <a:fillRect l="-433" b="-75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8449" name="Szövegdoboz 43"/>
          <p:cNvSpPr txBox="1">
            <a:spLocks noChangeArrowheads="1"/>
          </p:cNvSpPr>
          <p:nvPr/>
        </p:nvSpPr>
        <p:spPr bwMode="auto">
          <a:xfrm>
            <a:off x="8101732" y="4999383"/>
            <a:ext cx="2266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3 skalár egyenlet</a:t>
            </a:r>
          </a:p>
        </p:txBody>
      </p:sp>
      <p:sp>
        <p:nvSpPr>
          <p:cNvPr id="18450" name="Szövegdoboz 44"/>
          <p:cNvSpPr txBox="1">
            <a:spLocks noChangeArrowheads="1"/>
          </p:cNvSpPr>
          <p:nvPr/>
        </p:nvSpPr>
        <p:spPr bwMode="auto">
          <a:xfrm>
            <a:off x="8101732" y="2924175"/>
            <a:ext cx="226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latin typeface="+mn-lt"/>
              </a:rPr>
              <a:t>1 </a:t>
            </a:r>
            <a:r>
              <a:rPr lang="hu-HU" altLang="en-US" dirty="0">
                <a:latin typeface="+mn-lt"/>
              </a:rPr>
              <a:t>skalár egyenlet</a:t>
            </a:r>
          </a:p>
        </p:txBody>
      </p:sp>
      <mc:AlternateContent xmlns:mc="http://schemas.openxmlformats.org/markup-compatibility/2006" xmlns:a14="http://schemas.microsoft.com/office/drawing/2010/main">
        <mc:Choice Requires="a14">
          <p:sp>
            <p:nvSpPr>
              <p:cNvPr id="18451" name="Szövegdoboz 45"/>
              <p:cNvSpPr txBox="1">
                <a:spLocks noChangeArrowheads="1"/>
              </p:cNvSpPr>
              <p:nvPr/>
            </p:nvSpPr>
            <p:spPr bwMode="auto">
              <a:xfrm>
                <a:off x="2640014" y="5589588"/>
                <a:ext cx="6878637" cy="830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latin typeface="+mn-lt"/>
                  </a:rPr>
                  <a:t>4 </a:t>
                </a:r>
                <a:r>
                  <a:rPr lang="hu-HU" altLang="en-US" dirty="0">
                    <a:latin typeface="+mn-lt"/>
                  </a:rPr>
                  <a:t>ismeretlen</a:t>
                </a:r>
                <a:r>
                  <a:rPr lang="en-US" altLang="en-US" dirty="0">
                    <a:latin typeface="+mn-lt"/>
                  </a:rPr>
                  <a:t>: </a:t>
                </a:r>
                <a14:m>
                  <m:oMath xmlns:m="http://schemas.openxmlformats.org/officeDocument/2006/math">
                    <m:r>
                      <a:rPr lang="hu-HU" altLang="en-US" i="1" dirty="0">
                        <a:latin typeface="Cambria Math"/>
                        <a:sym typeface="Symbol" pitchFamily="18" charset="2"/>
                      </a:rPr>
                      <m:t></m:t>
                    </m:r>
                    <m:r>
                      <a:rPr lang="en-US" altLang="en-US" i="1" dirty="0">
                        <a:latin typeface="Cambria Math"/>
                        <a:sym typeface="Symbol" pitchFamily="18" charset="2"/>
                      </a:rPr>
                      <m:t>, </m:t>
                    </m:r>
                    <m:r>
                      <a:rPr lang="hu-HU" altLang="en-US" i="1" dirty="0">
                        <a:latin typeface="Cambria Math"/>
                        <a:sym typeface="Symbol" pitchFamily="18" charset="2"/>
                      </a:rPr>
                      <m:t></m:t>
                    </m:r>
                    <m:r>
                      <a:rPr lang="en-US" altLang="en-US" i="1" dirty="0">
                        <a:latin typeface="Cambria Math"/>
                        <a:sym typeface="Symbol" pitchFamily="18" charset="2"/>
                      </a:rPr>
                      <m:t>, </m:t>
                    </m:r>
                    <m:r>
                      <a:rPr lang="hu-HU" altLang="en-US" i="1" dirty="0">
                        <a:latin typeface="Cambria Math"/>
                        <a:sym typeface="Symbol" pitchFamily="18" charset="2"/>
                      </a:rPr>
                      <m:t></m:t>
                    </m:r>
                    <m:r>
                      <a:rPr lang="en-US" altLang="en-US" i="1" dirty="0">
                        <a:latin typeface="Cambria Math"/>
                        <a:sym typeface="Symbol" pitchFamily="18" charset="2"/>
                      </a:rPr>
                      <m:t>, </m:t>
                    </m:r>
                    <m:r>
                      <a:rPr lang="en-US" altLang="en-US" i="1" dirty="0">
                        <a:latin typeface="Cambria Math"/>
                        <a:sym typeface="Symbol" pitchFamily="18" charset="2"/>
                      </a:rPr>
                      <m:t>𝑡</m:t>
                    </m:r>
                    <m:r>
                      <a:rPr lang="en-US" altLang="en-US" i="1" dirty="0">
                        <a:latin typeface="Cambria Math"/>
                        <a:sym typeface="Symbol" pitchFamily="18" charset="2"/>
                      </a:rPr>
                      <m:t> </m:t>
                    </m:r>
                  </m:oMath>
                </a14:m>
                <a:endParaRPr lang="en-US" altLang="en-US" dirty="0">
                  <a:sym typeface="Symbol" pitchFamily="18" charset="2"/>
                </a:endParaRPr>
              </a:p>
              <a:p>
                <a:r>
                  <a:rPr lang="hu-HU" altLang="en-US" dirty="0">
                    <a:latin typeface="+mn-lt"/>
                    <a:sym typeface="Symbol" pitchFamily="18" charset="2"/>
                  </a:rPr>
                  <a:t>A megoldás után ellenőrzés, hogy mind nem negatív-e</a:t>
                </a:r>
                <a:endParaRPr lang="hu-HU" altLang="en-US" dirty="0">
                  <a:latin typeface="+mn-lt"/>
                </a:endParaRPr>
              </a:p>
            </p:txBody>
          </p:sp>
        </mc:Choice>
        <mc:Fallback xmlns="">
          <p:sp>
            <p:nvSpPr>
              <p:cNvPr id="18451" name="Szövegdoboz 45"/>
              <p:cNvSpPr txBox="1">
                <a:spLocks noRot="1" noChangeAspect="1" noMove="1" noResize="1" noEditPoints="1" noAdjustHandles="1" noChangeArrowheads="1" noChangeShapeType="1" noTextEdit="1"/>
              </p:cNvSpPr>
              <p:nvPr/>
            </p:nvSpPr>
            <p:spPr bwMode="auto">
              <a:xfrm>
                <a:off x="2640014" y="5589588"/>
                <a:ext cx="6878637" cy="830262"/>
              </a:xfrm>
              <a:prstGeom prst="rect">
                <a:avLst/>
              </a:prstGeom>
              <a:blipFill>
                <a:blip r:embed="rId9"/>
                <a:stretch>
                  <a:fillRect l="-1330" t="-5882" r="-1330" b="-1617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5" descr="spiers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0014" y="1433513"/>
            <a:ext cx="31003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3"/>
          <p:cNvSpPr>
            <a:spLocks noChangeArrowheads="1"/>
          </p:cNvSpPr>
          <p:nvPr/>
        </p:nvSpPr>
        <p:spPr bwMode="auto">
          <a:xfrm>
            <a:off x="1981200" y="4379914"/>
            <a:ext cx="8382000"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200" b="1" u="sng" dirty="0" err="1">
                <a:latin typeface="+mn-lt"/>
              </a:rPr>
              <a:t>Render</a:t>
            </a:r>
            <a:r>
              <a:rPr lang="hu-HU" altLang="en-US" sz="2200" b="1" u="sng" dirty="0">
                <a:latin typeface="+mn-lt"/>
              </a:rPr>
              <a:t>( )</a:t>
            </a:r>
          </a:p>
          <a:p>
            <a:r>
              <a:rPr lang="hu-HU" altLang="en-US" sz="2200" dirty="0">
                <a:latin typeface="+mn-lt"/>
              </a:rPr>
              <a:t>     </a:t>
            </a:r>
            <a:r>
              <a:rPr lang="hu-HU" altLang="en-US" sz="2200" dirty="0" err="1">
                <a:latin typeface="+mn-lt"/>
              </a:rPr>
              <a:t>for</a:t>
            </a:r>
            <a:r>
              <a:rPr lang="hu-HU" altLang="en-US" sz="2200" dirty="0">
                <a:latin typeface="+mn-lt"/>
              </a:rPr>
              <a:t> </a:t>
            </a:r>
            <a:r>
              <a:rPr lang="hu-HU" altLang="en-US" sz="2200" dirty="0" err="1">
                <a:latin typeface="+mn-lt"/>
              </a:rPr>
              <a:t>each</a:t>
            </a:r>
            <a:r>
              <a:rPr lang="hu-HU" altLang="en-US" sz="2200" dirty="0">
                <a:latin typeface="+mn-lt"/>
              </a:rPr>
              <a:t> pixel </a:t>
            </a:r>
            <a:r>
              <a:rPr lang="en-US" altLang="en-US" sz="2200" dirty="0">
                <a:latin typeface="+mn-lt"/>
              </a:rPr>
              <a:t>p</a:t>
            </a:r>
            <a:endParaRPr lang="hu-HU" altLang="en-US" sz="2200" dirty="0">
              <a:latin typeface="+mn-lt"/>
            </a:endParaRPr>
          </a:p>
          <a:p>
            <a:r>
              <a:rPr lang="hu-HU" altLang="en-US" sz="2200" dirty="0">
                <a:latin typeface="+mn-lt"/>
              </a:rPr>
              <a:t>	Ray r = </a:t>
            </a:r>
            <a:r>
              <a:rPr lang="en-US" altLang="en-US" sz="2200" dirty="0" err="1">
                <a:latin typeface="+mn-lt"/>
              </a:rPr>
              <a:t>getR</a:t>
            </a:r>
            <a:r>
              <a:rPr lang="hu-HU" altLang="en-US" sz="2200" dirty="0" err="1">
                <a:latin typeface="+mn-lt"/>
              </a:rPr>
              <a:t>ay</a:t>
            </a:r>
            <a:r>
              <a:rPr lang="hu-HU" altLang="en-US" sz="2200" dirty="0">
                <a:latin typeface="+mn-lt"/>
              </a:rPr>
              <a:t>( </a:t>
            </a:r>
            <a:r>
              <a:rPr lang="hu-HU" altLang="en-US" sz="2200" dirty="0" err="1">
                <a:latin typeface="+mn-lt"/>
              </a:rPr>
              <a:t>eye</a:t>
            </a:r>
            <a:r>
              <a:rPr lang="hu-HU" altLang="en-US" sz="2200" dirty="0">
                <a:latin typeface="+mn-lt"/>
              </a:rPr>
              <a:t> </a:t>
            </a:r>
            <a:r>
              <a:rPr lang="hu-HU" altLang="en-US" sz="2200" dirty="0">
                <a:latin typeface="+mn-lt"/>
                <a:sym typeface="Wingdings"/>
              </a:rPr>
              <a:t></a:t>
            </a:r>
            <a:r>
              <a:rPr lang="hu-HU" altLang="en-US" sz="2200" dirty="0">
                <a:latin typeface="+mn-lt"/>
              </a:rPr>
              <a:t> pixel p )</a:t>
            </a:r>
          </a:p>
          <a:p>
            <a:r>
              <a:rPr lang="hu-HU" altLang="en-US" sz="2200" dirty="0">
                <a:latin typeface="+mn-lt"/>
              </a:rPr>
              <a:t>      	</a:t>
            </a:r>
            <a:r>
              <a:rPr lang="hu-HU" altLang="en-US" sz="2200" dirty="0" err="1">
                <a:latin typeface="+mn-lt"/>
              </a:rPr>
              <a:t>color</a:t>
            </a:r>
            <a:r>
              <a:rPr lang="hu-HU" altLang="en-US" sz="2200" dirty="0">
                <a:latin typeface="+mn-lt"/>
              </a:rPr>
              <a:t> = </a:t>
            </a:r>
            <a:r>
              <a:rPr lang="en-US" altLang="en-US" sz="2200" b="1" dirty="0">
                <a:solidFill>
                  <a:schemeClr val="accent2"/>
                </a:solidFill>
                <a:latin typeface="+mn-lt"/>
              </a:rPr>
              <a:t>trace</a:t>
            </a:r>
            <a:r>
              <a:rPr lang="hu-HU" altLang="en-US" sz="2200" dirty="0">
                <a:solidFill>
                  <a:schemeClr val="accent2"/>
                </a:solidFill>
                <a:latin typeface="+mn-lt"/>
              </a:rPr>
              <a:t>(</a:t>
            </a:r>
            <a:r>
              <a:rPr lang="hu-HU" altLang="en-US" sz="2200" dirty="0" err="1">
                <a:solidFill>
                  <a:schemeClr val="accent2"/>
                </a:solidFill>
                <a:latin typeface="+mn-lt"/>
              </a:rPr>
              <a:t>ray</a:t>
            </a:r>
            <a:r>
              <a:rPr lang="hu-HU" altLang="en-US" sz="2200" dirty="0">
                <a:solidFill>
                  <a:schemeClr val="accent2"/>
                </a:solidFill>
                <a:latin typeface="+mn-lt"/>
              </a:rPr>
              <a:t>)</a:t>
            </a:r>
          </a:p>
          <a:p>
            <a:r>
              <a:rPr lang="hu-HU" altLang="en-US" sz="2200" dirty="0">
                <a:latin typeface="+mn-lt"/>
              </a:rPr>
              <a:t>	</a:t>
            </a:r>
            <a:r>
              <a:rPr lang="hu-HU" altLang="en-US" sz="2200" dirty="0" err="1">
                <a:latin typeface="+mn-lt"/>
              </a:rPr>
              <a:t>WritePixel</a:t>
            </a:r>
            <a:r>
              <a:rPr lang="hu-HU" altLang="en-US" sz="2200" dirty="0">
                <a:latin typeface="+mn-lt"/>
              </a:rPr>
              <a:t>(</a:t>
            </a:r>
            <a:r>
              <a:rPr lang="en-US" altLang="en-US" sz="2200" dirty="0">
                <a:latin typeface="+mn-lt"/>
              </a:rPr>
              <a:t>p</a:t>
            </a:r>
            <a:r>
              <a:rPr lang="hu-HU" altLang="en-US" sz="2200" dirty="0">
                <a:latin typeface="+mn-lt"/>
              </a:rPr>
              <a:t>, </a:t>
            </a:r>
            <a:r>
              <a:rPr lang="hu-HU" altLang="en-US" sz="2200" dirty="0" err="1">
                <a:latin typeface="+mn-lt"/>
              </a:rPr>
              <a:t>color</a:t>
            </a:r>
            <a:r>
              <a:rPr lang="hu-HU" altLang="en-US" sz="2200" dirty="0">
                <a:latin typeface="+mn-lt"/>
              </a:rPr>
              <a:t>)</a:t>
            </a:r>
          </a:p>
          <a:p>
            <a:r>
              <a:rPr lang="hu-HU" altLang="en-US" sz="2200" dirty="0">
                <a:latin typeface="+mn-lt"/>
              </a:rPr>
              <a:t>     </a:t>
            </a:r>
            <a:r>
              <a:rPr lang="hu-HU" altLang="en-US" sz="2200" dirty="0" err="1">
                <a:latin typeface="+mn-lt"/>
              </a:rPr>
              <a:t>endfor</a:t>
            </a:r>
            <a:endParaRPr lang="hu-HU" altLang="en-US" sz="2200" dirty="0">
              <a:latin typeface="+mn-lt"/>
            </a:endParaRPr>
          </a:p>
          <a:p>
            <a:r>
              <a:rPr lang="hu-HU" altLang="en-US" sz="2200" dirty="0">
                <a:latin typeface="+mn-lt"/>
              </a:rPr>
              <a:t>end</a:t>
            </a:r>
          </a:p>
        </p:txBody>
      </p:sp>
      <p:sp>
        <p:nvSpPr>
          <p:cNvPr id="32771" name="Rectangle 4"/>
          <p:cNvSpPr>
            <a:spLocks noChangeArrowheads="1"/>
          </p:cNvSpPr>
          <p:nvPr/>
        </p:nvSpPr>
        <p:spPr bwMode="auto">
          <a:xfrm>
            <a:off x="1752600" y="1433514"/>
            <a:ext cx="2416176" cy="2981325"/>
          </a:xfrm>
          <a:prstGeom prst="rect">
            <a:avLst/>
          </a:prstGeom>
          <a:solidFill>
            <a:schemeClr val="bg1"/>
          </a:solidFill>
          <a:ln>
            <a:noFill/>
          </a:ln>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2774" name="Line 17"/>
          <p:cNvSpPr>
            <a:spLocks noChangeShapeType="1"/>
          </p:cNvSpPr>
          <p:nvPr/>
        </p:nvSpPr>
        <p:spPr bwMode="auto">
          <a:xfrm flipV="1">
            <a:off x="2359025" y="1627188"/>
            <a:ext cx="1809750" cy="11287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2775" name="Line 18"/>
          <p:cNvSpPr>
            <a:spLocks noChangeShapeType="1"/>
          </p:cNvSpPr>
          <p:nvPr/>
        </p:nvSpPr>
        <p:spPr bwMode="auto">
          <a:xfrm>
            <a:off x="2359025" y="2790825"/>
            <a:ext cx="1809750" cy="13668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2776" name="Line 19"/>
          <p:cNvSpPr>
            <a:spLocks noChangeShapeType="1"/>
          </p:cNvSpPr>
          <p:nvPr/>
        </p:nvSpPr>
        <p:spPr bwMode="auto">
          <a:xfrm>
            <a:off x="2359026" y="2790825"/>
            <a:ext cx="1281113" cy="515938"/>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2777" name="Freeform 20"/>
          <p:cNvSpPr>
            <a:spLocks/>
          </p:cNvSpPr>
          <p:nvPr/>
        </p:nvSpPr>
        <p:spPr bwMode="auto">
          <a:xfrm>
            <a:off x="3295650" y="1843088"/>
            <a:ext cx="749300" cy="2076450"/>
          </a:xfrm>
          <a:custGeom>
            <a:avLst/>
            <a:gdLst>
              <a:gd name="T0" fmla="*/ 2147483647 w 533"/>
              <a:gd name="T1" fmla="*/ 2147483647 h 1543"/>
              <a:gd name="T2" fmla="*/ 2147483647 w 533"/>
              <a:gd name="T3" fmla="*/ 2147483647 h 1543"/>
              <a:gd name="T4" fmla="*/ 0 w 533"/>
              <a:gd name="T5" fmla="*/ 2147483647 h 1543"/>
              <a:gd name="T6" fmla="*/ 0 w 533"/>
              <a:gd name="T7" fmla="*/ 0 h 1543"/>
              <a:gd name="T8" fmla="*/ 2147483647 w 533"/>
              <a:gd name="T9" fmla="*/ 2147483647 h 1543"/>
              <a:gd name="T10" fmla="*/ 0 60000 65536"/>
              <a:gd name="T11" fmla="*/ 0 60000 65536"/>
              <a:gd name="T12" fmla="*/ 0 60000 65536"/>
              <a:gd name="T13" fmla="*/ 0 60000 65536"/>
              <a:gd name="T14" fmla="*/ 0 60000 65536"/>
              <a:gd name="T15" fmla="*/ 0 w 533"/>
              <a:gd name="T16" fmla="*/ 0 h 1543"/>
              <a:gd name="T17" fmla="*/ 533 w 533"/>
              <a:gd name="T18" fmla="*/ 1543 h 1543"/>
            </a:gdLst>
            <a:ahLst/>
            <a:cxnLst>
              <a:cxn ang="T10">
                <a:pos x="T0" y="T1"/>
              </a:cxn>
              <a:cxn ang="T11">
                <a:pos x="T2" y="T3"/>
              </a:cxn>
              <a:cxn ang="T12">
                <a:pos x="T4" y="T5"/>
              </a:cxn>
              <a:cxn ang="T13">
                <a:pos x="T6" y="T7"/>
              </a:cxn>
              <a:cxn ang="T14">
                <a:pos x="T8" y="T9"/>
              </a:cxn>
            </a:cxnLst>
            <a:rect l="T15" t="T16" r="T17" b="T18"/>
            <a:pathLst>
              <a:path w="533" h="1543">
                <a:moveTo>
                  <a:pt x="533" y="416"/>
                </a:moveTo>
                <a:lnTo>
                  <a:pt x="533" y="1136"/>
                </a:lnTo>
                <a:lnTo>
                  <a:pt x="0" y="1543"/>
                </a:lnTo>
                <a:lnTo>
                  <a:pt x="0" y="0"/>
                </a:lnTo>
                <a:lnTo>
                  <a:pt x="533" y="416"/>
                </a:lnTo>
                <a:close/>
              </a:path>
            </a:pathLst>
          </a:custGeom>
          <a:solidFill>
            <a:srgbClr val="443F3A">
              <a:alpha val="50195"/>
            </a:srgbClr>
          </a:solidFill>
          <a:ln w="28575" cap="flat" cmpd="sng">
            <a:solidFill>
              <a:schemeClr val="tx1"/>
            </a:solidFill>
            <a:prstDash val="solid"/>
            <a:round/>
            <a:headEnd/>
            <a:tailEnd/>
          </a:ln>
        </p:spPr>
        <p:txBody>
          <a:bodyPr wrap="none" anchor="ctr"/>
          <a:lstStyle/>
          <a:p>
            <a:endParaRPr lang="en-US">
              <a:latin typeface="+mn-lt"/>
            </a:endParaRPr>
          </a:p>
        </p:txBody>
      </p:sp>
      <p:sp>
        <p:nvSpPr>
          <p:cNvPr id="32778" name="Freeform 21"/>
          <p:cNvSpPr>
            <a:spLocks/>
          </p:cNvSpPr>
          <p:nvPr/>
        </p:nvSpPr>
        <p:spPr bwMode="auto">
          <a:xfrm>
            <a:off x="3581401" y="3109913"/>
            <a:ext cx="125413" cy="366712"/>
          </a:xfrm>
          <a:custGeom>
            <a:avLst/>
            <a:gdLst>
              <a:gd name="T0" fmla="*/ 2147483647 w 533"/>
              <a:gd name="T1" fmla="*/ 2147483647 h 1520"/>
              <a:gd name="T2" fmla="*/ 2147483647 w 533"/>
              <a:gd name="T3" fmla="*/ 2147483647 h 1520"/>
              <a:gd name="T4" fmla="*/ 2147483647 w 533"/>
              <a:gd name="T5" fmla="*/ 2147483647 h 1520"/>
              <a:gd name="T6" fmla="*/ 0 w 533"/>
              <a:gd name="T7" fmla="*/ 0 h 1520"/>
              <a:gd name="T8" fmla="*/ 2147483647 w 533"/>
              <a:gd name="T9" fmla="*/ 2147483647 h 1520"/>
              <a:gd name="T10" fmla="*/ 0 60000 65536"/>
              <a:gd name="T11" fmla="*/ 0 60000 65536"/>
              <a:gd name="T12" fmla="*/ 0 60000 65536"/>
              <a:gd name="T13" fmla="*/ 0 60000 65536"/>
              <a:gd name="T14" fmla="*/ 0 60000 65536"/>
              <a:gd name="T15" fmla="*/ 0 w 533"/>
              <a:gd name="T16" fmla="*/ 0 h 1520"/>
              <a:gd name="T17" fmla="*/ 533 w 533"/>
              <a:gd name="T18" fmla="*/ 1520 h 1520"/>
            </a:gdLst>
            <a:ahLst/>
            <a:cxnLst>
              <a:cxn ang="T10">
                <a:pos x="T0" y="T1"/>
              </a:cxn>
              <a:cxn ang="T11">
                <a:pos x="T2" y="T3"/>
              </a:cxn>
              <a:cxn ang="T12">
                <a:pos x="T4" y="T5"/>
              </a:cxn>
              <a:cxn ang="T13">
                <a:pos x="T6" y="T7"/>
              </a:cxn>
              <a:cxn ang="T14">
                <a:pos x="T8" y="T9"/>
              </a:cxn>
            </a:cxnLst>
            <a:rect l="T15" t="T16" r="T17" b="T18"/>
            <a:pathLst>
              <a:path w="533" h="1520">
                <a:moveTo>
                  <a:pt x="533" y="416"/>
                </a:moveTo>
                <a:lnTo>
                  <a:pt x="533" y="1136"/>
                </a:lnTo>
                <a:lnTo>
                  <a:pt x="5" y="1520"/>
                </a:lnTo>
                <a:lnTo>
                  <a:pt x="0" y="0"/>
                </a:lnTo>
                <a:lnTo>
                  <a:pt x="533" y="416"/>
                </a:lnTo>
                <a:close/>
              </a:path>
            </a:pathLst>
          </a:custGeom>
          <a:solidFill>
            <a:srgbClr val="443F3A">
              <a:alpha val="50195"/>
            </a:srgbClr>
          </a:solidFill>
          <a:ln w="28575" cap="flat" cmpd="sng">
            <a:solidFill>
              <a:schemeClr val="tx1"/>
            </a:solidFill>
            <a:prstDash val="solid"/>
            <a:round/>
            <a:headEnd/>
            <a:tailEnd/>
          </a:ln>
        </p:spPr>
        <p:txBody>
          <a:bodyPr wrap="none" anchor="ctr"/>
          <a:lstStyle/>
          <a:p>
            <a:endParaRPr lang="en-US">
              <a:latin typeface="+mn-lt"/>
            </a:endParaRPr>
          </a:p>
        </p:txBody>
      </p:sp>
      <p:sp>
        <p:nvSpPr>
          <p:cNvPr id="32779" name="Line 22"/>
          <p:cNvSpPr>
            <a:spLocks noChangeShapeType="1"/>
          </p:cNvSpPr>
          <p:nvPr/>
        </p:nvSpPr>
        <p:spPr bwMode="auto">
          <a:xfrm>
            <a:off x="3640138" y="3306764"/>
            <a:ext cx="1212850" cy="452437"/>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pic>
        <p:nvPicPr>
          <p:cNvPr id="32780" name="Picture 23" descr="spierfro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1509713"/>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Rectangle 24"/>
          <p:cNvSpPr>
            <a:spLocks noChangeArrowheads="1"/>
          </p:cNvSpPr>
          <p:nvPr/>
        </p:nvSpPr>
        <p:spPr bwMode="auto">
          <a:xfrm>
            <a:off x="8229600" y="3643313"/>
            <a:ext cx="152400" cy="152400"/>
          </a:xfrm>
          <a:prstGeom prst="rect">
            <a:avLst/>
          </a:prstGeom>
          <a:solidFill>
            <a:schemeClr val="bg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2782" name="Rectangle 25"/>
          <p:cNvSpPr>
            <a:spLocks noChangeArrowheads="1"/>
          </p:cNvSpPr>
          <p:nvPr/>
        </p:nvSpPr>
        <p:spPr bwMode="auto">
          <a:xfrm>
            <a:off x="2743200" y="2576513"/>
            <a:ext cx="57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ray</a:t>
            </a:r>
          </a:p>
        </p:txBody>
      </p:sp>
      <p:sp>
        <p:nvSpPr>
          <p:cNvPr id="32783" name="Freeform 26"/>
          <p:cNvSpPr>
            <a:spLocks/>
          </p:cNvSpPr>
          <p:nvPr/>
        </p:nvSpPr>
        <p:spPr bwMode="auto">
          <a:xfrm>
            <a:off x="5303838" y="3790950"/>
            <a:ext cx="2952750" cy="2160588"/>
          </a:xfrm>
          <a:custGeom>
            <a:avLst/>
            <a:gdLst>
              <a:gd name="T0" fmla="*/ 0 w 1728"/>
              <a:gd name="T1" fmla="*/ 2147483647 h 1536"/>
              <a:gd name="T2" fmla="*/ 2147483647 w 1728"/>
              <a:gd name="T3" fmla="*/ 2147483647 h 1536"/>
              <a:gd name="T4" fmla="*/ 2147483647 w 1728"/>
              <a:gd name="T5" fmla="*/ 0 h 1536"/>
              <a:gd name="T6" fmla="*/ 0 60000 65536"/>
              <a:gd name="T7" fmla="*/ 0 60000 65536"/>
              <a:gd name="T8" fmla="*/ 0 60000 65536"/>
              <a:gd name="T9" fmla="*/ 0 w 1728"/>
              <a:gd name="T10" fmla="*/ 0 h 1536"/>
              <a:gd name="T11" fmla="*/ 1728 w 1728"/>
              <a:gd name="T12" fmla="*/ 1536 h 1536"/>
            </a:gdLst>
            <a:ahLst/>
            <a:cxnLst>
              <a:cxn ang="T6">
                <a:pos x="T0" y="T1"/>
              </a:cxn>
              <a:cxn ang="T7">
                <a:pos x="T2" y="T3"/>
              </a:cxn>
              <a:cxn ang="T8">
                <a:pos x="T4" y="T5"/>
              </a:cxn>
            </a:cxnLst>
            <a:rect l="T9" t="T10" r="T11" b="T12"/>
            <a:pathLst>
              <a:path w="1728" h="1536">
                <a:moveTo>
                  <a:pt x="0" y="1536"/>
                </a:moveTo>
                <a:lnTo>
                  <a:pt x="1104" y="1536"/>
                </a:lnTo>
                <a:lnTo>
                  <a:pt x="1728" y="0"/>
                </a:lnTo>
              </a:path>
            </a:pathLst>
          </a:custGeom>
          <a:noFill/>
          <a:ln w="381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32784" name="Rectangle 27"/>
          <p:cNvSpPr>
            <a:spLocks noChangeArrowheads="1"/>
          </p:cNvSpPr>
          <p:nvPr/>
        </p:nvSpPr>
        <p:spPr bwMode="auto">
          <a:xfrm>
            <a:off x="7824789" y="4440238"/>
            <a:ext cx="80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a:latin typeface="+mn-lt"/>
              </a:rPr>
              <a:t>color</a:t>
            </a:r>
            <a:endParaRPr lang="hu-HU" altLang="en-US" dirty="0">
              <a:latin typeface="+mn-lt"/>
            </a:endParaRPr>
          </a:p>
        </p:txBody>
      </p:sp>
      <p:sp>
        <p:nvSpPr>
          <p:cNvPr id="32785" name="Rectangle 28"/>
          <p:cNvSpPr>
            <a:spLocks noChangeArrowheads="1"/>
          </p:cNvSpPr>
          <p:nvPr/>
        </p:nvSpPr>
        <p:spPr bwMode="auto">
          <a:xfrm>
            <a:off x="3503613" y="2640014"/>
            <a:ext cx="346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p</a:t>
            </a:r>
          </a:p>
        </p:txBody>
      </p:sp>
      <p:sp>
        <p:nvSpPr>
          <p:cNvPr id="32786" name="Rectangle 29"/>
          <p:cNvSpPr>
            <a:spLocks noChangeArrowheads="1"/>
          </p:cNvSpPr>
          <p:nvPr/>
        </p:nvSpPr>
        <p:spPr bwMode="auto">
          <a:xfrm>
            <a:off x="7391400" y="4440239"/>
            <a:ext cx="3465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latin typeface="+mn-lt"/>
              </a:rPr>
              <a:t>p</a:t>
            </a:r>
            <a:endParaRPr lang="hu-HU" altLang="en-US" dirty="0">
              <a:latin typeface="+mn-lt"/>
            </a:endParaRPr>
          </a:p>
        </p:txBody>
      </p:sp>
      <p:sp>
        <p:nvSpPr>
          <p:cNvPr id="227330" name="Rectangle 2"/>
          <p:cNvSpPr>
            <a:spLocks noGrp="1" noChangeArrowheads="1"/>
          </p:cNvSpPr>
          <p:nvPr>
            <p:ph type="title"/>
          </p:nvPr>
        </p:nvSpPr>
        <p:spPr>
          <a:xfrm>
            <a:off x="2208213" y="0"/>
            <a:ext cx="7772400" cy="1143000"/>
          </a:xfrm>
        </p:spPr>
        <p:txBody>
          <a:bodyPr/>
          <a:lstStyle/>
          <a:p>
            <a:pPr>
              <a:defRPr/>
            </a:pPr>
            <a:r>
              <a:rPr lang="hu-HU" dirty="0" smtClean="0">
                <a:solidFill>
                  <a:srgbClr val="FF0000"/>
                </a:solidFill>
              </a:rPr>
              <a:t>Sugárkövetés: </a:t>
            </a:r>
            <a:r>
              <a:rPr lang="hu-HU" dirty="0" err="1" smtClean="0">
                <a:solidFill>
                  <a:srgbClr val="FF0000"/>
                </a:solidFill>
              </a:rPr>
              <a:t>Render</a:t>
            </a:r>
            <a:endParaRPr lang="hu-HU" dirty="0" smtClean="0">
              <a:solidFill>
                <a:srgbClr val="FF0000"/>
              </a:solidFill>
            </a:endParaRPr>
          </a:p>
        </p:txBody>
      </p:sp>
      <p:sp>
        <p:nvSpPr>
          <p:cNvPr id="32788" name="Rectangle 30"/>
          <p:cNvSpPr>
            <a:spLocks noChangeArrowheads="1"/>
          </p:cNvSpPr>
          <p:nvPr/>
        </p:nvSpPr>
        <p:spPr bwMode="auto">
          <a:xfrm>
            <a:off x="1847851" y="2998789"/>
            <a:ext cx="6261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eye</a:t>
            </a:r>
          </a:p>
        </p:txBody>
      </p:sp>
      <p:sp>
        <p:nvSpPr>
          <p:cNvPr id="32789" name="Szövegdoboz 30"/>
          <p:cNvSpPr txBox="1">
            <a:spLocks noChangeArrowheads="1"/>
          </p:cNvSpPr>
          <p:nvPr/>
        </p:nvSpPr>
        <p:spPr bwMode="auto">
          <a:xfrm>
            <a:off x="7176121" y="1052514"/>
            <a:ext cx="35385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Valós világ: néző+képernyő</a:t>
            </a:r>
          </a:p>
        </p:txBody>
      </p:sp>
      <p:sp>
        <p:nvSpPr>
          <p:cNvPr id="32790" name="Szövegdoboz 31"/>
          <p:cNvSpPr txBox="1">
            <a:spLocks noChangeArrowheads="1"/>
          </p:cNvSpPr>
          <p:nvPr/>
        </p:nvSpPr>
        <p:spPr bwMode="auto">
          <a:xfrm>
            <a:off x="1774825" y="981076"/>
            <a:ext cx="34547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Virtuális világ: szem+ablak</a:t>
            </a:r>
          </a:p>
        </p:txBody>
      </p:sp>
      <p:grpSp>
        <p:nvGrpSpPr>
          <p:cNvPr id="33" name="Csoportba foglalás 135"/>
          <p:cNvGrpSpPr>
            <a:grpSpLocks/>
          </p:cNvGrpSpPr>
          <p:nvPr/>
        </p:nvGrpSpPr>
        <p:grpSpPr bwMode="auto">
          <a:xfrm>
            <a:off x="1627747" y="2321719"/>
            <a:ext cx="833438" cy="820737"/>
            <a:chOff x="4933950" y="1860550"/>
            <a:chExt cx="833438" cy="820738"/>
          </a:xfrm>
        </p:grpSpPr>
        <p:sp>
          <p:nvSpPr>
            <p:cNvPr id="34"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5"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6"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mn-lt"/>
              </a:endParaRPr>
            </a:p>
          </p:txBody>
        </p:sp>
        <p:sp>
          <p:nvSpPr>
            <p:cNvPr id="37"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mn-lt"/>
              </a:endParaRPr>
            </a:p>
          </p:txBody>
        </p:sp>
        <p:sp>
          <p:nvSpPr>
            <p:cNvPr id="38"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39"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40"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41"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42"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43"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gr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ím 1"/>
          <p:cNvSpPr>
            <a:spLocks noGrp="1"/>
          </p:cNvSpPr>
          <p:nvPr>
            <p:ph type="title"/>
          </p:nvPr>
        </p:nvSpPr>
        <p:spPr>
          <a:xfrm>
            <a:off x="2208213" y="115888"/>
            <a:ext cx="7772400" cy="1143000"/>
          </a:xfrm>
        </p:spPr>
        <p:txBody>
          <a:bodyPr/>
          <a:lstStyle/>
          <a:p>
            <a:pPr>
              <a:defRPr/>
            </a:pPr>
            <a:r>
              <a:rPr lang="hu-HU" dirty="0" smtClean="0">
                <a:solidFill>
                  <a:srgbClr val="FF0000"/>
                </a:solidFill>
              </a:rPr>
              <a:t>K</a:t>
            </a:r>
            <a:r>
              <a:rPr lang="en-US" dirty="0" err="1" smtClean="0">
                <a:solidFill>
                  <a:srgbClr val="FF0000"/>
                </a:solidFill>
              </a:rPr>
              <a:t>amera</a:t>
            </a:r>
            <a:r>
              <a:rPr lang="en-US" dirty="0" smtClean="0">
                <a:solidFill>
                  <a:srgbClr val="FF0000"/>
                </a:solidFill>
              </a:rPr>
              <a:t>: </a:t>
            </a:r>
            <a:r>
              <a:rPr lang="en-US" dirty="0" err="1" smtClean="0">
                <a:solidFill>
                  <a:srgbClr val="FF0000"/>
                </a:solidFill>
              </a:rPr>
              <a:t>getRay</a:t>
            </a:r>
            <a:endParaRPr lang="hu-HU" dirty="0">
              <a:solidFill>
                <a:srgbClr val="FF0000"/>
              </a:solidFill>
            </a:endParaRPr>
          </a:p>
        </p:txBody>
      </p:sp>
      <p:sp>
        <p:nvSpPr>
          <p:cNvPr id="33795" name="Line 3"/>
          <p:cNvSpPr>
            <a:spLocks noChangeShapeType="1"/>
          </p:cNvSpPr>
          <p:nvPr/>
        </p:nvSpPr>
        <p:spPr bwMode="auto">
          <a:xfrm flipH="1" flipV="1">
            <a:off x="2705100" y="3697289"/>
            <a:ext cx="0" cy="8731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6" name="Line 4"/>
          <p:cNvSpPr>
            <a:spLocks noChangeShapeType="1"/>
          </p:cNvSpPr>
          <p:nvPr/>
        </p:nvSpPr>
        <p:spPr bwMode="auto">
          <a:xfrm flipV="1">
            <a:off x="2711451" y="4560889"/>
            <a:ext cx="785813" cy="31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7" name="Line 5"/>
          <p:cNvSpPr>
            <a:spLocks noChangeShapeType="1"/>
          </p:cNvSpPr>
          <p:nvPr/>
        </p:nvSpPr>
        <p:spPr bwMode="auto">
          <a:xfrm flipV="1">
            <a:off x="2711451" y="4057651"/>
            <a:ext cx="569913" cy="512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9" name="Text Box 30"/>
          <p:cNvSpPr txBox="1">
            <a:spLocks noChangeArrowheads="1"/>
          </p:cNvSpPr>
          <p:nvPr/>
        </p:nvSpPr>
        <p:spPr bwMode="auto">
          <a:xfrm>
            <a:off x="1930401" y="2976563"/>
            <a:ext cx="676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a:t>eye</a:t>
            </a:r>
          </a:p>
        </p:txBody>
      </p:sp>
      <p:sp>
        <p:nvSpPr>
          <p:cNvPr id="33800" name="Freeform 31"/>
          <p:cNvSpPr>
            <a:spLocks/>
          </p:cNvSpPr>
          <p:nvPr/>
        </p:nvSpPr>
        <p:spPr bwMode="auto">
          <a:xfrm>
            <a:off x="3927582" y="1083326"/>
            <a:ext cx="1505710" cy="3488021"/>
          </a:xfrm>
          <a:custGeom>
            <a:avLst/>
            <a:gdLst>
              <a:gd name="T0" fmla="*/ 0 w 993"/>
              <a:gd name="T1" fmla="*/ 2147483647 h 2132"/>
              <a:gd name="T2" fmla="*/ 2147483647 w 993"/>
              <a:gd name="T3" fmla="*/ 2147483647 h 2132"/>
              <a:gd name="T4" fmla="*/ 2147483647 w 993"/>
              <a:gd name="T5" fmla="*/ 2147483647 h 2132"/>
              <a:gd name="T6" fmla="*/ 2147483647 w 993"/>
              <a:gd name="T7" fmla="*/ 0 h 2132"/>
              <a:gd name="T8" fmla="*/ 0 w 993"/>
              <a:gd name="T9" fmla="*/ 2147483647 h 2132"/>
              <a:gd name="T10" fmla="*/ 0 60000 65536"/>
              <a:gd name="T11" fmla="*/ 0 60000 65536"/>
              <a:gd name="T12" fmla="*/ 0 60000 65536"/>
              <a:gd name="T13" fmla="*/ 0 60000 65536"/>
              <a:gd name="T14" fmla="*/ 0 60000 65536"/>
              <a:gd name="T15" fmla="*/ 0 w 993"/>
              <a:gd name="T16" fmla="*/ 0 h 2132"/>
              <a:gd name="T17" fmla="*/ 993 w 993"/>
              <a:gd name="T18" fmla="*/ 2132 h 2132"/>
            </a:gdLst>
            <a:ahLst/>
            <a:cxnLst>
              <a:cxn ang="T10">
                <a:pos x="T0" y="T1"/>
              </a:cxn>
              <a:cxn ang="T11">
                <a:pos x="T2" y="T3"/>
              </a:cxn>
              <a:cxn ang="T12">
                <a:pos x="T4" y="T5"/>
              </a:cxn>
              <a:cxn ang="T13">
                <a:pos x="T6" y="T7"/>
              </a:cxn>
              <a:cxn ang="T14">
                <a:pos x="T8" y="T9"/>
              </a:cxn>
            </a:cxnLst>
            <a:rect l="T15" t="T16" r="T17" b="T18"/>
            <a:pathLst>
              <a:path w="993" h="2132">
                <a:moveTo>
                  <a:pt x="0" y="1111"/>
                </a:moveTo>
                <a:lnTo>
                  <a:pt x="540" y="2132"/>
                </a:lnTo>
                <a:lnTo>
                  <a:pt x="993" y="952"/>
                </a:lnTo>
                <a:lnTo>
                  <a:pt x="494" y="0"/>
                </a:lnTo>
                <a:lnTo>
                  <a:pt x="0" y="1111"/>
                </a:lnTo>
                <a:close/>
              </a:path>
            </a:pathLst>
          </a:custGeom>
          <a:solidFill>
            <a:srgbClr val="66FF66">
              <a:alpha val="49019"/>
            </a:srgbClr>
          </a:solidFill>
          <a:ln w="12700" cap="flat" cmpd="sng">
            <a:solidFill>
              <a:schemeClr val="tx1"/>
            </a:solidFill>
            <a:prstDash val="solid"/>
            <a:round/>
            <a:headEnd/>
            <a:tailEnd/>
          </a:ln>
        </p:spPr>
        <p:txBody>
          <a:bodyPr wrap="square">
            <a:spAutoFit/>
          </a:bodyPr>
          <a:lstStyle/>
          <a:p>
            <a:endParaRPr lang="en-US"/>
          </a:p>
        </p:txBody>
      </p:sp>
      <p:sp>
        <p:nvSpPr>
          <p:cNvPr id="33801" name="Text Box 32"/>
          <p:cNvSpPr txBox="1">
            <a:spLocks noChangeArrowheads="1"/>
          </p:cNvSpPr>
          <p:nvPr/>
        </p:nvSpPr>
        <p:spPr bwMode="auto">
          <a:xfrm>
            <a:off x="4872039" y="2420938"/>
            <a:ext cx="1133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a:t>lookat</a:t>
            </a:r>
          </a:p>
        </p:txBody>
      </p:sp>
      <p:sp>
        <p:nvSpPr>
          <p:cNvPr id="33802" name="Line 34"/>
          <p:cNvSpPr>
            <a:spLocks noChangeShapeType="1"/>
          </p:cNvSpPr>
          <p:nvPr/>
        </p:nvSpPr>
        <p:spPr bwMode="auto">
          <a:xfrm>
            <a:off x="4738688" y="2760663"/>
            <a:ext cx="431800" cy="6477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3803" name="Line 35"/>
          <p:cNvSpPr>
            <a:spLocks noChangeShapeType="1"/>
          </p:cNvSpPr>
          <p:nvPr/>
        </p:nvSpPr>
        <p:spPr bwMode="auto">
          <a:xfrm flipV="1">
            <a:off x="4737101" y="1897063"/>
            <a:ext cx="360363" cy="863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3804" name="Text Box 36"/>
          <p:cNvSpPr txBox="1">
            <a:spLocks noChangeArrowheads="1"/>
          </p:cNvSpPr>
          <p:nvPr/>
        </p:nvSpPr>
        <p:spPr bwMode="auto">
          <a:xfrm>
            <a:off x="5232400" y="2997201"/>
            <a:ext cx="935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a:t>right</a:t>
            </a:r>
          </a:p>
        </p:txBody>
      </p:sp>
      <p:sp>
        <p:nvSpPr>
          <p:cNvPr id="33805" name="Text Box 37"/>
          <p:cNvSpPr txBox="1">
            <a:spLocks noChangeArrowheads="1"/>
          </p:cNvSpPr>
          <p:nvPr/>
        </p:nvSpPr>
        <p:spPr bwMode="auto">
          <a:xfrm>
            <a:off x="5097464" y="1536701"/>
            <a:ext cx="581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a:t>up</a:t>
            </a:r>
          </a:p>
        </p:txBody>
      </p:sp>
      <p:sp>
        <p:nvSpPr>
          <p:cNvPr id="33806" name="Line 38"/>
          <p:cNvSpPr>
            <a:spLocks noChangeShapeType="1"/>
          </p:cNvSpPr>
          <p:nvPr/>
        </p:nvSpPr>
        <p:spPr bwMode="auto">
          <a:xfrm>
            <a:off x="2505075" y="2689225"/>
            <a:ext cx="3086100" cy="14605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7" name="Freeform 39"/>
          <p:cNvSpPr>
            <a:spLocks/>
          </p:cNvSpPr>
          <p:nvPr/>
        </p:nvSpPr>
        <p:spPr bwMode="auto">
          <a:xfrm rot="21390718">
            <a:off x="4656139" y="3500439"/>
            <a:ext cx="288925" cy="461665"/>
          </a:xfrm>
          <a:custGeom>
            <a:avLst/>
            <a:gdLst>
              <a:gd name="T0" fmla="*/ 0 w 993"/>
              <a:gd name="T1" fmla="*/ 2147483647 h 2132"/>
              <a:gd name="T2" fmla="*/ 2147483647 w 993"/>
              <a:gd name="T3" fmla="*/ 2147483647 h 2132"/>
              <a:gd name="T4" fmla="*/ 2147483647 w 993"/>
              <a:gd name="T5" fmla="*/ 2147483647 h 2132"/>
              <a:gd name="T6" fmla="*/ 2147483647 w 993"/>
              <a:gd name="T7" fmla="*/ 0 h 2132"/>
              <a:gd name="T8" fmla="*/ 0 w 993"/>
              <a:gd name="T9" fmla="*/ 2147483647 h 2132"/>
              <a:gd name="T10" fmla="*/ 0 60000 65536"/>
              <a:gd name="T11" fmla="*/ 0 60000 65536"/>
              <a:gd name="T12" fmla="*/ 0 60000 65536"/>
              <a:gd name="T13" fmla="*/ 0 60000 65536"/>
              <a:gd name="T14" fmla="*/ 0 60000 65536"/>
              <a:gd name="T15" fmla="*/ 0 w 993"/>
              <a:gd name="T16" fmla="*/ 0 h 2132"/>
              <a:gd name="T17" fmla="*/ 993 w 993"/>
              <a:gd name="T18" fmla="*/ 2132 h 2132"/>
            </a:gdLst>
            <a:ahLst/>
            <a:cxnLst>
              <a:cxn ang="T10">
                <a:pos x="T0" y="T1"/>
              </a:cxn>
              <a:cxn ang="T11">
                <a:pos x="T2" y="T3"/>
              </a:cxn>
              <a:cxn ang="T12">
                <a:pos x="T4" y="T5"/>
              </a:cxn>
              <a:cxn ang="T13">
                <a:pos x="T6" y="T7"/>
              </a:cxn>
              <a:cxn ang="T14">
                <a:pos x="T8" y="T9"/>
              </a:cxn>
            </a:cxnLst>
            <a:rect l="T15" t="T16" r="T17" b="T18"/>
            <a:pathLst>
              <a:path w="993" h="2132">
                <a:moveTo>
                  <a:pt x="0" y="1111"/>
                </a:moveTo>
                <a:lnTo>
                  <a:pt x="540" y="2132"/>
                </a:lnTo>
                <a:lnTo>
                  <a:pt x="993" y="952"/>
                </a:lnTo>
                <a:lnTo>
                  <a:pt x="494" y="0"/>
                </a:lnTo>
                <a:lnTo>
                  <a:pt x="0" y="1111"/>
                </a:lnTo>
                <a:close/>
              </a:path>
            </a:pathLst>
          </a:custGeom>
          <a:solidFill>
            <a:schemeClr val="tx1">
              <a:lumMod val="85000"/>
              <a:lumOff val="15000"/>
              <a:alpha val="49019"/>
            </a:schemeClr>
          </a:solidFill>
          <a:ln w="12700" cap="flat" cmpd="sng">
            <a:solidFill>
              <a:schemeClr val="tx1"/>
            </a:solidFill>
            <a:prstDash val="solid"/>
            <a:round/>
            <a:headEnd/>
            <a:tailEnd/>
          </a:ln>
        </p:spPr>
        <p:txBody>
          <a:bodyPr>
            <a:spAutoFit/>
          </a:bodyPr>
          <a:lstStyle/>
          <a:p>
            <a:endParaRPr lang="en-US"/>
          </a:p>
        </p:txBody>
      </p:sp>
      <p:sp>
        <p:nvSpPr>
          <p:cNvPr id="33808" name="Text Box 40"/>
          <p:cNvSpPr txBox="1">
            <a:spLocks noChangeArrowheads="1"/>
          </p:cNvSpPr>
          <p:nvPr/>
        </p:nvSpPr>
        <p:spPr bwMode="auto">
          <a:xfrm>
            <a:off x="1847850" y="5084763"/>
            <a:ext cx="88201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dirty="0"/>
              <a:t>p</a:t>
            </a:r>
            <a:r>
              <a:rPr lang="en-US" altLang="en-US" sz="2800" dirty="0"/>
              <a:t> = </a:t>
            </a:r>
            <a:r>
              <a:rPr lang="en-US" altLang="en-US" sz="2800" b="1" dirty="0" err="1"/>
              <a:t>lookat</a:t>
            </a:r>
            <a:r>
              <a:rPr lang="en-US" altLang="en-US" sz="2800" dirty="0"/>
              <a:t> + </a:t>
            </a:r>
            <a:r>
              <a:rPr lang="hu-HU" altLang="en-US" sz="2800" dirty="0">
                <a:sym typeface="Symbol" pitchFamily="18" charset="2"/>
              </a:rPr>
              <a:t></a:t>
            </a:r>
            <a:r>
              <a:rPr lang="hu-HU" altLang="en-US" sz="2800" i="1" dirty="0">
                <a:sym typeface="Symbol" pitchFamily="18" charset="2"/>
              </a:rPr>
              <a:t></a:t>
            </a:r>
            <a:r>
              <a:rPr lang="en-US" altLang="en-US" sz="2800" b="1" dirty="0"/>
              <a:t>right </a:t>
            </a:r>
            <a:r>
              <a:rPr lang="en-US" altLang="en-US" sz="2800" dirty="0"/>
              <a:t>+ </a:t>
            </a:r>
            <a:r>
              <a:rPr lang="hu-HU" altLang="en-US" sz="2800" dirty="0">
                <a:sym typeface="Symbol" pitchFamily="18" charset="2"/>
              </a:rPr>
              <a:t></a:t>
            </a:r>
            <a:r>
              <a:rPr lang="hu-HU" altLang="en-US" sz="2800" i="1" dirty="0">
                <a:sym typeface="Symbol" pitchFamily="18" charset="2"/>
              </a:rPr>
              <a:t></a:t>
            </a:r>
            <a:r>
              <a:rPr lang="en-US" altLang="en-US" sz="2800" b="1" dirty="0"/>
              <a:t>up</a:t>
            </a:r>
            <a:r>
              <a:rPr lang="en-US" altLang="en-US" sz="2800" dirty="0"/>
              <a:t>, </a:t>
            </a:r>
            <a:r>
              <a:rPr lang="hu-HU" altLang="en-US" sz="2800" dirty="0"/>
              <a:t>            </a:t>
            </a:r>
            <a:r>
              <a:rPr lang="hu-HU" altLang="en-US" sz="2800" dirty="0">
                <a:sym typeface="Symbol" pitchFamily="18" charset="2"/>
              </a:rPr>
              <a:t></a:t>
            </a:r>
            <a:r>
              <a:rPr lang="en-US" altLang="en-US" sz="2800" dirty="0">
                <a:sym typeface="Symbol" pitchFamily="18" charset="2"/>
              </a:rPr>
              <a:t>, </a:t>
            </a:r>
            <a:r>
              <a:rPr lang="hu-HU" altLang="en-US" sz="2800" dirty="0">
                <a:sym typeface="Symbol" pitchFamily="18" charset="2"/>
              </a:rPr>
              <a:t></a:t>
            </a:r>
            <a:r>
              <a:rPr lang="en-US" altLang="en-US" sz="2800" i="1" dirty="0">
                <a:sym typeface="Symbol" pitchFamily="18" charset="2"/>
              </a:rPr>
              <a:t> </a:t>
            </a:r>
            <a:r>
              <a:rPr lang="en-US" altLang="en-US" sz="2800" dirty="0">
                <a:sym typeface="Symbol" pitchFamily="18" charset="2"/>
              </a:rPr>
              <a:t>in [</a:t>
            </a:r>
            <a:r>
              <a:rPr lang="hu-HU" altLang="en-US" sz="2800" dirty="0">
                <a:sym typeface="Symbol" pitchFamily="18" charset="2"/>
              </a:rPr>
              <a:t>-1</a:t>
            </a:r>
            <a:r>
              <a:rPr lang="en-US" altLang="en-US" sz="2800" dirty="0">
                <a:sym typeface="Symbol" pitchFamily="18" charset="2"/>
              </a:rPr>
              <a:t>,1]</a:t>
            </a:r>
            <a:endParaRPr lang="en-US" altLang="en-US" sz="2800" dirty="0"/>
          </a:p>
          <a:p>
            <a:r>
              <a:rPr lang="en-US" altLang="en-US" sz="2800" b="1" dirty="0"/>
              <a:t>   </a:t>
            </a:r>
            <a:r>
              <a:rPr lang="en-US" altLang="en-US" sz="2800" dirty="0"/>
              <a:t>=</a:t>
            </a:r>
            <a:r>
              <a:rPr lang="en-US" altLang="en-US" sz="2800" b="1" dirty="0"/>
              <a:t> </a:t>
            </a:r>
            <a:r>
              <a:rPr lang="en-US" altLang="en-US" sz="2800" b="1" dirty="0" err="1"/>
              <a:t>lookat</a:t>
            </a:r>
            <a:r>
              <a:rPr lang="en-US" altLang="en-US" sz="2800" dirty="0"/>
              <a:t> + </a:t>
            </a:r>
            <a:r>
              <a:rPr lang="hu-HU" altLang="en-US" sz="2800" dirty="0"/>
              <a:t>(2</a:t>
            </a:r>
            <a:r>
              <a:rPr lang="en-US" altLang="en-US" sz="2800" dirty="0"/>
              <a:t>(</a:t>
            </a:r>
            <a:r>
              <a:rPr lang="hu-HU" altLang="en-US" sz="2800" i="1" dirty="0">
                <a:sym typeface="Symbol" pitchFamily="18" charset="2"/>
              </a:rPr>
              <a:t>X</a:t>
            </a:r>
            <a:r>
              <a:rPr lang="en-US" altLang="en-US" sz="2800" dirty="0">
                <a:sym typeface="Symbol" pitchFamily="18" charset="2"/>
              </a:rPr>
              <a:t>+0.5)</a:t>
            </a:r>
            <a:r>
              <a:rPr lang="hu-HU" altLang="en-US" sz="2800" i="1" dirty="0">
                <a:sym typeface="Symbol" pitchFamily="18" charset="2"/>
              </a:rPr>
              <a:t>/XM</a:t>
            </a:r>
            <a:r>
              <a:rPr lang="hu-HU" altLang="en-US" sz="2800" dirty="0">
                <a:sym typeface="Symbol" pitchFamily="18" charset="2"/>
              </a:rPr>
              <a:t>-1)</a:t>
            </a:r>
            <a:r>
              <a:rPr lang="hu-HU" altLang="en-US" sz="2800" i="1" dirty="0">
                <a:sym typeface="Symbol" pitchFamily="18" charset="2"/>
              </a:rPr>
              <a:t></a:t>
            </a:r>
            <a:r>
              <a:rPr lang="en-US" altLang="en-US" sz="2800" b="1" dirty="0"/>
              <a:t>right </a:t>
            </a:r>
            <a:r>
              <a:rPr lang="en-US" altLang="en-US" sz="2800" dirty="0"/>
              <a:t>+ </a:t>
            </a:r>
            <a:r>
              <a:rPr lang="hu-HU" altLang="en-US" sz="2800" dirty="0"/>
              <a:t>(2</a:t>
            </a:r>
            <a:r>
              <a:rPr lang="en-US" altLang="en-US" sz="2800" dirty="0"/>
              <a:t>(</a:t>
            </a:r>
            <a:r>
              <a:rPr lang="hu-HU" altLang="en-US" sz="2800" i="1" dirty="0">
                <a:sym typeface="Symbol" pitchFamily="18" charset="2"/>
              </a:rPr>
              <a:t>Y</a:t>
            </a:r>
            <a:r>
              <a:rPr lang="en-US" altLang="en-US" sz="2800" dirty="0">
                <a:sym typeface="Symbol" pitchFamily="18" charset="2"/>
              </a:rPr>
              <a:t>+0.5)</a:t>
            </a:r>
            <a:r>
              <a:rPr lang="hu-HU" altLang="en-US" sz="2800" i="1" dirty="0">
                <a:sym typeface="Symbol" pitchFamily="18" charset="2"/>
              </a:rPr>
              <a:t>/YM</a:t>
            </a:r>
            <a:r>
              <a:rPr lang="hu-HU" altLang="en-US" sz="2800" dirty="0">
                <a:sym typeface="Symbol" pitchFamily="18" charset="2"/>
              </a:rPr>
              <a:t>-1)</a:t>
            </a:r>
            <a:r>
              <a:rPr lang="hu-HU" altLang="en-US" sz="2800" i="1" dirty="0">
                <a:sym typeface="Symbol" pitchFamily="18" charset="2"/>
              </a:rPr>
              <a:t></a:t>
            </a:r>
            <a:r>
              <a:rPr lang="en-US" altLang="en-US" sz="2800" b="1" dirty="0"/>
              <a:t>up</a:t>
            </a:r>
          </a:p>
          <a:p>
            <a:endParaRPr lang="en-US" altLang="en-US" sz="1600" b="1" dirty="0"/>
          </a:p>
          <a:p>
            <a:r>
              <a:rPr lang="en-US" altLang="en-US" sz="2800" b="1" dirty="0"/>
              <a:t>Ray</a:t>
            </a:r>
            <a:r>
              <a:rPr lang="hu-HU" altLang="en-US" sz="2800" b="1" dirty="0"/>
              <a:t>: start </a:t>
            </a:r>
            <a:r>
              <a:rPr lang="en-US" altLang="en-US" sz="2800" b="1" dirty="0"/>
              <a:t>= eye,  </a:t>
            </a:r>
            <a:r>
              <a:rPr lang="en-US" altLang="en-US" sz="2800" b="1" dirty="0" err="1"/>
              <a:t>dir</a:t>
            </a:r>
            <a:r>
              <a:rPr lang="en-US" altLang="en-US" sz="2800" b="1" dirty="0"/>
              <a:t> </a:t>
            </a:r>
            <a:r>
              <a:rPr lang="en-US" altLang="en-US" sz="2800" dirty="0"/>
              <a:t>=</a:t>
            </a:r>
            <a:r>
              <a:rPr lang="en-US" altLang="en-US" sz="2800" b="1" dirty="0"/>
              <a:t>p – eye</a:t>
            </a:r>
          </a:p>
        </p:txBody>
      </p:sp>
      <p:sp>
        <p:nvSpPr>
          <p:cNvPr id="33809" name="Rectangle 41"/>
          <p:cNvSpPr>
            <a:spLocks noChangeArrowheads="1"/>
          </p:cNvSpPr>
          <p:nvPr/>
        </p:nvSpPr>
        <p:spPr bwMode="auto">
          <a:xfrm>
            <a:off x="4367213" y="3644901"/>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dirty="0"/>
              <a:t>p</a:t>
            </a:r>
          </a:p>
        </p:txBody>
      </p:sp>
      <p:sp>
        <p:nvSpPr>
          <p:cNvPr id="33810" name="Oval 33"/>
          <p:cNvSpPr>
            <a:spLocks noChangeArrowheads="1"/>
          </p:cNvSpPr>
          <p:nvPr/>
        </p:nvSpPr>
        <p:spPr bwMode="auto">
          <a:xfrm>
            <a:off x="4619844" y="2617019"/>
            <a:ext cx="240717" cy="339677"/>
          </a:xfrm>
          <a:prstGeom prst="ellipse">
            <a:avLst/>
          </a:prstGeom>
          <a:solidFill>
            <a:schemeClr val="accent1"/>
          </a:solidFill>
          <a:ln w="12700" algn="ctr">
            <a:solidFill>
              <a:schemeClr val="tx1"/>
            </a:solidFill>
            <a:round/>
            <a:headEnd/>
            <a:tailEnd/>
          </a:ln>
        </p:spPr>
        <p:txBody>
          <a:bodyPr wrap="squar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33811" name="Picture 23" descr="spierfro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5500" y="1268413"/>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2" name="Rectangle 24"/>
          <p:cNvSpPr>
            <a:spLocks noChangeArrowheads="1"/>
          </p:cNvSpPr>
          <p:nvPr/>
        </p:nvSpPr>
        <p:spPr bwMode="auto">
          <a:xfrm>
            <a:off x="8013700" y="3402013"/>
            <a:ext cx="152400" cy="152400"/>
          </a:xfrm>
          <a:prstGeom prst="rect">
            <a:avLst/>
          </a:prstGeom>
          <a:solidFill>
            <a:schemeClr val="bg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3813" name="Line 3"/>
          <p:cNvSpPr>
            <a:spLocks noChangeShapeType="1"/>
          </p:cNvSpPr>
          <p:nvPr/>
        </p:nvSpPr>
        <p:spPr bwMode="auto">
          <a:xfrm flipH="1" flipV="1">
            <a:off x="7167564" y="3211513"/>
            <a:ext cx="1587" cy="87471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4" name="Line 4"/>
          <p:cNvSpPr>
            <a:spLocks noChangeShapeType="1"/>
          </p:cNvSpPr>
          <p:nvPr/>
        </p:nvSpPr>
        <p:spPr bwMode="auto">
          <a:xfrm flipV="1">
            <a:off x="7175501" y="4076701"/>
            <a:ext cx="784225" cy="3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15" name="Téglalap 55"/>
          <p:cNvSpPr>
            <a:spLocks noChangeArrowheads="1"/>
          </p:cNvSpPr>
          <p:nvPr/>
        </p:nvSpPr>
        <p:spPr bwMode="auto">
          <a:xfrm>
            <a:off x="7534276" y="4076701"/>
            <a:ext cx="373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sym typeface="Symbol" pitchFamily="18" charset="2"/>
              </a:rPr>
              <a:t>X</a:t>
            </a:r>
            <a:endParaRPr lang="hu-HU" altLang="en-US"/>
          </a:p>
        </p:txBody>
      </p:sp>
      <p:sp>
        <p:nvSpPr>
          <p:cNvPr id="33816" name="Téglalap 56"/>
          <p:cNvSpPr>
            <a:spLocks noChangeArrowheads="1"/>
          </p:cNvSpPr>
          <p:nvPr/>
        </p:nvSpPr>
        <p:spPr bwMode="auto">
          <a:xfrm>
            <a:off x="6815138" y="299561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sym typeface="Symbol" pitchFamily="18" charset="2"/>
              </a:rPr>
              <a:t>Y</a:t>
            </a:r>
            <a:endParaRPr lang="hu-HU" altLang="en-US"/>
          </a:p>
        </p:txBody>
      </p:sp>
      <p:sp>
        <p:nvSpPr>
          <p:cNvPr id="33817" name="Téglalap 57"/>
          <p:cNvSpPr>
            <a:spLocks noChangeArrowheads="1"/>
          </p:cNvSpPr>
          <p:nvPr/>
        </p:nvSpPr>
        <p:spPr bwMode="auto">
          <a:xfrm>
            <a:off x="9571039" y="4086226"/>
            <a:ext cx="885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dirty="0">
                <a:sym typeface="Symbol" pitchFamily="18" charset="2"/>
              </a:rPr>
              <a:t>XM-</a:t>
            </a:r>
            <a:r>
              <a:rPr lang="hu-HU" altLang="en-US" dirty="0">
                <a:sym typeface="Symbol" pitchFamily="18" charset="2"/>
              </a:rPr>
              <a:t>1</a:t>
            </a:r>
            <a:endParaRPr lang="hu-HU" altLang="en-US" dirty="0"/>
          </a:p>
        </p:txBody>
      </p:sp>
      <p:sp>
        <p:nvSpPr>
          <p:cNvPr id="33818" name="Téglalap 58"/>
          <p:cNvSpPr>
            <a:spLocks noChangeArrowheads="1"/>
          </p:cNvSpPr>
          <p:nvPr/>
        </p:nvSpPr>
        <p:spPr bwMode="auto">
          <a:xfrm>
            <a:off x="6292851" y="1195389"/>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dirty="0">
                <a:sym typeface="Symbol" pitchFamily="18" charset="2"/>
              </a:rPr>
              <a:t>YM-</a:t>
            </a:r>
            <a:r>
              <a:rPr lang="hu-HU" altLang="en-US" dirty="0">
                <a:sym typeface="Symbol" pitchFamily="18" charset="2"/>
              </a:rPr>
              <a:t>1</a:t>
            </a:r>
            <a:endParaRPr lang="hu-HU" altLang="en-US" dirty="0"/>
          </a:p>
        </p:txBody>
      </p:sp>
      <p:sp>
        <p:nvSpPr>
          <p:cNvPr id="33819" name="Rectangle 41"/>
          <p:cNvSpPr>
            <a:spLocks noChangeArrowheads="1"/>
          </p:cNvSpPr>
          <p:nvPr/>
        </p:nvSpPr>
        <p:spPr bwMode="auto">
          <a:xfrm>
            <a:off x="7823200" y="3429001"/>
            <a:ext cx="361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b="1" i="1"/>
              <a:t>p</a:t>
            </a:r>
          </a:p>
        </p:txBody>
      </p:sp>
      <p:sp>
        <p:nvSpPr>
          <p:cNvPr id="33820" name="Line 38"/>
          <p:cNvSpPr>
            <a:spLocks noChangeShapeType="1"/>
          </p:cNvSpPr>
          <p:nvPr/>
        </p:nvSpPr>
        <p:spPr bwMode="auto">
          <a:xfrm>
            <a:off x="2495550" y="2708276"/>
            <a:ext cx="2160588" cy="73025"/>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22" name="Téglalap feliratnak 40"/>
          <p:cNvSpPr>
            <a:spLocks noChangeArrowheads="1"/>
          </p:cNvSpPr>
          <p:nvPr/>
        </p:nvSpPr>
        <p:spPr bwMode="auto">
          <a:xfrm>
            <a:off x="6672264" y="4652963"/>
            <a:ext cx="3527425" cy="431800"/>
          </a:xfrm>
          <a:prstGeom prst="wedgeRectCallout">
            <a:avLst>
              <a:gd name="adj1" fmla="val -26375"/>
              <a:gd name="adj2" fmla="val 7344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err="1"/>
              <a:t>Normaliz</a:t>
            </a:r>
            <a:r>
              <a:rPr lang="hu-HU" altLang="en-US" sz="2000" dirty="0"/>
              <a:t>ált eszköz koordináták</a:t>
            </a:r>
          </a:p>
        </p:txBody>
      </p:sp>
      <p:cxnSp>
        <p:nvCxnSpPr>
          <p:cNvPr id="33823" name="Egyenes összekötő 42"/>
          <p:cNvCxnSpPr>
            <a:cxnSpLocks noChangeShapeType="1"/>
          </p:cNvCxnSpPr>
          <p:nvPr/>
        </p:nvCxnSpPr>
        <p:spPr bwMode="auto">
          <a:xfrm flipV="1">
            <a:off x="2495550" y="1916113"/>
            <a:ext cx="2592388" cy="792162"/>
          </a:xfrm>
          <a:prstGeom prst="line">
            <a:avLst/>
          </a:prstGeom>
          <a:noFill/>
          <a:ln w="12700"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33824" name="Text Box 36"/>
          <p:cNvSpPr txBox="1">
            <a:spLocks noChangeArrowheads="1"/>
          </p:cNvSpPr>
          <p:nvPr/>
        </p:nvSpPr>
        <p:spPr bwMode="auto">
          <a:xfrm>
            <a:off x="2711451" y="1628776"/>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800"/>
              <a:t>fov/2</a:t>
            </a:r>
          </a:p>
        </p:txBody>
      </p:sp>
      <p:cxnSp>
        <p:nvCxnSpPr>
          <p:cNvPr id="33825" name="Egyenes összekötő nyíllal 45"/>
          <p:cNvCxnSpPr>
            <a:cxnSpLocks noChangeShapeType="1"/>
          </p:cNvCxnSpPr>
          <p:nvPr/>
        </p:nvCxnSpPr>
        <p:spPr bwMode="auto">
          <a:xfrm>
            <a:off x="3071813" y="2060576"/>
            <a:ext cx="215900" cy="57626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grpSp>
        <p:nvGrpSpPr>
          <p:cNvPr id="44" name="Csoportba foglalás 135"/>
          <p:cNvGrpSpPr>
            <a:grpSpLocks/>
          </p:cNvGrpSpPr>
          <p:nvPr/>
        </p:nvGrpSpPr>
        <p:grpSpPr bwMode="auto">
          <a:xfrm rot="907090">
            <a:off x="1636486" y="2177967"/>
            <a:ext cx="833438" cy="820737"/>
            <a:chOff x="4933950" y="1860550"/>
            <a:chExt cx="833438" cy="820738"/>
          </a:xfrm>
        </p:grpSpPr>
        <p:sp>
          <p:nvSpPr>
            <p:cNvPr id="45"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48"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49"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0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382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382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82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38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3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6" grpId="0" animBg="1"/>
      <p:bldP spid="33807" grpId="0" animBg="1"/>
      <p:bldP spid="33808" grpId="0"/>
      <p:bldP spid="33809" grpId="0"/>
      <p:bldP spid="33820" grpId="0" animBg="1"/>
      <p:bldP spid="33822" grpId="0" animBg="1"/>
      <p:bldP spid="3382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9696" y="-27384"/>
            <a:ext cx="180000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5124" name="Rectangle 3"/>
              <p:cNvSpPr>
                <a:spLocks noChangeArrowheads="1"/>
              </p:cNvSpPr>
              <p:nvPr/>
            </p:nvSpPr>
            <p:spPr bwMode="auto">
              <a:xfrm>
                <a:off x="1703513" y="2722514"/>
                <a:ext cx="8621471" cy="4090863"/>
              </a:xfrm>
              <a:prstGeom prst="rect">
                <a:avLst/>
              </a:prstGeom>
              <a:solidFill>
                <a:schemeClr val="accent6">
                  <a:lumMod val="20000"/>
                  <a:lumOff val="80000"/>
                </a:schemeClr>
              </a:solidFill>
              <a:ln w="12700">
                <a:solidFill>
                  <a:schemeClr val="tx1"/>
                </a:solidFill>
                <a:miter lim="800000"/>
                <a:headEnd/>
                <a:tailEnd/>
              </a:ln>
            </p:spPr>
            <p:txBody>
              <a:bodyPr wrap="square" lIns="90488" tIns="44450" rIns="90488" bIns="44450">
                <a:spAutoFit/>
              </a:bodyPr>
              <a:lstStyle/>
              <a:p>
                <a:pPr>
                  <a:defRPr/>
                </a:pPr>
                <a:r>
                  <a:rPr lang="hu-HU" sz="2000" b="1" dirty="0" err="1">
                    <a:latin typeface="Courier New" pitchFamily="49" charset="0"/>
                    <a:cs typeface="Courier New" pitchFamily="49" charset="0"/>
                  </a:rPr>
                  <a:t>vec</a:t>
                </a:r>
                <a:r>
                  <a:rPr lang="en-US" sz="2000" b="1" dirty="0">
                    <a:latin typeface="Courier New" pitchFamily="49" charset="0"/>
                    <a:cs typeface="Courier New" pitchFamily="49" charset="0"/>
                  </a:rPr>
                  <a:t>3 </a:t>
                </a:r>
                <a:r>
                  <a:rPr lang="en-US" sz="2000" b="1" dirty="0">
                    <a:solidFill>
                      <a:srgbClr val="C00000"/>
                    </a:solidFill>
                    <a:latin typeface="Courier New" pitchFamily="49" charset="0"/>
                    <a:cs typeface="Courier New" pitchFamily="49" charset="0"/>
                  </a:rPr>
                  <a:t>trace</a:t>
                </a:r>
                <a:r>
                  <a:rPr lang="en-US" sz="2000" b="1" dirty="0">
                    <a:latin typeface="Courier New" pitchFamily="49" charset="0"/>
                    <a:cs typeface="Courier New" pitchFamily="49" charset="0"/>
                  </a:rPr>
                  <a:t>(Ray ray)</a:t>
                </a:r>
                <a:r>
                  <a:rPr lang="hu-HU" sz="2000" b="1" dirty="0">
                    <a:latin typeface="Courier New" pitchFamily="49" charset="0"/>
                    <a:cs typeface="Courier New" pitchFamily="49" charset="0"/>
                  </a:rPr>
                  <a:t> </a:t>
                </a:r>
                <a:r>
                  <a:rPr lang="en-US" sz="2000" b="1" dirty="0">
                    <a:latin typeface="Courier New" pitchFamily="49" charset="0"/>
                    <a:cs typeface="Courier New" pitchFamily="49" charset="0"/>
                  </a:rPr>
                  <a:t>{</a:t>
                </a:r>
              </a:p>
              <a:p>
                <a:pPr>
                  <a:defRPr/>
                </a:pPr>
                <a:r>
                  <a:rPr lang="hu-HU" sz="2000" b="1" dirty="0">
                    <a:latin typeface="Courier New" pitchFamily="49" charset="0"/>
                    <a:cs typeface="Courier New" pitchFamily="49" charset="0"/>
                  </a:rPr>
                  <a:t>    </a:t>
                </a:r>
                <a:r>
                  <a:rPr lang="en-US" sz="2000" b="1" dirty="0">
                    <a:latin typeface="Courier New" pitchFamily="49" charset="0"/>
                    <a:cs typeface="Courier New" pitchFamily="49" charset="0"/>
                  </a:rPr>
                  <a:t>Hit </a:t>
                </a:r>
                <a:r>
                  <a:rPr lang="en-US" sz="2000" b="1" dirty="0" err="1">
                    <a:solidFill>
                      <a:srgbClr val="C00000"/>
                    </a:solidFill>
                    <a:latin typeface="Courier New" pitchFamily="49" charset="0"/>
                    <a:cs typeface="Courier New" pitchFamily="49" charset="0"/>
                  </a:rPr>
                  <a:t>hit</a:t>
                </a:r>
                <a:r>
                  <a:rPr lang="en-US" sz="2000" b="1" dirty="0">
                    <a:solidFill>
                      <a:srgbClr val="C00000"/>
                    </a:solidFill>
                    <a:latin typeface="Courier New" pitchFamily="49" charset="0"/>
                    <a:cs typeface="Courier New" pitchFamily="49" charset="0"/>
                  </a:rPr>
                  <a:t> = </a:t>
                </a:r>
                <a:r>
                  <a:rPr lang="en-US" sz="2000" b="1" dirty="0" err="1">
                    <a:solidFill>
                      <a:srgbClr val="C00000"/>
                    </a:solidFill>
                    <a:latin typeface="Courier New" pitchFamily="49" charset="0"/>
                    <a:cs typeface="Courier New" pitchFamily="49" charset="0"/>
                  </a:rPr>
                  <a:t>firstIntersect</a:t>
                </a:r>
                <a:r>
                  <a:rPr lang="en-US" sz="2000" b="1" dirty="0">
                    <a:latin typeface="Courier New" pitchFamily="49" charset="0"/>
                    <a:cs typeface="Courier New" pitchFamily="49" charset="0"/>
                  </a:rPr>
                  <a:t>(ray);</a:t>
                </a:r>
                <a:endParaRPr lang="hu-HU" sz="2000" dirty="0"/>
              </a:p>
              <a:p>
                <a:pPr>
                  <a:defRPr/>
                </a:pPr>
                <a:r>
                  <a:rPr lang="en-US" sz="2000" b="1" dirty="0">
                    <a:latin typeface="Courier New" pitchFamily="49" charset="0"/>
                    <a:cs typeface="Courier New" pitchFamily="49" charset="0"/>
                  </a:rPr>
                  <a:t>  </a:t>
                </a:r>
                <a:r>
                  <a:rPr lang="hu-HU" sz="2000" b="1" dirty="0">
                    <a:latin typeface="Courier New" pitchFamily="49" charset="0"/>
                    <a:cs typeface="Courier New" pitchFamily="49" charset="0"/>
                  </a:rPr>
                  <a:t>  </a:t>
                </a:r>
                <a:r>
                  <a:rPr lang="en-US" sz="2000" b="1" dirty="0">
                    <a:latin typeface="Courier New" pitchFamily="49" charset="0"/>
                    <a:cs typeface="Courier New" pitchFamily="49" charset="0"/>
                  </a:rPr>
                  <a:t>if(</a:t>
                </a:r>
                <a:r>
                  <a:rPr lang="en-US" sz="2000" b="1" dirty="0">
                    <a:solidFill>
                      <a:srgbClr val="C00000"/>
                    </a:solidFill>
                    <a:latin typeface="Courier New" pitchFamily="49" charset="0"/>
                    <a:cs typeface="Courier New" pitchFamily="49" charset="0"/>
                  </a:rPr>
                  <a:t>hit.t</a:t>
                </a:r>
                <a:r>
                  <a:rPr lang="en-US" sz="2000" b="1" dirty="0">
                    <a:latin typeface="Courier New" pitchFamily="49" charset="0"/>
                    <a:cs typeface="Courier New" pitchFamily="49" charset="0"/>
                  </a:rPr>
                  <a:t> &lt; 0)</a:t>
                </a:r>
                <a:r>
                  <a:rPr lang="hu-HU" sz="2000" b="1" dirty="0">
                    <a:latin typeface="Courier New" pitchFamily="49" charset="0"/>
                    <a:cs typeface="Courier New" pitchFamily="49" charset="0"/>
                  </a:rPr>
                  <a:t> </a:t>
                </a:r>
                <a:r>
                  <a:rPr lang="en-US" sz="2000" b="1" dirty="0">
                    <a:latin typeface="Courier New" pitchFamily="49" charset="0"/>
                    <a:cs typeface="Courier New" pitchFamily="49" charset="0"/>
                  </a:rPr>
                  <a:t>return </a:t>
                </a:r>
                <a:r>
                  <a:rPr lang="hu-HU" sz="2000" i="1" dirty="0">
                    <a:cs typeface="Times New Roman" panose="02020603050405020304" pitchFamily="18" charset="0"/>
                  </a:rPr>
                  <a:t>L</a:t>
                </a:r>
                <a:r>
                  <a:rPr lang="hu-HU" sz="2000" baseline="-25000" dirty="0">
                    <a:cs typeface="Times New Roman" panose="02020603050405020304" pitchFamily="18" charset="0"/>
                  </a:rPr>
                  <a:t>a</a:t>
                </a:r>
                <a:r>
                  <a:rPr lang="en-US" sz="2000" b="1" dirty="0">
                    <a:latin typeface="Courier New" pitchFamily="49" charset="0"/>
                    <a:cs typeface="Courier New" pitchFamily="49" charset="0"/>
                  </a:rPr>
                  <a:t>;</a:t>
                </a:r>
                <a:r>
                  <a:rPr lang="hu-HU" sz="2000" b="1" dirty="0">
                    <a:latin typeface="Courier New" pitchFamily="49" charset="0"/>
                    <a:cs typeface="Courier New" pitchFamily="49" charset="0"/>
                  </a:rPr>
                  <a:t> </a:t>
                </a:r>
                <a:r>
                  <a:rPr lang="en-US" sz="2000" dirty="0">
                    <a:latin typeface="+mn-lt"/>
                    <a:cs typeface="Courier New" pitchFamily="49" charset="0"/>
                  </a:rPr>
                  <a:t>// nothing</a:t>
                </a:r>
                <a:endParaRPr lang="hu-HU" sz="700" b="1" dirty="0">
                  <a:solidFill>
                    <a:srgbClr val="00B050"/>
                  </a:solidFill>
                  <a:latin typeface="Courier New" pitchFamily="49" charset="0"/>
                  <a:cs typeface="Courier New" pitchFamily="49" charset="0"/>
                </a:endParaRPr>
              </a:p>
              <a:p>
                <a:pPr>
                  <a:defRPr/>
                </a:pPr>
                <a:r>
                  <a:rPr lang="hu-HU" sz="2000" b="1" dirty="0">
                    <a:latin typeface="Courier New" pitchFamily="49" charset="0"/>
                    <a:cs typeface="Courier New" pitchFamily="49" charset="0"/>
                  </a:rPr>
                  <a:t>    </a:t>
                </a:r>
                <a:r>
                  <a:rPr lang="en-US" sz="2000" dirty="0">
                    <a:latin typeface="Courier New" pitchFamily="49" charset="0"/>
                    <a:cs typeface="Courier New" pitchFamily="49" charset="0"/>
                  </a:rPr>
                  <a:t>[</a:t>
                </a:r>
                <a:r>
                  <a:rPr lang="hu-HU" sz="2000" b="1" dirty="0">
                    <a:latin typeface="Courier New" pitchFamily="49" charset="0"/>
                    <a:cs typeface="Courier New" pitchFamily="49" charset="0"/>
                  </a:rPr>
                  <a:t>r</a:t>
                </a:r>
                <a:r>
                  <a:rPr lang="hu-HU" altLang="en-US" sz="2000" i="1" baseline="-25000" dirty="0"/>
                  <a:t> </a:t>
                </a:r>
                <a:r>
                  <a:rPr lang="hu-HU" altLang="en-US" sz="2000" i="1" dirty="0"/>
                  <a:t>, </a:t>
                </a:r>
                <a:r>
                  <a:rPr lang="hu-HU" sz="2000" b="1" dirty="0">
                    <a:latin typeface="Courier New" pitchFamily="49" charset="0"/>
                    <a:cs typeface="Courier New" pitchFamily="49" charset="0"/>
                  </a:rPr>
                  <a:t>N</a:t>
                </a:r>
                <a:r>
                  <a:rPr lang="hu-HU" altLang="en-US" sz="2000" i="1" baseline="-25000" dirty="0"/>
                  <a:t> </a:t>
                </a:r>
                <a:r>
                  <a:rPr lang="hu-HU" altLang="en-US" sz="2000" i="1" dirty="0"/>
                  <a:t>,</a:t>
                </a:r>
                <a:r>
                  <a:rPr lang="hu-HU" altLang="en-US" sz="1050" b="1" dirty="0">
                    <a:latin typeface="Courier New" pitchFamily="49" charset="0"/>
                    <a:cs typeface="Courier New" pitchFamily="49" charset="0"/>
                  </a:rPr>
                  <a:t> </a:t>
                </a:r>
                <a:r>
                  <a:rPr lang="en-US" sz="2000" i="1" dirty="0">
                    <a:cs typeface="Times New Roman" panose="02020603050405020304" pitchFamily="18" charset="0"/>
                  </a:rPr>
                  <a:t>k</a:t>
                </a:r>
                <a:r>
                  <a:rPr lang="hu-HU" sz="2000" i="1" baseline="-25000" dirty="0">
                    <a:cs typeface="Times New Roman" panose="02020603050405020304" pitchFamily="18" charset="0"/>
                  </a:rPr>
                  <a:t>a</a:t>
                </a:r>
                <a:r>
                  <a:rPr lang="hu-HU" sz="2000" baseline="-25000" dirty="0">
                    <a:cs typeface="Times New Roman" panose="02020603050405020304" pitchFamily="18" charset="0"/>
                  </a:rPr>
                  <a:t> </a:t>
                </a:r>
                <a:r>
                  <a:rPr lang="hu-HU" altLang="en-US" sz="2000" i="1" dirty="0"/>
                  <a:t>, </a:t>
                </a:r>
                <a:r>
                  <a:rPr lang="en-GB" altLang="en-US" sz="2000" i="1" dirty="0" err="1"/>
                  <a:t>k</a:t>
                </a:r>
                <a:r>
                  <a:rPr lang="en-GB" altLang="en-US" sz="2000" i="1" baseline="-25000" dirty="0" err="1"/>
                  <a:t>d</a:t>
                </a:r>
                <a:r>
                  <a:rPr lang="hu-HU" altLang="en-US" sz="2000" i="1" baseline="-25000" dirty="0"/>
                  <a:t> </a:t>
                </a:r>
                <a:r>
                  <a:rPr lang="hu-HU" altLang="en-US" sz="2000" i="1" dirty="0"/>
                  <a:t>, </a:t>
                </a:r>
                <a:r>
                  <a:rPr lang="en-GB" altLang="en-US" sz="2000" i="1" dirty="0" err="1"/>
                  <a:t>k</a:t>
                </a:r>
                <a:r>
                  <a:rPr lang="en-GB" altLang="en-US" sz="2000" i="1" baseline="-25000" dirty="0" err="1"/>
                  <a:t>s</a:t>
                </a:r>
                <a:r>
                  <a:rPr lang="hu-HU" altLang="en-US" sz="2000" i="1" dirty="0"/>
                  <a:t> , </a:t>
                </a:r>
                <a:r>
                  <a:rPr lang="hu-HU" altLang="en-US" sz="2000" i="1" dirty="0" err="1"/>
                  <a:t>shine</a:t>
                </a:r>
                <a:r>
                  <a:rPr lang="en-US" altLang="en-US" sz="2000" dirty="0"/>
                  <a:t>] </a:t>
                </a:r>
                <a:r>
                  <a:rPr lang="en-US" altLang="en-US" sz="2000" dirty="0">
                    <a:sym typeface="Symbol"/>
                  </a:rPr>
                  <a:t></a:t>
                </a:r>
                <a:r>
                  <a:rPr lang="en-US" altLang="en-US" sz="2000" dirty="0"/>
                  <a:t> </a:t>
                </a:r>
                <a:r>
                  <a:rPr lang="en-US" altLang="en-US" sz="2000" b="1" dirty="0">
                    <a:latin typeface="Courier New" panose="02070309020205020404" pitchFamily="49" charset="0"/>
                    <a:cs typeface="Courier New" panose="02070309020205020404" pitchFamily="49" charset="0"/>
                  </a:rPr>
                  <a:t>hit</a:t>
                </a:r>
                <a:r>
                  <a:rPr lang="en-US" altLang="en-US" sz="2000" dirty="0">
                    <a:latin typeface="Courier New" panose="02070309020205020404" pitchFamily="49" charset="0"/>
                    <a:cs typeface="Courier New" panose="02070309020205020404" pitchFamily="49" charset="0"/>
                  </a:rPr>
                  <a:t>;</a:t>
                </a:r>
                <a:endParaRPr lang="hu-HU" sz="2000" b="1" dirty="0">
                  <a:latin typeface="Courier New" pitchFamily="49" charset="0"/>
                  <a:cs typeface="Courier New" pitchFamily="49" charset="0"/>
                </a:endParaRPr>
              </a:p>
              <a:p>
                <a:pPr>
                  <a:defRPr/>
                </a:pPr>
                <a:r>
                  <a:rPr lang="hu-HU" sz="2000" b="1" dirty="0">
                    <a:latin typeface="Courier New" pitchFamily="49" charset="0"/>
                    <a:cs typeface="Courier New" pitchFamily="49" charset="0"/>
                  </a:rPr>
                  <a:t>    </a:t>
                </a:r>
                <a:r>
                  <a:rPr lang="hu-HU" sz="2000" b="1" dirty="0" err="1">
                    <a:latin typeface="Courier New" pitchFamily="49" charset="0"/>
                    <a:cs typeface="Courier New" pitchFamily="49" charset="0"/>
                  </a:rPr>
                  <a:t>vec</a:t>
                </a:r>
                <a:r>
                  <a:rPr lang="en-US" sz="2000" b="1" dirty="0">
                    <a:latin typeface="Courier New" pitchFamily="49" charset="0"/>
                    <a:cs typeface="Courier New" pitchFamily="49" charset="0"/>
                  </a:rPr>
                  <a:t>3 </a:t>
                </a:r>
                <a:r>
                  <a:rPr lang="hu-HU" sz="2000" b="1" dirty="0">
                    <a:latin typeface="Courier New" pitchFamily="49" charset="0"/>
                    <a:cs typeface="Courier New" pitchFamily="49" charset="0"/>
                  </a:rPr>
                  <a:t>out</a:t>
                </a:r>
                <a:r>
                  <a:rPr lang="en-US" sz="2000" b="1" dirty="0">
                    <a:latin typeface="Courier New" pitchFamily="49" charset="0"/>
                    <a:cs typeface="Courier New" pitchFamily="49" charset="0"/>
                  </a:rPr>
                  <a:t>Rad</a:t>
                </a:r>
                <a:r>
                  <a:rPr lang="hu-HU" sz="2000" b="1" dirty="0">
                    <a:latin typeface="Courier New" pitchFamily="49" charset="0"/>
                    <a:cs typeface="Courier New" pitchFamily="49" charset="0"/>
                  </a:rPr>
                  <a:t> </a:t>
                </a:r>
                <a:r>
                  <a:rPr lang="en-US" sz="2000" b="1" dirty="0">
                    <a:latin typeface="Courier New" pitchFamily="49" charset="0"/>
                    <a:cs typeface="Courier New" pitchFamily="49" charset="0"/>
                  </a:rPr>
                  <a:t>= </a:t>
                </a:r>
                <a:r>
                  <a:rPr lang="en-US" sz="2000" i="1" dirty="0">
                    <a:cs typeface="Times New Roman" panose="02020603050405020304" pitchFamily="18" charset="0"/>
                  </a:rPr>
                  <a:t>k</a:t>
                </a:r>
                <a:r>
                  <a:rPr lang="hu-HU" sz="2000" i="1" baseline="-25000" dirty="0">
                    <a:cs typeface="Times New Roman" panose="02020603050405020304" pitchFamily="18" charset="0"/>
                  </a:rPr>
                  <a:t>a</a:t>
                </a:r>
                <a:r>
                  <a:rPr lang="hu-HU" sz="2000" b="1" i="1" dirty="0">
                    <a:cs typeface="Times New Roman" panose="02020603050405020304" pitchFamily="18" charset="0"/>
                  </a:rPr>
                  <a:t> </a:t>
                </a:r>
                <a:r>
                  <a:rPr lang="en-US" sz="2000" b="1" dirty="0">
                    <a:latin typeface="Courier New" pitchFamily="49" charset="0"/>
                    <a:cs typeface="Courier New" pitchFamily="49" charset="0"/>
                  </a:rPr>
                  <a:t>*</a:t>
                </a:r>
                <a:r>
                  <a:rPr lang="hu-HU" sz="2000" i="1" dirty="0">
                    <a:cs typeface="Times New Roman" panose="02020603050405020304" pitchFamily="18" charset="0"/>
                  </a:rPr>
                  <a:t> L</a:t>
                </a:r>
                <a:r>
                  <a:rPr lang="hu-HU" sz="2000" i="1" baseline="-25000" dirty="0">
                    <a:cs typeface="Times New Roman" panose="02020603050405020304" pitchFamily="18" charset="0"/>
                  </a:rPr>
                  <a:t>a</a:t>
                </a:r>
                <a:r>
                  <a:rPr lang="en-US" sz="2000" b="1" dirty="0">
                    <a:latin typeface="Courier New" pitchFamily="49" charset="0"/>
                    <a:cs typeface="Courier New" pitchFamily="49" charset="0"/>
                  </a:rPr>
                  <a:t>;</a:t>
                </a:r>
                <a:endParaRPr lang="hu-HU" sz="2000" b="1" dirty="0">
                  <a:latin typeface="Courier New" pitchFamily="49" charset="0"/>
                  <a:cs typeface="Courier New" pitchFamily="49" charset="0"/>
                </a:endParaRPr>
              </a:p>
              <a:p>
                <a:pPr>
                  <a:defRPr/>
                </a:pPr>
                <a:r>
                  <a:rPr lang="en-US" sz="2000" b="1" dirty="0">
                    <a:latin typeface="Courier New" pitchFamily="49" charset="0"/>
                    <a:cs typeface="Courier New" pitchFamily="49" charset="0"/>
                  </a:rPr>
                  <a:t>  </a:t>
                </a:r>
                <a:r>
                  <a:rPr lang="hu-HU" sz="2000" b="1" dirty="0">
                    <a:latin typeface="Courier New" pitchFamily="49" charset="0"/>
                    <a:cs typeface="Courier New" pitchFamily="49" charset="0"/>
                  </a:rPr>
                  <a:t>  </a:t>
                </a:r>
                <a:r>
                  <a:rPr lang="en-US" sz="2000" b="1" dirty="0">
                    <a:latin typeface="Courier New" pitchFamily="49" charset="0"/>
                    <a:cs typeface="Courier New" pitchFamily="49" charset="0"/>
                  </a:rPr>
                  <a:t>for(</a:t>
                </a:r>
                <a:r>
                  <a:rPr lang="hu-HU" sz="2000" b="1" dirty="0" err="1">
                    <a:solidFill>
                      <a:srgbClr val="00B050"/>
                    </a:solidFill>
                    <a:latin typeface="Courier New" pitchFamily="49" charset="0"/>
                    <a:cs typeface="Courier New" pitchFamily="49" charset="0"/>
                  </a:rPr>
                  <a:t>each</a:t>
                </a:r>
                <a:r>
                  <a:rPr lang="hu-HU" sz="2000" b="1" dirty="0">
                    <a:solidFill>
                      <a:srgbClr val="00B050"/>
                    </a:solidFill>
                    <a:latin typeface="Courier New" pitchFamily="49" charset="0"/>
                    <a:cs typeface="Courier New" pitchFamily="49" charset="0"/>
                  </a:rPr>
                  <a:t> </a:t>
                </a:r>
                <a:r>
                  <a:rPr lang="hu-HU" sz="2000" b="1" dirty="0" err="1">
                    <a:solidFill>
                      <a:srgbClr val="00B050"/>
                    </a:solidFill>
                    <a:latin typeface="Courier New" pitchFamily="49" charset="0"/>
                    <a:cs typeface="Courier New" pitchFamily="49" charset="0"/>
                  </a:rPr>
                  <a:t>light</a:t>
                </a:r>
                <a:r>
                  <a:rPr lang="hu-HU" sz="2000" b="1" dirty="0">
                    <a:solidFill>
                      <a:srgbClr val="00B050"/>
                    </a:solidFill>
                    <a:latin typeface="Courier New" pitchFamily="49" charset="0"/>
                    <a:cs typeface="Courier New" pitchFamily="49" charset="0"/>
                  </a:rPr>
                  <a:t> </a:t>
                </a:r>
                <a:r>
                  <a:rPr lang="hu-HU" sz="2000" b="1" dirty="0" err="1">
                    <a:solidFill>
                      <a:srgbClr val="00B050"/>
                    </a:solidFill>
                    <a:latin typeface="Courier New" pitchFamily="49" charset="0"/>
                    <a:cs typeface="Courier New" pitchFamily="49" charset="0"/>
                  </a:rPr>
                  <a:t>source</a:t>
                </a:r>
                <a:r>
                  <a:rPr lang="hu-HU" sz="2000" b="1" dirty="0">
                    <a:solidFill>
                      <a:srgbClr val="00B050"/>
                    </a:solidFill>
                    <a:latin typeface="Courier New" pitchFamily="49" charset="0"/>
                    <a:cs typeface="Courier New" pitchFamily="49" charset="0"/>
                  </a:rPr>
                  <a:t> </a:t>
                </a:r>
                <a:r>
                  <a:rPr lang="en-US" sz="2000" i="1" dirty="0">
                    <a:solidFill>
                      <a:srgbClr val="00B050"/>
                    </a:solidFill>
                    <a:cs typeface="Times New Roman" panose="02020603050405020304" pitchFamily="18" charset="0"/>
                  </a:rPr>
                  <a:t>l</a:t>
                </a:r>
                <a:r>
                  <a:rPr lang="en-US" sz="2000" b="1" dirty="0">
                    <a:latin typeface="Courier New" pitchFamily="49" charset="0"/>
                    <a:cs typeface="Courier New" pitchFamily="49" charset="0"/>
                  </a:rPr>
                  <a:t>){</a:t>
                </a:r>
                <a:endParaRPr lang="hu-HU" sz="2000" b="1" dirty="0">
                  <a:latin typeface="Courier New" pitchFamily="49" charset="0"/>
                  <a:cs typeface="Courier New" pitchFamily="49" charset="0"/>
                </a:endParaRPr>
              </a:p>
              <a:p>
                <a:pPr>
                  <a:defRPr/>
                </a:pPr>
                <a:r>
                  <a:rPr lang="en-US" sz="2000" b="1" dirty="0">
                    <a:latin typeface="Courier New" pitchFamily="49" charset="0"/>
                    <a:cs typeface="Courier New" pitchFamily="49" charset="0"/>
                  </a:rPr>
                  <a:t>    </a:t>
                </a:r>
                <a:r>
                  <a:rPr lang="hu-HU" sz="2000" b="1" dirty="0">
                    <a:latin typeface="Courier New" pitchFamily="49" charset="0"/>
                    <a:cs typeface="Courier New" pitchFamily="49" charset="0"/>
                  </a:rPr>
                  <a:t>    </a:t>
                </a:r>
                <a:r>
                  <a:rPr lang="en-US" sz="2000" b="1" dirty="0">
                    <a:latin typeface="Courier New" pitchFamily="49" charset="0"/>
                    <a:cs typeface="Courier New" pitchFamily="49" charset="0"/>
                  </a:rPr>
                  <a:t>Ray </a:t>
                </a:r>
                <a:r>
                  <a:rPr lang="en-US" sz="2000" b="1" dirty="0" err="1">
                    <a:latin typeface="Courier New" pitchFamily="49" charset="0"/>
                    <a:cs typeface="Courier New" pitchFamily="49" charset="0"/>
                  </a:rPr>
                  <a:t>shadowRay</a:t>
                </a:r>
                <a:r>
                  <a:rPr lang="en-US" sz="2000" b="1" dirty="0">
                    <a:latin typeface="Courier New" pitchFamily="49" charset="0"/>
                    <a:cs typeface="Courier New" pitchFamily="49" charset="0"/>
                  </a:rPr>
                  <a:t>(</a:t>
                </a:r>
                <a:r>
                  <a:rPr lang="en-US" sz="2000" b="1" dirty="0">
                    <a:cs typeface="Times New Roman" panose="02020603050405020304" pitchFamily="18" charset="0"/>
                  </a:rPr>
                  <a:t>r</a:t>
                </a:r>
                <a:r>
                  <a:rPr lang="hu-HU" sz="2000" b="1" i="1" dirty="0">
                    <a:cs typeface="Times New Roman" panose="02020603050405020304" pitchFamily="18" charset="0"/>
                  </a:rPr>
                  <a:t> </a:t>
                </a:r>
                <a:r>
                  <a:rPr lang="hu-HU" sz="2000" b="1" i="1" dirty="0">
                    <a:solidFill>
                      <a:srgbClr val="7030A0"/>
                    </a:solidFill>
                    <a:cs typeface="Times New Roman" panose="02020603050405020304" pitchFamily="18" charset="0"/>
                  </a:rPr>
                  <a:t>+ </a:t>
                </a:r>
                <a:r>
                  <a:rPr lang="en-US" sz="2000" b="1" i="1" dirty="0">
                    <a:solidFill>
                      <a:srgbClr val="7030A0"/>
                    </a:solidFill>
                    <a:cs typeface="Times New Roman" panose="02020603050405020304" pitchFamily="18" charset="0"/>
                  </a:rPr>
                  <a:t>N</a:t>
                </a:r>
                <a:r>
                  <a:rPr lang="hu-HU" sz="2000" b="1" i="1" dirty="0">
                    <a:solidFill>
                      <a:srgbClr val="7030A0"/>
                    </a:solidFill>
                    <a:cs typeface="Times New Roman" panose="02020603050405020304" pitchFamily="18" charset="0"/>
                    <a:sym typeface="Symbol" panose="05050102010706020507" pitchFamily="18" charset="2"/>
                  </a:rPr>
                  <a:t></a:t>
                </a:r>
                <a:r>
                  <a:rPr lang="en-US" sz="2000" b="1" dirty="0">
                    <a:latin typeface="Courier New" pitchFamily="49" charset="0"/>
                    <a:cs typeface="Courier New" pitchFamily="49" charset="0"/>
                  </a:rPr>
                  <a:t>,</a:t>
                </a:r>
                <a:r>
                  <a:rPr lang="hu-HU" sz="2000" b="1" dirty="0">
                    <a:latin typeface="Courier New" pitchFamily="49" charset="0"/>
                    <a:cs typeface="Courier New" pitchFamily="49" charset="0"/>
                  </a:rPr>
                  <a:t> </a:t>
                </a:r>
                <a:r>
                  <a:rPr lang="en-US" sz="2000" b="1" dirty="0" err="1">
                    <a:cs typeface="Times New Roman" panose="02020603050405020304" pitchFamily="18" charset="0"/>
                  </a:rPr>
                  <a:t>L</a:t>
                </a:r>
                <a:r>
                  <a:rPr lang="en-US" sz="2000" b="1" i="1" baseline="-25000" dirty="0" err="1">
                    <a:cs typeface="Times New Roman" panose="02020603050405020304" pitchFamily="18" charset="0"/>
                  </a:rPr>
                  <a:t>l</a:t>
                </a:r>
                <a:r>
                  <a:rPr lang="en-US" sz="2000" b="1" dirty="0">
                    <a:latin typeface="Courier New" pitchFamily="49" charset="0"/>
                    <a:cs typeface="Courier New" pitchFamily="49" charset="0"/>
                  </a:rPr>
                  <a:t>);</a:t>
                </a:r>
                <a:endParaRPr lang="hu-HU" sz="2000" b="1" dirty="0">
                  <a:latin typeface="Courier New" pitchFamily="49" charset="0"/>
                  <a:cs typeface="Courier New" pitchFamily="49" charset="0"/>
                </a:endParaRPr>
              </a:p>
              <a:p>
                <a:pPr>
                  <a:defRPr/>
                </a:pPr>
                <a:r>
                  <a:rPr lang="hu-HU" sz="2000" b="1" dirty="0">
                    <a:latin typeface="Courier New" pitchFamily="49" charset="0"/>
                    <a:cs typeface="Courier New" pitchFamily="49" charset="0"/>
                  </a:rPr>
                  <a:t>        </a:t>
                </a:r>
                <a:r>
                  <a:rPr lang="en-US" sz="2000" b="1" dirty="0">
                    <a:latin typeface="Courier New" pitchFamily="49" charset="0"/>
                    <a:cs typeface="Courier New" pitchFamily="49" charset="0"/>
                  </a:rPr>
                  <a:t>Hit </a:t>
                </a:r>
                <a:r>
                  <a:rPr lang="en-US" sz="2000" b="1" dirty="0" err="1">
                    <a:latin typeface="Courier New" pitchFamily="49" charset="0"/>
                    <a:cs typeface="Courier New" pitchFamily="49" charset="0"/>
                  </a:rPr>
                  <a:t>shadowHit</a:t>
                </a:r>
                <a:r>
                  <a:rPr lang="en-US" sz="2000" b="1" dirty="0">
                    <a:latin typeface="Courier New" pitchFamily="49" charset="0"/>
                    <a:cs typeface="Courier New" pitchFamily="49" charset="0"/>
                  </a:rPr>
                  <a:t> = </a:t>
                </a:r>
                <a:r>
                  <a:rPr lang="en-US" sz="2000" b="1" dirty="0" err="1">
                    <a:solidFill>
                      <a:srgbClr val="C00000"/>
                    </a:solidFill>
                    <a:latin typeface="Courier New" pitchFamily="49" charset="0"/>
                    <a:cs typeface="Courier New" pitchFamily="49" charset="0"/>
                  </a:rPr>
                  <a:t>firstIntersect</a:t>
                </a:r>
                <a:r>
                  <a:rPr lang="en-US" sz="2000" b="1" dirty="0">
                    <a:latin typeface="Courier New" pitchFamily="49" charset="0"/>
                    <a:cs typeface="Courier New" pitchFamily="49" charset="0"/>
                  </a:rPr>
                  <a:t>(</a:t>
                </a:r>
                <a:r>
                  <a:rPr lang="en-US" sz="2000" b="1" dirty="0" err="1">
                    <a:latin typeface="Courier New" pitchFamily="49" charset="0"/>
                    <a:cs typeface="Courier New" pitchFamily="49" charset="0"/>
                  </a:rPr>
                  <a:t>shadowRay</a:t>
                </a:r>
                <a:r>
                  <a:rPr lang="en-US" sz="2000" b="1" dirty="0">
                    <a:latin typeface="Courier New" pitchFamily="49" charset="0"/>
                    <a:cs typeface="Courier New" pitchFamily="49" charset="0"/>
                  </a:rPr>
                  <a:t>);</a:t>
                </a:r>
                <a:endParaRPr lang="hu-HU" sz="2000" b="1" dirty="0">
                  <a:latin typeface="Courier New" pitchFamily="49" charset="0"/>
                  <a:cs typeface="Courier New" pitchFamily="49" charset="0"/>
                </a:endParaRPr>
              </a:p>
              <a:p>
                <a:pPr>
                  <a:defRPr/>
                </a:pPr>
                <a:r>
                  <a:rPr lang="hu-HU" sz="2000" b="1" dirty="0">
                    <a:latin typeface="Courier New" pitchFamily="49" charset="0"/>
                    <a:cs typeface="Courier New" pitchFamily="49" charset="0"/>
                  </a:rPr>
                  <a:t>        </a:t>
                </a:r>
                <a:r>
                  <a:rPr lang="en-US" sz="2000" b="1" dirty="0">
                    <a:latin typeface="Courier New" pitchFamily="49" charset="0"/>
                    <a:cs typeface="Courier New" pitchFamily="49" charset="0"/>
                  </a:rPr>
                  <a:t>if(shadowHit.t &lt; 0 || shadowHit.t &gt; </a:t>
                </a:r>
                <a14:m>
                  <m:oMath xmlns:m="http://schemas.openxmlformats.org/officeDocument/2006/math">
                    <m:r>
                      <a:rPr lang="hu-HU" sz="2000" b="1" i="1" dirty="0">
                        <a:latin typeface="Cambria Math"/>
                        <a:cs typeface="Times New Roman" panose="02020603050405020304" pitchFamily="18" charset="0"/>
                      </a:rPr>
                      <m:t>|</m:t>
                    </m:r>
                    <m:r>
                      <a:rPr lang="en-US" sz="2000" b="1" i="1" dirty="0">
                        <a:latin typeface="Cambria Math"/>
                        <a:cs typeface="Times New Roman" panose="02020603050405020304" pitchFamily="18" charset="0"/>
                      </a:rPr>
                      <m:t>𝒓</m:t>
                    </m:r>
                    <m:r>
                      <a:rPr lang="hu-HU" sz="2000" b="1" i="1" dirty="0">
                        <a:latin typeface="Cambria Math"/>
                        <a:cs typeface="Times New Roman" panose="02020603050405020304" pitchFamily="18" charset="0"/>
                      </a:rPr>
                      <m:t>−</m:t>
                    </m:r>
                    <m:r>
                      <a:rPr lang="hu-HU" sz="2000" b="1" i="1" dirty="0">
                        <a:latin typeface="Cambria Math"/>
                        <a:cs typeface="Times New Roman" panose="02020603050405020304" pitchFamily="18" charset="0"/>
                      </a:rPr>
                      <m:t>𝒚</m:t>
                    </m:r>
                    <m:r>
                      <a:rPr lang="en-US" sz="2000" i="1" baseline="-25000" dirty="0">
                        <a:latin typeface="Cambria Math"/>
                        <a:cs typeface="Times New Roman" panose="02020603050405020304" pitchFamily="18" charset="0"/>
                      </a:rPr>
                      <m:t>𝑙</m:t>
                    </m:r>
                    <m:r>
                      <a:rPr lang="hu-HU" sz="2000" b="1" i="1" dirty="0">
                        <a:latin typeface="Cambria Math"/>
                        <a:cs typeface="Times New Roman" panose="02020603050405020304" pitchFamily="18" charset="0"/>
                      </a:rPr>
                      <m:t>| </m:t>
                    </m:r>
                  </m:oMath>
                </a14:m>
                <a:r>
                  <a:rPr lang="en-US" sz="2000" b="1" dirty="0">
                    <a:latin typeface="Courier New" pitchFamily="49" charset="0"/>
                    <a:cs typeface="Courier New" pitchFamily="49" charset="0"/>
                  </a:rPr>
                  <a:t>)</a:t>
                </a:r>
              </a:p>
              <a:p>
                <a:pPr>
                  <a:defRPr/>
                </a:pPr>
                <a:r>
                  <a:rPr lang="hu-HU" sz="2000" b="1" dirty="0">
                    <a:latin typeface="Courier New" pitchFamily="49" charset="0"/>
                    <a:cs typeface="Courier New" pitchFamily="49" charset="0"/>
                  </a:rPr>
                  <a:t>    </a:t>
                </a:r>
                <a:r>
                  <a:rPr lang="en-US" sz="2000" b="1" dirty="0">
                    <a:latin typeface="Courier New" pitchFamily="49" charset="0"/>
                    <a:cs typeface="Courier New" pitchFamily="49" charset="0"/>
                  </a:rPr>
                  <a:t>   </a:t>
                </a:r>
                <a:r>
                  <a:rPr lang="hu-HU" sz="2000" b="1" dirty="0">
                    <a:latin typeface="Courier New" pitchFamily="49" charset="0"/>
                    <a:cs typeface="Courier New" pitchFamily="49" charset="0"/>
                  </a:rPr>
                  <a:t>     </a:t>
                </a:r>
                <a:r>
                  <a:rPr lang="hu-HU" sz="2000" b="1" dirty="0" err="1">
                    <a:latin typeface="Courier New" pitchFamily="49" charset="0"/>
                    <a:cs typeface="Courier New" pitchFamily="49" charset="0"/>
                  </a:rPr>
                  <a:t>outRa</a:t>
                </a:r>
                <a:r>
                  <a:rPr lang="en-US" sz="2000" b="1" dirty="0">
                    <a:latin typeface="Courier New" pitchFamily="49" charset="0"/>
                    <a:cs typeface="Courier New" pitchFamily="49" charset="0"/>
                  </a:rPr>
                  <a:t>d +=</a:t>
                </a:r>
              </a:p>
              <a:p>
                <a:pPr>
                  <a:defRPr/>
                </a:pPr>
                <a:r>
                  <a:rPr lang="en-US" sz="2000" b="1" dirty="0">
                    <a:latin typeface="Courier New" pitchFamily="49" charset="0"/>
                    <a:cs typeface="Courier New" pitchFamily="49" charset="0"/>
                  </a:rPr>
                  <a:t>  </a:t>
                </a:r>
                <a:r>
                  <a:rPr lang="hu-HU" sz="2000" b="1" dirty="0">
                    <a:latin typeface="Courier New" pitchFamily="49" charset="0"/>
                    <a:cs typeface="Courier New" pitchFamily="49" charset="0"/>
                  </a:rPr>
                  <a:t>  </a:t>
                </a:r>
                <a:r>
                  <a:rPr lang="en-US" sz="2000" b="1" dirty="0">
                    <a:latin typeface="Courier New" pitchFamily="49" charset="0"/>
                    <a:cs typeface="Courier New" pitchFamily="49" charset="0"/>
                  </a:rPr>
                  <a:t>}</a:t>
                </a:r>
                <a:endParaRPr lang="hu-HU" sz="2000" b="1" dirty="0">
                  <a:latin typeface="Courier New" pitchFamily="49" charset="0"/>
                  <a:cs typeface="Courier New" pitchFamily="49" charset="0"/>
                </a:endParaRPr>
              </a:p>
              <a:p>
                <a:pPr>
                  <a:defRPr/>
                </a:pPr>
                <a:r>
                  <a:rPr lang="hu-HU" sz="2000" b="1" dirty="0">
                    <a:latin typeface="Courier New" pitchFamily="49" charset="0"/>
                    <a:cs typeface="Courier New" pitchFamily="49" charset="0"/>
                  </a:rPr>
                  <a:t>    </a:t>
                </a:r>
                <a:r>
                  <a:rPr lang="en-US" sz="2000" b="1" dirty="0">
                    <a:latin typeface="Courier New" pitchFamily="49" charset="0"/>
                    <a:cs typeface="Courier New" pitchFamily="49" charset="0"/>
                  </a:rPr>
                  <a:t>return </a:t>
                </a:r>
                <a:r>
                  <a:rPr lang="hu-HU" sz="2000" b="1" dirty="0" err="1">
                    <a:latin typeface="Courier New" pitchFamily="49" charset="0"/>
                    <a:cs typeface="Courier New" pitchFamily="49" charset="0"/>
                  </a:rPr>
                  <a:t>outRad</a:t>
                </a:r>
                <a:r>
                  <a:rPr lang="en-US" sz="2000" b="1" dirty="0">
                    <a:latin typeface="Courier New" pitchFamily="49" charset="0"/>
                    <a:cs typeface="Courier New" pitchFamily="49" charset="0"/>
                  </a:rPr>
                  <a:t>;</a:t>
                </a:r>
              </a:p>
              <a:p>
                <a:pPr>
                  <a:defRPr/>
                </a:pPr>
                <a:r>
                  <a:rPr lang="en-US" sz="2000" b="1" dirty="0">
                    <a:latin typeface="Courier New" pitchFamily="49" charset="0"/>
                    <a:cs typeface="Courier New" pitchFamily="49" charset="0"/>
                  </a:rPr>
                  <a:t>}</a:t>
                </a:r>
                <a:endParaRPr lang="hu-HU" sz="2000" dirty="0"/>
              </a:p>
            </p:txBody>
          </p:sp>
        </mc:Choice>
        <mc:Fallback xmlns="">
          <p:sp>
            <p:nvSpPr>
              <p:cNvPr id="5124" name="Rectangle 3"/>
              <p:cNvSpPr>
                <a:spLocks noRot="1" noChangeAspect="1" noMove="1" noResize="1" noEditPoints="1" noAdjustHandles="1" noChangeArrowheads="1" noChangeShapeType="1" noTextEdit="1"/>
              </p:cNvSpPr>
              <p:nvPr/>
            </p:nvSpPr>
            <p:spPr bwMode="auto">
              <a:xfrm>
                <a:off x="1703513" y="2722514"/>
                <a:ext cx="8621471" cy="4090863"/>
              </a:xfrm>
              <a:prstGeom prst="rect">
                <a:avLst/>
              </a:prstGeom>
              <a:blipFill>
                <a:blip r:embed="rId5"/>
                <a:stretch>
                  <a:fillRect l="-635" t="-594" b="-1783"/>
                </a:stretch>
              </a:blipFill>
              <a:ln w="12700">
                <a:solidFill>
                  <a:schemeClr val="tx1"/>
                </a:solidFill>
                <a:miter lim="800000"/>
                <a:headEnd/>
                <a:tailEnd/>
              </a:ln>
            </p:spPr>
            <p:txBody>
              <a:bodyPr/>
              <a:lstStyle/>
              <a:p>
                <a:r>
                  <a:rPr lang="hu-HU">
                    <a:noFill/>
                  </a:rPr>
                  <a:t> </a:t>
                </a:r>
              </a:p>
            </p:txBody>
          </p:sp>
        </mc:Fallback>
      </mc:AlternateContent>
      <p:sp>
        <p:nvSpPr>
          <p:cNvPr id="3078" name="Oval 5"/>
          <p:cNvSpPr>
            <a:spLocks noChangeArrowheads="1"/>
          </p:cNvSpPr>
          <p:nvPr/>
        </p:nvSpPr>
        <p:spPr bwMode="auto">
          <a:xfrm rot="2315074">
            <a:off x="9103426" y="1332391"/>
            <a:ext cx="1447800" cy="914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080" name="Line 7"/>
          <p:cNvSpPr>
            <a:spLocks noChangeShapeType="1"/>
          </p:cNvSpPr>
          <p:nvPr/>
        </p:nvSpPr>
        <p:spPr bwMode="auto">
          <a:xfrm flipH="1">
            <a:off x="9264351" y="774626"/>
            <a:ext cx="626567" cy="1717055"/>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81" name="Rectangle 8"/>
          <p:cNvSpPr>
            <a:spLocks noChangeArrowheads="1"/>
          </p:cNvSpPr>
          <p:nvPr/>
        </p:nvSpPr>
        <p:spPr bwMode="auto">
          <a:xfrm>
            <a:off x="9830595" y="931788"/>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ray</a:t>
            </a:r>
          </a:p>
        </p:txBody>
      </p:sp>
      <p:grpSp>
        <p:nvGrpSpPr>
          <p:cNvPr id="2" name="Group 12"/>
          <p:cNvGrpSpPr>
            <a:grpSpLocks/>
          </p:cNvGrpSpPr>
          <p:nvPr/>
        </p:nvGrpSpPr>
        <p:grpSpPr bwMode="auto">
          <a:xfrm>
            <a:off x="9357524" y="1003227"/>
            <a:ext cx="731838" cy="995363"/>
            <a:chOff x="4512" y="1296"/>
            <a:chExt cx="461" cy="627"/>
          </a:xfrm>
        </p:grpSpPr>
        <p:sp>
          <p:nvSpPr>
            <p:cNvPr id="3092" name="Oval 13"/>
            <p:cNvSpPr>
              <a:spLocks noChangeArrowheads="1"/>
            </p:cNvSpPr>
            <p:nvPr/>
          </p:nvSpPr>
          <p:spPr bwMode="auto">
            <a:xfrm>
              <a:off x="4608" y="1632"/>
              <a:ext cx="96" cy="96"/>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mc:AlternateContent xmlns:mc="http://schemas.openxmlformats.org/markup-compatibility/2006" xmlns:a14="http://schemas.microsoft.com/office/drawing/2010/main">
          <mc:Choice Requires="a14">
            <p:sp>
              <p:nvSpPr>
                <p:cNvPr id="3093" name="Rectangle 14"/>
                <p:cNvSpPr>
                  <a:spLocks noChangeArrowheads="1"/>
                </p:cNvSpPr>
                <p:nvPr/>
              </p:nvSpPr>
              <p:spPr bwMode="auto">
                <a:xfrm>
                  <a:off x="4704" y="1632"/>
                  <a:ext cx="269"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rPr>
                          <m:t>𝒓</m:t>
                        </m:r>
                      </m:oMath>
                    </m:oMathPara>
                  </a14:m>
                  <a:endParaRPr lang="hu-HU" altLang="en-US" b="1" dirty="0"/>
                </a:p>
              </p:txBody>
            </p:sp>
          </mc:Choice>
          <mc:Fallback xmlns="">
            <p:sp>
              <p:nvSpPr>
                <p:cNvPr id="3093" name="Rectangle 14"/>
                <p:cNvSpPr>
                  <a:spLocks noRot="1" noChangeAspect="1" noMove="1" noResize="1" noEditPoints="1" noAdjustHandles="1" noChangeArrowheads="1" noChangeShapeType="1" noTextEdit="1"/>
                </p:cNvSpPr>
                <p:nvPr/>
              </p:nvSpPr>
              <p:spPr bwMode="auto">
                <a:xfrm>
                  <a:off x="4704" y="1632"/>
                  <a:ext cx="269" cy="291"/>
                </a:xfrm>
                <a:prstGeom prst="rect">
                  <a:avLst/>
                </a:prstGeom>
                <a:blipFill rotWithShape="1">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3094" name="Line 15"/>
            <p:cNvSpPr>
              <a:spLocks noChangeShapeType="1"/>
            </p:cNvSpPr>
            <p:nvPr/>
          </p:nvSpPr>
          <p:spPr bwMode="auto">
            <a:xfrm flipH="1" flipV="1">
              <a:off x="4512" y="1296"/>
              <a:ext cx="144" cy="3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18" name="Téglalap 17"/>
              <p:cNvSpPr>
                <a:spLocks noChangeArrowheads="1"/>
              </p:cNvSpPr>
              <p:nvPr/>
            </p:nvSpPr>
            <p:spPr bwMode="auto">
              <a:xfrm>
                <a:off x="9101932" y="530430"/>
                <a:ext cx="495649"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cs typeface="Times New Roman" pitchFamily="18" charset="0"/>
                        </a:rPr>
                        <m:t>𝑵</m:t>
                      </m:r>
                    </m:oMath>
                  </m:oMathPara>
                </a14:m>
                <a:endParaRPr lang="hu-HU" altLang="en-US" dirty="0"/>
              </a:p>
            </p:txBody>
          </p:sp>
        </mc:Choice>
        <mc:Fallback xmlns="">
          <p:sp>
            <p:nvSpPr>
              <p:cNvPr id="18" name="Téglalap 17"/>
              <p:cNvSpPr>
                <a:spLocks noRot="1" noChangeAspect="1" noMove="1" noResize="1" noEditPoints="1" noAdjustHandles="1" noChangeArrowheads="1" noChangeShapeType="1" noTextEdit="1"/>
              </p:cNvSpPr>
              <p:nvPr/>
            </p:nvSpPr>
            <p:spPr bwMode="auto">
              <a:xfrm>
                <a:off x="9101932" y="530430"/>
                <a:ext cx="495649" cy="46166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19" name="Line 7"/>
          <p:cNvSpPr>
            <a:spLocks noChangeShapeType="1"/>
          </p:cNvSpPr>
          <p:nvPr/>
        </p:nvSpPr>
        <p:spPr bwMode="auto">
          <a:xfrm flipV="1">
            <a:off x="9975056" y="211063"/>
            <a:ext cx="287338" cy="787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0" name="Téglalap 19"/>
              <p:cNvSpPr>
                <a:spLocks noChangeArrowheads="1"/>
              </p:cNvSpPr>
              <p:nvPr/>
            </p:nvSpPr>
            <p:spPr bwMode="auto">
              <a:xfrm>
                <a:off x="8904312" y="44625"/>
                <a:ext cx="1323824"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cs typeface="Times New Roman" pitchFamily="18" charset="0"/>
                  </a:rPr>
                  <a:t>-</a:t>
                </a:r>
                <a:r>
                  <a:rPr lang="en-US" altLang="en-US" sz="1800" dirty="0" err="1">
                    <a:cs typeface="Times New Roman" pitchFamily="18" charset="0"/>
                  </a:rPr>
                  <a:t>ray.dir</a:t>
                </a:r>
                <a:r>
                  <a:rPr lang="en-US" altLang="en-US" sz="1800" dirty="0">
                    <a:cs typeface="Times New Roman" pitchFamily="18" charset="0"/>
                  </a:rPr>
                  <a:t> = </a:t>
                </a:r>
                <a14:m>
                  <m:oMath xmlns:m="http://schemas.openxmlformats.org/officeDocument/2006/math">
                    <m:r>
                      <a:rPr lang="en-US" altLang="en-US" b="1" i="1" dirty="0">
                        <a:latin typeface="Cambria Math"/>
                        <a:cs typeface="Times New Roman" pitchFamily="18" charset="0"/>
                      </a:rPr>
                      <m:t>𝑽</m:t>
                    </m:r>
                  </m:oMath>
                </a14:m>
                <a:endParaRPr lang="hu-HU" altLang="en-US" sz="2000" dirty="0"/>
              </a:p>
            </p:txBody>
          </p:sp>
        </mc:Choice>
        <mc:Fallback xmlns="">
          <p:sp>
            <p:nvSpPr>
              <p:cNvPr id="20" name="Téglalap 19"/>
              <p:cNvSpPr>
                <a:spLocks noRot="1" noChangeAspect="1" noMove="1" noResize="1" noEditPoints="1" noAdjustHandles="1" noChangeArrowheads="1" noChangeShapeType="1" noTextEdit="1"/>
              </p:cNvSpPr>
              <p:nvPr/>
            </p:nvSpPr>
            <p:spPr bwMode="auto">
              <a:xfrm>
                <a:off x="8904312" y="44625"/>
                <a:ext cx="1323824" cy="461665"/>
              </a:xfrm>
              <a:prstGeom prst="rect">
                <a:avLst/>
              </a:prstGeom>
              <a:blipFill>
                <a:blip r:embed="rId8"/>
                <a:stretch>
                  <a:fillRect l="-4147" b="-157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grpSp>
        <p:nvGrpSpPr>
          <p:cNvPr id="3" name="Csoportba foglalás 22"/>
          <p:cNvGrpSpPr>
            <a:grpSpLocks/>
          </p:cNvGrpSpPr>
          <p:nvPr/>
        </p:nvGrpSpPr>
        <p:grpSpPr bwMode="auto">
          <a:xfrm>
            <a:off x="7311231" y="749897"/>
            <a:ext cx="2274888" cy="1147577"/>
            <a:chOff x="5724128" y="1446222"/>
            <a:chExt cx="2275285" cy="1148785"/>
          </a:xfrm>
        </p:grpSpPr>
        <mc:AlternateContent xmlns:mc="http://schemas.openxmlformats.org/markup-compatibility/2006" xmlns:a14="http://schemas.microsoft.com/office/drawing/2010/main">
          <mc:Choice Requires="a14">
            <p:graphicFrame>
              <p:nvGraphicFramePr>
                <p:cNvPr id="3074" name="Object 2"/>
                <p:cNvGraphicFramePr>
                  <a:graphicFrameLocks noChangeAspect="1"/>
                </p:cNvGraphicFramePr>
                <p:nvPr/>
              </p:nvGraphicFramePr>
              <p:xfrm>
                <a:off x="5724128" y="1556792"/>
                <a:ext cx="607695" cy="859309"/>
              </p:xfrm>
              <a:graphic>
                <a:graphicData uri="http://schemas.openxmlformats.org/presentationml/2006/ole">
                  <mc:AlternateContent>
                    <mc:Choice xmlns:v="urn:schemas-microsoft-com:vml" Requires="v">
                      <p:oleObj spid="_x0000_s3381" name="Klip" r:id="rId9" imgW="2478088" imgH="4460875" progId="">
                        <p:embed/>
                      </p:oleObj>
                    </mc:Choice>
                    <mc:Fallback>
                      <p:oleObj name="Klip" r:id="rId9" imgW="2478088" imgH="4460875" progId="">
                        <p:embed/>
                        <p:pic>
                          <p:nvPicPr>
                            <p:cNvPr id="0" name="Picture 50"/>
                            <p:cNvPicPr>
                              <a:picLocks noChangeAspect="1" noChangeArrowheads="1"/>
                            </p:cNvPicPr>
                            <p:nvPr/>
                          </p:nvPicPr>
                          <p:blipFill>
                            <a:blip r:embed="rId10">
                              <a:extLst>
                                <a:ext uri="{28A0092B-C50C-407E-A947-70E740481C1C}">
                                  <a14:useLocalDpi val="0"/>
                                </a:ext>
                              </a:extLst>
                            </a:blip>
                            <a:srcRect/>
                            <a:stretch>
                              <a:fillRect/>
                            </a:stretch>
                          </p:blipFill>
                          <p:spPr bwMode="auto">
                            <a:xfrm>
                              <a:off x="5724128" y="1556792"/>
                              <a:ext cx="607695" cy="859309"/>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3074" name="Object 2"/>
                <p:cNvGraphicFramePr>
                  <a:graphicFrameLocks noChangeAspect="1"/>
                </p:cNvGraphicFramePr>
                <p:nvPr/>
              </p:nvGraphicFramePr>
              <p:xfrm>
                <a:off x="5724128" y="1556792"/>
                <a:ext cx="607695" cy="859309"/>
              </p:xfrm>
              <a:graphic>
                <a:graphicData uri="http://schemas.openxmlformats.org/presentationml/2006/ole">
                  <mc:AlternateContent>
                    <mc:Choice xmlns:v="urn:schemas-microsoft-com:vml" Requires="v">
                      <p:oleObj spid="_x0000_s3334" name="Klip" r:id="rId11" imgW="2478088" imgH="4460875" progId="">
                        <p:embed/>
                      </p:oleObj>
                    </mc:Choice>
                    <mc:Fallback>
                      <p:oleObj name="Klip" r:id="rId11" imgW="2478088" imgH="4460875" progId="">
                        <p:embed/>
                        <p:pic>
                          <p:nvPicPr>
                            <p:cNvPr id="0" name="Picture 5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24128" y="1556792"/>
                              <a:ext cx="607695" cy="859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sp>
          <p:nvSpPr>
            <p:cNvPr id="3089" name="Line 11"/>
            <p:cNvSpPr>
              <a:spLocks noChangeShapeType="1"/>
            </p:cNvSpPr>
            <p:nvPr/>
          </p:nvSpPr>
          <p:spPr bwMode="auto">
            <a:xfrm flipH="1" flipV="1">
              <a:off x="6165158" y="2004940"/>
              <a:ext cx="1834255" cy="304873"/>
            </a:xfrm>
            <a:prstGeom prst="line">
              <a:avLst/>
            </a:prstGeom>
            <a:noFill/>
            <a:ln w="3810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090" name="Téglalap 16"/>
                <p:cNvSpPr>
                  <a:spLocks noChangeArrowheads="1"/>
                </p:cNvSpPr>
                <p:nvPr/>
              </p:nvSpPr>
              <p:spPr bwMode="auto">
                <a:xfrm>
                  <a:off x="6174035" y="1446222"/>
                  <a:ext cx="521388" cy="4621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cs typeface="Times New Roman" pitchFamily="18" charset="0"/>
                          </a:rPr>
                          <m:t>𝒚</m:t>
                        </m:r>
                        <m:r>
                          <a:rPr lang="en-US" altLang="en-US" i="1" baseline="-25000" dirty="0" err="1">
                            <a:latin typeface="Cambria Math"/>
                            <a:cs typeface="Times New Roman" pitchFamily="18" charset="0"/>
                          </a:rPr>
                          <m:t>𝑙</m:t>
                        </m:r>
                      </m:oMath>
                    </m:oMathPara>
                  </a14:m>
                  <a:endParaRPr lang="hu-HU" altLang="en-US" dirty="0"/>
                </a:p>
              </p:txBody>
            </p:sp>
          </mc:Choice>
          <mc:Fallback xmlns="">
            <p:sp>
              <p:nvSpPr>
                <p:cNvPr id="3090" name="Téglalap 16"/>
                <p:cNvSpPr>
                  <a:spLocks noRot="1" noChangeAspect="1" noMove="1" noResize="1" noEditPoints="1" noAdjustHandles="1" noChangeArrowheads="1" noChangeShapeType="1" noTextEdit="1"/>
                </p:cNvSpPr>
                <p:nvPr/>
              </p:nvSpPr>
              <p:spPr bwMode="auto">
                <a:xfrm>
                  <a:off x="6174035" y="1446222"/>
                  <a:ext cx="521388" cy="462151"/>
                </a:xfrm>
                <a:prstGeom prst="rect">
                  <a:avLst/>
                </a:prstGeom>
                <a:blipFill rotWithShape="1">
                  <a:blip r:embed="rId13"/>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91" name="Téglalap 20"/>
                <p:cNvSpPr>
                  <a:spLocks noChangeArrowheads="1"/>
                </p:cNvSpPr>
                <p:nvPr/>
              </p:nvSpPr>
              <p:spPr bwMode="auto">
                <a:xfrm>
                  <a:off x="6732240" y="2132856"/>
                  <a:ext cx="511768" cy="4621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cs typeface="Times New Roman" pitchFamily="18" charset="0"/>
                          </a:rPr>
                          <m:t>𝑳</m:t>
                        </m:r>
                        <m:r>
                          <a:rPr lang="en-US" altLang="en-US" i="1" baseline="-25000" dirty="0" err="1">
                            <a:latin typeface="Cambria Math"/>
                            <a:cs typeface="Times New Roman" pitchFamily="18" charset="0"/>
                          </a:rPr>
                          <m:t>𝑙</m:t>
                        </m:r>
                      </m:oMath>
                    </m:oMathPara>
                  </a14:m>
                  <a:endParaRPr lang="hu-HU" altLang="en-US" dirty="0"/>
                </a:p>
              </p:txBody>
            </p:sp>
          </mc:Choice>
          <mc:Fallback xmlns="">
            <p:sp>
              <p:nvSpPr>
                <p:cNvPr id="3091" name="Téglalap 20"/>
                <p:cNvSpPr>
                  <a:spLocks noRot="1" noChangeAspect="1" noMove="1" noResize="1" noEditPoints="1" noAdjustHandles="1" noChangeArrowheads="1" noChangeShapeType="1" noTextEdit="1"/>
                </p:cNvSpPr>
                <p:nvPr/>
              </p:nvSpPr>
              <p:spPr bwMode="auto">
                <a:xfrm>
                  <a:off x="6732240" y="2132856"/>
                  <a:ext cx="511768" cy="462151"/>
                </a:xfrm>
                <a:prstGeom prst="rect">
                  <a:avLst/>
                </a:prstGeom>
                <a:blipFill rotWithShape="1">
                  <a:blip r:embed="rId14"/>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26" name="Szövegdoboz 25"/>
          <p:cNvSpPr txBox="1">
            <a:spLocks noChangeArrowheads="1"/>
          </p:cNvSpPr>
          <p:nvPr/>
        </p:nvSpPr>
        <p:spPr bwMode="auto">
          <a:xfrm rot="16200000">
            <a:off x="2221211" y="4882802"/>
            <a:ext cx="101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2000" dirty="0">
                <a:latin typeface="+mn-lt"/>
              </a:rPr>
              <a:t>Shadow</a:t>
            </a:r>
            <a:endParaRPr lang="hu-HU" altLang="en-US" sz="2000" dirty="0">
              <a:latin typeface="+mn-lt"/>
            </a:endParaRPr>
          </a:p>
        </p:txBody>
      </p:sp>
      <p:sp>
        <p:nvSpPr>
          <p:cNvPr id="25" name="Téglalap 24"/>
          <p:cNvSpPr>
            <a:spLocks noChangeArrowheads="1"/>
          </p:cNvSpPr>
          <p:nvPr/>
        </p:nvSpPr>
        <p:spPr bwMode="auto">
          <a:xfrm>
            <a:off x="2927649" y="4576416"/>
            <a:ext cx="6714225" cy="936625"/>
          </a:xfrm>
          <a:prstGeom prst="rect">
            <a:avLst/>
          </a:prstGeom>
          <a:no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mc:AlternateContent xmlns:mc="http://schemas.openxmlformats.org/markup-compatibility/2006" xmlns:a14="http://schemas.microsoft.com/office/drawing/2010/main">
        <mc:Choice Requires="a14">
          <p:sp>
            <p:nvSpPr>
              <p:cNvPr id="28" name="Téglalap 27"/>
              <p:cNvSpPr>
                <a:spLocks noChangeArrowheads="1"/>
              </p:cNvSpPr>
              <p:nvPr/>
            </p:nvSpPr>
            <p:spPr bwMode="auto">
              <a:xfrm>
                <a:off x="8387825" y="780461"/>
                <a:ext cx="613117"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i="1" dirty="0">
                          <a:latin typeface="Cambria Math"/>
                        </a:rPr>
                        <m:t>𝐿</m:t>
                      </m:r>
                      <m:r>
                        <a:rPr lang="hu-HU" altLang="en-US" i="1" baseline="50000" dirty="0" err="1">
                          <a:latin typeface="Cambria Math"/>
                          <a:sym typeface="Symbol" pitchFamily="18" charset="2"/>
                        </a:rPr>
                        <m:t>𝑖𝑛</m:t>
                      </m:r>
                    </m:oMath>
                  </m:oMathPara>
                </a14:m>
                <a:endParaRPr lang="hu-HU" altLang="en-US" dirty="0"/>
              </a:p>
            </p:txBody>
          </p:sp>
        </mc:Choice>
        <mc:Fallback xmlns="">
          <p:sp>
            <p:nvSpPr>
              <p:cNvPr id="28" name="Téglalap 27"/>
              <p:cNvSpPr>
                <a:spLocks noRot="1" noChangeAspect="1" noMove="1" noResize="1" noEditPoints="1" noAdjustHandles="1" noChangeArrowheads="1" noChangeShapeType="1" noTextEdit="1"/>
              </p:cNvSpPr>
              <p:nvPr/>
            </p:nvSpPr>
            <p:spPr bwMode="auto">
              <a:xfrm>
                <a:off x="8387825" y="780461"/>
                <a:ext cx="613117" cy="461665"/>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9" name="Rectangle 26"/>
              <p:cNvSpPr>
                <a:spLocks noChangeArrowheads="1"/>
              </p:cNvSpPr>
              <p:nvPr/>
            </p:nvSpPr>
            <p:spPr bwMode="auto">
              <a:xfrm>
                <a:off x="5015881" y="5517232"/>
                <a:ext cx="4455939" cy="439544"/>
              </a:xfrm>
              <a:prstGeom prst="rect">
                <a:avLst/>
              </a:prstGeom>
              <a:solidFill>
                <a:schemeClr val="bg2"/>
              </a:solidFill>
              <a:ln>
                <a:solidFill>
                  <a:srgbClr val="00B050"/>
                </a:solid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sSubSup>
                        <m:sSubSupPr>
                          <m:ctrlPr>
                            <a:rPr lang="hu-HU" altLang="en-US" sz="2000" i="1" dirty="0">
                              <a:latin typeface="Cambria Math" panose="02040503050406030204" pitchFamily="18" charset="0"/>
                              <a:ea typeface="Cambria Math"/>
                            </a:rPr>
                          </m:ctrlPr>
                        </m:sSubSupPr>
                        <m:e>
                          <m:r>
                            <a:rPr lang="hu-HU" altLang="en-US" sz="2000" i="1" dirty="0">
                              <a:latin typeface="Cambria Math"/>
                            </a:rPr>
                            <m:t>𝐿</m:t>
                          </m:r>
                          <m:r>
                            <a:rPr lang="hu-HU" altLang="en-US" sz="2000" i="1" baseline="30000" dirty="0" err="1">
                              <a:latin typeface="Cambria Math"/>
                              <a:sym typeface="Symbol" pitchFamily="18" charset="2"/>
                            </a:rPr>
                            <m:t>𝑖</m:t>
                          </m:r>
                          <m:r>
                            <a:rPr lang="hu-HU" altLang="en-US" sz="2000" i="1" baseline="30000" dirty="0">
                              <a:latin typeface="Cambria Math"/>
                              <a:sym typeface="Symbol" pitchFamily="18" charset="2"/>
                            </a:rPr>
                            <m:t>𝑛</m:t>
                          </m:r>
                        </m:e>
                        <m:sub>
                          <m:r>
                            <a:rPr lang="hu-HU" altLang="en-US" sz="2000" i="1" dirty="0">
                              <a:latin typeface="Cambria Math"/>
                              <a:ea typeface="Cambria Math"/>
                            </a:rPr>
                            <m:t>𝑙</m:t>
                          </m:r>
                        </m:sub>
                        <m:sup/>
                      </m:sSubSup>
                      <m:r>
                        <a:rPr lang="en-GB" altLang="en-US" sz="2000" i="1" dirty="0">
                          <a:latin typeface="Cambria Math"/>
                        </a:rPr>
                        <m:t>∗{</m:t>
                      </m:r>
                      <m:r>
                        <a:rPr lang="en-GB" altLang="en-US" sz="2000" i="1" dirty="0" err="1">
                          <a:latin typeface="Cambria Math"/>
                        </a:rPr>
                        <m:t>𝑘</m:t>
                      </m:r>
                      <m:r>
                        <a:rPr lang="en-GB" altLang="en-US" sz="2000" i="1" baseline="-25000" dirty="0" err="1">
                          <a:latin typeface="Cambria Math"/>
                        </a:rPr>
                        <m:t>𝑑</m:t>
                      </m:r>
                      <m:r>
                        <a:rPr lang="hu-HU" altLang="en-US" sz="2000" i="1" dirty="0">
                          <a:latin typeface="Cambria Math"/>
                          <a:sym typeface="Symbol" pitchFamily="18" charset="2"/>
                        </a:rPr>
                        <m:t></m:t>
                      </m:r>
                      <m:sSup>
                        <m:sSupPr>
                          <m:ctrlPr>
                            <a:rPr lang="hu-HU" altLang="en-US" sz="2000" i="1" dirty="0">
                              <a:latin typeface="Cambria Math" panose="02040503050406030204" pitchFamily="18" charset="0"/>
                              <a:sym typeface="Symbol" pitchFamily="18" charset="2"/>
                            </a:rPr>
                          </m:ctrlPr>
                        </m:sSupPr>
                        <m:e>
                          <m:r>
                            <a:rPr lang="hu-HU" altLang="en-US" sz="2000" i="1" dirty="0">
                              <a:latin typeface="Cambria Math"/>
                            </a:rPr>
                            <m:t>(</m:t>
                          </m:r>
                          <m:r>
                            <a:rPr lang="en-GB" altLang="en-US" sz="2000" b="1" i="1" dirty="0">
                              <a:latin typeface="Cambria Math"/>
                            </a:rPr>
                            <m:t>𝑳</m:t>
                          </m:r>
                          <m:r>
                            <a:rPr lang="hu-HU" altLang="en-US" sz="2000" i="1" baseline="-25000" dirty="0">
                              <a:latin typeface="Cambria Math"/>
                            </a:rPr>
                            <m:t>𝑙</m:t>
                          </m:r>
                          <m:r>
                            <a:rPr lang="hu-HU" altLang="en-US" sz="2000" i="1" baseline="-25000" dirty="0">
                              <a:latin typeface="Cambria Math"/>
                              <a:sym typeface="Symbol" pitchFamily="18" charset="2"/>
                            </a:rPr>
                            <m:t> </m:t>
                          </m:r>
                          <m:r>
                            <a:rPr lang="hu-HU" altLang="en-US" sz="2000" i="1" dirty="0">
                              <a:latin typeface="Cambria Math"/>
                              <a:sym typeface="Symbol" pitchFamily="18" charset="2"/>
                            </a:rPr>
                            <m:t></m:t>
                          </m:r>
                          <m:r>
                            <a:rPr lang="hu-HU" altLang="en-US" sz="2000" b="1" i="1" dirty="0">
                              <a:latin typeface="Cambria Math"/>
                            </a:rPr>
                            <m:t>𝑵</m:t>
                          </m:r>
                          <m:r>
                            <a:rPr lang="hu-HU" altLang="en-US" sz="2000" i="1" dirty="0">
                              <a:latin typeface="Cambria Math"/>
                            </a:rPr>
                            <m:t>)</m:t>
                          </m:r>
                        </m:e>
                        <m:sup>
                          <m:r>
                            <a:rPr lang="hu-HU" altLang="en-US" sz="2000" i="1" dirty="0">
                              <a:latin typeface="Cambria Math"/>
                              <a:sym typeface="Symbol" pitchFamily="18" charset="2"/>
                            </a:rPr>
                            <m:t>+</m:t>
                          </m:r>
                        </m:sup>
                      </m:sSup>
                      <m:r>
                        <a:rPr lang="en-GB" altLang="en-US" sz="2000" i="1" dirty="0">
                          <a:latin typeface="Cambria Math"/>
                        </a:rPr>
                        <m:t>+</m:t>
                      </m:r>
                      <m:r>
                        <a:rPr lang="en-GB" altLang="en-US" sz="2000" i="1" dirty="0" err="1">
                          <a:latin typeface="Cambria Math"/>
                        </a:rPr>
                        <m:t>𝑘</m:t>
                      </m:r>
                      <m:r>
                        <a:rPr lang="en-GB" altLang="en-US" sz="2000" i="1" baseline="-25000" dirty="0" err="1">
                          <a:latin typeface="Cambria Math"/>
                        </a:rPr>
                        <m:t>𝑠</m:t>
                      </m:r>
                      <m:r>
                        <a:rPr lang="en-GB" altLang="en-US" sz="2000" i="1" baseline="-25000" dirty="0">
                          <a:latin typeface="Cambria Math"/>
                        </a:rPr>
                        <m:t> </m:t>
                      </m:r>
                      <m:r>
                        <a:rPr lang="hu-HU" altLang="en-US" sz="2000" i="1" dirty="0">
                          <a:latin typeface="Cambria Math"/>
                          <a:sym typeface="Symbol" pitchFamily="18" charset="2"/>
                        </a:rPr>
                        <m:t></m:t>
                      </m:r>
                      <m:r>
                        <a:rPr lang="en-GB" altLang="en-US" sz="2000" i="1" dirty="0">
                          <a:latin typeface="Cambria Math"/>
                        </a:rPr>
                        <m:t>(</m:t>
                      </m:r>
                      <m:sSup>
                        <m:sSupPr>
                          <m:ctrlPr>
                            <a:rPr lang="en-GB" altLang="en-US" sz="2000" i="1" dirty="0">
                              <a:latin typeface="Cambria Math" panose="02040503050406030204" pitchFamily="18" charset="0"/>
                            </a:rPr>
                          </m:ctrlPr>
                        </m:sSupPr>
                        <m:e>
                          <m:r>
                            <a:rPr lang="hu-HU" altLang="en-US" sz="2000" i="1" dirty="0">
                              <a:latin typeface="Cambria Math"/>
                            </a:rPr>
                            <m:t>(</m:t>
                          </m:r>
                          <m:r>
                            <a:rPr lang="en-GB" altLang="en-US" sz="2000" b="1" i="1" dirty="0">
                              <a:latin typeface="Cambria Math"/>
                            </a:rPr>
                            <m:t>𝑯</m:t>
                          </m:r>
                          <m:r>
                            <a:rPr lang="hu-HU" altLang="en-US" sz="2000" i="1" baseline="-25000" dirty="0">
                              <a:latin typeface="Cambria Math"/>
                            </a:rPr>
                            <m:t>𝑙</m:t>
                          </m:r>
                          <m:r>
                            <a:rPr lang="hu-HU" altLang="en-US" sz="2000" i="1" dirty="0">
                              <a:latin typeface="Cambria Math"/>
                              <a:sym typeface="Symbol" pitchFamily="18" charset="2"/>
                            </a:rPr>
                            <m:t></m:t>
                          </m:r>
                          <m:r>
                            <a:rPr lang="hu-HU" altLang="en-US" sz="2000" b="1" i="1" dirty="0">
                              <a:latin typeface="Cambria Math"/>
                            </a:rPr>
                            <m:t>𝑵</m:t>
                          </m:r>
                          <m:r>
                            <a:rPr lang="hu-HU" altLang="en-US" sz="2000" i="1" dirty="0">
                              <a:latin typeface="Cambria Math"/>
                            </a:rPr>
                            <m:t>)</m:t>
                          </m:r>
                        </m:e>
                        <m:sup>
                          <m:r>
                            <a:rPr lang="hu-HU" altLang="en-US" sz="2000" i="1" dirty="0">
                              <a:latin typeface="Cambria Math"/>
                            </a:rPr>
                            <m:t>+</m:t>
                          </m:r>
                        </m:sup>
                      </m:sSup>
                      <m:r>
                        <a:rPr lang="hu-HU" altLang="en-US" sz="2000" i="1" dirty="0">
                          <a:latin typeface="Cambria Math"/>
                        </a:rPr>
                        <m:t>)</m:t>
                      </m:r>
                      <m:r>
                        <a:rPr lang="en-GB" altLang="en-US" sz="2000" i="1" baseline="30000" dirty="0">
                          <a:latin typeface="Cambria Math"/>
                        </a:rPr>
                        <m:t>𝑠h𝑖𝑛𝑒</m:t>
                      </m:r>
                      <m:r>
                        <a:rPr lang="en-GB" altLang="en-US" sz="2000" i="1" dirty="0">
                          <a:latin typeface="Cambria Math"/>
                        </a:rPr>
                        <m:t>}</m:t>
                      </m:r>
                      <m:r>
                        <m:rPr>
                          <m:nor/>
                        </m:rPr>
                        <a:rPr lang="hu-HU" altLang="en-US" sz="2000" dirty="0"/>
                        <m:t> </m:t>
                      </m:r>
                    </m:oMath>
                  </m:oMathPara>
                </a14:m>
                <a:endParaRPr lang="hu-HU" altLang="en-US" sz="2000" dirty="0"/>
              </a:p>
            </p:txBody>
          </p:sp>
        </mc:Choice>
        <mc:Fallback xmlns="">
          <p:sp>
            <p:nvSpPr>
              <p:cNvPr id="29" name="Rectangle 26"/>
              <p:cNvSpPr>
                <a:spLocks noRot="1" noChangeAspect="1" noMove="1" noResize="1" noEditPoints="1" noAdjustHandles="1" noChangeArrowheads="1" noChangeShapeType="1" noTextEdit="1"/>
              </p:cNvSpPr>
              <p:nvPr/>
            </p:nvSpPr>
            <p:spPr bwMode="auto">
              <a:xfrm>
                <a:off x="5015881" y="5517232"/>
                <a:ext cx="4455939" cy="439544"/>
              </a:xfrm>
              <a:prstGeom prst="rect">
                <a:avLst/>
              </a:prstGeom>
              <a:blipFill>
                <a:blip r:embed="rId16"/>
                <a:stretch>
                  <a:fillRect b="-13514"/>
                </a:stretch>
              </a:blipFill>
              <a:ln>
                <a:solidFill>
                  <a:srgbClr val="00B050"/>
                </a:solidFill>
              </a:ln>
              <a:extLst/>
            </p:spPr>
            <p:txBody>
              <a:bodyPr/>
              <a:lstStyle/>
              <a:p>
                <a:r>
                  <a:rPr lang="hu-HU">
                    <a:noFill/>
                  </a:rPr>
                  <a:t> </a:t>
                </a:r>
              </a:p>
            </p:txBody>
          </p:sp>
        </mc:Fallback>
      </mc:AlternateContent>
      <p:pic>
        <p:nvPicPr>
          <p:cNvPr id="30" name="Picture 5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487488" y="-27384"/>
            <a:ext cx="180000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églalap 4"/>
          <p:cNvSpPr/>
          <p:nvPr/>
        </p:nvSpPr>
        <p:spPr>
          <a:xfrm>
            <a:off x="2527598" y="2260849"/>
            <a:ext cx="184731" cy="461665"/>
          </a:xfrm>
          <a:prstGeom prst="rect">
            <a:avLst/>
          </a:prstGeom>
        </p:spPr>
        <p:txBody>
          <a:bodyPr wrap="none">
            <a:spAutoFit/>
          </a:bodyPr>
          <a:lstStyle/>
          <a:p>
            <a:pPr>
              <a:defRPr/>
            </a:pPr>
            <a:endParaRPr lang="hu-HU" b="1" dirty="0">
              <a:latin typeface="Courier New" pitchFamily="49" charset="0"/>
              <a:cs typeface="Courier New" pitchFamily="49" charset="0"/>
            </a:endParaRPr>
          </a:p>
        </p:txBody>
      </p:sp>
      <p:sp>
        <p:nvSpPr>
          <p:cNvPr id="33" name="Szövegdoboz 32"/>
          <p:cNvSpPr txBox="1">
            <a:spLocks noChangeArrowheads="1"/>
          </p:cNvSpPr>
          <p:nvPr/>
        </p:nvSpPr>
        <p:spPr bwMode="auto">
          <a:xfrm rot="16200000">
            <a:off x="1062868" y="4844672"/>
            <a:ext cx="20882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000" b="1" dirty="0" err="1">
                <a:solidFill>
                  <a:srgbClr val="00B050"/>
                </a:solidFill>
                <a:latin typeface="+mn-lt"/>
              </a:rPr>
              <a:t>DirectLight</a:t>
            </a:r>
            <a:r>
              <a:rPr lang="en-US" altLang="en-US" sz="2000" b="1" dirty="0">
                <a:solidFill>
                  <a:srgbClr val="00B050"/>
                </a:solidFill>
                <a:latin typeface="+mn-lt"/>
              </a:rPr>
              <a:t> ()</a:t>
            </a:r>
          </a:p>
        </p:txBody>
      </p:sp>
      <p:sp>
        <p:nvSpPr>
          <p:cNvPr id="34" name="Téglalap 33"/>
          <p:cNvSpPr>
            <a:spLocks noChangeArrowheads="1"/>
          </p:cNvSpPr>
          <p:nvPr/>
        </p:nvSpPr>
        <p:spPr bwMode="auto">
          <a:xfrm>
            <a:off x="2307040" y="4005064"/>
            <a:ext cx="7727297" cy="2088232"/>
          </a:xfrm>
          <a:prstGeom prst="rect">
            <a:avLst/>
          </a:prstGeom>
          <a:noFill/>
          <a:ln w="12700" algn="ctr">
            <a:solidFill>
              <a:schemeClr val="tx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6" name="Line 15"/>
          <p:cNvSpPr>
            <a:spLocks noChangeShapeType="1"/>
          </p:cNvSpPr>
          <p:nvPr/>
        </p:nvSpPr>
        <p:spPr bwMode="auto">
          <a:xfrm flipH="1" flipV="1">
            <a:off x="9471818" y="1320574"/>
            <a:ext cx="94404" cy="292004"/>
          </a:xfrm>
          <a:prstGeom prst="line">
            <a:avLst/>
          </a:prstGeom>
          <a:noFill/>
          <a:ln w="38100">
            <a:solidFill>
              <a:srgbClr val="7030A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1"/>
          <p:cNvSpPr>
            <a:spLocks noChangeShapeType="1"/>
          </p:cNvSpPr>
          <p:nvPr/>
        </p:nvSpPr>
        <p:spPr bwMode="auto">
          <a:xfrm flipH="1" flipV="1">
            <a:off x="7761059" y="1242019"/>
            <a:ext cx="1710759" cy="78555"/>
          </a:xfrm>
          <a:prstGeom prst="line">
            <a:avLst/>
          </a:prstGeom>
          <a:noFill/>
          <a:ln w="38100">
            <a:solidFill>
              <a:srgbClr val="00FF00"/>
            </a:solidFill>
            <a:prstDash val="solid"/>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7" name="Téglalap 6"/>
              <p:cNvSpPr/>
              <p:nvPr/>
            </p:nvSpPr>
            <p:spPr>
              <a:xfrm>
                <a:off x="9599143" y="1231352"/>
                <a:ext cx="55656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dirty="0">
                          <a:solidFill>
                            <a:srgbClr val="7030A0"/>
                          </a:solidFill>
                          <a:latin typeface="Cambria Math"/>
                          <a:cs typeface="Times New Roman" panose="02020603050405020304" pitchFamily="18" charset="0"/>
                        </a:rPr>
                        <m:t>𝑵</m:t>
                      </m:r>
                      <m:r>
                        <a:rPr lang="hu-HU" sz="2000" b="1" i="1" dirty="0">
                          <a:solidFill>
                            <a:srgbClr val="7030A0"/>
                          </a:solidFill>
                          <a:latin typeface="Cambria Math"/>
                          <a:cs typeface="Times New Roman" panose="02020603050405020304" pitchFamily="18" charset="0"/>
                          <a:sym typeface="Symbol" panose="05050102010706020507" pitchFamily="18" charset="2"/>
                        </a:rPr>
                        <m:t></m:t>
                      </m:r>
                    </m:oMath>
                  </m:oMathPara>
                </a14:m>
                <a:endParaRPr lang="en-US" sz="2000" dirty="0"/>
              </a:p>
            </p:txBody>
          </p:sp>
        </mc:Choice>
        <mc:Fallback xmlns="">
          <p:sp>
            <p:nvSpPr>
              <p:cNvPr id="7" name="Téglalap 6"/>
              <p:cNvSpPr>
                <a:spLocks noRot="1" noChangeAspect="1" noMove="1" noResize="1" noEditPoints="1" noAdjustHandles="1" noChangeArrowheads="1" noChangeShapeType="1" noTextEdit="1"/>
              </p:cNvSpPr>
              <p:nvPr/>
            </p:nvSpPr>
            <p:spPr>
              <a:xfrm>
                <a:off x="9599143" y="1231352"/>
                <a:ext cx="556563" cy="400110"/>
              </a:xfrm>
              <a:prstGeom prst="rect">
                <a:avLst/>
              </a:prstGeom>
              <a:blipFill>
                <a:blip r:embed="rId18"/>
                <a:stretch>
                  <a:fillRect/>
                </a:stretch>
              </a:blipFill>
            </p:spPr>
            <p:txBody>
              <a:bodyPr/>
              <a:lstStyle/>
              <a:p>
                <a:r>
                  <a:rPr lang="hu-HU">
                    <a:noFill/>
                  </a:rPr>
                  <a:t> </a:t>
                </a:r>
              </a:p>
            </p:txBody>
          </p:sp>
        </mc:Fallback>
      </mc:AlternateContent>
      <p:pic>
        <p:nvPicPr>
          <p:cNvPr id="35" name="Picture 16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232104" y="-27384"/>
            <a:ext cx="1800000" cy="18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zövegdoboz 8"/>
          <p:cNvSpPr txBox="1"/>
          <p:nvPr/>
        </p:nvSpPr>
        <p:spPr>
          <a:xfrm>
            <a:off x="3671234" y="1772817"/>
            <a:ext cx="1176925" cy="461665"/>
          </a:xfrm>
          <a:prstGeom prst="rect">
            <a:avLst/>
          </a:prstGeom>
          <a:noFill/>
        </p:spPr>
        <p:txBody>
          <a:bodyPr wrap="none" rtlCol="0">
            <a:spAutoFit/>
          </a:bodyPr>
          <a:lstStyle/>
          <a:p>
            <a:r>
              <a:rPr lang="en-US" dirty="0">
                <a:latin typeface="+mn-lt"/>
              </a:rPr>
              <a:t>Shadow</a:t>
            </a:r>
          </a:p>
        </p:txBody>
      </p:sp>
      <p:sp>
        <p:nvSpPr>
          <p:cNvPr id="38" name="Szövegdoboz 37"/>
          <p:cNvSpPr txBox="1"/>
          <p:nvPr/>
        </p:nvSpPr>
        <p:spPr>
          <a:xfrm>
            <a:off x="5375920" y="1772817"/>
            <a:ext cx="1524776" cy="461665"/>
          </a:xfrm>
          <a:prstGeom prst="rect">
            <a:avLst/>
          </a:prstGeom>
          <a:noFill/>
        </p:spPr>
        <p:txBody>
          <a:bodyPr wrap="none" rtlCol="0">
            <a:spAutoFit/>
          </a:bodyPr>
          <a:lstStyle/>
          <a:p>
            <a:r>
              <a:rPr lang="en-US" i="1" dirty="0">
                <a:latin typeface="+mn-lt"/>
                <a:sym typeface="Symbol"/>
              </a:rPr>
              <a:t> </a:t>
            </a:r>
            <a:r>
              <a:rPr lang="en-US" dirty="0">
                <a:latin typeface="+mn-lt"/>
                <a:sym typeface="Symbol"/>
              </a:rPr>
              <a:t>= 0: acne</a:t>
            </a:r>
            <a:endParaRPr lang="en-US" dirty="0">
              <a:latin typeface="+mn-lt"/>
            </a:endParaRPr>
          </a:p>
        </p:txBody>
      </p:sp>
      <p:sp>
        <p:nvSpPr>
          <p:cNvPr id="39" name="Szövegdoboz 38"/>
          <p:cNvSpPr txBox="1"/>
          <p:nvPr/>
        </p:nvSpPr>
        <p:spPr>
          <a:xfrm>
            <a:off x="1631505" y="1775186"/>
            <a:ext cx="1630575" cy="461665"/>
          </a:xfrm>
          <a:prstGeom prst="rect">
            <a:avLst/>
          </a:prstGeom>
          <a:noFill/>
        </p:spPr>
        <p:txBody>
          <a:bodyPr wrap="none" rtlCol="0">
            <a:spAutoFit/>
          </a:bodyPr>
          <a:lstStyle/>
          <a:p>
            <a:r>
              <a:rPr lang="en-US" dirty="0">
                <a:latin typeface="+mn-lt"/>
              </a:rPr>
              <a:t>No Shadow</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par>
                          <p:cTn id="33" fill="hold">
                            <p:stCondLst>
                              <p:cond delay="500"/>
                            </p:stCondLst>
                            <p:childTnLst>
                              <p:par>
                                <p:cTn id="34" presetID="16" presetClass="entr" presetSubtype="2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par>
                          <p:cTn id="37" fill="hold">
                            <p:stCondLst>
                              <p:cond delay="1000"/>
                            </p:stCondLst>
                            <p:childTnLst>
                              <p:par>
                                <p:cTn id="38" presetID="16" presetClass="entr" presetSubtype="21"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52" dur="1000" fill="hold"/>
                                        <p:tgtEl>
                                          <p:spTgt spid="25"/>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25"/>
                                        </p:tgtEl>
                                      </p:cBhvr>
                                    </p:animEffect>
                                  </p:childTnLst>
                                </p:cTn>
                              </p:par>
                              <p:par>
                                <p:cTn id="57" presetID="25"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p:cTn id="59"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62" dur="1000" fill="hold"/>
                                        <p:tgtEl>
                                          <p:spTgt spid="26"/>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p:cTn id="77"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80" dur="1000" fill="hold"/>
                                        <p:tgtEl>
                                          <p:spTgt spid="34"/>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34"/>
                                        </p:tgtEl>
                                      </p:cBhvr>
                                    </p:animEffect>
                                  </p:childTnLst>
                                </p:cTn>
                              </p:par>
                              <p:par>
                                <p:cTn id="85" presetID="25"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90" dur="1000" fill="hold"/>
                                        <p:tgtEl>
                                          <p:spTgt spid="33"/>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6" grpId="0"/>
      <p:bldP spid="25" grpId="0" animBg="1"/>
      <p:bldP spid="28" grpId="0"/>
      <p:bldP spid="33" grpId="0"/>
      <p:bldP spid="34" grpId="0" animBg="1"/>
      <p:bldP spid="36" grpId="0" animBg="1"/>
      <p:bldP spid="37" grpId="0" animBg="1"/>
      <p:bldP spid="7" grpId="0"/>
      <p:bldP spid="9" grpId="0"/>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églalap 5"/>
              <p:cNvSpPr/>
              <p:nvPr/>
            </p:nvSpPr>
            <p:spPr>
              <a:xfrm>
                <a:off x="1651925" y="4305578"/>
                <a:ext cx="9126216" cy="136973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hu-HU" altLang="en-US" sz="2600" i="1" dirty="0">
                          <a:latin typeface="Cambria Math"/>
                        </a:rPr>
                        <m:t>𝐿</m:t>
                      </m:r>
                      <m:r>
                        <a:rPr lang="hu-HU" altLang="en-US" sz="2600" i="1" baseline="-25000" dirty="0">
                          <a:latin typeface="Cambria Math"/>
                        </a:rPr>
                        <m:t> </m:t>
                      </m:r>
                      <m:d>
                        <m:dPr>
                          <m:ctrlPr>
                            <a:rPr lang="hu-HU" altLang="en-US" sz="2600" b="1" i="1" dirty="0">
                              <a:latin typeface="Cambria Math" panose="02040503050406030204" pitchFamily="18" charset="0"/>
                            </a:rPr>
                          </m:ctrlPr>
                        </m:dPr>
                        <m:e>
                          <m:r>
                            <a:rPr lang="en-GB" altLang="en-US" sz="2600" b="1" i="1" dirty="0">
                              <a:latin typeface="Cambria Math"/>
                            </a:rPr>
                            <m:t>𝑽</m:t>
                          </m:r>
                        </m:e>
                      </m:d>
                      <m:r>
                        <a:rPr lang="hu-HU" altLang="en-US" sz="2600" i="1" dirty="0">
                          <a:latin typeface="Cambria Math"/>
                          <a:ea typeface="Cambria Math"/>
                        </a:rPr>
                        <m:t>≈</m:t>
                      </m:r>
                      <m:d>
                        <m:dPr>
                          <m:begChr m:val="{"/>
                          <m:endChr m:val=""/>
                          <m:ctrlPr>
                            <a:rPr lang="hu-HU" altLang="en-US" sz="2600" i="1" dirty="0">
                              <a:latin typeface="Cambria Math" panose="02040503050406030204" pitchFamily="18" charset="0"/>
                              <a:ea typeface="Cambria Math"/>
                            </a:rPr>
                          </m:ctrlPr>
                        </m:dPr>
                        <m:e>
                          <m:eqArr>
                            <m:eqArrPr>
                              <m:ctrlPr>
                                <a:rPr lang="hu-HU" altLang="en-US" sz="2600" i="1" dirty="0">
                                  <a:latin typeface="Cambria Math" panose="02040503050406030204" pitchFamily="18" charset="0"/>
                                  <a:ea typeface="Cambria Math"/>
                                </a:rPr>
                              </m:ctrlPr>
                            </m:eqArrPr>
                            <m:e>
                              <m:r>
                                <a:rPr lang="hu-HU" altLang="en-US" sz="2600" i="1" dirty="0">
                                  <a:latin typeface="Cambria Math"/>
                                </a:rPr>
                                <m:t>𝑘</m:t>
                              </m:r>
                              <m:r>
                                <a:rPr lang="hu-HU" altLang="en-US" sz="2600" i="1" baseline="-25000" dirty="0" err="1">
                                  <a:latin typeface="Cambria Math"/>
                                </a:rPr>
                                <m:t>𝑎</m:t>
                              </m:r>
                              <m:r>
                                <a:rPr lang="en-GB" altLang="en-US" sz="2600" i="1" dirty="0">
                                  <a:latin typeface="Cambria Math"/>
                                </a:rPr>
                                <m:t>∗</m:t>
                              </m:r>
                              <m:r>
                                <a:rPr lang="hu-HU" altLang="en-US" sz="2600" i="1" dirty="0">
                                  <a:latin typeface="Cambria Math"/>
                                </a:rPr>
                                <m:t>𝐿</m:t>
                              </m:r>
                              <m:r>
                                <a:rPr lang="hu-HU" altLang="en-US" sz="2600" i="1" baseline="-25000" dirty="0">
                                  <a:latin typeface="Cambria Math"/>
                                </a:rPr>
                                <m:t>𝑎</m:t>
                              </m:r>
                              <m:r>
                                <a:rPr lang="hu-HU" altLang="en-US" sz="2600" i="1" dirty="0">
                                  <a:latin typeface="Cambria Math"/>
                                </a:rPr>
                                <m:t>+</m:t>
                              </m:r>
                              <m:nary>
                                <m:naryPr>
                                  <m:chr m:val="∑"/>
                                  <m:limLoc m:val="subSup"/>
                                  <m:supHide m:val="on"/>
                                  <m:ctrlPr>
                                    <a:rPr lang="hu-HU" altLang="en-US" sz="2600" i="1" dirty="0">
                                      <a:latin typeface="Cambria Math" panose="02040503050406030204" pitchFamily="18" charset="0"/>
                                      <a:ea typeface="Cambria Math"/>
                                    </a:rPr>
                                  </m:ctrlPr>
                                </m:naryPr>
                                <m:sub>
                                  <m:r>
                                    <m:rPr>
                                      <m:brk m:alnAt="9"/>
                                    </m:rPr>
                                    <a:rPr lang="hu-HU" altLang="en-US" sz="2600" i="1" dirty="0">
                                      <a:latin typeface="Cambria Math"/>
                                      <a:ea typeface="Cambria Math"/>
                                    </a:rPr>
                                    <m:t>𝑙</m:t>
                                  </m:r>
                                </m:sub>
                                <m:sup/>
                                <m:e>
                                  <m:sSubSup>
                                    <m:sSubSupPr>
                                      <m:ctrlPr>
                                        <a:rPr lang="hu-HU" altLang="en-US" sz="2600" i="1" dirty="0">
                                          <a:latin typeface="Cambria Math" panose="02040503050406030204" pitchFamily="18" charset="0"/>
                                          <a:ea typeface="Cambria Math"/>
                                        </a:rPr>
                                      </m:ctrlPr>
                                    </m:sSubSupPr>
                                    <m:e>
                                      <m:r>
                                        <a:rPr lang="hu-HU" altLang="en-US" sz="2600" i="1" dirty="0">
                                          <a:latin typeface="Cambria Math"/>
                                        </a:rPr>
                                        <m:t>𝐿</m:t>
                                      </m:r>
                                      <m:r>
                                        <a:rPr lang="hu-HU" altLang="en-US" sz="2600" i="1" baseline="30000" dirty="0" err="1">
                                          <a:latin typeface="Cambria Math"/>
                                          <a:sym typeface="Symbol" pitchFamily="18" charset="2"/>
                                        </a:rPr>
                                        <m:t>𝑖</m:t>
                                      </m:r>
                                      <m:r>
                                        <a:rPr lang="hu-HU" altLang="en-US" sz="2600" i="1" baseline="30000" dirty="0">
                                          <a:latin typeface="Cambria Math"/>
                                          <a:sym typeface="Symbol" pitchFamily="18" charset="2"/>
                                        </a:rPr>
                                        <m:t>𝑛</m:t>
                                      </m:r>
                                    </m:e>
                                    <m:sub>
                                      <m:r>
                                        <a:rPr lang="hu-HU" altLang="en-US" sz="2600" i="1" dirty="0">
                                          <a:latin typeface="Cambria Math"/>
                                          <a:ea typeface="Cambria Math"/>
                                        </a:rPr>
                                        <m:t>𝑙</m:t>
                                      </m:r>
                                    </m:sub>
                                    <m:sup/>
                                  </m:sSubSup>
                                  <m:r>
                                    <a:rPr lang="en-GB" altLang="en-US" sz="2600" i="1" dirty="0">
                                      <a:latin typeface="Cambria Math"/>
                                    </a:rPr>
                                    <m:t>∗</m:t>
                                  </m:r>
                                  <m:d>
                                    <m:dPr>
                                      <m:begChr m:val="{"/>
                                      <m:endChr m:val="}"/>
                                      <m:ctrlPr>
                                        <a:rPr lang="en-GB" altLang="en-US" sz="2600" i="1" dirty="0">
                                          <a:latin typeface="Cambria Math" panose="02040503050406030204" pitchFamily="18" charset="0"/>
                                          <a:ea typeface="Cambria Math"/>
                                        </a:rPr>
                                      </m:ctrlPr>
                                    </m:dPr>
                                    <m:e>
                                      <m:r>
                                        <a:rPr lang="en-GB" altLang="en-US" sz="2600" i="1" dirty="0" err="1">
                                          <a:latin typeface="Cambria Math"/>
                                        </a:rPr>
                                        <m:t>𝑘</m:t>
                                      </m:r>
                                      <m:r>
                                        <a:rPr lang="en-GB" altLang="en-US" sz="2600" i="1" baseline="-25000" dirty="0" err="1">
                                          <a:latin typeface="Cambria Math"/>
                                        </a:rPr>
                                        <m:t>𝑑</m:t>
                                      </m:r>
                                      <m:r>
                                        <a:rPr lang="hu-HU" altLang="en-US" sz="2600" i="1" dirty="0">
                                          <a:latin typeface="Cambria Math"/>
                                          <a:sym typeface="Symbol" pitchFamily="18" charset="2"/>
                                        </a:rPr>
                                        <m:t></m:t>
                                      </m:r>
                                      <m:sSup>
                                        <m:sSupPr>
                                          <m:ctrlPr>
                                            <a:rPr lang="hu-HU" altLang="en-US" sz="2600" i="1" dirty="0">
                                              <a:latin typeface="Cambria Math" panose="02040503050406030204" pitchFamily="18" charset="0"/>
                                              <a:sym typeface="Symbol" pitchFamily="18" charset="2"/>
                                            </a:rPr>
                                          </m:ctrlPr>
                                        </m:sSupPr>
                                        <m:e>
                                          <m:d>
                                            <m:dPr>
                                              <m:ctrlPr>
                                                <a:rPr lang="hu-HU" altLang="en-US" sz="2600" b="1" i="1" dirty="0">
                                                  <a:latin typeface="Cambria Math" panose="02040503050406030204" pitchFamily="18" charset="0"/>
                                                </a:rPr>
                                              </m:ctrlPr>
                                            </m:dPr>
                                            <m:e>
                                              <m:r>
                                                <a:rPr lang="en-GB" altLang="en-US" sz="2600" b="1" i="1" dirty="0">
                                                  <a:latin typeface="Cambria Math"/>
                                                </a:rPr>
                                                <m:t>𝑳</m:t>
                                              </m:r>
                                              <m:r>
                                                <a:rPr lang="hu-HU" altLang="en-US" sz="2600" i="1" baseline="-25000" dirty="0">
                                                  <a:latin typeface="Cambria Math"/>
                                                </a:rPr>
                                                <m:t>𝑙</m:t>
                                              </m:r>
                                              <m:r>
                                                <a:rPr lang="hu-HU" altLang="en-US" sz="2600" i="1" baseline="-25000" dirty="0">
                                                  <a:latin typeface="Cambria Math"/>
                                                  <a:sym typeface="Symbol" pitchFamily="18" charset="2"/>
                                                </a:rPr>
                                                <m:t> </m:t>
                                              </m:r>
                                              <m:r>
                                                <a:rPr lang="hu-HU" altLang="en-US" sz="2600" i="1" dirty="0">
                                                  <a:latin typeface="Cambria Math"/>
                                                  <a:sym typeface="Symbol" pitchFamily="18" charset="2"/>
                                                </a:rPr>
                                                <m:t></m:t>
                                              </m:r>
                                              <m:r>
                                                <a:rPr lang="hu-HU" altLang="en-US" sz="2600" b="1" i="1" dirty="0">
                                                  <a:latin typeface="Cambria Math"/>
                                                </a:rPr>
                                                <m:t>𝑵</m:t>
                                              </m:r>
                                            </m:e>
                                          </m:d>
                                        </m:e>
                                        <m:sup>
                                          <m:r>
                                            <a:rPr lang="hu-HU" altLang="en-US" sz="2600" i="1" dirty="0">
                                              <a:latin typeface="Cambria Math"/>
                                              <a:sym typeface="Symbol" pitchFamily="18" charset="2"/>
                                            </a:rPr>
                                            <m:t>+</m:t>
                                          </m:r>
                                        </m:sup>
                                      </m:sSup>
                                      <m:r>
                                        <a:rPr lang="en-GB" altLang="en-US" sz="2600" i="1" dirty="0">
                                          <a:latin typeface="Cambria Math"/>
                                        </a:rPr>
                                        <m:t>+</m:t>
                                      </m:r>
                                      <m:r>
                                        <a:rPr lang="en-GB" altLang="en-US" sz="2600" i="1" dirty="0" err="1">
                                          <a:latin typeface="Cambria Math"/>
                                        </a:rPr>
                                        <m:t>𝑘</m:t>
                                      </m:r>
                                      <m:r>
                                        <a:rPr lang="en-GB" altLang="en-US" sz="2600" i="1" baseline="-25000" dirty="0" err="1">
                                          <a:latin typeface="Cambria Math"/>
                                        </a:rPr>
                                        <m:t>𝑠</m:t>
                                      </m:r>
                                      <m:r>
                                        <a:rPr lang="en-GB" altLang="en-US" sz="2600" i="1" baseline="-25000" dirty="0">
                                          <a:latin typeface="Cambria Math"/>
                                        </a:rPr>
                                        <m:t> </m:t>
                                      </m:r>
                                      <m:r>
                                        <a:rPr lang="hu-HU" altLang="en-US" sz="2600" i="1" dirty="0">
                                          <a:latin typeface="Cambria Math"/>
                                          <a:sym typeface="Symbol" pitchFamily="18" charset="2"/>
                                        </a:rPr>
                                        <m:t></m:t>
                                      </m:r>
                                      <m:d>
                                        <m:dPr>
                                          <m:ctrlPr>
                                            <a:rPr lang="en-GB" altLang="en-US" sz="2600" i="1" baseline="-25000" dirty="0">
                                              <a:latin typeface="Cambria Math" panose="02040503050406030204" pitchFamily="18" charset="0"/>
                                            </a:rPr>
                                          </m:ctrlPr>
                                        </m:dPr>
                                        <m:e>
                                          <m:sSup>
                                            <m:sSupPr>
                                              <m:ctrlPr>
                                                <a:rPr lang="en-GB" altLang="en-US" sz="2600" i="1" dirty="0">
                                                  <a:latin typeface="Cambria Math" panose="02040503050406030204" pitchFamily="18" charset="0"/>
                                                </a:rPr>
                                              </m:ctrlPr>
                                            </m:sSupPr>
                                            <m:e>
                                              <m:d>
                                                <m:dPr>
                                                  <m:ctrlPr>
                                                    <a:rPr lang="hu-HU" altLang="en-US" sz="2600" b="1" i="1" dirty="0">
                                                      <a:latin typeface="Cambria Math" panose="02040503050406030204" pitchFamily="18" charset="0"/>
                                                    </a:rPr>
                                                  </m:ctrlPr>
                                                </m:dPr>
                                                <m:e>
                                                  <m:r>
                                                    <a:rPr lang="en-GB" altLang="en-US" sz="2600" b="1" i="1" dirty="0">
                                                      <a:latin typeface="Cambria Math"/>
                                                    </a:rPr>
                                                    <m:t>𝑯</m:t>
                                                  </m:r>
                                                  <m:r>
                                                    <a:rPr lang="hu-HU" altLang="en-US" sz="2600" i="1" baseline="-25000" dirty="0">
                                                      <a:latin typeface="Cambria Math"/>
                                                    </a:rPr>
                                                    <m:t>𝑙</m:t>
                                                  </m:r>
                                                  <m:r>
                                                    <a:rPr lang="hu-HU" altLang="en-US" sz="2600" i="1" dirty="0">
                                                      <a:latin typeface="Cambria Math"/>
                                                      <a:sym typeface="Symbol" pitchFamily="18" charset="2"/>
                                                    </a:rPr>
                                                    <m:t></m:t>
                                                  </m:r>
                                                  <m:r>
                                                    <a:rPr lang="hu-HU" altLang="en-US" sz="2600" b="1" i="1" dirty="0">
                                                      <a:latin typeface="Cambria Math"/>
                                                    </a:rPr>
                                                    <m:t>𝑵</m:t>
                                                  </m:r>
                                                </m:e>
                                              </m:d>
                                            </m:e>
                                            <m:sup>
                                              <m:r>
                                                <a:rPr lang="hu-HU" altLang="en-US" sz="2600" i="1" dirty="0">
                                                  <a:latin typeface="Cambria Math"/>
                                                </a:rPr>
                                                <m:t>+</m:t>
                                              </m:r>
                                            </m:sup>
                                          </m:sSup>
                                        </m:e>
                                      </m:d>
                                      <m:r>
                                        <a:rPr lang="en-GB" altLang="en-US" sz="2600" i="1" baseline="30000" dirty="0">
                                          <a:latin typeface="Cambria Math"/>
                                        </a:rPr>
                                        <m:t>𝑠h𝑖𝑛𝑒</m:t>
                                      </m:r>
                                    </m:e>
                                  </m:d>
                                  <m:r>
                                    <m:rPr>
                                      <m:nor/>
                                    </m:rPr>
                                    <a:rPr lang="hu-HU" altLang="en-US" sz="2600" dirty="0"/>
                                    <m:t> </m:t>
                                  </m:r>
                                </m:e>
                              </m:nary>
                            </m:e>
                            <m:e>
                              <m:r>
                                <a:rPr lang="en-US" altLang="en-US" sz="2600" i="1" dirty="0">
                                  <a:latin typeface="Cambria Math"/>
                                </a:rPr>
                                <m:t>𝐹</m:t>
                              </m:r>
                              <m:r>
                                <a:rPr lang="hu-HU" altLang="en-US" sz="2600" i="1" dirty="0">
                                  <a:latin typeface="Cambria Math"/>
                                </a:rPr>
                                <m:t>(</m:t>
                              </m:r>
                              <m:r>
                                <a:rPr lang="en-GB" altLang="en-US" sz="2600" b="1" i="1" dirty="0">
                                  <a:latin typeface="Cambria Math"/>
                                </a:rPr>
                                <m:t>𝑽</m:t>
                              </m:r>
                              <m:r>
                                <a:rPr lang="hu-HU" altLang="en-US" sz="2600" i="1" dirty="0">
                                  <a:latin typeface="Cambria Math"/>
                                  <a:sym typeface="Symbol" pitchFamily="18" charset="2"/>
                                </a:rPr>
                                <m:t></m:t>
                              </m:r>
                              <m:r>
                                <a:rPr lang="hu-HU" altLang="en-US" sz="2600" b="1" i="1" dirty="0">
                                  <a:latin typeface="Cambria Math"/>
                                </a:rPr>
                                <m:t>𝑵</m:t>
                              </m:r>
                              <m:r>
                                <a:rPr lang="hu-HU" altLang="en-US" sz="2600" i="1" dirty="0">
                                  <a:latin typeface="Cambria Math"/>
                                </a:rPr>
                                <m:t>)</m:t>
                              </m:r>
                              <m:r>
                                <a:rPr lang="en-GB" altLang="en-US" sz="2600" i="1" dirty="0">
                                  <a:latin typeface="Cambria Math"/>
                                </a:rPr>
                                <m:t>∗</m:t>
                              </m:r>
                              <m:r>
                                <a:rPr lang="hu-HU" altLang="en-US" sz="2600" i="1" dirty="0" err="1">
                                  <a:latin typeface="Cambria Math"/>
                                </a:rPr>
                                <m:t>𝐿</m:t>
                              </m:r>
                              <m:r>
                                <a:rPr lang="hu-HU" altLang="en-US" sz="2600" i="1" baseline="30000" dirty="0" err="1">
                                  <a:latin typeface="Cambria Math"/>
                                </a:rPr>
                                <m:t>𝑖𝑛</m:t>
                              </m:r>
                              <m:r>
                                <a:rPr lang="hu-HU" altLang="en-US" sz="2600" i="1" dirty="0">
                                  <a:latin typeface="Cambria Math"/>
                                </a:rPr>
                                <m:t>(</m:t>
                              </m:r>
                              <m:r>
                                <a:rPr lang="en-GB" altLang="en-US" sz="2600" b="1" i="1" dirty="0">
                                  <a:solidFill>
                                    <a:srgbClr val="FF0000"/>
                                  </a:solidFill>
                                  <a:latin typeface="Cambria Math"/>
                                </a:rPr>
                                <m:t>𝑹</m:t>
                              </m:r>
                              <m:r>
                                <a:rPr lang="hu-HU" altLang="en-US" sz="2600" i="1" dirty="0">
                                  <a:latin typeface="Cambria Math"/>
                                </a:rPr>
                                <m:t>)+</m:t>
                              </m:r>
                              <m:r>
                                <a:rPr lang="en-US" altLang="en-US" sz="2600" i="1" dirty="0">
                                  <a:latin typeface="Cambria Math"/>
                                </a:rPr>
                                <m:t>(1−</m:t>
                              </m:r>
                              <m:r>
                                <a:rPr lang="en-US" altLang="en-US" sz="2600" i="1" dirty="0">
                                  <a:latin typeface="Cambria Math"/>
                                </a:rPr>
                                <m:t>𝐹</m:t>
                              </m:r>
                              <m:r>
                                <a:rPr lang="hu-HU" altLang="en-US" sz="2600" i="1" dirty="0">
                                  <a:latin typeface="Cambria Math"/>
                                </a:rPr>
                                <m:t>(</m:t>
                              </m:r>
                              <m:r>
                                <a:rPr lang="en-GB" altLang="en-US" sz="2600" b="1" i="1" dirty="0">
                                  <a:latin typeface="Cambria Math"/>
                                </a:rPr>
                                <m:t>𝑽</m:t>
                              </m:r>
                              <m:r>
                                <a:rPr lang="hu-HU" altLang="en-US" sz="2600" i="1" dirty="0">
                                  <a:latin typeface="Cambria Math"/>
                                  <a:sym typeface="Symbol" pitchFamily="18" charset="2"/>
                                </a:rPr>
                                <m:t></m:t>
                              </m:r>
                              <m:r>
                                <a:rPr lang="hu-HU" altLang="en-US" sz="2600" b="1" i="1" dirty="0">
                                  <a:latin typeface="Cambria Math"/>
                                </a:rPr>
                                <m:t>𝑵</m:t>
                              </m:r>
                              <m:r>
                                <a:rPr lang="hu-HU" altLang="en-US" sz="2600" i="1" dirty="0">
                                  <a:latin typeface="Cambria Math"/>
                                </a:rPr>
                                <m:t>)</m:t>
                              </m:r>
                              <m:r>
                                <a:rPr lang="en-US" altLang="en-US" sz="2600" i="1" dirty="0">
                                  <a:latin typeface="Cambria Math"/>
                                </a:rPr>
                                <m:t>)</m:t>
                              </m:r>
                              <m:r>
                                <a:rPr lang="en-GB" altLang="en-US" sz="2600" i="1" dirty="0">
                                  <a:latin typeface="Cambria Math"/>
                                </a:rPr>
                                <m:t>∗</m:t>
                              </m:r>
                              <m:r>
                                <a:rPr lang="hu-HU" altLang="en-US" sz="2600" i="1" dirty="0" err="1">
                                  <a:latin typeface="Cambria Math"/>
                                </a:rPr>
                                <m:t>𝐿</m:t>
                              </m:r>
                              <m:r>
                                <a:rPr lang="hu-HU" altLang="en-US" sz="2600" i="1" baseline="30000" dirty="0" err="1">
                                  <a:latin typeface="Cambria Math"/>
                                </a:rPr>
                                <m:t>𝑖𝑛</m:t>
                              </m:r>
                              <m:r>
                                <a:rPr lang="hu-HU" altLang="en-US" sz="2600" i="1" dirty="0">
                                  <a:latin typeface="Cambria Math"/>
                                </a:rPr>
                                <m:t>(</m:t>
                              </m:r>
                              <m:r>
                                <a:rPr lang="en-GB" altLang="en-US" sz="2600" b="1" i="1" dirty="0">
                                  <a:solidFill>
                                    <a:srgbClr val="0000FF"/>
                                  </a:solidFill>
                                  <a:latin typeface="Cambria Math"/>
                                </a:rPr>
                                <m:t>𝑻</m:t>
                              </m:r>
                              <m:r>
                                <a:rPr lang="hu-HU" altLang="en-US" sz="2600" i="1" dirty="0">
                                  <a:latin typeface="Cambria Math"/>
                                </a:rPr>
                                <m:t>)</m:t>
                              </m:r>
                              <m:r>
                                <m:rPr>
                                  <m:nor/>
                                </m:rPr>
                                <a:rPr lang="hu-HU" altLang="en-US" sz="2600" dirty="0"/>
                                <m:t> </m:t>
                              </m:r>
                            </m:e>
                          </m:eqArr>
                        </m:e>
                      </m:d>
                    </m:oMath>
                  </m:oMathPara>
                </a14:m>
                <a:endParaRPr lang="en-US" sz="2600" dirty="0"/>
              </a:p>
            </p:txBody>
          </p:sp>
        </mc:Choice>
        <mc:Fallback xmlns="">
          <p:sp>
            <p:nvSpPr>
              <p:cNvPr id="6" name="Téglalap 5"/>
              <p:cNvSpPr>
                <a:spLocks noRot="1" noChangeAspect="1" noMove="1" noResize="1" noEditPoints="1" noAdjustHandles="1" noChangeArrowheads="1" noChangeShapeType="1" noTextEdit="1"/>
              </p:cNvSpPr>
              <p:nvPr/>
            </p:nvSpPr>
            <p:spPr>
              <a:xfrm>
                <a:off x="1651925" y="4305578"/>
                <a:ext cx="9126216" cy="1369734"/>
              </a:xfrm>
              <a:prstGeom prst="rect">
                <a:avLst/>
              </a:prstGeom>
              <a:blipFill>
                <a:blip r:embed="rId4"/>
                <a:stretch>
                  <a:fillRect/>
                </a:stretch>
              </a:blipFill>
            </p:spPr>
            <p:txBody>
              <a:bodyPr/>
              <a:lstStyle/>
              <a:p>
                <a:r>
                  <a:rPr lang="hu-HU">
                    <a:noFill/>
                  </a:rPr>
                  <a:t> </a:t>
                </a:r>
              </a:p>
            </p:txBody>
          </p:sp>
        </mc:Fallback>
      </mc:AlternateContent>
      <p:sp>
        <p:nvSpPr>
          <p:cNvPr id="5124" name="Oval 3"/>
          <p:cNvSpPr>
            <a:spLocks noChangeArrowheads="1"/>
          </p:cNvSpPr>
          <p:nvPr/>
        </p:nvSpPr>
        <p:spPr bwMode="auto">
          <a:xfrm>
            <a:off x="5194896" y="2954263"/>
            <a:ext cx="1122363" cy="482600"/>
          </a:xfrm>
          <a:prstGeom prst="ellipse">
            <a:avLst/>
          </a:prstGeom>
          <a:solidFill>
            <a:schemeClr val="tx2">
              <a:lumMod val="40000"/>
              <a:lumOff val="60000"/>
            </a:schemeClr>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25" name="Oval 4"/>
          <p:cNvSpPr>
            <a:spLocks noChangeArrowheads="1"/>
          </p:cNvSpPr>
          <p:nvPr/>
        </p:nvSpPr>
        <p:spPr bwMode="auto">
          <a:xfrm>
            <a:off x="4363046" y="1681088"/>
            <a:ext cx="1120775" cy="482600"/>
          </a:xfrm>
          <a:prstGeom prst="ellipse">
            <a:avLst/>
          </a:prstGeom>
          <a:solidFill>
            <a:schemeClr val="accent6">
              <a:lumMod val="20000"/>
              <a:lumOff val="80000"/>
            </a:schemeClr>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126" name="Line 5"/>
          <p:cNvSpPr>
            <a:spLocks noChangeShapeType="1"/>
          </p:cNvSpPr>
          <p:nvPr/>
        </p:nvSpPr>
        <p:spPr bwMode="auto">
          <a:xfrm>
            <a:off x="3761383" y="2023988"/>
            <a:ext cx="0" cy="12652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7" name="Line 6"/>
          <p:cNvSpPr>
            <a:spLocks noChangeShapeType="1"/>
          </p:cNvSpPr>
          <p:nvPr/>
        </p:nvSpPr>
        <p:spPr bwMode="auto">
          <a:xfrm>
            <a:off x="4793259" y="2184327"/>
            <a:ext cx="695325" cy="815975"/>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8" name="Line 7"/>
          <p:cNvSpPr>
            <a:spLocks noChangeShapeType="1"/>
          </p:cNvSpPr>
          <p:nvPr/>
        </p:nvSpPr>
        <p:spPr bwMode="auto">
          <a:xfrm flipV="1">
            <a:off x="5488584" y="1922388"/>
            <a:ext cx="357187" cy="106045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9" name="Line 8"/>
          <p:cNvSpPr>
            <a:spLocks noChangeShapeType="1"/>
          </p:cNvSpPr>
          <p:nvPr/>
        </p:nvSpPr>
        <p:spPr bwMode="auto">
          <a:xfrm flipV="1">
            <a:off x="3464521" y="2150989"/>
            <a:ext cx="1349375" cy="506413"/>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30" name="Rectangle 9"/>
          <p:cNvSpPr>
            <a:spLocks noChangeArrowheads="1"/>
          </p:cNvSpPr>
          <p:nvPr/>
        </p:nvSpPr>
        <p:spPr bwMode="auto">
          <a:xfrm>
            <a:off x="7738070" y="3146351"/>
            <a:ext cx="5857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5122" name="Object 20"/>
          <p:cNvGraphicFramePr>
            <a:graphicFrameLocks noChangeAspect="1"/>
          </p:cNvGraphicFramePr>
          <p:nvPr>
            <p:extLst>
              <p:ext uri="{D42A27DB-BD31-4B8C-83A1-F6EECF244321}">
                <p14:modId xmlns:p14="http://schemas.microsoft.com/office/powerpoint/2010/main" val="1797699166"/>
              </p:ext>
            </p:extLst>
          </p:nvPr>
        </p:nvGraphicFramePr>
        <p:xfrm>
          <a:off x="8074620" y="2884414"/>
          <a:ext cx="901700" cy="1336675"/>
        </p:xfrm>
        <a:graphic>
          <a:graphicData uri="http://schemas.openxmlformats.org/presentationml/2006/ole">
            <mc:AlternateContent xmlns:mc="http://schemas.openxmlformats.org/markup-compatibility/2006">
              <mc:Choice xmlns:v="urn:schemas-microsoft-com:vml" Requires="v">
                <p:oleObj spid="_x0000_s5401" name="Klip" r:id="rId5" imgW="2478088" imgH="4460875" progId="">
                  <p:embed/>
                </p:oleObj>
              </mc:Choice>
              <mc:Fallback>
                <p:oleObj name="Klip" r:id="rId5" imgW="2478088" imgH="4460875" progId="">
                  <p:embed/>
                  <p:pic>
                    <p:nvPicPr>
                      <p:cNvPr id="0" name="Picture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4620" y="2884414"/>
                        <a:ext cx="901700" cy="1336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141" name="Text Box 21"/>
              <p:cNvSpPr txBox="1">
                <a:spLocks noChangeArrowheads="1"/>
              </p:cNvSpPr>
              <p:nvPr/>
            </p:nvSpPr>
            <p:spPr bwMode="auto">
              <a:xfrm>
                <a:off x="6335637" y="2340153"/>
                <a:ext cx="484556"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rPr>
                        <m:t>𝑳</m:t>
                      </m:r>
                      <m:r>
                        <a:rPr lang="hu-HU" altLang="en-US" i="1" baseline="-25000" dirty="0" err="1">
                          <a:latin typeface="Cambria Math"/>
                        </a:rPr>
                        <m:t>𝑙</m:t>
                      </m:r>
                    </m:oMath>
                  </m:oMathPara>
                </a14:m>
                <a:endParaRPr lang="hu-HU" altLang="en-US" baseline="-25000" dirty="0">
                  <a:solidFill>
                    <a:schemeClr val="hlink"/>
                  </a:solidFill>
                </a:endParaRPr>
              </a:p>
            </p:txBody>
          </p:sp>
        </mc:Choice>
        <mc:Fallback xmlns="">
          <p:sp>
            <p:nvSpPr>
              <p:cNvPr id="5141" name="Text Box 21"/>
              <p:cNvSpPr txBox="1">
                <a:spLocks noRot="1" noChangeAspect="1" noMove="1" noResize="1" noEditPoints="1" noAdjustHandles="1" noChangeArrowheads="1" noChangeShapeType="1" noTextEdit="1"/>
              </p:cNvSpPr>
              <p:nvPr/>
            </p:nvSpPr>
            <p:spPr bwMode="auto">
              <a:xfrm>
                <a:off x="6335637" y="2340153"/>
                <a:ext cx="484556" cy="453137"/>
              </a:xfrm>
              <a:prstGeom prst="rect">
                <a:avLst/>
              </a:prstGeom>
              <a:blipFill>
                <a:blip r:embed="rId7"/>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142" name="Line 22"/>
          <p:cNvSpPr>
            <a:spLocks noChangeShapeType="1"/>
          </p:cNvSpPr>
          <p:nvPr/>
        </p:nvSpPr>
        <p:spPr bwMode="auto">
          <a:xfrm flipH="1">
            <a:off x="4655146" y="2166863"/>
            <a:ext cx="119063" cy="539750"/>
          </a:xfrm>
          <a:prstGeom prst="line">
            <a:avLst/>
          </a:prstGeom>
          <a:noFill/>
          <a:ln w="571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3" name="Line 23"/>
          <p:cNvSpPr>
            <a:spLocks noChangeShapeType="1"/>
          </p:cNvSpPr>
          <p:nvPr/>
        </p:nvSpPr>
        <p:spPr bwMode="auto">
          <a:xfrm flipV="1">
            <a:off x="4774208" y="1727127"/>
            <a:ext cx="476250" cy="439737"/>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4" name="Line 24"/>
          <p:cNvSpPr>
            <a:spLocks noChangeShapeType="1"/>
          </p:cNvSpPr>
          <p:nvPr/>
        </p:nvSpPr>
        <p:spPr bwMode="auto">
          <a:xfrm>
            <a:off x="4774208" y="2166864"/>
            <a:ext cx="3333750" cy="1273175"/>
          </a:xfrm>
          <a:prstGeom prst="line">
            <a:avLst/>
          </a:prstGeom>
          <a:noFill/>
          <a:ln w="508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5" name="Line 25"/>
          <p:cNvSpPr>
            <a:spLocks noChangeShapeType="1"/>
          </p:cNvSpPr>
          <p:nvPr/>
        </p:nvSpPr>
        <p:spPr bwMode="auto">
          <a:xfrm flipH="1" flipV="1">
            <a:off x="5309195" y="2460552"/>
            <a:ext cx="179388" cy="490537"/>
          </a:xfrm>
          <a:prstGeom prst="line">
            <a:avLst/>
          </a:prstGeom>
          <a:noFill/>
          <a:ln w="57150">
            <a:solidFill>
              <a:schemeClr val="bg1">
                <a:lumMod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6" name="Line 26"/>
          <p:cNvSpPr>
            <a:spLocks noChangeShapeType="1"/>
          </p:cNvSpPr>
          <p:nvPr/>
        </p:nvSpPr>
        <p:spPr bwMode="auto">
          <a:xfrm>
            <a:off x="5488583" y="3000301"/>
            <a:ext cx="177800" cy="457200"/>
          </a:xfrm>
          <a:prstGeom prst="line">
            <a:avLst/>
          </a:prstGeom>
          <a:noFill/>
          <a:ln w="508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7" name="Line 27"/>
          <p:cNvSpPr>
            <a:spLocks noChangeShapeType="1"/>
          </p:cNvSpPr>
          <p:nvPr/>
        </p:nvSpPr>
        <p:spPr bwMode="auto">
          <a:xfrm>
            <a:off x="5488584" y="3000301"/>
            <a:ext cx="2439987" cy="488950"/>
          </a:xfrm>
          <a:prstGeom prst="line">
            <a:avLst/>
          </a:prstGeom>
          <a:noFill/>
          <a:ln w="50800">
            <a:solidFill>
              <a:srgbClr val="00B05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8" name="Text Box 28"/>
          <p:cNvSpPr txBox="1">
            <a:spLocks noChangeArrowheads="1"/>
          </p:cNvSpPr>
          <p:nvPr/>
        </p:nvSpPr>
        <p:spPr bwMode="auto">
          <a:xfrm>
            <a:off x="6036504" y="3434773"/>
            <a:ext cx="183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solidFill>
                  <a:srgbClr val="00B050"/>
                </a:solidFill>
                <a:latin typeface="+mn-lt"/>
              </a:rPr>
              <a:t>Árnyék sugár</a:t>
            </a:r>
          </a:p>
        </p:txBody>
      </p:sp>
      <p:sp>
        <p:nvSpPr>
          <p:cNvPr id="5149" name="Text Box 29"/>
          <p:cNvSpPr txBox="1">
            <a:spLocks noChangeArrowheads="1"/>
          </p:cNvSpPr>
          <p:nvPr/>
        </p:nvSpPr>
        <p:spPr bwMode="auto">
          <a:xfrm>
            <a:off x="4364264" y="2814028"/>
            <a:ext cx="10810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solidFill>
                  <a:srgbClr val="FF0000"/>
                </a:solidFill>
                <a:latin typeface="+mn-lt"/>
              </a:rPr>
              <a:t>Tükör sugár</a:t>
            </a:r>
          </a:p>
        </p:txBody>
      </p:sp>
      <p:sp>
        <p:nvSpPr>
          <p:cNvPr id="5150" name="Rectangle 30"/>
          <p:cNvSpPr>
            <a:spLocks noChangeArrowheads="1"/>
          </p:cNvSpPr>
          <p:nvPr/>
        </p:nvSpPr>
        <p:spPr bwMode="auto">
          <a:xfrm>
            <a:off x="5009159" y="1273101"/>
            <a:ext cx="1444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solidFill>
                  <a:srgbClr val="0000FF"/>
                </a:solidFill>
                <a:latin typeface="+mn-lt"/>
              </a:rPr>
              <a:t>Tört sugár</a:t>
            </a:r>
          </a:p>
        </p:txBody>
      </p:sp>
      <p:sp>
        <p:nvSpPr>
          <p:cNvPr id="5152" name="AutoShape 32"/>
          <p:cNvSpPr>
            <a:spLocks noChangeArrowheads="1"/>
          </p:cNvSpPr>
          <p:nvPr/>
        </p:nvSpPr>
        <p:spPr bwMode="auto">
          <a:xfrm>
            <a:off x="4582666" y="5949950"/>
            <a:ext cx="1873250" cy="685800"/>
          </a:xfrm>
          <a:prstGeom prst="wedgeRoundRectCallout">
            <a:avLst>
              <a:gd name="adj1" fmla="val -7597"/>
              <a:gd name="adj2" fmla="val -105882"/>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sz="2200">
                <a:latin typeface="+mn-lt"/>
              </a:rPr>
              <a:t>Tükör irányból </a:t>
            </a:r>
            <a:endParaRPr lang="en-GB" altLang="en-US" sz="2200">
              <a:latin typeface="+mn-lt"/>
            </a:endParaRPr>
          </a:p>
          <a:p>
            <a:pPr algn="ctr"/>
            <a:r>
              <a:rPr lang="hu-HU" altLang="en-US" sz="2200">
                <a:latin typeface="+mn-lt"/>
              </a:rPr>
              <a:t>érkező fény</a:t>
            </a:r>
          </a:p>
        </p:txBody>
      </p:sp>
      <p:sp>
        <p:nvSpPr>
          <p:cNvPr id="5153" name="AutoShape 33"/>
          <p:cNvSpPr>
            <a:spLocks noChangeArrowheads="1"/>
          </p:cNvSpPr>
          <p:nvPr/>
        </p:nvSpPr>
        <p:spPr bwMode="auto">
          <a:xfrm>
            <a:off x="8400257" y="5876925"/>
            <a:ext cx="1944687" cy="685800"/>
          </a:xfrm>
          <a:prstGeom prst="wedgeRoundRectCallout">
            <a:avLst>
              <a:gd name="adj1" fmla="val -17190"/>
              <a:gd name="adj2" fmla="val -100391"/>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sz="2200" dirty="0">
                <a:latin typeface="+mn-lt"/>
              </a:rPr>
              <a:t>Törési irányból </a:t>
            </a:r>
            <a:endParaRPr lang="en-GB" altLang="en-US" sz="2200" dirty="0">
              <a:latin typeface="+mn-lt"/>
            </a:endParaRPr>
          </a:p>
          <a:p>
            <a:pPr algn="ctr"/>
            <a:r>
              <a:rPr lang="hu-HU" altLang="en-US" sz="2200" dirty="0">
                <a:latin typeface="+mn-lt"/>
              </a:rPr>
              <a:t>érkező fény</a:t>
            </a:r>
          </a:p>
        </p:txBody>
      </p:sp>
      <p:sp>
        <p:nvSpPr>
          <p:cNvPr id="5154" name="Rectangle 34"/>
          <p:cNvSpPr>
            <a:spLocks noChangeArrowheads="1"/>
          </p:cNvSpPr>
          <p:nvPr/>
        </p:nvSpPr>
        <p:spPr bwMode="auto">
          <a:xfrm>
            <a:off x="3640733" y="5157192"/>
            <a:ext cx="6127675" cy="51812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mc:AlternateContent xmlns:mc="http://schemas.openxmlformats.org/markup-compatibility/2006" xmlns:a14="http://schemas.microsoft.com/office/drawing/2010/main">
        <mc:Choice Requires="a14">
          <p:sp>
            <p:nvSpPr>
              <p:cNvPr id="5155" name="Rectangle 35"/>
              <p:cNvSpPr>
                <a:spLocks noChangeArrowheads="1"/>
              </p:cNvSpPr>
              <p:nvPr/>
            </p:nvSpPr>
            <p:spPr bwMode="auto">
              <a:xfrm>
                <a:off x="4793258" y="2497064"/>
                <a:ext cx="47641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b="1" i="1" dirty="0">
                          <a:solidFill>
                            <a:srgbClr val="FF0000"/>
                          </a:solidFill>
                          <a:latin typeface="Cambria Math"/>
                        </a:rPr>
                        <m:t>𝑹</m:t>
                      </m:r>
                    </m:oMath>
                  </m:oMathPara>
                </a14:m>
                <a:endParaRPr lang="hu-HU" altLang="en-US" b="1" dirty="0">
                  <a:solidFill>
                    <a:srgbClr val="FF0000"/>
                  </a:solidFill>
                </a:endParaRPr>
              </a:p>
            </p:txBody>
          </p:sp>
        </mc:Choice>
        <mc:Fallback xmlns="">
          <p:sp>
            <p:nvSpPr>
              <p:cNvPr id="5155" name="Rectangle 35"/>
              <p:cNvSpPr>
                <a:spLocks noRot="1" noChangeAspect="1" noMove="1" noResize="1" noEditPoints="1" noAdjustHandles="1" noChangeArrowheads="1" noChangeShapeType="1" noTextEdit="1"/>
              </p:cNvSpPr>
              <p:nvPr/>
            </p:nvSpPr>
            <p:spPr bwMode="auto">
              <a:xfrm>
                <a:off x="4793258" y="2497064"/>
                <a:ext cx="476412"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156" name="Rectangle 36"/>
              <p:cNvSpPr>
                <a:spLocks noChangeArrowheads="1"/>
              </p:cNvSpPr>
              <p:nvPr/>
            </p:nvSpPr>
            <p:spPr bwMode="auto">
              <a:xfrm>
                <a:off x="4648795" y="1633464"/>
                <a:ext cx="45397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b="1" i="1" dirty="0">
                          <a:solidFill>
                            <a:srgbClr val="0000FF"/>
                          </a:solidFill>
                          <a:latin typeface="Cambria Math"/>
                        </a:rPr>
                        <m:t>𝑻</m:t>
                      </m:r>
                    </m:oMath>
                  </m:oMathPara>
                </a14:m>
                <a:endParaRPr lang="hu-HU" altLang="en-US" b="1" dirty="0">
                  <a:solidFill>
                    <a:srgbClr val="0000FF"/>
                  </a:solidFill>
                </a:endParaRPr>
              </a:p>
            </p:txBody>
          </p:sp>
        </mc:Choice>
        <mc:Fallback xmlns="">
          <p:sp>
            <p:nvSpPr>
              <p:cNvPr id="5156" name="Rectangle 36"/>
              <p:cNvSpPr>
                <a:spLocks noRot="1" noChangeAspect="1" noMove="1" noResize="1" noEditPoints="1" noAdjustHandles="1" noChangeArrowheads="1" noChangeShapeType="1" noTextEdit="1"/>
              </p:cNvSpPr>
              <p:nvPr/>
            </p:nvSpPr>
            <p:spPr bwMode="auto">
              <a:xfrm>
                <a:off x="4648795" y="1633464"/>
                <a:ext cx="453970"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157" name="AutoShape 37"/>
          <p:cNvSpPr>
            <a:spLocks noChangeArrowheads="1"/>
          </p:cNvSpPr>
          <p:nvPr/>
        </p:nvSpPr>
        <p:spPr bwMode="auto">
          <a:xfrm>
            <a:off x="3071366" y="5949950"/>
            <a:ext cx="1008062" cy="685800"/>
          </a:xfrm>
          <a:prstGeom prst="wedgeRoundRectCallout">
            <a:avLst>
              <a:gd name="adj1" fmla="val 44014"/>
              <a:gd name="adj2" fmla="val -110417"/>
              <a:gd name="adj3" fmla="val 16667"/>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en-US" sz="2200">
                <a:latin typeface="+mn-lt"/>
              </a:rPr>
              <a:t>Fresnel</a:t>
            </a:r>
            <a:endParaRPr lang="hu-HU" altLang="en-US" sz="2200">
              <a:latin typeface="+mn-lt"/>
            </a:endParaRPr>
          </a:p>
        </p:txBody>
      </p:sp>
      <p:sp>
        <p:nvSpPr>
          <p:cNvPr id="5158" name="AutoShape 38"/>
          <p:cNvSpPr>
            <a:spLocks noChangeArrowheads="1"/>
          </p:cNvSpPr>
          <p:nvPr/>
        </p:nvSpPr>
        <p:spPr bwMode="auto">
          <a:xfrm>
            <a:off x="6816081" y="5949950"/>
            <a:ext cx="1152525" cy="647700"/>
          </a:xfrm>
          <a:prstGeom prst="wedgeRoundRectCallout">
            <a:avLst>
              <a:gd name="adj1" fmla="val 29477"/>
              <a:gd name="adj2" fmla="val -113236"/>
              <a:gd name="adj3" fmla="val 16667"/>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en-US" sz="2200">
                <a:latin typeface="+mn-lt"/>
              </a:rPr>
              <a:t>1-Fresnel</a:t>
            </a:r>
            <a:endParaRPr lang="hu-HU" altLang="en-US" sz="2200">
              <a:latin typeface="+mn-lt"/>
            </a:endParaRPr>
          </a:p>
        </p:txBody>
      </p:sp>
      <mc:AlternateContent xmlns:mc="http://schemas.openxmlformats.org/markup-compatibility/2006" xmlns:a14="http://schemas.microsoft.com/office/drawing/2010/main">
        <mc:Choice Requires="a14">
          <p:sp>
            <p:nvSpPr>
              <p:cNvPr id="5159" name="Rectangle 39"/>
              <p:cNvSpPr>
                <a:spLocks noChangeArrowheads="1"/>
              </p:cNvSpPr>
              <p:nvPr/>
            </p:nvSpPr>
            <p:spPr bwMode="auto">
              <a:xfrm>
                <a:off x="3785196" y="1993827"/>
                <a:ext cx="46198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rPr>
                        <m:t>𝑽</m:t>
                      </m:r>
                    </m:oMath>
                  </m:oMathPara>
                </a14:m>
                <a:endParaRPr lang="hu-HU" altLang="en-US" b="1" dirty="0"/>
              </a:p>
            </p:txBody>
          </p:sp>
        </mc:Choice>
        <mc:Fallback xmlns="">
          <p:sp>
            <p:nvSpPr>
              <p:cNvPr id="5159" name="Rectangle 39"/>
              <p:cNvSpPr>
                <a:spLocks noRot="1" noChangeAspect="1" noMove="1" noResize="1" noEditPoints="1" noAdjustHandles="1" noChangeArrowheads="1" noChangeShapeType="1" noTextEdit="1"/>
              </p:cNvSpPr>
              <p:nvPr/>
            </p:nvSpPr>
            <p:spPr bwMode="auto">
              <a:xfrm>
                <a:off x="3785196" y="1993827"/>
                <a:ext cx="461985"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160" name="Line 40"/>
          <p:cNvSpPr>
            <a:spLocks noChangeShapeType="1"/>
          </p:cNvSpPr>
          <p:nvPr/>
        </p:nvSpPr>
        <p:spPr bwMode="auto">
          <a:xfrm>
            <a:off x="3640733" y="2354188"/>
            <a:ext cx="215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1" name="Line 41"/>
          <p:cNvSpPr>
            <a:spLocks noChangeShapeType="1"/>
          </p:cNvSpPr>
          <p:nvPr/>
        </p:nvSpPr>
        <p:spPr bwMode="auto">
          <a:xfrm>
            <a:off x="3640733" y="2785988"/>
            <a:ext cx="2159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2" name="Rectangle 1"/>
          <p:cNvSpPr>
            <a:spLocks noChangeArrowheads="1"/>
          </p:cNvSpPr>
          <p:nvPr/>
        </p:nvSpPr>
        <p:spPr bwMode="auto">
          <a:xfrm>
            <a:off x="3438893" y="3933057"/>
            <a:ext cx="1763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dirty="0" err="1">
                <a:solidFill>
                  <a:srgbClr val="00B050"/>
                </a:solidFill>
                <a:latin typeface="+mn-lt"/>
              </a:rPr>
              <a:t>DirectLight</a:t>
            </a:r>
            <a:r>
              <a:rPr lang="hu-HU" altLang="en-US" b="1" dirty="0">
                <a:solidFill>
                  <a:srgbClr val="00B050"/>
                </a:solidFill>
                <a:latin typeface="+mn-lt"/>
              </a:rPr>
              <a:t>()</a:t>
            </a:r>
          </a:p>
        </p:txBody>
      </p:sp>
      <p:sp>
        <p:nvSpPr>
          <p:cNvPr id="2" name="Cím 1"/>
          <p:cNvSpPr>
            <a:spLocks noGrp="1"/>
          </p:cNvSpPr>
          <p:nvPr>
            <p:ph type="title"/>
          </p:nvPr>
        </p:nvSpPr>
        <p:spPr>
          <a:xfrm>
            <a:off x="1524000" y="274638"/>
            <a:ext cx="6802252" cy="1143000"/>
          </a:xfrm>
        </p:spPr>
        <p:txBody>
          <a:bodyPr/>
          <a:lstStyle/>
          <a:p>
            <a:r>
              <a:rPr lang="hu-HU" dirty="0" smtClean="0">
                <a:solidFill>
                  <a:srgbClr val="FF0000"/>
                </a:solidFill>
              </a:rPr>
              <a:t>Rekurzív sugárkövetés</a:t>
            </a:r>
            <a:endParaRPr lang="en-US" dirty="0">
              <a:solidFill>
                <a:srgbClr val="FF0000"/>
              </a:solidFill>
            </a:endParaRPr>
          </a:p>
        </p:txBody>
      </p:sp>
      <p:grpSp>
        <p:nvGrpSpPr>
          <p:cNvPr id="44" name="Csoportba foglalás 135"/>
          <p:cNvGrpSpPr>
            <a:grpSpLocks/>
          </p:cNvGrpSpPr>
          <p:nvPr/>
        </p:nvGrpSpPr>
        <p:grpSpPr bwMode="auto">
          <a:xfrm>
            <a:off x="2616568" y="2270948"/>
            <a:ext cx="833438" cy="820737"/>
            <a:chOff x="4933950" y="1860550"/>
            <a:chExt cx="833438" cy="820738"/>
          </a:xfrm>
        </p:grpSpPr>
        <p:sp>
          <p:nvSpPr>
            <p:cNvPr id="45"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48"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49"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55"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10287" y="46456"/>
            <a:ext cx="2936381" cy="293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Téglalap 2"/>
              <p:cNvSpPr/>
              <p:nvPr/>
            </p:nvSpPr>
            <p:spPr>
              <a:xfrm>
                <a:off x="5130390" y="1926500"/>
                <a:ext cx="832664" cy="5089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hu-HU" altLang="en-US" i="1" dirty="0">
                              <a:latin typeface="Cambria Math" panose="02040503050406030204" pitchFamily="18" charset="0"/>
                              <a:ea typeface="Cambria Math"/>
                            </a:rPr>
                          </m:ctrlPr>
                        </m:sSubSupPr>
                        <m:e>
                          <m:r>
                            <a:rPr lang="hu-HU" altLang="en-US" i="1" dirty="0">
                              <a:latin typeface="Cambria Math"/>
                            </a:rPr>
                            <m:t>𝐿</m:t>
                          </m:r>
                          <m:r>
                            <a:rPr lang="hu-HU" altLang="en-US" i="1" baseline="30000" dirty="0" err="1">
                              <a:latin typeface="Cambria Math"/>
                              <a:sym typeface="Symbol" pitchFamily="18" charset="2"/>
                            </a:rPr>
                            <m:t>𝑖</m:t>
                          </m:r>
                          <m:r>
                            <a:rPr lang="hu-HU" altLang="en-US" i="1" baseline="30000" dirty="0">
                              <a:latin typeface="Cambria Math"/>
                              <a:sym typeface="Symbol" pitchFamily="18" charset="2"/>
                            </a:rPr>
                            <m:t>𝑛</m:t>
                          </m:r>
                        </m:e>
                        <m:sub>
                          <m:r>
                            <a:rPr lang="hu-HU" altLang="en-US" i="1" dirty="0">
                              <a:latin typeface="Cambria Math"/>
                              <a:ea typeface="Cambria Math"/>
                            </a:rPr>
                            <m:t>𝑙</m:t>
                          </m:r>
                        </m:sub>
                        <m:sup/>
                      </m:sSubSup>
                    </m:oMath>
                  </m:oMathPara>
                </a14:m>
                <a:endParaRPr lang="en-US" dirty="0"/>
              </a:p>
            </p:txBody>
          </p:sp>
        </mc:Choice>
        <mc:Fallback xmlns="">
          <p:sp>
            <p:nvSpPr>
              <p:cNvPr id="3" name="Téglalap 2"/>
              <p:cNvSpPr>
                <a:spLocks noRot="1" noChangeAspect="1" noMove="1" noResize="1" noEditPoints="1" noAdjustHandles="1" noChangeArrowheads="1" noChangeShapeType="1" noTextEdit="1"/>
              </p:cNvSpPr>
              <p:nvPr/>
            </p:nvSpPr>
            <p:spPr>
              <a:xfrm>
                <a:off x="5130390" y="1926500"/>
                <a:ext cx="832664" cy="508985"/>
              </a:xfrm>
              <a:prstGeom prst="rect">
                <a:avLst/>
              </a:prstGeom>
              <a:blipFill>
                <a:blip r:embed="rId1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6" name="Rectangle 39"/>
              <p:cNvSpPr>
                <a:spLocks noChangeArrowheads="1"/>
              </p:cNvSpPr>
              <p:nvPr/>
            </p:nvSpPr>
            <p:spPr bwMode="auto">
              <a:xfrm>
                <a:off x="4250333" y="2386835"/>
                <a:ext cx="49564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rPr>
                        <m:t>𝑵</m:t>
                      </m:r>
                    </m:oMath>
                  </m:oMathPara>
                </a14:m>
                <a:endParaRPr lang="hu-HU" altLang="en-US" b="1" dirty="0"/>
              </a:p>
            </p:txBody>
          </p:sp>
        </mc:Choice>
        <mc:Fallback xmlns="">
          <p:sp>
            <p:nvSpPr>
              <p:cNvPr id="56" name="Rectangle 39"/>
              <p:cNvSpPr>
                <a:spLocks noRot="1" noChangeAspect="1" noMove="1" noResize="1" noEditPoints="1" noAdjustHandles="1" noChangeArrowheads="1" noChangeShapeType="1" noTextEdit="1"/>
              </p:cNvSpPr>
              <p:nvPr/>
            </p:nvSpPr>
            <p:spPr bwMode="auto">
              <a:xfrm>
                <a:off x="4250333" y="2386835"/>
                <a:ext cx="495649" cy="461665"/>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5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P spid="5128" grpId="0" animBg="1"/>
      <p:bldP spid="5141" grpId="0"/>
      <p:bldP spid="5143" grpId="0" animBg="1"/>
      <p:bldP spid="5144" grpId="0" animBg="1"/>
      <p:bldP spid="5145" grpId="0" animBg="1"/>
      <p:bldP spid="5146" grpId="0" animBg="1"/>
      <p:bldP spid="5147" grpId="0" animBg="1"/>
      <p:bldP spid="5148" grpId="0"/>
      <p:bldP spid="5149" grpId="0"/>
      <p:bldP spid="5150" grpId="0"/>
      <p:bldP spid="5155" grpId="0"/>
      <p:bldP spid="515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4" name="Rectangle 3"/>
          <p:cNvSpPr>
            <a:spLocks noChangeArrowheads="1"/>
          </p:cNvSpPr>
          <p:nvPr/>
        </p:nvSpPr>
        <p:spPr bwMode="auto">
          <a:xfrm>
            <a:off x="479376" y="1124744"/>
            <a:ext cx="11521280" cy="5783635"/>
          </a:xfrm>
          <a:prstGeom prst="rect">
            <a:avLst/>
          </a:prstGeom>
          <a:solidFill>
            <a:schemeClr val="accent6">
              <a:lumMod val="20000"/>
              <a:lumOff val="80000"/>
            </a:schemeClr>
          </a:solidFill>
          <a:ln w="12700">
            <a:solidFill>
              <a:schemeClr val="accent6">
                <a:lumMod val="50000"/>
              </a:schemeClr>
            </a:solidFill>
            <a:miter lim="800000"/>
            <a:headEnd/>
            <a:tailEnd/>
          </a:ln>
        </p:spPr>
        <p:txBody>
          <a:bodyPr wrap="square" lIns="90488" tIns="44450" rIns="90488" bIns="44450">
            <a:spAutoFit/>
          </a:bodyPr>
          <a:lstStyle/>
          <a:p>
            <a:pPr>
              <a:defRPr/>
            </a:pPr>
            <a:r>
              <a:rPr lang="hu-HU" sz="1800" b="1" dirty="0" err="1">
                <a:latin typeface="Courier New" pitchFamily="49" charset="0"/>
                <a:cs typeface="Courier New" pitchFamily="49" charset="0"/>
              </a:rPr>
              <a:t>vec</a:t>
            </a:r>
            <a:r>
              <a:rPr lang="en-US" sz="1800" b="1" dirty="0">
                <a:latin typeface="Courier New" pitchFamily="49" charset="0"/>
                <a:cs typeface="Courier New" pitchFamily="49" charset="0"/>
              </a:rPr>
              <a:t>3 </a:t>
            </a:r>
            <a:r>
              <a:rPr lang="en-US" sz="1800" b="1" dirty="0">
                <a:solidFill>
                  <a:srgbClr val="C00000"/>
                </a:solidFill>
                <a:latin typeface="Courier New" pitchFamily="49" charset="0"/>
                <a:cs typeface="Courier New" pitchFamily="49" charset="0"/>
              </a:rPr>
              <a:t>trace</a:t>
            </a:r>
            <a:r>
              <a:rPr lang="en-US" sz="1800" b="1" dirty="0">
                <a:latin typeface="Courier New" pitchFamily="49" charset="0"/>
                <a:cs typeface="Courier New" pitchFamily="49" charset="0"/>
              </a:rPr>
              <a:t>(Ray ray)</a:t>
            </a:r>
            <a:r>
              <a:rPr lang="hu-HU" sz="1800" b="1" dirty="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800" b="1" dirty="0">
              <a:latin typeface="Courier New" pitchFamily="49" charset="0"/>
              <a:cs typeface="Courier New" pitchFamily="49" charset="0"/>
            </a:endParaRPr>
          </a:p>
          <a:p>
            <a:pPr>
              <a:defRPr/>
            </a:pPr>
            <a:r>
              <a:rPr lang="hu-HU" sz="1800" b="1" dirty="0">
                <a:latin typeface="Courier New" pitchFamily="49" charset="0"/>
                <a:cs typeface="Courier New" pitchFamily="49" charset="0"/>
              </a:rPr>
              <a:t>  </a:t>
            </a:r>
            <a:endParaRPr lang="hu-HU" sz="1800" b="1" dirty="0" smtClean="0">
              <a:latin typeface="Courier New" pitchFamily="49" charset="0"/>
              <a:cs typeface="Courier New" pitchFamily="49" charset="0"/>
            </a:endParaRPr>
          </a:p>
          <a:p>
            <a:pPr>
              <a:defRPr/>
            </a:pPr>
            <a:r>
              <a:rPr lang="hu-HU" sz="1800" b="1" dirty="0">
                <a:latin typeface="Courier New" pitchFamily="49" charset="0"/>
                <a:cs typeface="Courier New" pitchFamily="49" charset="0"/>
              </a:rPr>
              <a:t> </a:t>
            </a:r>
            <a:r>
              <a:rPr lang="hu-HU"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Hit </a:t>
            </a:r>
            <a:r>
              <a:rPr lang="en-US" sz="1800" b="1" dirty="0" err="1">
                <a:solidFill>
                  <a:srgbClr val="C00000"/>
                </a:solidFill>
                <a:latin typeface="Courier New" pitchFamily="49" charset="0"/>
                <a:cs typeface="Courier New" pitchFamily="49" charset="0"/>
              </a:rPr>
              <a:t>hit</a:t>
            </a:r>
            <a:r>
              <a:rPr lang="en-US" sz="1800" b="1" dirty="0">
                <a:latin typeface="Courier New" pitchFamily="49" charset="0"/>
                <a:cs typeface="Courier New" pitchFamily="49" charset="0"/>
              </a:rPr>
              <a:t> = </a:t>
            </a:r>
            <a:r>
              <a:rPr lang="en-US" sz="1800" b="1" dirty="0" err="1">
                <a:solidFill>
                  <a:srgbClr val="C00000"/>
                </a:solidFill>
                <a:latin typeface="Courier New" pitchFamily="49" charset="0"/>
                <a:cs typeface="Courier New" pitchFamily="49" charset="0"/>
              </a:rPr>
              <a:t>firstIntersect</a:t>
            </a:r>
            <a:r>
              <a:rPr lang="en-US" sz="1800" b="1" dirty="0">
                <a:solidFill>
                  <a:srgbClr val="C00000"/>
                </a:solidFill>
                <a:latin typeface="Courier New" pitchFamily="49" charset="0"/>
                <a:cs typeface="Courier New" pitchFamily="49" charset="0"/>
              </a:rPr>
              <a:t>(ray</a:t>
            </a:r>
            <a:r>
              <a:rPr lang="en-US" sz="1800" b="1" dirty="0" smtClean="0">
                <a:latin typeface="Courier New" pitchFamily="49" charset="0"/>
                <a:cs typeface="Courier New" pitchFamily="49" charset="0"/>
              </a:rPr>
              <a:t>);</a:t>
            </a:r>
            <a:r>
              <a:rPr lang="hu-HU" sz="1800" b="1" dirty="0" smtClean="0">
                <a:latin typeface="Courier New" pitchFamily="49" charset="0"/>
                <a:cs typeface="Courier New" pitchFamily="49" charset="0"/>
              </a:rPr>
              <a:t> </a:t>
            </a:r>
            <a:r>
              <a:rPr lang="en-US" sz="1800" dirty="0">
                <a:solidFill>
                  <a:prstClr val="black"/>
                </a:solidFill>
                <a:latin typeface="Calibri"/>
                <a:cs typeface="Courier New" pitchFamily="49" charset="0"/>
              </a:rPr>
              <a:t>//</a:t>
            </a:r>
            <a:r>
              <a:rPr lang="en-US" sz="1800" dirty="0" smtClean="0">
                <a:latin typeface="Courier New" pitchFamily="49" charset="0"/>
                <a:cs typeface="Courier New" pitchFamily="49" charset="0"/>
              </a:rPr>
              <a:t>[</a:t>
            </a:r>
            <a:r>
              <a:rPr lang="hu-HU" sz="1800" b="1" dirty="0">
                <a:latin typeface="Courier New" pitchFamily="49" charset="0"/>
                <a:cs typeface="Courier New" pitchFamily="49" charset="0"/>
              </a:rPr>
              <a:t>r</a:t>
            </a:r>
            <a:r>
              <a:rPr lang="hu-HU" altLang="en-US" sz="1800" i="1" baseline="-25000" dirty="0"/>
              <a:t> </a:t>
            </a:r>
            <a:r>
              <a:rPr lang="hu-HU" altLang="en-US" sz="1800" i="1" dirty="0" smtClean="0"/>
              <a:t>,</a:t>
            </a:r>
            <a:r>
              <a:rPr lang="hu-HU" sz="1800" b="1" dirty="0" smtClean="0">
                <a:latin typeface="Courier New" pitchFamily="49" charset="0"/>
                <a:cs typeface="Courier New" pitchFamily="49" charset="0"/>
              </a:rPr>
              <a:t>N</a:t>
            </a:r>
            <a:r>
              <a:rPr lang="hu-HU" altLang="en-US" sz="1800" i="1" baseline="-25000" dirty="0" smtClean="0"/>
              <a:t> </a:t>
            </a:r>
            <a:r>
              <a:rPr lang="hu-HU" altLang="en-US" sz="1800" i="1" dirty="0" smtClean="0"/>
              <a:t>,n,</a:t>
            </a:r>
            <a:r>
              <a:rPr lang="hu-HU" sz="1800" i="1" dirty="0" smtClean="0">
                <a:cs typeface="Times New Roman" panose="02020603050405020304" pitchFamily="18" charset="0"/>
                <a:sym typeface="Symbol" panose="05050102010706020507" pitchFamily="18" charset="2"/>
              </a:rPr>
              <a:t></a:t>
            </a:r>
            <a:r>
              <a:rPr lang="hu-HU" altLang="en-US" sz="1800" i="1" dirty="0" smtClean="0"/>
              <a:t>,</a:t>
            </a:r>
            <a:r>
              <a:rPr lang="en-US" sz="1800" i="1" dirty="0" smtClean="0">
                <a:cs typeface="Times New Roman" panose="02020603050405020304" pitchFamily="18" charset="0"/>
              </a:rPr>
              <a:t>k</a:t>
            </a:r>
            <a:r>
              <a:rPr lang="hu-HU" sz="1800" i="1" baseline="-25000" dirty="0">
                <a:cs typeface="Times New Roman" panose="02020603050405020304" pitchFamily="18" charset="0"/>
              </a:rPr>
              <a:t>a</a:t>
            </a:r>
            <a:r>
              <a:rPr lang="hu-HU" sz="1800" baseline="-25000" dirty="0">
                <a:cs typeface="Times New Roman" panose="02020603050405020304" pitchFamily="18" charset="0"/>
              </a:rPr>
              <a:t> </a:t>
            </a:r>
            <a:r>
              <a:rPr lang="hu-HU" altLang="en-US" sz="1800" i="1" dirty="0" smtClean="0"/>
              <a:t>,</a:t>
            </a:r>
            <a:r>
              <a:rPr lang="en-GB" altLang="en-US" sz="1800" i="1" dirty="0" err="1" smtClean="0"/>
              <a:t>k</a:t>
            </a:r>
            <a:r>
              <a:rPr lang="en-GB" altLang="en-US" sz="1800" i="1" baseline="-25000" dirty="0" err="1" smtClean="0"/>
              <a:t>d</a:t>
            </a:r>
            <a:r>
              <a:rPr lang="hu-HU" altLang="en-US" sz="1800" i="1" baseline="-25000" dirty="0" smtClean="0"/>
              <a:t> </a:t>
            </a:r>
            <a:r>
              <a:rPr lang="hu-HU" altLang="en-US" sz="1800" i="1" dirty="0" smtClean="0"/>
              <a:t>,</a:t>
            </a:r>
            <a:r>
              <a:rPr lang="en-GB" altLang="en-US" sz="1800" i="1" dirty="0" err="1" smtClean="0"/>
              <a:t>k</a:t>
            </a:r>
            <a:r>
              <a:rPr lang="en-GB" altLang="en-US" sz="1800" i="1" baseline="-25000" dirty="0" err="1" smtClean="0"/>
              <a:t>s</a:t>
            </a:r>
            <a:r>
              <a:rPr lang="hu-HU" altLang="en-US" sz="1800" i="1" dirty="0" smtClean="0"/>
              <a:t>,</a:t>
            </a:r>
            <a:r>
              <a:rPr lang="hu-HU" altLang="en-US" sz="1800" i="1" dirty="0" err="1" smtClean="0"/>
              <a:t>shine</a:t>
            </a:r>
            <a:r>
              <a:rPr lang="en-US" altLang="en-US" sz="1800" dirty="0"/>
              <a:t>] </a:t>
            </a:r>
            <a:r>
              <a:rPr lang="en-US" altLang="en-US" sz="1800" dirty="0">
                <a:sym typeface="Symbol"/>
              </a:rPr>
              <a:t></a:t>
            </a:r>
            <a:r>
              <a:rPr lang="en-US" altLang="en-US" sz="1800" dirty="0"/>
              <a:t> </a:t>
            </a:r>
            <a:r>
              <a:rPr lang="en-US" altLang="en-US" sz="1800" b="1" dirty="0">
                <a:latin typeface="Courier New" panose="02070309020205020404" pitchFamily="49" charset="0"/>
                <a:cs typeface="Courier New" panose="02070309020205020404" pitchFamily="49" charset="0"/>
              </a:rPr>
              <a:t>hit</a:t>
            </a:r>
            <a:r>
              <a:rPr lang="en-US" altLang="en-US" sz="1800" dirty="0" smtClean="0">
                <a:latin typeface="Courier New" panose="02070309020205020404" pitchFamily="49" charset="0"/>
                <a:cs typeface="Courier New" panose="02070309020205020404" pitchFamily="49" charset="0"/>
              </a:rPr>
              <a:t>;</a:t>
            </a:r>
            <a:endParaRPr lang="hu-HU" sz="1800" dirty="0"/>
          </a:p>
          <a:p>
            <a:pPr>
              <a:defRPr/>
            </a:pPr>
            <a:r>
              <a:rPr lang="en-US" sz="1800" b="1" dirty="0">
                <a:latin typeface="Courier New" pitchFamily="49" charset="0"/>
                <a:cs typeface="Courier New" pitchFamily="49" charset="0"/>
              </a:rPr>
              <a:t>  if(</a:t>
            </a:r>
            <a:r>
              <a:rPr lang="en-US" sz="1800" b="1" dirty="0" err="1">
                <a:solidFill>
                  <a:srgbClr val="C00000"/>
                </a:solidFill>
                <a:latin typeface="Courier New" pitchFamily="49" charset="0"/>
                <a:cs typeface="Courier New" pitchFamily="49" charset="0"/>
              </a:rPr>
              <a:t>hit.t</a:t>
            </a:r>
            <a:r>
              <a:rPr lang="en-US" sz="1800" b="1" dirty="0">
                <a:latin typeface="Courier New" pitchFamily="49" charset="0"/>
                <a:cs typeface="Courier New" pitchFamily="49" charset="0"/>
              </a:rPr>
              <a:t> &lt; 0)</a:t>
            </a:r>
            <a:r>
              <a:rPr lang="hu-HU" sz="1800" b="1" dirty="0">
                <a:latin typeface="Courier New" pitchFamily="49" charset="0"/>
                <a:cs typeface="Courier New" pitchFamily="49" charset="0"/>
              </a:rPr>
              <a:t> </a:t>
            </a:r>
            <a:r>
              <a:rPr lang="en-US" sz="1800" b="1" dirty="0">
                <a:latin typeface="Courier New" pitchFamily="49" charset="0"/>
                <a:cs typeface="Courier New" pitchFamily="49" charset="0"/>
              </a:rPr>
              <a:t>return </a:t>
            </a:r>
            <a:r>
              <a:rPr lang="hu-HU" sz="1800" i="1" dirty="0">
                <a:cs typeface="Times New Roman" panose="02020603050405020304" pitchFamily="18" charset="0"/>
              </a:rPr>
              <a:t>L</a:t>
            </a:r>
            <a:r>
              <a:rPr lang="hu-HU" sz="1800" baseline="-25000" dirty="0">
                <a:cs typeface="Times New Roman" panose="02020603050405020304" pitchFamily="18" charset="0"/>
              </a:rPr>
              <a:t>a</a:t>
            </a:r>
            <a:r>
              <a:rPr lang="en-US" sz="1800" b="1" dirty="0">
                <a:latin typeface="Courier New" pitchFamily="49" charset="0"/>
                <a:cs typeface="Courier New" pitchFamily="49" charset="0"/>
              </a:rPr>
              <a:t>;</a:t>
            </a:r>
            <a:r>
              <a:rPr lang="hu-HU" sz="1800" b="1" dirty="0">
                <a:latin typeface="Courier New" pitchFamily="49" charset="0"/>
                <a:cs typeface="Courier New" pitchFamily="49" charset="0"/>
              </a:rPr>
              <a:t> </a:t>
            </a:r>
            <a:r>
              <a:rPr lang="en-US" sz="1800" dirty="0">
                <a:latin typeface="+mn-lt"/>
                <a:cs typeface="Courier New" pitchFamily="49" charset="0"/>
              </a:rPr>
              <a:t>// nothing</a:t>
            </a:r>
            <a:endParaRPr lang="hu-HU" sz="600" b="1" dirty="0">
              <a:solidFill>
                <a:srgbClr val="00B050"/>
              </a:solidFill>
              <a:latin typeface="Courier New" pitchFamily="49" charset="0"/>
              <a:cs typeface="Courier New" pitchFamily="49" charset="0"/>
            </a:endParaRPr>
          </a:p>
          <a:p>
            <a:pPr>
              <a:defRPr/>
            </a:pPr>
            <a:r>
              <a:rPr lang="en-US" sz="1800" b="1" dirty="0">
                <a:latin typeface="Courier New" pitchFamily="49" charset="0"/>
                <a:cs typeface="Courier New" pitchFamily="49" charset="0"/>
              </a:rPr>
              <a:t>  </a:t>
            </a:r>
            <a:r>
              <a:rPr lang="hu-HU" sz="1800" b="1" dirty="0">
                <a:latin typeface="Courier New" pitchFamily="49" charset="0"/>
                <a:cs typeface="Courier New" pitchFamily="49" charset="0"/>
              </a:rPr>
              <a:t>vec3 </a:t>
            </a:r>
            <a:r>
              <a:rPr lang="hu-HU" sz="1800" b="1" dirty="0" err="1">
                <a:latin typeface="Courier New" pitchFamily="49" charset="0"/>
                <a:cs typeface="Courier New" pitchFamily="49" charset="0"/>
              </a:rPr>
              <a:t>outRad</a:t>
            </a:r>
            <a:r>
              <a:rPr lang="hu-HU" sz="1800" b="1" dirty="0">
                <a:latin typeface="Courier New" pitchFamily="49" charset="0"/>
                <a:cs typeface="Courier New" pitchFamily="49" charset="0"/>
              </a:rPr>
              <a:t>(</a:t>
            </a:r>
            <a:r>
              <a:rPr lang="en-US" sz="1800" b="1" dirty="0">
                <a:latin typeface="Courier New" pitchFamily="49" charset="0"/>
                <a:cs typeface="Courier New" pitchFamily="49" charset="0"/>
              </a:rPr>
              <a:t>0, 0, 0);</a:t>
            </a:r>
          </a:p>
          <a:p>
            <a:pPr>
              <a:defRPr/>
            </a:pPr>
            <a:r>
              <a:rPr lang="en-US" sz="1800" b="1" dirty="0">
                <a:latin typeface="Courier New" pitchFamily="49" charset="0"/>
                <a:cs typeface="Courier New" pitchFamily="49" charset="0"/>
              </a:rPr>
              <a:t>  if(</a:t>
            </a:r>
            <a:r>
              <a:rPr lang="en-US" sz="1800" b="1" dirty="0" err="1">
                <a:latin typeface="Courier New" pitchFamily="49" charset="0"/>
                <a:cs typeface="Courier New" pitchFamily="49" charset="0"/>
              </a:rPr>
              <a:t>hit.material</a:t>
            </a:r>
            <a:r>
              <a:rPr lang="en-US" sz="1800" b="1" dirty="0">
                <a:latin typeface="Courier New" pitchFamily="49" charset="0"/>
                <a:cs typeface="Courier New" pitchFamily="49" charset="0"/>
              </a:rPr>
              <a:t>-&gt;rough) </a:t>
            </a:r>
            <a:r>
              <a:rPr lang="hu-HU" sz="1800" b="1" dirty="0" err="1">
                <a:latin typeface="Courier New" pitchFamily="49" charset="0"/>
                <a:cs typeface="Courier New" pitchFamily="49" charset="0"/>
              </a:rPr>
              <a:t>outRad</a:t>
            </a:r>
            <a:r>
              <a:rPr lang="en-US" sz="1800" b="1" i="1" dirty="0">
                <a:cs typeface="Times New Roman" panose="02020603050405020304" pitchFamily="18" charset="0"/>
              </a:rPr>
              <a:t>  </a:t>
            </a:r>
            <a:r>
              <a:rPr lang="en-US" sz="1800" b="1" dirty="0">
                <a:latin typeface="Courier New" pitchFamily="49" charset="0"/>
                <a:cs typeface="Courier New" pitchFamily="49" charset="0"/>
              </a:rPr>
              <a:t>=</a:t>
            </a:r>
            <a:r>
              <a:rPr lang="en-US" sz="1800" b="1" i="1" dirty="0">
                <a:cs typeface="Times New Roman" panose="02020603050405020304" pitchFamily="18" charset="0"/>
              </a:rPr>
              <a:t>  </a:t>
            </a:r>
            <a:r>
              <a:rPr lang="en-US" sz="1800" b="1" dirty="0" err="1">
                <a:solidFill>
                  <a:srgbClr val="00B050"/>
                </a:solidFill>
                <a:latin typeface="Courier New" panose="02070309020205020404" pitchFamily="49" charset="0"/>
                <a:cs typeface="Courier New" panose="02070309020205020404" pitchFamily="49" charset="0"/>
              </a:rPr>
              <a:t>DirectLight</a:t>
            </a:r>
            <a:r>
              <a:rPr lang="en-US" sz="1800" b="1" dirty="0">
                <a:solidFill>
                  <a:srgbClr val="00B050"/>
                </a:solidFill>
                <a:latin typeface="Courier New" panose="02070309020205020404" pitchFamily="49" charset="0"/>
                <a:cs typeface="Courier New" panose="02070309020205020404" pitchFamily="49" charset="0"/>
              </a:rPr>
              <a:t>(hit);</a:t>
            </a:r>
          </a:p>
          <a:p>
            <a:pPr>
              <a:defRPr/>
            </a:pPr>
            <a:endParaRPr lang="hu-HU" sz="1000" b="1" dirty="0">
              <a:latin typeface="Courier New" pitchFamily="49" charset="0"/>
              <a:cs typeface="Courier New" pitchFamily="49" charset="0"/>
            </a:endParaRPr>
          </a:p>
          <a:p>
            <a:pPr>
              <a:defRPr/>
            </a:pPr>
            <a:r>
              <a:rPr lang="en-US" sz="1800" b="1" dirty="0">
                <a:latin typeface="Courier New" pitchFamily="49" charset="0"/>
                <a:cs typeface="Courier New" pitchFamily="49" charset="0"/>
              </a:rPr>
              <a:t>  if(</a:t>
            </a:r>
            <a:r>
              <a:rPr lang="en-US" sz="1800" b="1" dirty="0" err="1">
                <a:latin typeface="Courier New" pitchFamily="49" charset="0"/>
                <a:cs typeface="Courier New" pitchFamily="49" charset="0"/>
              </a:rPr>
              <a:t>hit.material</a:t>
            </a:r>
            <a:r>
              <a:rPr lang="en-US" sz="1800" b="1" dirty="0">
                <a:latin typeface="Courier New" pitchFamily="49" charset="0"/>
                <a:cs typeface="Courier New" pitchFamily="49" charset="0"/>
              </a:rPr>
              <a:t>-&gt;reflective){</a:t>
            </a:r>
            <a:endParaRPr lang="hu-HU" sz="1800" b="1" dirty="0">
              <a:latin typeface="Courier New" pitchFamily="49" charset="0"/>
              <a:cs typeface="Courier New" pitchFamily="49" charset="0"/>
            </a:endParaRPr>
          </a:p>
          <a:p>
            <a:pPr>
              <a:defRPr/>
            </a:pPr>
            <a:r>
              <a:rPr lang="hu-HU"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Ray </a:t>
            </a:r>
            <a:r>
              <a:rPr lang="en-US" sz="1800" b="1" dirty="0" err="1">
                <a:solidFill>
                  <a:srgbClr val="0000FF"/>
                </a:solidFill>
                <a:latin typeface="Courier New" pitchFamily="49" charset="0"/>
                <a:cs typeface="Courier New" pitchFamily="49" charset="0"/>
              </a:rPr>
              <a:t>reflectRay</a:t>
            </a:r>
            <a:r>
              <a:rPr lang="en-US" sz="1800" b="1" dirty="0">
                <a:latin typeface="Courier New" pitchFamily="49" charset="0"/>
                <a:cs typeface="Courier New" pitchFamily="49" charset="0"/>
              </a:rPr>
              <a:t>(</a:t>
            </a:r>
            <a:r>
              <a:rPr lang="en-US" sz="1800" b="1" dirty="0">
                <a:cs typeface="Times New Roman" panose="02020603050405020304" pitchFamily="18" charset="0"/>
              </a:rPr>
              <a:t>r</a:t>
            </a:r>
            <a:r>
              <a:rPr lang="hu-HU" sz="1800" b="1" i="1" dirty="0">
                <a:solidFill>
                  <a:srgbClr val="7030A0"/>
                </a:solidFill>
                <a:cs typeface="Times New Roman" panose="02020603050405020304" pitchFamily="18" charset="0"/>
              </a:rPr>
              <a:t> + </a:t>
            </a:r>
            <a:r>
              <a:rPr lang="en-US" sz="1800" b="1" dirty="0">
                <a:solidFill>
                  <a:srgbClr val="7030A0"/>
                </a:solidFill>
                <a:cs typeface="Times New Roman" panose="02020603050405020304" pitchFamily="18" charset="0"/>
              </a:rPr>
              <a:t>N</a:t>
            </a:r>
            <a:r>
              <a:rPr lang="hu-HU" sz="1800" b="1" i="1" dirty="0">
                <a:solidFill>
                  <a:srgbClr val="7030A0"/>
                </a:solidFill>
                <a:cs typeface="Times New Roman" panose="02020603050405020304" pitchFamily="18" charset="0"/>
                <a:sym typeface="Symbol" panose="05050102010706020507" pitchFamily="18" charset="2"/>
              </a:rPr>
              <a:t></a:t>
            </a:r>
            <a:r>
              <a:rPr lang="en-US" sz="1800" b="1" dirty="0">
                <a:latin typeface="Courier New" pitchFamily="49" charset="0"/>
                <a:cs typeface="Courier New" pitchFamily="49" charset="0"/>
              </a:rPr>
              <a:t>, </a:t>
            </a:r>
            <a:r>
              <a:rPr lang="en-US" sz="1800" b="1" dirty="0">
                <a:solidFill>
                  <a:srgbClr val="C00000"/>
                </a:solidFill>
                <a:latin typeface="Courier New" pitchFamily="49" charset="0"/>
                <a:cs typeface="Courier New" pitchFamily="49" charset="0"/>
              </a:rPr>
              <a:t>ref</a:t>
            </a:r>
            <a:r>
              <a:rPr lang="hu-HU" sz="1800" b="1" dirty="0">
                <a:solidFill>
                  <a:srgbClr val="C00000"/>
                </a:solidFill>
                <a:latin typeface="Courier New" pitchFamily="49" charset="0"/>
                <a:cs typeface="Courier New" pitchFamily="49" charset="0"/>
              </a:rPr>
              <a:t>le</a:t>
            </a:r>
            <a:r>
              <a:rPr lang="en-US" sz="1800" b="1" dirty="0" err="1">
                <a:solidFill>
                  <a:srgbClr val="C00000"/>
                </a:solidFill>
                <a:latin typeface="Courier New" pitchFamily="49" charset="0"/>
                <a:cs typeface="Courier New" pitchFamily="49" charset="0"/>
              </a:rPr>
              <a:t>ct</a:t>
            </a:r>
            <a:r>
              <a:rPr lang="en-US" sz="1800" b="1" dirty="0">
                <a:latin typeface="Courier New" pitchFamily="49" charset="0"/>
                <a:cs typeface="Courier New" pitchFamily="49" charset="0"/>
              </a:rPr>
              <a:t>(</a:t>
            </a:r>
            <a:r>
              <a:rPr lang="hu-HU" sz="1800" b="1" dirty="0" err="1">
                <a:latin typeface="Courier New" pitchFamily="49" charset="0"/>
                <a:cs typeface="Courier New" pitchFamily="49" charset="0"/>
              </a:rPr>
              <a:t>ray.dir</a:t>
            </a:r>
            <a:r>
              <a:rPr lang="en-US" sz="1800" b="1" dirty="0" smtClean="0">
                <a:latin typeface="Courier New" pitchFamily="49" charset="0"/>
                <a:cs typeface="Courier New" pitchFamily="49" charset="0"/>
              </a:rPr>
              <a:t>,</a:t>
            </a:r>
            <a:r>
              <a:rPr lang="hu-HU" sz="1800" b="1" dirty="0" smtClean="0">
                <a:latin typeface="Courier New" pitchFamily="49" charset="0"/>
                <a:cs typeface="Courier New" pitchFamily="49" charset="0"/>
              </a:rPr>
              <a:t> </a:t>
            </a:r>
            <a:r>
              <a:rPr lang="en-US" sz="1800" b="1" dirty="0" smtClean="0">
                <a:cs typeface="Times New Roman" pitchFamily="18" charset="0"/>
              </a:rPr>
              <a:t>N</a:t>
            </a:r>
            <a:r>
              <a:rPr lang="en-US" sz="1800" b="1" dirty="0">
                <a:latin typeface="Courier New" pitchFamily="49" charset="0"/>
                <a:cs typeface="Courier New" pitchFamily="49" charset="0"/>
              </a:rPr>
              <a:t>)</a:t>
            </a:r>
            <a:r>
              <a:rPr lang="en-US" sz="1800" b="1" dirty="0" smtClean="0">
                <a:latin typeface="Courier New" pitchFamily="49" charset="0"/>
                <a:cs typeface="Courier New" pitchFamily="49" charset="0"/>
              </a:rPr>
              <a:t>, </a:t>
            </a:r>
            <a:r>
              <a:rPr lang="en-US" sz="1800" b="1" dirty="0" err="1">
                <a:latin typeface="Courier New" pitchFamily="49" charset="0"/>
                <a:cs typeface="Courier New" pitchFamily="49" charset="0"/>
              </a:rPr>
              <a:t>ray.out</a:t>
            </a:r>
            <a:r>
              <a:rPr lang="en-US" sz="1800" b="1" dirty="0">
                <a:latin typeface="Courier New" pitchFamily="49" charset="0"/>
                <a:cs typeface="Courier New" pitchFamily="49" charset="0"/>
              </a:rPr>
              <a:t>);</a:t>
            </a:r>
          </a:p>
          <a:p>
            <a:pPr>
              <a:defRPr/>
            </a:pPr>
            <a:r>
              <a:rPr lang="hu-HU" sz="1800" b="1" dirty="0">
                <a:latin typeface="Courier New" pitchFamily="49" charset="0"/>
                <a:cs typeface="Courier New" pitchFamily="49" charset="0"/>
              </a:rPr>
              <a:t>    </a:t>
            </a:r>
            <a:r>
              <a:rPr lang="hu-HU" sz="1800" b="1" dirty="0" smtClean="0">
                <a:latin typeface="Courier New" pitchFamily="49" charset="0"/>
                <a:cs typeface="Courier New" pitchFamily="49" charset="0"/>
              </a:rPr>
              <a:t> </a:t>
            </a:r>
            <a:r>
              <a:rPr lang="hu-HU" sz="1800" b="1" dirty="0" err="1" smtClean="0">
                <a:latin typeface="Courier New" pitchFamily="49" charset="0"/>
                <a:cs typeface="Courier New" pitchFamily="49" charset="0"/>
              </a:rPr>
              <a:t>outRad</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a:t>
            </a:r>
            <a:r>
              <a:rPr lang="hu-HU" sz="1800" b="1" dirty="0">
                <a:latin typeface="Courier New" pitchFamily="49" charset="0"/>
                <a:cs typeface="Courier New" pitchFamily="49" charset="0"/>
              </a:rPr>
              <a:t> </a:t>
            </a:r>
            <a:r>
              <a:rPr lang="en-US" sz="1800" b="1" dirty="0">
                <a:solidFill>
                  <a:srgbClr val="C00000"/>
                </a:solidFill>
                <a:latin typeface="Courier New" pitchFamily="49" charset="0"/>
                <a:cs typeface="Courier New" pitchFamily="49" charset="0"/>
              </a:rPr>
              <a:t>trace</a:t>
            </a:r>
            <a:r>
              <a:rPr lang="en-US" sz="1800" b="1" dirty="0">
                <a:latin typeface="Courier New" pitchFamily="49" charset="0"/>
                <a:cs typeface="Courier New" pitchFamily="49" charset="0"/>
              </a:rPr>
              <a:t>(</a:t>
            </a:r>
            <a:r>
              <a:rPr lang="en-US" sz="1800" b="1" dirty="0" err="1">
                <a:solidFill>
                  <a:srgbClr val="0000FF"/>
                </a:solidFill>
                <a:latin typeface="Courier New" pitchFamily="49" charset="0"/>
                <a:cs typeface="Courier New" pitchFamily="49" charset="0"/>
              </a:rPr>
              <a:t>reflectRay</a:t>
            </a:r>
            <a:r>
              <a:rPr lang="en-US" sz="1800" b="1" dirty="0" smtClean="0">
                <a:latin typeface="Courier New" pitchFamily="49" charset="0"/>
                <a:cs typeface="Courier New" pitchFamily="49" charset="0"/>
              </a:rPr>
              <a:t>)</a:t>
            </a:r>
            <a:r>
              <a:rPr lang="hu-HU"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r>
              <a:rPr lang="hu-HU" sz="1800" b="1" dirty="0" smtClean="0">
                <a:latin typeface="Courier New" pitchFamily="49" charset="0"/>
                <a:cs typeface="Courier New" pitchFamily="49" charset="0"/>
              </a:rPr>
              <a:t> </a:t>
            </a:r>
            <a:r>
              <a:rPr lang="hu-HU" sz="1800" b="1" dirty="0" err="1" smtClean="0">
                <a:solidFill>
                  <a:srgbClr val="C00000"/>
                </a:solidFill>
                <a:latin typeface="Courier New" pitchFamily="49" charset="0"/>
                <a:cs typeface="Courier New" pitchFamily="49" charset="0"/>
              </a:rPr>
              <a:t>Fresnel</a:t>
            </a:r>
            <a:r>
              <a:rPr lang="en-US" sz="1800" b="1" dirty="0">
                <a:latin typeface="Courier New" pitchFamily="49" charset="0"/>
                <a:cs typeface="Courier New" pitchFamily="49" charset="0"/>
              </a:rPr>
              <a:t>(</a:t>
            </a:r>
            <a:r>
              <a:rPr lang="hu-HU" sz="1800" b="1" dirty="0" err="1">
                <a:latin typeface="Courier New" pitchFamily="49" charset="0"/>
                <a:cs typeface="Courier New" pitchFamily="49" charset="0"/>
              </a:rPr>
              <a:t>ray.dir</a:t>
            </a:r>
            <a:r>
              <a:rPr lang="hu-HU" sz="1800" b="1" dirty="0" smtClean="0">
                <a:latin typeface="Courier New" pitchFamily="49" charset="0"/>
                <a:cs typeface="Courier New" pitchFamily="49" charset="0"/>
              </a:rPr>
              <a:t>, </a:t>
            </a:r>
            <a:r>
              <a:rPr lang="en-US" sz="1800" b="1" dirty="0" smtClean="0">
                <a:cs typeface="Times New Roman" pitchFamily="18" charset="0"/>
              </a:rPr>
              <a:t>N</a:t>
            </a:r>
            <a:r>
              <a:rPr lang="en-US" sz="1800" b="1" dirty="0">
                <a:latin typeface="Courier New" pitchFamily="49" charset="0"/>
                <a:cs typeface="Courier New" pitchFamily="49" charset="0"/>
              </a:rPr>
              <a:t>);</a:t>
            </a:r>
          </a:p>
          <a:p>
            <a:pPr>
              <a:defRPr/>
            </a:pPr>
            <a:r>
              <a:rPr lang="hu-HU" sz="1800" b="1" dirty="0">
                <a:latin typeface="Courier New" pitchFamily="49" charset="0"/>
                <a:cs typeface="Courier New" pitchFamily="49" charset="0"/>
              </a:rPr>
              <a:t>  </a:t>
            </a:r>
            <a:r>
              <a:rPr lang="en-US" sz="1800" b="1" dirty="0">
                <a:latin typeface="Courier New" pitchFamily="49" charset="0"/>
                <a:cs typeface="Courier New" pitchFamily="49" charset="0"/>
              </a:rPr>
              <a:t>}</a:t>
            </a:r>
          </a:p>
          <a:p>
            <a:pPr>
              <a:defRPr/>
            </a:pPr>
            <a:r>
              <a:rPr lang="hu-HU" sz="1800" b="1" dirty="0">
                <a:latin typeface="Courier New" pitchFamily="49" charset="0"/>
                <a:cs typeface="Courier New" pitchFamily="49" charset="0"/>
              </a:rPr>
              <a:t>  </a:t>
            </a:r>
            <a:r>
              <a:rPr lang="en-US" sz="1800" b="1" dirty="0">
                <a:latin typeface="Courier New" pitchFamily="49" charset="0"/>
                <a:cs typeface="Courier New" pitchFamily="49" charset="0"/>
              </a:rPr>
              <a:t>if(</a:t>
            </a:r>
            <a:r>
              <a:rPr lang="en-US" sz="1800" b="1" dirty="0" err="1">
                <a:latin typeface="Courier New" pitchFamily="49" charset="0"/>
                <a:cs typeface="Courier New" pitchFamily="49" charset="0"/>
              </a:rPr>
              <a:t>hit.material</a:t>
            </a:r>
            <a:r>
              <a:rPr lang="en-US" sz="1800" b="1" dirty="0">
                <a:latin typeface="Courier New" pitchFamily="49" charset="0"/>
                <a:cs typeface="Courier New" pitchFamily="49" charset="0"/>
              </a:rPr>
              <a:t>-&gt;refractive)</a:t>
            </a:r>
            <a:r>
              <a:rPr lang="hu-HU" sz="1800" b="1" dirty="0">
                <a:latin typeface="Courier New" pitchFamily="49" charset="0"/>
                <a:cs typeface="Courier New" pitchFamily="49" charset="0"/>
              </a:rPr>
              <a:t> </a:t>
            </a:r>
            <a:r>
              <a:rPr lang="en-US" sz="1800" b="1" dirty="0">
                <a:latin typeface="Courier New" pitchFamily="49" charset="0"/>
                <a:cs typeface="Courier New" pitchFamily="49" charset="0"/>
              </a:rPr>
              <a:t>{</a:t>
            </a:r>
          </a:p>
          <a:p>
            <a:pPr>
              <a:defRPr/>
            </a:pPr>
            <a:r>
              <a:rPr lang="en-US" sz="1800" b="1" dirty="0">
                <a:latin typeface="Courier New" pitchFamily="49" charset="0"/>
                <a:cs typeface="Courier New" pitchFamily="49" charset="0"/>
              </a:rPr>
              <a:t>    </a:t>
            </a:r>
            <a:r>
              <a:rPr lang="hu-HU"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ior</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ray.out</a:t>
            </a:r>
            <a:r>
              <a:rPr lang="en-US" sz="1800" b="1" dirty="0">
                <a:latin typeface="Courier New" pitchFamily="49" charset="0"/>
                <a:cs typeface="Courier New" pitchFamily="49" charset="0"/>
              </a:rPr>
              <a:t>) ? </a:t>
            </a:r>
            <a:r>
              <a:rPr lang="en-US" sz="1800" b="1" dirty="0" err="1">
                <a:latin typeface="Courier New" pitchFamily="49" charset="0"/>
                <a:cs typeface="Courier New" pitchFamily="49" charset="0"/>
              </a:rPr>
              <a:t>n.x</a:t>
            </a:r>
            <a:r>
              <a:rPr lang="en-US" sz="1800" b="1" dirty="0">
                <a:latin typeface="Courier New" pitchFamily="49" charset="0"/>
                <a:cs typeface="Courier New" pitchFamily="49" charset="0"/>
              </a:rPr>
              <a:t> : 1/</a:t>
            </a:r>
            <a:r>
              <a:rPr lang="en-US" sz="1800" b="1" dirty="0" err="1">
                <a:latin typeface="Courier New" pitchFamily="49" charset="0"/>
                <a:cs typeface="Courier New" pitchFamily="49" charset="0"/>
              </a:rPr>
              <a:t>n.x</a:t>
            </a:r>
            <a:r>
              <a:rPr lang="en-US" sz="1800" b="1" dirty="0">
                <a:latin typeface="Courier New" pitchFamily="49" charset="0"/>
                <a:cs typeface="Courier New" pitchFamily="49" charset="0"/>
              </a:rPr>
              <a:t>;</a:t>
            </a:r>
          </a:p>
          <a:p>
            <a:pPr>
              <a:defRPr/>
            </a:pPr>
            <a:r>
              <a:rPr lang="hu-HU" sz="1800" b="1" dirty="0">
                <a:latin typeface="Courier New" pitchFamily="49" charset="0"/>
                <a:cs typeface="Courier New" pitchFamily="49" charset="0"/>
              </a:rPr>
              <a:t>    </a:t>
            </a:r>
            <a:r>
              <a:rPr lang="hu-HU" sz="1800" b="1" dirty="0" smtClean="0">
                <a:latin typeface="Courier New" pitchFamily="49" charset="0"/>
                <a:cs typeface="Courier New" pitchFamily="49" charset="0"/>
              </a:rPr>
              <a:t> </a:t>
            </a:r>
            <a:r>
              <a:rPr lang="hu-HU" sz="1800" b="1" dirty="0" err="1" smtClean="0">
                <a:latin typeface="Courier New" pitchFamily="49" charset="0"/>
                <a:cs typeface="Courier New" pitchFamily="49" charset="0"/>
              </a:rPr>
              <a:t>vec</a:t>
            </a:r>
            <a:r>
              <a:rPr lang="en-US" sz="1800" b="1" dirty="0">
                <a:latin typeface="Courier New" pitchFamily="49" charset="0"/>
                <a:cs typeface="Courier New" pitchFamily="49" charset="0"/>
              </a:rPr>
              <a:t>3 </a:t>
            </a:r>
            <a:r>
              <a:rPr lang="en-US" sz="1800" b="1" dirty="0" err="1">
                <a:latin typeface="Courier New" pitchFamily="49" charset="0"/>
                <a:cs typeface="Courier New" pitchFamily="49" charset="0"/>
              </a:rPr>
              <a:t>refractionDir</a:t>
            </a:r>
            <a:r>
              <a:rPr lang="en-US" sz="1800" b="1" dirty="0">
                <a:latin typeface="Courier New" pitchFamily="49" charset="0"/>
                <a:cs typeface="Courier New" pitchFamily="49" charset="0"/>
              </a:rPr>
              <a:t> = </a:t>
            </a:r>
            <a:r>
              <a:rPr lang="en-US" sz="1800" b="1" dirty="0">
                <a:solidFill>
                  <a:srgbClr val="C00000"/>
                </a:solidFill>
                <a:latin typeface="Courier New" pitchFamily="49" charset="0"/>
                <a:cs typeface="Courier New" pitchFamily="49" charset="0"/>
              </a:rPr>
              <a:t>refract</a:t>
            </a:r>
            <a:r>
              <a:rPr lang="en-US" sz="1800" b="1" dirty="0">
                <a:latin typeface="Courier New" pitchFamily="49" charset="0"/>
                <a:cs typeface="Courier New" pitchFamily="49" charset="0"/>
              </a:rPr>
              <a:t>(</a:t>
            </a:r>
            <a:r>
              <a:rPr lang="hu-HU" sz="1800" b="1" dirty="0" err="1">
                <a:latin typeface="Courier New" pitchFamily="49" charset="0"/>
                <a:cs typeface="Courier New" pitchFamily="49" charset="0"/>
              </a:rPr>
              <a:t>ray.dir</a:t>
            </a:r>
            <a:r>
              <a:rPr lang="en-US" sz="1800" b="1" dirty="0" smtClean="0">
                <a:latin typeface="Courier New" pitchFamily="49" charset="0"/>
                <a:cs typeface="Courier New" pitchFamily="49" charset="0"/>
              </a:rPr>
              <a:t>,</a:t>
            </a:r>
            <a:r>
              <a:rPr lang="en-US" sz="1800" b="1" dirty="0" err="1" smtClean="0">
                <a:cs typeface="Times New Roman" panose="02020603050405020304" pitchFamily="18" charset="0"/>
              </a:rPr>
              <a:t>N</a:t>
            </a:r>
            <a:r>
              <a:rPr lang="en-US" sz="1800" b="1" dirty="0" err="1" smtClean="0">
                <a:latin typeface="Courier New" pitchFamily="49" charset="0"/>
                <a:cs typeface="Courier New" pitchFamily="49" charset="0"/>
              </a:rPr>
              <a:t>,ior</a:t>
            </a:r>
            <a:r>
              <a:rPr lang="en-US" sz="1800" b="1" dirty="0">
                <a:latin typeface="Courier New" pitchFamily="49" charset="0"/>
                <a:cs typeface="Courier New" pitchFamily="49" charset="0"/>
              </a:rPr>
              <a:t>);</a:t>
            </a:r>
          </a:p>
          <a:p>
            <a:pPr>
              <a:defRPr/>
            </a:pPr>
            <a:r>
              <a:rPr lang="en-US" sz="1800" b="1" dirty="0">
                <a:latin typeface="Courier New" pitchFamily="49" charset="0"/>
                <a:cs typeface="Courier New" pitchFamily="49" charset="0"/>
              </a:rPr>
              <a:t>    </a:t>
            </a:r>
            <a:r>
              <a:rPr lang="hu-HU"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if </a:t>
            </a:r>
            <a:r>
              <a:rPr lang="en-US" sz="1800" b="1" dirty="0">
                <a:latin typeface="Courier New" pitchFamily="49" charset="0"/>
                <a:cs typeface="Courier New" pitchFamily="49" charset="0"/>
              </a:rPr>
              <a:t>(length(</a:t>
            </a:r>
            <a:r>
              <a:rPr lang="en-US" sz="1800" b="1" dirty="0" err="1">
                <a:latin typeface="Courier New" pitchFamily="49" charset="0"/>
                <a:cs typeface="Courier New" pitchFamily="49" charset="0"/>
              </a:rPr>
              <a:t>refractionDir</a:t>
            </a:r>
            <a:r>
              <a:rPr lang="en-US" sz="1800" b="1" dirty="0">
                <a:latin typeface="Courier New" pitchFamily="49" charset="0"/>
                <a:cs typeface="Courier New" pitchFamily="49" charset="0"/>
              </a:rPr>
              <a:t>) &gt; 0) {</a:t>
            </a:r>
          </a:p>
          <a:p>
            <a:pPr marL="0" lvl="1">
              <a:defRPr/>
            </a:pPr>
            <a:r>
              <a:rPr lang="hu-HU" sz="1800" b="1" dirty="0">
                <a:latin typeface="Courier New" pitchFamily="49" charset="0"/>
                <a:cs typeface="Courier New" pitchFamily="49" charset="0"/>
              </a:rPr>
              <a:t>    </a:t>
            </a:r>
            <a:r>
              <a:rPr lang="en-US" sz="1800" b="1" dirty="0">
                <a:latin typeface="Courier New" pitchFamily="49" charset="0"/>
                <a:cs typeface="Courier New" pitchFamily="49" charset="0"/>
              </a:rPr>
              <a:t>  </a:t>
            </a:r>
            <a:r>
              <a:rPr lang="hu-HU"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Ray </a:t>
            </a:r>
            <a:r>
              <a:rPr lang="en-US" sz="1800" b="1" dirty="0" err="1">
                <a:solidFill>
                  <a:srgbClr val="0000FF"/>
                </a:solidFill>
                <a:latin typeface="Courier New" pitchFamily="49" charset="0"/>
                <a:cs typeface="Courier New" pitchFamily="49" charset="0"/>
              </a:rPr>
              <a:t>refractRay</a:t>
            </a:r>
            <a:r>
              <a:rPr lang="en-US" sz="1800" b="1" dirty="0">
                <a:latin typeface="Courier New" pitchFamily="49" charset="0"/>
                <a:cs typeface="Courier New" pitchFamily="49" charset="0"/>
              </a:rPr>
              <a:t>(</a:t>
            </a:r>
            <a:r>
              <a:rPr lang="en-US" sz="1800" b="1" dirty="0">
                <a:cs typeface="Times New Roman" panose="02020603050405020304" pitchFamily="18" charset="0"/>
              </a:rPr>
              <a:t>r</a:t>
            </a:r>
            <a:r>
              <a:rPr lang="hu-HU" sz="1800" b="1" i="1" dirty="0">
                <a:cs typeface="Times New Roman" panose="02020603050405020304" pitchFamily="18" charset="0"/>
              </a:rPr>
              <a:t> </a:t>
            </a:r>
            <a:r>
              <a:rPr lang="hu-HU" sz="1800" b="1" i="1" dirty="0">
                <a:solidFill>
                  <a:srgbClr val="7030A0"/>
                </a:solidFill>
                <a:cs typeface="Times New Roman" panose="02020603050405020304" pitchFamily="18" charset="0"/>
              </a:rPr>
              <a:t>- </a:t>
            </a:r>
            <a:r>
              <a:rPr lang="en-US" sz="1800" b="1" dirty="0">
                <a:solidFill>
                  <a:srgbClr val="7030A0"/>
                </a:solidFill>
                <a:cs typeface="Times New Roman" panose="02020603050405020304" pitchFamily="18" charset="0"/>
              </a:rPr>
              <a:t>N</a:t>
            </a:r>
            <a:r>
              <a:rPr lang="hu-HU" sz="1800" b="1" i="1" dirty="0">
                <a:solidFill>
                  <a:srgbClr val="7030A0"/>
                </a:solidFill>
                <a:cs typeface="Times New Roman" panose="02020603050405020304" pitchFamily="18" charset="0"/>
                <a:sym typeface="Symbol" panose="05050102010706020507" pitchFamily="18" charset="2"/>
              </a:rPr>
              <a:t></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refractionDir</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ray.out</a:t>
            </a:r>
            <a:r>
              <a:rPr lang="en-US" sz="1800" b="1" dirty="0">
                <a:latin typeface="Courier New" pitchFamily="49" charset="0"/>
                <a:cs typeface="Courier New" pitchFamily="49" charset="0"/>
              </a:rPr>
              <a:t>);</a:t>
            </a:r>
          </a:p>
          <a:p>
            <a:pPr marL="0" lvl="1">
              <a:defRPr/>
            </a:pPr>
            <a:r>
              <a:rPr lang="hu-HU" sz="1800" b="1" dirty="0">
                <a:latin typeface="Courier New" pitchFamily="49" charset="0"/>
                <a:cs typeface="Courier New" pitchFamily="49" charset="0"/>
              </a:rPr>
              <a:t>    </a:t>
            </a:r>
            <a:r>
              <a:rPr lang="en-US" sz="1800" b="1" dirty="0">
                <a:latin typeface="Courier New" pitchFamily="49" charset="0"/>
                <a:cs typeface="Courier New" pitchFamily="49" charset="0"/>
              </a:rPr>
              <a:t>  </a:t>
            </a:r>
            <a:r>
              <a:rPr lang="hu-HU" sz="1800" b="1" dirty="0" smtClean="0">
                <a:latin typeface="Courier New" pitchFamily="49" charset="0"/>
                <a:cs typeface="Courier New" pitchFamily="49" charset="0"/>
              </a:rPr>
              <a:t>  </a:t>
            </a:r>
            <a:r>
              <a:rPr lang="hu-HU" sz="1800" b="1" dirty="0" err="1" smtClean="0">
                <a:latin typeface="Courier New" pitchFamily="49" charset="0"/>
                <a:cs typeface="Courier New" pitchFamily="49" charset="0"/>
              </a:rPr>
              <a:t>outRad</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a:t>
            </a:r>
            <a:r>
              <a:rPr lang="hu-HU" sz="1800" b="1" dirty="0">
                <a:latin typeface="Courier New" pitchFamily="49" charset="0"/>
                <a:cs typeface="Courier New" pitchFamily="49" charset="0"/>
              </a:rPr>
              <a:t> </a:t>
            </a:r>
            <a:r>
              <a:rPr lang="en-US" sz="1800" b="1" dirty="0">
                <a:solidFill>
                  <a:srgbClr val="C00000"/>
                </a:solidFill>
                <a:latin typeface="Courier New" pitchFamily="49" charset="0"/>
                <a:cs typeface="Courier New" pitchFamily="49" charset="0"/>
              </a:rPr>
              <a:t>trace</a:t>
            </a:r>
            <a:r>
              <a:rPr lang="en-US" sz="1800" b="1" dirty="0">
                <a:latin typeface="Courier New" pitchFamily="49" charset="0"/>
                <a:cs typeface="Courier New" pitchFamily="49" charset="0"/>
              </a:rPr>
              <a:t>(</a:t>
            </a:r>
            <a:r>
              <a:rPr lang="en-US" sz="1800" b="1" dirty="0" err="1">
                <a:solidFill>
                  <a:srgbClr val="0000FF"/>
                </a:solidFill>
                <a:latin typeface="Courier New" pitchFamily="49" charset="0"/>
                <a:cs typeface="Courier New" pitchFamily="49" charset="0"/>
              </a:rPr>
              <a:t>refractRay</a:t>
            </a:r>
            <a:r>
              <a:rPr lang="en-US" sz="1800" b="1" dirty="0">
                <a:latin typeface="Courier New" pitchFamily="49" charset="0"/>
                <a:cs typeface="Courier New" pitchFamily="49" charset="0"/>
              </a:rPr>
              <a:t>)*(vec3(1,1,1</a:t>
            </a:r>
            <a:r>
              <a:rPr lang="en-US" sz="1800" b="1" dirty="0" smtClean="0">
                <a:latin typeface="Courier New" pitchFamily="49" charset="0"/>
                <a:cs typeface="Courier New" pitchFamily="49" charset="0"/>
              </a:rPr>
              <a:t>)</a:t>
            </a:r>
            <a:r>
              <a:rPr lang="hu-HU"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r>
              <a:rPr lang="hu-HU" sz="1800" b="1" dirty="0" smtClean="0">
                <a:latin typeface="Courier New" pitchFamily="49" charset="0"/>
                <a:cs typeface="Courier New" pitchFamily="49" charset="0"/>
              </a:rPr>
              <a:t> </a:t>
            </a:r>
            <a:r>
              <a:rPr lang="en-US" sz="1800" b="1" dirty="0" smtClean="0">
                <a:solidFill>
                  <a:srgbClr val="C00000"/>
                </a:solidFill>
                <a:latin typeface="Courier New" pitchFamily="49" charset="0"/>
                <a:cs typeface="Courier New" pitchFamily="49" charset="0"/>
              </a:rPr>
              <a:t>F</a:t>
            </a:r>
            <a:r>
              <a:rPr lang="hu-HU" sz="1800" b="1" dirty="0" err="1">
                <a:solidFill>
                  <a:srgbClr val="C00000"/>
                </a:solidFill>
                <a:latin typeface="Courier New" pitchFamily="49" charset="0"/>
                <a:cs typeface="Courier New" pitchFamily="49" charset="0"/>
              </a:rPr>
              <a:t>resnel</a:t>
            </a:r>
            <a:r>
              <a:rPr lang="en-US" sz="1800" b="1" dirty="0">
                <a:latin typeface="Courier New" pitchFamily="49" charset="0"/>
                <a:cs typeface="Courier New" pitchFamily="49" charset="0"/>
              </a:rPr>
              <a:t>(</a:t>
            </a:r>
            <a:r>
              <a:rPr lang="hu-HU" sz="1800" b="1" dirty="0" err="1">
                <a:latin typeface="Courier New" pitchFamily="49" charset="0"/>
                <a:cs typeface="Courier New" pitchFamily="49" charset="0"/>
              </a:rPr>
              <a:t>ray.dir</a:t>
            </a:r>
            <a:r>
              <a:rPr lang="hu-HU" sz="1800" b="1" dirty="0" smtClean="0">
                <a:latin typeface="Courier New" pitchFamily="49" charset="0"/>
                <a:cs typeface="Courier New" pitchFamily="49" charset="0"/>
              </a:rPr>
              <a:t>, </a:t>
            </a:r>
            <a:r>
              <a:rPr lang="en-US" sz="1800" b="1" dirty="0" smtClean="0">
                <a:cs typeface="Times New Roman" pitchFamily="18" charset="0"/>
              </a:rPr>
              <a:t>N</a:t>
            </a:r>
            <a:r>
              <a:rPr lang="en-US" sz="1800" b="1" dirty="0">
                <a:latin typeface="Courier New" pitchFamily="49" charset="0"/>
                <a:cs typeface="Courier New" pitchFamily="49" charset="0"/>
              </a:rPr>
              <a:t>));</a:t>
            </a:r>
          </a:p>
          <a:p>
            <a:pPr marL="0" lvl="1">
              <a:defRPr/>
            </a:pPr>
            <a:r>
              <a:rPr lang="en-US" sz="1800" b="1" dirty="0">
                <a:latin typeface="Courier New" pitchFamily="49" charset="0"/>
                <a:cs typeface="Courier New" pitchFamily="49" charset="0"/>
              </a:rPr>
              <a:t>    }</a:t>
            </a:r>
          </a:p>
          <a:p>
            <a:pPr>
              <a:defRPr/>
            </a:pPr>
            <a:r>
              <a:rPr lang="hu-HU" sz="1800" b="1" dirty="0">
                <a:latin typeface="Courier New" pitchFamily="49" charset="0"/>
                <a:cs typeface="Courier New" pitchFamily="49" charset="0"/>
              </a:rPr>
              <a:t>  </a:t>
            </a:r>
            <a:r>
              <a:rPr lang="en-US" sz="1800" b="1" dirty="0">
                <a:latin typeface="Courier New" pitchFamily="49" charset="0"/>
                <a:cs typeface="Courier New" pitchFamily="49" charset="0"/>
              </a:rPr>
              <a:t>}</a:t>
            </a:r>
            <a:endParaRPr lang="hu-HU" sz="1800" b="1" dirty="0">
              <a:latin typeface="Courier New" pitchFamily="49" charset="0"/>
              <a:cs typeface="Courier New" pitchFamily="49" charset="0"/>
            </a:endParaRPr>
          </a:p>
          <a:p>
            <a:pPr>
              <a:defRPr/>
            </a:pPr>
            <a:r>
              <a:rPr lang="hu-HU" sz="1800" b="1" dirty="0">
                <a:latin typeface="Courier New" pitchFamily="49" charset="0"/>
                <a:cs typeface="Courier New" pitchFamily="49" charset="0"/>
              </a:rPr>
              <a:t>  </a:t>
            </a:r>
            <a:r>
              <a:rPr lang="en-US" sz="1800" b="1" dirty="0">
                <a:latin typeface="Courier New" pitchFamily="49" charset="0"/>
                <a:cs typeface="Courier New" pitchFamily="49" charset="0"/>
              </a:rPr>
              <a:t>return </a:t>
            </a:r>
            <a:r>
              <a:rPr lang="hu-HU" sz="1800" b="1" dirty="0" err="1">
                <a:latin typeface="Courier New" pitchFamily="49" charset="0"/>
                <a:cs typeface="Courier New" pitchFamily="49" charset="0"/>
              </a:rPr>
              <a:t>outRad</a:t>
            </a:r>
            <a:r>
              <a:rPr lang="en-US" sz="1800" b="1" dirty="0">
                <a:latin typeface="Courier New" pitchFamily="49" charset="0"/>
                <a:cs typeface="Courier New" pitchFamily="49" charset="0"/>
              </a:rPr>
              <a:t>;</a:t>
            </a:r>
          </a:p>
          <a:p>
            <a:pPr>
              <a:defRPr/>
            </a:pPr>
            <a:r>
              <a:rPr lang="en-US" sz="1800" b="1" dirty="0">
                <a:latin typeface="Courier New" pitchFamily="49" charset="0"/>
                <a:cs typeface="Courier New" pitchFamily="49" charset="0"/>
              </a:rPr>
              <a:t>}</a:t>
            </a:r>
            <a:endParaRPr lang="hu-HU" sz="1800" dirty="0"/>
          </a:p>
        </p:txBody>
      </p:sp>
      <p:sp>
        <p:nvSpPr>
          <p:cNvPr id="4" name="Téglalap 3"/>
          <p:cNvSpPr/>
          <p:nvPr/>
        </p:nvSpPr>
        <p:spPr>
          <a:xfrm>
            <a:off x="8692560" y="0"/>
            <a:ext cx="3499440" cy="3933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150" name="Oval 5"/>
          <p:cNvSpPr>
            <a:spLocks noChangeArrowheads="1"/>
          </p:cNvSpPr>
          <p:nvPr/>
        </p:nvSpPr>
        <p:spPr bwMode="auto">
          <a:xfrm rot="2315074">
            <a:off x="10543585" y="1650657"/>
            <a:ext cx="1447800" cy="914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1" name="Freeform 6"/>
          <p:cNvSpPr>
            <a:spLocks/>
          </p:cNvSpPr>
          <p:nvPr/>
        </p:nvSpPr>
        <p:spPr bwMode="auto">
          <a:xfrm rot="18974213">
            <a:off x="10238785" y="2488857"/>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52" name="Line 7"/>
          <p:cNvSpPr>
            <a:spLocks noChangeShapeType="1"/>
          </p:cNvSpPr>
          <p:nvPr/>
        </p:nvSpPr>
        <p:spPr bwMode="auto">
          <a:xfrm flipH="1">
            <a:off x="10281648" y="964857"/>
            <a:ext cx="990600" cy="2590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3" name="Rectangle 8"/>
          <p:cNvSpPr>
            <a:spLocks noChangeArrowheads="1"/>
          </p:cNvSpPr>
          <p:nvPr/>
        </p:nvSpPr>
        <p:spPr bwMode="auto">
          <a:xfrm>
            <a:off x="11211924" y="1122019"/>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a:latin typeface="+mn-lt"/>
              </a:rPr>
              <a:t>ray</a:t>
            </a:r>
            <a:endParaRPr lang="hu-HU" altLang="en-US" dirty="0">
              <a:latin typeface="+mn-lt"/>
            </a:endParaRPr>
          </a:p>
        </p:txBody>
      </p:sp>
      <p:grpSp>
        <p:nvGrpSpPr>
          <p:cNvPr id="2" name="Group 12"/>
          <p:cNvGrpSpPr>
            <a:grpSpLocks/>
          </p:cNvGrpSpPr>
          <p:nvPr/>
        </p:nvGrpSpPr>
        <p:grpSpPr bwMode="auto">
          <a:xfrm>
            <a:off x="10738853" y="1193459"/>
            <a:ext cx="731838" cy="995363"/>
            <a:chOff x="4512" y="1296"/>
            <a:chExt cx="461" cy="627"/>
          </a:xfrm>
        </p:grpSpPr>
        <mc:AlternateContent xmlns:mc="http://schemas.openxmlformats.org/markup-compatibility/2006" xmlns:a14="http://schemas.microsoft.com/office/drawing/2010/main">
          <mc:Choice Requires="a14">
            <p:sp>
              <p:nvSpPr>
                <p:cNvPr id="6167" name="Rectangle 14"/>
                <p:cNvSpPr>
                  <a:spLocks noChangeArrowheads="1"/>
                </p:cNvSpPr>
                <p:nvPr/>
              </p:nvSpPr>
              <p:spPr bwMode="auto">
                <a:xfrm>
                  <a:off x="4704" y="1632"/>
                  <a:ext cx="269"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rPr>
                          <m:t>𝒓</m:t>
                        </m:r>
                      </m:oMath>
                    </m:oMathPara>
                  </a14:m>
                  <a:endParaRPr lang="hu-HU" altLang="en-US" b="1" dirty="0"/>
                </a:p>
              </p:txBody>
            </p:sp>
          </mc:Choice>
          <mc:Fallback xmlns="">
            <p:sp>
              <p:nvSpPr>
                <p:cNvPr id="6167" name="Rectangle 14"/>
                <p:cNvSpPr>
                  <a:spLocks noRot="1" noChangeAspect="1" noMove="1" noResize="1" noEditPoints="1" noAdjustHandles="1" noChangeArrowheads="1" noChangeShapeType="1" noTextEdit="1"/>
                </p:cNvSpPr>
                <p:nvPr/>
              </p:nvSpPr>
              <p:spPr bwMode="auto">
                <a:xfrm>
                  <a:off x="4704" y="1632"/>
                  <a:ext cx="269" cy="291"/>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6168" name="Line 15"/>
            <p:cNvSpPr>
              <a:spLocks noChangeShapeType="1"/>
            </p:cNvSpPr>
            <p:nvPr/>
          </p:nvSpPr>
          <p:spPr bwMode="auto">
            <a:xfrm flipH="1" flipV="1">
              <a:off x="4512" y="1296"/>
              <a:ext cx="144" cy="3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66" name="Oval 13"/>
            <p:cNvSpPr>
              <a:spLocks noChangeArrowheads="1"/>
            </p:cNvSpPr>
            <p:nvPr/>
          </p:nvSpPr>
          <p:spPr bwMode="auto">
            <a:xfrm>
              <a:off x="4608" y="1632"/>
              <a:ext cx="96" cy="96"/>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228368" name="Line 16"/>
          <p:cNvSpPr>
            <a:spLocks noChangeShapeType="1"/>
          </p:cNvSpPr>
          <p:nvPr/>
        </p:nvSpPr>
        <p:spPr bwMode="auto">
          <a:xfrm flipH="1" flipV="1">
            <a:off x="9900648" y="1269657"/>
            <a:ext cx="1066800" cy="533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8369" name="Line 17"/>
          <p:cNvSpPr>
            <a:spLocks noChangeShapeType="1"/>
          </p:cNvSpPr>
          <p:nvPr/>
        </p:nvSpPr>
        <p:spPr bwMode="auto">
          <a:xfrm>
            <a:off x="11000785" y="1803057"/>
            <a:ext cx="762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8" name="Téglalap 17"/>
              <p:cNvSpPr>
                <a:spLocks noChangeArrowheads="1"/>
              </p:cNvSpPr>
              <p:nvPr/>
            </p:nvSpPr>
            <p:spPr bwMode="auto">
              <a:xfrm>
                <a:off x="10635661" y="761658"/>
                <a:ext cx="495649"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cs typeface="Times New Roman" pitchFamily="18" charset="0"/>
                        </a:rPr>
                        <m:t>𝑵</m:t>
                      </m:r>
                    </m:oMath>
                  </m:oMathPara>
                </a14:m>
                <a:endParaRPr lang="hu-HU" altLang="en-US" dirty="0"/>
              </a:p>
            </p:txBody>
          </p:sp>
        </mc:Choice>
        <mc:Fallback xmlns="">
          <p:sp>
            <p:nvSpPr>
              <p:cNvPr id="18" name="Téglalap 17"/>
              <p:cNvSpPr>
                <a:spLocks noRot="1" noChangeAspect="1" noMove="1" noResize="1" noEditPoints="1" noAdjustHandles="1" noChangeArrowheads="1" noChangeShapeType="1" noTextEdit="1"/>
              </p:cNvSpPr>
              <p:nvPr/>
            </p:nvSpPr>
            <p:spPr bwMode="auto">
              <a:xfrm>
                <a:off x="10635661" y="761658"/>
                <a:ext cx="495649" cy="46166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19" name="Line 7"/>
          <p:cNvSpPr>
            <a:spLocks noChangeShapeType="1"/>
          </p:cNvSpPr>
          <p:nvPr/>
        </p:nvSpPr>
        <p:spPr bwMode="auto">
          <a:xfrm flipV="1">
            <a:off x="11356385" y="401294"/>
            <a:ext cx="287338" cy="787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0" name="Téglalap 19"/>
              <p:cNvSpPr>
                <a:spLocks noChangeArrowheads="1"/>
              </p:cNvSpPr>
              <p:nvPr/>
            </p:nvSpPr>
            <p:spPr bwMode="auto">
              <a:xfrm>
                <a:off x="11211923" y="329858"/>
                <a:ext cx="461986"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cs typeface="Times New Roman" pitchFamily="18" charset="0"/>
                        </a:rPr>
                        <m:t>𝑽</m:t>
                      </m:r>
                    </m:oMath>
                  </m:oMathPara>
                </a14:m>
                <a:endParaRPr lang="hu-HU" altLang="en-US" dirty="0"/>
              </a:p>
            </p:txBody>
          </p:sp>
        </mc:Choice>
        <mc:Fallback xmlns="">
          <p:sp>
            <p:nvSpPr>
              <p:cNvPr id="20" name="Téglalap 19"/>
              <p:cNvSpPr>
                <a:spLocks noRot="1" noChangeAspect="1" noMove="1" noResize="1" noEditPoints="1" noAdjustHandles="1" noChangeArrowheads="1" noChangeShapeType="1" noTextEdit="1"/>
              </p:cNvSpPr>
              <p:nvPr/>
            </p:nvSpPr>
            <p:spPr bwMode="auto">
              <a:xfrm>
                <a:off x="11211923" y="329858"/>
                <a:ext cx="461986" cy="46166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grpSp>
        <p:nvGrpSpPr>
          <p:cNvPr id="3" name="Csoportba foglalás 22"/>
          <p:cNvGrpSpPr>
            <a:grpSpLocks/>
          </p:cNvGrpSpPr>
          <p:nvPr/>
        </p:nvGrpSpPr>
        <p:grpSpPr bwMode="auto">
          <a:xfrm>
            <a:off x="8692560" y="1050582"/>
            <a:ext cx="2274888" cy="1037123"/>
            <a:chOff x="5724128" y="1556792"/>
            <a:chExt cx="2275285" cy="1038216"/>
          </a:xfrm>
        </p:grpSpPr>
        <mc:AlternateContent xmlns:mc="http://schemas.openxmlformats.org/markup-compatibility/2006" xmlns:a14="http://schemas.microsoft.com/office/drawing/2010/main">
          <mc:Choice Requires="a14">
            <p:graphicFrame>
              <p:nvGraphicFramePr>
                <p:cNvPr id="6146" name="Object 2"/>
                <p:cNvGraphicFramePr>
                  <a:graphicFrameLocks noChangeAspect="1"/>
                </p:cNvGraphicFramePr>
                <p:nvPr/>
              </p:nvGraphicFramePr>
              <p:xfrm>
                <a:off x="5724128" y="1556792"/>
                <a:ext cx="607695" cy="859309"/>
              </p:xfrm>
              <a:graphic>
                <a:graphicData uri="http://schemas.openxmlformats.org/presentationml/2006/ole">
                  <mc:AlternateContent>
                    <mc:Choice xmlns:v="urn:schemas-microsoft-com:vml" Requires="v">
                      <p:oleObj spid="_x0000_s6411" name="Klip" r:id="rId7" imgW="2478088" imgH="4460875" progId="">
                        <p:embed/>
                      </p:oleObj>
                    </mc:Choice>
                    <mc:Fallback>
                      <p:oleObj name="Klip" r:id="rId7" imgW="2478088" imgH="4460875" progId="">
                        <p:embed/>
                        <p:pic>
                          <p:nvPicPr>
                            <p:cNvPr id="0" name="Picture 40"/>
                            <p:cNvPicPr>
                              <a:picLocks noChangeAspect="1" noChangeArrowheads="1"/>
                            </p:cNvPicPr>
                            <p:nvPr/>
                          </p:nvPicPr>
                          <p:blipFill>
                            <a:blip r:embed="rId8">
                              <a:extLst>
                                <a:ext uri="{28A0092B-C50C-407E-A947-70E740481C1C}">
                                  <a14:useLocalDpi val="0"/>
                                </a:ext>
                              </a:extLst>
                            </a:blip>
                            <a:srcRect/>
                            <a:stretch>
                              <a:fillRect/>
                            </a:stretch>
                          </p:blipFill>
                          <p:spPr bwMode="auto">
                            <a:xfrm>
                              <a:off x="5724128" y="1556792"/>
                              <a:ext cx="607695" cy="859309"/>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6146" name="Object 2"/>
                <p:cNvGraphicFramePr>
                  <a:graphicFrameLocks noChangeAspect="1"/>
                </p:cNvGraphicFramePr>
                <p:nvPr/>
              </p:nvGraphicFramePr>
              <p:xfrm>
                <a:off x="5724128" y="1556792"/>
                <a:ext cx="607695" cy="859309"/>
              </p:xfrm>
              <a:graphic>
                <a:graphicData uri="http://schemas.openxmlformats.org/presentationml/2006/ole">
                  <mc:AlternateContent>
                    <mc:Choice xmlns:v="urn:schemas-microsoft-com:vml" Requires="v">
                      <p:oleObj spid="_x0000_s6367" name="Klip" r:id="rId9" imgW="2478088" imgH="4460875" progId="">
                        <p:embed/>
                      </p:oleObj>
                    </mc:Choice>
                    <mc:Fallback>
                      <p:oleObj name="Klip" r:id="rId9" imgW="2478088" imgH="4460875" progId="">
                        <p:embed/>
                        <p:pic>
                          <p:nvPicPr>
                            <p:cNvPr id="0"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4128" y="1556792"/>
                              <a:ext cx="607695" cy="859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sp>
          <p:nvSpPr>
            <p:cNvPr id="6163" name="Line 11"/>
            <p:cNvSpPr>
              <a:spLocks noChangeShapeType="1"/>
            </p:cNvSpPr>
            <p:nvPr/>
          </p:nvSpPr>
          <p:spPr bwMode="auto">
            <a:xfrm flipH="1" flipV="1">
              <a:off x="6420984" y="2081213"/>
              <a:ext cx="1578429" cy="228600"/>
            </a:xfrm>
            <a:prstGeom prst="line">
              <a:avLst/>
            </a:prstGeom>
            <a:noFill/>
            <a:ln w="38100">
              <a:no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6164" name="Téglalap 16"/>
                <p:cNvSpPr>
                  <a:spLocks noChangeArrowheads="1"/>
                </p:cNvSpPr>
                <p:nvPr/>
              </p:nvSpPr>
              <p:spPr bwMode="auto">
                <a:xfrm>
                  <a:off x="6372200" y="1556792"/>
                  <a:ext cx="521388" cy="462152"/>
                </a:xfrm>
                <a:prstGeom prst="rect">
                  <a:avLst/>
                </a:prstGeom>
                <a:noFill/>
                <a:ln w="9525">
                  <a:noFill/>
                  <a:miter lim="800000"/>
                  <a:headEnd/>
                  <a:tailEnd/>
                </a:ln>
                <a:extLst>
                  <a:ext uri="{909E8E84-426E-40DD-AFC4-6F175D3DCCD1}">
                    <a14:hiddenFill>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cs typeface="Times New Roman" pitchFamily="18" charset="0"/>
                          </a:rPr>
                          <m:t>𝒚</m:t>
                        </m:r>
                        <m:r>
                          <a:rPr lang="en-US" altLang="en-US" i="1" baseline="-25000" dirty="0">
                            <a:latin typeface="Cambria Math"/>
                            <a:cs typeface="Times New Roman" pitchFamily="18" charset="0"/>
                          </a:rPr>
                          <m:t>𝑙</m:t>
                        </m:r>
                      </m:oMath>
                    </m:oMathPara>
                  </a14:m>
                  <a:endParaRPr lang="hu-HU" altLang="en-US" dirty="0"/>
                </a:p>
              </p:txBody>
            </p:sp>
          </mc:Choice>
          <mc:Fallback xmlns="">
            <p:sp>
              <p:nvSpPr>
                <p:cNvPr id="6164" name="Téglalap 16"/>
                <p:cNvSpPr>
                  <a:spLocks noRot="1" noChangeAspect="1" noMove="1" noResize="1" noEditPoints="1" noAdjustHandles="1" noChangeArrowheads="1" noChangeShapeType="1" noTextEdit="1"/>
                </p:cNvSpPr>
                <p:nvPr/>
              </p:nvSpPr>
              <p:spPr bwMode="auto">
                <a:xfrm>
                  <a:off x="6372200" y="1556792"/>
                  <a:ext cx="521388" cy="462152"/>
                </a:xfrm>
                <a:prstGeom prst="rect">
                  <a:avLst/>
                </a:prstGeom>
                <a:blipFill rotWithShape="1">
                  <a:blip r:embed="rId11"/>
                  <a:stretch>
                    <a:fillRect b="-11842"/>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65" name="Téglalap 20"/>
                <p:cNvSpPr>
                  <a:spLocks noChangeArrowheads="1"/>
                </p:cNvSpPr>
                <p:nvPr/>
              </p:nvSpPr>
              <p:spPr bwMode="auto">
                <a:xfrm>
                  <a:off x="6732240" y="2132856"/>
                  <a:ext cx="511768" cy="462152"/>
                </a:xfrm>
                <a:prstGeom prst="rect">
                  <a:avLst/>
                </a:prstGeom>
                <a:noFill/>
                <a:ln w="9525">
                  <a:noFill/>
                  <a:miter lim="800000"/>
                  <a:headEnd/>
                  <a:tailEnd/>
                </a:ln>
                <a:extLst>
                  <a:ext uri="{909E8E84-426E-40DD-AFC4-6F175D3DCCD1}">
                    <a14:hiddenFill>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cs typeface="Times New Roman" pitchFamily="18" charset="0"/>
                          </a:rPr>
                          <m:t>𝑳</m:t>
                        </m:r>
                        <m:r>
                          <a:rPr lang="en-US" altLang="en-US" i="1" baseline="-25000" dirty="0" err="1">
                            <a:latin typeface="Cambria Math"/>
                            <a:cs typeface="Times New Roman" pitchFamily="18" charset="0"/>
                          </a:rPr>
                          <m:t>𝑙</m:t>
                        </m:r>
                      </m:oMath>
                    </m:oMathPara>
                  </a14:m>
                  <a:endParaRPr lang="hu-HU" altLang="en-US" dirty="0"/>
                </a:p>
              </p:txBody>
            </p:sp>
          </mc:Choice>
          <mc:Fallback xmlns="">
            <p:sp>
              <p:nvSpPr>
                <p:cNvPr id="6165" name="Téglalap 20"/>
                <p:cNvSpPr>
                  <a:spLocks noRot="1" noChangeAspect="1" noMove="1" noResize="1" noEditPoints="1" noAdjustHandles="1" noChangeArrowheads="1" noChangeShapeType="1" noTextEdit="1"/>
                </p:cNvSpPr>
                <p:nvPr/>
              </p:nvSpPr>
              <p:spPr bwMode="auto">
                <a:xfrm>
                  <a:off x="6732240" y="2132856"/>
                  <a:ext cx="511768" cy="462152"/>
                </a:xfrm>
                <a:prstGeom prst="rect">
                  <a:avLst/>
                </a:prstGeom>
                <a:blipFill rotWithShape="1">
                  <a:blip r:embed="rId12"/>
                  <a:stretch>
                    <a:fillRect b="-3947"/>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p:sp>
        <p:nvSpPr>
          <p:cNvPr id="23" name="Line 11"/>
          <p:cNvSpPr>
            <a:spLocks noChangeShapeType="1"/>
          </p:cNvSpPr>
          <p:nvPr/>
        </p:nvSpPr>
        <p:spPr bwMode="auto">
          <a:xfrm flipH="1" flipV="1">
            <a:off x="9261500" y="1574451"/>
            <a:ext cx="1578154" cy="228359"/>
          </a:xfrm>
          <a:prstGeom prst="line">
            <a:avLst/>
          </a:prstGeom>
          <a:noFill/>
          <a:ln w="3810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Cím 4"/>
          <p:cNvSpPr txBox="1">
            <a:spLocks/>
          </p:cNvSpPr>
          <p:nvPr/>
        </p:nvSpPr>
        <p:spPr>
          <a:xfrm>
            <a:off x="1524000" y="341784"/>
            <a:ext cx="915045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u-HU" dirty="0" err="1">
                <a:solidFill>
                  <a:srgbClr val="FF0000"/>
                </a:solidFill>
              </a:rPr>
              <a:t>trace</a:t>
            </a:r>
            <a:endParaRPr lang="en-US" dirty="0">
              <a:solidFill>
                <a:srgbClr val="FF0000"/>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2836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28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8" grpId="0" animBg="1"/>
      <p:bldP spid="228369" grpId="0" animBg="1"/>
      <p:bldP spid="18" grpId="0"/>
      <p:bldP spid="19" grpId="0" animBg="1"/>
      <p:bldP spid="20" grpId="0"/>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a:spLocks noChangeArrowheads="1"/>
          </p:cNvSpPr>
          <p:nvPr/>
        </p:nvSpPr>
        <p:spPr bwMode="auto">
          <a:xfrm>
            <a:off x="479376" y="1124744"/>
            <a:ext cx="11521280" cy="5783635"/>
          </a:xfrm>
          <a:prstGeom prst="rect">
            <a:avLst/>
          </a:prstGeom>
          <a:solidFill>
            <a:schemeClr val="accent6">
              <a:lumMod val="20000"/>
              <a:lumOff val="80000"/>
            </a:schemeClr>
          </a:solidFill>
          <a:ln w="12700">
            <a:solidFill>
              <a:schemeClr val="accent6">
                <a:lumMod val="50000"/>
              </a:schemeClr>
            </a:solidFill>
            <a:miter lim="800000"/>
            <a:headEnd/>
            <a:tailEnd/>
          </a:ln>
        </p:spPr>
        <p:txBody>
          <a:bodyPr wrap="square" lIns="90488" tIns="44450" rIns="90488" bIns="44450">
            <a:spAutoFit/>
          </a:bodyPr>
          <a:lstStyle/>
          <a:p>
            <a:pPr>
              <a:defRPr/>
            </a:pPr>
            <a:r>
              <a:rPr lang="hu-HU" sz="1800" b="1" dirty="0" err="1">
                <a:latin typeface="Courier New" pitchFamily="49" charset="0"/>
                <a:cs typeface="Courier New" pitchFamily="49" charset="0"/>
              </a:rPr>
              <a:t>vec</a:t>
            </a:r>
            <a:r>
              <a:rPr lang="en-US" sz="1800" b="1" dirty="0">
                <a:latin typeface="Courier New" pitchFamily="49" charset="0"/>
                <a:cs typeface="Courier New" pitchFamily="49" charset="0"/>
              </a:rPr>
              <a:t>3 </a:t>
            </a:r>
            <a:r>
              <a:rPr lang="en-US" sz="1800" b="1" dirty="0">
                <a:solidFill>
                  <a:srgbClr val="C00000"/>
                </a:solidFill>
                <a:latin typeface="Courier New" pitchFamily="49" charset="0"/>
                <a:cs typeface="Courier New" pitchFamily="49" charset="0"/>
              </a:rPr>
              <a:t>trace</a:t>
            </a:r>
            <a:r>
              <a:rPr lang="en-US" sz="1800" b="1" dirty="0">
                <a:latin typeface="Courier New" pitchFamily="49" charset="0"/>
                <a:cs typeface="Courier New" pitchFamily="49" charset="0"/>
              </a:rPr>
              <a:t>(Ray </a:t>
            </a:r>
            <a:r>
              <a:rPr lang="en-US" sz="1800" b="1" dirty="0" err="1" smtClean="0">
                <a:latin typeface="Courier New" pitchFamily="49" charset="0"/>
                <a:cs typeface="Courier New" pitchFamily="49" charset="0"/>
              </a:rPr>
              <a:t>ray</a:t>
            </a:r>
            <a:r>
              <a:rPr lang="hu-HU" sz="1800" b="1" dirty="0" smtClean="0">
                <a:latin typeface="Courier New" pitchFamily="49" charset="0"/>
                <a:cs typeface="Courier New" pitchFamily="49" charset="0"/>
              </a:rPr>
              <a:t>, </a:t>
            </a:r>
            <a:r>
              <a:rPr lang="hu-HU" sz="1800" b="1" dirty="0">
                <a:solidFill>
                  <a:srgbClr val="FF0000"/>
                </a:solidFill>
                <a:latin typeface="Courier New" pitchFamily="49" charset="0"/>
                <a:cs typeface="Courier New" pitchFamily="49" charset="0"/>
              </a:rPr>
              <a:t>int d</a:t>
            </a:r>
            <a:r>
              <a:rPr lang="en-US" sz="1800" b="1" dirty="0">
                <a:solidFill>
                  <a:srgbClr val="FF0000"/>
                </a:solidFill>
                <a:latin typeface="Courier New" pitchFamily="49" charset="0"/>
                <a:cs typeface="Courier New" pitchFamily="49" charset="0"/>
              </a:rPr>
              <a:t>=0</a:t>
            </a:r>
            <a:r>
              <a:rPr lang="en-US" sz="1800" b="1" dirty="0" smtClean="0">
                <a:latin typeface="Courier New" pitchFamily="49" charset="0"/>
                <a:cs typeface="Courier New" pitchFamily="49" charset="0"/>
              </a:rPr>
              <a:t>)</a:t>
            </a:r>
            <a:r>
              <a:rPr lang="hu-HU"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endParaRPr lang="en-US" sz="800" b="1" dirty="0">
              <a:latin typeface="Courier New" pitchFamily="49" charset="0"/>
              <a:cs typeface="Courier New" pitchFamily="49" charset="0"/>
            </a:endParaRPr>
          </a:p>
          <a:p>
            <a:pPr>
              <a:defRPr/>
            </a:pPr>
            <a:r>
              <a:rPr lang="hu-HU" sz="1800" b="1" dirty="0">
                <a:latin typeface="Courier New" pitchFamily="49" charset="0"/>
                <a:cs typeface="Courier New" pitchFamily="49" charset="0"/>
              </a:rPr>
              <a:t>  </a:t>
            </a:r>
            <a:r>
              <a:rPr lang="en-US" sz="1800" b="1" dirty="0">
                <a:solidFill>
                  <a:srgbClr val="FF0000"/>
                </a:solidFill>
                <a:latin typeface="Courier New" pitchFamily="49" charset="0"/>
                <a:cs typeface="Courier New" pitchFamily="49" charset="0"/>
              </a:rPr>
              <a:t>if (d &gt; </a:t>
            </a:r>
            <a:r>
              <a:rPr lang="en-US" sz="1800" b="1" dirty="0" err="1">
                <a:solidFill>
                  <a:srgbClr val="FF0000"/>
                </a:solidFill>
                <a:latin typeface="Courier New" pitchFamily="49" charset="0"/>
                <a:cs typeface="Courier New" pitchFamily="49" charset="0"/>
              </a:rPr>
              <a:t>maxdepth</a:t>
            </a:r>
            <a:r>
              <a:rPr lang="en-US" sz="1800" b="1" dirty="0">
                <a:solidFill>
                  <a:srgbClr val="FF0000"/>
                </a:solidFill>
                <a:latin typeface="Courier New" pitchFamily="49" charset="0"/>
                <a:cs typeface="Courier New" pitchFamily="49" charset="0"/>
              </a:rPr>
              <a:t>) return </a:t>
            </a:r>
            <a:r>
              <a:rPr lang="hu-HU" sz="1800" i="1" dirty="0">
                <a:solidFill>
                  <a:srgbClr val="FF0000"/>
                </a:solidFill>
                <a:cs typeface="Times New Roman" panose="02020603050405020304" pitchFamily="18" charset="0"/>
              </a:rPr>
              <a:t>L</a:t>
            </a:r>
            <a:r>
              <a:rPr lang="hu-HU" sz="1800" baseline="-25000" dirty="0">
                <a:solidFill>
                  <a:srgbClr val="FF0000"/>
                </a:solidFill>
                <a:cs typeface="Times New Roman" panose="02020603050405020304" pitchFamily="18" charset="0"/>
              </a:rPr>
              <a:t>a</a:t>
            </a:r>
            <a:r>
              <a:rPr lang="en-US" sz="1800" b="1" dirty="0" smtClean="0">
                <a:solidFill>
                  <a:srgbClr val="FF0000"/>
                </a:solidFill>
                <a:latin typeface="Courier New" pitchFamily="49" charset="0"/>
                <a:cs typeface="Courier New" pitchFamily="49" charset="0"/>
              </a:rPr>
              <a:t>;</a:t>
            </a:r>
            <a:endParaRPr lang="hu-HU" sz="1800" b="1" dirty="0" smtClean="0">
              <a:latin typeface="Courier New" pitchFamily="49" charset="0"/>
              <a:cs typeface="Courier New" pitchFamily="49" charset="0"/>
            </a:endParaRPr>
          </a:p>
          <a:p>
            <a:pPr>
              <a:defRPr/>
            </a:pPr>
            <a:r>
              <a:rPr lang="hu-HU" sz="1800" b="1" dirty="0">
                <a:latin typeface="Courier New" pitchFamily="49" charset="0"/>
                <a:cs typeface="Courier New" pitchFamily="49" charset="0"/>
              </a:rPr>
              <a:t> </a:t>
            </a:r>
            <a:r>
              <a:rPr lang="hu-HU"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Hit </a:t>
            </a:r>
            <a:r>
              <a:rPr lang="en-US" sz="1800" b="1" dirty="0" err="1">
                <a:solidFill>
                  <a:srgbClr val="C00000"/>
                </a:solidFill>
                <a:latin typeface="Courier New" pitchFamily="49" charset="0"/>
                <a:cs typeface="Courier New" pitchFamily="49" charset="0"/>
              </a:rPr>
              <a:t>hit</a:t>
            </a:r>
            <a:r>
              <a:rPr lang="en-US" sz="1800" b="1" dirty="0">
                <a:latin typeface="Courier New" pitchFamily="49" charset="0"/>
                <a:cs typeface="Courier New" pitchFamily="49" charset="0"/>
              </a:rPr>
              <a:t> = </a:t>
            </a:r>
            <a:r>
              <a:rPr lang="en-US" sz="1800" b="1" dirty="0" err="1">
                <a:solidFill>
                  <a:srgbClr val="C00000"/>
                </a:solidFill>
                <a:latin typeface="Courier New" pitchFamily="49" charset="0"/>
                <a:cs typeface="Courier New" pitchFamily="49" charset="0"/>
              </a:rPr>
              <a:t>firstIntersect</a:t>
            </a:r>
            <a:r>
              <a:rPr lang="en-US" sz="1800" b="1" dirty="0">
                <a:solidFill>
                  <a:srgbClr val="C00000"/>
                </a:solidFill>
                <a:latin typeface="Courier New" pitchFamily="49" charset="0"/>
                <a:cs typeface="Courier New" pitchFamily="49" charset="0"/>
              </a:rPr>
              <a:t>(ray</a:t>
            </a:r>
            <a:r>
              <a:rPr lang="en-US" sz="1800" b="1" dirty="0" smtClean="0">
                <a:latin typeface="Courier New" pitchFamily="49" charset="0"/>
                <a:cs typeface="Courier New" pitchFamily="49" charset="0"/>
              </a:rPr>
              <a:t>); </a:t>
            </a:r>
            <a:r>
              <a:rPr lang="en-US" sz="1800" dirty="0">
                <a:solidFill>
                  <a:prstClr val="black"/>
                </a:solidFill>
                <a:latin typeface="Calibri"/>
                <a:cs typeface="Courier New" pitchFamily="49" charset="0"/>
              </a:rPr>
              <a:t>//</a:t>
            </a:r>
            <a:r>
              <a:rPr lang="en-US" sz="1800" dirty="0">
                <a:latin typeface="Courier New" pitchFamily="49" charset="0"/>
                <a:cs typeface="Courier New" pitchFamily="49" charset="0"/>
              </a:rPr>
              <a:t>[</a:t>
            </a:r>
            <a:r>
              <a:rPr lang="hu-HU" sz="1800" b="1" dirty="0">
                <a:latin typeface="Courier New" pitchFamily="49" charset="0"/>
                <a:cs typeface="Courier New" pitchFamily="49" charset="0"/>
              </a:rPr>
              <a:t>r</a:t>
            </a:r>
            <a:r>
              <a:rPr lang="hu-HU" altLang="en-US" sz="1800" i="1" baseline="-25000" dirty="0"/>
              <a:t> </a:t>
            </a:r>
            <a:r>
              <a:rPr lang="hu-HU" altLang="en-US" sz="1800" i="1" dirty="0"/>
              <a:t>,</a:t>
            </a:r>
            <a:r>
              <a:rPr lang="hu-HU" sz="1800" b="1" dirty="0">
                <a:latin typeface="Courier New" pitchFamily="49" charset="0"/>
                <a:cs typeface="Courier New" pitchFamily="49" charset="0"/>
              </a:rPr>
              <a:t>N</a:t>
            </a:r>
            <a:r>
              <a:rPr lang="hu-HU" altLang="en-US" sz="1800" i="1" baseline="-25000" dirty="0"/>
              <a:t> </a:t>
            </a:r>
            <a:r>
              <a:rPr lang="hu-HU" altLang="en-US" sz="1800" i="1" dirty="0"/>
              <a:t>,n</a:t>
            </a:r>
            <a:r>
              <a:rPr lang="hu-HU" altLang="en-US" sz="1800" i="1" dirty="0" smtClean="0"/>
              <a:t>,</a:t>
            </a:r>
            <a:r>
              <a:rPr lang="hu-HU" sz="1800" i="1" dirty="0" smtClean="0">
                <a:cs typeface="Times New Roman" panose="02020603050405020304" pitchFamily="18" charset="0"/>
                <a:sym typeface="Symbol" panose="05050102010706020507" pitchFamily="18" charset="2"/>
              </a:rPr>
              <a:t></a:t>
            </a:r>
            <a:r>
              <a:rPr lang="hu-HU" altLang="en-US" sz="1800" i="1" dirty="0" smtClean="0"/>
              <a:t>,</a:t>
            </a:r>
            <a:r>
              <a:rPr lang="en-US" sz="1800" i="1" dirty="0">
                <a:cs typeface="Times New Roman" panose="02020603050405020304" pitchFamily="18" charset="0"/>
              </a:rPr>
              <a:t>k</a:t>
            </a:r>
            <a:r>
              <a:rPr lang="hu-HU" sz="1800" i="1" baseline="-25000" dirty="0">
                <a:cs typeface="Times New Roman" panose="02020603050405020304" pitchFamily="18" charset="0"/>
              </a:rPr>
              <a:t>a</a:t>
            </a:r>
            <a:r>
              <a:rPr lang="hu-HU" sz="1800" baseline="-25000" dirty="0">
                <a:cs typeface="Times New Roman" panose="02020603050405020304" pitchFamily="18" charset="0"/>
              </a:rPr>
              <a:t> </a:t>
            </a:r>
            <a:r>
              <a:rPr lang="hu-HU" altLang="en-US" sz="1800" i="1" dirty="0"/>
              <a:t>,</a:t>
            </a:r>
            <a:r>
              <a:rPr lang="en-GB" altLang="en-US" sz="1800" i="1" dirty="0" err="1"/>
              <a:t>k</a:t>
            </a:r>
            <a:r>
              <a:rPr lang="en-GB" altLang="en-US" sz="1800" i="1" baseline="-25000" dirty="0" err="1"/>
              <a:t>d</a:t>
            </a:r>
            <a:r>
              <a:rPr lang="hu-HU" altLang="en-US" sz="1800" i="1" baseline="-25000" dirty="0"/>
              <a:t> </a:t>
            </a:r>
            <a:r>
              <a:rPr lang="hu-HU" altLang="en-US" sz="1800" i="1" dirty="0"/>
              <a:t>,</a:t>
            </a:r>
            <a:r>
              <a:rPr lang="en-GB" altLang="en-US" sz="1800" i="1" dirty="0" err="1"/>
              <a:t>k</a:t>
            </a:r>
            <a:r>
              <a:rPr lang="en-GB" altLang="en-US" sz="1800" i="1" baseline="-25000" dirty="0" err="1"/>
              <a:t>s</a:t>
            </a:r>
            <a:r>
              <a:rPr lang="hu-HU" altLang="en-US" sz="1800" i="1" dirty="0"/>
              <a:t>,</a:t>
            </a:r>
            <a:r>
              <a:rPr lang="hu-HU" altLang="en-US" sz="1800" i="1" dirty="0" err="1"/>
              <a:t>shine</a:t>
            </a:r>
            <a:r>
              <a:rPr lang="en-US" altLang="en-US" sz="1800" dirty="0"/>
              <a:t>] </a:t>
            </a:r>
            <a:r>
              <a:rPr lang="en-US" altLang="en-US" sz="1800" dirty="0">
                <a:sym typeface="Symbol"/>
              </a:rPr>
              <a:t></a:t>
            </a:r>
            <a:r>
              <a:rPr lang="en-US" altLang="en-US" sz="1800" dirty="0"/>
              <a:t> </a:t>
            </a:r>
            <a:r>
              <a:rPr lang="en-US" altLang="en-US" sz="1800" b="1" dirty="0">
                <a:latin typeface="Courier New" panose="02070309020205020404" pitchFamily="49" charset="0"/>
                <a:cs typeface="Courier New" panose="02070309020205020404" pitchFamily="49" charset="0"/>
              </a:rPr>
              <a:t>hit</a:t>
            </a:r>
            <a:r>
              <a:rPr lang="en-US" altLang="en-US" sz="1800" dirty="0" smtClean="0">
                <a:latin typeface="Courier New" panose="02070309020205020404" pitchFamily="49" charset="0"/>
                <a:cs typeface="Courier New" panose="02070309020205020404" pitchFamily="49" charset="0"/>
              </a:rPr>
              <a:t>;</a:t>
            </a:r>
            <a:endParaRPr lang="hu-HU" sz="1800" dirty="0"/>
          </a:p>
          <a:p>
            <a:pPr>
              <a:defRPr/>
            </a:pPr>
            <a:r>
              <a:rPr lang="en-US" sz="1800" b="1" dirty="0">
                <a:latin typeface="Courier New" pitchFamily="49" charset="0"/>
                <a:cs typeface="Courier New" pitchFamily="49" charset="0"/>
              </a:rPr>
              <a:t>  if(</a:t>
            </a:r>
            <a:r>
              <a:rPr lang="en-US" sz="1800" b="1" dirty="0" err="1">
                <a:solidFill>
                  <a:srgbClr val="C00000"/>
                </a:solidFill>
                <a:latin typeface="Courier New" pitchFamily="49" charset="0"/>
                <a:cs typeface="Courier New" pitchFamily="49" charset="0"/>
              </a:rPr>
              <a:t>hit.t</a:t>
            </a:r>
            <a:r>
              <a:rPr lang="en-US" sz="1800" b="1" dirty="0">
                <a:latin typeface="Courier New" pitchFamily="49" charset="0"/>
                <a:cs typeface="Courier New" pitchFamily="49" charset="0"/>
              </a:rPr>
              <a:t> &lt; 0)</a:t>
            </a:r>
            <a:r>
              <a:rPr lang="hu-HU" sz="1800" b="1" dirty="0">
                <a:latin typeface="Courier New" pitchFamily="49" charset="0"/>
                <a:cs typeface="Courier New" pitchFamily="49" charset="0"/>
              </a:rPr>
              <a:t> </a:t>
            </a:r>
            <a:r>
              <a:rPr lang="en-US" sz="1800" b="1" dirty="0">
                <a:latin typeface="Courier New" pitchFamily="49" charset="0"/>
                <a:cs typeface="Courier New" pitchFamily="49" charset="0"/>
              </a:rPr>
              <a:t>return </a:t>
            </a:r>
            <a:r>
              <a:rPr lang="hu-HU" sz="1800" i="1" dirty="0">
                <a:cs typeface="Times New Roman" panose="02020603050405020304" pitchFamily="18" charset="0"/>
              </a:rPr>
              <a:t>L</a:t>
            </a:r>
            <a:r>
              <a:rPr lang="hu-HU" sz="1800" baseline="-25000" dirty="0">
                <a:cs typeface="Times New Roman" panose="02020603050405020304" pitchFamily="18" charset="0"/>
              </a:rPr>
              <a:t>a</a:t>
            </a:r>
            <a:r>
              <a:rPr lang="en-US" sz="1800" b="1" dirty="0">
                <a:latin typeface="Courier New" pitchFamily="49" charset="0"/>
                <a:cs typeface="Courier New" pitchFamily="49" charset="0"/>
              </a:rPr>
              <a:t>;</a:t>
            </a:r>
            <a:r>
              <a:rPr lang="hu-HU" sz="1800" b="1" dirty="0">
                <a:latin typeface="Courier New" pitchFamily="49" charset="0"/>
                <a:cs typeface="Courier New" pitchFamily="49" charset="0"/>
              </a:rPr>
              <a:t> </a:t>
            </a:r>
            <a:r>
              <a:rPr lang="en-US" sz="1800" dirty="0">
                <a:latin typeface="+mn-lt"/>
                <a:cs typeface="Courier New" pitchFamily="49" charset="0"/>
              </a:rPr>
              <a:t>// </a:t>
            </a:r>
            <a:r>
              <a:rPr lang="en-US" sz="1800" dirty="0" smtClean="0">
                <a:latin typeface="+mn-lt"/>
                <a:cs typeface="Courier New" pitchFamily="49" charset="0"/>
              </a:rPr>
              <a:t>nothing </a:t>
            </a:r>
            <a:endParaRPr lang="hu-HU" sz="600" b="1" dirty="0">
              <a:solidFill>
                <a:srgbClr val="00B050"/>
              </a:solidFill>
              <a:latin typeface="Courier New" pitchFamily="49" charset="0"/>
              <a:cs typeface="Courier New" pitchFamily="49" charset="0"/>
            </a:endParaRPr>
          </a:p>
          <a:p>
            <a:pPr>
              <a:defRPr/>
            </a:pPr>
            <a:r>
              <a:rPr lang="en-US" sz="1800" b="1" dirty="0">
                <a:latin typeface="Courier New" pitchFamily="49" charset="0"/>
                <a:cs typeface="Courier New" pitchFamily="49" charset="0"/>
              </a:rPr>
              <a:t>  </a:t>
            </a:r>
            <a:r>
              <a:rPr lang="hu-HU" sz="1800" b="1" dirty="0">
                <a:latin typeface="Courier New" pitchFamily="49" charset="0"/>
                <a:cs typeface="Courier New" pitchFamily="49" charset="0"/>
              </a:rPr>
              <a:t>vec3 </a:t>
            </a:r>
            <a:r>
              <a:rPr lang="hu-HU" sz="1800" b="1" dirty="0" err="1">
                <a:latin typeface="Courier New" pitchFamily="49" charset="0"/>
                <a:cs typeface="Courier New" pitchFamily="49" charset="0"/>
              </a:rPr>
              <a:t>outRad</a:t>
            </a:r>
            <a:r>
              <a:rPr lang="hu-HU" sz="1800" b="1" dirty="0">
                <a:latin typeface="Courier New" pitchFamily="49" charset="0"/>
                <a:cs typeface="Courier New" pitchFamily="49" charset="0"/>
              </a:rPr>
              <a:t>(</a:t>
            </a:r>
            <a:r>
              <a:rPr lang="en-US" sz="1800" b="1" dirty="0">
                <a:latin typeface="Courier New" pitchFamily="49" charset="0"/>
                <a:cs typeface="Courier New" pitchFamily="49" charset="0"/>
              </a:rPr>
              <a:t>0, 0, 0);</a:t>
            </a:r>
          </a:p>
          <a:p>
            <a:pPr>
              <a:defRPr/>
            </a:pPr>
            <a:r>
              <a:rPr lang="en-US" sz="1800" b="1" dirty="0">
                <a:latin typeface="Courier New" pitchFamily="49" charset="0"/>
                <a:cs typeface="Courier New" pitchFamily="49" charset="0"/>
              </a:rPr>
              <a:t>  if(</a:t>
            </a:r>
            <a:r>
              <a:rPr lang="en-US" sz="1800" b="1" dirty="0" err="1">
                <a:latin typeface="Courier New" pitchFamily="49" charset="0"/>
                <a:cs typeface="Courier New" pitchFamily="49" charset="0"/>
              </a:rPr>
              <a:t>hit.material</a:t>
            </a:r>
            <a:r>
              <a:rPr lang="en-US" sz="1800" b="1" dirty="0">
                <a:latin typeface="Courier New" pitchFamily="49" charset="0"/>
                <a:cs typeface="Courier New" pitchFamily="49" charset="0"/>
              </a:rPr>
              <a:t>-&gt;rough) </a:t>
            </a:r>
            <a:r>
              <a:rPr lang="hu-HU" sz="1800" b="1" dirty="0" err="1">
                <a:latin typeface="Courier New" pitchFamily="49" charset="0"/>
                <a:cs typeface="Courier New" pitchFamily="49" charset="0"/>
              </a:rPr>
              <a:t>outRad</a:t>
            </a:r>
            <a:r>
              <a:rPr lang="en-US" sz="1800" b="1" i="1" dirty="0">
                <a:cs typeface="Times New Roman" panose="02020603050405020304" pitchFamily="18" charset="0"/>
              </a:rPr>
              <a:t>  </a:t>
            </a:r>
            <a:r>
              <a:rPr lang="en-US" sz="1800" b="1" dirty="0">
                <a:latin typeface="Courier New" pitchFamily="49" charset="0"/>
                <a:cs typeface="Courier New" pitchFamily="49" charset="0"/>
              </a:rPr>
              <a:t>=</a:t>
            </a:r>
            <a:r>
              <a:rPr lang="en-US" sz="1800" b="1" i="1" dirty="0">
                <a:cs typeface="Times New Roman" panose="02020603050405020304" pitchFamily="18" charset="0"/>
              </a:rPr>
              <a:t>  </a:t>
            </a:r>
            <a:r>
              <a:rPr lang="en-US" sz="1800" b="1" dirty="0" err="1">
                <a:solidFill>
                  <a:srgbClr val="00B050"/>
                </a:solidFill>
                <a:latin typeface="Courier New" panose="02070309020205020404" pitchFamily="49" charset="0"/>
                <a:cs typeface="Courier New" panose="02070309020205020404" pitchFamily="49" charset="0"/>
              </a:rPr>
              <a:t>DirectLight</a:t>
            </a:r>
            <a:r>
              <a:rPr lang="en-US" sz="1800" b="1" dirty="0">
                <a:solidFill>
                  <a:srgbClr val="00B050"/>
                </a:solidFill>
                <a:latin typeface="Courier New" panose="02070309020205020404" pitchFamily="49" charset="0"/>
                <a:cs typeface="Courier New" panose="02070309020205020404" pitchFamily="49" charset="0"/>
              </a:rPr>
              <a:t>(hit);</a:t>
            </a:r>
          </a:p>
          <a:p>
            <a:pPr>
              <a:defRPr/>
            </a:pPr>
            <a:endParaRPr lang="hu-HU" sz="1000" b="1" dirty="0">
              <a:latin typeface="Courier New" pitchFamily="49" charset="0"/>
              <a:cs typeface="Courier New" pitchFamily="49" charset="0"/>
            </a:endParaRPr>
          </a:p>
          <a:p>
            <a:pPr>
              <a:defRPr/>
            </a:pPr>
            <a:r>
              <a:rPr lang="en-US" sz="1800" b="1" dirty="0">
                <a:latin typeface="Courier New" pitchFamily="49" charset="0"/>
                <a:cs typeface="Courier New" pitchFamily="49" charset="0"/>
              </a:rPr>
              <a:t>  if(</a:t>
            </a:r>
            <a:r>
              <a:rPr lang="en-US" sz="1800" b="1" dirty="0" err="1">
                <a:latin typeface="Courier New" pitchFamily="49" charset="0"/>
                <a:cs typeface="Courier New" pitchFamily="49" charset="0"/>
              </a:rPr>
              <a:t>hit.material</a:t>
            </a:r>
            <a:r>
              <a:rPr lang="en-US" sz="1800" b="1" dirty="0">
                <a:latin typeface="Courier New" pitchFamily="49" charset="0"/>
                <a:cs typeface="Courier New" pitchFamily="49" charset="0"/>
              </a:rPr>
              <a:t>-&gt;reflective){</a:t>
            </a:r>
            <a:endParaRPr lang="hu-HU" sz="1800" b="1" dirty="0">
              <a:latin typeface="Courier New" pitchFamily="49" charset="0"/>
              <a:cs typeface="Courier New" pitchFamily="49" charset="0"/>
            </a:endParaRPr>
          </a:p>
          <a:p>
            <a:pPr>
              <a:defRPr/>
            </a:pPr>
            <a:r>
              <a:rPr lang="hu-HU"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Ray </a:t>
            </a:r>
            <a:r>
              <a:rPr lang="en-US" sz="1800" b="1" dirty="0" err="1">
                <a:solidFill>
                  <a:srgbClr val="0000FF"/>
                </a:solidFill>
                <a:latin typeface="Courier New" pitchFamily="49" charset="0"/>
                <a:cs typeface="Courier New" pitchFamily="49" charset="0"/>
              </a:rPr>
              <a:t>reflectRay</a:t>
            </a:r>
            <a:r>
              <a:rPr lang="en-US" sz="1800" b="1" dirty="0">
                <a:latin typeface="Courier New" pitchFamily="49" charset="0"/>
                <a:cs typeface="Courier New" pitchFamily="49" charset="0"/>
              </a:rPr>
              <a:t>(</a:t>
            </a:r>
            <a:r>
              <a:rPr lang="en-US" sz="1800" b="1" dirty="0">
                <a:cs typeface="Times New Roman" panose="02020603050405020304" pitchFamily="18" charset="0"/>
              </a:rPr>
              <a:t>r</a:t>
            </a:r>
            <a:r>
              <a:rPr lang="hu-HU" sz="1800" b="1" i="1" dirty="0">
                <a:solidFill>
                  <a:srgbClr val="7030A0"/>
                </a:solidFill>
                <a:cs typeface="Times New Roman" panose="02020603050405020304" pitchFamily="18" charset="0"/>
              </a:rPr>
              <a:t> + </a:t>
            </a:r>
            <a:r>
              <a:rPr lang="en-US" sz="1800" b="1" dirty="0">
                <a:solidFill>
                  <a:srgbClr val="7030A0"/>
                </a:solidFill>
                <a:cs typeface="Times New Roman" panose="02020603050405020304" pitchFamily="18" charset="0"/>
              </a:rPr>
              <a:t>N</a:t>
            </a:r>
            <a:r>
              <a:rPr lang="hu-HU" sz="1800" b="1" i="1" dirty="0">
                <a:solidFill>
                  <a:srgbClr val="7030A0"/>
                </a:solidFill>
                <a:cs typeface="Times New Roman" panose="02020603050405020304" pitchFamily="18" charset="0"/>
                <a:sym typeface="Symbol" panose="05050102010706020507" pitchFamily="18" charset="2"/>
              </a:rPr>
              <a:t></a:t>
            </a:r>
            <a:r>
              <a:rPr lang="en-US" sz="1800" b="1" dirty="0">
                <a:latin typeface="Courier New" pitchFamily="49" charset="0"/>
                <a:cs typeface="Courier New" pitchFamily="49" charset="0"/>
              </a:rPr>
              <a:t>, </a:t>
            </a:r>
            <a:r>
              <a:rPr lang="en-US" sz="1800" b="1" dirty="0">
                <a:solidFill>
                  <a:srgbClr val="C00000"/>
                </a:solidFill>
                <a:latin typeface="Courier New" pitchFamily="49" charset="0"/>
                <a:cs typeface="Courier New" pitchFamily="49" charset="0"/>
              </a:rPr>
              <a:t>ref</a:t>
            </a:r>
            <a:r>
              <a:rPr lang="hu-HU" sz="1800" b="1" dirty="0">
                <a:solidFill>
                  <a:srgbClr val="C00000"/>
                </a:solidFill>
                <a:latin typeface="Courier New" pitchFamily="49" charset="0"/>
                <a:cs typeface="Courier New" pitchFamily="49" charset="0"/>
              </a:rPr>
              <a:t>le</a:t>
            </a:r>
            <a:r>
              <a:rPr lang="en-US" sz="1800" b="1" dirty="0" err="1">
                <a:solidFill>
                  <a:srgbClr val="C00000"/>
                </a:solidFill>
                <a:latin typeface="Courier New" pitchFamily="49" charset="0"/>
                <a:cs typeface="Courier New" pitchFamily="49" charset="0"/>
              </a:rPr>
              <a:t>ct</a:t>
            </a:r>
            <a:r>
              <a:rPr lang="en-US" sz="1800" b="1" dirty="0">
                <a:latin typeface="Courier New" pitchFamily="49" charset="0"/>
                <a:cs typeface="Courier New" pitchFamily="49" charset="0"/>
              </a:rPr>
              <a:t>(</a:t>
            </a:r>
            <a:r>
              <a:rPr lang="hu-HU" sz="1800" b="1" dirty="0" err="1">
                <a:latin typeface="Courier New" pitchFamily="49" charset="0"/>
                <a:cs typeface="Courier New" pitchFamily="49" charset="0"/>
              </a:rPr>
              <a:t>ray.dir</a:t>
            </a:r>
            <a:r>
              <a:rPr lang="en-US" sz="1800" b="1" dirty="0" smtClean="0">
                <a:latin typeface="Courier New" pitchFamily="49" charset="0"/>
                <a:cs typeface="Courier New" pitchFamily="49" charset="0"/>
              </a:rPr>
              <a:t>,</a:t>
            </a:r>
            <a:r>
              <a:rPr lang="hu-HU" sz="1800" b="1" dirty="0" smtClean="0">
                <a:latin typeface="Courier New" pitchFamily="49" charset="0"/>
                <a:cs typeface="Courier New" pitchFamily="49" charset="0"/>
              </a:rPr>
              <a:t> </a:t>
            </a:r>
            <a:r>
              <a:rPr lang="en-US" sz="1800" b="1" dirty="0" smtClean="0">
                <a:cs typeface="Times New Roman" pitchFamily="18" charset="0"/>
              </a:rPr>
              <a:t>N</a:t>
            </a:r>
            <a:r>
              <a:rPr lang="en-US" sz="1800" b="1" dirty="0" smtClean="0">
                <a:latin typeface="Courier New" pitchFamily="49" charset="0"/>
                <a:cs typeface="Courier New" pitchFamily="49" charset="0"/>
              </a:rPr>
              <a:t>), </a:t>
            </a:r>
            <a:r>
              <a:rPr lang="en-US" sz="1800" b="1" dirty="0" err="1">
                <a:latin typeface="Courier New" pitchFamily="49" charset="0"/>
                <a:cs typeface="Courier New" pitchFamily="49" charset="0"/>
              </a:rPr>
              <a:t>ray.out</a:t>
            </a:r>
            <a:r>
              <a:rPr lang="en-US" sz="1800" b="1" dirty="0">
                <a:latin typeface="Courier New" pitchFamily="49" charset="0"/>
                <a:cs typeface="Courier New" pitchFamily="49" charset="0"/>
              </a:rPr>
              <a:t>);</a:t>
            </a:r>
          </a:p>
          <a:p>
            <a:pPr>
              <a:defRPr/>
            </a:pPr>
            <a:r>
              <a:rPr lang="hu-HU" sz="1800" b="1" dirty="0">
                <a:latin typeface="Courier New" pitchFamily="49" charset="0"/>
                <a:cs typeface="Courier New" pitchFamily="49" charset="0"/>
              </a:rPr>
              <a:t>    </a:t>
            </a:r>
            <a:r>
              <a:rPr lang="hu-HU" sz="1800" b="1" dirty="0" smtClean="0">
                <a:latin typeface="Courier New" pitchFamily="49" charset="0"/>
                <a:cs typeface="Courier New" pitchFamily="49" charset="0"/>
              </a:rPr>
              <a:t> </a:t>
            </a:r>
            <a:r>
              <a:rPr lang="hu-HU" sz="1800" b="1" dirty="0" err="1" smtClean="0">
                <a:latin typeface="Courier New" pitchFamily="49" charset="0"/>
                <a:cs typeface="Courier New" pitchFamily="49" charset="0"/>
              </a:rPr>
              <a:t>outRad</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a:t>
            </a:r>
            <a:r>
              <a:rPr lang="hu-HU" sz="1800" b="1" dirty="0">
                <a:latin typeface="Courier New" pitchFamily="49" charset="0"/>
                <a:cs typeface="Courier New" pitchFamily="49" charset="0"/>
              </a:rPr>
              <a:t> </a:t>
            </a:r>
            <a:r>
              <a:rPr lang="en-US" sz="1800" b="1" dirty="0" smtClean="0">
                <a:solidFill>
                  <a:srgbClr val="C00000"/>
                </a:solidFill>
                <a:latin typeface="Courier New" pitchFamily="49" charset="0"/>
                <a:cs typeface="Courier New" pitchFamily="49" charset="0"/>
              </a:rPr>
              <a:t>trace</a:t>
            </a:r>
            <a:r>
              <a:rPr lang="en-US" sz="1800" b="1" dirty="0" smtClean="0">
                <a:latin typeface="Courier New" pitchFamily="49" charset="0"/>
                <a:cs typeface="Courier New" pitchFamily="49" charset="0"/>
              </a:rPr>
              <a:t>(</a:t>
            </a:r>
            <a:r>
              <a:rPr lang="en-US" sz="1800" b="1" dirty="0" err="1" smtClean="0">
                <a:solidFill>
                  <a:srgbClr val="0000FF"/>
                </a:solidFill>
                <a:latin typeface="Courier New" pitchFamily="49" charset="0"/>
                <a:cs typeface="Courier New" pitchFamily="49" charset="0"/>
              </a:rPr>
              <a:t>reflectRay</a:t>
            </a:r>
            <a:r>
              <a:rPr lang="en-US" sz="1800" b="1" dirty="0" smtClean="0">
                <a:solidFill>
                  <a:srgbClr val="FF0000"/>
                </a:solidFill>
                <a:latin typeface="Courier New" pitchFamily="49" charset="0"/>
                <a:cs typeface="Courier New" pitchFamily="49" charset="0"/>
              </a:rPr>
              <a:t>,</a:t>
            </a:r>
            <a:r>
              <a:rPr lang="hu-HU" sz="1800" b="1" dirty="0" smtClean="0">
                <a:solidFill>
                  <a:srgbClr val="FF0000"/>
                </a:solidFill>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d+1</a:t>
            </a:r>
            <a:r>
              <a:rPr lang="en-US" sz="1800" b="1" dirty="0" smtClean="0">
                <a:latin typeface="Courier New" pitchFamily="49" charset="0"/>
                <a:cs typeface="Courier New" pitchFamily="49" charset="0"/>
              </a:rPr>
              <a:t>)</a:t>
            </a:r>
            <a:r>
              <a:rPr lang="hu-HU"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r>
              <a:rPr lang="hu-HU" sz="1800" b="1" dirty="0" smtClean="0">
                <a:latin typeface="Courier New" pitchFamily="49" charset="0"/>
                <a:cs typeface="Courier New" pitchFamily="49" charset="0"/>
              </a:rPr>
              <a:t> </a:t>
            </a:r>
            <a:r>
              <a:rPr lang="hu-HU" sz="1800" b="1" dirty="0" err="1" smtClean="0">
                <a:solidFill>
                  <a:srgbClr val="C00000"/>
                </a:solidFill>
                <a:latin typeface="Courier New" pitchFamily="49" charset="0"/>
                <a:cs typeface="Courier New" pitchFamily="49" charset="0"/>
              </a:rPr>
              <a:t>Fresnel</a:t>
            </a:r>
            <a:r>
              <a:rPr lang="en-US" sz="1800" b="1" dirty="0">
                <a:latin typeface="Courier New" pitchFamily="49" charset="0"/>
                <a:cs typeface="Courier New" pitchFamily="49" charset="0"/>
              </a:rPr>
              <a:t>(</a:t>
            </a:r>
            <a:r>
              <a:rPr lang="hu-HU" sz="1800" b="1" dirty="0" err="1">
                <a:latin typeface="Courier New" pitchFamily="49" charset="0"/>
                <a:cs typeface="Courier New" pitchFamily="49" charset="0"/>
              </a:rPr>
              <a:t>ray.dir</a:t>
            </a:r>
            <a:r>
              <a:rPr lang="hu-HU" sz="1800" b="1" dirty="0" smtClean="0">
                <a:latin typeface="Courier New" pitchFamily="49" charset="0"/>
                <a:cs typeface="Courier New" pitchFamily="49" charset="0"/>
              </a:rPr>
              <a:t>, </a:t>
            </a:r>
            <a:r>
              <a:rPr lang="en-US" sz="1800" b="1" dirty="0" smtClean="0">
                <a:cs typeface="Times New Roman" pitchFamily="18" charset="0"/>
              </a:rPr>
              <a:t>N</a:t>
            </a:r>
            <a:r>
              <a:rPr lang="en-US" sz="1800" b="1" dirty="0">
                <a:latin typeface="Courier New" pitchFamily="49" charset="0"/>
                <a:cs typeface="Courier New" pitchFamily="49" charset="0"/>
              </a:rPr>
              <a:t>);</a:t>
            </a:r>
          </a:p>
          <a:p>
            <a:pPr>
              <a:defRPr/>
            </a:pPr>
            <a:r>
              <a:rPr lang="hu-HU" sz="1800" b="1" dirty="0" smtClean="0">
                <a:latin typeface="Courier New" pitchFamily="49" charset="0"/>
                <a:cs typeface="Courier New" pitchFamily="49" charset="0"/>
              </a:rPr>
              <a:t>  </a:t>
            </a:r>
            <a:r>
              <a:rPr lang="en-US" sz="1800" b="1" dirty="0">
                <a:latin typeface="Courier New" pitchFamily="49" charset="0"/>
                <a:cs typeface="Courier New" pitchFamily="49" charset="0"/>
              </a:rPr>
              <a:t>}</a:t>
            </a:r>
          </a:p>
          <a:p>
            <a:pPr>
              <a:defRPr/>
            </a:pPr>
            <a:r>
              <a:rPr lang="hu-HU" sz="1800" b="1" dirty="0">
                <a:latin typeface="Courier New" pitchFamily="49" charset="0"/>
                <a:cs typeface="Courier New" pitchFamily="49" charset="0"/>
              </a:rPr>
              <a:t>  </a:t>
            </a:r>
            <a:r>
              <a:rPr lang="en-US" sz="1800" b="1" dirty="0">
                <a:latin typeface="Courier New" pitchFamily="49" charset="0"/>
                <a:cs typeface="Courier New" pitchFamily="49" charset="0"/>
              </a:rPr>
              <a:t>if(</a:t>
            </a:r>
            <a:r>
              <a:rPr lang="en-US" sz="1800" b="1" dirty="0" err="1">
                <a:latin typeface="Courier New" pitchFamily="49" charset="0"/>
                <a:cs typeface="Courier New" pitchFamily="49" charset="0"/>
              </a:rPr>
              <a:t>hit.material</a:t>
            </a:r>
            <a:r>
              <a:rPr lang="en-US" sz="1800" b="1" dirty="0">
                <a:latin typeface="Courier New" pitchFamily="49" charset="0"/>
                <a:cs typeface="Courier New" pitchFamily="49" charset="0"/>
              </a:rPr>
              <a:t>-&gt;refractive)</a:t>
            </a:r>
            <a:r>
              <a:rPr lang="hu-HU" sz="1800" b="1" dirty="0">
                <a:latin typeface="Courier New" pitchFamily="49" charset="0"/>
                <a:cs typeface="Courier New" pitchFamily="49" charset="0"/>
              </a:rPr>
              <a:t> </a:t>
            </a:r>
            <a:r>
              <a:rPr lang="en-US" sz="1800" b="1" dirty="0">
                <a:latin typeface="Courier New" pitchFamily="49" charset="0"/>
                <a:cs typeface="Courier New" pitchFamily="49" charset="0"/>
              </a:rPr>
              <a:t>{</a:t>
            </a:r>
          </a:p>
          <a:p>
            <a:pPr>
              <a:defRPr/>
            </a:pPr>
            <a:r>
              <a:rPr lang="en-US" sz="1800" b="1" dirty="0">
                <a:latin typeface="Courier New" pitchFamily="49" charset="0"/>
                <a:cs typeface="Courier New" pitchFamily="49" charset="0"/>
              </a:rPr>
              <a:t>    </a:t>
            </a:r>
            <a:r>
              <a:rPr lang="hu-HU" sz="1800" b="1" dirty="0" smtClean="0">
                <a:latin typeface="Courier New" pitchFamily="49" charset="0"/>
                <a:cs typeface="Courier New" pitchFamily="49" charset="0"/>
              </a:rPr>
              <a:t> </a:t>
            </a:r>
            <a:r>
              <a:rPr lang="en-US" sz="1800" b="1" dirty="0" err="1" smtClean="0">
                <a:latin typeface="Courier New" pitchFamily="49" charset="0"/>
                <a:cs typeface="Courier New" pitchFamily="49" charset="0"/>
              </a:rPr>
              <a:t>ior</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ray.out</a:t>
            </a:r>
            <a:r>
              <a:rPr lang="en-US" sz="1800" b="1" dirty="0">
                <a:latin typeface="Courier New" pitchFamily="49" charset="0"/>
                <a:cs typeface="Courier New" pitchFamily="49" charset="0"/>
              </a:rPr>
              <a:t>) ? </a:t>
            </a:r>
            <a:r>
              <a:rPr lang="en-US" sz="1800" b="1" dirty="0" err="1">
                <a:latin typeface="Courier New" pitchFamily="49" charset="0"/>
                <a:cs typeface="Courier New" pitchFamily="49" charset="0"/>
              </a:rPr>
              <a:t>n.x</a:t>
            </a:r>
            <a:r>
              <a:rPr lang="en-US" sz="1800" b="1" dirty="0">
                <a:latin typeface="Courier New" pitchFamily="49" charset="0"/>
                <a:cs typeface="Courier New" pitchFamily="49" charset="0"/>
              </a:rPr>
              <a:t> : 1/</a:t>
            </a:r>
            <a:r>
              <a:rPr lang="en-US" sz="1800" b="1" dirty="0" err="1">
                <a:latin typeface="Courier New" pitchFamily="49" charset="0"/>
                <a:cs typeface="Courier New" pitchFamily="49" charset="0"/>
              </a:rPr>
              <a:t>n.x</a:t>
            </a:r>
            <a:r>
              <a:rPr lang="en-US" sz="1800" b="1" dirty="0">
                <a:latin typeface="Courier New" pitchFamily="49" charset="0"/>
                <a:cs typeface="Courier New" pitchFamily="49" charset="0"/>
              </a:rPr>
              <a:t>;</a:t>
            </a:r>
          </a:p>
          <a:p>
            <a:pPr>
              <a:defRPr/>
            </a:pPr>
            <a:r>
              <a:rPr lang="hu-HU" sz="1800" b="1" dirty="0">
                <a:latin typeface="Courier New" pitchFamily="49" charset="0"/>
                <a:cs typeface="Courier New" pitchFamily="49" charset="0"/>
              </a:rPr>
              <a:t>    </a:t>
            </a:r>
            <a:r>
              <a:rPr lang="hu-HU" sz="1800" b="1" dirty="0" smtClean="0">
                <a:latin typeface="Courier New" pitchFamily="49" charset="0"/>
                <a:cs typeface="Courier New" pitchFamily="49" charset="0"/>
              </a:rPr>
              <a:t> </a:t>
            </a:r>
            <a:r>
              <a:rPr lang="hu-HU" sz="1800" b="1" dirty="0" err="1" smtClean="0">
                <a:latin typeface="Courier New" pitchFamily="49" charset="0"/>
                <a:cs typeface="Courier New" pitchFamily="49" charset="0"/>
              </a:rPr>
              <a:t>vec</a:t>
            </a:r>
            <a:r>
              <a:rPr lang="en-US" sz="1800" b="1" dirty="0">
                <a:latin typeface="Courier New" pitchFamily="49" charset="0"/>
                <a:cs typeface="Courier New" pitchFamily="49" charset="0"/>
              </a:rPr>
              <a:t>3 </a:t>
            </a:r>
            <a:r>
              <a:rPr lang="en-US" sz="1800" b="1" dirty="0" err="1">
                <a:latin typeface="Courier New" pitchFamily="49" charset="0"/>
                <a:cs typeface="Courier New" pitchFamily="49" charset="0"/>
              </a:rPr>
              <a:t>refractionDir</a:t>
            </a:r>
            <a:r>
              <a:rPr lang="en-US" sz="1800" b="1" dirty="0">
                <a:latin typeface="Courier New" pitchFamily="49" charset="0"/>
                <a:cs typeface="Courier New" pitchFamily="49" charset="0"/>
              </a:rPr>
              <a:t> = </a:t>
            </a:r>
            <a:r>
              <a:rPr lang="en-US" sz="1800" b="1" dirty="0">
                <a:solidFill>
                  <a:srgbClr val="C00000"/>
                </a:solidFill>
                <a:latin typeface="Courier New" pitchFamily="49" charset="0"/>
                <a:cs typeface="Courier New" pitchFamily="49" charset="0"/>
              </a:rPr>
              <a:t>refract</a:t>
            </a:r>
            <a:r>
              <a:rPr lang="en-US" sz="1800" b="1" dirty="0">
                <a:latin typeface="Courier New" pitchFamily="49" charset="0"/>
                <a:cs typeface="Courier New" pitchFamily="49" charset="0"/>
              </a:rPr>
              <a:t>(</a:t>
            </a:r>
            <a:r>
              <a:rPr lang="hu-HU" sz="1800" b="1" dirty="0" err="1">
                <a:latin typeface="Courier New" pitchFamily="49" charset="0"/>
                <a:cs typeface="Courier New" pitchFamily="49" charset="0"/>
              </a:rPr>
              <a:t>ray.dir</a:t>
            </a:r>
            <a:r>
              <a:rPr lang="en-US" sz="1800" b="1" dirty="0">
                <a:latin typeface="Courier New" pitchFamily="49" charset="0"/>
                <a:cs typeface="Courier New" pitchFamily="49" charset="0"/>
              </a:rPr>
              <a:t>,</a:t>
            </a:r>
            <a:r>
              <a:rPr lang="en-US" sz="1800" b="1" dirty="0" err="1">
                <a:cs typeface="Times New Roman" panose="02020603050405020304" pitchFamily="18" charset="0"/>
              </a:rPr>
              <a:t>N</a:t>
            </a:r>
            <a:r>
              <a:rPr lang="en-US" sz="1800" b="1" dirty="0" err="1">
                <a:latin typeface="Courier New" pitchFamily="49" charset="0"/>
                <a:cs typeface="Courier New" pitchFamily="49" charset="0"/>
              </a:rPr>
              <a:t>,ior</a:t>
            </a:r>
            <a:r>
              <a:rPr lang="en-US" sz="1800" b="1" dirty="0">
                <a:latin typeface="Courier New" pitchFamily="49" charset="0"/>
                <a:cs typeface="Courier New" pitchFamily="49" charset="0"/>
              </a:rPr>
              <a:t>);</a:t>
            </a:r>
          </a:p>
          <a:p>
            <a:pPr>
              <a:defRPr/>
            </a:pPr>
            <a:r>
              <a:rPr lang="en-US" sz="1800" b="1" dirty="0">
                <a:latin typeface="Courier New" pitchFamily="49" charset="0"/>
                <a:cs typeface="Courier New" pitchFamily="49" charset="0"/>
              </a:rPr>
              <a:t>    </a:t>
            </a:r>
            <a:r>
              <a:rPr lang="hu-HU"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if </a:t>
            </a:r>
            <a:r>
              <a:rPr lang="en-US" sz="1800" b="1" dirty="0">
                <a:latin typeface="Courier New" pitchFamily="49" charset="0"/>
                <a:cs typeface="Courier New" pitchFamily="49" charset="0"/>
              </a:rPr>
              <a:t>(length(</a:t>
            </a:r>
            <a:r>
              <a:rPr lang="en-US" sz="1800" b="1" dirty="0" err="1">
                <a:latin typeface="Courier New" pitchFamily="49" charset="0"/>
                <a:cs typeface="Courier New" pitchFamily="49" charset="0"/>
              </a:rPr>
              <a:t>refractionDir</a:t>
            </a:r>
            <a:r>
              <a:rPr lang="en-US" sz="1800" b="1" dirty="0">
                <a:latin typeface="Courier New" pitchFamily="49" charset="0"/>
                <a:cs typeface="Courier New" pitchFamily="49" charset="0"/>
              </a:rPr>
              <a:t>) &gt; 0) {</a:t>
            </a:r>
          </a:p>
          <a:p>
            <a:pPr marL="0" lvl="1">
              <a:defRPr/>
            </a:pPr>
            <a:r>
              <a:rPr lang="hu-HU" sz="1800" b="1" dirty="0">
                <a:latin typeface="Courier New" pitchFamily="49" charset="0"/>
                <a:cs typeface="Courier New" pitchFamily="49" charset="0"/>
              </a:rPr>
              <a:t>    </a:t>
            </a:r>
            <a:r>
              <a:rPr lang="en-US" sz="1800" b="1" dirty="0">
                <a:latin typeface="Courier New" pitchFamily="49" charset="0"/>
                <a:cs typeface="Courier New" pitchFamily="49" charset="0"/>
              </a:rPr>
              <a:t>  </a:t>
            </a:r>
            <a:r>
              <a:rPr lang="hu-HU"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Ray </a:t>
            </a:r>
            <a:r>
              <a:rPr lang="en-US" sz="1800" b="1" dirty="0" err="1">
                <a:solidFill>
                  <a:srgbClr val="0000FF"/>
                </a:solidFill>
                <a:latin typeface="Courier New" pitchFamily="49" charset="0"/>
                <a:cs typeface="Courier New" pitchFamily="49" charset="0"/>
              </a:rPr>
              <a:t>refractRay</a:t>
            </a:r>
            <a:r>
              <a:rPr lang="en-US" sz="1800" b="1" dirty="0">
                <a:latin typeface="Courier New" pitchFamily="49" charset="0"/>
                <a:cs typeface="Courier New" pitchFamily="49" charset="0"/>
              </a:rPr>
              <a:t>(</a:t>
            </a:r>
            <a:r>
              <a:rPr lang="en-US" sz="1800" b="1" dirty="0">
                <a:cs typeface="Times New Roman" panose="02020603050405020304" pitchFamily="18" charset="0"/>
              </a:rPr>
              <a:t>r</a:t>
            </a:r>
            <a:r>
              <a:rPr lang="hu-HU" sz="1800" b="1" i="1" dirty="0">
                <a:cs typeface="Times New Roman" panose="02020603050405020304" pitchFamily="18" charset="0"/>
              </a:rPr>
              <a:t> </a:t>
            </a:r>
            <a:r>
              <a:rPr lang="hu-HU" sz="1800" b="1" i="1" dirty="0">
                <a:solidFill>
                  <a:srgbClr val="7030A0"/>
                </a:solidFill>
                <a:cs typeface="Times New Roman" panose="02020603050405020304" pitchFamily="18" charset="0"/>
              </a:rPr>
              <a:t>- </a:t>
            </a:r>
            <a:r>
              <a:rPr lang="en-US" sz="1800" b="1" dirty="0">
                <a:solidFill>
                  <a:srgbClr val="7030A0"/>
                </a:solidFill>
                <a:cs typeface="Times New Roman" panose="02020603050405020304" pitchFamily="18" charset="0"/>
              </a:rPr>
              <a:t>N</a:t>
            </a:r>
            <a:r>
              <a:rPr lang="hu-HU" sz="1800" b="1" i="1" dirty="0">
                <a:solidFill>
                  <a:srgbClr val="7030A0"/>
                </a:solidFill>
                <a:cs typeface="Times New Roman" panose="02020603050405020304" pitchFamily="18" charset="0"/>
                <a:sym typeface="Symbol" panose="05050102010706020507" pitchFamily="18" charset="2"/>
              </a:rPr>
              <a:t></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refractionDir</a:t>
            </a:r>
            <a:r>
              <a:rPr lang="en-US" sz="1800" b="1" dirty="0">
                <a:latin typeface="Courier New" pitchFamily="49" charset="0"/>
                <a:cs typeface="Courier New" pitchFamily="49" charset="0"/>
              </a:rPr>
              <a:t>, !</a:t>
            </a:r>
            <a:r>
              <a:rPr lang="en-US" sz="1800" b="1" dirty="0" err="1">
                <a:latin typeface="Courier New" pitchFamily="49" charset="0"/>
                <a:cs typeface="Courier New" pitchFamily="49" charset="0"/>
              </a:rPr>
              <a:t>ray.out</a:t>
            </a:r>
            <a:r>
              <a:rPr lang="en-US" sz="1800" b="1" dirty="0">
                <a:latin typeface="Courier New" pitchFamily="49" charset="0"/>
                <a:cs typeface="Courier New" pitchFamily="49" charset="0"/>
              </a:rPr>
              <a:t>);</a:t>
            </a:r>
          </a:p>
          <a:p>
            <a:pPr marL="0" lvl="1">
              <a:defRPr/>
            </a:pPr>
            <a:r>
              <a:rPr lang="hu-HU" sz="1800" b="1" dirty="0">
                <a:latin typeface="Courier New" pitchFamily="49" charset="0"/>
                <a:cs typeface="Courier New" pitchFamily="49" charset="0"/>
              </a:rPr>
              <a:t>    </a:t>
            </a:r>
            <a:r>
              <a:rPr lang="en-US" sz="1800" b="1" dirty="0">
                <a:latin typeface="Courier New" pitchFamily="49" charset="0"/>
                <a:cs typeface="Courier New" pitchFamily="49" charset="0"/>
              </a:rPr>
              <a:t>  </a:t>
            </a:r>
            <a:r>
              <a:rPr lang="hu-HU" sz="1800" b="1" dirty="0" smtClean="0">
                <a:latin typeface="Courier New" pitchFamily="49" charset="0"/>
                <a:cs typeface="Courier New" pitchFamily="49" charset="0"/>
              </a:rPr>
              <a:t>  </a:t>
            </a:r>
            <a:r>
              <a:rPr lang="hu-HU" sz="1800" b="1" dirty="0" err="1" smtClean="0">
                <a:latin typeface="Courier New" pitchFamily="49" charset="0"/>
                <a:cs typeface="Courier New" pitchFamily="49" charset="0"/>
              </a:rPr>
              <a:t>outRad</a:t>
            </a:r>
            <a:r>
              <a:rPr lang="en-US" sz="1800" b="1" dirty="0" smtClean="0">
                <a:latin typeface="Courier New" pitchFamily="49" charset="0"/>
                <a:cs typeface="Courier New" pitchFamily="49" charset="0"/>
              </a:rPr>
              <a:t> </a:t>
            </a:r>
            <a:r>
              <a:rPr lang="en-US" sz="1800" b="1" dirty="0">
                <a:latin typeface="Courier New" pitchFamily="49" charset="0"/>
                <a:cs typeface="Courier New" pitchFamily="49" charset="0"/>
              </a:rPr>
              <a:t>+=</a:t>
            </a:r>
            <a:r>
              <a:rPr lang="hu-HU" sz="1800" b="1" dirty="0">
                <a:latin typeface="Courier New" pitchFamily="49" charset="0"/>
                <a:cs typeface="Courier New" pitchFamily="49" charset="0"/>
              </a:rPr>
              <a:t> </a:t>
            </a:r>
            <a:r>
              <a:rPr lang="en-US" sz="1800" b="1" dirty="0" smtClean="0">
                <a:solidFill>
                  <a:srgbClr val="C00000"/>
                </a:solidFill>
                <a:latin typeface="Courier New" pitchFamily="49" charset="0"/>
                <a:cs typeface="Courier New" pitchFamily="49" charset="0"/>
              </a:rPr>
              <a:t>trace</a:t>
            </a:r>
            <a:r>
              <a:rPr lang="en-US" sz="1800" b="1" dirty="0" smtClean="0">
                <a:latin typeface="Courier New" pitchFamily="49" charset="0"/>
                <a:cs typeface="Courier New" pitchFamily="49" charset="0"/>
              </a:rPr>
              <a:t>(</a:t>
            </a:r>
            <a:r>
              <a:rPr lang="en-US" sz="1800" b="1" dirty="0" err="1" smtClean="0">
                <a:solidFill>
                  <a:srgbClr val="0000FF"/>
                </a:solidFill>
                <a:latin typeface="Courier New" pitchFamily="49" charset="0"/>
                <a:cs typeface="Courier New" pitchFamily="49" charset="0"/>
              </a:rPr>
              <a:t>refractRay</a:t>
            </a:r>
            <a:r>
              <a:rPr lang="en-US" sz="1800" b="1" dirty="0" smtClean="0">
                <a:solidFill>
                  <a:srgbClr val="FF0000"/>
                </a:solidFill>
                <a:latin typeface="Courier New" pitchFamily="49" charset="0"/>
                <a:cs typeface="Courier New" pitchFamily="49" charset="0"/>
              </a:rPr>
              <a:t>,</a:t>
            </a:r>
            <a:r>
              <a:rPr lang="hu-HU" sz="1800" b="1" dirty="0" smtClean="0">
                <a:solidFill>
                  <a:srgbClr val="FF0000"/>
                </a:solidFill>
                <a:latin typeface="Courier New" pitchFamily="49" charset="0"/>
                <a:cs typeface="Courier New" pitchFamily="49" charset="0"/>
              </a:rPr>
              <a:t> </a:t>
            </a:r>
            <a:r>
              <a:rPr lang="en-US" sz="1800" b="1" dirty="0" smtClean="0">
                <a:solidFill>
                  <a:srgbClr val="FF0000"/>
                </a:solidFill>
                <a:latin typeface="Courier New" pitchFamily="49" charset="0"/>
                <a:cs typeface="Courier New" pitchFamily="49" charset="0"/>
              </a:rPr>
              <a:t>d+1</a:t>
            </a:r>
            <a:r>
              <a:rPr lang="en-US" sz="1800" b="1" dirty="0" smtClean="0">
                <a:latin typeface="Courier New" pitchFamily="49" charset="0"/>
                <a:cs typeface="Courier New" pitchFamily="49" charset="0"/>
              </a:rPr>
              <a:t>)</a:t>
            </a:r>
            <a:r>
              <a:rPr lang="hu-HU"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r>
              <a:rPr lang="hu-HU" sz="1800" b="1" dirty="0" smtClean="0">
                <a:latin typeface="Courier New" pitchFamily="49" charset="0"/>
                <a:cs typeface="Courier New" pitchFamily="49" charset="0"/>
              </a:rPr>
              <a:t> </a:t>
            </a:r>
            <a:r>
              <a:rPr lang="en-US" sz="1800" b="1" dirty="0" smtClean="0">
                <a:latin typeface="Courier New" pitchFamily="49" charset="0"/>
                <a:cs typeface="Courier New" pitchFamily="49" charset="0"/>
              </a:rPr>
              <a:t>(</a:t>
            </a:r>
            <a:r>
              <a:rPr lang="en-US" sz="1800" b="1" dirty="0">
                <a:latin typeface="Courier New" pitchFamily="49" charset="0"/>
                <a:cs typeface="Courier New" pitchFamily="49" charset="0"/>
              </a:rPr>
              <a:t>vec3(1,1,1)–</a:t>
            </a:r>
            <a:r>
              <a:rPr lang="en-US" sz="1800" b="1" dirty="0">
                <a:solidFill>
                  <a:srgbClr val="C00000"/>
                </a:solidFill>
                <a:latin typeface="Courier New" pitchFamily="49" charset="0"/>
                <a:cs typeface="Courier New" pitchFamily="49" charset="0"/>
              </a:rPr>
              <a:t>F</a:t>
            </a:r>
            <a:r>
              <a:rPr lang="hu-HU" sz="1800" b="1" dirty="0" err="1">
                <a:solidFill>
                  <a:srgbClr val="C00000"/>
                </a:solidFill>
                <a:latin typeface="Courier New" pitchFamily="49" charset="0"/>
                <a:cs typeface="Courier New" pitchFamily="49" charset="0"/>
              </a:rPr>
              <a:t>resnel</a:t>
            </a:r>
            <a:r>
              <a:rPr lang="en-US" sz="1800" b="1" dirty="0">
                <a:latin typeface="Courier New" pitchFamily="49" charset="0"/>
                <a:cs typeface="Courier New" pitchFamily="49" charset="0"/>
              </a:rPr>
              <a:t>(</a:t>
            </a:r>
            <a:r>
              <a:rPr lang="hu-HU" sz="1800" b="1" dirty="0" err="1">
                <a:latin typeface="Courier New" pitchFamily="49" charset="0"/>
                <a:cs typeface="Courier New" pitchFamily="49" charset="0"/>
              </a:rPr>
              <a:t>ray.dir</a:t>
            </a:r>
            <a:r>
              <a:rPr lang="hu-HU" sz="1800" b="1" dirty="0" smtClean="0">
                <a:latin typeface="Courier New" pitchFamily="49" charset="0"/>
                <a:cs typeface="Courier New" pitchFamily="49" charset="0"/>
              </a:rPr>
              <a:t>, </a:t>
            </a:r>
            <a:r>
              <a:rPr lang="en-US" sz="1800" b="1" dirty="0" smtClean="0">
                <a:cs typeface="Times New Roman" pitchFamily="18" charset="0"/>
              </a:rPr>
              <a:t>N</a:t>
            </a:r>
            <a:r>
              <a:rPr lang="en-US" sz="1800" b="1" dirty="0" smtClean="0">
                <a:latin typeface="Courier New" pitchFamily="49" charset="0"/>
                <a:cs typeface="Courier New" pitchFamily="49" charset="0"/>
              </a:rPr>
              <a:t>));</a:t>
            </a:r>
            <a:endParaRPr lang="en-US" sz="1800" b="1" dirty="0">
              <a:latin typeface="Courier New" pitchFamily="49" charset="0"/>
              <a:cs typeface="Courier New" pitchFamily="49" charset="0"/>
            </a:endParaRPr>
          </a:p>
          <a:p>
            <a:pPr marL="0" lvl="1">
              <a:defRPr/>
            </a:pPr>
            <a:r>
              <a:rPr lang="en-US" sz="1800" b="1" dirty="0">
                <a:latin typeface="Courier New" pitchFamily="49" charset="0"/>
                <a:cs typeface="Courier New" pitchFamily="49" charset="0"/>
              </a:rPr>
              <a:t>    }</a:t>
            </a:r>
          </a:p>
          <a:p>
            <a:pPr>
              <a:defRPr/>
            </a:pPr>
            <a:r>
              <a:rPr lang="hu-HU" sz="1800" b="1" dirty="0">
                <a:latin typeface="Courier New" pitchFamily="49" charset="0"/>
                <a:cs typeface="Courier New" pitchFamily="49" charset="0"/>
              </a:rPr>
              <a:t>  </a:t>
            </a:r>
            <a:r>
              <a:rPr lang="en-US" sz="1800" b="1" dirty="0">
                <a:latin typeface="Courier New" pitchFamily="49" charset="0"/>
                <a:cs typeface="Courier New" pitchFamily="49" charset="0"/>
              </a:rPr>
              <a:t>}</a:t>
            </a:r>
            <a:endParaRPr lang="hu-HU" sz="1800" b="1" dirty="0">
              <a:latin typeface="Courier New" pitchFamily="49" charset="0"/>
              <a:cs typeface="Courier New" pitchFamily="49" charset="0"/>
            </a:endParaRPr>
          </a:p>
          <a:p>
            <a:pPr>
              <a:defRPr/>
            </a:pPr>
            <a:r>
              <a:rPr lang="hu-HU" sz="1800" b="1" dirty="0">
                <a:latin typeface="Courier New" pitchFamily="49" charset="0"/>
                <a:cs typeface="Courier New" pitchFamily="49" charset="0"/>
              </a:rPr>
              <a:t>  </a:t>
            </a:r>
            <a:r>
              <a:rPr lang="en-US" sz="1800" b="1" dirty="0">
                <a:latin typeface="Courier New" pitchFamily="49" charset="0"/>
                <a:cs typeface="Courier New" pitchFamily="49" charset="0"/>
              </a:rPr>
              <a:t>return </a:t>
            </a:r>
            <a:r>
              <a:rPr lang="hu-HU" sz="1800" b="1" dirty="0" err="1">
                <a:latin typeface="Courier New" pitchFamily="49" charset="0"/>
                <a:cs typeface="Courier New" pitchFamily="49" charset="0"/>
              </a:rPr>
              <a:t>outRad</a:t>
            </a:r>
            <a:r>
              <a:rPr lang="en-US" sz="1800" b="1" dirty="0">
                <a:latin typeface="Courier New" pitchFamily="49" charset="0"/>
                <a:cs typeface="Courier New" pitchFamily="49" charset="0"/>
              </a:rPr>
              <a:t>;</a:t>
            </a:r>
          </a:p>
          <a:p>
            <a:pPr>
              <a:defRPr/>
            </a:pPr>
            <a:r>
              <a:rPr lang="en-US" sz="1800" b="1" dirty="0">
                <a:latin typeface="Courier New" pitchFamily="49" charset="0"/>
                <a:cs typeface="Courier New" pitchFamily="49" charset="0"/>
              </a:rPr>
              <a:t>}</a:t>
            </a:r>
            <a:endParaRPr lang="hu-HU" sz="1800" dirty="0"/>
          </a:p>
        </p:txBody>
      </p:sp>
      <p:sp>
        <p:nvSpPr>
          <p:cNvPr id="22" name="Cím 4"/>
          <p:cNvSpPr txBox="1">
            <a:spLocks/>
          </p:cNvSpPr>
          <p:nvPr/>
        </p:nvSpPr>
        <p:spPr>
          <a:xfrm>
            <a:off x="1524000" y="341784"/>
            <a:ext cx="9150456"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hu-HU" dirty="0" err="1">
                <a:solidFill>
                  <a:srgbClr val="FF0000"/>
                </a:solidFill>
              </a:rPr>
              <a:t>trace</a:t>
            </a:r>
            <a:endParaRPr lang="en-US" dirty="0">
              <a:solidFill>
                <a:srgbClr val="FF0000"/>
              </a:solidFill>
            </a:endParaRPr>
          </a:p>
        </p:txBody>
      </p:sp>
      <p:sp>
        <p:nvSpPr>
          <p:cNvPr id="25" name="Téglalap 24"/>
          <p:cNvSpPr/>
          <p:nvPr/>
        </p:nvSpPr>
        <p:spPr>
          <a:xfrm>
            <a:off x="8692560" y="0"/>
            <a:ext cx="3499440" cy="3933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Oval 5"/>
          <p:cNvSpPr>
            <a:spLocks noChangeArrowheads="1"/>
          </p:cNvSpPr>
          <p:nvPr/>
        </p:nvSpPr>
        <p:spPr bwMode="auto">
          <a:xfrm rot="2315074">
            <a:off x="10543585" y="1650657"/>
            <a:ext cx="1447800" cy="914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7" name="Freeform 6"/>
          <p:cNvSpPr>
            <a:spLocks/>
          </p:cNvSpPr>
          <p:nvPr/>
        </p:nvSpPr>
        <p:spPr bwMode="auto">
          <a:xfrm rot="18974213">
            <a:off x="10238785" y="2488857"/>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Line 7"/>
          <p:cNvSpPr>
            <a:spLocks noChangeShapeType="1"/>
          </p:cNvSpPr>
          <p:nvPr/>
        </p:nvSpPr>
        <p:spPr bwMode="auto">
          <a:xfrm flipH="1">
            <a:off x="10281648" y="964857"/>
            <a:ext cx="990600" cy="2590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Rectangle 8"/>
          <p:cNvSpPr>
            <a:spLocks noChangeArrowheads="1"/>
          </p:cNvSpPr>
          <p:nvPr/>
        </p:nvSpPr>
        <p:spPr bwMode="auto">
          <a:xfrm>
            <a:off x="11211924" y="1122019"/>
            <a:ext cx="573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a:latin typeface="+mn-lt"/>
              </a:rPr>
              <a:t>ray</a:t>
            </a:r>
            <a:endParaRPr lang="hu-HU" altLang="en-US" dirty="0">
              <a:latin typeface="+mn-lt"/>
            </a:endParaRPr>
          </a:p>
        </p:txBody>
      </p:sp>
      <p:grpSp>
        <p:nvGrpSpPr>
          <p:cNvPr id="30" name="Group 12"/>
          <p:cNvGrpSpPr>
            <a:grpSpLocks/>
          </p:cNvGrpSpPr>
          <p:nvPr/>
        </p:nvGrpSpPr>
        <p:grpSpPr bwMode="auto">
          <a:xfrm>
            <a:off x="10738853" y="1193459"/>
            <a:ext cx="731838" cy="995363"/>
            <a:chOff x="4512" y="1296"/>
            <a:chExt cx="461" cy="627"/>
          </a:xfrm>
        </p:grpSpPr>
        <mc:AlternateContent xmlns:mc="http://schemas.openxmlformats.org/markup-compatibility/2006" xmlns:a14="http://schemas.microsoft.com/office/drawing/2010/main">
          <mc:Choice Requires="a14">
            <p:sp>
              <p:nvSpPr>
                <p:cNvPr id="31" name="Rectangle 14"/>
                <p:cNvSpPr>
                  <a:spLocks noChangeArrowheads="1"/>
                </p:cNvSpPr>
                <p:nvPr/>
              </p:nvSpPr>
              <p:spPr bwMode="auto">
                <a:xfrm>
                  <a:off x="4704" y="1632"/>
                  <a:ext cx="269"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rPr>
                          <m:t>𝒓</m:t>
                        </m:r>
                      </m:oMath>
                    </m:oMathPara>
                  </a14:m>
                  <a:endParaRPr lang="hu-HU" altLang="en-US" b="1" dirty="0"/>
                </a:p>
              </p:txBody>
            </p:sp>
          </mc:Choice>
          <mc:Fallback xmlns="">
            <p:sp>
              <p:nvSpPr>
                <p:cNvPr id="6167" name="Rectangle 14"/>
                <p:cNvSpPr>
                  <a:spLocks noRot="1" noChangeAspect="1" noMove="1" noResize="1" noEditPoints="1" noAdjustHandles="1" noChangeArrowheads="1" noChangeShapeType="1" noTextEdit="1"/>
                </p:cNvSpPr>
                <p:nvPr/>
              </p:nvSpPr>
              <p:spPr bwMode="auto">
                <a:xfrm>
                  <a:off x="4704" y="1632"/>
                  <a:ext cx="269" cy="291"/>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32" name="Line 15"/>
            <p:cNvSpPr>
              <a:spLocks noChangeShapeType="1"/>
            </p:cNvSpPr>
            <p:nvPr/>
          </p:nvSpPr>
          <p:spPr bwMode="auto">
            <a:xfrm flipH="1" flipV="1">
              <a:off x="4512" y="1296"/>
              <a:ext cx="144" cy="3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Oval 13"/>
            <p:cNvSpPr>
              <a:spLocks noChangeArrowheads="1"/>
            </p:cNvSpPr>
            <p:nvPr/>
          </p:nvSpPr>
          <p:spPr bwMode="auto">
            <a:xfrm>
              <a:off x="4608" y="1632"/>
              <a:ext cx="96" cy="96"/>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34" name="Line 16"/>
          <p:cNvSpPr>
            <a:spLocks noChangeShapeType="1"/>
          </p:cNvSpPr>
          <p:nvPr/>
        </p:nvSpPr>
        <p:spPr bwMode="auto">
          <a:xfrm flipH="1" flipV="1">
            <a:off x="9900648" y="1269657"/>
            <a:ext cx="1066800" cy="533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17"/>
          <p:cNvSpPr>
            <a:spLocks noChangeShapeType="1"/>
          </p:cNvSpPr>
          <p:nvPr/>
        </p:nvSpPr>
        <p:spPr bwMode="auto">
          <a:xfrm>
            <a:off x="11000785" y="1803057"/>
            <a:ext cx="762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6" name="Téglalap 35"/>
              <p:cNvSpPr>
                <a:spLocks noChangeArrowheads="1"/>
              </p:cNvSpPr>
              <p:nvPr/>
            </p:nvSpPr>
            <p:spPr bwMode="auto">
              <a:xfrm>
                <a:off x="10635661" y="761658"/>
                <a:ext cx="495649"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cs typeface="Times New Roman" pitchFamily="18" charset="0"/>
                        </a:rPr>
                        <m:t>𝑵</m:t>
                      </m:r>
                    </m:oMath>
                  </m:oMathPara>
                </a14:m>
                <a:endParaRPr lang="hu-HU" altLang="en-US" dirty="0"/>
              </a:p>
            </p:txBody>
          </p:sp>
        </mc:Choice>
        <mc:Fallback xmlns="">
          <p:sp>
            <p:nvSpPr>
              <p:cNvPr id="36" name="Téglalap 35"/>
              <p:cNvSpPr>
                <a:spLocks noRot="1" noChangeAspect="1" noMove="1" noResize="1" noEditPoints="1" noAdjustHandles="1" noChangeArrowheads="1" noChangeShapeType="1" noTextEdit="1"/>
              </p:cNvSpPr>
              <p:nvPr/>
            </p:nvSpPr>
            <p:spPr bwMode="auto">
              <a:xfrm>
                <a:off x="10635661" y="761658"/>
                <a:ext cx="495649" cy="46166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37" name="Line 7"/>
          <p:cNvSpPr>
            <a:spLocks noChangeShapeType="1"/>
          </p:cNvSpPr>
          <p:nvPr/>
        </p:nvSpPr>
        <p:spPr bwMode="auto">
          <a:xfrm flipV="1">
            <a:off x="11356385" y="401294"/>
            <a:ext cx="287338" cy="787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8" name="Téglalap 37"/>
              <p:cNvSpPr>
                <a:spLocks noChangeArrowheads="1"/>
              </p:cNvSpPr>
              <p:nvPr/>
            </p:nvSpPr>
            <p:spPr bwMode="auto">
              <a:xfrm>
                <a:off x="11211923" y="329858"/>
                <a:ext cx="461986"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cs typeface="Times New Roman" pitchFamily="18" charset="0"/>
                        </a:rPr>
                        <m:t>𝑽</m:t>
                      </m:r>
                    </m:oMath>
                  </m:oMathPara>
                </a14:m>
                <a:endParaRPr lang="hu-HU" altLang="en-US" dirty="0"/>
              </a:p>
            </p:txBody>
          </p:sp>
        </mc:Choice>
        <mc:Fallback xmlns="">
          <p:sp>
            <p:nvSpPr>
              <p:cNvPr id="38" name="Téglalap 37"/>
              <p:cNvSpPr>
                <a:spLocks noRot="1" noChangeAspect="1" noMove="1" noResize="1" noEditPoints="1" noAdjustHandles="1" noChangeArrowheads="1" noChangeShapeType="1" noTextEdit="1"/>
              </p:cNvSpPr>
              <p:nvPr/>
            </p:nvSpPr>
            <p:spPr bwMode="auto">
              <a:xfrm>
                <a:off x="11211923" y="329858"/>
                <a:ext cx="461986" cy="46166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grpSp>
        <p:nvGrpSpPr>
          <p:cNvPr id="39" name="Csoportba foglalás 22"/>
          <p:cNvGrpSpPr>
            <a:grpSpLocks/>
          </p:cNvGrpSpPr>
          <p:nvPr/>
        </p:nvGrpSpPr>
        <p:grpSpPr bwMode="auto">
          <a:xfrm>
            <a:off x="8692560" y="1050582"/>
            <a:ext cx="2274888" cy="1037123"/>
            <a:chOff x="5724128" y="1556792"/>
            <a:chExt cx="2275285" cy="1038216"/>
          </a:xfrm>
        </p:grpSpPr>
        <mc:AlternateContent xmlns:mc="http://schemas.openxmlformats.org/markup-compatibility/2006" xmlns:a14="http://schemas.microsoft.com/office/drawing/2010/main">
          <mc:Choice Requires="a14">
            <p:graphicFrame>
              <p:nvGraphicFramePr>
                <p:cNvPr id="40" name="Object 2"/>
                <p:cNvGraphicFramePr>
                  <a:graphicFrameLocks noChangeAspect="1"/>
                </p:cNvGraphicFramePr>
                <p:nvPr/>
              </p:nvGraphicFramePr>
              <p:xfrm>
                <a:off x="5724128" y="1556792"/>
                <a:ext cx="607695" cy="859309"/>
              </p:xfrm>
              <a:graphic>
                <a:graphicData uri="http://schemas.openxmlformats.org/presentationml/2006/ole">
                  <mc:AlternateContent>
                    <mc:Choice xmlns:v="urn:schemas-microsoft-com:vml" Requires="v">
                      <p:oleObj spid="_x0000_s14531" name="Klip" r:id="rId7" imgW="2478088" imgH="4460875" progId="">
                        <p:embed/>
                      </p:oleObj>
                    </mc:Choice>
                    <mc:Fallback>
                      <p:oleObj name="Klip" r:id="rId7" imgW="2478088" imgH="4460875" progId="">
                        <p:embed/>
                        <p:pic>
                          <p:nvPicPr>
                            <p:cNvPr id="6146" name="Object 2"/>
                            <p:cNvPicPr>
                              <a:picLocks noChangeAspect="1" noChangeArrowheads="1"/>
                            </p:cNvPicPr>
                            <p:nvPr/>
                          </p:nvPicPr>
                          <p:blipFill>
                            <a:blip r:embed="rId8">
                              <a:extLst>
                                <a:ext uri="{28A0092B-C50C-407E-A947-70E740481C1C}">
                                  <a14:useLocalDpi val="0"/>
                                </a:ext>
                              </a:extLst>
                            </a:blip>
                            <a:srcRect/>
                            <a:stretch>
                              <a:fillRect/>
                            </a:stretch>
                          </p:blipFill>
                          <p:spPr bwMode="auto">
                            <a:xfrm>
                              <a:off x="5724128" y="1556792"/>
                              <a:ext cx="607695" cy="859309"/>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6146" name="Object 2"/>
                <p:cNvGraphicFramePr>
                  <a:graphicFrameLocks noChangeAspect="1"/>
                </p:cNvGraphicFramePr>
                <p:nvPr/>
              </p:nvGraphicFramePr>
              <p:xfrm>
                <a:off x="5724128" y="1556792"/>
                <a:ext cx="607695" cy="859309"/>
              </p:xfrm>
              <a:graphic>
                <a:graphicData uri="http://schemas.openxmlformats.org/presentationml/2006/ole">
                  <mc:AlternateContent>
                    <mc:Choice xmlns:v="urn:schemas-microsoft-com:vml" Requires="v">
                      <p:oleObj spid="_x0000_s6367" name="Klip" r:id="rId9" imgW="2478088" imgH="4460875" progId="">
                        <p:embed/>
                      </p:oleObj>
                    </mc:Choice>
                    <mc:Fallback>
                      <p:oleObj name="Klip" r:id="rId9" imgW="2478088" imgH="4460875" progId="">
                        <p:embed/>
                        <p:pic>
                          <p:nvPicPr>
                            <p:cNvPr id="0"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4128" y="1556792"/>
                              <a:ext cx="607695" cy="8593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sp>
          <p:nvSpPr>
            <p:cNvPr id="41" name="Line 11"/>
            <p:cNvSpPr>
              <a:spLocks noChangeShapeType="1"/>
            </p:cNvSpPr>
            <p:nvPr/>
          </p:nvSpPr>
          <p:spPr bwMode="auto">
            <a:xfrm flipH="1" flipV="1">
              <a:off x="6420984" y="2081213"/>
              <a:ext cx="1578429" cy="228600"/>
            </a:xfrm>
            <a:prstGeom prst="line">
              <a:avLst/>
            </a:prstGeom>
            <a:noFill/>
            <a:ln w="38100">
              <a:no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42" name="Téglalap 16"/>
                <p:cNvSpPr>
                  <a:spLocks noChangeArrowheads="1"/>
                </p:cNvSpPr>
                <p:nvPr/>
              </p:nvSpPr>
              <p:spPr bwMode="auto">
                <a:xfrm>
                  <a:off x="6372200" y="1556792"/>
                  <a:ext cx="521388" cy="462152"/>
                </a:xfrm>
                <a:prstGeom prst="rect">
                  <a:avLst/>
                </a:prstGeom>
                <a:noFill/>
                <a:ln w="9525">
                  <a:noFill/>
                  <a:miter lim="800000"/>
                  <a:headEnd/>
                  <a:tailEnd/>
                </a:ln>
                <a:extLst>
                  <a:ext uri="{909E8E84-426E-40DD-AFC4-6F175D3DCCD1}">
                    <a14:hiddenFill>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cs typeface="Times New Roman" pitchFamily="18" charset="0"/>
                          </a:rPr>
                          <m:t>𝒚</m:t>
                        </m:r>
                        <m:r>
                          <a:rPr lang="en-US" altLang="en-US" i="1" baseline="-25000" dirty="0">
                            <a:latin typeface="Cambria Math"/>
                            <a:cs typeface="Times New Roman" pitchFamily="18" charset="0"/>
                          </a:rPr>
                          <m:t>𝑙</m:t>
                        </m:r>
                      </m:oMath>
                    </m:oMathPara>
                  </a14:m>
                  <a:endParaRPr lang="hu-HU" altLang="en-US" dirty="0"/>
                </a:p>
              </p:txBody>
            </p:sp>
          </mc:Choice>
          <mc:Fallback xmlns="">
            <p:sp>
              <p:nvSpPr>
                <p:cNvPr id="6164" name="Téglalap 16"/>
                <p:cNvSpPr>
                  <a:spLocks noRot="1" noChangeAspect="1" noMove="1" noResize="1" noEditPoints="1" noAdjustHandles="1" noChangeArrowheads="1" noChangeShapeType="1" noTextEdit="1"/>
                </p:cNvSpPr>
                <p:nvPr/>
              </p:nvSpPr>
              <p:spPr bwMode="auto">
                <a:xfrm>
                  <a:off x="6372200" y="1556792"/>
                  <a:ext cx="521388" cy="462152"/>
                </a:xfrm>
                <a:prstGeom prst="rect">
                  <a:avLst/>
                </a:prstGeom>
                <a:blipFill rotWithShape="1">
                  <a:blip r:embed="rId11"/>
                  <a:stretch>
                    <a:fillRect b="-11842"/>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églalap 20"/>
                <p:cNvSpPr>
                  <a:spLocks noChangeArrowheads="1"/>
                </p:cNvSpPr>
                <p:nvPr/>
              </p:nvSpPr>
              <p:spPr bwMode="auto">
                <a:xfrm>
                  <a:off x="6732240" y="2132856"/>
                  <a:ext cx="511768" cy="462152"/>
                </a:xfrm>
                <a:prstGeom prst="rect">
                  <a:avLst/>
                </a:prstGeom>
                <a:noFill/>
                <a:ln w="9525">
                  <a:noFill/>
                  <a:miter lim="800000"/>
                  <a:headEnd/>
                  <a:tailEnd/>
                </a:ln>
                <a:extLst>
                  <a:ext uri="{909E8E84-426E-40DD-AFC4-6F175D3DCCD1}">
                    <a14:hiddenFill>
                      <a:solidFill>
                        <a:srgbClr val="FFFFFF"/>
                      </a:solidFill>
                    </a14:hiddenFill>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cs typeface="Times New Roman" pitchFamily="18" charset="0"/>
                          </a:rPr>
                          <m:t>𝑳</m:t>
                        </m:r>
                        <m:r>
                          <a:rPr lang="en-US" altLang="en-US" i="1" baseline="-25000" dirty="0" err="1">
                            <a:latin typeface="Cambria Math"/>
                            <a:cs typeface="Times New Roman" pitchFamily="18" charset="0"/>
                          </a:rPr>
                          <m:t>𝑙</m:t>
                        </m:r>
                      </m:oMath>
                    </m:oMathPara>
                  </a14:m>
                  <a:endParaRPr lang="hu-HU" altLang="en-US" dirty="0"/>
                </a:p>
              </p:txBody>
            </p:sp>
          </mc:Choice>
          <mc:Fallback xmlns="">
            <p:sp>
              <p:nvSpPr>
                <p:cNvPr id="6165" name="Téglalap 20"/>
                <p:cNvSpPr>
                  <a:spLocks noRot="1" noChangeAspect="1" noMove="1" noResize="1" noEditPoints="1" noAdjustHandles="1" noChangeArrowheads="1" noChangeShapeType="1" noTextEdit="1"/>
                </p:cNvSpPr>
                <p:nvPr/>
              </p:nvSpPr>
              <p:spPr bwMode="auto">
                <a:xfrm>
                  <a:off x="6732240" y="2132856"/>
                  <a:ext cx="511768" cy="462152"/>
                </a:xfrm>
                <a:prstGeom prst="rect">
                  <a:avLst/>
                </a:prstGeom>
                <a:blipFill rotWithShape="1">
                  <a:blip r:embed="rId12"/>
                  <a:stretch>
                    <a:fillRect b="-3947"/>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grpSp>
      <p:sp>
        <p:nvSpPr>
          <p:cNvPr id="44" name="Line 11"/>
          <p:cNvSpPr>
            <a:spLocks noChangeShapeType="1"/>
          </p:cNvSpPr>
          <p:nvPr/>
        </p:nvSpPr>
        <p:spPr bwMode="auto">
          <a:xfrm flipH="1" flipV="1">
            <a:off x="9261500" y="1574451"/>
            <a:ext cx="1578154" cy="228359"/>
          </a:xfrm>
          <a:prstGeom prst="line">
            <a:avLst/>
          </a:prstGeom>
          <a:noFill/>
          <a:ln w="3810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39380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2870852" y="609600"/>
            <a:ext cx="5530198" cy="1143000"/>
          </a:xfrm>
        </p:spPr>
        <p:txBody>
          <a:bodyPr>
            <a:normAutofit/>
          </a:bodyPr>
          <a:lstStyle/>
          <a:p>
            <a:pPr>
              <a:defRPr/>
            </a:pPr>
            <a:r>
              <a:rPr lang="en-US" dirty="0" smtClean="0">
                <a:solidFill>
                  <a:srgbClr val="FF0000"/>
                </a:solidFill>
              </a:rPr>
              <a:t>Paul </a:t>
            </a:r>
            <a:r>
              <a:rPr lang="hu-HU" dirty="0" err="1" smtClean="0">
                <a:solidFill>
                  <a:srgbClr val="FF0000"/>
                </a:solidFill>
              </a:rPr>
              <a:t>Heckbert</a:t>
            </a:r>
            <a:r>
              <a:rPr lang="hu-HU" dirty="0" smtClean="0">
                <a:solidFill>
                  <a:srgbClr val="FF0000"/>
                </a:solidFill>
              </a:rPr>
              <a:t> névjegy</a:t>
            </a:r>
            <a:r>
              <a:rPr lang="en-US" dirty="0" smtClean="0">
                <a:solidFill>
                  <a:srgbClr val="FF0000"/>
                </a:solidFill>
              </a:rPr>
              <a:t>e</a:t>
            </a:r>
          </a:p>
        </p:txBody>
      </p:sp>
      <p:sp>
        <p:nvSpPr>
          <p:cNvPr id="35843" name="Text Box 3"/>
          <p:cNvSpPr txBox="1">
            <a:spLocks noChangeArrowheads="1"/>
          </p:cNvSpPr>
          <p:nvPr/>
        </p:nvSpPr>
        <p:spPr bwMode="auto">
          <a:xfrm>
            <a:off x="191344" y="2420888"/>
            <a:ext cx="11809311" cy="424731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err="1"/>
              <a:t>typedef</a:t>
            </a:r>
            <a:r>
              <a:rPr lang="en-US" altLang="en-US" sz="1800" dirty="0"/>
              <a:t> </a:t>
            </a:r>
            <a:r>
              <a:rPr lang="en-US" altLang="en-US" sz="1800" dirty="0" err="1"/>
              <a:t>struct</a:t>
            </a:r>
            <a:r>
              <a:rPr lang="en-US" altLang="en-US" sz="1800" dirty="0"/>
              <a:t>{double </a:t>
            </a:r>
            <a:r>
              <a:rPr lang="en-US" altLang="en-US" sz="1800" dirty="0" err="1"/>
              <a:t>x,y,z</a:t>
            </a:r>
            <a:r>
              <a:rPr lang="en-US" altLang="en-US" sz="1800" dirty="0"/>
              <a:t>}</a:t>
            </a:r>
            <a:r>
              <a:rPr lang="en-US" altLang="en-US" sz="1800" dirty="0" err="1"/>
              <a:t>vec;vec</a:t>
            </a:r>
            <a:r>
              <a:rPr lang="en-US" altLang="en-US" sz="1800" dirty="0"/>
              <a:t> </a:t>
            </a:r>
            <a:r>
              <a:rPr lang="en-US" altLang="en-US" sz="1800" dirty="0" err="1"/>
              <a:t>U,black,amb</a:t>
            </a:r>
            <a:r>
              <a:rPr lang="en-US" altLang="en-US" sz="1800" dirty="0"/>
              <a:t>={.02,.02,.02};</a:t>
            </a:r>
            <a:r>
              <a:rPr lang="hu-HU" altLang="en-US" sz="1800" dirty="0"/>
              <a:t> </a:t>
            </a:r>
            <a:r>
              <a:rPr lang="en-US" altLang="en-US" sz="1800" dirty="0" err="1"/>
              <a:t>struct</a:t>
            </a:r>
            <a:r>
              <a:rPr lang="en-US" altLang="en-US" sz="1800" dirty="0"/>
              <a:t> sphere{ </a:t>
            </a:r>
            <a:r>
              <a:rPr lang="en-US" altLang="en-US" sz="1800" dirty="0" err="1"/>
              <a:t>vec</a:t>
            </a:r>
            <a:r>
              <a:rPr lang="en-US" altLang="en-US" sz="1800" dirty="0"/>
              <a:t> </a:t>
            </a:r>
            <a:r>
              <a:rPr lang="en-US" altLang="en-US" sz="1800" dirty="0" err="1"/>
              <a:t>cen,color;double</a:t>
            </a:r>
            <a:r>
              <a:rPr lang="en-US" altLang="en-US" sz="1800" dirty="0"/>
              <a:t> </a:t>
            </a:r>
            <a:r>
              <a:rPr lang="en-US" altLang="en-US" sz="1800" dirty="0" err="1"/>
              <a:t>rad,kd,ks,kt,kl,ir</a:t>
            </a:r>
            <a:r>
              <a:rPr lang="en-US" altLang="en-US" sz="1800" dirty="0"/>
              <a:t>}*s,</a:t>
            </a:r>
            <a:endParaRPr lang="hu-HU" altLang="en-US" sz="1800" dirty="0"/>
          </a:p>
          <a:p>
            <a:r>
              <a:rPr lang="en-US" altLang="en-US" sz="1800" dirty="0"/>
              <a:t>*</a:t>
            </a:r>
            <a:r>
              <a:rPr lang="en-US" altLang="en-US" sz="1800" dirty="0" err="1"/>
              <a:t>best,sph</a:t>
            </a:r>
            <a:r>
              <a:rPr lang="en-US" altLang="en-US" sz="1800" dirty="0"/>
              <a:t>[]={0.,6.,.5,1.,1.,1.,.9, .05,.2,.85,0.,1.7,-1.,8.,-.5,1.,.5,.2,1.,.7,.3,0.,.05,1.2,1.,8.,-.5,.1,.8,.8, 1.,.3,.7,0.,0.,1.2,3.,-6.,15.,1.,</a:t>
            </a:r>
            <a:endParaRPr lang="hu-HU" altLang="en-US" sz="1800" dirty="0"/>
          </a:p>
          <a:p>
            <a:r>
              <a:rPr lang="en-US" altLang="en-US" sz="1800" dirty="0"/>
              <a:t>.8,1.,7.,0.,0.,0.,.6,1.5,-3.,-3.,12.,.8,1., 1.,5.,0.,0.,0.,.5,1.5,};</a:t>
            </a:r>
            <a:r>
              <a:rPr lang="en-US" altLang="en-US" sz="1800" dirty="0" err="1"/>
              <a:t>yx</a:t>
            </a:r>
            <a:r>
              <a:rPr lang="en-US" altLang="en-US" sz="1800" dirty="0"/>
              <a:t>;</a:t>
            </a:r>
            <a:r>
              <a:rPr lang="hu-HU" altLang="en-US" sz="1800" dirty="0"/>
              <a:t> </a:t>
            </a:r>
            <a:r>
              <a:rPr lang="en-US" altLang="en-US" sz="1800" dirty="0"/>
              <a:t>double </a:t>
            </a:r>
            <a:r>
              <a:rPr lang="en-US" altLang="en-US" sz="1800" dirty="0" err="1"/>
              <a:t>u,b,tmin,sqrt</a:t>
            </a:r>
            <a:r>
              <a:rPr lang="en-US" altLang="en-US" sz="1800" dirty="0"/>
              <a:t>(),tan();double </a:t>
            </a:r>
            <a:r>
              <a:rPr lang="en-US" altLang="en-US" sz="1800" dirty="0" err="1"/>
              <a:t>vdot</a:t>
            </a:r>
            <a:r>
              <a:rPr lang="en-US" altLang="en-US" sz="1800" dirty="0"/>
              <a:t>(A,B)</a:t>
            </a:r>
            <a:r>
              <a:rPr lang="en-US" altLang="en-US" sz="1800" dirty="0" err="1"/>
              <a:t>vec</a:t>
            </a:r>
            <a:r>
              <a:rPr lang="en-US" altLang="en-US" sz="1800" dirty="0"/>
              <a:t> A ,B;</a:t>
            </a:r>
            <a:endParaRPr lang="hu-HU" altLang="en-US" sz="1800" dirty="0"/>
          </a:p>
          <a:p>
            <a:r>
              <a:rPr lang="en-US" altLang="en-US" sz="1800" dirty="0"/>
              <a:t>{return </a:t>
            </a:r>
            <a:r>
              <a:rPr lang="en-US" altLang="en-US" sz="1800" dirty="0" err="1"/>
              <a:t>A.x</a:t>
            </a:r>
            <a:r>
              <a:rPr lang="en-US" altLang="en-US" sz="1800" dirty="0"/>
              <a:t>*</a:t>
            </a:r>
            <a:r>
              <a:rPr lang="en-US" altLang="en-US" sz="1800" dirty="0" err="1"/>
              <a:t>B.x+A.y</a:t>
            </a:r>
            <a:r>
              <a:rPr lang="en-US" altLang="en-US" sz="1800" dirty="0"/>
              <a:t>*</a:t>
            </a:r>
            <a:r>
              <a:rPr lang="en-US" altLang="en-US" sz="1800" dirty="0" err="1"/>
              <a:t>B.y+A.z</a:t>
            </a:r>
            <a:r>
              <a:rPr lang="en-US" altLang="en-US" sz="1800" dirty="0"/>
              <a:t>*</a:t>
            </a:r>
            <a:r>
              <a:rPr lang="en-US" altLang="en-US" sz="1800" dirty="0" err="1"/>
              <a:t>B.z</a:t>
            </a:r>
            <a:r>
              <a:rPr lang="en-US" altLang="en-US" sz="1800" dirty="0"/>
              <a:t>;}</a:t>
            </a:r>
            <a:r>
              <a:rPr lang="en-US" altLang="en-US" sz="1800" dirty="0" err="1"/>
              <a:t>vec</a:t>
            </a:r>
            <a:r>
              <a:rPr lang="en-US" altLang="en-US" sz="1800" dirty="0"/>
              <a:t> </a:t>
            </a:r>
            <a:r>
              <a:rPr lang="en-US" altLang="en-US" sz="1800" dirty="0" err="1"/>
              <a:t>vcomb</a:t>
            </a:r>
            <a:r>
              <a:rPr lang="en-US" altLang="en-US" sz="1800" dirty="0"/>
              <a:t>(</a:t>
            </a:r>
            <a:r>
              <a:rPr lang="en-US" altLang="en-US" sz="1800" dirty="0" err="1"/>
              <a:t>a,A,B</a:t>
            </a:r>
            <a:r>
              <a:rPr lang="en-US" altLang="en-US" sz="1800" dirty="0"/>
              <a:t>)double </a:t>
            </a:r>
            <a:r>
              <a:rPr lang="en-US" altLang="en-US" sz="1800" dirty="0" err="1"/>
              <a:t>a;vec</a:t>
            </a:r>
            <a:r>
              <a:rPr lang="en-US" altLang="en-US" sz="1800" dirty="0"/>
              <a:t> A,B;</a:t>
            </a:r>
            <a:r>
              <a:rPr lang="hu-HU" altLang="en-US" sz="1800" dirty="0"/>
              <a:t> </a:t>
            </a:r>
            <a:r>
              <a:rPr lang="en-US" altLang="en-US" sz="1800" dirty="0"/>
              <a:t>{</a:t>
            </a:r>
            <a:r>
              <a:rPr lang="en-US" altLang="en-US" sz="1800" dirty="0" err="1"/>
              <a:t>B.x</a:t>
            </a:r>
            <a:r>
              <a:rPr lang="en-US" altLang="en-US" sz="1800" dirty="0"/>
              <a:t>+=a* </a:t>
            </a:r>
            <a:r>
              <a:rPr lang="en-US" altLang="en-US" sz="1800" dirty="0" err="1"/>
              <a:t>A.x;B.y</a:t>
            </a:r>
            <a:r>
              <a:rPr lang="en-US" altLang="en-US" sz="1800" dirty="0"/>
              <a:t>+=a*</a:t>
            </a:r>
            <a:r>
              <a:rPr lang="en-US" altLang="en-US" sz="1800" dirty="0" err="1"/>
              <a:t>A.y;B.z</a:t>
            </a:r>
            <a:r>
              <a:rPr lang="en-US" altLang="en-US" sz="1800" dirty="0"/>
              <a:t>+=a*</a:t>
            </a:r>
            <a:r>
              <a:rPr lang="en-US" altLang="en-US" sz="1800" dirty="0" err="1"/>
              <a:t>A.z;return</a:t>
            </a:r>
            <a:r>
              <a:rPr lang="en-US" altLang="en-US" sz="1800" dirty="0"/>
              <a:t> B;}</a:t>
            </a:r>
            <a:endParaRPr lang="hu-HU" altLang="en-US" sz="1800" dirty="0"/>
          </a:p>
          <a:p>
            <a:r>
              <a:rPr lang="en-US" altLang="en-US" sz="1800" dirty="0" err="1"/>
              <a:t>vec</a:t>
            </a:r>
            <a:r>
              <a:rPr lang="en-US" altLang="en-US" sz="1800" dirty="0"/>
              <a:t> </a:t>
            </a:r>
            <a:r>
              <a:rPr lang="en-US" altLang="en-US" sz="1800" dirty="0" err="1"/>
              <a:t>vunit</a:t>
            </a:r>
            <a:r>
              <a:rPr lang="en-US" altLang="en-US" sz="1800" dirty="0"/>
              <a:t>(A)</a:t>
            </a:r>
            <a:r>
              <a:rPr lang="en-US" altLang="en-US" sz="1800" dirty="0" err="1"/>
              <a:t>vec</a:t>
            </a:r>
            <a:r>
              <a:rPr lang="en-US" altLang="en-US" sz="1800" dirty="0"/>
              <a:t> A;{return </a:t>
            </a:r>
            <a:r>
              <a:rPr lang="en-US" altLang="en-US" sz="1800" dirty="0" err="1"/>
              <a:t>vcomb</a:t>
            </a:r>
            <a:r>
              <a:rPr lang="en-US" altLang="en-US" sz="1800" dirty="0"/>
              <a:t>(1./</a:t>
            </a:r>
            <a:r>
              <a:rPr lang="en-US" altLang="en-US" sz="1800" dirty="0" err="1"/>
              <a:t>sqrt</a:t>
            </a:r>
            <a:r>
              <a:rPr lang="en-US" altLang="en-US" sz="1800" dirty="0"/>
              <a:t>( </a:t>
            </a:r>
            <a:r>
              <a:rPr lang="en-US" altLang="en-US" sz="1800" dirty="0" err="1"/>
              <a:t>vdot</a:t>
            </a:r>
            <a:r>
              <a:rPr lang="en-US" altLang="en-US" sz="1800" dirty="0"/>
              <a:t>(A,A)),</a:t>
            </a:r>
            <a:r>
              <a:rPr lang="en-US" altLang="en-US" sz="1800" dirty="0" err="1"/>
              <a:t>A,black</a:t>
            </a:r>
            <a:r>
              <a:rPr lang="en-US" altLang="en-US" sz="1800" dirty="0"/>
              <a:t>);}</a:t>
            </a:r>
            <a:r>
              <a:rPr lang="en-US" altLang="en-US" sz="1800" dirty="0" err="1"/>
              <a:t>struct</a:t>
            </a:r>
            <a:r>
              <a:rPr lang="en-US" altLang="en-US" sz="1800" dirty="0"/>
              <a:t> sphere</a:t>
            </a:r>
            <a:r>
              <a:rPr lang="hu-HU" altLang="en-US" sz="1800" dirty="0"/>
              <a:t> </a:t>
            </a:r>
            <a:r>
              <a:rPr lang="en-US" altLang="en-US" sz="1800" dirty="0"/>
              <a:t>*intersect(P,D)</a:t>
            </a:r>
            <a:r>
              <a:rPr lang="en-US" altLang="en-US" sz="1800" dirty="0" err="1"/>
              <a:t>vec</a:t>
            </a:r>
            <a:r>
              <a:rPr lang="en-US" altLang="en-US" sz="1800" dirty="0"/>
              <a:t> P,D;{best=0;tmin=1e30;</a:t>
            </a:r>
            <a:endParaRPr lang="hu-HU" altLang="en-US" sz="1800" dirty="0"/>
          </a:p>
          <a:p>
            <a:r>
              <a:rPr lang="en-US" altLang="en-US" sz="1800" dirty="0"/>
              <a:t>s= sph+5;while(s--&gt;</a:t>
            </a:r>
            <a:r>
              <a:rPr lang="en-US" altLang="en-US" sz="1800" dirty="0" err="1"/>
              <a:t>sph</a:t>
            </a:r>
            <a:r>
              <a:rPr lang="en-US" altLang="en-US" sz="1800" dirty="0"/>
              <a:t>)b=</a:t>
            </a:r>
            <a:r>
              <a:rPr lang="en-US" altLang="en-US" sz="1800" dirty="0" err="1"/>
              <a:t>vdot</a:t>
            </a:r>
            <a:r>
              <a:rPr lang="en-US" altLang="en-US" sz="1800" dirty="0"/>
              <a:t>(D,U=</a:t>
            </a:r>
            <a:r>
              <a:rPr lang="en-US" altLang="en-US" sz="1800" dirty="0" err="1"/>
              <a:t>vcomb</a:t>
            </a:r>
            <a:r>
              <a:rPr lang="en-US" altLang="en-US" sz="1800" dirty="0"/>
              <a:t>(-1.,P,s-&gt;</a:t>
            </a:r>
            <a:r>
              <a:rPr lang="en-US" altLang="en-US" sz="1800" dirty="0" err="1"/>
              <a:t>cen</a:t>
            </a:r>
            <a:r>
              <a:rPr lang="en-US" altLang="en-US" sz="1800" dirty="0"/>
              <a:t>)),u=b*b-</a:t>
            </a:r>
            <a:r>
              <a:rPr lang="en-US" altLang="en-US" sz="1800" dirty="0" err="1"/>
              <a:t>vdot</a:t>
            </a:r>
            <a:r>
              <a:rPr lang="en-US" altLang="en-US" sz="1800" dirty="0"/>
              <a:t>(U,U)+s-&gt;</a:t>
            </a:r>
            <a:r>
              <a:rPr lang="en-US" altLang="en-US" sz="1800" dirty="0" err="1"/>
              <a:t>rad</a:t>
            </a:r>
            <a:r>
              <a:rPr lang="en-US" altLang="en-US" sz="1800" dirty="0"/>
              <a:t>*s -&gt;</a:t>
            </a:r>
            <a:r>
              <a:rPr lang="en-US" altLang="en-US" sz="1800" dirty="0" err="1"/>
              <a:t>rad,u</a:t>
            </a:r>
            <a:r>
              <a:rPr lang="en-US" altLang="en-US" sz="1800" dirty="0"/>
              <a:t>=u&gt;0?sqrt(u):1e31,u=b-u&gt;</a:t>
            </a:r>
            <a:endParaRPr lang="hu-HU" altLang="en-US" sz="1800" dirty="0"/>
          </a:p>
          <a:p>
            <a:r>
              <a:rPr lang="en-US" altLang="en-US" sz="1800" dirty="0"/>
              <a:t>1e-7?b-u:b+u,tmin=u&gt;=1e-7&amp;&amp;u&lt;</a:t>
            </a:r>
            <a:r>
              <a:rPr lang="en-US" altLang="en-US" sz="1800" dirty="0" err="1"/>
              <a:t>tmin?best</a:t>
            </a:r>
            <a:r>
              <a:rPr lang="en-US" altLang="en-US" sz="1800" dirty="0"/>
              <a:t>=</a:t>
            </a:r>
            <a:r>
              <a:rPr lang="en-US" altLang="en-US" sz="1800" dirty="0" err="1"/>
              <a:t>s,u</a:t>
            </a:r>
            <a:r>
              <a:rPr lang="en-US" altLang="en-US" sz="1800" dirty="0"/>
              <a:t>: </a:t>
            </a:r>
            <a:r>
              <a:rPr lang="en-US" altLang="en-US" sz="1800" dirty="0" err="1"/>
              <a:t>tmin;return</a:t>
            </a:r>
            <a:r>
              <a:rPr lang="en-US" altLang="en-US" sz="1800" dirty="0"/>
              <a:t> best;}</a:t>
            </a:r>
            <a:r>
              <a:rPr lang="en-US" altLang="en-US" sz="1800" dirty="0" err="1"/>
              <a:t>vec</a:t>
            </a:r>
            <a:r>
              <a:rPr lang="en-US" altLang="en-US" sz="1800" dirty="0"/>
              <a:t> trace(</a:t>
            </a:r>
            <a:r>
              <a:rPr lang="en-US" altLang="en-US" sz="1800" dirty="0" err="1"/>
              <a:t>level,P,D</a:t>
            </a:r>
            <a:r>
              <a:rPr lang="en-US" altLang="en-US" sz="1800" dirty="0"/>
              <a:t>)</a:t>
            </a:r>
            <a:r>
              <a:rPr lang="en-US" altLang="en-US" sz="1800" dirty="0" err="1"/>
              <a:t>vec</a:t>
            </a:r>
            <a:r>
              <a:rPr lang="en-US" altLang="en-US" sz="1800" dirty="0"/>
              <a:t> P,D;{double </a:t>
            </a:r>
            <a:r>
              <a:rPr lang="en-US" altLang="en-US" sz="1800" dirty="0" err="1"/>
              <a:t>d,eta,e;vec</a:t>
            </a:r>
            <a:r>
              <a:rPr lang="en-US" altLang="en-US" sz="1800" dirty="0"/>
              <a:t> </a:t>
            </a:r>
            <a:r>
              <a:rPr lang="en-US" altLang="en-US" sz="1800" dirty="0" err="1"/>
              <a:t>N,color</a:t>
            </a:r>
            <a:r>
              <a:rPr lang="en-US" altLang="en-US" sz="1800" dirty="0"/>
              <a:t>; </a:t>
            </a:r>
            <a:endParaRPr lang="hu-HU" altLang="en-US" sz="1800" dirty="0"/>
          </a:p>
          <a:p>
            <a:r>
              <a:rPr lang="en-US" altLang="en-US" sz="1800" dirty="0" err="1"/>
              <a:t>struct</a:t>
            </a:r>
            <a:r>
              <a:rPr lang="en-US" altLang="en-US" sz="1800" dirty="0"/>
              <a:t> sphere*s,*</a:t>
            </a:r>
            <a:r>
              <a:rPr lang="en-US" altLang="en-US" sz="1800" dirty="0" err="1"/>
              <a:t>l;if</a:t>
            </a:r>
            <a:r>
              <a:rPr lang="en-US" altLang="en-US" sz="1800" dirty="0"/>
              <a:t>(!level--)return </a:t>
            </a:r>
            <a:r>
              <a:rPr lang="en-US" altLang="en-US" sz="1800" dirty="0" err="1"/>
              <a:t>black;if</a:t>
            </a:r>
            <a:r>
              <a:rPr lang="en-US" altLang="en-US" sz="1800" dirty="0"/>
              <a:t>(s=intersect(P,D));else return </a:t>
            </a:r>
            <a:r>
              <a:rPr lang="en-US" altLang="en-US" sz="1800" dirty="0" err="1"/>
              <a:t>amb;color</a:t>
            </a:r>
            <a:r>
              <a:rPr lang="en-US" altLang="en-US" sz="1800" dirty="0"/>
              <a:t>=</a:t>
            </a:r>
            <a:r>
              <a:rPr lang="en-US" altLang="en-US" sz="1800" dirty="0" err="1"/>
              <a:t>amb;eta</a:t>
            </a:r>
            <a:r>
              <a:rPr lang="en-US" altLang="en-US" sz="1800" dirty="0"/>
              <a:t>=s-&gt;</a:t>
            </a:r>
            <a:r>
              <a:rPr lang="en-US" altLang="en-US" sz="1800" dirty="0" err="1"/>
              <a:t>ir;d</a:t>
            </a:r>
            <a:r>
              <a:rPr lang="en-US" altLang="en-US" sz="1800" dirty="0"/>
              <a:t>= -</a:t>
            </a:r>
            <a:r>
              <a:rPr lang="en-US" altLang="en-US" sz="1800" dirty="0" err="1"/>
              <a:t>vdot</a:t>
            </a:r>
            <a:r>
              <a:rPr lang="en-US" altLang="en-US" sz="1800" dirty="0"/>
              <a:t>(D,N=</a:t>
            </a:r>
            <a:r>
              <a:rPr lang="en-US" altLang="en-US" sz="1800" dirty="0" err="1"/>
              <a:t>vunit</a:t>
            </a:r>
            <a:r>
              <a:rPr lang="en-US" altLang="en-US" sz="1800" dirty="0"/>
              <a:t>(</a:t>
            </a:r>
            <a:r>
              <a:rPr lang="en-US" altLang="en-US" sz="1800" dirty="0" err="1"/>
              <a:t>vcomb</a:t>
            </a:r>
            <a:endParaRPr lang="hu-HU" altLang="en-US" sz="1800" dirty="0"/>
          </a:p>
          <a:p>
            <a:r>
              <a:rPr lang="en-US" altLang="en-US" sz="1800" dirty="0"/>
              <a:t>(-1.,P=</a:t>
            </a:r>
            <a:r>
              <a:rPr lang="en-US" altLang="en-US" sz="1800" dirty="0" err="1"/>
              <a:t>vcomb</a:t>
            </a:r>
            <a:r>
              <a:rPr lang="en-US" altLang="en-US" sz="1800" dirty="0"/>
              <a:t>(</a:t>
            </a:r>
            <a:r>
              <a:rPr lang="en-US" altLang="en-US" sz="1800" dirty="0" err="1"/>
              <a:t>tmin,D,P</a:t>
            </a:r>
            <a:r>
              <a:rPr lang="en-US" altLang="en-US" sz="1800" dirty="0"/>
              <a:t>),s-&gt;</a:t>
            </a:r>
            <a:r>
              <a:rPr lang="en-US" altLang="en-US" sz="1800" dirty="0" err="1"/>
              <a:t>cen</a:t>
            </a:r>
            <a:r>
              <a:rPr lang="en-US" altLang="en-US" sz="1800" dirty="0"/>
              <a:t> )));if(d&lt;0)N=</a:t>
            </a:r>
            <a:r>
              <a:rPr lang="en-US" altLang="en-US" sz="1800" dirty="0" err="1"/>
              <a:t>vcomb</a:t>
            </a:r>
            <a:r>
              <a:rPr lang="en-US" altLang="en-US" sz="1800" dirty="0"/>
              <a:t>(-1.,N,black),eta=1/</a:t>
            </a:r>
            <a:r>
              <a:rPr lang="en-US" altLang="en-US" sz="1800" dirty="0" err="1"/>
              <a:t>eta,d</a:t>
            </a:r>
            <a:r>
              <a:rPr lang="en-US" altLang="en-US" sz="1800" dirty="0"/>
              <a:t>= -</a:t>
            </a:r>
            <a:r>
              <a:rPr lang="en-US" altLang="en-US" sz="1800" dirty="0" err="1"/>
              <a:t>d;l</a:t>
            </a:r>
            <a:r>
              <a:rPr lang="en-US" altLang="en-US" sz="1800" dirty="0"/>
              <a:t>=sph+5;while(l--&gt;</a:t>
            </a:r>
            <a:r>
              <a:rPr lang="en-US" altLang="en-US" sz="1800" dirty="0" err="1"/>
              <a:t>sph</a:t>
            </a:r>
            <a:r>
              <a:rPr lang="en-US" altLang="en-US" sz="1800" dirty="0"/>
              <a:t>)if((e=l -&gt;</a:t>
            </a:r>
            <a:r>
              <a:rPr lang="en-US" altLang="en-US" sz="1800" dirty="0" err="1"/>
              <a:t>kl</a:t>
            </a:r>
            <a:r>
              <a:rPr lang="en-US" altLang="en-US" sz="1800" dirty="0"/>
              <a:t>*</a:t>
            </a:r>
            <a:r>
              <a:rPr lang="en-US" altLang="en-US" sz="1800" dirty="0" err="1"/>
              <a:t>vdot</a:t>
            </a:r>
            <a:r>
              <a:rPr lang="en-US" altLang="en-US" sz="1800" dirty="0"/>
              <a:t>(N,</a:t>
            </a:r>
            <a:endParaRPr lang="hu-HU" altLang="en-US" sz="1800" dirty="0"/>
          </a:p>
          <a:p>
            <a:r>
              <a:rPr lang="en-US" altLang="en-US" sz="1800" dirty="0"/>
              <a:t>U=</a:t>
            </a:r>
            <a:r>
              <a:rPr lang="en-US" altLang="en-US" sz="1800" dirty="0" err="1"/>
              <a:t>vunit</a:t>
            </a:r>
            <a:r>
              <a:rPr lang="en-US" altLang="en-US" sz="1800" dirty="0"/>
              <a:t>(</a:t>
            </a:r>
            <a:r>
              <a:rPr lang="en-US" altLang="en-US" sz="1800" dirty="0" err="1"/>
              <a:t>vcomb</a:t>
            </a:r>
            <a:r>
              <a:rPr lang="en-US" altLang="en-US" sz="1800" dirty="0"/>
              <a:t>(-1.,P,l-&gt;</a:t>
            </a:r>
            <a:r>
              <a:rPr lang="en-US" altLang="en-US" sz="1800" dirty="0" err="1"/>
              <a:t>cen</a:t>
            </a:r>
            <a:r>
              <a:rPr lang="en-US" altLang="en-US" sz="1800" dirty="0"/>
              <a:t>))))&gt;0&amp;&amp;intersect(P,U)==l)color=</a:t>
            </a:r>
            <a:r>
              <a:rPr lang="en-US" altLang="en-US" sz="1800" dirty="0" err="1"/>
              <a:t>vcomb</a:t>
            </a:r>
            <a:r>
              <a:rPr lang="en-US" altLang="en-US" sz="1800" dirty="0"/>
              <a:t>(e ,l-&gt;</a:t>
            </a:r>
            <a:r>
              <a:rPr lang="en-US" altLang="en-US" sz="1800" dirty="0" err="1"/>
              <a:t>color,color</a:t>
            </a:r>
            <a:r>
              <a:rPr lang="en-US" altLang="en-US" sz="1800" dirty="0"/>
              <a:t>);U=s-&gt;</a:t>
            </a:r>
            <a:r>
              <a:rPr lang="en-US" altLang="en-US" sz="1800" dirty="0" err="1"/>
              <a:t>color;color.x</a:t>
            </a:r>
            <a:r>
              <a:rPr lang="en-US" altLang="en-US" sz="1800" dirty="0"/>
              <a:t>*=</a:t>
            </a:r>
            <a:r>
              <a:rPr lang="en-US" altLang="en-US" sz="1800" dirty="0" err="1"/>
              <a:t>U.x;color.y</a:t>
            </a:r>
            <a:r>
              <a:rPr lang="en-US" altLang="en-US" sz="1800" dirty="0"/>
              <a:t>*=</a:t>
            </a:r>
            <a:endParaRPr lang="hu-HU" altLang="en-US" sz="1800" dirty="0"/>
          </a:p>
          <a:p>
            <a:r>
              <a:rPr lang="en-US" altLang="en-US" sz="1800" dirty="0" err="1"/>
              <a:t>U.y;color.z</a:t>
            </a:r>
            <a:r>
              <a:rPr lang="en-US" altLang="en-US" sz="1800" dirty="0"/>
              <a:t>*=</a:t>
            </a:r>
            <a:r>
              <a:rPr lang="en-US" altLang="en-US" sz="1800" dirty="0" err="1"/>
              <a:t>U.z;e</a:t>
            </a:r>
            <a:r>
              <a:rPr lang="en-US" altLang="en-US" sz="1800" dirty="0"/>
              <a:t>=1-eta* eta*(1-d*d);return </a:t>
            </a:r>
            <a:r>
              <a:rPr lang="en-US" altLang="en-US" sz="1800" dirty="0" err="1"/>
              <a:t>vcomb</a:t>
            </a:r>
            <a:r>
              <a:rPr lang="en-US" altLang="en-US" sz="1800" dirty="0"/>
              <a:t>(s-&gt;</a:t>
            </a:r>
            <a:r>
              <a:rPr lang="en-US" altLang="en-US" sz="1800" dirty="0" err="1"/>
              <a:t>kt,e</a:t>
            </a:r>
            <a:r>
              <a:rPr lang="en-US" altLang="en-US" sz="1800" dirty="0"/>
              <a:t>&gt;0?trace(</a:t>
            </a:r>
            <a:r>
              <a:rPr lang="en-US" altLang="en-US" sz="1800" dirty="0" err="1"/>
              <a:t>level,P,vcomb</a:t>
            </a:r>
            <a:r>
              <a:rPr lang="en-US" altLang="en-US" sz="1800" dirty="0"/>
              <a:t>(</a:t>
            </a:r>
            <a:r>
              <a:rPr lang="en-US" altLang="en-US" sz="1800" dirty="0" err="1"/>
              <a:t>eta,D,vcomb</a:t>
            </a:r>
            <a:r>
              <a:rPr lang="en-US" altLang="en-US" sz="1800" dirty="0"/>
              <a:t>(eta*d-</a:t>
            </a:r>
            <a:r>
              <a:rPr lang="en-US" altLang="en-US" sz="1800" dirty="0" err="1"/>
              <a:t>sqrt</a:t>
            </a:r>
            <a:r>
              <a:rPr lang="en-US" altLang="en-US" sz="1800" dirty="0"/>
              <a:t> (e),</a:t>
            </a:r>
            <a:r>
              <a:rPr lang="en-US" altLang="en-US" sz="1800" dirty="0" err="1"/>
              <a:t>N,black</a:t>
            </a:r>
            <a:r>
              <a:rPr lang="en-US" altLang="en-US" sz="1800" dirty="0"/>
              <a:t>))):</a:t>
            </a:r>
            <a:endParaRPr lang="hu-HU" altLang="en-US" sz="1800" dirty="0"/>
          </a:p>
          <a:p>
            <a:r>
              <a:rPr lang="en-US" altLang="en-US" sz="1800" dirty="0" err="1"/>
              <a:t>black,vcomb</a:t>
            </a:r>
            <a:r>
              <a:rPr lang="en-US" altLang="en-US" sz="1800" dirty="0"/>
              <a:t>(s-&gt;</a:t>
            </a:r>
            <a:r>
              <a:rPr lang="en-US" altLang="en-US" sz="1800" dirty="0" err="1"/>
              <a:t>ks,trace</a:t>
            </a:r>
            <a:r>
              <a:rPr lang="en-US" altLang="en-US" sz="1800" dirty="0"/>
              <a:t>(</a:t>
            </a:r>
            <a:r>
              <a:rPr lang="en-US" altLang="en-US" sz="1800" dirty="0" err="1"/>
              <a:t>level,P,vcomb</a:t>
            </a:r>
            <a:r>
              <a:rPr lang="en-US" altLang="en-US" sz="1800" dirty="0"/>
              <a:t>(2*</a:t>
            </a:r>
            <a:r>
              <a:rPr lang="en-US" altLang="en-US" sz="1800" dirty="0" err="1"/>
              <a:t>d,N,D</a:t>
            </a:r>
            <a:r>
              <a:rPr lang="en-US" altLang="en-US" sz="1800" dirty="0"/>
              <a:t>)),</a:t>
            </a:r>
            <a:r>
              <a:rPr lang="en-US" altLang="en-US" sz="1800" dirty="0" err="1"/>
              <a:t>vcomb</a:t>
            </a:r>
            <a:r>
              <a:rPr lang="en-US" altLang="en-US" sz="1800" dirty="0"/>
              <a:t>(s-&gt;</a:t>
            </a:r>
            <a:r>
              <a:rPr lang="en-US" altLang="en-US" sz="1800" dirty="0" err="1"/>
              <a:t>kd</a:t>
            </a:r>
            <a:r>
              <a:rPr lang="en-US" altLang="en-US" sz="1800" dirty="0"/>
              <a:t>, </a:t>
            </a:r>
            <a:r>
              <a:rPr lang="en-US" altLang="en-US" sz="1800" dirty="0" err="1"/>
              <a:t>color,vcomb</a:t>
            </a:r>
            <a:r>
              <a:rPr lang="en-US" altLang="en-US" sz="1800" dirty="0"/>
              <a:t>(s-&gt;</a:t>
            </a:r>
            <a:r>
              <a:rPr lang="en-US" altLang="en-US" sz="1800" dirty="0" err="1"/>
              <a:t>kl,U,black</a:t>
            </a:r>
            <a:r>
              <a:rPr lang="en-US" altLang="en-US" sz="1800" dirty="0"/>
              <a:t>))));}</a:t>
            </a:r>
            <a:endParaRPr lang="hu-HU" altLang="en-US" sz="1800" dirty="0"/>
          </a:p>
          <a:p>
            <a:endParaRPr lang="hu-HU" altLang="en-US" sz="1800" dirty="0"/>
          </a:p>
          <a:p>
            <a:r>
              <a:rPr lang="en-US" altLang="en-US" sz="1800" dirty="0"/>
              <a:t>main(){</a:t>
            </a:r>
            <a:r>
              <a:rPr lang="en-US" altLang="en-US" sz="1800" dirty="0" err="1"/>
              <a:t>printf</a:t>
            </a:r>
            <a:r>
              <a:rPr lang="en-US" altLang="en-US" sz="1800" dirty="0"/>
              <a:t>("%d %d\n",32,32);while(</a:t>
            </a:r>
            <a:r>
              <a:rPr lang="en-US" altLang="en-US" sz="1800" dirty="0" err="1"/>
              <a:t>yx</a:t>
            </a:r>
            <a:r>
              <a:rPr lang="en-US" altLang="en-US" sz="1800" dirty="0"/>
              <a:t>&lt;32*32) </a:t>
            </a:r>
            <a:r>
              <a:rPr lang="en-US" altLang="en-US" sz="1800" dirty="0" err="1"/>
              <a:t>U.x</a:t>
            </a:r>
            <a:r>
              <a:rPr lang="en-US" altLang="en-US" sz="1800" dirty="0"/>
              <a:t>=yx%32-32/2,U.z=32/2-yx++/32,U.y=32/2/tan(25/114.5915590261),</a:t>
            </a:r>
            <a:endParaRPr lang="hu-HU" altLang="en-US" sz="1800" dirty="0"/>
          </a:p>
          <a:p>
            <a:r>
              <a:rPr lang="en-US" altLang="en-US" sz="1800" dirty="0"/>
              <a:t>U=</a:t>
            </a:r>
            <a:r>
              <a:rPr lang="en-US" altLang="en-US" sz="1800" dirty="0" err="1"/>
              <a:t>vcomb</a:t>
            </a:r>
            <a:r>
              <a:rPr lang="en-US" altLang="en-US" sz="1800" dirty="0"/>
              <a:t>(255., trace(3,black,vunit(U)),black),</a:t>
            </a:r>
            <a:r>
              <a:rPr lang="en-US" altLang="en-US" sz="1800" dirty="0" err="1"/>
              <a:t>printf</a:t>
            </a:r>
            <a:r>
              <a:rPr lang="en-US" altLang="en-US" sz="1800" dirty="0"/>
              <a:t>("%.0f %.0f %.0f\</a:t>
            </a:r>
            <a:r>
              <a:rPr lang="en-US" altLang="en-US" sz="1800" dirty="0" err="1"/>
              <a:t>n",U</a:t>
            </a:r>
            <a:r>
              <a:rPr lang="en-US" altLang="en-US" sz="1800" dirty="0"/>
              <a:t>);}/*</a:t>
            </a:r>
            <a:r>
              <a:rPr lang="en-US" altLang="en-US" sz="1800" dirty="0" err="1"/>
              <a:t>minray</a:t>
            </a:r>
            <a:r>
              <a:rPr lang="en-US" altLang="en-US" sz="1800" dirty="0"/>
              <a:t>!*/</a:t>
            </a:r>
            <a:r>
              <a:rPr lang="en-US" altLang="en-US" sz="1800" b="1" dirty="0"/>
              <a:t> </a:t>
            </a:r>
          </a:p>
        </p:txBody>
      </p:sp>
      <p:pic>
        <p:nvPicPr>
          <p:cNvPr id="35844" name="Picture 4" descr="sprr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1157" y="0"/>
            <a:ext cx="226695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Image result for paul heckb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06" y="-13738"/>
            <a:ext cx="1476532" cy="22743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6866" name="Egyenes összekötő 17"/>
          <p:cNvCxnSpPr>
            <a:cxnSpLocks noChangeShapeType="1"/>
            <a:stCxn id="36879" idx="6"/>
          </p:cNvCxnSpPr>
          <p:nvPr/>
        </p:nvCxnSpPr>
        <p:spPr bwMode="auto">
          <a:xfrm flipV="1">
            <a:off x="6672040" y="2636837"/>
            <a:ext cx="1655763"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2" name="Cím 1"/>
          <p:cNvSpPr>
            <a:spLocks noGrp="1"/>
          </p:cNvSpPr>
          <p:nvPr>
            <p:ph type="title"/>
          </p:nvPr>
        </p:nvSpPr>
        <p:spPr>
          <a:xfrm>
            <a:off x="335360" y="296348"/>
            <a:ext cx="11521280" cy="1143000"/>
          </a:xfrm>
        </p:spPr>
        <p:txBody>
          <a:bodyPr/>
          <a:lstStyle/>
          <a:p>
            <a:pPr>
              <a:defRPr/>
            </a:pPr>
            <a:r>
              <a:rPr lang="hu-HU" dirty="0" smtClean="0">
                <a:solidFill>
                  <a:srgbClr val="FF0000"/>
                </a:solidFill>
                <a:latin typeface="+mn-lt"/>
              </a:rPr>
              <a:t>OO </a:t>
            </a:r>
            <a:r>
              <a:rPr lang="hu-HU" dirty="0" err="1" smtClean="0">
                <a:solidFill>
                  <a:srgbClr val="FF0000"/>
                </a:solidFill>
                <a:latin typeface="+mn-lt"/>
              </a:rPr>
              <a:t>dekompozíció</a:t>
            </a:r>
            <a:endParaRPr lang="hu-HU" dirty="0">
              <a:solidFill>
                <a:srgbClr val="FF0000"/>
              </a:solidFill>
              <a:latin typeface="+mn-lt"/>
            </a:endParaRPr>
          </a:p>
        </p:txBody>
      </p:sp>
      <p:sp>
        <p:nvSpPr>
          <p:cNvPr id="23555" name="Téglalap 2"/>
          <p:cNvSpPr>
            <a:spLocks noChangeArrowheads="1"/>
          </p:cNvSpPr>
          <p:nvPr/>
        </p:nvSpPr>
        <p:spPr bwMode="auto">
          <a:xfrm>
            <a:off x="8472264" y="1700808"/>
            <a:ext cx="2520950" cy="2304455"/>
          </a:xfrm>
          <a:prstGeom prst="rect">
            <a:avLst/>
          </a:prstGeom>
          <a:noFill/>
          <a:ln w="28575" algn="ctr">
            <a:solidFill>
              <a:schemeClr val="tx1"/>
            </a:solidFill>
            <a:round/>
            <a:headEnd/>
            <a:tailEnd/>
          </a:ln>
        </p:spPr>
        <p:txBody>
          <a:bodyPr/>
          <a:lstStyle/>
          <a:p>
            <a:pPr algn="ctr">
              <a:defRPr/>
            </a:pPr>
            <a:r>
              <a:rPr lang="en-US" u="sng" dirty="0">
                <a:latin typeface="+mn-lt"/>
              </a:rPr>
              <a:t>Scene</a:t>
            </a:r>
          </a:p>
          <a:p>
            <a:pPr algn="ctr">
              <a:defRPr/>
            </a:pPr>
            <a:r>
              <a:rPr lang="en-US" dirty="0">
                <a:latin typeface="+mn-lt"/>
              </a:rPr>
              <a:t>La</a:t>
            </a:r>
          </a:p>
          <a:p>
            <a:pPr algn="ctr">
              <a:defRPr/>
            </a:pPr>
            <a:r>
              <a:rPr lang="hu-HU" altLang="en-US" dirty="0">
                <a:latin typeface="+mn-lt"/>
              </a:rPr>
              <a:t>b</a:t>
            </a:r>
            <a:r>
              <a:rPr lang="en-US" altLang="en-US" dirty="0" err="1">
                <a:latin typeface="+mn-lt"/>
              </a:rPr>
              <a:t>uild</a:t>
            </a:r>
            <a:r>
              <a:rPr lang="en-US" altLang="en-US" dirty="0">
                <a:latin typeface="+mn-lt"/>
              </a:rPr>
              <a:t>()</a:t>
            </a:r>
          </a:p>
          <a:p>
            <a:pPr algn="ctr">
              <a:defRPr/>
            </a:pPr>
            <a:r>
              <a:rPr lang="en-US" altLang="en-US" dirty="0">
                <a:latin typeface="+mn-lt"/>
              </a:rPr>
              <a:t>render()</a:t>
            </a:r>
          </a:p>
          <a:p>
            <a:pPr algn="ctr">
              <a:defRPr/>
            </a:pPr>
            <a:r>
              <a:rPr lang="hu-HU" altLang="en-US" dirty="0">
                <a:latin typeface="+mn-lt"/>
              </a:rPr>
              <a:t>f</a:t>
            </a:r>
            <a:r>
              <a:rPr lang="en-US" altLang="en-US" dirty="0" err="1">
                <a:latin typeface="+mn-lt"/>
              </a:rPr>
              <a:t>irstIntersect</a:t>
            </a:r>
            <a:r>
              <a:rPr lang="en-US" altLang="en-US" dirty="0">
                <a:latin typeface="+mn-lt"/>
              </a:rPr>
              <a:t>()</a:t>
            </a:r>
          </a:p>
          <a:p>
            <a:pPr algn="ctr">
              <a:defRPr/>
            </a:pPr>
            <a:r>
              <a:rPr lang="hu-HU" altLang="en-US" dirty="0">
                <a:latin typeface="+mn-lt"/>
              </a:rPr>
              <a:t>t</a:t>
            </a:r>
            <a:r>
              <a:rPr lang="en-US" altLang="en-US" dirty="0">
                <a:latin typeface="+mn-lt"/>
              </a:rPr>
              <a:t>race()</a:t>
            </a:r>
          </a:p>
          <a:p>
            <a:pPr>
              <a:defRPr/>
            </a:pPr>
            <a:endParaRPr lang="hu-HU" dirty="0">
              <a:latin typeface="+mn-lt"/>
            </a:endParaRPr>
          </a:p>
        </p:txBody>
      </p:sp>
      <p:sp>
        <p:nvSpPr>
          <p:cNvPr id="36869" name="Téglalap 3"/>
          <p:cNvSpPr>
            <a:spLocks noChangeArrowheads="1"/>
          </p:cNvSpPr>
          <p:nvPr/>
        </p:nvSpPr>
        <p:spPr bwMode="auto">
          <a:xfrm>
            <a:off x="4584477" y="2349499"/>
            <a:ext cx="1943100" cy="93503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u="sng" dirty="0" err="1">
                <a:latin typeface="+mn-lt"/>
              </a:rPr>
              <a:t>Intersectable</a:t>
            </a:r>
            <a:endParaRPr lang="en-US" altLang="en-US" u="sng" dirty="0">
              <a:latin typeface="+mn-lt"/>
            </a:endParaRPr>
          </a:p>
          <a:p>
            <a:pPr algn="ctr"/>
            <a:r>
              <a:rPr lang="en-US" altLang="en-US" dirty="0">
                <a:latin typeface="+mn-lt"/>
              </a:rPr>
              <a:t>Hit</a:t>
            </a:r>
            <a:r>
              <a:rPr lang="en-US" altLang="en-US" i="1" dirty="0">
                <a:latin typeface="+mn-lt"/>
              </a:rPr>
              <a:t> intersect</a:t>
            </a:r>
            <a:r>
              <a:rPr lang="en-US" altLang="en-US" dirty="0">
                <a:latin typeface="+mn-lt"/>
              </a:rPr>
              <a:t>()</a:t>
            </a:r>
          </a:p>
        </p:txBody>
      </p:sp>
      <p:sp>
        <p:nvSpPr>
          <p:cNvPr id="36870" name="Téglalap 4"/>
          <p:cNvSpPr>
            <a:spLocks noChangeArrowheads="1"/>
          </p:cNvSpPr>
          <p:nvPr/>
        </p:nvSpPr>
        <p:spPr bwMode="auto">
          <a:xfrm>
            <a:off x="7319739" y="4581525"/>
            <a:ext cx="1728788" cy="2016125"/>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u="sng" dirty="0">
                <a:latin typeface="+mn-lt"/>
              </a:rPr>
              <a:t>Camera</a:t>
            </a:r>
          </a:p>
          <a:p>
            <a:pPr algn="ctr"/>
            <a:r>
              <a:rPr lang="en-US" altLang="en-US" dirty="0">
                <a:latin typeface="+mn-lt"/>
              </a:rPr>
              <a:t>eye, </a:t>
            </a:r>
            <a:r>
              <a:rPr lang="en-US" altLang="en-US" dirty="0" err="1">
                <a:latin typeface="+mn-lt"/>
              </a:rPr>
              <a:t>lookat</a:t>
            </a:r>
            <a:r>
              <a:rPr lang="en-US" altLang="en-US" dirty="0">
                <a:latin typeface="+mn-lt"/>
              </a:rPr>
              <a:t>, up, right, XM, YM</a:t>
            </a:r>
          </a:p>
          <a:p>
            <a:pPr algn="ctr"/>
            <a:r>
              <a:rPr lang="en-US" altLang="en-US" dirty="0" err="1">
                <a:latin typeface="+mn-lt"/>
              </a:rPr>
              <a:t>getRay</a:t>
            </a:r>
            <a:r>
              <a:rPr lang="en-US" altLang="en-US" dirty="0">
                <a:latin typeface="+mn-lt"/>
              </a:rPr>
              <a:t>()</a:t>
            </a:r>
          </a:p>
          <a:p>
            <a:endParaRPr lang="hu-HU" altLang="en-US" dirty="0">
              <a:latin typeface="+mn-lt"/>
            </a:endParaRPr>
          </a:p>
        </p:txBody>
      </p:sp>
      <p:sp>
        <p:nvSpPr>
          <p:cNvPr id="23558" name="Téglalap 5"/>
          <p:cNvSpPr>
            <a:spLocks noChangeArrowheads="1"/>
          </p:cNvSpPr>
          <p:nvPr/>
        </p:nvSpPr>
        <p:spPr bwMode="auto">
          <a:xfrm>
            <a:off x="9192989" y="4581525"/>
            <a:ext cx="2087562" cy="2016125"/>
          </a:xfrm>
          <a:prstGeom prst="rect">
            <a:avLst/>
          </a:prstGeom>
          <a:noFill/>
          <a:ln w="12700" algn="ctr">
            <a:solidFill>
              <a:schemeClr val="tx1"/>
            </a:solidFill>
            <a:round/>
            <a:headEnd/>
            <a:tailEnd/>
          </a:ln>
        </p:spPr>
        <p:txBody>
          <a:bodyPr/>
          <a:lstStyle/>
          <a:p>
            <a:pPr algn="ctr">
              <a:defRPr/>
            </a:pPr>
            <a:r>
              <a:rPr lang="en-US" u="sng" dirty="0">
                <a:latin typeface="+mn-lt"/>
              </a:rPr>
              <a:t>Light</a:t>
            </a:r>
          </a:p>
          <a:p>
            <a:pPr algn="ctr">
              <a:defRPr/>
            </a:pPr>
            <a:r>
              <a:rPr lang="hu-HU" dirty="0" err="1">
                <a:latin typeface="+mn-lt"/>
              </a:rPr>
              <a:t>pos</a:t>
            </a:r>
            <a:r>
              <a:rPr lang="hu-HU" dirty="0">
                <a:latin typeface="+mn-lt"/>
              </a:rPr>
              <a:t>, </a:t>
            </a:r>
            <a:r>
              <a:rPr lang="hu-HU" dirty="0" err="1">
                <a:latin typeface="+mn-lt"/>
              </a:rPr>
              <a:t>Lout</a:t>
            </a:r>
            <a:r>
              <a:rPr lang="hu-HU" dirty="0">
                <a:latin typeface="+mn-lt"/>
              </a:rPr>
              <a:t>, </a:t>
            </a:r>
            <a:r>
              <a:rPr lang="hu-HU" dirty="0" err="1">
                <a:latin typeface="+mn-lt"/>
              </a:rPr>
              <a:t>type</a:t>
            </a:r>
            <a:endParaRPr lang="en-US" dirty="0">
              <a:latin typeface="+mn-lt"/>
            </a:endParaRPr>
          </a:p>
          <a:p>
            <a:pPr algn="ctr">
              <a:defRPr/>
            </a:pPr>
            <a:r>
              <a:rPr lang="hu-HU" altLang="en-US" dirty="0">
                <a:latin typeface="+mn-lt"/>
              </a:rPr>
              <a:t>g</a:t>
            </a:r>
            <a:r>
              <a:rPr lang="en-US" altLang="en-US" dirty="0">
                <a:latin typeface="+mn-lt"/>
              </a:rPr>
              <a:t>et</a:t>
            </a:r>
            <a:r>
              <a:rPr lang="hu-HU" altLang="en-US" dirty="0" err="1">
                <a:latin typeface="+mn-lt"/>
              </a:rPr>
              <a:t>LightDir</a:t>
            </a:r>
            <a:r>
              <a:rPr lang="en-US" altLang="en-US" dirty="0">
                <a:latin typeface="+mn-lt"/>
              </a:rPr>
              <a:t>()</a:t>
            </a:r>
          </a:p>
          <a:p>
            <a:pPr algn="ctr">
              <a:defRPr/>
            </a:pPr>
            <a:r>
              <a:rPr lang="hu-HU" altLang="en-US" dirty="0">
                <a:latin typeface="+mn-lt"/>
              </a:rPr>
              <a:t>g</a:t>
            </a:r>
            <a:r>
              <a:rPr lang="en-US" altLang="en-US" dirty="0" err="1">
                <a:latin typeface="+mn-lt"/>
              </a:rPr>
              <a:t>etInRad</a:t>
            </a:r>
            <a:r>
              <a:rPr lang="en-US" altLang="en-US" dirty="0">
                <a:latin typeface="+mn-lt"/>
              </a:rPr>
              <a:t>()</a:t>
            </a:r>
            <a:endParaRPr lang="hu-HU" altLang="en-US" dirty="0">
              <a:latin typeface="+mn-lt"/>
            </a:endParaRPr>
          </a:p>
          <a:p>
            <a:pPr algn="ctr">
              <a:defRPr/>
            </a:pPr>
            <a:r>
              <a:rPr lang="hu-HU" altLang="en-US" dirty="0" err="1">
                <a:latin typeface="+mn-lt"/>
              </a:rPr>
              <a:t>getDist</a:t>
            </a:r>
            <a:r>
              <a:rPr lang="hu-HU" altLang="en-US" dirty="0">
                <a:latin typeface="+mn-lt"/>
              </a:rPr>
              <a:t>()</a:t>
            </a:r>
            <a:endParaRPr lang="en-US" altLang="en-US" dirty="0">
              <a:latin typeface="+mn-lt"/>
            </a:endParaRPr>
          </a:p>
          <a:p>
            <a:pPr algn="ctr">
              <a:defRPr/>
            </a:pPr>
            <a:endParaRPr lang="en-US" dirty="0">
              <a:latin typeface="+mn-lt"/>
            </a:endParaRPr>
          </a:p>
          <a:p>
            <a:pPr>
              <a:defRPr/>
            </a:pPr>
            <a:endParaRPr lang="hu-HU" dirty="0">
              <a:latin typeface="+mn-lt"/>
            </a:endParaRPr>
          </a:p>
        </p:txBody>
      </p:sp>
      <p:sp>
        <p:nvSpPr>
          <p:cNvPr id="36873" name="Téglalap 7"/>
          <p:cNvSpPr>
            <a:spLocks noChangeArrowheads="1"/>
          </p:cNvSpPr>
          <p:nvPr/>
        </p:nvSpPr>
        <p:spPr bwMode="auto">
          <a:xfrm>
            <a:off x="3287837" y="4508499"/>
            <a:ext cx="1944341" cy="129698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u="sng" dirty="0">
                <a:latin typeface="+mn-lt"/>
              </a:rPr>
              <a:t>Sphere</a:t>
            </a:r>
          </a:p>
          <a:p>
            <a:pPr algn="ctr"/>
            <a:r>
              <a:rPr lang="en-US" altLang="en-US" dirty="0">
                <a:latin typeface="+mn-lt"/>
              </a:rPr>
              <a:t>center, </a:t>
            </a:r>
            <a:r>
              <a:rPr lang="hu-HU" altLang="en-US" dirty="0" err="1">
                <a:latin typeface="+mn-lt"/>
              </a:rPr>
              <a:t>radius</a:t>
            </a:r>
            <a:endParaRPr lang="en-US" altLang="en-US" dirty="0">
              <a:latin typeface="+mn-lt"/>
            </a:endParaRPr>
          </a:p>
          <a:p>
            <a:pPr algn="ctr"/>
            <a:r>
              <a:rPr lang="en-US" altLang="en-US" dirty="0">
                <a:latin typeface="+mn-lt"/>
              </a:rPr>
              <a:t>intersect()</a:t>
            </a:r>
          </a:p>
          <a:p>
            <a:endParaRPr lang="hu-HU" altLang="en-US" dirty="0">
              <a:latin typeface="+mn-lt"/>
            </a:endParaRPr>
          </a:p>
        </p:txBody>
      </p:sp>
      <p:sp>
        <p:nvSpPr>
          <p:cNvPr id="36874" name="Téglalap 8"/>
          <p:cNvSpPr>
            <a:spLocks noChangeArrowheads="1"/>
          </p:cNvSpPr>
          <p:nvPr/>
        </p:nvSpPr>
        <p:spPr bwMode="auto">
          <a:xfrm>
            <a:off x="5376640" y="4508499"/>
            <a:ext cx="1800225" cy="1296988"/>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u="sng">
                <a:latin typeface="+mn-lt"/>
              </a:rPr>
              <a:t>Mesh</a:t>
            </a:r>
          </a:p>
          <a:p>
            <a:pPr algn="ctr"/>
            <a:endParaRPr lang="en-US" altLang="en-US">
              <a:latin typeface="+mn-lt"/>
            </a:endParaRPr>
          </a:p>
          <a:p>
            <a:pPr algn="ctr"/>
            <a:r>
              <a:rPr lang="en-US" altLang="en-US">
                <a:latin typeface="+mn-lt"/>
              </a:rPr>
              <a:t>intersect()</a:t>
            </a:r>
          </a:p>
          <a:p>
            <a:endParaRPr lang="hu-HU" altLang="en-US">
              <a:latin typeface="+mn-lt"/>
            </a:endParaRPr>
          </a:p>
        </p:txBody>
      </p:sp>
      <p:sp>
        <p:nvSpPr>
          <p:cNvPr id="36875" name="Line 1067"/>
          <p:cNvSpPr>
            <a:spLocks noChangeShapeType="1"/>
          </p:cNvSpPr>
          <p:nvPr/>
        </p:nvSpPr>
        <p:spPr bwMode="auto">
          <a:xfrm flipH="1" flipV="1">
            <a:off x="6243613" y="3500437"/>
            <a:ext cx="0" cy="10096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6876" name="Freeform 1059"/>
          <p:cNvSpPr>
            <a:spLocks/>
          </p:cNvSpPr>
          <p:nvPr/>
        </p:nvSpPr>
        <p:spPr bwMode="auto">
          <a:xfrm>
            <a:off x="4797202" y="3284537"/>
            <a:ext cx="290512" cy="215900"/>
          </a:xfrm>
          <a:custGeom>
            <a:avLst/>
            <a:gdLst>
              <a:gd name="T0" fmla="*/ 0 w 91"/>
              <a:gd name="T1" fmla="*/ 2147483647 h 136"/>
              <a:gd name="T2" fmla="*/ 2147483647 w 91"/>
              <a:gd name="T3" fmla="*/ 0 h 136"/>
              <a:gd name="T4" fmla="*/ 2147483647 w 91"/>
              <a:gd name="T5" fmla="*/ 2147483647 h 136"/>
              <a:gd name="T6" fmla="*/ 0 w 91"/>
              <a:gd name="T7" fmla="*/ 2147483647 h 136"/>
              <a:gd name="T8" fmla="*/ 0 60000 65536"/>
              <a:gd name="T9" fmla="*/ 0 60000 65536"/>
              <a:gd name="T10" fmla="*/ 0 60000 65536"/>
              <a:gd name="T11" fmla="*/ 0 60000 65536"/>
              <a:gd name="T12" fmla="*/ 0 w 91"/>
              <a:gd name="T13" fmla="*/ 0 h 136"/>
              <a:gd name="T14" fmla="*/ 91 w 91"/>
              <a:gd name="T15" fmla="*/ 136 h 136"/>
            </a:gdLst>
            <a:ahLst/>
            <a:cxnLst>
              <a:cxn ang="T8">
                <a:pos x="T0" y="T1"/>
              </a:cxn>
              <a:cxn ang="T9">
                <a:pos x="T2" y="T3"/>
              </a:cxn>
              <a:cxn ang="T10">
                <a:pos x="T4" y="T5"/>
              </a:cxn>
              <a:cxn ang="T11">
                <a:pos x="T6" y="T7"/>
              </a:cxn>
            </a:cxnLst>
            <a:rect l="T12" t="T13" r="T14" b="T15"/>
            <a:pathLst>
              <a:path w="91" h="136">
                <a:moveTo>
                  <a:pt x="0" y="136"/>
                </a:moveTo>
                <a:lnTo>
                  <a:pt x="46" y="0"/>
                </a:lnTo>
                <a:lnTo>
                  <a:pt x="91" y="136"/>
                </a:lnTo>
                <a:lnTo>
                  <a:pt x="0" y="136"/>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36877" name="Line 1067"/>
          <p:cNvSpPr>
            <a:spLocks noChangeShapeType="1"/>
          </p:cNvSpPr>
          <p:nvPr/>
        </p:nvSpPr>
        <p:spPr bwMode="auto">
          <a:xfrm flipV="1">
            <a:off x="4943252" y="3500437"/>
            <a:ext cx="0" cy="10080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6878" name="Freeform 1052"/>
          <p:cNvSpPr>
            <a:spLocks/>
          </p:cNvSpPr>
          <p:nvPr/>
        </p:nvSpPr>
        <p:spPr bwMode="auto">
          <a:xfrm>
            <a:off x="8256364" y="2565400"/>
            <a:ext cx="215900" cy="142875"/>
          </a:xfrm>
          <a:custGeom>
            <a:avLst/>
            <a:gdLst>
              <a:gd name="T0" fmla="*/ 2147483647 w 136"/>
              <a:gd name="T1" fmla="*/ 2147483647 h 90"/>
              <a:gd name="T2" fmla="*/ 2147483647 w 136"/>
              <a:gd name="T3" fmla="*/ 0 h 90"/>
              <a:gd name="T4" fmla="*/ 0 w 136"/>
              <a:gd name="T5" fmla="*/ 2147483647 h 90"/>
              <a:gd name="T6" fmla="*/ 2147483647 w 136"/>
              <a:gd name="T7" fmla="*/ 2147483647 h 90"/>
              <a:gd name="T8" fmla="*/ 2147483647 w 136"/>
              <a:gd name="T9" fmla="*/ 2147483647 h 90"/>
              <a:gd name="T10" fmla="*/ 0 60000 65536"/>
              <a:gd name="T11" fmla="*/ 0 60000 65536"/>
              <a:gd name="T12" fmla="*/ 0 60000 65536"/>
              <a:gd name="T13" fmla="*/ 0 60000 65536"/>
              <a:gd name="T14" fmla="*/ 0 60000 65536"/>
              <a:gd name="T15" fmla="*/ 0 w 136"/>
              <a:gd name="T16" fmla="*/ 0 h 90"/>
              <a:gd name="T17" fmla="*/ 136 w 136"/>
              <a:gd name="T18" fmla="*/ 90 h 90"/>
            </a:gdLst>
            <a:ahLst/>
            <a:cxnLst>
              <a:cxn ang="T10">
                <a:pos x="T0" y="T1"/>
              </a:cxn>
              <a:cxn ang="T11">
                <a:pos x="T2" y="T3"/>
              </a:cxn>
              <a:cxn ang="T12">
                <a:pos x="T4" y="T5"/>
              </a:cxn>
              <a:cxn ang="T13">
                <a:pos x="T6" y="T7"/>
              </a:cxn>
              <a:cxn ang="T14">
                <a:pos x="T8" y="T9"/>
              </a:cxn>
            </a:cxnLst>
            <a:rect l="T15" t="T16" r="T17" b="T18"/>
            <a:pathLst>
              <a:path w="136" h="90">
                <a:moveTo>
                  <a:pt x="136" y="45"/>
                </a:moveTo>
                <a:lnTo>
                  <a:pt x="45" y="0"/>
                </a:lnTo>
                <a:lnTo>
                  <a:pt x="0" y="45"/>
                </a:lnTo>
                <a:lnTo>
                  <a:pt x="45" y="90"/>
                </a:lnTo>
                <a:lnTo>
                  <a:pt x="136" y="45"/>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36879" name="Oval 1087"/>
          <p:cNvSpPr>
            <a:spLocks noChangeArrowheads="1"/>
          </p:cNvSpPr>
          <p:nvPr/>
        </p:nvSpPr>
        <p:spPr bwMode="auto">
          <a:xfrm>
            <a:off x="6529165" y="2565400"/>
            <a:ext cx="142875" cy="144463"/>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6880" name="Text Box 1094"/>
          <p:cNvSpPr txBox="1">
            <a:spLocks noChangeArrowheads="1"/>
          </p:cNvSpPr>
          <p:nvPr/>
        </p:nvSpPr>
        <p:spPr bwMode="auto">
          <a:xfrm>
            <a:off x="6600601" y="1743205"/>
            <a:ext cx="17581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2000" dirty="0">
                <a:latin typeface="+mn-lt"/>
              </a:rPr>
              <a:t>heterogeneous</a:t>
            </a:r>
          </a:p>
          <a:p>
            <a:pPr algn="ctr"/>
            <a:r>
              <a:rPr lang="en-US" altLang="en-US" sz="2000" dirty="0">
                <a:latin typeface="+mn-lt"/>
              </a:rPr>
              <a:t>collection</a:t>
            </a:r>
            <a:endParaRPr lang="hu-HU" altLang="en-US" sz="2000" dirty="0">
              <a:latin typeface="+mn-lt"/>
            </a:endParaRPr>
          </a:p>
        </p:txBody>
      </p:sp>
      <p:sp>
        <p:nvSpPr>
          <p:cNvPr id="36881" name="Freeform 1056"/>
          <p:cNvSpPr>
            <a:spLocks/>
          </p:cNvSpPr>
          <p:nvPr/>
        </p:nvSpPr>
        <p:spPr bwMode="auto">
          <a:xfrm rot="-5552688">
            <a:off x="10016902" y="4044950"/>
            <a:ext cx="215900" cy="142875"/>
          </a:xfrm>
          <a:custGeom>
            <a:avLst/>
            <a:gdLst>
              <a:gd name="T0" fmla="*/ 2147483647 w 136"/>
              <a:gd name="T1" fmla="*/ 2147483647 h 90"/>
              <a:gd name="T2" fmla="*/ 2147483647 w 136"/>
              <a:gd name="T3" fmla="*/ 0 h 90"/>
              <a:gd name="T4" fmla="*/ 0 w 136"/>
              <a:gd name="T5" fmla="*/ 2147483647 h 90"/>
              <a:gd name="T6" fmla="*/ 2147483647 w 136"/>
              <a:gd name="T7" fmla="*/ 2147483647 h 90"/>
              <a:gd name="T8" fmla="*/ 2147483647 w 136"/>
              <a:gd name="T9" fmla="*/ 2147483647 h 90"/>
              <a:gd name="T10" fmla="*/ 0 60000 65536"/>
              <a:gd name="T11" fmla="*/ 0 60000 65536"/>
              <a:gd name="T12" fmla="*/ 0 60000 65536"/>
              <a:gd name="T13" fmla="*/ 0 60000 65536"/>
              <a:gd name="T14" fmla="*/ 0 60000 65536"/>
              <a:gd name="T15" fmla="*/ 0 w 136"/>
              <a:gd name="T16" fmla="*/ 0 h 90"/>
              <a:gd name="T17" fmla="*/ 136 w 136"/>
              <a:gd name="T18" fmla="*/ 90 h 90"/>
            </a:gdLst>
            <a:ahLst/>
            <a:cxnLst>
              <a:cxn ang="T10">
                <a:pos x="T0" y="T1"/>
              </a:cxn>
              <a:cxn ang="T11">
                <a:pos x="T2" y="T3"/>
              </a:cxn>
              <a:cxn ang="T12">
                <a:pos x="T4" y="T5"/>
              </a:cxn>
              <a:cxn ang="T13">
                <a:pos x="T6" y="T7"/>
              </a:cxn>
              <a:cxn ang="T14">
                <a:pos x="T8" y="T9"/>
              </a:cxn>
            </a:cxnLst>
            <a:rect l="T15" t="T16" r="T17" b="T18"/>
            <a:pathLst>
              <a:path w="136" h="90">
                <a:moveTo>
                  <a:pt x="136" y="45"/>
                </a:moveTo>
                <a:lnTo>
                  <a:pt x="45" y="0"/>
                </a:lnTo>
                <a:lnTo>
                  <a:pt x="0" y="45"/>
                </a:lnTo>
                <a:lnTo>
                  <a:pt x="45" y="90"/>
                </a:lnTo>
                <a:lnTo>
                  <a:pt x="136" y="45"/>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36882" name="Line 1066"/>
          <p:cNvSpPr>
            <a:spLocks noChangeShapeType="1"/>
          </p:cNvSpPr>
          <p:nvPr/>
        </p:nvSpPr>
        <p:spPr bwMode="auto">
          <a:xfrm flipH="1" flipV="1">
            <a:off x="10126439" y="4221163"/>
            <a:ext cx="0" cy="2889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6883" name="Oval 1086"/>
          <p:cNvSpPr>
            <a:spLocks noChangeArrowheads="1"/>
          </p:cNvSpPr>
          <p:nvPr/>
        </p:nvSpPr>
        <p:spPr bwMode="auto">
          <a:xfrm>
            <a:off x="10055003" y="4437062"/>
            <a:ext cx="142875" cy="144462"/>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6884" name="Freeform 1056"/>
          <p:cNvSpPr>
            <a:spLocks/>
          </p:cNvSpPr>
          <p:nvPr/>
        </p:nvSpPr>
        <p:spPr bwMode="auto">
          <a:xfrm rot="-5552688">
            <a:off x="8727852" y="4044950"/>
            <a:ext cx="215900" cy="142875"/>
          </a:xfrm>
          <a:custGeom>
            <a:avLst/>
            <a:gdLst>
              <a:gd name="T0" fmla="*/ 2147483647 w 136"/>
              <a:gd name="T1" fmla="*/ 2147483647 h 90"/>
              <a:gd name="T2" fmla="*/ 2147483647 w 136"/>
              <a:gd name="T3" fmla="*/ 0 h 90"/>
              <a:gd name="T4" fmla="*/ 0 w 136"/>
              <a:gd name="T5" fmla="*/ 2147483647 h 90"/>
              <a:gd name="T6" fmla="*/ 2147483647 w 136"/>
              <a:gd name="T7" fmla="*/ 2147483647 h 90"/>
              <a:gd name="T8" fmla="*/ 2147483647 w 136"/>
              <a:gd name="T9" fmla="*/ 2147483647 h 90"/>
              <a:gd name="T10" fmla="*/ 0 60000 65536"/>
              <a:gd name="T11" fmla="*/ 0 60000 65536"/>
              <a:gd name="T12" fmla="*/ 0 60000 65536"/>
              <a:gd name="T13" fmla="*/ 0 60000 65536"/>
              <a:gd name="T14" fmla="*/ 0 60000 65536"/>
              <a:gd name="T15" fmla="*/ 0 w 136"/>
              <a:gd name="T16" fmla="*/ 0 h 90"/>
              <a:gd name="T17" fmla="*/ 136 w 136"/>
              <a:gd name="T18" fmla="*/ 90 h 90"/>
            </a:gdLst>
            <a:ahLst/>
            <a:cxnLst>
              <a:cxn ang="T10">
                <a:pos x="T0" y="T1"/>
              </a:cxn>
              <a:cxn ang="T11">
                <a:pos x="T2" y="T3"/>
              </a:cxn>
              <a:cxn ang="T12">
                <a:pos x="T4" y="T5"/>
              </a:cxn>
              <a:cxn ang="T13">
                <a:pos x="T6" y="T7"/>
              </a:cxn>
              <a:cxn ang="T14">
                <a:pos x="T8" y="T9"/>
              </a:cxn>
            </a:cxnLst>
            <a:rect l="T15" t="T16" r="T17" b="T18"/>
            <a:pathLst>
              <a:path w="136" h="90">
                <a:moveTo>
                  <a:pt x="136" y="45"/>
                </a:moveTo>
                <a:lnTo>
                  <a:pt x="45" y="0"/>
                </a:lnTo>
                <a:lnTo>
                  <a:pt x="0" y="45"/>
                </a:lnTo>
                <a:lnTo>
                  <a:pt x="45" y="90"/>
                </a:lnTo>
                <a:lnTo>
                  <a:pt x="136" y="45"/>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36885" name="Line 1066"/>
          <p:cNvSpPr>
            <a:spLocks noChangeShapeType="1"/>
          </p:cNvSpPr>
          <p:nvPr/>
        </p:nvSpPr>
        <p:spPr bwMode="auto">
          <a:xfrm flipV="1">
            <a:off x="8832627" y="4221162"/>
            <a:ext cx="0" cy="3603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6887" name="Line 1065"/>
          <p:cNvSpPr>
            <a:spLocks noChangeShapeType="1"/>
          </p:cNvSpPr>
          <p:nvPr/>
        </p:nvSpPr>
        <p:spPr bwMode="auto">
          <a:xfrm flipH="1">
            <a:off x="2799338" y="2779714"/>
            <a:ext cx="1642264" cy="121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36888" name="Freeform 1059"/>
          <p:cNvSpPr>
            <a:spLocks/>
          </p:cNvSpPr>
          <p:nvPr/>
        </p:nvSpPr>
        <p:spPr bwMode="auto">
          <a:xfrm>
            <a:off x="6095976" y="3284537"/>
            <a:ext cx="290513" cy="215900"/>
          </a:xfrm>
          <a:custGeom>
            <a:avLst/>
            <a:gdLst>
              <a:gd name="T0" fmla="*/ 0 w 91"/>
              <a:gd name="T1" fmla="*/ 2147483647 h 136"/>
              <a:gd name="T2" fmla="*/ 2147483647 w 91"/>
              <a:gd name="T3" fmla="*/ 0 h 136"/>
              <a:gd name="T4" fmla="*/ 2147483647 w 91"/>
              <a:gd name="T5" fmla="*/ 2147483647 h 136"/>
              <a:gd name="T6" fmla="*/ 0 w 91"/>
              <a:gd name="T7" fmla="*/ 2147483647 h 136"/>
              <a:gd name="T8" fmla="*/ 0 60000 65536"/>
              <a:gd name="T9" fmla="*/ 0 60000 65536"/>
              <a:gd name="T10" fmla="*/ 0 60000 65536"/>
              <a:gd name="T11" fmla="*/ 0 60000 65536"/>
              <a:gd name="T12" fmla="*/ 0 w 91"/>
              <a:gd name="T13" fmla="*/ 0 h 136"/>
              <a:gd name="T14" fmla="*/ 91 w 91"/>
              <a:gd name="T15" fmla="*/ 136 h 136"/>
            </a:gdLst>
            <a:ahLst/>
            <a:cxnLst>
              <a:cxn ang="T8">
                <a:pos x="T0" y="T1"/>
              </a:cxn>
              <a:cxn ang="T9">
                <a:pos x="T2" y="T3"/>
              </a:cxn>
              <a:cxn ang="T10">
                <a:pos x="T4" y="T5"/>
              </a:cxn>
              <a:cxn ang="T11">
                <a:pos x="T6" y="T7"/>
              </a:cxn>
            </a:cxnLst>
            <a:rect l="T12" t="T13" r="T14" b="T15"/>
            <a:pathLst>
              <a:path w="91" h="136">
                <a:moveTo>
                  <a:pt x="0" y="136"/>
                </a:moveTo>
                <a:lnTo>
                  <a:pt x="46" y="0"/>
                </a:lnTo>
                <a:lnTo>
                  <a:pt x="91" y="136"/>
                </a:lnTo>
                <a:lnTo>
                  <a:pt x="0" y="136"/>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36889" name="Text Box 1094"/>
          <p:cNvSpPr txBox="1">
            <a:spLocks noChangeArrowheads="1"/>
          </p:cNvSpPr>
          <p:nvPr/>
        </p:nvSpPr>
        <p:spPr bwMode="auto">
          <a:xfrm>
            <a:off x="7030080" y="2616963"/>
            <a:ext cx="9396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sz="2000" dirty="0">
                <a:latin typeface="+mn-lt"/>
              </a:rPr>
              <a:t>o</a:t>
            </a:r>
            <a:r>
              <a:rPr lang="en-US" altLang="en-US" sz="2000" dirty="0" err="1">
                <a:latin typeface="+mn-lt"/>
              </a:rPr>
              <a:t>bject</a:t>
            </a:r>
            <a:r>
              <a:rPr lang="hu-HU" altLang="en-US" sz="2000" dirty="0">
                <a:latin typeface="+mn-lt"/>
              </a:rPr>
              <a:t>s</a:t>
            </a:r>
          </a:p>
        </p:txBody>
      </p:sp>
      <p:cxnSp>
        <p:nvCxnSpPr>
          <p:cNvPr id="28" name="Egyenes összekötő 27"/>
          <p:cNvCxnSpPr/>
          <p:nvPr/>
        </p:nvCxnSpPr>
        <p:spPr>
          <a:xfrm>
            <a:off x="3287837" y="5301207"/>
            <a:ext cx="19443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Egyenes összekötő 29"/>
          <p:cNvCxnSpPr/>
          <p:nvPr/>
        </p:nvCxnSpPr>
        <p:spPr>
          <a:xfrm>
            <a:off x="7319739" y="6093295"/>
            <a:ext cx="17287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Egyenes összekötő 31"/>
          <p:cNvCxnSpPr/>
          <p:nvPr/>
        </p:nvCxnSpPr>
        <p:spPr>
          <a:xfrm>
            <a:off x="9200333" y="5373215"/>
            <a:ext cx="20802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p:cNvCxnSpPr/>
          <p:nvPr/>
        </p:nvCxnSpPr>
        <p:spPr>
          <a:xfrm>
            <a:off x="8472239" y="2492895"/>
            <a:ext cx="25202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886" name="Freeform 1057"/>
          <p:cNvSpPr>
            <a:spLocks/>
          </p:cNvSpPr>
          <p:nvPr/>
        </p:nvSpPr>
        <p:spPr bwMode="auto">
          <a:xfrm>
            <a:off x="4368577" y="2708275"/>
            <a:ext cx="215900" cy="142875"/>
          </a:xfrm>
          <a:custGeom>
            <a:avLst/>
            <a:gdLst>
              <a:gd name="T0" fmla="*/ 2147483647 w 136"/>
              <a:gd name="T1" fmla="*/ 2147483647 h 90"/>
              <a:gd name="T2" fmla="*/ 2147483647 w 136"/>
              <a:gd name="T3" fmla="*/ 0 h 90"/>
              <a:gd name="T4" fmla="*/ 0 w 136"/>
              <a:gd name="T5" fmla="*/ 2147483647 h 90"/>
              <a:gd name="T6" fmla="*/ 2147483647 w 136"/>
              <a:gd name="T7" fmla="*/ 2147483647 h 90"/>
              <a:gd name="T8" fmla="*/ 2147483647 w 136"/>
              <a:gd name="T9" fmla="*/ 2147483647 h 90"/>
              <a:gd name="T10" fmla="*/ 0 60000 65536"/>
              <a:gd name="T11" fmla="*/ 0 60000 65536"/>
              <a:gd name="T12" fmla="*/ 0 60000 65536"/>
              <a:gd name="T13" fmla="*/ 0 60000 65536"/>
              <a:gd name="T14" fmla="*/ 0 60000 65536"/>
              <a:gd name="T15" fmla="*/ 0 w 136"/>
              <a:gd name="T16" fmla="*/ 0 h 90"/>
              <a:gd name="T17" fmla="*/ 136 w 136"/>
              <a:gd name="T18" fmla="*/ 90 h 90"/>
            </a:gdLst>
            <a:ahLst/>
            <a:cxnLst>
              <a:cxn ang="T10">
                <a:pos x="T0" y="T1"/>
              </a:cxn>
              <a:cxn ang="T11">
                <a:pos x="T2" y="T3"/>
              </a:cxn>
              <a:cxn ang="T12">
                <a:pos x="T4" y="T5"/>
              </a:cxn>
              <a:cxn ang="T13">
                <a:pos x="T6" y="T7"/>
              </a:cxn>
              <a:cxn ang="T14">
                <a:pos x="T8" y="T9"/>
              </a:cxn>
            </a:cxnLst>
            <a:rect l="T15" t="T16" r="T17" b="T18"/>
            <a:pathLst>
              <a:path w="136" h="90">
                <a:moveTo>
                  <a:pt x="136" y="45"/>
                </a:moveTo>
                <a:lnTo>
                  <a:pt x="45" y="0"/>
                </a:lnTo>
                <a:lnTo>
                  <a:pt x="0" y="45"/>
                </a:lnTo>
                <a:lnTo>
                  <a:pt x="45" y="90"/>
                </a:lnTo>
                <a:lnTo>
                  <a:pt x="136" y="45"/>
                </a:lnTo>
                <a:close/>
              </a:path>
            </a:pathLst>
          </a:custGeom>
          <a:solidFill>
            <a:schemeClr val="accent1"/>
          </a:solidFill>
          <a:ln w="12700" cap="flat" cmpd="sng">
            <a:solidFill>
              <a:schemeClr val="tx1"/>
            </a:solidFill>
            <a:prstDash val="solid"/>
            <a:round/>
            <a:headEnd/>
            <a:tailEnd/>
          </a:ln>
        </p:spPr>
        <p:txBody>
          <a:bodyPr/>
          <a:lstStyle/>
          <a:p>
            <a:endParaRPr lang="en-US">
              <a:latin typeface="+mn-lt"/>
            </a:endParaRPr>
          </a:p>
        </p:txBody>
      </p:sp>
      <p:sp>
        <p:nvSpPr>
          <p:cNvPr id="33" name="Téglalap 6"/>
          <p:cNvSpPr>
            <a:spLocks noChangeArrowheads="1"/>
          </p:cNvSpPr>
          <p:nvPr/>
        </p:nvSpPr>
        <p:spPr bwMode="auto">
          <a:xfrm>
            <a:off x="926783" y="2133490"/>
            <a:ext cx="1872555" cy="3456097"/>
          </a:xfrm>
          <a:prstGeom prst="rect">
            <a:avLst/>
          </a:prstGeom>
          <a:noFill/>
          <a:ln w="12700" algn="ctr">
            <a:solidFill>
              <a:schemeClr val="tx1"/>
            </a:solidFill>
            <a:round/>
            <a:headEnd/>
            <a:tailEnd/>
          </a:ln>
        </p:spPr>
        <p:txBody>
          <a:bodyPr/>
          <a:lstStyle/>
          <a:p>
            <a:pPr algn="ctr">
              <a:defRPr/>
            </a:pPr>
            <a:r>
              <a:rPr lang="hu-HU" u="sng" dirty="0" err="1">
                <a:latin typeface="+mn-lt"/>
              </a:rPr>
              <a:t>Material</a:t>
            </a:r>
            <a:endParaRPr lang="hu-HU" u="sng" dirty="0">
              <a:latin typeface="+mn-lt"/>
            </a:endParaRPr>
          </a:p>
          <a:p>
            <a:pPr algn="ctr">
              <a:defRPr/>
            </a:pPr>
            <a:r>
              <a:rPr lang="hu-HU" altLang="en-US" sz="2000" dirty="0">
                <a:latin typeface="+mn-lt"/>
              </a:rPr>
              <a:t>n,</a:t>
            </a:r>
            <a:r>
              <a:rPr lang="en-US" altLang="en-US" sz="2000" dirty="0">
                <a:latin typeface="+mn-lt"/>
              </a:rPr>
              <a:t> kappa</a:t>
            </a:r>
            <a:endParaRPr lang="hu-HU" altLang="en-US" sz="2000" dirty="0">
              <a:latin typeface="+mn-lt"/>
            </a:endParaRPr>
          </a:p>
          <a:p>
            <a:pPr algn="ctr">
              <a:defRPr/>
            </a:pPr>
            <a:r>
              <a:rPr lang="hu-HU" altLang="en-US" sz="2000" dirty="0" err="1">
                <a:latin typeface="+mn-lt"/>
              </a:rPr>
              <a:t>ka</a:t>
            </a:r>
            <a:r>
              <a:rPr lang="hu-HU" altLang="en-US" sz="2000" dirty="0">
                <a:latin typeface="+mn-lt"/>
              </a:rPr>
              <a:t>, </a:t>
            </a:r>
            <a:r>
              <a:rPr lang="en-US" altLang="en-US" sz="2000" dirty="0">
                <a:latin typeface="+mn-lt"/>
              </a:rPr>
              <a:t>k</a:t>
            </a:r>
            <a:r>
              <a:rPr lang="hu-HU" altLang="en-US" sz="2000" dirty="0">
                <a:latin typeface="+mn-lt"/>
              </a:rPr>
              <a:t>d, </a:t>
            </a:r>
            <a:r>
              <a:rPr lang="hu-HU" altLang="en-US" sz="2000" dirty="0" err="1">
                <a:latin typeface="+mn-lt"/>
              </a:rPr>
              <a:t>ks</a:t>
            </a:r>
            <a:r>
              <a:rPr lang="hu-HU" altLang="en-US" sz="2000" dirty="0">
                <a:latin typeface="+mn-lt"/>
              </a:rPr>
              <a:t>, </a:t>
            </a:r>
            <a:r>
              <a:rPr lang="hu-HU" altLang="en-US" sz="2000" dirty="0" err="1">
                <a:latin typeface="+mn-lt"/>
              </a:rPr>
              <a:t>shine</a:t>
            </a:r>
            <a:endParaRPr lang="en-US" altLang="en-US" sz="2000" dirty="0">
              <a:latin typeface="+mn-lt"/>
            </a:endParaRPr>
          </a:p>
          <a:p>
            <a:pPr algn="ctr">
              <a:defRPr/>
            </a:pPr>
            <a:r>
              <a:rPr lang="en-US" altLang="en-US" sz="2000" dirty="0">
                <a:latin typeface="+mn-lt"/>
              </a:rPr>
              <a:t>reflective</a:t>
            </a:r>
            <a:r>
              <a:rPr lang="hu-HU" altLang="en-US" sz="2000" dirty="0">
                <a:latin typeface="+mn-lt"/>
              </a:rPr>
              <a:t>?</a:t>
            </a:r>
            <a:endParaRPr lang="en-US" altLang="en-US" sz="2000" dirty="0">
              <a:latin typeface="+mn-lt"/>
            </a:endParaRPr>
          </a:p>
          <a:p>
            <a:pPr algn="ctr">
              <a:defRPr/>
            </a:pPr>
            <a:r>
              <a:rPr lang="hu-HU" altLang="en-US" sz="2000" dirty="0">
                <a:latin typeface="+mn-lt"/>
              </a:rPr>
              <a:t>r</a:t>
            </a:r>
            <a:r>
              <a:rPr lang="en-US" altLang="en-US" sz="2000" dirty="0" err="1">
                <a:latin typeface="+mn-lt"/>
              </a:rPr>
              <a:t>efractive</a:t>
            </a:r>
            <a:r>
              <a:rPr lang="hu-HU" altLang="en-US" sz="2000" dirty="0">
                <a:latin typeface="+mn-lt"/>
              </a:rPr>
              <a:t>?</a:t>
            </a:r>
            <a:endParaRPr lang="en-US" altLang="en-US" sz="2000" dirty="0">
              <a:latin typeface="+mn-lt"/>
            </a:endParaRPr>
          </a:p>
          <a:p>
            <a:pPr algn="ctr">
              <a:defRPr/>
            </a:pPr>
            <a:r>
              <a:rPr lang="hu-HU" altLang="en-US" sz="2000" dirty="0">
                <a:latin typeface="+mn-lt"/>
              </a:rPr>
              <a:t>r</a:t>
            </a:r>
            <a:r>
              <a:rPr lang="en-US" altLang="en-US" sz="2000" dirty="0" err="1">
                <a:latin typeface="+mn-lt"/>
              </a:rPr>
              <a:t>ough</a:t>
            </a:r>
            <a:r>
              <a:rPr lang="hu-HU" altLang="en-US" sz="2000" dirty="0">
                <a:latin typeface="+mn-lt"/>
              </a:rPr>
              <a:t>?</a:t>
            </a:r>
          </a:p>
          <a:p>
            <a:pPr algn="ctr">
              <a:defRPr/>
            </a:pPr>
            <a:endParaRPr lang="hu-HU" altLang="en-US" sz="1000" dirty="0">
              <a:solidFill>
                <a:srgbClr val="FFFF00"/>
              </a:solidFill>
              <a:latin typeface="+mn-lt"/>
            </a:endParaRPr>
          </a:p>
          <a:p>
            <a:pPr algn="ctr">
              <a:defRPr/>
            </a:pPr>
            <a:r>
              <a:rPr lang="hu-HU" altLang="en-US" sz="2000" dirty="0" err="1">
                <a:latin typeface="+mn-lt"/>
              </a:rPr>
              <a:t>reflect</a:t>
            </a:r>
            <a:r>
              <a:rPr lang="hu-HU" altLang="en-US" sz="2000" dirty="0">
                <a:latin typeface="+mn-lt"/>
              </a:rPr>
              <a:t>()</a:t>
            </a:r>
          </a:p>
          <a:p>
            <a:pPr algn="ctr">
              <a:defRPr/>
            </a:pPr>
            <a:r>
              <a:rPr lang="hu-HU" altLang="en-US" sz="2000" dirty="0" err="1">
                <a:latin typeface="+mn-lt"/>
              </a:rPr>
              <a:t>refract</a:t>
            </a:r>
            <a:r>
              <a:rPr lang="hu-HU" altLang="en-US" sz="2000" dirty="0">
                <a:latin typeface="+mn-lt"/>
              </a:rPr>
              <a:t>()</a:t>
            </a:r>
          </a:p>
          <a:p>
            <a:pPr algn="ctr">
              <a:defRPr/>
            </a:pPr>
            <a:r>
              <a:rPr lang="hu-HU" altLang="en-US" sz="2000" dirty="0" err="1">
                <a:latin typeface="+mn-lt"/>
              </a:rPr>
              <a:t>Fresnel</a:t>
            </a:r>
            <a:r>
              <a:rPr lang="hu-HU" altLang="en-US" sz="2000" dirty="0">
                <a:latin typeface="+mn-lt"/>
              </a:rPr>
              <a:t> ()</a:t>
            </a:r>
          </a:p>
          <a:p>
            <a:pPr algn="ctr">
              <a:defRPr/>
            </a:pPr>
            <a:r>
              <a:rPr lang="hu-HU" altLang="en-US" sz="2000" dirty="0" err="1">
                <a:latin typeface="+mn-lt"/>
              </a:rPr>
              <a:t>shade</a:t>
            </a:r>
            <a:r>
              <a:rPr lang="hu-HU" altLang="en-US" sz="2000" dirty="0">
                <a:latin typeface="+mn-lt"/>
              </a:rPr>
              <a:t>()</a:t>
            </a:r>
            <a:endParaRPr lang="en-US" altLang="en-US" sz="2000" dirty="0">
              <a:latin typeface="+mn-lt"/>
            </a:endParaRPr>
          </a:p>
          <a:p>
            <a:pPr algn="ctr">
              <a:defRPr/>
            </a:pPr>
            <a:endParaRPr lang="en-US" dirty="0">
              <a:latin typeface="+mn-lt"/>
            </a:endParaRPr>
          </a:p>
          <a:p>
            <a:pPr>
              <a:defRPr/>
            </a:pPr>
            <a:endParaRPr lang="hu-HU" dirty="0">
              <a:latin typeface="+mn-lt"/>
            </a:endParaRPr>
          </a:p>
        </p:txBody>
      </p:sp>
      <p:cxnSp>
        <p:nvCxnSpPr>
          <p:cNvPr id="34" name="Egyenes összekötő 33"/>
          <p:cNvCxnSpPr/>
          <p:nvPr/>
        </p:nvCxnSpPr>
        <p:spPr>
          <a:xfrm>
            <a:off x="926783" y="4130176"/>
            <a:ext cx="18725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Akciógomb: Tovább vagy Következő 34">
            <a:hlinkClick r:id="rId3" action="ppaction://hlinkfile" highlightClick="1"/>
          </p:cNvPr>
          <p:cNvSpPr/>
          <p:nvPr/>
        </p:nvSpPr>
        <p:spPr>
          <a:xfrm>
            <a:off x="2063527" y="6091889"/>
            <a:ext cx="1008112" cy="576064"/>
          </a:xfrm>
          <a:prstGeom prst="actionButtonForwardNex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GPU</a:t>
            </a:r>
          </a:p>
        </p:txBody>
      </p:sp>
      <p:sp>
        <p:nvSpPr>
          <p:cNvPr id="5" name="Akciógomb: Tovább vagy Következő 4">
            <a:hlinkClick r:id="rId4" action="ppaction://hlinkfile" highlightClick="1"/>
          </p:cNvPr>
          <p:cNvSpPr/>
          <p:nvPr/>
        </p:nvSpPr>
        <p:spPr>
          <a:xfrm>
            <a:off x="914028" y="6091889"/>
            <a:ext cx="1008112" cy="576064"/>
          </a:xfrm>
          <a:prstGeom prst="actionButtonForwardNex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hlinkClick r:id="rId5" action="ppaction://hlinkfile"/>
              </a:rPr>
              <a:t>CPU</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9" name="Oval 3"/>
          <p:cNvSpPr>
            <a:spLocks noChangeArrowheads="1"/>
          </p:cNvSpPr>
          <p:nvPr/>
        </p:nvSpPr>
        <p:spPr bwMode="auto">
          <a:xfrm>
            <a:off x="8077201" y="2971801"/>
            <a:ext cx="822325" cy="479425"/>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026" name="Object 4"/>
          <p:cNvGraphicFramePr>
            <a:graphicFrameLocks noChangeAspect="1"/>
          </p:cNvGraphicFramePr>
          <p:nvPr>
            <p:extLst>
              <p:ext uri="{D42A27DB-BD31-4B8C-83A1-F6EECF244321}">
                <p14:modId xmlns:p14="http://schemas.microsoft.com/office/powerpoint/2010/main" val="506087826"/>
              </p:ext>
            </p:extLst>
          </p:nvPr>
        </p:nvGraphicFramePr>
        <p:xfrm>
          <a:off x="6514704" y="1772816"/>
          <a:ext cx="733425" cy="1092200"/>
        </p:xfrm>
        <a:graphic>
          <a:graphicData uri="http://schemas.openxmlformats.org/presentationml/2006/ole">
            <mc:AlternateContent xmlns:mc="http://schemas.openxmlformats.org/markup-compatibility/2006">
              <mc:Choice xmlns:v="urn:schemas-microsoft-com:vml" Requires="v">
                <p:oleObj spid="_x0000_s1517" name="Klip" r:id="rId4" imgW="2478088" imgH="4460875" progId="">
                  <p:embed/>
                </p:oleObj>
              </mc:Choice>
              <mc:Fallback>
                <p:oleObj name="Klip" r:id="rId4" imgW="2478088" imgH="4460875" progId="">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4704" y="1772816"/>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Line 5"/>
          <p:cNvSpPr>
            <a:spLocks noChangeShapeType="1"/>
          </p:cNvSpPr>
          <p:nvPr/>
        </p:nvSpPr>
        <p:spPr bwMode="auto">
          <a:xfrm flipH="1">
            <a:off x="7620000" y="2514600"/>
            <a:ext cx="1676400" cy="1219200"/>
          </a:xfrm>
          <a:prstGeom prst="line">
            <a:avLst/>
          </a:prstGeom>
          <a:noFill/>
          <a:ln w="76200">
            <a:solidFill>
              <a:schemeClr val="accent2"/>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Oval 6"/>
          <p:cNvSpPr>
            <a:spLocks noChangeArrowheads="1"/>
          </p:cNvSpPr>
          <p:nvPr/>
        </p:nvSpPr>
        <p:spPr bwMode="auto">
          <a:xfrm>
            <a:off x="6934201" y="3733800"/>
            <a:ext cx="1160463" cy="400050"/>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32" name="Line 7"/>
          <p:cNvSpPr>
            <a:spLocks noChangeShapeType="1"/>
          </p:cNvSpPr>
          <p:nvPr/>
        </p:nvSpPr>
        <p:spPr bwMode="auto">
          <a:xfrm>
            <a:off x="7010400" y="2286001"/>
            <a:ext cx="552450" cy="1408113"/>
          </a:xfrm>
          <a:prstGeom prst="line">
            <a:avLst/>
          </a:prstGeom>
          <a:noFill/>
          <a:ln w="7620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 name="Line 8"/>
          <p:cNvSpPr>
            <a:spLocks noChangeShapeType="1"/>
          </p:cNvSpPr>
          <p:nvPr/>
        </p:nvSpPr>
        <p:spPr bwMode="auto">
          <a:xfrm flipH="1" flipV="1">
            <a:off x="5638801" y="3276601"/>
            <a:ext cx="1827213" cy="417513"/>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 name="Line 9"/>
          <p:cNvSpPr>
            <a:spLocks noChangeShapeType="1"/>
          </p:cNvSpPr>
          <p:nvPr/>
        </p:nvSpPr>
        <p:spPr bwMode="auto">
          <a:xfrm>
            <a:off x="6111875" y="2813050"/>
            <a:ext cx="0" cy="104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5" name="Line 10"/>
          <p:cNvSpPr>
            <a:spLocks noChangeShapeType="1"/>
          </p:cNvSpPr>
          <p:nvPr/>
        </p:nvSpPr>
        <p:spPr bwMode="auto">
          <a:xfrm>
            <a:off x="6015039" y="35337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1036" name="Line 11"/>
          <p:cNvSpPr>
            <a:spLocks noChangeShapeType="1"/>
          </p:cNvSpPr>
          <p:nvPr/>
        </p:nvSpPr>
        <p:spPr bwMode="auto">
          <a:xfrm>
            <a:off x="6015039" y="32543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1037" name="Text Box 12"/>
          <p:cNvSpPr txBox="1">
            <a:spLocks noChangeArrowheads="1"/>
          </p:cNvSpPr>
          <p:nvPr/>
        </p:nvSpPr>
        <p:spPr bwMode="auto">
          <a:xfrm>
            <a:off x="5715001" y="2362200"/>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pixel</a:t>
            </a:r>
          </a:p>
        </p:txBody>
      </p:sp>
      <p:graphicFrame>
        <p:nvGraphicFramePr>
          <p:cNvPr id="1027" name="Object 23"/>
          <p:cNvGraphicFramePr>
            <a:graphicFrameLocks noChangeAspect="1"/>
          </p:cNvGraphicFramePr>
          <p:nvPr/>
        </p:nvGraphicFramePr>
        <p:xfrm>
          <a:off x="9144001" y="1828800"/>
          <a:ext cx="733425" cy="1092200"/>
        </p:xfrm>
        <a:graphic>
          <a:graphicData uri="http://schemas.openxmlformats.org/presentationml/2006/ole">
            <mc:AlternateContent xmlns:mc="http://schemas.openxmlformats.org/markup-compatibility/2006">
              <mc:Choice xmlns:v="urn:schemas-microsoft-com:vml" Requires="v">
                <p:oleObj spid="_x0000_s1518" name="Klip" r:id="rId6" imgW="2478088" imgH="4460875" progId="">
                  <p:embed/>
                </p:oleObj>
              </mc:Choice>
              <mc:Fallback>
                <p:oleObj name="Klip" r:id="rId6" imgW="2478088" imgH="4460875" progId="">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1" y="1828800"/>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048" name="Rectangle 24"/>
              <p:cNvSpPr>
                <a:spLocks noChangeArrowheads="1"/>
              </p:cNvSpPr>
              <p:nvPr/>
            </p:nvSpPr>
            <p:spPr bwMode="auto">
              <a:xfrm>
                <a:off x="1774825" y="4076700"/>
                <a:ext cx="6978064" cy="10027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r>
                        <a:rPr lang="hu-HU" altLang="en-US" sz="3200" i="1" dirty="0">
                          <a:latin typeface="Cambria Math"/>
                        </a:rPr>
                        <m:t>𝐿</m:t>
                      </m:r>
                      <m:r>
                        <a:rPr lang="hu-HU" altLang="en-US" sz="3200" i="1" baseline="-25000" dirty="0">
                          <a:latin typeface="Cambria Math"/>
                        </a:rPr>
                        <m:t> </m:t>
                      </m:r>
                      <m:r>
                        <a:rPr lang="hu-HU" altLang="en-US" sz="3200" i="1" dirty="0">
                          <a:latin typeface="Cambria Math"/>
                        </a:rPr>
                        <m:t>(</m:t>
                      </m:r>
                      <m:r>
                        <a:rPr lang="en-GB" altLang="en-US" sz="3200" b="1" i="1" dirty="0">
                          <a:solidFill>
                            <a:schemeClr val="hlink"/>
                          </a:solidFill>
                          <a:latin typeface="Cambria Math"/>
                        </a:rPr>
                        <m:t>𝑽</m:t>
                      </m:r>
                      <m:r>
                        <a:rPr lang="hu-HU" altLang="en-US" sz="3200" i="1" dirty="0">
                          <a:latin typeface="Cambria Math"/>
                        </a:rPr>
                        <m:t>)</m:t>
                      </m:r>
                      <m:r>
                        <a:rPr lang="hu-HU" altLang="en-US" sz="3200" i="1" dirty="0">
                          <a:latin typeface="Cambria Math"/>
                          <a:ea typeface="Cambria Math"/>
                        </a:rPr>
                        <m:t>≈</m:t>
                      </m:r>
                      <m:nary>
                        <m:naryPr>
                          <m:chr m:val="∑"/>
                          <m:limLoc m:val="subSup"/>
                          <m:supHide m:val="on"/>
                          <m:ctrlPr>
                            <a:rPr lang="hu-HU" altLang="en-US" sz="3200" i="1" dirty="0">
                              <a:latin typeface="Cambria Math" panose="02040503050406030204" pitchFamily="18" charset="0"/>
                              <a:ea typeface="Cambria Math"/>
                            </a:rPr>
                          </m:ctrlPr>
                        </m:naryPr>
                        <m:sub>
                          <m:r>
                            <m:rPr>
                              <m:brk m:alnAt="9"/>
                            </m:rPr>
                            <a:rPr lang="hu-HU" altLang="en-US" sz="3200" i="1" dirty="0">
                              <a:latin typeface="Cambria Math"/>
                              <a:ea typeface="Cambria Math"/>
                            </a:rPr>
                            <m:t>𝑙</m:t>
                          </m:r>
                        </m:sub>
                        <m:sup/>
                        <m:e>
                          <m:sSubSup>
                            <m:sSubSupPr>
                              <m:ctrlPr>
                                <a:rPr lang="hu-HU" altLang="en-US" sz="3200" i="1" dirty="0">
                                  <a:latin typeface="Cambria Math" panose="02040503050406030204" pitchFamily="18" charset="0"/>
                                  <a:ea typeface="Cambria Math"/>
                                </a:rPr>
                              </m:ctrlPr>
                            </m:sSubSupPr>
                            <m:e>
                              <m:r>
                                <a:rPr lang="hu-HU" altLang="en-US" sz="3200" i="1" dirty="0">
                                  <a:latin typeface="Cambria Math"/>
                                </a:rPr>
                                <m:t>𝐿</m:t>
                              </m:r>
                              <m:r>
                                <a:rPr lang="hu-HU" altLang="en-US" sz="3200" i="1" baseline="30000" dirty="0" err="1">
                                  <a:latin typeface="Cambria Math"/>
                                  <a:sym typeface="Symbol" pitchFamily="18" charset="2"/>
                                </a:rPr>
                                <m:t>𝑖</m:t>
                              </m:r>
                              <m:r>
                                <a:rPr lang="hu-HU" altLang="en-US" sz="3200" i="1" baseline="30000" dirty="0">
                                  <a:latin typeface="Cambria Math"/>
                                  <a:sym typeface="Symbol" pitchFamily="18" charset="2"/>
                                </a:rPr>
                                <m:t>𝑛</m:t>
                              </m:r>
                            </m:e>
                            <m:sub>
                              <m:r>
                                <a:rPr lang="hu-HU" altLang="en-US" sz="3200" i="1" dirty="0">
                                  <a:latin typeface="Cambria Math"/>
                                  <a:ea typeface="Cambria Math"/>
                                </a:rPr>
                                <m:t>𝑙</m:t>
                              </m:r>
                            </m:sub>
                            <m:sup/>
                          </m:sSubSup>
                          <m:r>
                            <a:rPr lang="en-GB" altLang="en-US" sz="3200" i="1" dirty="0">
                              <a:latin typeface="Cambria Math"/>
                            </a:rPr>
                            <m:t>∗</m:t>
                          </m:r>
                          <m:r>
                            <a:rPr lang="hu-HU" altLang="en-US" sz="3200" i="1" dirty="0">
                              <a:latin typeface="Cambria Math"/>
                            </a:rPr>
                            <m:t>𝑓</m:t>
                          </m:r>
                          <m:r>
                            <a:rPr lang="hu-HU" altLang="en-US" sz="3200" i="1" baseline="-25000" dirty="0" err="1">
                              <a:latin typeface="Cambria Math"/>
                            </a:rPr>
                            <m:t>𝑟</m:t>
                          </m:r>
                          <m:r>
                            <a:rPr lang="hu-HU" altLang="en-US" sz="3200" i="1" dirty="0">
                              <a:latin typeface="Cambria Math"/>
                            </a:rPr>
                            <m:t>(</m:t>
                          </m:r>
                          <m:r>
                            <a:rPr lang="en-GB" altLang="en-US" sz="3200" b="1" i="1" dirty="0">
                              <a:solidFill>
                                <a:schemeClr val="accent2"/>
                              </a:solidFill>
                              <a:latin typeface="Cambria Math"/>
                            </a:rPr>
                            <m:t>𝑳</m:t>
                          </m:r>
                          <m:r>
                            <a:rPr lang="hu-HU" altLang="en-US" sz="3200" i="1" baseline="-25000" dirty="0">
                              <a:solidFill>
                                <a:schemeClr val="accent2"/>
                              </a:solidFill>
                              <a:latin typeface="Cambria Math"/>
                            </a:rPr>
                            <m:t>𝑙</m:t>
                          </m:r>
                          <m:r>
                            <a:rPr lang="hu-HU" altLang="en-US" sz="3200" i="1" baseline="-25000" dirty="0">
                              <a:latin typeface="Cambria Math"/>
                              <a:sym typeface="Symbol" pitchFamily="18" charset="2"/>
                            </a:rPr>
                            <m:t> </m:t>
                          </m:r>
                          <m:r>
                            <a:rPr lang="hu-HU" altLang="en-US" sz="3200" i="1" dirty="0">
                              <a:latin typeface="Cambria Math"/>
                            </a:rPr>
                            <m:t>,</m:t>
                          </m:r>
                          <m:r>
                            <a:rPr lang="hu-HU" altLang="en-US" sz="3200" b="1" i="1" dirty="0">
                              <a:solidFill>
                                <a:srgbClr val="18E63A"/>
                              </a:solidFill>
                              <a:latin typeface="Cambria Math"/>
                            </a:rPr>
                            <m:t>𝑵</m:t>
                          </m:r>
                          <m:r>
                            <a:rPr lang="hu-HU" altLang="en-US" sz="3200" i="1" dirty="0">
                              <a:latin typeface="Cambria Math"/>
                            </a:rPr>
                            <m:t>,</m:t>
                          </m:r>
                          <m:r>
                            <a:rPr lang="en-GB" altLang="en-US" sz="3200" b="1" i="1" dirty="0">
                              <a:solidFill>
                                <a:schemeClr val="hlink"/>
                              </a:solidFill>
                              <a:latin typeface="Cambria Math"/>
                            </a:rPr>
                            <m:t>𝑽</m:t>
                          </m:r>
                          <m:r>
                            <a:rPr lang="hu-HU" altLang="en-US" sz="3200" i="1" dirty="0">
                              <a:latin typeface="Cambria Math"/>
                            </a:rPr>
                            <m:t>)</m:t>
                          </m:r>
                          <m:r>
                            <a:rPr lang="hu-HU" altLang="en-US" sz="3200" i="1" dirty="0">
                              <a:latin typeface="Cambria Math"/>
                              <a:sym typeface="Symbol" pitchFamily="18" charset="2"/>
                            </a:rPr>
                            <m:t></m:t>
                          </m:r>
                          <m:sSup>
                            <m:sSupPr>
                              <m:ctrlPr>
                                <a:rPr lang="hu-HU" altLang="en-US" sz="3200" i="1" dirty="0">
                                  <a:latin typeface="Cambria Math" panose="02040503050406030204" pitchFamily="18" charset="0"/>
                                </a:rPr>
                              </m:ctrlPr>
                            </m:sSupPr>
                            <m:e>
                              <m:r>
                                <m:rPr>
                                  <m:sty m:val="p"/>
                                </m:rPr>
                                <a:rPr lang="en-US" altLang="en-US" sz="3200" dirty="0">
                                  <a:latin typeface="Cambria Math"/>
                                </a:rPr>
                                <m:t>cos</m:t>
                              </m:r>
                            </m:e>
                            <m:sup>
                              <m:r>
                                <a:rPr lang="en-US" altLang="en-US" sz="3200" i="1" dirty="0">
                                  <a:latin typeface="Cambria Math"/>
                                </a:rPr>
                                <m:t>+</m:t>
                              </m:r>
                            </m:sup>
                          </m:sSup>
                          <m:sSub>
                            <m:sSubPr>
                              <m:ctrlPr>
                                <a:rPr lang="en-US" altLang="en-US" sz="3200" i="1" dirty="0">
                                  <a:latin typeface="Cambria Math" panose="02040503050406030204" pitchFamily="18" charset="0"/>
                                </a:rPr>
                              </m:ctrlPr>
                            </m:sSubPr>
                            <m:e>
                              <m:r>
                                <a:rPr lang="hu-HU" altLang="en-US" sz="3200" i="1" dirty="0">
                                  <a:latin typeface="Cambria Math"/>
                                  <a:sym typeface="Symbol" pitchFamily="18" charset="2"/>
                                </a:rPr>
                                <m:t></m:t>
                              </m:r>
                              <m:r>
                                <a:rPr lang="hu-HU" altLang="en-US" sz="3200" i="1" baseline="30000" dirty="0" err="1">
                                  <a:latin typeface="Cambria Math"/>
                                  <a:sym typeface="Symbol" pitchFamily="18" charset="2"/>
                                </a:rPr>
                                <m:t>𝑖𝑛</m:t>
                              </m:r>
                            </m:e>
                            <m:sub>
                              <m:r>
                                <a:rPr lang="hu-HU" altLang="en-US" sz="3200" i="1" dirty="0">
                                  <a:latin typeface="Cambria Math"/>
                                </a:rPr>
                                <m:t>𝑙</m:t>
                              </m:r>
                            </m:sub>
                          </m:sSub>
                        </m:e>
                      </m:nary>
                    </m:oMath>
                  </m:oMathPara>
                </a14:m>
                <a:endParaRPr lang="hu-HU" altLang="en-US" sz="3600" i="1" baseline="40000" dirty="0"/>
              </a:p>
            </p:txBody>
          </p:sp>
        </mc:Choice>
        <mc:Fallback xmlns="">
          <p:sp>
            <p:nvSpPr>
              <p:cNvPr id="1048" name="Rectangle 24"/>
              <p:cNvSpPr>
                <a:spLocks noRot="1" noChangeAspect="1" noMove="1" noResize="1" noEditPoints="1" noAdjustHandles="1" noChangeArrowheads="1" noChangeShapeType="1" noTextEdit="1"/>
              </p:cNvSpPr>
              <p:nvPr/>
            </p:nvSpPr>
            <p:spPr bwMode="auto">
              <a:xfrm>
                <a:off x="1774825" y="4076700"/>
                <a:ext cx="6978064" cy="1002710"/>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50" name="Rectangle 28"/>
              <p:cNvSpPr>
                <a:spLocks noChangeArrowheads="1"/>
              </p:cNvSpPr>
              <p:nvPr/>
            </p:nvSpPr>
            <p:spPr bwMode="auto">
              <a:xfrm>
                <a:off x="7123635" y="2217739"/>
                <a:ext cx="48455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b="1" i="1" dirty="0">
                          <a:solidFill>
                            <a:schemeClr val="accent2"/>
                          </a:solidFill>
                          <a:latin typeface="Cambria Math"/>
                        </a:rPr>
                        <m:t>𝑳</m:t>
                      </m:r>
                      <m:r>
                        <a:rPr lang="hu-HU" altLang="en-US" i="1" baseline="-25000" dirty="0">
                          <a:solidFill>
                            <a:schemeClr val="accent2"/>
                          </a:solidFill>
                          <a:latin typeface="Cambria Math"/>
                        </a:rPr>
                        <m:t>𝑙</m:t>
                      </m:r>
                    </m:oMath>
                  </m:oMathPara>
                </a14:m>
                <a:endParaRPr lang="hu-HU" altLang="en-US" i="1" baseline="-25000" dirty="0">
                  <a:solidFill>
                    <a:schemeClr val="accent2"/>
                  </a:solidFill>
                </a:endParaRPr>
              </a:p>
            </p:txBody>
          </p:sp>
        </mc:Choice>
        <mc:Fallback xmlns="">
          <p:sp>
            <p:nvSpPr>
              <p:cNvPr id="1050" name="Rectangle 28"/>
              <p:cNvSpPr>
                <a:spLocks noRot="1" noChangeAspect="1" noMove="1" noResize="1" noEditPoints="1" noAdjustHandles="1" noChangeArrowheads="1" noChangeShapeType="1" noTextEdit="1"/>
              </p:cNvSpPr>
              <p:nvPr/>
            </p:nvSpPr>
            <p:spPr bwMode="auto">
              <a:xfrm>
                <a:off x="7123635" y="2217739"/>
                <a:ext cx="484555" cy="453137"/>
              </a:xfrm>
              <a:prstGeom prst="rect">
                <a:avLst/>
              </a:prstGeom>
              <a:blipFill>
                <a:blip r:embed="rId8"/>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51" name="Rectangle 29"/>
              <p:cNvSpPr>
                <a:spLocks noChangeArrowheads="1"/>
              </p:cNvSpPr>
              <p:nvPr/>
            </p:nvSpPr>
            <p:spPr bwMode="auto">
              <a:xfrm>
                <a:off x="6240464" y="3500439"/>
                <a:ext cx="46198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b="1" i="1" dirty="0">
                          <a:solidFill>
                            <a:schemeClr val="hlink"/>
                          </a:solidFill>
                          <a:latin typeface="Cambria Math"/>
                        </a:rPr>
                        <m:t>𝑽</m:t>
                      </m:r>
                    </m:oMath>
                  </m:oMathPara>
                </a14:m>
                <a:endParaRPr lang="hu-HU" altLang="en-US" b="1" dirty="0">
                  <a:solidFill>
                    <a:schemeClr val="hlink"/>
                  </a:solidFill>
                </a:endParaRPr>
              </a:p>
            </p:txBody>
          </p:sp>
        </mc:Choice>
        <mc:Fallback xmlns="">
          <p:sp>
            <p:nvSpPr>
              <p:cNvPr id="1051" name="Rectangle 29"/>
              <p:cNvSpPr>
                <a:spLocks noRot="1" noChangeAspect="1" noMove="1" noResize="1" noEditPoints="1" noAdjustHandles="1" noChangeArrowheads="1" noChangeShapeType="1" noTextEdit="1"/>
              </p:cNvSpPr>
              <p:nvPr/>
            </p:nvSpPr>
            <p:spPr bwMode="auto">
              <a:xfrm>
                <a:off x="6240464" y="3500439"/>
                <a:ext cx="461985"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52" name="Rectangle 30"/>
              <p:cNvSpPr>
                <a:spLocks noChangeArrowheads="1"/>
              </p:cNvSpPr>
              <p:nvPr/>
            </p:nvSpPr>
            <p:spPr bwMode="auto">
              <a:xfrm>
                <a:off x="7581552" y="3045768"/>
                <a:ext cx="49564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solidFill>
                            <a:srgbClr val="18E63A"/>
                          </a:solidFill>
                          <a:latin typeface="Cambria Math"/>
                        </a:rPr>
                        <m:t>𝑵</m:t>
                      </m:r>
                    </m:oMath>
                  </m:oMathPara>
                </a14:m>
                <a:endParaRPr lang="hu-HU" altLang="en-US" b="1" dirty="0">
                  <a:solidFill>
                    <a:srgbClr val="18E63A"/>
                  </a:solidFill>
                </a:endParaRPr>
              </a:p>
            </p:txBody>
          </p:sp>
        </mc:Choice>
        <mc:Fallback xmlns="">
          <p:sp>
            <p:nvSpPr>
              <p:cNvPr id="1052" name="Rectangle 30"/>
              <p:cNvSpPr>
                <a:spLocks noRot="1" noChangeAspect="1" noMove="1" noResize="1" noEditPoints="1" noAdjustHandles="1" noChangeArrowheads="1" noChangeShapeType="1" noTextEdit="1"/>
              </p:cNvSpPr>
              <p:nvPr/>
            </p:nvSpPr>
            <p:spPr bwMode="auto">
              <a:xfrm>
                <a:off x="7581552" y="3045768"/>
                <a:ext cx="495649"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053" name="Line 31"/>
          <p:cNvSpPr>
            <a:spLocks noChangeShapeType="1"/>
          </p:cNvSpPr>
          <p:nvPr/>
        </p:nvSpPr>
        <p:spPr bwMode="auto">
          <a:xfrm flipV="1">
            <a:off x="7608888" y="3068638"/>
            <a:ext cx="0" cy="647700"/>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054" name="Rectangle 33"/>
              <p:cNvSpPr>
                <a:spLocks noChangeArrowheads="1"/>
              </p:cNvSpPr>
              <p:nvPr/>
            </p:nvSpPr>
            <p:spPr bwMode="auto">
              <a:xfrm>
                <a:off x="7286625" y="2702369"/>
                <a:ext cx="678006"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b>
                        <m:sSubPr>
                          <m:ctrlPr>
                            <a:rPr lang="en-US" altLang="en-US" i="1" dirty="0">
                              <a:latin typeface="Cambria Math" panose="02040503050406030204" pitchFamily="18" charset="0"/>
                            </a:rPr>
                          </m:ctrlPr>
                        </m:sSubPr>
                        <m:e>
                          <m:r>
                            <a:rPr lang="hu-HU" altLang="en-US" i="1" dirty="0">
                              <a:latin typeface="Cambria Math"/>
                              <a:sym typeface="Symbol" pitchFamily="18" charset="2"/>
                            </a:rPr>
                            <m:t></m:t>
                          </m:r>
                          <m:r>
                            <a:rPr lang="hu-HU" altLang="en-US" i="1" baseline="30000" dirty="0" err="1">
                              <a:latin typeface="Cambria Math"/>
                              <a:sym typeface="Symbol" pitchFamily="18" charset="2"/>
                            </a:rPr>
                            <m:t>𝑖𝑛</m:t>
                          </m:r>
                        </m:e>
                        <m:sub>
                          <m:r>
                            <a:rPr lang="hu-HU" altLang="en-US" i="1" dirty="0">
                              <a:latin typeface="Cambria Math"/>
                            </a:rPr>
                            <m:t>𝑙</m:t>
                          </m:r>
                        </m:sub>
                      </m:sSub>
                    </m:oMath>
                  </m:oMathPara>
                </a14:m>
                <a:endParaRPr lang="hu-HU" altLang="en-US" sz="2000" i="1" baseline="40000" dirty="0"/>
              </a:p>
            </p:txBody>
          </p:sp>
        </mc:Choice>
        <mc:Fallback xmlns="">
          <p:sp>
            <p:nvSpPr>
              <p:cNvPr id="1054" name="Rectangle 33"/>
              <p:cNvSpPr>
                <a:spLocks noRot="1" noChangeAspect="1" noMove="1" noResize="1" noEditPoints="1" noAdjustHandles="1" noChangeArrowheads="1" noChangeShapeType="1" noTextEdit="1"/>
              </p:cNvSpPr>
              <p:nvPr/>
            </p:nvSpPr>
            <p:spPr bwMode="auto">
              <a:xfrm>
                <a:off x="7286625" y="2702369"/>
                <a:ext cx="678006" cy="453137"/>
              </a:xfrm>
              <a:prstGeom prst="rect">
                <a:avLst/>
              </a:prstGeom>
              <a:blipFill>
                <a:blip r:embed="rId11"/>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057" name="AutoShape 38"/>
          <p:cNvSpPr>
            <a:spLocks noChangeArrowheads="1"/>
          </p:cNvSpPr>
          <p:nvPr/>
        </p:nvSpPr>
        <p:spPr bwMode="auto">
          <a:xfrm>
            <a:off x="2922066" y="5373216"/>
            <a:ext cx="7560766" cy="1368425"/>
          </a:xfrm>
          <a:prstGeom prst="wedgeRoundRectCallout">
            <a:avLst>
              <a:gd name="adj1" fmla="val -32988"/>
              <a:gd name="adj2" fmla="val -91178"/>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en-US" sz="2200">
                <a:latin typeface="+mn-lt"/>
              </a:rPr>
              <a:t>Absztrakt </a:t>
            </a:r>
            <a:r>
              <a:rPr lang="hu-HU" altLang="en-US" sz="2200">
                <a:latin typeface="+mn-lt"/>
              </a:rPr>
              <a:t>fényforrásokból származó megvilágítás.</a:t>
            </a:r>
          </a:p>
          <a:p>
            <a:pPr algn="ctr"/>
            <a:r>
              <a:rPr lang="hu-HU" altLang="en-US" sz="2200">
                <a:latin typeface="+mn-lt"/>
              </a:rPr>
              <a:t>(</a:t>
            </a:r>
            <a:r>
              <a:rPr lang="hu-HU" altLang="en-US" sz="2200" i="1">
                <a:latin typeface="+mn-lt"/>
              </a:rPr>
              <a:t>Irány</a:t>
            </a:r>
            <a:r>
              <a:rPr lang="en-GB" altLang="en-US" sz="2200" i="1">
                <a:latin typeface="+mn-lt"/>
              </a:rPr>
              <a:t>forr</a:t>
            </a:r>
            <a:r>
              <a:rPr lang="hu-HU" altLang="en-US" sz="2200" i="1">
                <a:latin typeface="+mn-lt"/>
              </a:rPr>
              <a:t>ás = konstans</a:t>
            </a:r>
            <a:r>
              <a:rPr lang="en-GB" altLang="en-US" sz="2200" i="1">
                <a:latin typeface="+mn-lt"/>
              </a:rPr>
              <a:t>;  </a:t>
            </a:r>
            <a:r>
              <a:rPr lang="hu-HU" altLang="en-US" sz="2200" i="1">
                <a:latin typeface="+mn-lt"/>
              </a:rPr>
              <a:t>Pontforrás = távolság négyzetével csökken</a:t>
            </a:r>
          </a:p>
          <a:p>
            <a:pPr algn="ctr"/>
            <a:r>
              <a:rPr lang="hu-HU" altLang="en-US" sz="2200" i="1">
                <a:latin typeface="+mn-lt"/>
              </a:rPr>
              <a:t>Ha takart, akkor zérus</a:t>
            </a:r>
            <a:r>
              <a:rPr lang="hu-HU" altLang="en-US" sz="2200">
                <a:latin typeface="+mn-lt"/>
              </a:rPr>
              <a:t>)</a:t>
            </a:r>
          </a:p>
        </p:txBody>
      </p:sp>
      <p:grpSp>
        <p:nvGrpSpPr>
          <p:cNvPr id="34" name="Csoportba foglalás 135"/>
          <p:cNvGrpSpPr>
            <a:grpSpLocks/>
          </p:cNvGrpSpPr>
          <p:nvPr/>
        </p:nvGrpSpPr>
        <p:grpSpPr bwMode="auto">
          <a:xfrm>
            <a:off x="4805362" y="2813051"/>
            <a:ext cx="833438" cy="820737"/>
            <a:chOff x="4933950" y="1860550"/>
            <a:chExt cx="833438" cy="820738"/>
          </a:xfrm>
        </p:grpSpPr>
        <p:sp>
          <p:nvSpPr>
            <p:cNvPr id="35"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8"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9"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Cím 1"/>
          <p:cNvSpPr>
            <a:spLocks noGrp="1"/>
          </p:cNvSpPr>
          <p:nvPr>
            <p:ph type="title"/>
          </p:nvPr>
        </p:nvSpPr>
        <p:spPr/>
        <p:txBody>
          <a:bodyPr>
            <a:noAutofit/>
          </a:bodyPr>
          <a:lstStyle/>
          <a:p>
            <a:r>
              <a:rPr lang="hu-HU" dirty="0" smtClean="0">
                <a:solidFill>
                  <a:srgbClr val="FF0000"/>
                </a:solidFill>
              </a:rPr>
              <a:t>Lokális illumináció: </a:t>
            </a:r>
            <a:r>
              <a:rPr lang="en-US" dirty="0" smtClean="0">
                <a:solidFill>
                  <a:srgbClr val="FF0000"/>
                </a:solidFill>
              </a:rPr>
              <a:t/>
            </a:r>
            <a:br>
              <a:rPr lang="en-US" dirty="0" smtClean="0">
                <a:solidFill>
                  <a:srgbClr val="FF0000"/>
                </a:solidFill>
              </a:rPr>
            </a:br>
            <a:r>
              <a:rPr lang="hu-HU" dirty="0" smtClean="0">
                <a:solidFill>
                  <a:srgbClr val="FF0000"/>
                </a:solidFill>
              </a:rPr>
              <a:t>rücskös felületek, absztrakt fényforrások</a:t>
            </a:r>
            <a:endParaRPr lang="en-US" dirty="0">
              <a:solidFill>
                <a:srgbClr val="FF0000"/>
              </a:solidFill>
            </a:endParaRPr>
          </a:p>
        </p:txBody>
      </p:sp>
      <mc:AlternateContent xmlns:mc="http://schemas.openxmlformats.org/markup-compatibility/2006" xmlns:a14="http://schemas.microsoft.com/office/drawing/2010/main">
        <mc:Choice Requires="a14">
          <p:sp>
            <p:nvSpPr>
              <p:cNvPr id="4" name="Téglalap 3"/>
              <p:cNvSpPr/>
              <p:nvPr/>
            </p:nvSpPr>
            <p:spPr>
              <a:xfrm>
                <a:off x="6714554" y="3121968"/>
                <a:ext cx="832664" cy="5089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hu-HU" altLang="en-US" i="1" dirty="0">
                              <a:latin typeface="Cambria Math" panose="02040503050406030204" pitchFamily="18" charset="0"/>
                              <a:ea typeface="Cambria Math"/>
                            </a:rPr>
                          </m:ctrlPr>
                        </m:sSubSupPr>
                        <m:e>
                          <m:r>
                            <a:rPr lang="hu-HU" altLang="en-US" i="1" dirty="0">
                              <a:latin typeface="Cambria Math"/>
                            </a:rPr>
                            <m:t>𝐿</m:t>
                          </m:r>
                          <m:r>
                            <a:rPr lang="hu-HU" altLang="en-US" i="1" baseline="30000" dirty="0" err="1">
                              <a:latin typeface="Cambria Math"/>
                              <a:sym typeface="Symbol" pitchFamily="18" charset="2"/>
                            </a:rPr>
                            <m:t>𝑖</m:t>
                          </m:r>
                          <m:r>
                            <a:rPr lang="hu-HU" altLang="en-US" i="1" baseline="30000" dirty="0">
                              <a:latin typeface="Cambria Math"/>
                              <a:sym typeface="Symbol" pitchFamily="18" charset="2"/>
                            </a:rPr>
                            <m:t>𝑛</m:t>
                          </m:r>
                        </m:e>
                        <m:sub>
                          <m:r>
                            <a:rPr lang="hu-HU" altLang="en-US" i="1" dirty="0">
                              <a:latin typeface="Cambria Math"/>
                              <a:ea typeface="Cambria Math"/>
                            </a:rPr>
                            <m:t>𝑙</m:t>
                          </m:r>
                        </m:sub>
                        <m:sup/>
                      </m:sSubSup>
                    </m:oMath>
                  </m:oMathPara>
                </a14:m>
                <a:endParaRPr lang="en-US" dirty="0"/>
              </a:p>
            </p:txBody>
          </p:sp>
        </mc:Choice>
        <mc:Fallback xmlns="">
          <p:sp>
            <p:nvSpPr>
              <p:cNvPr id="4" name="Téglalap 3"/>
              <p:cNvSpPr>
                <a:spLocks noRot="1" noChangeAspect="1" noMove="1" noResize="1" noEditPoints="1" noAdjustHandles="1" noChangeArrowheads="1" noChangeShapeType="1" noTextEdit="1"/>
              </p:cNvSpPr>
              <p:nvPr/>
            </p:nvSpPr>
            <p:spPr>
              <a:xfrm>
                <a:off x="6714554" y="3121968"/>
                <a:ext cx="832664" cy="508985"/>
              </a:xfrm>
              <a:prstGeom prst="rect">
                <a:avLst/>
              </a:prstGeom>
              <a:blipFill>
                <a:blip r:embed="rId12"/>
                <a:stretch>
                  <a:fillRect/>
                </a:stretch>
              </a:blipFill>
            </p:spPr>
            <p:txBody>
              <a:bodyPr/>
              <a:lstStyle/>
              <a:p>
                <a:r>
                  <a:rPr lang="hu-HU">
                    <a:noFill/>
                  </a:rPr>
                  <a:t> </a:t>
                </a:r>
              </a:p>
            </p:txBody>
          </p:sp>
        </mc:Fallback>
      </mc:AlternateContent>
      <p:sp>
        <p:nvSpPr>
          <p:cNvPr id="3" name="Téglalap 2"/>
          <p:cNvSpPr/>
          <p:nvPr/>
        </p:nvSpPr>
        <p:spPr>
          <a:xfrm>
            <a:off x="8871746" y="3170354"/>
            <a:ext cx="3199433" cy="954107"/>
          </a:xfrm>
          <a:prstGeom prst="rect">
            <a:avLst/>
          </a:prstGeom>
        </p:spPr>
        <p:txBody>
          <a:bodyPr wrap="square">
            <a:spAutoFit/>
          </a:bodyPr>
          <a:lstStyle/>
          <a:p>
            <a:pPr algn="ctr"/>
            <a:r>
              <a:rPr lang="hu-HU" altLang="en-US" sz="2800" b="1" dirty="0">
                <a:latin typeface="+mn-lt"/>
              </a:rPr>
              <a:t>Fénysugarakat </a:t>
            </a:r>
            <a:endParaRPr lang="en-US" altLang="en-US" sz="2800" b="1" dirty="0">
              <a:latin typeface="+mn-lt"/>
            </a:endParaRPr>
          </a:p>
          <a:p>
            <a:pPr algn="ctr"/>
            <a:r>
              <a:rPr lang="hu-HU" altLang="en-US" sz="2800" b="1" dirty="0">
                <a:latin typeface="+mn-lt"/>
              </a:rPr>
              <a:t>visszafelé követjük</a:t>
            </a:r>
            <a:r>
              <a:rPr lang="en-US" altLang="en-US" sz="2800" b="1" dirty="0">
                <a:latin typeface="+mn-lt"/>
              </a:rPr>
              <a:t>!</a:t>
            </a:r>
            <a:endParaRPr lang="hu-HU" altLang="en-US" sz="2800" b="1" dirty="0">
              <a:latin typeface="+mn-lt"/>
            </a:endParaRPr>
          </a:p>
        </p:txBody>
      </p:sp>
      <p:sp>
        <p:nvSpPr>
          <p:cNvPr id="46" name="AutoShape 26"/>
          <p:cNvSpPr>
            <a:spLocks noChangeArrowheads="1"/>
          </p:cNvSpPr>
          <p:nvPr/>
        </p:nvSpPr>
        <p:spPr bwMode="auto">
          <a:xfrm>
            <a:off x="993776" y="2223935"/>
            <a:ext cx="2592387" cy="1152525"/>
          </a:xfrm>
          <a:prstGeom prst="wedgeRoundRectCallout">
            <a:avLst>
              <a:gd name="adj1" fmla="val 44405"/>
              <a:gd name="adj2" fmla="val 112808"/>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sz="2200">
                <a:latin typeface="+mn-lt"/>
              </a:rPr>
              <a:t>Csak </a:t>
            </a:r>
            <a:r>
              <a:rPr lang="en-GB" altLang="en-US" sz="2200">
                <a:latin typeface="+mn-lt"/>
              </a:rPr>
              <a:t>absztrakt </a:t>
            </a:r>
            <a:endParaRPr lang="hu-HU" altLang="en-US" sz="2200">
              <a:latin typeface="+mn-lt"/>
            </a:endParaRPr>
          </a:p>
          <a:p>
            <a:pPr algn="ctr"/>
            <a:r>
              <a:rPr lang="en-GB" altLang="en-US" sz="2200">
                <a:latin typeface="+mn-lt"/>
              </a:rPr>
              <a:t>f</a:t>
            </a:r>
            <a:r>
              <a:rPr lang="hu-HU" altLang="en-US" sz="2200">
                <a:latin typeface="+mn-lt"/>
              </a:rPr>
              <a:t>ényforrások</a:t>
            </a:r>
          </a:p>
          <a:p>
            <a:pPr algn="ctr"/>
            <a:r>
              <a:rPr lang="hu-HU" altLang="en-US" sz="2200">
                <a:latin typeface="+mn-lt"/>
              </a:rPr>
              <a:t>direkt megvilágítása</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5440" y="2286000"/>
            <a:ext cx="1008112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u-HU" sz="5400" b="1" dirty="0" err="1">
                <a:solidFill>
                  <a:srgbClr val="FF0000"/>
                </a:solidFill>
              </a:rPr>
              <a:t>Térpartícionáló</a:t>
            </a:r>
            <a:r>
              <a:rPr lang="hu-HU" sz="5400" b="1" dirty="0">
                <a:solidFill>
                  <a:srgbClr val="FF0000"/>
                </a:solidFill>
              </a:rPr>
              <a:t> adatstruktúrák</a:t>
            </a:r>
            <a:endParaRPr lang="hu-HU" sz="5400" dirty="0">
              <a:solidFill>
                <a:srgbClr val="FF0000"/>
              </a:solidFill>
            </a:endParaRPr>
          </a:p>
        </p:txBody>
      </p:sp>
      <p:sp>
        <p:nvSpPr>
          <p:cNvPr id="5" name="Rectangle 3"/>
          <p:cNvSpPr txBox="1">
            <a:spLocks noChangeArrowheads="1"/>
          </p:cNvSpPr>
          <p:nvPr/>
        </p:nvSpPr>
        <p:spPr>
          <a:xfrm>
            <a:off x="1343472" y="3861048"/>
            <a:ext cx="5184576"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hu-HU" altLang="en-US" dirty="0" err="1"/>
              <a:t>Szirmay-Kalos</a:t>
            </a:r>
            <a:r>
              <a:rPr lang="hu-HU" altLang="en-US" dirty="0"/>
              <a:t> László</a:t>
            </a:r>
          </a:p>
        </p:txBody>
      </p:sp>
      <p:sp>
        <p:nvSpPr>
          <p:cNvPr id="6" name="Téglalap 5"/>
          <p:cNvSpPr/>
          <p:nvPr/>
        </p:nvSpPr>
        <p:spPr>
          <a:xfrm>
            <a:off x="335360" y="188640"/>
            <a:ext cx="4536504" cy="1569660"/>
          </a:xfrm>
          <a:prstGeom prst="rect">
            <a:avLst/>
          </a:prstGeom>
          <a:ln>
            <a:solidFill>
              <a:schemeClr val="tx1"/>
            </a:solidFill>
          </a:ln>
        </p:spPr>
        <p:txBody>
          <a:bodyPr wrap="square">
            <a:spAutoFit/>
          </a:bodyPr>
          <a:lstStyle/>
          <a:p>
            <a:r>
              <a:rPr lang="en-US" dirty="0">
                <a:latin typeface="+mn-lt"/>
              </a:rPr>
              <a:t>“</a:t>
            </a:r>
            <a:r>
              <a:rPr lang="hu-HU" i="1" dirty="0" err="1">
                <a:latin typeface="+mn-lt"/>
              </a:rPr>
              <a:t>Bad</a:t>
            </a:r>
            <a:r>
              <a:rPr lang="hu-HU" i="1" dirty="0">
                <a:latin typeface="+mn-lt"/>
              </a:rPr>
              <a:t> </a:t>
            </a:r>
            <a:r>
              <a:rPr lang="hu-HU" i="1" dirty="0" err="1">
                <a:latin typeface="+mn-lt"/>
              </a:rPr>
              <a:t>programmers</a:t>
            </a:r>
            <a:r>
              <a:rPr lang="hu-HU" i="1" dirty="0">
                <a:latin typeface="+mn-lt"/>
              </a:rPr>
              <a:t> </a:t>
            </a:r>
            <a:r>
              <a:rPr lang="hu-HU" i="1" dirty="0" err="1">
                <a:latin typeface="+mn-lt"/>
              </a:rPr>
              <a:t>worry</a:t>
            </a:r>
            <a:r>
              <a:rPr lang="hu-HU" i="1" dirty="0">
                <a:latin typeface="+mn-lt"/>
              </a:rPr>
              <a:t> </a:t>
            </a:r>
            <a:r>
              <a:rPr lang="hu-HU" i="1" dirty="0" err="1">
                <a:latin typeface="+mn-lt"/>
              </a:rPr>
              <a:t>about</a:t>
            </a:r>
            <a:r>
              <a:rPr lang="hu-HU" i="1" dirty="0">
                <a:latin typeface="+mn-lt"/>
              </a:rPr>
              <a:t> </a:t>
            </a:r>
            <a:r>
              <a:rPr lang="hu-HU" i="1" dirty="0" err="1">
                <a:latin typeface="+mn-lt"/>
              </a:rPr>
              <a:t>the</a:t>
            </a:r>
            <a:r>
              <a:rPr lang="hu-HU" i="1" dirty="0">
                <a:latin typeface="+mn-lt"/>
              </a:rPr>
              <a:t> </a:t>
            </a:r>
            <a:r>
              <a:rPr lang="hu-HU" i="1" dirty="0" err="1">
                <a:latin typeface="+mn-lt"/>
              </a:rPr>
              <a:t>code</a:t>
            </a:r>
            <a:r>
              <a:rPr lang="hu-HU" i="1" dirty="0">
                <a:latin typeface="+mn-lt"/>
              </a:rPr>
              <a:t>. Good </a:t>
            </a:r>
            <a:r>
              <a:rPr lang="hu-HU" i="1" dirty="0" err="1">
                <a:latin typeface="+mn-lt"/>
              </a:rPr>
              <a:t>programmes</a:t>
            </a:r>
            <a:r>
              <a:rPr lang="hu-HU" i="1" dirty="0">
                <a:latin typeface="+mn-lt"/>
              </a:rPr>
              <a:t> </a:t>
            </a:r>
            <a:r>
              <a:rPr lang="hu-HU" i="1" dirty="0" err="1">
                <a:latin typeface="+mn-lt"/>
              </a:rPr>
              <a:t>worry</a:t>
            </a:r>
            <a:r>
              <a:rPr lang="hu-HU" i="1" dirty="0">
                <a:latin typeface="+mn-lt"/>
              </a:rPr>
              <a:t> </a:t>
            </a:r>
            <a:r>
              <a:rPr lang="hu-HU" i="1" dirty="0" err="1">
                <a:latin typeface="+mn-lt"/>
              </a:rPr>
              <a:t>about</a:t>
            </a:r>
            <a:r>
              <a:rPr lang="hu-HU" i="1" dirty="0">
                <a:latin typeface="+mn-lt"/>
              </a:rPr>
              <a:t> </a:t>
            </a:r>
            <a:r>
              <a:rPr lang="hu-HU" i="1" dirty="0" err="1">
                <a:latin typeface="+mn-lt"/>
              </a:rPr>
              <a:t>data</a:t>
            </a:r>
            <a:r>
              <a:rPr lang="hu-HU" i="1" dirty="0">
                <a:latin typeface="+mn-lt"/>
              </a:rPr>
              <a:t> </a:t>
            </a:r>
            <a:r>
              <a:rPr lang="hu-HU" i="1" dirty="0" err="1">
                <a:latin typeface="+mn-lt"/>
              </a:rPr>
              <a:t>structures</a:t>
            </a:r>
            <a:r>
              <a:rPr lang="en-US" dirty="0">
                <a:latin typeface="+mn-lt"/>
              </a:rPr>
              <a:t>.”</a:t>
            </a:r>
          </a:p>
          <a:p>
            <a:pPr algn="r"/>
            <a:r>
              <a:rPr lang="hu-HU" i="1" dirty="0">
                <a:latin typeface="+mn-lt"/>
              </a:rPr>
              <a:t>Linus </a:t>
            </a:r>
            <a:r>
              <a:rPr lang="hu-HU" i="1" dirty="0" err="1">
                <a:latin typeface="+mn-lt"/>
              </a:rPr>
              <a:t>Torvalds</a:t>
            </a:r>
            <a:endParaRPr lang="en-US" i="1" dirty="0">
              <a:latin typeface="+mn-lt"/>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8865" y="3429000"/>
            <a:ext cx="5811567" cy="322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952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a:defRPr/>
            </a:pPr>
            <a:r>
              <a:rPr lang="hu-HU" dirty="0" err="1" smtClean="0">
                <a:solidFill>
                  <a:srgbClr val="FF0000"/>
                </a:solidFill>
              </a:rPr>
              <a:t>Térpartícionáló</a:t>
            </a:r>
            <a:r>
              <a:rPr lang="hu-HU" dirty="0" smtClean="0">
                <a:solidFill>
                  <a:srgbClr val="FF0000"/>
                </a:solidFill>
              </a:rPr>
              <a:t> módszerek</a:t>
            </a:r>
          </a:p>
        </p:txBody>
      </p:sp>
      <p:sp>
        <p:nvSpPr>
          <p:cNvPr id="37891" name="Oval 3"/>
          <p:cNvSpPr>
            <a:spLocks noChangeArrowheads="1"/>
          </p:cNvSpPr>
          <p:nvPr/>
        </p:nvSpPr>
        <p:spPr bwMode="auto">
          <a:xfrm rot="2315074">
            <a:off x="1828800" y="1981200"/>
            <a:ext cx="1447800" cy="914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7892" name="Freeform 4"/>
          <p:cNvSpPr>
            <a:spLocks/>
          </p:cNvSpPr>
          <p:nvPr/>
        </p:nvSpPr>
        <p:spPr bwMode="auto">
          <a:xfrm rot="-2625787">
            <a:off x="2514600" y="3200400"/>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37893" name="Line 5"/>
          <p:cNvSpPr>
            <a:spLocks noChangeShapeType="1"/>
          </p:cNvSpPr>
          <p:nvPr/>
        </p:nvSpPr>
        <p:spPr bwMode="auto">
          <a:xfrm flipV="1">
            <a:off x="3505200" y="2667000"/>
            <a:ext cx="2514600" cy="4572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894" name="Freeform 6"/>
          <p:cNvSpPr>
            <a:spLocks/>
          </p:cNvSpPr>
          <p:nvPr/>
        </p:nvSpPr>
        <p:spPr bwMode="auto">
          <a:xfrm rot="2774213">
            <a:off x="4038600" y="3200400"/>
            <a:ext cx="609600" cy="9144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mn-lt"/>
            </a:endParaRPr>
          </a:p>
        </p:txBody>
      </p:sp>
      <p:sp>
        <p:nvSpPr>
          <p:cNvPr id="37895" name="Oval 7"/>
          <p:cNvSpPr>
            <a:spLocks noChangeArrowheads="1"/>
          </p:cNvSpPr>
          <p:nvPr/>
        </p:nvSpPr>
        <p:spPr bwMode="auto">
          <a:xfrm rot="1357931">
            <a:off x="3733800" y="2209800"/>
            <a:ext cx="1524000" cy="838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7896" name="Oval 8"/>
          <p:cNvSpPr>
            <a:spLocks noChangeArrowheads="1"/>
          </p:cNvSpPr>
          <p:nvPr/>
        </p:nvSpPr>
        <p:spPr bwMode="auto">
          <a:xfrm rot="1358199">
            <a:off x="4114800" y="2514600"/>
            <a:ext cx="762000" cy="228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7897" name="Text Box 9"/>
          <p:cNvSpPr txBox="1">
            <a:spLocks noChangeArrowheads="1"/>
          </p:cNvSpPr>
          <p:nvPr/>
        </p:nvSpPr>
        <p:spPr bwMode="auto">
          <a:xfrm>
            <a:off x="1752601" y="4648200"/>
            <a:ext cx="77882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Adatstruktúra:</a:t>
            </a:r>
          </a:p>
          <a:p>
            <a:pPr lvl="1">
              <a:buFontTx/>
              <a:buChar char="•"/>
            </a:pPr>
            <a:r>
              <a:rPr lang="hu-HU" altLang="en-US">
                <a:latin typeface="+mn-lt"/>
              </a:rPr>
              <a:t>	Ha ismert a sugár, akkor a potenciális metszett 		objektumok számát csökkenti</a:t>
            </a:r>
          </a:p>
          <a:p>
            <a:pPr lvl="1">
              <a:buFontTx/>
              <a:buChar char="•"/>
            </a:pPr>
            <a:r>
              <a:rPr lang="hu-HU" altLang="en-US">
                <a:latin typeface="+mn-lt"/>
              </a:rPr>
              <a:t>	Ha a potenciálisak közül találunk egyet, akkor a többi 	nem lehet közelebb</a:t>
            </a:r>
          </a:p>
        </p:txBody>
      </p:sp>
      <p:sp>
        <p:nvSpPr>
          <p:cNvPr id="37898" name="Oval 10"/>
          <p:cNvSpPr>
            <a:spLocks noChangeArrowheads="1"/>
          </p:cNvSpPr>
          <p:nvPr/>
        </p:nvSpPr>
        <p:spPr bwMode="auto">
          <a:xfrm>
            <a:off x="3352800" y="2971800"/>
            <a:ext cx="228600" cy="3048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7899" name="Oval 11"/>
          <p:cNvSpPr>
            <a:spLocks noChangeArrowheads="1"/>
          </p:cNvSpPr>
          <p:nvPr/>
        </p:nvSpPr>
        <p:spPr bwMode="auto">
          <a:xfrm rot="2087329">
            <a:off x="5715000" y="2286000"/>
            <a:ext cx="457200" cy="1447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7900" name="Oval 12"/>
          <p:cNvSpPr>
            <a:spLocks noChangeArrowheads="1"/>
          </p:cNvSpPr>
          <p:nvPr/>
        </p:nvSpPr>
        <p:spPr bwMode="auto">
          <a:xfrm>
            <a:off x="6858000" y="2514600"/>
            <a:ext cx="1752600" cy="838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latin typeface="+mn-lt"/>
              </a:rPr>
              <a:t>Elő-</a:t>
            </a:r>
          </a:p>
          <a:p>
            <a:pPr algn="ctr"/>
            <a:r>
              <a:rPr lang="hu-HU" altLang="en-US">
                <a:latin typeface="+mn-lt"/>
              </a:rPr>
              <a:t>feldolgozás</a:t>
            </a:r>
          </a:p>
        </p:txBody>
      </p:sp>
      <p:sp>
        <p:nvSpPr>
          <p:cNvPr id="37901" name="Rectangle 13"/>
          <p:cNvSpPr>
            <a:spLocks noChangeArrowheads="1"/>
          </p:cNvSpPr>
          <p:nvPr/>
        </p:nvSpPr>
        <p:spPr bwMode="auto">
          <a:xfrm>
            <a:off x="7772400" y="1524000"/>
            <a:ext cx="1981200" cy="457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latin typeface="+mn-lt"/>
              </a:rPr>
              <a:t>objektumok</a:t>
            </a:r>
          </a:p>
        </p:txBody>
      </p:sp>
      <p:sp>
        <p:nvSpPr>
          <p:cNvPr id="37902" name="Rectangle 14"/>
          <p:cNvSpPr>
            <a:spLocks noChangeArrowheads="1"/>
          </p:cNvSpPr>
          <p:nvPr/>
        </p:nvSpPr>
        <p:spPr bwMode="auto">
          <a:xfrm>
            <a:off x="6705600" y="3886200"/>
            <a:ext cx="1981200" cy="762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latin typeface="+mn-lt"/>
              </a:rPr>
              <a:t>Térpartícionáló</a:t>
            </a:r>
          </a:p>
          <a:p>
            <a:pPr algn="ctr"/>
            <a:r>
              <a:rPr lang="hu-HU" altLang="en-US">
                <a:latin typeface="+mn-lt"/>
              </a:rPr>
              <a:t>adatstruktúra</a:t>
            </a:r>
          </a:p>
        </p:txBody>
      </p:sp>
      <p:sp>
        <p:nvSpPr>
          <p:cNvPr id="37903" name="Oval 15"/>
          <p:cNvSpPr>
            <a:spLocks noChangeArrowheads="1"/>
          </p:cNvSpPr>
          <p:nvPr/>
        </p:nvSpPr>
        <p:spPr bwMode="auto">
          <a:xfrm>
            <a:off x="8839200" y="2514600"/>
            <a:ext cx="1676400" cy="838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latin typeface="+mn-lt"/>
              </a:rPr>
              <a:t>Sugár</a:t>
            </a:r>
          </a:p>
          <a:p>
            <a:pPr algn="ctr"/>
            <a:r>
              <a:rPr lang="hu-HU" altLang="en-US">
                <a:latin typeface="+mn-lt"/>
              </a:rPr>
              <a:t>követés</a:t>
            </a:r>
          </a:p>
        </p:txBody>
      </p:sp>
      <p:sp>
        <p:nvSpPr>
          <p:cNvPr id="37904" name="Line 16"/>
          <p:cNvSpPr>
            <a:spLocks noChangeShapeType="1"/>
          </p:cNvSpPr>
          <p:nvPr/>
        </p:nvSpPr>
        <p:spPr bwMode="auto">
          <a:xfrm flipH="1">
            <a:off x="7772400" y="1981200"/>
            <a:ext cx="8382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905" name="Line 17"/>
          <p:cNvSpPr>
            <a:spLocks noChangeShapeType="1"/>
          </p:cNvSpPr>
          <p:nvPr/>
        </p:nvSpPr>
        <p:spPr bwMode="auto">
          <a:xfrm>
            <a:off x="7696200" y="33528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906" name="Line 18"/>
          <p:cNvSpPr>
            <a:spLocks noChangeShapeType="1"/>
          </p:cNvSpPr>
          <p:nvPr/>
        </p:nvSpPr>
        <p:spPr bwMode="auto">
          <a:xfrm flipV="1">
            <a:off x="8001000" y="3200400"/>
            <a:ext cx="10668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907" name="Line 19"/>
          <p:cNvSpPr>
            <a:spLocks noChangeShapeType="1"/>
          </p:cNvSpPr>
          <p:nvPr/>
        </p:nvSpPr>
        <p:spPr bwMode="auto">
          <a:xfrm>
            <a:off x="8915400" y="1981200"/>
            <a:ext cx="7620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908" name="Line 20"/>
          <p:cNvSpPr>
            <a:spLocks noChangeShapeType="1"/>
          </p:cNvSpPr>
          <p:nvPr/>
        </p:nvSpPr>
        <p:spPr bwMode="auto">
          <a:xfrm>
            <a:off x="9677400" y="33528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909" name="Text Box 21"/>
          <p:cNvSpPr txBox="1">
            <a:spLocks noChangeArrowheads="1"/>
          </p:cNvSpPr>
          <p:nvPr/>
        </p:nvSpPr>
        <p:spPr bwMode="auto">
          <a:xfrm>
            <a:off x="8978901" y="3962401"/>
            <a:ext cx="17767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Első</a:t>
            </a:r>
          </a:p>
          <a:p>
            <a:r>
              <a:rPr lang="hu-HU" altLang="en-US">
                <a:latin typeface="+mn-lt"/>
              </a:rPr>
              <a:t>metszéspont</a:t>
            </a: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reeform 2"/>
          <p:cNvSpPr>
            <a:spLocks/>
          </p:cNvSpPr>
          <p:nvPr/>
        </p:nvSpPr>
        <p:spPr bwMode="auto">
          <a:xfrm>
            <a:off x="5781675" y="2392363"/>
            <a:ext cx="895350" cy="2051050"/>
          </a:xfrm>
          <a:custGeom>
            <a:avLst/>
            <a:gdLst>
              <a:gd name="T0" fmla="*/ 2147483647 w 564"/>
              <a:gd name="T1" fmla="*/ 2147483647 h 1292"/>
              <a:gd name="T2" fmla="*/ 2147483647 w 564"/>
              <a:gd name="T3" fmla="*/ 2147483647 h 1292"/>
              <a:gd name="T4" fmla="*/ 2147483647 w 564"/>
              <a:gd name="T5" fmla="*/ 2147483647 h 1292"/>
              <a:gd name="T6" fmla="*/ 2147483647 w 564"/>
              <a:gd name="T7" fmla="*/ 2147483647 h 1292"/>
              <a:gd name="T8" fmla="*/ 2147483647 w 564"/>
              <a:gd name="T9" fmla="*/ 2147483647 h 1292"/>
              <a:gd name="T10" fmla="*/ 2147483647 w 564"/>
              <a:gd name="T11" fmla="*/ 2147483647 h 1292"/>
              <a:gd name="T12" fmla="*/ 2147483647 w 564"/>
              <a:gd name="T13" fmla="*/ 2147483647 h 1292"/>
              <a:gd name="T14" fmla="*/ 2147483647 w 564"/>
              <a:gd name="T15" fmla="*/ 2147483647 h 1292"/>
              <a:gd name="T16" fmla="*/ 2147483647 w 564"/>
              <a:gd name="T17" fmla="*/ 2147483647 h 1292"/>
              <a:gd name="T18" fmla="*/ 2147483647 w 564"/>
              <a:gd name="T19" fmla="*/ 2147483647 h 1292"/>
              <a:gd name="T20" fmla="*/ 2147483647 w 564"/>
              <a:gd name="T21" fmla="*/ 2147483647 h 1292"/>
              <a:gd name="T22" fmla="*/ 2147483647 w 564"/>
              <a:gd name="T23" fmla="*/ 2147483647 h 1292"/>
              <a:gd name="T24" fmla="*/ 2147483647 w 564"/>
              <a:gd name="T25" fmla="*/ 2147483647 h 1292"/>
              <a:gd name="T26" fmla="*/ 2147483647 w 564"/>
              <a:gd name="T27" fmla="*/ 2147483647 h 1292"/>
              <a:gd name="T28" fmla="*/ 2147483647 w 564"/>
              <a:gd name="T29" fmla="*/ 2147483647 h 1292"/>
              <a:gd name="T30" fmla="*/ 2147483647 w 564"/>
              <a:gd name="T31" fmla="*/ 2147483647 h 1292"/>
              <a:gd name="T32" fmla="*/ 2147483647 w 564"/>
              <a:gd name="T33" fmla="*/ 2147483647 h 1292"/>
              <a:gd name="T34" fmla="*/ 2147483647 w 564"/>
              <a:gd name="T35" fmla="*/ 2147483647 h 1292"/>
              <a:gd name="T36" fmla="*/ 2147483647 w 564"/>
              <a:gd name="T37" fmla="*/ 2147483647 h 1292"/>
              <a:gd name="T38" fmla="*/ 2147483647 w 564"/>
              <a:gd name="T39" fmla="*/ 2147483647 h 1292"/>
              <a:gd name="T40" fmla="*/ 2147483647 w 564"/>
              <a:gd name="T41" fmla="*/ 2147483647 h 1292"/>
              <a:gd name="T42" fmla="*/ 2147483647 w 564"/>
              <a:gd name="T43" fmla="*/ 2147483647 h 1292"/>
              <a:gd name="T44" fmla="*/ 2147483647 w 564"/>
              <a:gd name="T45" fmla="*/ 2147483647 h 1292"/>
              <a:gd name="T46" fmla="*/ 2147483647 w 564"/>
              <a:gd name="T47" fmla="*/ 2147483647 h 1292"/>
              <a:gd name="T48" fmla="*/ 2147483647 w 564"/>
              <a:gd name="T49" fmla="*/ 2147483647 h 12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4"/>
              <a:gd name="T76" fmla="*/ 0 h 1292"/>
              <a:gd name="T77" fmla="*/ 564 w 564"/>
              <a:gd name="T78" fmla="*/ 1292 h 12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4" h="1292">
                <a:moveTo>
                  <a:pt x="156" y="560"/>
                </a:moveTo>
                <a:cubicBezTo>
                  <a:pt x="156" y="505"/>
                  <a:pt x="46" y="413"/>
                  <a:pt x="41" y="322"/>
                </a:cubicBezTo>
                <a:cubicBezTo>
                  <a:pt x="36" y="231"/>
                  <a:pt x="92" y="34"/>
                  <a:pt x="127" y="17"/>
                </a:cubicBezTo>
                <a:cubicBezTo>
                  <a:pt x="162" y="0"/>
                  <a:pt x="237" y="125"/>
                  <a:pt x="251" y="217"/>
                </a:cubicBezTo>
                <a:cubicBezTo>
                  <a:pt x="265" y="309"/>
                  <a:pt x="204" y="507"/>
                  <a:pt x="213" y="570"/>
                </a:cubicBezTo>
                <a:cubicBezTo>
                  <a:pt x="222" y="633"/>
                  <a:pt x="292" y="627"/>
                  <a:pt x="308" y="598"/>
                </a:cubicBezTo>
                <a:cubicBezTo>
                  <a:pt x="324" y="569"/>
                  <a:pt x="303" y="477"/>
                  <a:pt x="308" y="398"/>
                </a:cubicBezTo>
                <a:cubicBezTo>
                  <a:pt x="313" y="319"/>
                  <a:pt x="320" y="184"/>
                  <a:pt x="336" y="122"/>
                </a:cubicBezTo>
                <a:cubicBezTo>
                  <a:pt x="352" y="60"/>
                  <a:pt x="376" y="6"/>
                  <a:pt x="403" y="27"/>
                </a:cubicBezTo>
                <a:cubicBezTo>
                  <a:pt x="430" y="48"/>
                  <a:pt x="484" y="170"/>
                  <a:pt x="498" y="246"/>
                </a:cubicBezTo>
                <a:cubicBezTo>
                  <a:pt x="512" y="322"/>
                  <a:pt x="503" y="422"/>
                  <a:pt x="489" y="484"/>
                </a:cubicBezTo>
                <a:cubicBezTo>
                  <a:pt x="475" y="546"/>
                  <a:pt x="415" y="577"/>
                  <a:pt x="413" y="617"/>
                </a:cubicBezTo>
                <a:cubicBezTo>
                  <a:pt x="411" y="657"/>
                  <a:pt x="465" y="694"/>
                  <a:pt x="479" y="722"/>
                </a:cubicBezTo>
                <a:cubicBezTo>
                  <a:pt x="493" y="750"/>
                  <a:pt x="507" y="759"/>
                  <a:pt x="498" y="789"/>
                </a:cubicBezTo>
                <a:cubicBezTo>
                  <a:pt x="489" y="819"/>
                  <a:pt x="425" y="868"/>
                  <a:pt x="422" y="903"/>
                </a:cubicBezTo>
                <a:cubicBezTo>
                  <a:pt x="419" y="938"/>
                  <a:pt x="457" y="965"/>
                  <a:pt x="479" y="998"/>
                </a:cubicBezTo>
                <a:cubicBezTo>
                  <a:pt x="501" y="1031"/>
                  <a:pt x="564" y="1059"/>
                  <a:pt x="556" y="1103"/>
                </a:cubicBezTo>
                <a:cubicBezTo>
                  <a:pt x="548" y="1147"/>
                  <a:pt x="499" y="1238"/>
                  <a:pt x="432" y="1265"/>
                </a:cubicBezTo>
                <a:cubicBezTo>
                  <a:pt x="365" y="1292"/>
                  <a:pt x="226" y="1289"/>
                  <a:pt x="156" y="1265"/>
                </a:cubicBezTo>
                <a:cubicBezTo>
                  <a:pt x="86" y="1241"/>
                  <a:pt x="24" y="1165"/>
                  <a:pt x="13" y="1122"/>
                </a:cubicBezTo>
                <a:cubicBezTo>
                  <a:pt x="2" y="1079"/>
                  <a:pt x="76" y="1051"/>
                  <a:pt x="89" y="1008"/>
                </a:cubicBezTo>
                <a:cubicBezTo>
                  <a:pt x="102" y="965"/>
                  <a:pt x="100" y="905"/>
                  <a:pt x="89" y="865"/>
                </a:cubicBezTo>
                <a:cubicBezTo>
                  <a:pt x="78" y="825"/>
                  <a:pt x="33" y="799"/>
                  <a:pt x="22" y="770"/>
                </a:cubicBezTo>
                <a:cubicBezTo>
                  <a:pt x="11" y="741"/>
                  <a:pt x="0" y="728"/>
                  <a:pt x="22" y="693"/>
                </a:cubicBezTo>
                <a:cubicBezTo>
                  <a:pt x="44" y="658"/>
                  <a:pt x="128" y="588"/>
                  <a:pt x="156" y="560"/>
                </a:cubicBezTo>
                <a:close/>
              </a:path>
            </a:pathLst>
          </a:custGeom>
          <a:solidFill>
            <a:srgbClr val="837B71"/>
          </a:solidFill>
          <a:ln w="12700" cap="flat" cmpd="sng">
            <a:solidFill>
              <a:schemeClr val="tx1"/>
            </a:solidFill>
            <a:prstDash val="solid"/>
            <a:round/>
            <a:headEnd/>
            <a:tailEnd/>
          </a:ln>
        </p:spPr>
        <p:txBody>
          <a:bodyPr wrap="none" anchor="ctr"/>
          <a:lstStyle/>
          <a:p>
            <a:endParaRPr lang="en-US"/>
          </a:p>
        </p:txBody>
      </p:sp>
      <p:sp>
        <p:nvSpPr>
          <p:cNvPr id="36867" name="Oval 3"/>
          <p:cNvSpPr>
            <a:spLocks noChangeArrowheads="1"/>
          </p:cNvSpPr>
          <p:nvPr/>
        </p:nvSpPr>
        <p:spPr bwMode="auto">
          <a:xfrm>
            <a:off x="7467600" y="1905000"/>
            <a:ext cx="1066800" cy="838200"/>
          </a:xfrm>
          <a:prstGeom prst="ellipse">
            <a:avLst/>
          </a:prstGeom>
          <a:solidFill>
            <a:srgbClr val="00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8596" name="Rectangle 4"/>
          <p:cNvSpPr>
            <a:spLocks noGrp="1" noChangeArrowheads="1"/>
          </p:cNvSpPr>
          <p:nvPr>
            <p:ph type="title"/>
          </p:nvPr>
        </p:nvSpPr>
        <p:spPr/>
        <p:txBody>
          <a:bodyPr>
            <a:normAutofit/>
          </a:bodyPr>
          <a:lstStyle/>
          <a:p>
            <a:pPr>
              <a:defRPr/>
            </a:pPr>
            <a:r>
              <a:rPr lang="hu-HU" dirty="0" smtClean="0">
                <a:solidFill>
                  <a:srgbClr val="FF0000"/>
                </a:solidFill>
              </a:rPr>
              <a:t>Befoglaló térfogat (</a:t>
            </a:r>
            <a:r>
              <a:rPr lang="hu-HU" dirty="0" err="1" smtClean="0">
                <a:solidFill>
                  <a:srgbClr val="FF0000"/>
                </a:solidFill>
              </a:rPr>
              <a:t>Bounding</a:t>
            </a:r>
            <a:r>
              <a:rPr lang="hu-HU" dirty="0" smtClean="0">
                <a:solidFill>
                  <a:srgbClr val="FF0000"/>
                </a:solidFill>
              </a:rPr>
              <a:t> </a:t>
            </a:r>
            <a:r>
              <a:rPr lang="hu-HU" dirty="0" err="1" smtClean="0">
                <a:solidFill>
                  <a:srgbClr val="FF0000"/>
                </a:solidFill>
              </a:rPr>
              <a:t>Volume</a:t>
            </a:r>
            <a:r>
              <a:rPr lang="hu-HU" dirty="0" smtClean="0">
                <a:solidFill>
                  <a:srgbClr val="FF0000"/>
                </a:solidFill>
              </a:rPr>
              <a:t>)</a:t>
            </a:r>
          </a:p>
        </p:txBody>
      </p:sp>
      <p:sp>
        <p:nvSpPr>
          <p:cNvPr id="36869" name="Rectangle 5"/>
          <p:cNvSpPr>
            <a:spLocks noChangeArrowheads="1"/>
          </p:cNvSpPr>
          <p:nvPr/>
        </p:nvSpPr>
        <p:spPr bwMode="auto">
          <a:xfrm>
            <a:off x="7848600" y="3332163"/>
            <a:ext cx="2225676" cy="124301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6870" name="Line 6"/>
          <p:cNvSpPr>
            <a:spLocks noChangeShapeType="1"/>
          </p:cNvSpPr>
          <p:nvPr/>
        </p:nvSpPr>
        <p:spPr bwMode="auto">
          <a:xfrm flipV="1">
            <a:off x="2514600" y="2057400"/>
            <a:ext cx="6324600" cy="1219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1" name="Oval 7"/>
          <p:cNvSpPr>
            <a:spLocks noChangeArrowheads="1"/>
          </p:cNvSpPr>
          <p:nvPr/>
        </p:nvSpPr>
        <p:spPr bwMode="auto">
          <a:xfrm>
            <a:off x="5105400" y="2392363"/>
            <a:ext cx="2214736" cy="217963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6872" name="Freeform 8"/>
          <p:cNvSpPr>
            <a:spLocks/>
          </p:cNvSpPr>
          <p:nvPr/>
        </p:nvSpPr>
        <p:spPr bwMode="auto">
          <a:xfrm rot="-2625787">
            <a:off x="3429000" y="2133600"/>
            <a:ext cx="1066800" cy="1752600"/>
          </a:xfrm>
          <a:custGeom>
            <a:avLst/>
            <a:gdLst>
              <a:gd name="T0" fmla="*/ 0 w 384"/>
              <a:gd name="T1" fmla="*/ 2147483647 h 576"/>
              <a:gd name="T2" fmla="*/ 0 w 384"/>
              <a:gd name="T3" fmla="*/ 2147483647 h 576"/>
              <a:gd name="T4" fmla="*/ 2147483647 w 384"/>
              <a:gd name="T5" fmla="*/ 0 h 576"/>
              <a:gd name="T6" fmla="*/ 2147483647 w 384"/>
              <a:gd name="T7" fmla="*/ 0 h 576"/>
              <a:gd name="T8" fmla="*/ 2147483647 w 384"/>
              <a:gd name="T9" fmla="*/ 2147483647 h 576"/>
              <a:gd name="T10" fmla="*/ 0 w 384"/>
              <a:gd name="T11" fmla="*/ 2147483647 h 576"/>
              <a:gd name="T12" fmla="*/ 0 w 384"/>
              <a:gd name="T13" fmla="*/ 2147483647 h 576"/>
              <a:gd name="T14" fmla="*/ 2147483647 w 384"/>
              <a:gd name="T15" fmla="*/ 2147483647 h 576"/>
              <a:gd name="T16" fmla="*/ 2147483647 w 384"/>
              <a:gd name="T17" fmla="*/ 2147483647 h 576"/>
              <a:gd name="T18" fmla="*/ 2147483647 w 384"/>
              <a:gd name="T19" fmla="*/ 0 h 576"/>
              <a:gd name="T20" fmla="*/ 2147483647 w 384"/>
              <a:gd name="T21" fmla="*/ 2147483647 h 576"/>
              <a:gd name="T22" fmla="*/ 2147483647 w 384"/>
              <a:gd name="T23" fmla="*/ 2147483647 h 5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4"/>
              <a:gd name="T37" fmla="*/ 0 h 576"/>
              <a:gd name="T38" fmla="*/ 384 w 384"/>
              <a:gd name="T39" fmla="*/ 576 h 5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4" h="576">
                <a:moveTo>
                  <a:pt x="0" y="528"/>
                </a:moveTo>
                <a:lnTo>
                  <a:pt x="0" y="144"/>
                </a:lnTo>
                <a:lnTo>
                  <a:pt x="144" y="0"/>
                </a:lnTo>
                <a:lnTo>
                  <a:pt x="384" y="0"/>
                </a:lnTo>
                <a:lnTo>
                  <a:pt x="243" y="146"/>
                </a:lnTo>
                <a:lnTo>
                  <a:pt x="0" y="144"/>
                </a:lnTo>
                <a:lnTo>
                  <a:pt x="0" y="576"/>
                </a:lnTo>
                <a:lnTo>
                  <a:pt x="240" y="576"/>
                </a:lnTo>
                <a:lnTo>
                  <a:pt x="384" y="384"/>
                </a:lnTo>
                <a:lnTo>
                  <a:pt x="384" y="0"/>
                </a:lnTo>
                <a:lnTo>
                  <a:pt x="238" y="158"/>
                </a:lnTo>
                <a:lnTo>
                  <a:pt x="240" y="576"/>
                </a:ln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3" name="Text Box 9"/>
          <p:cNvSpPr txBox="1">
            <a:spLocks noChangeArrowheads="1"/>
          </p:cNvSpPr>
          <p:nvPr/>
        </p:nvSpPr>
        <p:spPr bwMode="auto">
          <a:xfrm>
            <a:off x="2133601" y="5105401"/>
            <a:ext cx="7940675" cy="1444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200" b="1" dirty="0" err="1">
                <a:latin typeface="+mn-lt"/>
              </a:rPr>
              <a:t>double</a:t>
            </a:r>
            <a:r>
              <a:rPr lang="hu-HU" altLang="en-US" sz="2200" b="1" dirty="0">
                <a:latin typeface="+mn-lt"/>
              </a:rPr>
              <a:t> </a:t>
            </a:r>
            <a:r>
              <a:rPr lang="hu-HU" altLang="en-US" sz="2200" b="1" dirty="0" err="1">
                <a:latin typeface="+mn-lt"/>
              </a:rPr>
              <a:t>IntersectBV</a:t>
            </a:r>
            <a:r>
              <a:rPr lang="hu-HU" altLang="en-US" sz="2200" b="1" dirty="0">
                <a:latin typeface="+mn-lt"/>
              </a:rPr>
              <a:t>( </a:t>
            </a:r>
            <a:r>
              <a:rPr lang="hu-HU" altLang="en-US" sz="2200" b="1" dirty="0" err="1">
                <a:latin typeface="+mn-lt"/>
              </a:rPr>
              <a:t>ray</a:t>
            </a:r>
            <a:r>
              <a:rPr lang="hu-HU" altLang="en-US" sz="2200" b="1" dirty="0">
                <a:latin typeface="+mn-lt"/>
              </a:rPr>
              <a:t>, </a:t>
            </a:r>
            <a:r>
              <a:rPr lang="hu-HU" altLang="en-US" sz="2200" b="1" dirty="0" err="1">
                <a:latin typeface="+mn-lt"/>
              </a:rPr>
              <a:t>object</a:t>
            </a:r>
            <a:r>
              <a:rPr lang="hu-HU" altLang="en-US" sz="2200" b="1" dirty="0">
                <a:latin typeface="+mn-lt"/>
              </a:rPr>
              <a:t> )</a:t>
            </a:r>
            <a:r>
              <a:rPr lang="en-US" altLang="en-US" sz="2200" dirty="0">
                <a:latin typeface="+mn-lt"/>
              </a:rPr>
              <a:t> 	//  &lt; 0 ha </a:t>
            </a:r>
            <a:r>
              <a:rPr lang="en-US" altLang="en-US" sz="2200" dirty="0" err="1">
                <a:latin typeface="+mn-lt"/>
              </a:rPr>
              <a:t>nincs</a:t>
            </a:r>
            <a:endParaRPr lang="en-US" altLang="en-US" sz="2200" dirty="0">
              <a:latin typeface="+mn-lt"/>
            </a:endParaRPr>
          </a:p>
          <a:p>
            <a:r>
              <a:rPr lang="en-US" altLang="en-US" sz="2200" dirty="0">
                <a:latin typeface="+mn-lt"/>
              </a:rPr>
              <a:t>      IF ( Intersect( ray, bounding volume of object) &lt; 0) RETURN -1;</a:t>
            </a:r>
          </a:p>
          <a:p>
            <a:r>
              <a:rPr lang="en-US" altLang="en-US" sz="2200" dirty="0">
                <a:latin typeface="+mn-lt"/>
              </a:rPr>
              <a:t>      RETURN Intersect( ray, object );</a:t>
            </a:r>
          </a:p>
          <a:p>
            <a:r>
              <a:rPr lang="hu-HU" altLang="en-US" sz="2200" dirty="0">
                <a:latin typeface="+mn-lt"/>
              </a:rPr>
              <a:t>END</a:t>
            </a:r>
          </a:p>
        </p:txBody>
      </p:sp>
      <p:sp>
        <p:nvSpPr>
          <p:cNvPr id="36874" name="Freeform 10"/>
          <p:cNvSpPr>
            <a:spLocks/>
          </p:cNvSpPr>
          <p:nvPr/>
        </p:nvSpPr>
        <p:spPr bwMode="auto">
          <a:xfrm>
            <a:off x="7848600" y="3332163"/>
            <a:ext cx="2254250" cy="1243012"/>
          </a:xfrm>
          <a:custGeom>
            <a:avLst/>
            <a:gdLst>
              <a:gd name="T0" fmla="*/ 2147483647 w 1420"/>
              <a:gd name="T1" fmla="*/ 2147483647 h 783"/>
              <a:gd name="T2" fmla="*/ 2147483647 w 1420"/>
              <a:gd name="T3" fmla="*/ 2147483647 h 783"/>
              <a:gd name="T4" fmla="*/ 2147483647 w 1420"/>
              <a:gd name="T5" fmla="*/ 2147483647 h 783"/>
              <a:gd name="T6" fmla="*/ 2147483647 w 1420"/>
              <a:gd name="T7" fmla="*/ 2147483647 h 783"/>
              <a:gd name="T8" fmla="*/ 2147483647 w 1420"/>
              <a:gd name="T9" fmla="*/ 2147483647 h 783"/>
              <a:gd name="T10" fmla="*/ 2147483647 w 1420"/>
              <a:gd name="T11" fmla="*/ 2147483647 h 783"/>
              <a:gd name="T12" fmla="*/ 2147483647 w 1420"/>
              <a:gd name="T13" fmla="*/ 2147483647 h 783"/>
              <a:gd name="T14" fmla="*/ 2147483647 w 1420"/>
              <a:gd name="T15" fmla="*/ 2147483647 h 783"/>
              <a:gd name="T16" fmla="*/ 2147483647 w 1420"/>
              <a:gd name="T17" fmla="*/ 2147483647 h 783"/>
              <a:gd name="T18" fmla="*/ 2147483647 w 1420"/>
              <a:gd name="T19" fmla="*/ 2147483647 h 783"/>
              <a:gd name="T20" fmla="*/ 2147483647 w 1420"/>
              <a:gd name="T21" fmla="*/ 2147483647 h 783"/>
              <a:gd name="T22" fmla="*/ 2147483647 w 1420"/>
              <a:gd name="T23" fmla="*/ 2147483647 h 783"/>
              <a:gd name="T24" fmla="*/ 2147483647 w 1420"/>
              <a:gd name="T25" fmla="*/ 2147483647 h 783"/>
              <a:gd name="T26" fmla="*/ 2147483647 w 1420"/>
              <a:gd name="T27" fmla="*/ 2147483647 h 783"/>
              <a:gd name="T28" fmla="*/ 2147483647 w 1420"/>
              <a:gd name="T29" fmla="*/ 2147483647 h 783"/>
              <a:gd name="T30" fmla="*/ 2147483647 w 1420"/>
              <a:gd name="T31" fmla="*/ 2147483647 h 783"/>
              <a:gd name="T32" fmla="*/ 2147483647 w 1420"/>
              <a:gd name="T33" fmla="*/ 2147483647 h 783"/>
              <a:gd name="T34" fmla="*/ 2147483647 w 1420"/>
              <a:gd name="T35" fmla="*/ 2147483647 h 783"/>
              <a:gd name="T36" fmla="*/ 2147483647 w 1420"/>
              <a:gd name="T37" fmla="*/ 2147483647 h 783"/>
              <a:gd name="T38" fmla="*/ 2147483647 w 1420"/>
              <a:gd name="T39" fmla="*/ 2147483647 h 783"/>
              <a:gd name="T40" fmla="*/ 2147483647 w 1420"/>
              <a:gd name="T41" fmla="*/ 2147483647 h 783"/>
              <a:gd name="T42" fmla="*/ 2147483647 w 1420"/>
              <a:gd name="T43" fmla="*/ 2147483647 h 783"/>
              <a:gd name="T44" fmla="*/ 2147483647 w 1420"/>
              <a:gd name="T45" fmla="*/ 2147483647 h 783"/>
              <a:gd name="T46" fmla="*/ 2147483647 w 1420"/>
              <a:gd name="T47" fmla="*/ 2147483647 h 783"/>
              <a:gd name="T48" fmla="*/ 2147483647 w 1420"/>
              <a:gd name="T49" fmla="*/ 2147483647 h 7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20"/>
              <a:gd name="T76" fmla="*/ 0 h 783"/>
              <a:gd name="T77" fmla="*/ 1420 w 1420"/>
              <a:gd name="T78" fmla="*/ 783 h 7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20" h="783">
                <a:moveTo>
                  <a:pt x="6" y="330"/>
                </a:moveTo>
                <a:cubicBezTo>
                  <a:pt x="0" y="303"/>
                  <a:pt x="180" y="279"/>
                  <a:pt x="225" y="225"/>
                </a:cubicBezTo>
                <a:cubicBezTo>
                  <a:pt x="270" y="171"/>
                  <a:pt x="256" y="7"/>
                  <a:pt x="273" y="6"/>
                </a:cubicBezTo>
                <a:cubicBezTo>
                  <a:pt x="290" y="5"/>
                  <a:pt x="314" y="216"/>
                  <a:pt x="330" y="216"/>
                </a:cubicBezTo>
                <a:cubicBezTo>
                  <a:pt x="346" y="216"/>
                  <a:pt x="352" y="0"/>
                  <a:pt x="368" y="6"/>
                </a:cubicBezTo>
                <a:cubicBezTo>
                  <a:pt x="384" y="12"/>
                  <a:pt x="352" y="202"/>
                  <a:pt x="425" y="254"/>
                </a:cubicBezTo>
                <a:cubicBezTo>
                  <a:pt x="498" y="306"/>
                  <a:pt x="703" y="312"/>
                  <a:pt x="806" y="320"/>
                </a:cubicBezTo>
                <a:cubicBezTo>
                  <a:pt x="909" y="328"/>
                  <a:pt x="992" y="336"/>
                  <a:pt x="1044" y="301"/>
                </a:cubicBezTo>
                <a:cubicBezTo>
                  <a:pt x="1096" y="266"/>
                  <a:pt x="1064" y="159"/>
                  <a:pt x="1120" y="111"/>
                </a:cubicBezTo>
                <a:cubicBezTo>
                  <a:pt x="1176" y="63"/>
                  <a:pt x="1334" y="15"/>
                  <a:pt x="1377" y="16"/>
                </a:cubicBezTo>
                <a:cubicBezTo>
                  <a:pt x="1420" y="17"/>
                  <a:pt x="1401" y="85"/>
                  <a:pt x="1377" y="120"/>
                </a:cubicBezTo>
                <a:cubicBezTo>
                  <a:pt x="1353" y="155"/>
                  <a:pt x="1285" y="169"/>
                  <a:pt x="1234" y="225"/>
                </a:cubicBezTo>
                <a:cubicBezTo>
                  <a:pt x="1183" y="281"/>
                  <a:pt x="1105" y="362"/>
                  <a:pt x="1072" y="454"/>
                </a:cubicBezTo>
                <a:cubicBezTo>
                  <a:pt x="1039" y="546"/>
                  <a:pt x="1048" y="773"/>
                  <a:pt x="1034" y="778"/>
                </a:cubicBezTo>
                <a:cubicBezTo>
                  <a:pt x="1020" y="783"/>
                  <a:pt x="1003" y="484"/>
                  <a:pt x="987" y="482"/>
                </a:cubicBezTo>
                <a:cubicBezTo>
                  <a:pt x="971" y="480"/>
                  <a:pt x="953" y="766"/>
                  <a:pt x="939" y="768"/>
                </a:cubicBezTo>
                <a:cubicBezTo>
                  <a:pt x="925" y="770"/>
                  <a:pt x="942" y="524"/>
                  <a:pt x="901" y="492"/>
                </a:cubicBezTo>
                <a:cubicBezTo>
                  <a:pt x="860" y="460"/>
                  <a:pt x="755" y="581"/>
                  <a:pt x="692" y="578"/>
                </a:cubicBezTo>
                <a:cubicBezTo>
                  <a:pt x="629" y="575"/>
                  <a:pt x="552" y="446"/>
                  <a:pt x="520" y="473"/>
                </a:cubicBezTo>
                <a:cubicBezTo>
                  <a:pt x="488" y="500"/>
                  <a:pt x="515" y="745"/>
                  <a:pt x="501" y="739"/>
                </a:cubicBezTo>
                <a:cubicBezTo>
                  <a:pt x="487" y="733"/>
                  <a:pt x="451" y="429"/>
                  <a:pt x="434" y="435"/>
                </a:cubicBezTo>
                <a:cubicBezTo>
                  <a:pt x="417" y="441"/>
                  <a:pt x="410" y="773"/>
                  <a:pt x="396" y="778"/>
                </a:cubicBezTo>
                <a:cubicBezTo>
                  <a:pt x="382" y="783"/>
                  <a:pt x="371" y="528"/>
                  <a:pt x="349" y="463"/>
                </a:cubicBezTo>
                <a:cubicBezTo>
                  <a:pt x="327" y="398"/>
                  <a:pt x="319" y="411"/>
                  <a:pt x="263" y="387"/>
                </a:cubicBezTo>
                <a:cubicBezTo>
                  <a:pt x="207" y="363"/>
                  <a:pt x="12" y="357"/>
                  <a:pt x="6" y="330"/>
                </a:cubicBezTo>
                <a:close/>
              </a:path>
            </a:pathLst>
          </a:custGeom>
          <a:solidFill>
            <a:srgbClr val="3C0000"/>
          </a:solidFill>
          <a:ln w="12700" cap="flat" cmpd="sng">
            <a:solidFill>
              <a:srgbClr val="902A45"/>
            </a:solidFill>
            <a:prstDash val="solid"/>
            <a:round/>
            <a:headEnd/>
            <a:tailEnd/>
          </a:ln>
        </p:spPr>
        <p:txBody>
          <a:bodyPr wrap="none" anchor="ctr"/>
          <a:lstStyle/>
          <a:p>
            <a:endParaRPr lang="en-US"/>
          </a:p>
        </p:txBody>
      </p:sp>
      <p:sp>
        <p:nvSpPr>
          <p:cNvPr id="11" name="Rectangle 5"/>
          <p:cNvSpPr>
            <a:spLocks noChangeArrowheads="1"/>
          </p:cNvSpPr>
          <p:nvPr/>
        </p:nvSpPr>
        <p:spPr bwMode="auto">
          <a:xfrm>
            <a:off x="9552384" y="3314597"/>
            <a:ext cx="521891" cy="697115"/>
          </a:xfrm>
          <a:prstGeom prst="rect">
            <a:avLst/>
          </a:prstGeom>
          <a:noFill/>
          <a:ln w="28575">
            <a:solidFill>
              <a:srgbClr val="F608C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2" name="Rectangle 5"/>
          <p:cNvSpPr>
            <a:spLocks noChangeArrowheads="1"/>
          </p:cNvSpPr>
          <p:nvPr/>
        </p:nvSpPr>
        <p:spPr bwMode="auto">
          <a:xfrm>
            <a:off x="8400257" y="3746299"/>
            <a:ext cx="1279414" cy="825701"/>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13" name="Rectangle 5"/>
          <p:cNvSpPr>
            <a:spLocks noChangeArrowheads="1"/>
          </p:cNvSpPr>
          <p:nvPr/>
        </p:nvSpPr>
        <p:spPr bwMode="auto">
          <a:xfrm>
            <a:off x="7848600" y="3314597"/>
            <a:ext cx="685800" cy="697115"/>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dirty="0"/>
          </a:p>
        </p:txBody>
      </p:sp>
      <p:sp>
        <p:nvSpPr>
          <p:cNvPr id="2" name="Szövegdoboz 1"/>
          <p:cNvSpPr txBox="1"/>
          <p:nvPr/>
        </p:nvSpPr>
        <p:spPr>
          <a:xfrm>
            <a:off x="7900246" y="2836539"/>
            <a:ext cx="1040670" cy="461665"/>
          </a:xfrm>
          <a:prstGeom prst="rect">
            <a:avLst/>
          </a:prstGeom>
          <a:noFill/>
        </p:spPr>
        <p:txBody>
          <a:bodyPr wrap="none" rtlCol="0">
            <a:spAutoFit/>
          </a:bodyPr>
          <a:lstStyle/>
          <a:p>
            <a:r>
              <a:rPr lang="hu-HU" dirty="0"/>
              <a:t>AABB</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4317080" y="2236789"/>
            <a:ext cx="544513" cy="42082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1"/>
          <p:cNvSpPr>
            <a:spLocks noChangeArrowheads="1"/>
          </p:cNvSpPr>
          <p:nvPr/>
        </p:nvSpPr>
        <p:spPr bwMode="auto">
          <a:xfrm>
            <a:off x="4327525" y="3376613"/>
            <a:ext cx="2743200" cy="1600200"/>
          </a:xfrm>
          <a:prstGeom prst="rect">
            <a:avLst/>
          </a:prstGeom>
          <a:solidFill>
            <a:schemeClr val="bg2"/>
          </a:solidFill>
          <a:ln w="5715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5" name="Rectangle 2"/>
          <p:cNvSpPr>
            <a:spLocks noGrp="1" noChangeArrowheads="1"/>
          </p:cNvSpPr>
          <p:nvPr>
            <p:ph type="title"/>
          </p:nvPr>
        </p:nvSpPr>
        <p:spPr>
          <a:xfrm>
            <a:off x="2209800" y="400050"/>
            <a:ext cx="7772400" cy="1143000"/>
          </a:xfrm>
        </p:spPr>
        <p:txBody>
          <a:bodyPr/>
          <a:lstStyle/>
          <a:p>
            <a:pPr>
              <a:defRPr/>
            </a:pPr>
            <a:r>
              <a:rPr lang="hu-HU" dirty="0" smtClean="0">
                <a:solidFill>
                  <a:srgbClr val="FF0000"/>
                </a:solidFill>
              </a:rPr>
              <a:t>AABB </a:t>
            </a:r>
            <a:r>
              <a:rPr lang="hu-HU" dirty="0">
                <a:solidFill>
                  <a:srgbClr val="FF0000"/>
                </a:solidFill>
              </a:rPr>
              <a:t>m</a:t>
            </a:r>
            <a:r>
              <a:rPr lang="en-US" dirty="0" err="1" smtClean="0">
                <a:solidFill>
                  <a:srgbClr val="FF0000"/>
                </a:solidFill>
              </a:rPr>
              <a:t>ets</a:t>
            </a:r>
            <a:r>
              <a:rPr lang="hu-HU" dirty="0" err="1" smtClean="0">
                <a:solidFill>
                  <a:srgbClr val="FF0000"/>
                </a:solidFill>
              </a:rPr>
              <a:t>zés</a:t>
            </a:r>
            <a:r>
              <a:rPr lang="hu-HU" dirty="0" smtClean="0">
                <a:solidFill>
                  <a:srgbClr val="FF0000"/>
                </a:solidFill>
              </a:rPr>
              <a:t> vágással</a:t>
            </a:r>
          </a:p>
        </p:txBody>
      </p:sp>
      <p:sp>
        <p:nvSpPr>
          <p:cNvPr id="6" name="Oval 6"/>
          <p:cNvSpPr>
            <a:spLocks noChangeArrowheads="1"/>
          </p:cNvSpPr>
          <p:nvPr/>
        </p:nvSpPr>
        <p:spPr bwMode="auto">
          <a:xfrm>
            <a:off x="5413690" y="365903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7" name="Rectangle 9"/>
          <p:cNvSpPr>
            <a:spLocks noChangeArrowheads="1"/>
          </p:cNvSpPr>
          <p:nvPr/>
        </p:nvSpPr>
        <p:spPr bwMode="auto">
          <a:xfrm>
            <a:off x="3544888" y="4900612"/>
            <a:ext cx="7159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sz="2800" i="1" dirty="0" err="1"/>
              <a:t>x</a:t>
            </a:r>
            <a:r>
              <a:rPr lang="hu-HU" altLang="hu-HU" sz="2800" baseline="-25000" dirty="0" err="1"/>
              <a:t>min</a:t>
            </a:r>
            <a:endParaRPr lang="hu-HU" altLang="hu-HU" sz="2800" baseline="-25000" dirty="0"/>
          </a:p>
        </p:txBody>
      </p:sp>
      <p:sp>
        <p:nvSpPr>
          <p:cNvPr id="11" name="Freeform 13"/>
          <p:cNvSpPr>
            <a:spLocks/>
          </p:cNvSpPr>
          <p:nvPr/>
        </p:nvSpPr>
        <p:spPr bwMode="auto">
          <a:xfrm>
            <a:off x="2422526" y="2160589"/>
            <a:ext cx="1852613" cy="1684337"/>
          </a:xfrm>
          <a:custGeom>
            <a:avLst/>
            <a:gdLst>
              <a:gd name="T0" fmla="*/ 2147483647 w 656"/>
              <a:gd name="T1" fmla="*/ 0 h 672"/>
              <a:gd name="T2" fmla="*/ 2147483647 w 656"/>
              <a:gd name="T3" fmla="*/ 2147483647 h 672"/>
              <a:gd name="T4" fmla="*/ 2147483647 w 656"/>
              <a:gd name="T5" fmla="*/ 2147483647 h 672"/>
              <a:gd name="T6" fmla="*/ 0 60000 65536"/>
              <a:gd name="T7" fmla="*/ 0 60000 65536"/>
              <a:gd name="T8" fmla="*/ 0 60000 65536"/>
              <a:gd name="T9" fmla="*/ 0 w 656"/>
              <a:gd name="T10" fmla="*/ 0 h 672"/>
              <a:gd name="T11" fmla="*/ 656 w 656"/>
              <a:gd name="T12" fmla="*/ 672 h 672"/>
            </a:gdLst>
            <a:ahLst/>
            <a:cxnLst>
              <a:cxn ang="T6">
                <a:pos x="T0" y="T1"/>
              </a:cxn>
              <a:cxn ang="T7">
                <a:pos x="T2" y="T3"/>
              </a:cxn>
              <a:cxn ang="T8">
                <a:pos x="T4" y="T5"/>
              </a:cxn>
            </a:cxnLst>
            <a:rect l="T9" t="T10" r="T11" b="T12"/>
            <a:pathLst>
              <a:path w="656" h="672">
                <a:moveTo>
                  <a:pt x="176" y="0"/>
                </a:moveTo>
                <a:cubicBezTo>
                  <a:pt x="88" y="184"/>
                  <a:pt x="0" y="368"/>
                  <a:pt x="80" y="480"/>
                </a:cubicBezTo>
                <a:cubicBezTo>
                  <a:pt x="160" y="592"/>
                  <a:pt x="408" y="632"/>
                  <a:pt x="656" y="672"/>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hu-HU"/>
          </a:p>
        </p:txBody>
      </p:sp>
      <p:sp>
        <p:nvSpPr>
          <p:cNvPr id="14" name="Rectangle 3"/>
          <p:cNvSpPr/>
          <p:nvPr/>
        </p:nvSpPr>
        <p:spPr>
          <a:xfrm>
            <a:off x="1524001" y="1638300"/>
            <a:ext cx="9159874" cy="867930"/>
          </a:xfrm>
          <a:prstGeom prst="rect">
            <a:avLst/>
          </a:prstGeom>
        </p:spPr>
        <p:txBody>
          <a:bodyPr wrap="square">
            <a:spAutoFit/>
          </a:bodyPr>
          <a:lstStyle/>
          <a:p>
            <a:pPr marL="742950" lvl="1" indent="-285750">
              <a:spcBef>
                <a:spcPct val="20000"/>
              </a:spcBef>
              <a:buClr>
                <a:srgbClr val="FFFFFF"/>
              </a:buClr>
              <a:buSzPct val="100000"/>
              <a:defRPr/>
            </a:pPr>
            <a:r>
              <a:rPr lang="hu-HU" sz="2800" i="1" kern="0" dirty="0">
                <a:latin typeface="Times New Roman"/>
              </a:rPr>
              <a:t>x &gt; </a:t>
            </a:r>
            <a:r>
              <a:rPr lang="hu-HU" sz="2800" i="1" kern="0" dirty="0" err="1">
                <a:latin typeface="Times New Roman"/>
              </a:rPr>
              <a:t>x</a:t>
            </a:r>
            <a:r>
              <a:rPr lang="hu-HU" sz="2800" kern="0" baseline="-25000" dirty="0" err="1">
                <a:latin typeface="Times New Roman"/>
              </a:rPr>
              <a:t>min</a:t>
            </a:r>
            <a:r>
              <a:rPr lang="hu-HU" sz="2800" i="1" kern="0" dirty="0">
                <a:latin typeface="Times New Roman"/>
              </a:rPr>
              <a:t>   x &lt; </a:t>
            </a:r>
            <a:r>
              <a:rPr lang="hu-HU" sz="2800" i="1" kern="0" dirty="0" err="1">
                <a:latin typeface="Times New Roman"/>
              </a:rPr>
              <a:t>x</a:t>
            </a:r>
            <a:r>
              <a:rPr lang="hu-HU" sz="2800" kern="0" baseline="-25000" dirty="0" err="1">
                <a:latin typeface="Times New Roman"/>
              </a:rPr>
              <a:t>max</a:t>
            </a:r>
            <a:r>
              <a:rPr lang="hu-HU" sz="2800" i="1" kern="0" dirty="0">
                <a:latin typeface="Times New Roman"/>
              </a:rPr>
              <a:t>    y &gt; </a:t>
            </a:r>
            <a:r>
              <a:rPr lang="hu-HU" sz="2800" i="1" kern="0" dirty="0" err="1">
                <a:latin typeface="Times New Roman"/>
              </a:rPr>
              <a:t>y</a:t>
            </a:r>
            <a:r>
              <a:rPr lang="hu-HU" sz="2800" kern="0" baseline="-25000" dirty="0" err="1">
                <a:latin typeface="Times New Roman"/>
              </a:rPr>
              <a:t>min</a:t>
            </a:r>
            <a:r>
              <a:rPr lang="hu-HU" sz="2800" i="1" kern="0" dirty="0">
                <a:latin typeface="Times New Roman"/>
              </a:rPr>
              <a:t>     y &lt; </a:t>
            </a:r>
            <a:r>
              <a:rPr lang="hu-HU" sz="2800" i="1" kern="0" dirty="0" err="1">
                <a:latin typeface="Times New Roman"/>
              </a:rPr>
              <a:t>y</a:t>
            </a:r>
            <a:r>
              <a:rPr lang="hu-HU" sz="2800" kern="0" baseline="-25000" dirty="0" err="1">
                <a:latin typeface="Times New Roman"/>
              </a:rPr>
              <a:t>max</a:t>
            </a:r>
            <a:r>
              <a:rPr lang="en-US" sz="2800" kern="0" baseline="-25000" dirty="0">
                <a:latin typeface="Times New Roman"/>
              </a:rPr>
              <a:t>       </a:t>
            </a:r>
            <a:r>
              <a:rPr lang="en-US" sz="2800" i="1" kern="0" dirty="0">
                <a:latin typeface="Times New Roman"/>
              </a:rPr>
              <a:t>z</a:t>
            </a:r>
            <a:r>
              <a:rPr lang="hu-HU" sz="2800" i="1" kern="0" dirty="0">
                <a:latin typeface="Times New Roman"/>
              </a:rPr>
              <a:t> &gt; </a:t>
            </a:r>
            <a:r>
              <a:rPr lang="en-US" sz="2800" i="1" kern="0" dirty="0">
                <a:latin typeface="Times New Roman"/>
              </a:rPr>
              <a:t>z</a:t>
            </a:r>
            <a:r>
              <a:rPr lang="hu-HU" sz="2800" kern="0" baseline="-25000" dirty="0">
                <a:latin typeface="Times New Roman"/>
              </a:rPr>
              <a:t>min</a:t>
            </a:r>
            <a:r>
              <a:rPr lang="hu-HU" sz="2800" i="1" kern="0" dirty="0">
                <a:latin typeface="Times New Roman"/>
              </a:rPr>
              <a:t>   </a:t>
            </a:r>
            <a:r>
              <a:rPr lang="en-US" sz="2800" i="1" kern="0" dirty="0">
                <a:latin typeface="Times New Roman"/>
              </a:rPr>
              <a:t>z</a:t>
            </a:r>
            <a:r>
              <a:rPr lang="hu-HU" sz="2800" i="1" kern="0" dirty="0">
                <a:latin typeface="Times New Roman"/>
              </a:rPr>
              <a:t> &lt; </a:t>
            </a:r>
            <a:r>
              <a:rPr lang="en-US" sz="2800" i="1" kern="0" dirty="0">
                <a:latin typeface="Times New Roman"/>
              </a:rPr>
              <a:t>z</a:t>
            </a:r>
            <a:r>
              <a:rPr lang="hu-HU" sz="2800" kern="0" baseline="-25000" dirty="0" err="1">
                <a:latin typeface="Times New Roman"/>
              </a:rPr>
              <a:t>max</a:t>
            </a:r>
            <a:endParaRPr lang="hu-HU" sz="2800" kern="0" baseline="-25000" dirty="0">
              <a:latin typeface="Times New Roman"/>
            </a:endParaRPr>
          </a:p>
          <a:p>
            <a:pPr marL="742950" lvl="1" indent="-285750">
              <a:spcBef>
                <a:spcPct val="20000"/>
              </a:spcBef>
              <a:buClr>
                <a:srgbClr val="FFFFFF"/>
              </a:buClr>
              <a:buSzPct val="100000"/>
              <a:defRPr/>
            </a:pPr>
            <a:endParaRPr lang="hu-HU" sz="2800" kern="0" baseline="-25000" dirty="0">
              <a:latin typeface="Times New Roman"/>
            </a:endParaRPr>
          </a:p>
        </p:txBody>
      </p:sp>
      <p:sp>
        <p:nvSpPr>
          <p:cNvPr id="15" name="Rectangle 34"/>
          <p:cNvSpPr>
            <a:spLocks noChangeArrowheads="1"/>
          </p:cNvSpPr>
          <p:nvPr/>
        </p:nvSpPr>
        <p:spPr bwMode="auto">
          <a:xfrm>
            <a:off x="5579871" y="3519011"/>
            <a:ext cx="10733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hu-HU" dirty="0"/>
              <a:t>(</a:t>
            </a:r>
            <a:r>
              <a:rPr lang="hu-HU" altLang="hu-HU" i="1" dirty="0"/>
              <a:t>x</a:t>
            </a:r>
            <a:r>
              <a:rPr lang="en-US" altLang="hu-HU" i="1" dirty="0"/>
              <a:t>, y</a:t>
            </a:r>
            <a:r>
              <a:rPr lang="hu-HU" altLang="hu-HU" i="1" dirty="0"/>
              <a:t>, z</a:t>
            </a:r>
            <a:r>
              <a:rPr lang="en-US" altLang="hu-HU" dirty="0"/>
              <a:t>)</a:t>
            </a:r>
            <a:endParaRPr lang="hu-HU" altLang="hu-HU" dirty="0"/>
          </a:p>
        </p:txBody>
      </p:sp>
      <p:sp>
        <p:nvSpPr>
          <p:cNvPr id="16" name="Rectangle 5"/>
          <p:cNvSpPr>
            <a:spLocks noChangeArrowheads="1"/>
          </p:cNvSpPr>
          <p:nvPr/>
        </p:nvSpPr>
        <p:spPr bwMode="auto">
          <a:xfrm>
            <a:off x="5299075" y="4403726"/>
            <a:ext cx="849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t>Belül</a:t>
            </a:r>
          </a:p>
        </p:txBody>
      </p:sp>
      <p:sp>
        <p:nvSpPr>
          <p:cNvPr id="17" name="Rectangle 24"/>
          <p:cNvSpPr>
            <a:spLocks noChangeArrowheads="1"/>
          </p:cNvSpPr>
          <p:nvPr/>
        </p:nvSpPr>
        <p:spPr bwMode="auto">
          <a:xfrm>
            <a:off x="3215681" y="5644357"/>
            <a:ext cx="885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t>Kívül</a:t>
            </a:r>
          </a:p>
        </p:txBody>
      </p:sp>
      <p:cxnSp>
        <p:nvCxnSpPr>
          <p:cNvPr id="22" name="Straight Connector 10"/>
          <p:cNvCxnSpPr>
            <a:cxnSpLocks noChangeShapeType="1"/>
          </p:cNvCxnSpPr>
          <p:nvPr/>
        </p:nvCxnSpPr>
        <p:spPr bwMode="auto">
          <a:xfrm flipH="1" flipV="1">
            <a:off x="2351586" y="4067178"/>
            <a:ext cx="7056782" cy="1882103"/>
          </a:xfrm>
          <a:prstGeom prst="line">
            <a:avLst/>
          </a:prstGeom>
          <a:noFill/>
          <a:ln w="57150" algn="ctr">
            <a:solidFill>
              <a:srgbClr val="00B050"/>
            </a:solidFill>
            <a:round/>
            <a:headEnd/>
            <a:tailEnd/>
          </a:ln>
          <a:extLst>
            <a:ext uri="{909E8E84-426E-40DD-AFC4-6F175D3DCCD1}">
              <a14:hiddenFill xmlns:a14="http://schemas.microsoft.com/office/drawing/2010/main">
                <a:noFill/>
              </a14:hiddenFill>
            </a:ext>
          </a:extLst>
        </p:spPr>
      </p:cxnSp>
      <p:sp>
        <p:nvSpPr>
          <p:cNvPr id="23" name="Rectangle 4"/>
          <p:cNvSpPr>
            <a:spLocks noChangeArrowheads="1"/>
          </p:cNvSpPr>
          <p:nvPr/>
        </p:nvSpPr>
        <p:spPr bwMode="auto">
          <a:xfrm>
            <a:off x="4324350" y="3371850"/>
            <a:ext cx="2743200" cy="16002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24" name="Egyenes összekötő 23"/>
          <p:cNvCxnSpPr/>
          <p:nvPr/>
        </p:nvCxnSpPr>
        <p:spPr>
          <a:xfrm>
            <a:off x="4304634" y="2236789"/>
            <a:ext cx="0" cy="42082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Csoportba foglalás 135"/>
          <p:cNvGrpSpPr>
            <a:grpSpLocks/>
          </p:cNvGrpSpPr>
          <p:nvPr/>
        </p:nvGrpSpPr>
        <p:grpSpPr bwMode="auto">
          <a:xfrm rot="1072405">
            <a:off x="1628333" y="3537093"/>
            <a:ext cx="833438" cy="820737"/>
            <a:chOff x="4933950" y="1860550"/>
            <a:chExt cx="833438" cy="820738"/>
          </a:xfrm>
        </p:grpSpPr>
        <p:sp>
          <p:nvSpPr>
            <p:cNvPr id="32"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5"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6"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2" name="Oval 6"/>
          <p:cNvSpPr>
            <a:spLocks noChangeArrowheads="1"/>
          </p:cNvSpPr>
          <p:nvPr/>
        </p:nvSpPr>
        <p:spPr bwMode="auto">
          <a:xfrm>
            <a:off x="9397718" y="5875338"/>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sp>
        <p:nvSpPr>
          <p:cNvPr id="43" name="Téglalap 42"/>
          <p:cNvSpPr/>
          <p:nvPr/>
        </p:nvSpPr>
        <p:spPr>
          <a:xfrm>
            <a:off x="1897085" y="4510386"/>
            <a:ext cx="596638" cy="461665"/>
          </a:xfrm>
          <a:prstGeom prst="rect">
            <a:avLst/>
          </a:prstGeom>
        </p:spPr>
        <p:txBody>
          <a:bodyPr wrap="none">
            <a:spAutoFit/>
          </a:bodyPr>
          <a:lstStyle/>
          <a:p>
            <a:r>
              <a:rPr lang="en-US" i="1" kern="0" dirty="0">
                <a:latin typeface="Times New Roman"/>
              </a:rPr>
              <a:t>t</a:t>
            </a:r>
            <a:r>
              <a:rPr lang="en-US" kern="0" dirty="0">
                <a:latin typeface="Times New Roman"/>
              </a:rPr>
              <a:t>=0</a:t>
            </a:r>
            <a:endParaRPr lang="en-US" dirty="0"/>
          </a:p>
        </p:txBody>
      </p:sp>
      <p:sp>
        <p:nvSpPr>
          <p:cNvPr id="44" name="Téglalap 43"/>
          <p:cNvSpPr/>
          <p:nvPr/>
        </p:nvSpPr>
        <p:spPr>
          <a:xfrm>
            <a:off x="9145142" y="5983381"/>
            <a:ext cx="657552" cy="461665"/>
          </a:xfrm>
          <a:prstGeom prst="rect">
            <a:avLst/>
          </a:prstGeom>
        </p:spPr>
        <p:txBody>
          <a:bodyPr wrap="none">
            <a:spAutoFit/>
          </a:bodyPr>
          <a:lstStyle/>
          <a:p>
            <a:r>
              <a:rPr lang="en-US" i="1" kern="0" dirty="0">
                <a:latin typeface="Times New Roman"/>
              </a:rPr>
              <a:t>t</a:t>
            </a:r>
            <a:r>
              <a:rPr lang="en-US" kern="0" dirty="0">
                <a:latin typeface="Times New Roman"/>
                <a:sym typeface="Symbol"/>
              </a:rPr>
              <a:t></a:t>
            </a:r>
            <a:endParaRPr lang="en-US" dirty="0"/>
          </a:p>
        </p:txBody>
      </p:sp>
      <p:sp>
        <p:nvSpPr>
          <p:cNvPr id="45" name="Oval 6"/>
          <p:cNvSpPr>
            <a:spLocks noChangeArrowheads="1"/>
          </p:cNvSpPr>
          <p:nvPr/>
        </p:nvSpPr>
        <p:spPr bwMode="auto">
          <a:xfrm>
            <a:off x="2315936" y="3990977"/>
            <a:ext cx="152400" cy="152400"/>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sz="2800"/>
          </a:p>
        </p:txBody>
      </p:sp>
      <p:cxnSp>
        <p:nvCxnSpPr>
          <p:cNvPr id="46" name="Straight Connector 10"/>
          <p:cNvCxnSpPr>
            <a:cxnSpLocks noChangeShapeType="1"/>
          </p:cNvCxnSpPr>
          <p:nvPr/>
        </p:nvCxnSpPr>
        <p:spPr bwMode="auto">
          <a:xfrm flipH="1">
            <a:off x="2458534" y="4510386"/>
            <a:ext cx="541122" cy="1703827"/>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49" name="Straight Connector 10"/>
          <p:cNvCxnSpPr>
            <a:cxnSpLocks noChangeShapeType="1"/>
          </p:cNvCxnSpPr>
          <p:nvPr/>
        </p:nvCxnSpPr>
        <p:spPr bwMode="auto">
          <a:xfrm flipH="1">
            <a:off x="3215681" y="2780929"/>
            <a:ext cx="5328593" cy="307773"/>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51" name="Straight Connector 10"/>
          <p:cNvCxnSpPr>
            <a:cxnSpLocks noChangeShapeType="1"/>
          </p:cNvCxnSpPr>
          <p:nvPr/>
        </p:nvCxnSpPr>
        <p:spPr bwMode="auto">
          <a:xfrm flipH="1" flipV="1">
            <a:off x="8555202" y="2416183"/>
            <a:ext cx="1789270" cy="4028863"/>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cxnSp>
        <p:nvCxnSpPr>
          <p:cNvPr id="53" name="Straight Connector 10"/>
          <p:cNvCxnSpPr>
            <a:cxnSpLocks noChangeShapeType="1"/>
          </p:cNvCxnSpPr>
          <p:nvPr/>
        </p:nvCxnSpPr>
        <p:spPr bwMode="auto">
          <a:xfrm flipH="1" flipV="1">
            <a:off x="2015910" y="6445045"/>
            <a:ext cx="7968522" cy="224316"/>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5262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38400" y="3314700"/>
            <a:ext cx="8021638" cy="3157538"/>
            <a:chOff x="576" y="2088"/>
            <a:chExt cx="5053" cy="1989"/>
          </a:xfrm>
        </p:grpSpPr>
        <p:sp>
          <p:nvSpPr>
            <p:cNvPr id="38948" name="Rectangle 3"/>
            <p:cNvSpPr>
              <a:spLocks noChangeArrowheads="1"/>
            </p:cNvSpPr>
            <p:nvPr/>
          </p:nvSpPr>
          <p:spPr bwMode="auto">
            <a:xfrm>
              <a:off x="961" y="2088"/>
              <a:ext cx="982" cy="210"/>
            </a:xfrm>
            <a:prstGeom prst="rect">
              <a:avLst/>
            </a:prstGeom>
            <a:solidFill>
              <a:schemeClr val="bg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9" name="Rectangle 4"/>
            <p:cNvSpPr>
              <a:spLocks noChangeArrowheads="1"/>
            </p:cNvSpPr>
            <p:nvPr/>
          </p:nvSpPr>
          <p:spPr bwMode="auto">
            <a:xfrm>
              <a:off x="576" y="2298"/>
              <a:ext cx="598" cy="210"/>
            </a:xfrm>
            <a:prstGeom prst="rect">
              <a:avLst/>
            </a:prstGeom>
            <a:solidFill>
              <a:schemeClr val="bg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50" name="Line 5"/>
            <p:cNvSpPr>
              <a:spLocks noChangeShapeType="1"/>
            </p:cNvSpPr>
            <p:nvPr/>
          </p:nvSpPr>
          <p:spPr bwMode="auto">
            <a:xfrm flipV="1">
              <a:off x="647" y="2088"/>
              <a:ext cx="1399" cy="30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51" name="Rectangle 6"/>
            <p:cNvSpPr>
              <a:spLocks noChangeArrowheads="1"/>
            </p:cNvSpPr>
            <p:nvPr/>
          </p:nvSpPr>
          <p:spPr bwMode="auto">
            <a:xfrm>
              <a:off x="2160" y="2352"/>
              <a:ext cx="3469" cy="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u="sng" dirty="0">
                  <a:latin typeface="+mn-lt"/>
                </a:rPr>
                <a:t>Sugárkövetés:</a:t>
              </a:r>
            </a:p>
            <a:p>
              <a:r>
                <a:rPr lang="hu-HU" altLang="en-US" b="1" dirty="0">
                  <a:latin typeface="+mn-lt"/>
                </a:rPr>
                <a:t>     </a:t>
              </a:r>
              <a:r>
                <a:rPr lang="hu-HU" altLang="en-US" dirty="0">
                  <a:latin typeface="+mn-lt"/>
                </a:rPr>
                <a:t>FOR </a:t>
              </a:r>
              <a:r>
                <a:rPr lang="hu-HU" altLang="en-US" dirty="0" err="1">
                  <a:latin typeface="+mn-lt"/>
                </a:rPr>
                <a:t>each</a:t>
              </a:r>
              <a:r>
                <a:rPr lang="hu-HU" altLang="en-US" dirty="0">
                  <a:latin typeface="+mn-lt"/>
                </a:rPr>
                <a:t> </a:t>
              </a:r>
              <a:r>
                <a:rPr lang="hu-HU" altLang="en-US" dirty="0" err="1">
                  <a:latin typeface="+mn-lt"/>
                </a:rPr>
                <a:t>cell</a:t>
              </a:r>
              <a:r>
                <a:rPr lang="hu-HU" altLang="en-US" dirty="0">
                  <a:latin typeface="+mn-lt"/>
                </a:rPr>
                <a:t> of </a:t>
              </a:r>
              <a:r>
                <a:rPr lang="hu-HU" altLang="en-US" dirty="0" err="1">
                  <a:latin typeface="+mn-lt"/>
                </a:rPr>
                <a:t>the</a:t>
              </a:r>
              <a:r>
                <a:rPr lang="hu-HU" altLang="en-US" dirty="0">
                  <a:latin typeface="+mn-lt"/>
                </a:rPr>
                <a:t> line  // </a:t>
              </a:r>
              <a:r>
                <a:rPr lang="hu-HU" altLang="en-US" dirty="0" err="1">
                  <a:latin typeface="+mn-lt"/>
                </a:rPr>
                <a:t>line</a:t>
              </a:r>
              <a:r>
                <a:rPr lang="hu-HU" altLang="en-US" dirty="0">
                  <a:latin typeface="+mn-lt"/>
                </a:rPr>
                <a:t> </a:t>
              </a:r>
              <a:r>
                <a:rPr lang="hu-HU" altLang="en-US" dirty="0" err="1">
                  <a:latin typeface="+mn-lt"/>
                </a:rPr>
                <a:t>drawing</a:t>
              </a:r>
              <a:endParaRPr lang="hu-HU" altLang="en-US" dirty="0">
                <a:latin typeface="+mn-lt"/>
              </a:endParaRPr>
            </a:p>
            <a:p>
              <a:r>
                <a:rPr lang="hu-HU" altLang="en-US" dirty="0">
                  <a:latin typeface="+mn-lt"/>
                </a:rPr>
                <a:t>	Metszés a cellában lévőkkel</a:t>
              </a:r>
            </a:p>
            <a:p>
              <a:r>
                <a:rPr lang="hu-HU" altLang="en-US" dirty="0">
                  <a:latin typeface="+mn-lt"/>
                </a:rPr>
                <a:t>	IF van metszés RETURN</a:t>
              </a:r>
            </a:p>
            <a:p>
              <a:r>
                <a:rPr lang="hu-HU" altLang="en-US" dirty="0">
                  <a:latin typeface="+mn-lt"/>
                </a:rPr>
                <a:t>     ENDFOR	</a:t>
              </a:r>
            </a:p>
            <a:p>
              <a:endParaRPr lang="hu-HU" altLang="en-US" dirty="0">
                <a:latin typeface="+mn-lt"/>
              </a:endParaRPr>
            </a:p>
            <a:p>
              <a:r>
                <a:rPr lang="hu-HU" altLang="en-US" dirty="0">
                  <a:latin typeface="+mn-lt"/>
                </a:rPr>
                <a:t>	 átlagos eset komplexitás: </a:t>
              </a:r>
              <a:r>
                <a:rPr lang="hu-HU" altLang="en-US" sz="2800" i="1" dirty="0">
                  <a:latin typeface="+mn-lt"/>
                </a:rPr>
                <a:t>O</a:t>
              </a:r>
              <a:r>
                <a:rPr lang="hu-HU" altLang="en-US" sz="2800" dirty="0">
                  <a:latin typeface="+mn-lt"/>
                </a:rPr>
                <a:t>(1</a:t>
              </a:r>
              <a:r>
                <a:rPr lang="hu-HU" altLang="en-US" sz="1200" i="1" dirty="0">
                  <a:latin typeface="+mn-lt"/>
                </a:rPr>
                <a:t> </a:t>
              </a:r>
              <a:r>
                <a:rPr lang="hu-HU" altLang="en-US" sz="2800" dirty="0">
                  <a:latin typeface="+mn-lt"/>
                </a:rPr>
                <a:t>)</a:t>
              </a:r>
            </a:p>
          </p:txBody>
        </p:sp>
      </p:grpSp>
      <p:sp>
        <p:nvSpPr>
          <p:cNvPr id="236551" name="Rectangle 7"/>
          <p:cNvSpPr>
            <a:spLocks noGrp="1" noChangeArrowheads="1"/>
          </p:cNvSpPr>
          <p:nvPr>
            <p:ph type="title"/>
          </p:nvPr>
        </p:nvSpPr>
        <p:spPr/>
        <p:txBody>
          <a:bodyPr/>
          <a:lstStyle/>
          <a:p>
            <a:pPr>
              <a:defRPr/>
            </a:pPr>
            <a:r>
              <a:rPr lang="hu-HU" dirty="0" smtClean="0">
                <a:solidFill>
                  <a:srgbClr val="FF0000"/>
                </a:solidFill>
              </a:rPr>
              <a:t>Reguláris térháló</a:t>
            </a:r>
          </a:p>
        </p:txBody>
      </p:sp>
      <p:sp>
        <p:nvSpPr>
          <p:cNvPr id="38916" name="Oval 8"/>
          <p:cNvSpPr>
            <a:spLocks noChangeArrowheads="1"/>
          </p:cNvSpPr>
          <p:nvPr/>
        </p:nvSpPr>
        <p:spPr bwMode="auto">
          <a:xfrm rot="2188803">
            <a:off x="3862388" y="3448051"/>
            <a:ext cx="387350" cy="1266825"/>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8917" name="Oval 9"/>
          <p:cNvSpPr>
            <a:spLocks noChangeArrowheads="1"/>
          </p:cNvSpPr>
          <p:nvPr/>
        </p:nvSpPr>
        <p:spPr bwMode="auto">
          <a:xfrm>
            <a:off x="3525838" y="2401889"/>
            <a:ext cx="438150" cy="473075"/>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38918" name="Oval 10"/>
          <p:cNvSpPr>
            <a:spLocks noChangeArrowheads="1"/>
          </p:cNvSpPr>
          <p:nvPr/>
        </p:nvSpPr>
        <p:spPr bwMode="auto">
          <a:xfrm>
            <a:off x="2486026" y="2619376"/>
            <a:ext cx="582613" cy="760413"/>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19" name="Oval 11"/>
          <p:cNvSpPr>
            <a:spLocks noChangeArrowheads="1"/>
          </p:cNvSpPr>
          <p:nvPr/>
        </p:nvSpPr>
        <p:spPr bwMode="auto">
          <a:xfrm rot="2551557">
            <a:off x="3933825" y="2619375"/>
            <a:ext cx="465138" cy="8890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grpSp>
        <p:nvGrpSpPr>
          <p:cNvPr id="3" name="Group 23"/>
          <p:cNvGrpSpPr>
            <a:grpSpLocks/>
          </p:cNvGrpSpPr>
          <p:nvPr/>
        </p:nvGrpSpPr>
        <p:grpSpPr bwMode="auto">
          <a:xfrm>
            <a:off x="1828800" y="2314575"/>
            <a:ext cx="2789238" cy="2667000"/>
            <a:chOff x="192" y="1458"/>
            <a:chExt cx="1757" cy="1680"/>
          </a:xfrm>
        </p:grpSpPr>
        <p:sp>
          <p:nvSpPr>
            <p:cNvPr id="38938" name="Rectangle 12"/>
            <p:cNvSpPr>
              <a:spLocks noChangeArrowheads="1"/>
            </p:cNvSpPr>
            <p:nvPr/>
          </p:nvSpPr>
          <p:spPr bwMode="auto">
            <a:xfrm>
              <a:off x="192" y="1458"/>
              <a:ext cx="196" cy="16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39" name="Rectangle 13"/>
            <p:cNvSpPr>
              <a:spLocks noChangeArrowheads="1"/>
            </p:cNvSpPr>
            <p:nvPr/>
          </p:nvSpPr>
          <p:spPr bwMode="auto">
            <a:xfrm>
              <a:off x="583" y="1458"/>
              <a:ext cx="194" cy="16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0" name="Rectangle 14"/>
            <p:cNvSpPr>
              <a:spLocks noChangeArrowheads="1"/>
            </p:cNvSpPr>
            <p:nvPr/>
          </p:nvSpPr>
          <p:spPr bwMode="auto">
            <a:xfrm>
              <a:off x="973" y="1458"/>
              <a:ext cx="195" cy="16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1" name="Rectangle 15"/>
            <p:cNvSpPr>
              <a:spLocks noChangeArrowheads="1"/>
            </p:cNvSpPr>
            <p:nvPr/>
          </p:nvSpPr>
          <p:spPr bwMode="auto">
            <a:xfrm>
              <a:off x="1364" y="1458"/>
              <a:ext cx="194" cy="16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2" name="Rectangle 16"/>
            <p:cNvSpPr>
              <a:spLocks noChangeArrowheads="1"/>
            </p:cNvSpPr>
            <p:nvPr/>
          </p:nvSpPr>
          <p:spPr bwMode="auto">
            <a:xfrm>
              <a:off x="1753" y="1458"/>
              <a:ext cx="196" cy="168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3" name="Rectangle 17"/>
            <p:cNvSpPr>
              <a:spLocks noChangeArrowheads="1"/>
            </p:cNvSpPr>
            <p:nvPr/>
          </p:nvSpPr>
          <p:spPr bwMode="auto">
            <a:xfrm>
              <a:off x="192" y="2928"/>
              <a:ext cx="1757" cy="21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4" name="Rectangle 18"/>
            <p:cNvSpPr>
              <a:spLocks noChangeArrowheads="1"/>
            </p:cNvSpPr>
            <p:nvPr/>
          </p:nvSpPr>
          <p:spPr bwMode="auto">
            <a:xfrm>
              <a:off x="192" y="2508"/>
              <a:ext cx="1757" cy="2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5" name="Rectangle 19"/>
            <p:cNvSpPr>
              <a:spLocks noChangeArrowheads="1"/>
            </p:cNvSpPr>
            <p:nvPr/>
          </p:nvSpPr>
          <p:spPr bwMode="auto">
            <a:xfrm>
              <a:off x="192" y="2088"/>
              <a:ext cx="1757" cy="21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6" name="Rectangle 20"/>
            <p:cNvSpPr>
              <a:spLocks noChangeArrowheads="1"/>
            </p:cNvSpPr>
            <p:nvPr/>
          </p:nvSpPr>
          <p:spPr bwMode="auto">
            <a:xfrm>
              <a:off x="192" y="1668"/>
              <a:ext cx="1757" cy="21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47" name="Line 21"/>
            <p:cNvSpPr>
              <a:spLocks noChangeShapeType="1"/>
            </p:cNvSpPr>
            <p:nvPr/>
          </p:nvSpPr>
          <p:spPr bwMode="auto">
            <a:xfrm>
              <a:off x="192" y="1458"/>
              <a:ext cx="17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8921" name="Text Box 22"/>
          <p:cNvSpPr txBox="1">
            <a:spLocks noChangeArrowheads="1"/>
          </p:cNvSpPr>
          <p:nvPr/>
        </p:nvSpPr>
        <p:spPr bwMode="auto">
          <a:xfrm>
            <a:off x="4953000" y="1600200"/>
            <a:ext cx="547034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u="sng" dirty="0" err="1">
                <a:latin typeface="+mn-lt"/>
              </a:rPr>
              <a:t>Előfeldolgozás</a:t>
            </a:r>
            <a:r>
              <a:rPr lang="hu-HU" altLang="en-US" b="1" u="sng" dirty="0">
                <a:latin typeface="+mn-lt"/>
              </a:rPr>
              <a:t>:</a:t>
            </a:r>
            <a:endParaRPr lang="hu-HU" altLang="en-US" dirty="0">
              <a:latin typeface="+mn-lt"/>
            </a:endParaRPr>
          </a:p>
          <a:p>
            <a:r>
              <a:rPr lang="hu-HU" altLang="en-US" dirty="0">
                <a:latin typeface="+mn-lt"/>
              </a:rPr>
              <a:t>       Minden cellára a metszett objektumok</a:t>
            </a:r>
          </a:p>
          <a:p>
            <a:r>
              <a:rPr lang="hu-HU" altLang="en-US" dirty="0">
                <a:latin typeface="+mn-lt"/>
              </a:rPr>
              <a:t>	komplexitás: </a:t>
            </a:r>
            <a:r>
              <a:rPr lang="hu-HU" altLang="en-US" sz="2800" i="1" dirty="0">
                <a:latin typeface="+mn-lt"/>
              </a:rPr>
              <a:t>O</a:t>
            </a:r>
            <a:r>
              <a:rPr lang="hu-HU" altLang="en-US" sz="2800" dirty="0">
                <a:latin typeface="+mn-lt"/>
              </a:rPr>
              <a:t>(</a:t>
            </a:r>
            <a:r>
              <a:rPr lang="hu-HU" altLang="en-US" sz="2800" i="1" dirty="0">
                <a:latin typeface="+mn-lt"/>
              </a:rPr>
              <a:t>n</a:t>
            </a:r>
            <a:r>
              <a:rPr lang="hu-HU" altLang="en-US" dirty="0">
                <a:latin typeface="+mn-lt"/>
              </a:rPr>
              <a:t>·</a:t>
            </a:r>
            <a:r>
              <a:rPr lang="hu-HU" altLang="en-US" sz="2800" i="1" dirty="0">
                <a:latin typeface="+mn-lt"/>
              </a:rPr>
              <a:t>c</a:t>
            </a:r>
            <a:r>
              <a:rPr lang="hu-HU" altLang="en-US" sz="1200" i="1" dirty="0">
                <a:latin typeface="+mn-lt"/>
              </a:rPr>
              <a:t> </a:t>
            </a:r>
            <a:r>
              <a:rPr lang="hu-HU" altLang="en-US" sz="2800" dirty="0">
                <a:latin typeface="+mn-lt"/>
              </a:rPr>
              <a:t>) = </a:t>
            </a:r>
            <a:r>
              <a:rPr lang="hu-HU" altLang="en-US" sz="2800" i="1" dirty="0">
                <a:latin typeface="+mn-lt"/>
              </a:rPr>
              <a:t>O</a:t>
            </a:r>
            <a:r>
              <a:rPr lang="hu-HU" altLang="en-US" sz="2800" dirty="0">
                <a:latin typeface="+mn-lt"/>
              </a:rPr>
              <a:t>(</a:t>
            </a:r>
            <a:r>
              <a:rPr lang="hu-HU" altLang="en-US" sz="2800" i="1" dirty="0">
                <a:latin typeface="+mn-lt"/>
              </a:rPr>
              <a:t>n</a:t>
            </a:r>
            <a:r>
              <a:rPr lang="hu-HU" altLang="en-US" sz="2800" baseline="30000" dirty="0">
                <a:latin typeface="+mn-lt"/>
              </a:rPr>
              <a:t>2</a:t>
            </a:r>
            <a:r>
              <a:rPr lang="hu-HU" altLang="en-US" sz="2800" dirty="0">
                <a:latin typeface="+mn-lt"/>
              </a:rPr>
              <a:t>) </a:t>
            </a:r>
            <a:endParaRPr lang="hu-HU" altLang="en-US" dirty="0">
              <a:latin typeface="+mn-lt"/>
            </a:endParaRPr>
          </a:p>
          <a:p>
            <a:endParaRPr lang="hu-HU" altLang="en-US" dirty="0">
              <a:latin typeface="+mn-lt"/>
            </a:endParaRPr>
          </a:p>
          <a:p>
            <a:endParaRPr lang="hu-HU" altLang="en-US" sz="1200" dirty="0">
              <a:latin typeface="+mn-lt"/>
            </a:endParaRPr>
          </a:p>
        </p:txBody>
      </p:sp>
      <p:grpSp>
        <p:nvGrpSpPr>
          <p:cNvPr id="4" name="Group 39"/>
          <p:cNvGrpSpPr>
            <a:grpSpLocks/>
          </p:cNvGrpSpPr>
          <p:nvPr/>
        </p:nvGrpSpPr>
        <p:grpSpPr bwMode="auto">
          <a:xfrm>
            <a:off x="1703388" y="5300663"/>
            <a:ext cx="2952750" cy="1441450"/>
            <a:chOff x="113" y="3339"/>
            <a:chExt cx="1860" cy="908"/>
          </a:xfrm>
        </p:grpSpPr>
        <p:sp>
          <p:nvSpPr>
            <p:cNvPr id="38923" name="Line 24"/>
            <p:cNvSpPr>
              <a:spLocks noChangeShapeType="1"/>
            </p:cNvSpPr>
            <p:nvPr/>
          </p:nvSpPr>
          <p:spPr bwMode="auto">
            <a:xfrm>
              <a:off x="385" y="3339"/>
              <a:ext cx="0" cy="8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4" name="Line 25"/>
            <p:cNvSpPr>
              <a:spLocks noChangeShapeType="1"/>
            </p:cNvSpPr>
            <p:nvPr/>
          </p:nvSpPr>
          <p:spPr bwMode="auto">
            <a:xfrm>
              <a:off x="748" y="3339"/>
              <a:ext cx="0" cy="8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5" name="Line 26"/>
            <p:cNvSpPr>
              <a:spLocks noChangeShapeType="1"/>
            </p:cNvSpPr>
            <p:nvPr/>
          </p:nvSpPr>
          <p:spPr bwMode="auto">
            <a:xfrm>
              <a:off x="1111" y="3339"/>
              <a:ext cx="0" cy="8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6" name="Line 27"/>
            <p:cNvSpPr>
              <a:spLocks noChangeShapeType="1"/>
            </p:cNvSpPr>
            <p:nvPr/>
          </p:nvSpPr>
          <p:spPr bwMode="auto">
            <a:xfrm>
              <a:off x="1474" y="3339"/>
              <a:ext cx="0" cy="84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7" name="Line 28"/>
            <p:cNvSpPr>
              <a:spLocks noChangeShapeType="1"/>
            </p:cNvSpPr>
            <p:nvPr/>
          </p:nvSpPr>
          <p:spPr bwMode="auto">
            <a:xfrm flipV="1">
              <a:off x="158" y="3385"/>
              <a:ext cx="1815" cy="816"/>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8" name="Line 29"/>
            <p:cNvSpPr>
              <a:spLocks noChangeShapeType="1"/>
            </p:cNvSpPr>
            <p:nvPr/>
          </p:nvSpPr>
          <p:spPr bwMode="auto">
            <a:xfrm>
              <a:off x="158" y="4201"/>
              <a:ext cx="163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9" name="Line 30"/>
            <p:cNvSpPr>
              <a:spLocks noChangeShapeType="1"/>
            </p:cNvSpPr>
            <p:nvPr/>
          </p:nvSpPr>
          <p:spPr bwMode="auto">
            <a:xfrm>
              <a:off x="158" y="3838"/>
              <a:ext cx="163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0" name="Line 31"/>
            <p:cNvSpPr>
              <a:spLocks noChangeShapeType="1"/>
            </p:cNvSpPr>
            <p:nvPr/>
          </p:nvSpPr>
          <p:spPr bwMode="auto">
            <a:xfrm flipV="1">
              <a:off x="204" y="3475"/>
              <a:ext cx="163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Oval 32"/>
            <p:cNvSpPr>
              <a:spLocks noChangeArrowheads="1"/>
            </p:cNvSpPr>
            <p:nvPr/>
          </p:nvSpPr>
          <p:spPr bwMode="auto">
            <a:xfrm>
              <a:off x="340" y="4065"/>
              <a:ext cx="90" cy="91"/>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32" name="Oval 33"/>
            <p:cNvSpPr>
              <a:spLocks noChangeArrowheads="1"/>
            </p:cNvSpPr>
            <p:nvPr/>
          </p:nvSpPr>
          <p:spPr bwMode="auto">
            <a:xfrm>
              <a:off x="703" y="3884"/>
              <a:ext cx="90" cy="91"/>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33" name="Oval 34"/>
            <p:cNvSpPr>
              <a:spLocks noChangeArrowheads="1"/>
            </p:cNvSpPr>
            <p:nvPr/>
          </p:nvSpPr>
          <p:spPr bwMode="auto">
            <a:xfrm>
              <a:off x="1066" y="3702"/>
              <a:ext cx="90" cy="91"/>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34" name="Oval 35"/>
            <p:cNvSpPr>
              <a:spLocks noChangeArrowheads="1"/>
            </p:cNvSpPr>
            <p:nvPr/>
          </p:nvSpPr>
          <p:spPr bwMode="auto">
            <a:xfrm>
              <a:off x="1429" y="3566"/>
              <a:ext cx="90" cy="91"/>
            </a:xfrm>
            <a:prstGeom prst="ellipse">
              <a:avLst/>
            </a:prstGeom>
            <a:solidFill>
              <a:srgbClr val="FFFF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35" name="Oval 36"/>
            <p:cNvSpPr>
              <a:spLocks noChangeArrowheads="1"/>
            </p:cNvSpPr>
            <p:nvPr/>
          </p:nvSpPr>
          <p:spPr bwMode="auto">
            <a:xfrm>
              <a:off x="113" y="4156"/>
              <a:ext cx="90" cy="9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36" name="Oval 37"/>
            <p:cNvSpPr>
              <a:spLocks noChangeArrowheads="1"/>
            </p:cNvSpPr>
            <p:nvPr/>
          </p:nvSpPr>
          <p:spPr bwMode="auto">
            <a:xfrm>
              <a:off x="930" y="3793"/>
              <a:ext cx="90" cy="9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37" name="Oval 38"/>
            <p:cNvSpPr>
              <a:spLocks noChangeArrowheads="1"/>
            </p:cNvSpPr>
            <p:nvPr/>
          </p:nvSpPr>
          <p:spPr bwMode="auto">
            <a:xfrm>
              <a:off x="1746" y="3430"/>
              <a:ext cx="90" cy="91"/>
            </a:xfrm>
            <a:prstGeom prst="ellipse">
              <a:avLst/>
            </a:prstGeom>
            <a:solidFill>
              <a:schemeClr val="hlink"/>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5048325" y="4495800"/>
            <a:ext cx="528811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u="sng">
                <a:latin typeface="+mn-lt"/>
              </a:rPr>
              <a:t>Sugárkövetés:</a:t>
            </a:r>
          </a:p>
          <a:p>
            <a:r>
              <a:rPr lang="hu-HU" altLang="en-US" b="1">
                <a:latin typeface="+mn-lt"/>
              </a:rPr>
              <a:t>     </a:t>
            </a:r>
            <a:r>
              <a:rPr lang="hu-HU" altLang="en-US">
                <a:latin typeface="+mn-lt"/>
              </a:rPr>
              <a:t>FOR összes sugár által metszett cellára</a:t>
            </a:r>
          </a:p>
          <a:p>
            <a:r>
              <a:rPr lang="hu-HU" altLang="en-US">
                <a:latin typeface="+mn-lt"/>
              </a:rPr>
              <a:t>	Metszés a cellában lévőkkel</a:t>
            </a:r>
          </a:p>
          <a:p>
            <a:r>
              <a:rPr lang="hu-HU" altLang="en-US">
                <a:latin typeface="+mn-lt"/>
              </a:rPr>
              <a:t>	IF van metszés RETURN</a:t>
            </a:r>
          </a:p>
          <a:p>
            <a:r>
              <a:rPr lang="hu-HU" altLang="en-US">
                <a:latin typeface="+mn-lt"/>
              </a:rPr>
              <a:t>     ENDFOR	</a:t>
            </a:r>
          </a:p>
        </p:txBody>
      </p:sp>
      <p:sp>
        <p:nvSpPr>
          <p:cNvPr id="240647" name="Rectangle 7"/>
          <p:cNvSpPr>
            <a:spLocks noGrp="1" noChangeArrowheads="1"/>
          </p:cNvSpPr>
          <p:nvPr>
            <p:ph type="title"/>
          </p:nvPr>
        </p:nvSpPr>
        <p:spPr/>
        <p:txBody>
          <a:bodyPr/>
          <a:lstStyle/>
          <a:p>
            <a:pPr>
              <a:defRPr/>
            </a:pPr>
            <a:r>
              <a:rPr lang="hu-HU" dirty="0" smtClean="0">
                <a:solidFill>
                  <a:srgbClr val="FF0000"/>
                </a:solidFill>
              </a:rPr>
              <a:t>Nyolcas (oktális) fa</a:t>
            </a:r>
          </a:p>
        </p:txBody>
      </p:sp>
      <p:sp>
        <p:nvSpPr>
          <p:cNvPr id="39940" name="Text Box 19"/>
          <p:cNvSpPr txBox="1">
            <a:spLocks noChangeArrowheads="1"/>
          </p:cNvSpPr>
          <p:nvPr/>
        </p:nvSpPr>
        <p:spPr bwMode="auto">
          <a:xfrm>
            <a:off x="4967364" y="1600200"/>
            <a:ext cx="5665141"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u="sng">
                <a:latin typeface="+mn-lt"/>
              </a:rPr>
              <a:t>Faépítés( cella ):</a:t>
            </a:r>
            <a:endParaRPr lang="hu-HU" altLang="en-US">
              <a:latin typeface="+mn-lt"/>
            </a:endParaRPr>
          </a:p>
          <a:p>
            <a:r>
              <a:rPr lang="hu-HU" altLang="en-US">
                <a:latin typeface="+mn-lt"/>
              </a:rPr>
              <a:t>     IF a cellában kevés objektum van</a:t>
            </a:r>
          </a:p>
          <a:p>
            <a:r>
              <a:rPr lang="hu-HU" altLang="en-US">
                <a:latin typeface="+mn-lt"/>
              </a:rPr>
              <a:t>	cellában regisztráld az objektumokat</a:t>
            </a:r>
          </a:p>
          <a:p>
            <a:r>
              <a:rPr lang="hu-HU" altLang="en-US">
                <a:latin typeface="+mn-lt"/>
              </a:rPr>
              <a:t>     ELSE</a:t>
            </a:r>
          </a:p>
          <a:p>
            <a:r>
              <a:rPr lang="hu-HU" altLang="en-US">
                <a:latin typeface="+mn-lt"/>
              </a:rPr>
              <a:t>	cellafelezés: c1, c2, …, c8</a:t>
            </a:r>
          </a:p>
          <a:p>
            <a:r>
              <a:rPr lang="hu-HU" altLang="en-US">
                <a:latin typeface="+mn-lt"/>
              </a:rPr>
              <a:t>	Faépítés(c1)</a:t>
            </a:r>
            <a:r>
              <a:rPr lang="en-US" altLang="en-US">
                <a:latin typeface="+mn-lt"/>
              </a:rPr>
              <a:t>; … </a:t>
            </a:r>
            <a:r>
              <a:rPr lang="hu-HU" altLang="en-US">
                <a:latin typeface="+mn-lt"/>
              </a:rPr>
              <a:t>Faépítés(c8)</a:t>
            </a:r>
            <a:r>
              <a:rPr lang="en-US" altLang="en-US">
                <a:latin typeface="+mn-lt"/>
              </a:rPr>
              <a:t>;</a:t>
            </a:r>
          </a:p>
          <a:p>
            <a:r>
              <a:rPr lang="en-US" altLang="en-US">
                <a:latin typeface="+mn-lt"/>
              </a:rPr>
              <a:t>     ENDIF</a:t>
            </a:r>
          </a:p>
        </p:txBody>
      </p:sp>
      <p:grpSp>
        <p:nvGrpSpPr>
          <p:cNvPr id="2" name="Group 41"/>
          <p:cNvGrpSpPr>
            <a:grpSpLocks/>
          </p:cNvGrpSpPr>
          <p:nvPr/>
        </p:nvGrpSpPr>
        <p:grpSpPr bwMode="auto">
          <a:xfrm>
            <a:off x="2208213" y="2420938"/>
            <a:ext cx="3232150" cy="1752600"/>
            <a:chOff x="480" y="1488"/>
            <a:chExt cx="2036" cy="1104"/>
          </a:xfrm>
        </p:grpSpPr>
        <p:sp>
          <p:nvSpPr>
            <p:cNvPr id="39967" name="Rectangle 42"/>
            <p:cNvSpPr>
              <a:spLocks noChangeArrowheads="1"/>
            </p:cNvSpPr>
            <p:nvPr/>
          </p:nvSpPr>
          <p:spPr bwMode="auto">
            <a:xfrm>
              <a:off x="1584" y="1488"/>
              <a:ext cx="336" cy="384"/>
            </a:xfrm>
            <a:prstGeom prst="rect">
              <a:avLst/>
            </a:prstGeom>
            <a:solidFill>
              <a:schemeClr val="bg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68" name="Rectangle 43"/>
            <p:cNvSpPr>
              <a:spLocks noChangeArrowheads="1"/>
            </p:cNvSpPr>
            <p:nvPr/>
          </p:nvSpPr>
          <p:spPr bwMode="auto">
            <a:xfrm>
              <a:off x="480" y="1872"/>
              <a:ext cx="1440" cy="720"/>
            </a:xfrm>
            <a:prstGeom prst="rect">
              <a:avLst/>
            </a:prstGeom>
            <a:solidFill>
              <a:schemeClr val="bg2"/>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69" name="Rectangle 44"/>
            <p:cNvSpPr>
              <a:spLocks noChangeArrowheads="1"/>
            </p:cNvSpPr>
            <p:nvPr/>
          </p:nvSpPr>
          <p:spPr bwMode="auto">
            <a:xfrm>
              <a:off x="2400" y="1968"/>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70" name="Line 45"/>
            <p:cNvSpPr>
              <a:spLocks noChangeShapeType="1"/>
            </p:cNvSpPr>
            <p:nvPr/>
          </p:nvSpPr>
          <p:spPr bwMode="auto">
            <a:xfrm flipV="1">
              <a:off x="576" y="1824"/>
              <a:ext cx="1248" cy="576"/>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9942" name="Oval 46"/>
          <p:cNvSpPr>
            <a:spLocks noChangeArrowheads="1"/>
          </p:cNvSpPr>
          <p:nvPr/>
        </p:nvSpPr>
        <p:spPr bwMode="auto">
          <a:xfrm>
            <a:off x="3427413" y="1811338"/>
            <a:ext cx="457200" cy="533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t>2</a:t>
            </a:r>
          </a:p>
        </p:txBody>
      </p:sp>
      <p:sp>
        <p:nvSpPr>
          <p:cNvPr id="39943" name="Oval 47"/>
          <p:cNvSpPr>
            <a:spLocks noChangeArrowheads="1"/>
          </p:cNvSpPr>
          <p:nvPr/>
        </p:nvSpPr>
        <p:spPr bwMode="auto">
          <a:xfrm>
            <a:off x="2894013" y="2420938"/>
            <a:ext cx="323850" cy="47625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t>1</a:t>
            </a:r>
          </a:p>
        </p:txBody>
      </p:sp>
      <p:sp>
        <p:nvSpPr>
          <p:cNvPr id="39944" name="Oval 48"/>
          <p:cNvSpPr>
            <a:spLocks noChangeArrowheads="1"/>
          </p:cNvSpPr>
          <p:nvPr/>
        </p:nvSpPr>
        <p:spPr bwMode="auto">
          <a:xfrm>
            <a:off x="3579814" y="2554288"/>
            <a:ext cx="663575" cy="41275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t>3</a:t>
            </a:r>
          </a:p>
        </p:txBody>
      </p:sp>
      <p:sp>
        <p:nvSpPr>
          <p:cNvPr id="39945" name="Rectangle 49"/>
          <p:cNvSpPr>
            <a:spLocks noChangeArrowheads="1"/>
          </p:cNvSpPr>
          <p:nvPr/>
        </p:nvSpPr>
        <p:spPr bwMode="auto">
          <a:xfrm>
            <a:off x="2208213" y="1811338"/>
            <a:ext cx="2286000" cy="2362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6" name="Line 50"/>
          <p:cNvSpPr>
            <a:spLocks noChangeShapeType="1"/>
          </p:cNvSpPr>
          <p:nvPr/>
        </p:nvSpPr>
        <p:spPr bwMode="auto">
          <a:xfrm>
            <a:off x="2184401" y="1811338"/>
            <a:ext cx="233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947" name="Text Box 51"/>
          <p:cNvSpPr txBox="1">
            <a:spLocks noChangeArrowheads="1"/>
          </p:cNvSpPr>
          <p:nvPr/>
        </p:nvSpPr>
        <p:spPr bwMode="auto">
          <a:xfrm>
            <a:off x="2817814" y="6154739"/>
            <a:ext cx="10318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a:latin typeface="+mn-lt"/>
              </a:rPr>
              <a:t>Octree</a:t>
            </a:r>
            <a:endParaRPr lang="hu-HU" altLang="en-US" dirty="0">
              <a:latin typeface="+mn-lt"/>
            </a:endParaRPr>
          </a:p>
        </p:txBody>
      </p:sp>
      <p:grpSp>
        <p:nvGrpSpPr>
          <p:cNvPr id="3" name="Group 52"/>
          <p:cNvGrpSpPr>
            <a:grpSpLocks/>
          </p:cNvGrpSpPr>
          <p:nvPr/>
        </p:nvGrpSpPr>
        <p:grpSpPr bwMode="auto">
          <a:xfrm>
            <a:off x="2055813" y="1811338"/>
            <a:ext cx="2438400" cy="3871912"/>
            <a:chOff x="384" y="1104"/>
            <a:chExt cx="1536" cy="2439"/>
          </a:xfrm>
        </p:grpSpPr>
        <p:grpSp>
          <p:nvGrpSpPr>
            <p:cNvPr id="39959" name="Group 53"/>
            <p:cNvGrpSpPr>
              <a:grpSpLocks/>
            </p:cNvGrpSpPr>
            <p:nvPr/>
          </p:nvGrpSpPr>
          <p:grpSpPr bwMode="auto">
            <a:xfrm>
              <a:off x="480" y="1104"/>
              <a:ext cx="1440" cy="2064"/>
              <a:chOff x="480" y="1104"/>
              <a:chExt cx="1440" cy="2064"/>
            </a:xfrm>
          </p:grpSpPr>
          <p:sp>
            <p:nvSpPr>
              <p:cNvPr id="39961" name="Rectangle 54"/>
              <p:cNvSpPr>
                <a:spLocks noChangeArrowheads="1"/>
              </p:cNvSpPr>
              <p:nvPr/>
            </p:nvSpPr>
            <p:spPr bwMode="auto">
              <a:xfrm>
                <a:off x="480" y="1104"/>
                <a:ext cx="720" cy="14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62" name="Rectangle 55"/>
              <p:cNvSpPr>
                <a:spLocks noChangeArrowheads="1"/>
              </p:cNvSpPr>
              <p:nvPr/>
            </p:nvSpPr>
            <p:spPr bwMode="auto">
              <a:xfrm>
                <a:off x="480" y="1872"/>
                <a:ext cx="1440" cy="72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63" name="Line 56"/>
              <p:cNvSpPr>
                <a:spLocks noChangeShapeType="1"/>
              </p:cNvSpPr>
              <p:nvPr/>
            </p:nvSpPr>
            <p:spPr bwMode="auto">
              <a:xfrm flipH="1">
                <a:off x="480" y="2784"/>
                <a:ext cx="72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64" name="Line 57"/>
              <p:cNvSpPr>
                <a:spLocks noChangeShapeType="1"/>
              </p:cNvSpPr>
              <p:nvPr/>
            </p:nvSpPr>
            <p:spPr bwMode="auto">
              <a:xfrm flipH="1">
                <a:off x="960" y="2784"/>
                <a:ext cx="24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65" name="Line 58"/>
              <p:cNvSpPr>
                <a:spLocks noChangeShapeType="1"/>
              </p:cNvSpPr>
              <p:nvPr/>
            </p:nvSpPr>
            <p:spPr bwMode="auto">
              <a:xfrm>
                <a:off x="1200" y="2784"/>
                <a:ext cx="192"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66" name="Line 59"/>
              <p:cNvSpPr>
                <a:spLocks noChangeShapeType="1"/>
              </p:cNvSpPr>
              <p:nvPr/>
            </p:nvSpPr>
            <p:spPr bwMode="auto">
              <a:xfrm>
                <a:off x="1200" y="2784"/>
                <a:ext cx="720"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9960" name="Text Box 60"/>
            <p:cNvSpPr txBox="1">
              <a:spLocks noChangeArrowheads="1"/>
            </p:cNvSpPr>
            <p:nvPr/>
          </p:nvSpPr>
          <p:spPr bwMode="auto">
            <a:xfrm>
              <a:off x="384" y="3216"/>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1</a:t>
              </a:r>
            </a:p>
          </p:txBody>
        </p:sp>
      </p:grpSp>
      <p:grpSp>
        <p:nvGrpSpPr>
          <p:cNvPr id="5" name="Group 61"/>
          <p:cNvGrpSpPr>
            <a:grpSpLocks/>
          </p:cNvGrpSpPr>
          <p:nvPr/>
        </p:nvGrpSpPr>
        <p:grpSpPr bwMode="auto">
          <a:xfrm>
            <a:off x="3351213" y="1811338"/>
            <a:ext cx="1752600" cy="4481512"/>
            <a:chOff x="1200" y="1104"/>
            <a:chExt cx="1104" cy="2823"/>
          </a:xfrm>
        </p:grpSpPr>
        <p:sp>
          <p:nvSpPr>
            <p:cNvPr id="39950" name="Rectangle 62"/>
            <p:cNvSpPr>
              <a:spLocks noChangeArrowheads="1"/>
            </p:cNvSpPr>
            <p:nvPr/>
          </p:nvSpPr>
          <p:spPr bwMode="auto">
            <a:xfrm>
              <a:off x="1200" y="1104"/>
              <a:ext cx="384" cy="76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51" name="Rectangle 63"/>
            <p:cNvSpPr>
              <a:spLocks noChangeArrowheads="1"/>
            </p:cNvSpPr>
            <p:nvPr/>
          </p:nvSpPr>
          <p:spPr bwMode="auto">
            <a:xfrm>
              <a:off x="1200" y="1104"/>
              <a:ext cx="720" cy="38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52" name="Text Box 64"/>
            <p:cNvSpPr txBox="1">
              <a:spLocks noChangeArrowheads="1"/>
            </p:cNvSpPr>
            <p:nvPr/>
          </p:nvSpPr>
          <p:spPr bwMode="auto">
            <a:xfrm>
              <a:off x="1392" y="3408"/>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2</a:t>
              </a:r>
            </a:p>
          </p:txBody>
        </p:sp>
        <p:sp>
          <p:nvSpPr>
            <p:cNvPr id="39953" name="Line 65"/>
            <p:cNvSpPr>
              <a:spLocks noChangeShapeType="1"/>
            </p:cNvSpPr>
            <p:nvPr/>
          </p:nvSpPr>
          <p:spPr bwMode="auto">
            <a:xfrm flipH="1">
              <a:off x="1584" y="3168"/>
              <a:ext cx="336"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4" name="Line 66"/>
            <p:cNvSpPr>
              <a:spLocks noChangeShapeType="1"/>
            </p:cNvSpPr>
            <p:nvPr/>
          </p:nvSpPr>
          <p:spPr bwMode="auto">
            <a:xfrm flipH="1">
              <a:off x="1776" y="3168"/>
              <a:ext cx="144"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5" name="Line 67"/>
            <p:cNvSpPr>
              <a:spLocks noChangeShapeType="1"/>
            </p:cNvSpPr>
            <p:nvPr/>
          </p:nvSpPr>
          <p:spPr bwMode="auto">
            <a:xfrm>
              <a:off x="1920" y="3168"/>
              <a:ext cx="192" cy="43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6" name="Line 68"/>
            <p:cNvSpPr>
              <a:spLocks noChangeShapeType="1"/>
            </p:cNvSpPr>
            <p:nvPr/>
          </p:nvSpPr>
          <p:spPr bwMode="auto">
            <a:xfrm>
              <a:off x="1920" y="3168"/>
              <a:ext cx="384"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7" name="Text Box 69"/>
            <p:cNvSpPr txBox="1">
              <a:spLocks noChangeArrowheads="1"/>
            </p:cNvSpPr>
            <p:nvPr/>
          </p:nvSpPr>
          <p:spPr bwMode="auto">
            <a:xfrm>
              <a:off x="1632" y="3600"/>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3</a:t>
              </a:r>
            </a:p>
          </p:txBody>
        </p:sp>
        <p:sp>
          <p:nvSpPr>
            <p:cNvPr id="39958" name="Text Box 70"/>
            <p:cNvSpPr txBox="1">
              <a:spLocks noChangeArrowheads="1"/>
            </p:cNvSpPr>
            <p:nvPr/>
          </p:nvSpPr>
          <p:spPr bwMode="auto">
            <a:xfrm>
              <a:off x="1968" y="3600"/>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3</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524000" y="332656"/>
            <a:ext cx="9144000" cy="1143000"/>
          </a:xfrm>
        </p:spPr>
        <p:txBody>
          <a:bodyPr/>
          <a:lstStyle/>
          <a:p>
            <a:pPr>
              <a:defRPr/>
            </a:pPr>
            <a:r>
              <a:rPr lang="hu-HU" dirty="0" err="1" smtClean="0">
                <a:solidFill>
                  <a:srgbClr val="FF0000"/>
                </a:solidFill>
              </a:rPr>
              <a:t>Binary</a:t>
            </a:r>
            <a:r>
              <a:rPr lang="hu-HU" dirty="0" smtClean="0">
                <a:solidFill>
                  <a:srgbClr val="FF0000"/>
                </a:solidFill>
              </a:rPr>
              <a:t> </a:t>
            </a:r>
            <a:r>
              <a:rPr lang="hu-HU" dirty="0" err="1" smtClean="0">
                <a:solidFill>
                  <a:srgbClr val="FF0000"/>
                </a:solidFill>
              </a:rPr>
              <a:t>Space</a:t>
            </a:r>
            <a:r>
              <a:rPr lang="hu-HU" dirty="0" smtClean="0">
                <a:solidFill>
                  <a:srgbClr val="FF0000"/>
                </a:solidFill>
              </a:rPr>
              <a:t> </a:t>
            </a:r>
            <a:r>
              <a:rPr lang="hu-HU" dirty="0" err="1" smtClean="0">
                <a:solidFill>
                  <a:srgbClr val="FF0000"/>
                </a:solidFill>
              </a:rPr>
              <a:t>Partitioning</a:t>
            </a:r>
            <a:r>
              <a:rPr lang="hu-HU" dirty="0" smtClean="0">
                <a:solidFill>
                  <a:srgbClr val="FF0000"/>
                </a:solidFill>
              </a:rPr>
              <a:t> fa (</a:t>
            </a:r>
            <a:r>
              <a:rPr lang="hu-HU" dirty="0" err="1" smtClean="0">
                <a:solidFill>
                  <a:srgbClr val="FF0000"/>
                </a:solidFill>
              </a:rPr>
              <a:t>kd-fa</a:t>
            </a:r>
            <a:r>
              <a:rPr lang="hu-HU" dirty="0" smtClean="0">
                <a:solidFill>
                  <a:srgbClr val="FF0000"/>
                </a:solidFill>
              </a:rPr>
              <a:t>)</a:t>
            </a:r>
          </a:p>
        </p:txBody>
      </p:sp>
      <p:sp>
        <p:nvSpPr>
          <p:cNvPr id="40963" name="Text Box 12"/>
          <p:cNvSpPr txBox="1">
            <a:spLocks noChangeArrowheads="1"/>
          </p:cNvSpPr>
          <p:nvPr/>
        </p:nvSpPr>
        <p:spPr bwMode="auto">
          <a:xfrm>
            <a:off x="4943873" y="1752600"/>
            <a:ext cx="566514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u="sng">
                <a:latin typeface="+mn-lt"/>
              </a:rPr>
              <a:t>Faépítés( cella ):</a:t>
            </a:r>
            <a:endParaRPr lang="hu-HU" altLang="en-US">
              <a:latin typeface="+mn-lt"/>
            </a:endParaRPr>
          </a:p>
          <a:p>
            <a:r>
              <a:rPr lang="hu-HU" altLang="en-US">
                <a:latin typeface="+mn-lt"/>
              </a:rPr>
              <a:t>     IF a cellában kevés objektum van</a:t>
            </a:r>
          </a:p>
          <a:p>
            <a:r>
              <a:rPr lang="hu-HU" altLang="en-US">
                <a:latin typeface="+mn-lt"/>
              </a:rPr>
              <a:t>	cellában regisztráld az objektumokat</a:t>
            </a:r>
          </a:p>
          <a:p>
            <a:r>
              <a:rPr lang="hu-HU" altLang="en-US">
                <a:latin typeface="+mn-lt"/>
              </a:rPr>
              <a:t>     ELSE</a:t>
            </a:r>
          </a:p>
          <a:p>
            <a:r>
              <a:rPr lang="hu-HU" altLang="en-US">
                <a:latin typeface="+mn-lt"/>
              </a:rPr>
              <a:t>	sík keresés</a:t>
            </a:r>
          </a:p>
          <a:p>
            <a:r>
              <a:rPr lang="hu-HU" altLang="en-US">
                <a:latin typeface="+mn-lt"/>
              </a:rPr>
              <a:t>	cella felezés a síkkal: c1, c2</a:t>
            </a:r>
          </a:p>
          <a:p>
            <a:r>
              <a:rPr lang="hu-HU" altLang="en-US">
                <a:latin typeface="+mn-lt"/>
              </a:rPr>
              <a:t>	Faépítés(c1)</a:t>
            </a:r>
            <a:r>
              <a:rPr lang="en-US" altLang="en-US">
                <a:latin typeface="+mn-lt"/>
              </a:rPr>
              <a:t>; </a:t>
            </a:r>
            <a:r>
              <a:rPr lang="hu-HU" altLang="en-US">
                <a:latin typeface="+mn-lt"/>
              </a:rPr>
              <a:t>Faépítés(c2)</a:t>
            </a:r>
            <a:r>
              <a:rPr lang="en-US" altLang="en-US">
                <a:latin typeface="+mn-lt"/>
              </a:rPr>
              <a:t>;</a:t>
            </a:r>
          </a:p>
          <a:p>
            <a:r>
              <a:rPr lang="en-US" altLang="en-US">
                <a:latin typeface="+mn-lt"/>
              </a:rPr>
              <a:t>     ENDIF</a:t>
            </a:r>
          </a:p>
        </p:txBody>
      </p:sp>
      <p:sp>
        <p:nvSpPr>
          <p:cNvPr id="40964" name="Rectangle 20"/>
          <p:cNvSpPr>
            <a:spLocks noChangeArrowheads="1"/>
          </p:cNvSpPr>
          <p:nvPr/>
        </p:nvSpPr>
        <p:spPr bwMode="auto">
          <a:xfrm>
            <a:off x="5024835" y="4724400"/>
            <a:ext cx="474386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b="1" u="sng">
                <a:latin typeface="+mn-lt"/>
              </a:rPr>
              <a:t>Sugárkövetés:</a:t>
            </a:r>
          </a:p>
          <a:p>
            <a:r>
              <a:rPr lang="hu-HU" altLang="en-US" b="1">
                <a:latin typeface="+mn-lt"/>
              </a:rPr>
              <a:t>     </a:t>
            </a:r>
            <a:r>
              <a:rPr lang="hu-HU" altLang="en-US">
                <a:latin typeface="+mn-lt"/>
              </a:rPr>
              <a:t>FOR each cell intersecting the line</a:t>
            </a:r>
          </a:p>
          <a:p>
            <a:r>
              <a:rPr lang="hu-HU" altLang="en-US">
                <a:latin typeface="+mn-lt"/>
              </a:rPr>
              <a:t>	Metszés a cellában lévőkkel</a:t>
            </a:r>
          </a:p>
          <a:p>
            <a:r>
              <a:rPr lang="hu-HU" altLang="en-US">
                <a:latin typeface="+mn-lt"/>
              </a:rPr>
              <a:t>	IF van metszés RETURN</a:t>
            </a:r>
          </a:p>
          <a:p>
            <a:r>
              <a:rPr lang="hu-HU" altLang="en-US">
                <a:latin typeface="+mn-lt"/>
              </a:rPr>
              <a:t>     ENDFOR	</a:t>
            </a:r>
          </a:p>
        </p:txBody>
      </p:sp>
      <p:grpSp>
        <p:nvGrpSpPr>
          <p:cNvPr id="2" name="Group 21"/>
          <p:cNvGrpSpPr>
            <a:grpSpLocks/>
          </p:cNvGrpSpPr>
          <p:nvPr/>
        </p:nvGrpSpPr>
        <p:grpSpPr bwMode="auto">
          <a:xfrm>
            <a:off x="2133600" y="1905000"/>
            <a:ext cx="3232150" cy="2362200"/>
            <a:chOff x="384" y="1200"/>
            <a:chExt cx="2036" cy="1488"/>
          </a:xfrm>
        </p:grpSpPr>
        <p:sp>
          <p:nvSpPr>
            <p:cNvPr id="40983" name="Freeform 22"/>
            <p:cNvSpPr>
              <a:spLocks/>
            </p:cNvSpPr>
            <p:nvPr/>
          </p:nvSpPr>
          <p:spPr bwMode="auto">
            <a:xfrm>
              <a:off x="384" y="1200"/>
              <a:ext cx="1488" cy="1488"/>
            </a:xfrm>
            <a:custGeom>
              <a:avLst/>
              <a:gdLst>
                <a:gd name="T0" fmla="*/ 0 w 1488"/>
                <a:gd name="T1" fmla="*/ 1488 h 1488"/>
                <a:gd name="T2" fmla="*/ 0 w 1488"/>
                <a:gd name="T3" fmla="*/ 0 h 1488"/>
                <a:gd name="T4" fmla="*/ 768 w 1488"/>
                <a:gd name="T5" fmla="*/ 0 h 1488"/>
                <a:gd name="T6" fmla="*/ 768 w 1488"/>
                <a:gd name="T7" fmla="*/ 432 h 1488"/>
                <a:gd name="T8" fmla="*/ 1488 w 1488"/>
                <a:gd name="T9" fmla="*/ 432 h 1488"/>
                <a:gd name="T10" fmla="*/ 1488 w 1488"/>
                <a:gd name="T11" fmla="*/ 1488 h 1488"/>
                <a:gd name="T12" fmla="*/ 0 w 1488"/>
                <a:gd name="T13" fmla="*/ 1488 h 1488"/>
                <a:gd name="T14" fmla="*/ 0 60000 65536"/>
                <a:gd name="T15" fmla="*/ 0 60000 65536"/>
                <a:gd name="T16" fmla="*/ 0 60000 65536"/>
                <a:gd name="T17" fmla="*/ 0 60000 65536"/>
                <a:gd name="T18" fmla="*/ 0 60000 65536"/>
                <a:gd name="T19" fmla="*/ 0 60000 65536"/>
                <a:gd name="T20" fmla="*/ 0 60000 65536"/>
                <a:gd name="T21" fmla="*/ 0 w 1488"/>
                <a:gd name="T22" fmla="*/ 0 h 1488"/>
                <a:gd name="T23" fmla="*/ 1488 w 1488"/>
                <a:gd name="T24" fmla="*/ 1488 h 1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8" h="1488">
                  <a:moveTo>
                    <a:pt x="0" y="1488"/>
                  </a:moveTo>
                  <a:lnTo>
                    <a:pt x="0" y="0"/>
                  </a:lnTo>
                  <a:lnTo>
                    <a:pt x="768" y="0"/>
                  </a:lnTo>
                  <a:lnTo>
                    <a:pt x="768" y="432"/>
                  </a:lnTo>
                  <a:lnTo>
                    <a:pt x="1488" y="432"/>
                  </a:lnTo>
                  <a:lnTo>
                    <a:pt x="1488" y="1488"/>
                  </a:lnTo>
                  <a:lnTo>
                    <a:pt x="0" y="1488"/>
                  </a:lnTo>
                  <a:close/>
                </a:path>
              </a:pathLst>
            </a:custGeom>
            <a:solidFill>
              <a:schemeClr val="bg2"/>
            </a:solidFill>
            <a:ln w="12700" cap="flat" cmpd="sng">
              <a:solidFill>
                <a:schemeClr val="tx1"/>
              </a:solidFill>
              <a:prstDash val="solid"/>
              <a:round/>
              <a:headEnd/>
              <a:tailEnd/>
            </a:ln>
          </p:spPr>
          <p:txBody>
            <a:bodyPr wrap="none" anchor="ctr"/>
            <a:lstStyle/>
            <a:p>
              <a:endParaRPr lang="en-US"/>
            </a:p>
          </p:txBody>
        </p:sp>
        <p:sp>
          <p:nvSpPr>
            <p:cNvPr id="40984" name="Line 23"/>
            <p:cNvSpPr>
              <a:spLocks noChangeShapeType="1"/>
            </p:cNvSpPr>
            <p:nvPr/>
          </p:nvSpPr>
          <p:spPr bwMode="auto">
            <a:xfrm flipV="1">
              <a:off x="672" y="2016"/>
              <a:ext cx="1104" cy="432"/>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5" name="Rectangle 24"/>
            <p:cNvSpPr>
              <a:spLocks noChangeArrowheads="1"/>
            </p:cNvSpPr>
            <p:nvPr/>
          </p:nvSpPr>
          <p:spPr bwMode="auto">
            <a:xfrm>
              <a:off x="2304" y="1632"/>
              <a:ext cx="1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40966" name="Line 25"/>
          <p:cNvSpPr>
            <a:spLocks noChangeShapeType="1"/>
          </p:cNvSpPr>
          <p:nvPr/>
        </p:nvSpPr>
        <p:spPr bwMode="auto">
          <a:xfrm>
            <a:off x="2171700" y="1905000"/>
            <a:ext cx="2057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7" name="Rectangle 26"/>
          <p:cNvSpPr>
            <a:spLocks noChangeArrowheads="1"/>
          </p:cNvSpPr>
          <p:nvPr/>
        </p:nvSpPr>
        <p:spPr bwMode="auto">
          <a:xfrm>
            <a:off x="2133600" y="1905000"/>
            <a:ext cx="2362200" cy="2362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0968" name="Text Box 27"/>
          <p:cNvSpPr txBox="1">
            <a:spLocks noChangeArrowheads="1"/>
          </p:cNvSpPr>
          <p:nvPr/>
        </p:nvSpPr>
        <p:spPr bwMode="auto">
          <a:xfrm>
            <a:off x="2971800" y="6172201"/>
            <a:ext cx="1085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err="1">
                <a:latin typeface="+mn-lt"/>
              </a:rPr>
              <a:t>kd-tree</a:t>
            </a:r>
            <a:endParaRPr lang="hu-HU" altLang="en-US" dirty="0">
              <a:latin typeface="+mn-lt"/>
            </a:endParaRPr>
          </a:p>
        </p:txBody>
      </p:sp>
      <p:sp>
        <p:nvSpPr>
          <p:cNvPr id="40969" name="Oval 28"/>
          <p:cNvSpPr>
            <a:spLocks noChangeArrowheads="1"/>
          </p:cNvSpPr>
          <p:nvPr/>
        </p:nvSpPr>
        <p:spPr bwMode="auto">
          <a:xfrm>
            <a:off x="3429000" y="1981200"/>
            <a:ext cx="457200" cy="533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t>2</a:t>
            </a:r>
          </a:p>
        </p:txBody>
      </p:sp>
      <p:sp>
        <p:nvSpPr>
          <p:cNvPr id="40970" name="Oval 29"/>
          <p:cNvSpPr>
            <a:spLocks noChangeArrowheads="1"/>
          </p:cNvSpPr>
          <p:nvPr/>
        </p:nvSpPr>
        <p:spPr bwMode="auto">
          <a:xfrm>
            <a:off x="2895600" y="2514600"/>
            <a:ext cx="323850" cy="47625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t>1</a:t>
            </a:r>
          </a:p>
        </p:txBody>
      </p:sp>
      <p:sp>
        <p:nvSpPr>
          <p:cNvPr id="40971" name="Oval 30"/>
          <p:cNvSpPr>
            <a:spLocks noChangeArrowheads="1"/>
          </p:cNvSpPr>
          <p:nvPr/>
        </p:nvSpPr>
        <p:spPr bwMode="auto">
          <a:xfrm>
            <a:off x="3657601" y="2667000"/>
            <a:ext cx="663575" cy="41275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a:t>3</a:t>
            </a:r>
          </a:p>
        </p:txBody>
      </p:sp>
      <p:grpSp>
        <p:nvGrpSpPr>
          <p:cNvPr id="3" name="Group 31"/>
          <p:cNvGrpSpPr>
            <a:grpSpLocks/>
          </p:cNvGrpSpPr>
          <p:nvPr/>
        </p:nvGrpSpPr>
        <p:grpSpPr bwMode="auto">
          <a:xfrm>
            <a:off x="2590800" y="1905001"/>
            <a:ext cx="1524000" cy="3643313"/>
            <a:chOff x="672" y="1200"/>
            <a:chExt cx="960" cy="2295"/>
          </a:xfrm>
        </p:grpSpPr>
        <p:sp>
          <p:nvSpPr>
            <p:cNvPr id="40979" name="Line 32"/>
            <p:cNvSpPr>
              <a:spLocks noChangeShapeType="1"/>
            </p:cNvSpPr>
            <p:nvPr/>
          </p:nvSpPr>
          <p:spPr bwMode="auto">
            <a:xfrm>
              <a:off x="1152" y="1200"/>
              <a:ext cx="0" cy="1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80" name="Line 33"/>
            <p:cNvSpPr>
              <a:spLocks noChangeShapeType="1"/>
            </p:cNvSpPr>
            <p:nvPr/>
          </p:nvSpPr>
          <p:spPr bwMode="auto">
            <a:xfrm flipH="1">
              <a:off x="816" y="2784"/>
              <a:ext cx="384"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1" name="Line 34"/>
            <p:cNvSpPr>
              <a:spLocks noChangeShapeType="1"/>
            </p:cNvSpPr>
            <p:nvPr/>
          </p:nvSpPr>
          <p:spPr bwMode="auto">
            <a:xfrm>
              <a:off x="1200" y="2784"/>
              <a:ext cx="432" cy="384"/>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2" name="Text Box 35"/>
            <p:cNvSpPr txBox="1">
              <a:spLocks noChangeArrowheads="1"/>
            </p:cNvSpPr>
            <p:nvPr/>
          </p:nvSpPr>
          <p:spPr bwMode="auto">
            <a:xfrm>
              <a:off x="672" y="3168"/>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1</a:t>
              </a:r>
            </a:p>
          </p:txBody>
        </p:sp>
      </p:grpSp>
      <p:grpSp>
        <p:nvGrpSpPr>
          <p:cNvPr id="4" name="Group 36"/>
          <p:cNvGrpSpPr>
            <a:grpSpLocks/>
          </p:cNvGrpSpPr>
          <p:nvPr/>
        </p:nvGrpSpPr>
        <p:grpSpPr bwMode="auto">
          <a:xfrm>
            <a:off x="3352800" y="2590801"/>
            <a:ext cx="1428750" cy="3414713"/>
            <a:chOff x="1152" y="1632"/>
            <a:chExt cx="900" cy="2151"/>
          </a:xfrm>
        </p:grpSpPr>
        <p:sp>
          <p:nvSpPr>
            <p:cNvPr id="40974" name="Line 37"/>
            <p:cNvSpPr>
              <a:spLocks noChangeShapeType="1"/>
            </p:cNvSpPr>
            <p:nvPr/>
          </p:nvSpPr>
          <p:spPr bwMode="auto">
            <a:xfrm>
              <a:off x="1152" y="1632"/>
              <a:ext cx="72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75" name="Text Box 38"/>
            <p:cNvSpPr txBox="1">
              <a:spLocks noChangeArrowheads="1"/>
            </p:cNvSpPr>
            <p:nvPr/>
          </p:nvSpPr>
          <p:spPr bwMode="auto">
            <a:xfrm>
              <a:off x="1152" y="3456"/>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2</a:t>
              </a:r>
            </a:p>
          </p:txBody>
        </p:sp>
        <p:sp>
          <p:nvSpPr>
            <p:cNvPr id="40976" name="Line 39"/>
            <p:cNvSpPr>
              <a:spLocks noChangeShapeType="1"/>
            </p:cNvSpPr>
            <p:nvPr/>
          </p:nvSpPr>
          <p:spPr bwMode="auto">
            <a:xfrm flipH="1">
              <a:off x="1248" y="3168"/>
              <a:ext cx="336"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7" name="Line 40"/>
            <p:cNvSpPr>
              <a:spLocks noChangeShapeType="1"/>
            </p:cNvSpPr>
            <p:nvPr/>
          </p:nvSpPr>
          <p:spPr bwMode="auto">
            <a:xfrm>
              <a:off x="1584" y="3168"/>
              <a:ext cx="384" cy="28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8" name="Text Box 41"/>
            <p:cNvSpPr txBox="1">
              <a:spLocks noChangeArrowheads="1"/>
            </p:cNvSpPr>
            <p:nvPr/>
          </p:nvSpPr>
          <p:spPr bwMode="auto">
            <a:xfrm>
              <a:off x="1824" y="3456"/>
              <a:ext cx="22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a:t>3</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en-US" dirty="0" err="1" smtClean="0">
                <a:solidFill>
                  <a:srgbClr val="FF0000"/>
                </a:solidFill>
              </a:rPr>
              <a:t>kd-fa</a:t>
            </a:r>
            <a:r>
              <a:rPr lang="en-US" dirty="0" smtClean="0">
                <a:solidFill>
                  <a:srgbClr val="FF0000"/>
                </a:solidFill>
              </a:rPr>
              <a:t> </a:t>
            </a:r>
            <a:r>
              <a:rPr lang="en-US" dirty="0" err="1" smtClean="0">
                <a:solidFill>
                  <a:srgbClr val="FF0000"/>
                </a:solidFill>
              </a:rPr>
              <a:t>bej</a:t>
            </a:r>
            <a:r>
              <a:rPr lang="hu-HU" dirty="0" err="1" smtClean="0">
                <a:solidFill>
                  <a:srgbClr val="FF0000"/>
                </a:solidFill>
              </a:rPr>
              <a:t>árása</a:t>
            </a:r>
            <a:endParaRPr lang="hu-HU" dirty="0">
              <a:solidFill>
                <a:srgbClr val="FF0000"/>
              </a:solidFill>
            </a:endParaRPr>
          </a:p>
        </p:txBody>
      </p:sp>
      <p:sp>
        <p:nvSpPr>
          <p:cNvPr id="41987" name="Téglalap 2"/>
          <p:cNvSpPr>
            <a:spLocks noChangeArrowheads="1"/>
          </p:cNvSpPr>
          <p:nvPr/>
        </p:nvSpPr>
        <p:spPr bwMode="auto">
          <a:xfrm>
            <a:off x="2495550" y="1916113"/>
            <a:ext cx="2520950" cy="187325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cxnSp>
        <p:nvCxnSpPr>
          <p:cNvPr id="5" name="Egyenes összekötő 4"/>
          <p:cNvCxnSpPr>
            <a:cxnSpLocks noChangeShapeType="1"/>
          </p:cNvCxnSpPr>
          <p:nvPr/>
        </p:nvCxnSpPr>
        <p:spPr bwMode="auto">
          <a:xfrm>
            <a:off x="3792538" y="1557339"/>
            <a:ext cx="0" cy="2592387"/>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41989" name="Egyenes összekötő nyíllal 7"/>
          <p:cNvCxnSpPr>
            <a:cxnSpLocks noChangeShapeType="1"/>
          </p:cNvCxnSpPr>
          <p:nvPr/>
        </p:nvCxnSpPr>
        <p:spPr bwMode="auto">
          <a:xfrm flipV="1">
            <a:off x="2135188" y="2565400"/>
            <a:ext cx="3313112" cy="647700"/>
          </a:xfrm>
          <a:prstGeom prst="straightConnector1">
            <a:avLst/>
          </a:prstGeom>
          <a:noFill/>
          <a:ln w="57150" algn="ctr">
            <a:solidFill>
              <a:srgbClr val="FF0000"/>
            </a:solidFill>
            <a:round/>
            <a:headEnd/>
            <a:tailEnd type="stealth" w="lg" len="lg"/>
          </a:ln>
          <a:extLst>
            <a:ext uri="{909E8E84-426E-40DD-AFC4-6F175D3DCCD1}">
              <a14:hiddenFill xmlns:a14="http://schemas.microsoft.com/office/drawing/2010/main">
                <a:noFill/>
              </a14:hiddenFill>
            </a:ext>
          </a:extLst>
        </p:spPr>
      </p:cxnSp>
      <p:sp>
        <p:nvSpPr>
          <p:cNvPr id="41990" name="Ellipszis 8"/>
          <p:cNvSpPr>
            <a:spLocks noChangeArrowheads="1"/>
          </p:cNvSpPr>
          <p:nvPr/>
        </p:nvSpPr>
        <p:spPr bwMode="auto">
          <a:xfrm>
            <a:off x="1919288" y="3141663"/>
            <a:ext cx="215900" cy="215900"/>
          </a:xfrm>
          <a:prstGeom prst="ellipse">
            <a:avLst/>
          </a:prstGeom>
          <a:solidFill>
            <a:srgbClr val="FF0000"/>
          </a:solidFill>
          <a:ln w="57150" algn="ctr">
            <a:solidFill>
              <a:srgbClr val="FF0000"/>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10" name="Szövegdoboz 9"/>
          <p:cNvSpPr txBox="1">
            <a:spLocks noChangeArrowheads="1"/>
          </p:cNvSpPr>
          <p:nvPr/>
        </p:nvSpPr>
        <p:spPr bwMode="auto">
          <a:xfrm>
            <a:off x="2566988" y="2060576"/>
            <a:ext cx="8814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közeli</a:t>
            </a:r>
          </a:p>
        </p:txBody>
      </p:sp>
      <p:sp>
        <p:nvSpPr>
          <p:cNvPr id="11" name="Szövegdoboz 10"/>
          <p:cNvSpPr txBox="1">
            <a:spLocks noChangeArrowheads="1"/>
          </p:cNvSpPr>
          <p:nvPr/>
        </p:nvSpPr>
        <p:spPr bwMode="auto">
          <a:xfrm>
            <a:off x="3863976" y="2060576"/>
            <a:ext cx="111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latin typeface="+mn-lt"/>
              </a:rPr>
              <a:t>t</a:t>
            </a:r>
            <a:r>
              <a:rPr lang="hu-HU" altLang="en-US">
                <a:latin typeface="+mn-lt"/>
              </a:rPr>
              <a:t>ávoli</a:t>
            </a:r>
            <a:r>
              <a:rPr lang="en-US" altLang="en-US">
                <a:latin typeface="+mn-lt"/>
              </a:rPr>
              <a:t> 1</a:t>
            </a:r>
            <a:endParaRPr lang="hu-HU" altLang="en-US">
              <a:latin typeface="+mn-lt"/>
            </a:endParaRPr>
          </a:p>
        </p:txBody>
      </p:sp>
      <p:sp>
        <p:nvSpPr>
          <p:cNvPr id="41993" name="Szövegdoboz 11"/>
          <p:cNvSpPr txBox="1">
            <a:spLocks noChangeArrowheads="1"/>
          </p:cNvSpPr>
          <p:nvPr/>
        </p:nvSpPr>
        <p:spPr bwMode="auto">
          <a:xfrm>
            <a:off x="5407026" y="1844675"/>
            <a:ext cx="47085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latin typeface="+mn-lt"/>
              </a:rPr>
              <a:t>w</a:t>
            </a:r>
            <a:r>
              <a:rPr lang="hu-HU" altLang="en-US">
                <a:latin typeface="+mn-lt"/>
              </a:rPr>
              <a:t>hile (stack nem üres) </a:t>
            </a:r>
            <a:r>
              <a:rPr lang="en-US" altLang="en-US">
                <a:latin typeface="+mn-lt"/>
              </a:rPr>
              <a:t>{</a:t>
            </a:r>
          </a:p>
          <a:p>
            <a:r>
              <a:rPr lang="en-US" altLang="en-US">
                <a:latin typeface="+mn-lt"/>
              </a:rPr>
              <a:t>     </a:t>
            </a:r>
            <a:r>
              <a:rPr lang="hu-HU" altLang="en-US">
                <a:latin typeface="+mn-lt"/>
              </a:rPr>
              <a:t>P</a:t>
            </a:r>
            <a:r>
              <a:rPr lang="en-US" altLang="en-US">
                <a:latin typeface="+mn-lt"/>
              </a:rPr>
              <a:t>op</a:t>
            </a:r>
            <a:r>
              <a:rPr lang="hu-HU" altLang="en-US">
                <a:latin typeface="+mn-lt"/>
              </a:rPr>
              <a:t>(AABB)</a:t>
            </a:r>
            <a:endParaRPr lang="en-US" altLang="en-US">
              <a:latin typeface="+mn-lt"/>
            </a:endParaRPr>
          </a:p>
          <a:p>
            <a:r>
              <a:rPr lang="en-US" altLang="en-US">
                <a:latin typeface="+mn-lt"/>
              </a:rPr>
              <a:t>     while (n</a:t>
            </a:r>
            <a:r>
              <a:rPr lang="hu-HU" altLang="en-US">
                <a:latin typeface="+mn-lt"/>
              </a:rPr>
              <a:t>em levél</a:t>
            </a:r>
            <a:r>
              <a:rPr lang="en-US" altLang="en-US">
                <a:latin typeface="+mn-lt"/>
              </a:rPr>
              <a:t>) {</a:t>
            </a:r>
          </a:p>
          <a:p>
            <a:r>
              <a:rPr lang="en-US" altLang="en-US">
                <a:latin typeface="+mn-lt"/>
              </a:rPr>
              <a:t>	Ha van </a:t>
            </a:r>
            <a:r>
              <a:rPr lang="hu-HU" altLang="en-US">
                <a:latin typeface="+mn-lt"/>
              </a:rPr>
              <a:t>AABB-nek </a:t>
            </a:r>
            <a:r>
              <a:rPr lang="en-US" altLang="en-US">
                <a:latin typeface="+mn-lt"/>
              </a:rPr>
              <a:t>t</a:t>
            </a:r>
            <a:r>
              <a:rPr lang="hu-HU" altLang="en-US">
                <a:latin typeface="+mn-lt"/>
              </a:rPr>
              <a:t>ávoli </a:t>
            </a:r>
          </a:p>
          <a:p>
            <a:r>
              <a:rPr lang="hu-HU" altLang="en-US">
                <a:latin typeface="+mn-lt"/>
              </a:rPr>
              <a:t>	       Push(távoli)</a:t>
            </a:r>
          </a:p>
          <a:p>
            <a:r>
              <a:rPr lang="hu-HU" altLang="en-US">
                <a:latin typeface="+mn-lt"/>
              </a:rPr>
              <a:t>	AABB </a:t>
            </a:r>
            <a:r>
              <a:rPr lang="en-US" altLang="en-US">
                <a:latin typeface="+mn-lt"/>
              </a:rPr>
              <a:t>= k</a:t>
            </a:r>
            <a:r>
              <a:rPr lang="hu-HU" altLang="en-US">
                <a:latin typeface="+mn-lt"/>
              </a:rPr>
              <a:t>özeli</a:t>
            </a:r>
          </a:p>
          <a:p>
            <a:r>
              <a:rPr lang="hu-HU" altLang="en-US">
                <a:latin typeface="+mn-lt"/>
              </a:rPr>
              <a:t>      </a:t>
            </a:r>
            <a:r>
              <a:rPr lang="en-US" altLang="en-US">
                <a:latin typeface="+mn-lt"/>
              </a:rPr>
              <a:t>}</a:t>
            </a:r>
          </a:p>
          <a:p>
            <a:r>
              <a:rPr lang="en-US" altLang="en-US">
                <a:latin typeface="+mn-lt"/>
              </a:rPr>
              <a:t>      Regisztr</a:t>
            </a:r>
            <a:r>
              <a:rPr lang="hu-HU" altLang="en-US">
                <a:latin typeface="+mn-lt"/>
              </a:rPr>
              <a:t>ált objektumok metszése</a:t>
            </a:r>
          </a:p>
          <a:p>
            <a:r>
              <a:rPr lang="hu-HU" altLang="en-US">
                <a:latin typeface="+mn-lt"/>
              </a:rPr>
              <a:t>      Ha van metszéspont return</a:t>
            </a:r>
          </a:p>
          <a:p>
            <a:r>
              <a:rPr lang="en-US" altLang="en-US">
                <a:latin typeface="+mn-lt"/>
              </a:rPr>
              <a:t>}</a:t>
            </a:r>
          </a:p>
          <a:p>
            <a:endParaRPr lang="hu-HU" altLang="en-US">
              <a:latin typeface="+mn-lt"/>
            </a:endParaRPr>
          </a:p>
        </p:txBody>
      </p:sp>
      <p:cxnSp>
        <p:nvCxnSpPr>
          <p:cNvPr id="17" name="Egyenes összekötő 16"/>
          <p:cNvCxnSpPr>
            <a:cxnSpLocks noChangeShapeType="1"/>
          </p:cNvCxnSpPr>
          <p:nvPr/>
        </p:nvCxnSpPr>
        <p:spPr bwMode="auto">
          <a:xfrm flipH="1">
            <a:off x="2495550" y="2997200"/>
            <a:ext cx="1296988"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22" name="Szövegdoboz 21"/>
          <p:cNvSpPr txBox="1">
            <a:spLocks noChangeArrowheads="1"/>
          </p:cNvSpPr>
          <p:nvPr/>
        </p:nvSpPr>
        <p:spPr bwMode="auto">
          <a:xfrm>
            <a:off x="2640013" y="3068639"/>
            <a:ext cx="8814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közeli</a:t>
            </a:r>
          </a:p>
        </p:txBody>
      </p:sp>
      <p:sp>
        <p:nvSpPr>
          <p:cNvPr id="23" name="Szövegdoboz 22"/>
          <p:cNvSpPr txBox="1">
            <a:spLocks noChangeArrowheads="1"/>
          </p:cNvSpPr>
          <p:nvPr/>
        </p:nvSpPr>
        <p:spPr bwMode="auto">
          <a:xfrm>
            <a:off x="2566989" y="2060576"/>
            <a:ext cx="111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távoli</a:t>
            </a:r>
            <a:r>
              <a:rPr lang="en-US" altLang="en-US">
                <a:latin typeface="+mn-lt"/>
              </a:rPr>
              <a:t> 2</a:t>
            </a:r>
            <a:endParaRPr lang="hu-HU" altLang="en-US">
              <a:latin typeface="+mn-lt"/>
            </a:endParaRPr>
          </a:p>
        </p:txBody>
      </p:sp>
      <p:sp>
        <p:nvSpPr>
          <p:cNvPr id="41997" name="Téglalap 24"/>
          <p:cNvSpPr>
            <a:spLocks noChangeArrowheads="1"/>
          </p:cNvSpPr>
          <p:nvPr/>
        </p:nvSpPr>
        <p:spPr bwMode="auto">
          <a:xfrm>
            <a:off x="2640013" y="5013325"/>
            <a:ext cx="2519362" cy="1295400"/>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latin typeface="+mn-lt"/>
            </a:endParaRPr>
          </a:p>
        </p:txBody>
      </p:sp>
      <p:sp>
        <p:nvSpPr>
          <p:cNvPr id="26" name="Szövegdoboz 25"/>
          <p:cNvSpPr txBox="1">
            <a:spLocks noChangeArrowheads="1"/>
          </p:cNvSpPr>
          <p:nvPr/>
        </p:nvSpPr>
        <p:spPr bwMode="auto">
          <a:xfrm>
            <a:off x="2782889" y="5013326"/>
            <a:ext cx="2105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latin typeface="+mn-lt"/>
              </a:rPr>
              <a:t>Befoglal</a:t>
            </a:r>
            <a:r>
              <a:rPr lang="hu-HU" altLang="en-US">
                <a:latin typeface="+mn-lt"/>
              </a:rPr>
              <a:t>ó AABB</a:t>
            </a:r>
          </a:p>
        </p:txBody>
      </p:sp>
      <p:sp>
        <p:nvSpPr>
          <p:cNvPr id="27" name="Szövegdoboz 26"/>
          <p:cNvSpPr txBox="1">
            <a:spLocks noChangeArrowheads="1"/>
          </p:cNvSpPr>
          <p:nvPr/>
        </p:nvSpPr>
        <p:spPr bwMode="auto">
          <a:xfrm>
            <a:off x="2782889" y="5013326"/>
            <a:ext cx="111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távoli 1</a:t>
            </a:r>
          </a:p>
        </p:txBody>
      </p:sp>
      <p:sp>
        <p:nvSpPr>
          <p:cNvPr id="28" name="Szövegdoboz 27"/>
          <p:cNvSpPr txBox="1">
            <a:spLocks noChangeArrowheads="1"/>
          </p:cNvSpPr>
          <p:nvPr/>
        </p:nvSpPr>
        <p:spPr bwMode="auto">
          <a:xfrm>
            <a:off x="2782889" y="5373688"/>
            <a:ext cx="1114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távoli 1</a:t>
            </a:r>
          </a:p>
        </p:txBody>
      </p:sp>
      <p:sp>
        <p:nvSpPr>
          <p:cNvPr id="29" name="Szövegdoboz 28"/>
          <p:cNvSpPr txBox="1">
            <a:spLocks noChangeArrowheads="1"/>
          </p:cNvSpPr>
          <p:nvPr/>
        </p:nvSpPr>
        <p:spPr bwMode="auto">
          <a:xfrm>
            <a:off x="2782889" y="5013326"/>
            <a:ext cx="1114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távoli 2</a:t>
            </a:r>
          </a:p>
        </p:txBody>
      </p:sp>
      <p:cxnSp>
        <p:nvCxnSpPr>
          <p:cNvPr id="42002" name="Egyenes összekötő 17"/>
          <p:cNvCxnSpPr>
            <a:cxnSpLocks noChangeShapeType="1"/>
          </p:cNvCxnSpPr>
          <p:nvPr/>
        </p:nvCxnSpPr>
        <p:spPr bwMode="auto">
          <a:xfrm>
            <a:off x="3792538" y="1557339"/>
            <a:ext cx="0" cy="2592387"/>
          </a:xfrm>
          <a:prstGeom prst="line">
            <a:avLst/>
          </a:prstGeom>
          <a:noFill/>
          <a:ln w="12700"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50195" name="Egyenes összekötő 18"/>
          <p:cNvCxnSpPr>
            <a:cxnSpLocks noChangeShapeType="1"/>
          </p:cNvCxnSpPr>
          <p:nvPr/>
        </p:nvCxnSpPr>
        <p:spPr bwMode="auto">
          <a:xfrm flipH="1">
            <a:off x="2495550" y="2997200"/>
            <a:ext cx="1296988" cy="0"/>
          </a:xfrm>
          <a:prstGeom prst="line">
            <a:avLst/>
          </a:prstGeom>
          <a:noFill/>
          <a:ln w="12700" algn="ctr">
            <a:solidFill>
              <a:schemeClr val="tx1"/>
            </a:solidFill>
            <a:prstDash val="sysDot"/>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1"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nodeType="afterGroup">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0"/>
                                          </p:stCondLst>
                                        </p:cTn>
                                        <p:tgtEl>
                                          <p:spTgt spid="50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22" grpId="0"/>
      <p:bldP spid="23" grpId="0"/>
      <p:bldP spid="26" grpId="0"/>
      <p:bldP spid="27" grpId="0"/>
      <p:bldP spid="27" grpId="1"/>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55440" y="2286000"/>
            <a:ext cx="1008112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u-HU" sz="5400" b="1" dirty="0">
                <a:solidFill>
                  <a:srgbClr val="FF0000"/>
                </a:solidFill>
              </a:rPr>
              <a:t>Globális illumináció: </a:t>
            </a:r>
            <a:r>
              <a:rPr lang="hu-HU" sz="5400" b="1" dirty="0" err="1" smtClean="0">
                <a:solidFill>
                  <a:srgbClr val="FF0000"/>
                </a:solidFill>
              </a:rPr>
              <a:t>Path</a:t>
            </a:r>
            <a:r>
              <a:rPr lang="hu-HU" sz="5400" b="1" dirty="0" smtClean="0">
                <a:solidFill>
                  <a:srgbClr val="FF0000"/>
                </a:solidFill>
              </a:rPr>
              <a:t> </a:t>
            </a:r>
            <a:r>
              <a:rPr lang="hu-HU" sz="5400" b="1" dirty="0" err="1">
                <a:solidFill>
                  <a:srgbClr val="FF0000"/>
                </a:solidFill>
              </a:rPr>
              <a:t>tracing</a:t>
            </a:r>
            <a:endParaRPr lang="hu-HU" sz="5400" dirty="0">
              <a:solidFill>
                <a:srgbClr val="FF0000"/>
              </a:solidFill>
            </a:endParaRPr>
          </a:p>
        </p:txBody>
      </p:sp>
      <p:sp>
        <p:nvSpPr>
          <p:cNvPr id="4" name="Rectangle 3"/>
          <p:cNvSpPr txBox="1">
            <a:spLocks noChangeArrowheads="1"/>
          </p:cNvSpPr>
          <p:nvPr/>
        </p:nvSpPr>
        <p:spPr>
          <a:xfrm>
            <a:off x="2279576" y="3861048"/>
            <a:ext cx="4261257"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hu-HU" altLang="en-US" dirty="0" err="1"/>
              <a:t>Szirmay-Kalos</a:t>
            </a:r>
            <a:r>
              <a:rPr lang="hu-HU" altLang="en-US" dirty="0"/>
              <a:t> László</a:t>
            </a:r>
          </a:p>
        </p:txBody>
      </p:sp>
      <p:sp>
        <p:nvSpPr>
          <p:cNvPr id="5" name="Téglalap 4"/>
          <p:cNvSpPr/>
          <p:nvPr/>
        </p:nvSpPr>
        <p:spPr>
          <a:xfrm>
            <a:off x="335360" y="296132"/>
            <a:ext cx="3528392" cy="830997"/>
          </a:xfrm>
          <a:prstGeom prst="rect">
            <a:avLst/>
          </a:prstGeom>
          <a:ln>
            <a:solidFill>
              <a:schemeClr val="tx1"/>
            </a:solidFill>
          </a:ln>
        </p:spPr>
        <p:txBody>
          <a:bodyPr wrap="square">
            <a:spAutoFit/>
          </a:bodyPr>
          <a:lstStyle/>
          <a:p>
            <a:r>
              <a:rPr lang="en-US" dirty="0">
                <a:latin typeface="+mn-lt"/>
              </a:rPr>
              <a:t>“</a:t>
            </a:r>
            <a:r>
              <a:rPr lang="hu-HU" i="1" dirty="0">
                <a:latin typeface="+mn-lt"/>
              </a:rPr>
              <a:t>Úgy szeretnék integrálni</a:t>
            </a:r>
            <a:r>
              <a:rPr lang="en-US" dirty="0">
                <a:latin typeface="+mn-lt"/>
              </a:rPr>
              <a:t>.”</a:t>
            </a:r>
          </a:p>
          <a:p>
            <a:pPr algn="r"/>
            <a:r>
              <a:rPr lang="hu-HU" i="1" dirty="0" err="1">
                <a:latin typeface="+mn-lt"/>
              </a:rPr>
              <a:t>Kockaéder</a:t>
            </a:r>
            <a:endParaRPr lang="en-US" i="1" dirty="0">
              <a:latin typeface="+mn-lt"/>
            </a:endParaRPr>
          </a:p>
        </p:txBody>
      </p:sp>
      <p:pic>
        <p:nvPicPr>
          <p:cNvPr id="7" name="Kép 2" descr="luxtim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0216" y="3413950"/>
            <a:ext cx="4019415" cy="334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38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3965575" y="2601914"/>
            <a:ext cx="1555750" cy="841375"/>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2532" name="Oval 4"/>
          <p:cNvSpPr>
            <a:spLocks noChangeArrowheads="1"/>
          </p:cNvSpPr>
          <p:nvPr/>
        </p:nvSpPr>
        <p:spPr bwMode="auto">
          <a:xfrm>
            <a:off x="6269039" y="3827464"/>
            <a:ext cx="1260475" cy="808037"/>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graphicFrame>
        <p:nvGraphicFramePr>
          <p:cNvPr id="22533" name="Object 5"/>
          <p:cNvGraphicFramePr>
            <a:graphicFrameLocks noChangeAspect="1"/>
          </p:cNvGraphicFramePr>
          <p:nvPr>
            <p:extLst>
              <p:ext uri="{D42A27DB-BD31-4B8C-83A1-F6EECF244321}">
                <p14:modId xmlns:p14="http://schemas.microsoft.com/office/powerpoint/2010/main" val="1287465062"/>
              </p:ext>
            </p:extLst>
          </p:nvPr>
        </p:nvGraphicFramePr>
        <p:xfrm>
          <a:off x="3557588" y="4910932"/>
          <a:ext cx="671512" cy="1096963"/>
        </p:xfrm>
        <a:graphic>
          <a:graphicData uri="http://schemas.openxmlformats.org/presentationml/2006/ole">
            <mc:AlternateContent xmlns:mc="http://schemas.openxmlformats.org/markup-compatibility/2006">
              <mc:Choice xmlns:v="urn:schemas-microsoft-com:vml" Requires="v">
                <p:oleObj spid="_x0000_s9409" name="Klip" r:id="rId4" imgW="2478088" imgH="4460875" progId="MS_ClipArt_Gallery.2">
                  <p:embed/>
                </p:oleObj>
              </mc:Choice>
              <mc:Fallback>
                <p:oleObj name="Klip" r:id="rId4" imgW="2478088" imgH="4460875"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7588" y="4910932"/>
                        <a:ext cx="671512" cy="1096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4" name="Oval 6"/>
          <p:cNvSpPr>
            <a:spLocks noChangeArrowheads="1"/>
          </p:cNvSpPr>
          <p:nvPr/>
        </p:nvSpPr>
        <p:spPr bwMode="auto">
          <a:xfrm>
            <a:off x="5045075" y="4978400"/>
            <a:ext cx="1778000" cy="673100"/>
          </a:xfrm>
          <a:prstGeom prst="ellipse">
            <a:avLst/>
          </a:prstGeom>
          <a:solidFill>
            <a:schemeClr val="accent1"/>
          </a:solidFill>
          <a:ln w="12700">
            <a:solidFill>
              <a:schemeClr val="accent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22535" name="Line 7"/>
          <p:cNvSpPr>
            <a:spLocks noChangeShapeType="1"/>
          </p:cNvSpPr>
          <p:nvPr/>
        </p:nvSpPr>
        <p:spPr bwMode="auto">
          <a:xfrm flipH="1">
            <a:off x="2574925" y="3467100"/>
            <a:ext cx="2038350" cy="4953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6" name="Line 8"/>
          <p:cNvSpPr>
            <a:spLocks noChangeShapeType="1"/>
          </p:cNvSpPr>
          <p:nvPr/>
        </p:nvSpPr>
        <p:spPr bwMode="auto">
          <a:xfrm>
            <a:off x="3187700" y="3290889"/>
            <a:ext cx="0" cy="17478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19"/>
          <p:cNvSpPr>
            <a:spLocks noChangeShapeType="1"/>
          </p:cNvSpPr>
          <p:nvPr/>
        </p:nvSpPr>
        <p:spPr bwMode="auto">
          <a:xfrm>
            <a:off x="3038476" y="3627438"/>
            <a:ext cx="2952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Line 20"/>
          <p:cNvSpPr>
            <a:spLocks noChangeShapeType="1"/>
          </p:cNvSpPr>
          <p:nvPr/>
        </p:nvSpPr>
        <p:spPr bwMode="auto">
          <a:xfrm>
            <a:off x="3038476" y="4029075"/>
            <a:ext cx="2952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0" name="Text Box 21"/>
          <p:cNvSpPr txBox="1">
            <a:spLocks noChangeArrowheads="1"/>
          </p:cNvSpPr>
          <p:nvPr/>
        </p:nvSpPr>
        <p:spPr bwMode="auto">
          <a:xfrm>
            <a:off x="2670176" y="2819400"/>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sz="2400">
                <a:latin typeface="Times New Roman" pitchFamily="18" charset="0"/>
              </a:rPr>
              <a:t>pixel</a:t>
            </a:r>
          </a:p>
        </p:txBody>
      </p:sp>
      <p:sp>
        <p:nvSpPr>
          <p:cNvPr id="22541" name="Text Box 22"/>
          <p:cNvSpPr txBox="1">
            <a:spLocks noChangeArrowheads="1"/>
          </p:cNvSpPr>
          <p:nvPr/>
        </p:nvSpPr>
        <p:spPr bwMode="auto">
          <a:xfrm>
            <a:off x="7280853" y="2523929"/>
            <a:ext cx="219002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dirty="0">
                <a:solidFill>
                  <a:srgbClr val="00B050"/>
                </a:solidFill>
                <a:latin typeface="Times New Roman" pitchFamily="18" charset="0"/>
              </a:rPr>
              <a:t>Local </a:t>
            </a:r>
          </a:p>
          <a:p>
            <a:pPr>
              <a:spcBef>
                <a:spcPct val="0"/>
              </a:spcBef>
              <a:buFontTx/>
              <a:buNone/>
            </a:pPr>
            <a:r>
              <a:rPr lang="en-US" altLang="en-US" dirty="0">
                <a:solidFill>
                  <a:srgbClr val="00B050"/>
                </a:solidFill>
                <a:latin typeface="Times New Roman" pitchFamily="18" charset="0"/>
              </a:rPr>
              <a:t>illumination</a:t>
            </a:r>
          </a:p>
        </p:txBody>
      </p:sp>
      <p:sp>
        <p:nvSpPr>
          <p:cNvPr id="22543" name="Text Box 24"/>
          <p:cNvSpPr txBox="1">
            <a:spLocks noChangeArrowheads="1"/>
          </p:cNvSpPr>
          <p:nvPr/>
        </p:nvSpPr>
        <p:spPr bwMode="auto">
          <a:xfrm>
            <a:off x="9829705" y="2547137"/>
            <a:ext cx="21900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dirty="0">
                <a:solidFill>
                  <a:srgbClr val="0000FF"/>
                </a:solidFill>
                <a:latin typeface="Times New Roman" pitchFamily="18" charset="0"/>
              </a:rPr>
              <a:t>Global </a:t>
            </a:r>
          </a:p>
          <a:p>
            <a:pPr>
              <a:spcBef>
                <a:spcPct val="0"/>
              </a:spcBef>
              <a:buFontTx/>
              <a:buNone/>
            </a:pPr>
            <a:r>
              <a:rPr lang="en-US" altLang="en-US" dirty="0">
                <a:solidFill>
                  <a:srgbClr val="0000FF"/>
                </a:solidFill>
                <a:latin typeface="Times New Roman" pitchFamily="18" charset="0"/>
              </a:rPr>
              <a:t>illumination</a:t>
            </a:r>
          </a:p>
        </p:txBody>
      </p:sp>
      <p:sp>
        <p:nvSpPr>
          <p:cNvPr id="22564" name="Line 26"/>
          <p:cNvSpPr>
            <a:spLocks noChangeShapeType="1"/>
          </p:cNvSpPr>
          <p:nvPr/>
        </p:nvSpPr>
        <p:spPr bwMode="auto">
          <a:xfrm flipV="1">
            <a:off x="4000500" y="3455987"/>
            <a:ext cx="685800" cy="1676400"/>
          </a:xfrm>
          <a:prstGeom prst="line">
            <a:avLst/>
          </a:prstGeom>
          <a:noFill/>
          <a:ln w="76200">
            <a:solidFill>
              <a:srgbClr val="01AF16"/>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2557" name="Group 29"/>
          <p:cNvGrpSpPr>
            <a:grpSpLocks/>
          </p:cNvGrpSpPr>
          <p:nvPr/>
        </p:nvGrpSpPr>
        <p:grpSpPr bwMode="auto">
          <a:xfrm>
            <a:off x="4240543" y="3465004"/>
            <a:ext cx="3276600" cy="1905000"/>
            <a:chOff x="2064" y="1536"/>
            <a:chExt cx="2064" cy="1200"/>
          </a:xfrm>
        </p:grpSpPr>
        <p:sp>
          <p:nvSpPr>
            <p:cNvPr id="22560" name="Line 31"/>
            <p:cNvSpPr>
              <a:spLocks noChangeShapeType="1"/>
            </p:cNvSpPr>
            <p:nvPr/>
          </p:nvSpPr>
          <p:spPr bwMode="auto">
            <a:xfrm flipH="1" flipV="1">
              <a:off x="2352" y="1536"/>
              <a:ext cx="1008" cy="48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1" name="Line 32"/>
            <p:cNvSpPr>
              <a:spLocks noChangeShapeType="1"/>
            </p:cNvSpPr>
            <p:nvPr/>
          </p:nvSpPr>
          <p:spPr bwMode="auto">
            <a:xfrm flipV="1">
              <a:off x="2064" y="2016"/>
              <a:ext cx="1296" cy="72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2" name="Line 33"/>
            <p:cNvSpPr>
              <a:spLocks noChangeShapeType="1"/>
            </p:cNvSpPr>
            <p:nvPr/>
          </p:nvSpPr>
          <p:spPr bwMode="auto">
            <a:xfrm flipV="1">
              <a:off x="3024" y="2064"/>
              <a:ext cx="336" cy="384"/>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63" name="Line 34"/>
            <p:cNvSpPr>
              <a:spLocks noChangeShapeType="1"/>
            </p:cNvSpPr>
            <p:nvPr/>
          </p:nvSpPr>
          <p:spPr bwMode="auto">
            <a:xfrm flipH="1">
              <a:off x="3360" y="1920"/>
              <a:ext cx="768" cy="144"/>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2550" name="Group 37"/>
          <p:cNvGrpSpPr>
            <a:grpSpLocks/>
          </p:cNvGrpSpPr>
          <p:nvPr/>
        </p:nvGrpSpPr>
        <p:grpSpPr bwMode="auto">
          <a:xfrm>
            <a:off x="4252913" y="3706812"/>
            <a:ext cx="1600200" cy="2819400"/>
            <a:chOff x="2112" y="1680"/>
            <a:chExt cx="1008" cy="1776"/>
          </a:xfrm>
        </p:grpSpPr>
        <p:sp>
          <p:nvSpPr>
            <p:cNvPr id="22552" name="Line 38"/>
            <p:cNvSpPr>
              <a:spLocks noChangeShapeType="1"/>
            </p:cNvSpPr>
            <p:nvPr/>
          </p:nvSpPr>
          <p:spPr bwMode="auto">
            <a:xfrm flipH="1" flipV="1">
              <a:off x="2400" y="1680"/>
              <a:ext cx="288" cy="912"/>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3" name="Line 39"/>
            <p:cNvSpPr>
              <a:spLocks noChangeShapeType="1"/>
            </p:cNvSpPr>
            <p:nvPr/>
          </p:nvSpPr>
          <p:spPr bwMode="auto">
            <a:xfrm flipH="1" flipV="1">
              <a:off x="2448" y="1680"/>
              <a:ext cx="480" cy="768"/>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4" name="Line 40"/>
            <p:cNvSpPr>
              <a:spLocks noChangeShapeType="1"/>
            </p:cNvSpPr>
            <p:nvPr/>
          </p:nvSpPr>
          <p:spPr bwMode="auto">
            <a:xfrm flipH="1" flipV="1">
              <a:off x="2544" y="1728"/>
              <a:ext cx="576" cy="288"/>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5" name="Line 41"/>
            <p:cNvSpPr>
              <a:spLocks noChangeShapeType="1"/>
            </p:cNvSpPr>
            <p:nvPr/>
          </p:nvSpPr>
          <p:spPr bwMode="auto">
            <a:xfrm flipV="1">
              <a:off x="2112" y="2640"/>
              <a:ext cx="528" cy="288"/>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6" name="Line 42"/>
            <p:cNvSpPr>
              <a:spLocks noChangeShapeType="1"/>
            </p:cNvSpPr>
            <p:nvPr/>
          </p:nvSpPr>
          <p:spPr bwMode="auto">
            <a:xfrm flipV="1">
              <a:off x="2208" y="2736"/>
              <a:ext cx="432" cy="72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 name="Cím 1"/>
          <p:cNvSpPr>
            <a:spLocks noGrp="1"/>
          </p:cNvSpPr>
          <p:nvPr>
            <p:ph type="title"/>
          </p:nvPr>
        </p:nvSpPr>
        <p:spPr>
          <a:xfrm>
            <a:off x="1524001" y="274638"/>
            <a:ext cx="4138613" cy="1426170"/>
          </a:xfrm>
        </p:spPr>
        <p:txBody>
          <a:bodyPr>
            <a:noAutofit/>
          </a:bodyPr>
          <a:lstStyle/>
          <a:p>
            <a:r>
              <a:rPr lang="hu-HU" dirty="0" smtClean="0">
                <a:solidFill>
                  <a:srgbClr val="FF0000"/>
                </a:solidFill>
              </a:rPr>
              <a:t>Képszintézis</a:t>
            </a:r>
            <a:endParaRPr lang="en-US" dirty="0">
              <a:solidFill>
                <a:srgbClr val="FF0000"/>
              </a:solidFill>
            </a:endParaRPr>
          </a:p>
        </p:txBody>
      </p:sp>
      <p:grpSp>
        <p:nvGrpSpPr>
          <p:cNvPr id="49" name="Group 9"/>
          <p:cNvGrpSpPr>
            <a:grpSpLocks/>
          </p:cNvGrpSpPr>
          <p:nvPr/>
        </p:nvGrpSpPr>
        <p:grpSpPr bwMode="auto">
          <a:xfrm>
            <a:off x="1647151" y="3522892"/>
            <a:ext cx="927774" cy="1012367"/>
            <a:chOff x="144" y="2184"/>
            <a:chExt cx="852" cy="984"/>
          </a:xfrm>
        </p:grpSpPr>
        <p:sp>
          <p:nvSpPr>
            <p:cNvPr id="50" name="Line 10"/>
            <p:cNvSpPr>
              <a:spLocks noChangeShapeType="1"/>
            </p:cNvSpPr>
            <p:nvPr/>
          </p:nvSpPr>
          <p:spPr bwMode="auto">
            <a:xfrm flipV="1">
              <a:off x="144" y="2400"/>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11"/>
            <p:cNvSpPr>
              <a:spLocks noChangeShapeType="1"/>
            </p:cNvSpPr>
            <p:nvPr/>
          </p:nvSpPr>
          <p:spPr bwMode="auto">
            <a:xfrm>
              <a:off x="144" y="2688"/>
              <a:ext cx="624" cy="2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Oval 12"/>
            <p:cNvSpPr>
              <a:spLocks noChangeArrowheads="1"/>
            </p:cNvSpPr>
            <p:nvPr/>
          </p:nvSpPr>
          <p:spPr bwMode="auto">
            <a:xfrm>
              <a:off x="624" y="2448"/>
              <a:ext cx="192" cy="48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3" name="Oval 13"/>
            <p:cNvSpPr>
              <a:spLocks noChangeArrowheads="1"/>
            </p:cNvSpPr>
            <p:nvPr/>
          </p:nvSpPr>
          <p:spPr bwMode="auto">
            <a:xfrm>
              <a:off x="720" y="2544"/>
              <a:ext cx="96" cy="288"/>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p:sp>
          <p:nvSpPr>
            <p:cNvPr id="54" name="Freeform 14"/>
            <p:cNvSpPr>
              <a:spLocks/>
            </p:cNvSpPr>
            <p:nvPr/>
          </p:nvSpPr>
          <p:spPr bwMode="auto">
            <a:xfrm>
              <a:off x="762" y="2208"/>
              <a:ext cx="144" cy="192"/>
            </a:xfrm>
            <a:custGeom>
              <a:avLst/>
              <a:gdLst>
                <a:gd name="T0" fmla="*/ 0 w 144"/>
                <a:gd name="T1" fmla="*/ 192 h 192"/>
                <a:gd name="T2" fmla="*/ 96 w 144"/>
                <a:gd name="T3" fmla="*/ 144 h 192"/>
                <a:gd name="T4" fmla="*/ 144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Freeform 15"/>
            <p:cNvSpPr>
              <a:spLocks/>
            </p:cNvSpPr>
            <p:nvPr/>
          </p:nvSpPr>
          <p:spPr bwMode="auto">
            <a:xfrm>
              <a:off x="740" y="2248"/>
              <a:ext cx="256" cy="156"/>
            </a:xfrm>
            <a:custGeom>
              <a:avLst/>
              <a:gdLst>
                <a:gd name="T0" fmla="*/ 0 w 192"/>
                <a:gd name="T1" fmla="*/ 156 h 156"/>
                <a:gd name="T2" fmla="*/ 741 w 192"/>
                <a:gd name="T3" fmla="*/ 120 h 156"/>
                <a:gd name="T4" fmla="*/ 1079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6" name="Freeform 16"/>
            <p:cNvSpPr>
              <a:spLocks/>
            </p:cNvSpPr>
            <p:nvPr/>
          </p:nvSpPr>
          <p:spPr bwMode="auto">
            <a:xfrm>
              <a:off x="720" y="2928"/>
              <a:ext cx="252" cy="144"/>
            </a:xfrm>
            <a:custGeom>
              <a:avLst/>
              <a:gdLst>
                <a:gd name="T0" fmla="*/ 0 w 252"/>
                <a:gd name="T1" fmla="*/ 0 h 144"/>
                <a:gd name="T2" fmla="*/ 144 w 252"/>
                <a:gd name="T3" fmla="*/ 48 h 144"/>
                <a:gd name="T4" fmla="*/ 252 w 252"/>
                <a:gd name="T5" fmla="*/ 144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 name="Freeform 17"/>
            <p:cNvSpPr>
              <a:spLocks/>
            </p:cNvSpPr>
            <p:nvPr/>
          </p:nvSpPr>
          <p:spPr bwMode="auto">
            <a:xfrm>
              <a:off x="720" y="2928"/>
              <a:ext cx="144" cy="240"/>
            </a:xfrm>
            <a:custGeom>
              <a:avLst/>
              <a:gdLst>
                <a:gd name="T0" fmla="*/ 0 w 144"/>
                <a:gd name="T1" fmla="*/ 0 h 240"/>
                <a:gd name="T2" fmla="*/ 120 w 144"/>
                <a:gd name="T3" fmla="*/ 144 h 240"/>
                <a:gd name="T4" fmla="*/ 144 w 144"/>
                <a:gd name="T5" fmla="*/ 240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 name="Freeform 18"/>
            <p:cNvSpPr>
              <a:spLocks/>
            </p:cNvSpPr>
            <p:nvPr/>
          </p:nvSpPr>
          <p:spPr bwMode="auto">
            <a:xfrm>
              <a:off x="720" y="2928"/>
              <a:ext cx="48" cy="240"/>
            </a:xfrm>
            <a:custGeom>
              <a:avLst/>
              <a:gdLst>
                <a:gd name="T0" fmla="*/ 0 w 48"/>
                <a:gd name="T1" fmla="*/ 0 h 240"/>
                <a:gd name="T2" fmla="*/ 48 w 48"/>
                <a:gd name="T3" fmla="*/ 144 h 240"/>
                <a:gd name="T4" fmla="*/ 0 w 48"/>
                <a:gd name="T5" fmla="*/ 240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 name="Freeform 19"/>
            <p:cNvSpPr>
              <a:spLocks/>
            </p:cNvSpPr>
            <p:nvPr/>
          </p:nvSpPr>
          <p:spPr bwMode="auto">
            <a:xfrm>
              <a:off x="780" y="2184"/>
              <a:ext cx="52" cy="216"/>
            </a:xfrm>
            <a:custGeom>
              <a:avLst/>
              <a:gdLst>
                <a:gd name="T0" fmla="*/ 0 w 52"/>
                <a:gd name="T1" fmla="*/ 216 h 216"/>
                <a:gd name="T2" fmla="*/ 48 w 52"/>
                <a:gd name="T3" fmla="*/ 96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3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5580" y="86010"/>
            <a:ext cx="2485281" cy="2485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24392" y="77546"/>
            <a:ext cx="2485281" cy="2485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Oval 5"/>
          <p:cNvSpPr>
            <a:spLocks noChangeArrowheads="1"/>
          </p:cNvSpPr>
          <p:nvPr/>
        </p:nvSpPr>
        <p:spPr bwMode="auto">
          <a:xfrm>
            <a:off x="8077201" y="2971801"/>
            <a:ext cx="822325" cy="479425"/>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53" name="Line 7"/>
          <p:cNvSpPr>
            <a:spLocks noChangeShapeType="1"/>
          </p:cNvSpPr>
          <p:nvPr/>
        </p:nvSpPr>
        <p:spPr bwMode="auto">
          <a:xfrm flipH="1">
            <a:off x="7620000" y="2514600"/>
            <a:ext cx="1676400" cy="1219200"/>
          </a:xfrm>
          <a:prstGeom prst="line">
            <a:avLst/>
          </a:prstGeom>
          <a:noFill/>
          <a:ln w="76200">
            <a:solidFill>
              <a:schemeClr val="accent2"/>
            </a:solidFill>
            <a:prstDash val="sysDot"/>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4" name="Oval 8"/>
          <p:cNvSpPr>
            <a:spLocks noChangeArrowheads="1"/>
          </p:cNvSpPr>
          <p:nvPr/>
        </p:nvSpPr>
        <p:spPr bwMode="auto">
          <a:xfrm>
            <a:off x="6934201" y="3733800"/>
            <a:ext cx="1160463" cy="400050"/>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55" name="Line 9"/>
          <p:cNvSpPr>
            <a:spLocks noChangeShapeType="1"/>
          </p:cNvSpPr>
          <p:nvPr/>
        </p:nvSpPr>
        <p:spPr bwMode="auto">
          <a:xfrm>
            <a:off x="7319964" y="3141663"/>
            <a:ext cx="242887" cy="552450"/>
          </a:xfrm>
          <a:prstGeom prst="line">
            <a:avLst/>
          </a:prstGeom>
          <a:noFill/>
          <a:ln w="57150">
            <a:solidFill>
              <a:schemeClr val="accent2"/>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6" name="Line 10"/>
          <p:cNvSpPr>
            <a:spLocks noChangeShapeType="1"/>
          </p:cNvSpPr>
          <p:nvPr/>
        </p:nvSpPr>
        <p:spPr bwMode="auto">
          <a:xfrm flipH="1" flipV="1">
            <a:off x="5638800" y="3276600"/>
            <a:ext cx="1970088" cy="439738"/>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57" name="Line 11"/>
          <p:cNvSpPr>
            <a:spLocks noChangeShapeType="1"/>
          </p:cNvSpPr>
          <p:nvPr/>
        </p:nvSpPr>
        <p:spPr bwMode="auto">
          <a:xfrm>
            <a:off x="6111875" y="2813050"/>
            <a:ext cx="0" cy="104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8" name="Line 12"/>
          <p:cNvSpPr>
            <a:spLocks noChangeShapeType="1"/>
          </p:cNvSpPr>
          <p:nvPr/>
        </p:nvSpPr>
        <p:spPr bwMode="auto">
          <a:xfrm>
            <a:off x="6015039" y="35337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9" name="Line 13"/>
          <p:cNvSpPr>
            <a:spLocks noChangeShapeType="1"/>
          </p:cNvSpPr>
          <p:nvPr/>
        </p:nvSpPr>
        <p:spPr bwMode="auto">
          <a:xfrm>
            <a:off x="6015039" y="3254375"/>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2060" name="Text Box 14"/>
          <p:cNvSpPr txBox="1">
            <a:spLocks noChangeArrowheads="1"/>
          </p:cNvSpPr>
          <p:nvPr/>
        </p:nvSpPr>
        <p:spPr bwMode="auto">
          <a:xfrm>
            <a:off x="5715001" y="2362200"/>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pixel</a:t>
            </a:r>
          </a:p>
        </p:txBody>
      </p:sp>
      <p:graphicFrame>
        <p:nvGraphicFramePr>
          <p:cNvPr id="2051" name="Object 25"/>
          <p:cNvGraphicFramePr>
            <a:graphicFrameLocks noChangeAspect="1"/>
          </p:cNvGraphicFramePr>
          <p:nvPr/>
        </p:nvGraphicFramePr>
        <p:xfrm>
          <a:off x="9144001" y="1828800"/>
          <a:ext cx="733425" cy="1092200"/>
        </p:xfrm>
        <a:graphic>
          <a:graphicData uri="http://schemas.openxmlformats.org/presentationml/2006/ole">
            <mc:AlternateContent xmlns:mc="http://schemas.openxmlformats.org/markup-compatibility/2006">
              <mc:Choice xmlns:v="urn:schemas-microsoft-com:vml" Requires="v">
                <p:oleObj spid="_x0000_s2544" name="Klip" r:id="rId4" imgW="2478088" imgH="4460875" progId="">
                  <p:embed/>
                </p:oleObj>
              </mc:Choice>
              <mc:Fallback>
                <p:oleObj name="Klip" r:id="rId4" imgW="2478088" imgH="4460875" progId="">
                  <p:embed/>
                  <p:pic>
                    <p:nvPicPr>
                      <p:cNvPr id="0"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1" y="1828800"/>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071" name="Rectangle 26"/>
              <p:cNvSpPr>
                <a:spLocks noChangeArrowheads="1"/>
              </p:cNvSpPr>
              <p:nvPr/>
            </p:nvSpPr>
            <p:spPr bwMode="auto">
              <a:xfrm>
                <a:off x="1631504" y="4076700"/>
                <a:ext cx="9036496" cy="10027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3200" i="1" dirty="0">
                          <a:latin typeface="Cambria Math"/>
                        </a:rPr>
                        <m:t>𝐿</m:t>
                      </m:r>
                      <m:r>
                        <a:rPr lang="hu-HU" altLang="en-US" sz="3200" i="1" baseline="-25000" dirty="0">
                          <a:latin typeface="Cambria Math"/>
                        </a:rPr>
                        <m:t> </m:t>
                      </m:r>
                      <m:r>
                        <a:rPr lang="hu-HU" altLang="en-US" sz="3200" i="1" dirty="0">
                          <a:latin typeface="Cambria Math"/>
                        </a:rPr>
                        <m:t>(</m:t>
                      </m:r>
                      <m:r>
                        <a:rPr lang="en-GB" altLang="en-US" sz="3200" b="1" i="1" dirty="0">
                          <a:solidFill>
                            <a:schemeClr val="hlink"/>
                          </a:solidFill>
                          <a:latin typeface="Cambria Math"/>
                        </a:rPr>
                        <m:t>𝑽</m:t>
                      </m:r>
                      <m:r>
                        <a:rPr lang="hu-HU" altLang="en-US" sz="3200" i="1" dirty="0">
                          <a:latin typeface="Cambria Math"/>
                        </a:rPr>
                        <m:t>)</m:t>
                      </m:r>
                      <m:r>
                        <a:rPr lang="hu-HU" altLang="en-US" sz="3200" i="1" dirty="0">
                          <a:latin typeface="Cambria Math"/>
                          <a:ea typeface="Cambria Math"/>
                        </a:rPr>
                        <m:t>≈</m:t>
                      </m:r>
                      <m:nary>
                        <m:naryPr>
                          <m:chr m:val="∑"/>
                          <m:limLoc m:val="subSup"/>
                          <m:supHide m:val="on"/>
                          <m:ctrlPr>
                            <a:rPr lang="hu-HU" altLang="en-US" sz="3200" i="1" dirty="0">
                              <a:latin typeface="Cambria Math" panose="02040503050406030204" pitchFamily="18" charset="0"/>
                              <a:ea typeface="Cambria Math"/>
                            </a:rPr>
                          </m:ctrlPr>
                        </m:naryPr>
                        <m:sub>
                          <m:r>
                            <m:rPr>
                              <m:brk m:alnAt="9"/>
                            </m:rPr>
                            <a:rPr lang="hu-HU" altLang="en-US" sz="3200" i="1" dirty="0">
                              <a:latin typeface="Cambria Math"/>
                              <a:ea typeface="Cambria Math"/>
                            </a:rPr>
                            <m:t>𝑙</m:t>
                          </m:r>
                        </m:sub>
                        <m:sup/>
                        <m:e>
                          <m:sSubSup>
                            <m:sSubSupPr>
                              <m:ctrlPr>
                                <a:rPr lang="hu-HU" altLang="en-US" sz="3200" i="1" dirty="0">
                                  <a:latin typeface="Cambria Math" panose="02040503050406030204" pitchFamily="18" charset="0"/>
                                  <a:ea typeface="Cambria Math"/>
                                </a:rPr>
                              </m:ctrlPr>
                            </m:sSubSupPr>
                            <m:e>
                              <m:r>
                                <a:rPr lang="hu-HU" altLang="en-US" sz="3200" i="1" dirty="0">
                                  <a:latin typeface="Cambria Math"/>
                                </a:rPr>
                                <m:t>𝐿</m:t>
                              </m:r>
                              <m:r>
                                <a:rPr lang="hu-HU" altLang="en-US" sz="3200" i="1" baseline="30000" dirty="0" err="1">
                                  <a:latin typeface="Cambria Math"/>
                                  <a:sym typeface="Symbol" pitchFamily="18" charset="2"/>
                                </a:rPr>
                                <m:t>𝑖</m:t>
                              </m:r>
                              <m:r>
                                <a:rPr lang="hu-HU" altLang="en-US" sz="3200" i="1" baseline="30000" dirty="0">
                                  <a:latin typeface="Cambria Math"/>
                                  <a:sym typeface="Symbol" pitchFamily="18" charset="2"/>
                                </a:rPr>
                                <m:t>𝑛</m:t>
                              </m:r>
                            </m:e>
                            <m:sub>
                              <m:r>
                                <a:rPr lang="hu-HU" altLang="en-US" sz="3200" i="1" dirty="0">
                                  <a:latin typeface="Cambria Math"/>
                                  <a:ea typeface="Cambria Math"/>
                                </a:rPr>
                                <m:t>𝑙</m:t>
                              </m:r>
                            </m:sub>
                            <m:sup/>
                          </m:sSubSup>
                          <m:r>
                            <a:rPr lang="en-GB" altLang="en-US" sz="3200" i="1" dirty="0">
                              <a:latin typeface="Cambria Math"/>
                            </a:rPr>
                            <m:t>∗{</m:t>
                          </m:r>
                          <m:r>
                            <a:rPr lang="en-GB" altLang="en-US" sz="3200" i="1" dirty="0" err="1">
                              <a:latin typeface="Cambria Math"/>
                            </a:rPr>
                            <m:t>𝑘</m:t>
                          </m:r>
                          <m:r>
                            <a:rPr lang="en-GB" altLang="en-US" sz="3200" i="1" baseline="-25000" dirty="0" err="1">
                              <a:latin typeface="Cambria Math"/>
                            </a:rPr>
                            <m:t>𝑑</m:t>
                          </m:r>
                          <m:r>
                            <a:rPr lang="hu-HU" altLang="en-US" sz="3200" i="1" dirty="0">
                              <a:latin typeface="Cambria Math"/>
                              <a:sym typeface="Symbol" pitchFamily="18" charset="2"/>
                            </a:rPr>
                            <m:t></m:t>
                          </m:r>
                          <m:sSup>
                            <m:sSupPr>
                              <m:ctrlPr>
                                <a:rPr lang="hu-HU" altLang="en-US" sz="3200" i="1" dirty="0">
                                  <a:latin typeface="Cambria Math" panose="02040503050406030204" pitchFamily="18" charset="0"/>
                                  <a:sym typeface="Symbol" pitchFamily="18" charset="2"/>
                                </a:rPr>
                              </m:ctrlPr>
                            </m:sSupPr>
                            <m:e>
                              <m:r>
                                <a:rPr lang="hu-HU" altLang="en-US" sz="3200" i="1" dirty="0">
                                  <a:latin typeface="Cambria Math"/>
                                </a:rPr>
                                <m:t>(</m:t>
                              </m:r>
                              <m:r>
                                <a:rPr lang="en-GB" altLang="en-US" sz="3200" b="1" i="1" dirty="0">
                                  <a:solidFill>
                                    <a:schemeClr val="accent2"/>
                                  </a:solidFill>
                                  <a:latin typeface="Cambria Math"/>
                                </a:rPr>
                                <m:t>𝑳</m:t>
                              </m:r>
                              <m:r>
                                <a:rPr lang="hu-HU" altLang="en-US" sz="3200" i="1" baseline="-25000" dirty="0">
                                  <a:solidFill>
                                    <a:schemeClr val="accent2"/>
                                  </a:solidFill>
                                  <a:latin typeface="Cambria Math"/>
                                </a:rPr>
                                <m:t>𝑙</m:t>
                              </m:r>
                              <m:r>
                                <a:rPr lang="hu-HU" altLang="en-US" sz="3200" i="1" baseline="-25000" dirty="0">
                                  <a:latin typeface="Cambria Math"/>
                                  <a:sym typeface="Symbol" pitchFamily="18" charset="2"/>
                                </a:rPr>
                                <m:t> </m:t>
                              </m:r>
                              <m:r>
                                <a:rPr lang="hu-HU" altLang="en-US" sz="3200" i="1" dirty="0">
                                  <a:latin typeface="Cambria Math"/>
                                  <a:sym typeface="Symbol" pitchFamily="18" charset="2"/>
                                </a:rPr>
                                <m:t></m:t>
                              </m:r>
                              <m:r>
                                <a:rPr lang="hu-HU" altLang="en-US" sz="3200" b="1" i="1" dirty="0">
                                  <a:solidFill>
                                    <a:srgbClr val="18E63A"/>
                                  </a:solidFill>
                                  <a:latin typeface="Cambria Math"/>
                                </a:rPr>
                                <m:t>𝑵</m:t>
                              </m:r>
                              <m:r>
                                <a:rPr lang="hu-HU" altLang="en-US" sz="3200" i="1" dirty="0">
                                  <a:latin typeface="Cambria Math"/>
                                </a:rPr>
                                <m:t>)</m:t>
                              </m:r>
                            </m:e>
                            <m:sup>
                              <m:r>
                                <a:rPr lang="hu-HU" altLang="en-US" sz="3200" i="1" dirty="0">
                                  <a:latin typeface="Cambria Math"/>
                                  <a:sym typeface="Symbol" pitchFamily="18" charset="2"/>
                                </a:rPr>
                                <m:t>+</m:t>
                              </m:r>
                            </m:sup>
                          </m:sSup>
                          <m:r>
                            <a:rPr lang="en-GB" altLang="en-US" sz="3200" i="1" dirty="0">
                              <a:latin typeface="Cambria Math"/>
                            </a:rPr>
                            <m:t>+</m:t>
                          </m:r>
                          <m:r>
                            <a:rPr lang="en-GB" altLang="en-US" sz="3200" i="1" dirty="0" err="1">
                              <a:latin typeface="Cambria Math"/>
                            </a:rPr>
                            <m:t>𝑘</m:t>
                          </m:r>
                          <m:r>
                            <a:rPr lang="en-GB" altLang="en-US" sz="3200" i="1" baseline="-25000" dirty="0" err="1">
                              <a:latin typeface="Cambria Math"/>
                            </a:rPr>
                            <m:t>𝑠</m:t>
                          </m:r>
                          <m:r>
                            <a:rPr lang="en-GB" altLang="en-US" sz="3200" i="1" baseline="-25000" dirty="0">
                              <a:latin typeface="Cambria Math"/>
                            </a:rPr>
                            <m:t> </m:t>
                          </m:r>
                          <m:r>
                            <a:rPr lang="hu-HU" altLang="en-US" sz="3200" i="1" dirty="0">
                              <a:latin typeface="Cambria Math"/>
                              <a:sym typeface="Symbol" pitchFamily="18" charset="2"/>
                            </a:rPr>
                            <m:t></m:t>
                          </m:r>
                          <m:r>
                            <a:rPr lang="en-GB" altLang="en-US" sz="3200" i="1" dirty="0">
                              <a:latin typeface="Cambria Math"/>
                            </a:rPr>
                            <m:t>(</m:t>
                          </m:r>
                          <m:sSup>
                            <m:sSupPr>
                              <m:ctrlPr>
                                <a:rPr lang="en-GB" altLang="en-US" sz="3200" i="1" dirty="0">
                                  <a:latin typeface="Cambria Math" panose="02040503050406030204" pitchFamily="18" charset="0"/>
                                </a:rPr>
                              </m:ctrlPr>
                            </m:sSupPr>
                            <m:e>
                              <m:r>
                                <a:rPr lang="hu-HU" altLang="en-US" sz="3200" i="1" dirty="0">
                                  <a:latin typeface="Cambria Math"/>
                                </a:rPr>
                                <m:t>(</m:t>
                              </m:r>
                              <m:r>
                                <a:rPr lang="en-GB" altLang="en-US" sz="3200" b="1" i="1" dirty="0">
                                  <a:solidFill>
                                    <a:schemeClr val="tx2"/>
                                  </a:solidFill>
                                  <a:latin typeface="Cambria Math"/>
                                </a:rPr>
                                <m:t>𝑯</m:t>
                              </m:r>
                              <m:r>
                                <a:rPr lang="hu-HU" altLang="en-US" sz="3200" i="1" baseline="-25000" dirty="0">
                                  <a:solidFill>
                                    <a:schemeClr val="tx2"/>
                                  </a:solidFill>
                                  <a:latin typeface="Cambria Math"/>
                                </a:rPr>
                                <m:t>𝑙</m:t>
                              </m:r>
                              <m:r>
                                <a:rPr lang="hu-HU" altLang="en-US" sz="3200" i="1" dirty="0">
                                  <a:latin typeface="Cambria Math"/>
                                  <a:sym typeface="Symbol" pitchFamily="18" charset="2"/>
                                </a:rPr>
                                <m:t></m:t>
                              </m:r>
                              <m:r>
                                <a:rPr lang="hu-HU" altLang="en-US" sz="3200" b="1" i="1" dirty="0">
                                  <a:solidFill>
                                    <a:srgbClr val="18E63A"/>
                                  </a:solidFill>
                                  <a:latin typeface="Cambria Math"/>
                                </a:rPr>
                                <m:t>𝑵</m:t>
                              </m:r>
                              <m:r>
                                <a:rPr lang="hu-HU" altLang="en-US" sz="3200" i="1" dirty="0">
                                  <a:latin typeface="Cambria Math"/>
                                </a:rPr>
                                <m:t>)</m:t>
                              </m:r>
                            </m:e>
                            <m:sup>
                              <m:r>
                                <a:rPr lang="hu-HU" altLang="en-US" sz="3200" i="1" dirty="0">
                                  <a:latin typeface="Cambria Math"/>
                                </a:rPr>
                                <m:t>+</m:t>
                              </m:r>
                            </m:sup>
                          </m:sSup>
                          <m:r>
                            <a:rPr lang="hu-HU" altLang="en-US" sz="3200" i="1" dirty="0">
                              <a:latin typeface="Cambria Math"/>
                            </a:rPr>
                            <m:t>)</m:t>
                          </m:r>
                          <m:r>
                            <a:rPr lang="en-GB" altLang="en-US" sz="3200" i="1" baseline="30000" dirty="0">
                              <a:latin typeface="Cambria Math"/>
                            </a:rPr>
                            <m:t>𝑠h𝑖𝑛𝑒</m:t>
                          </m:r>
                          <m:r>
                            <a:rPr lang="en-GB" altLang="en-US" sz="3200" i="1" dirty="0">
                              <a:latin typeface="Cambria Math"/>
                            </a:rPr>
                            <m:t>}</m:t>
                          </m:r>
                          <m:r>
                            <m:rPr>
                              <m:nor/>
                            </m:rPr>
                            <a:rPr lang="hu-HU" altLang="en-US" sz="3200" dirty="0"/>
                            <m:t> </m:t>
                          </m:r>
                        </m:e>
                      </m:nary>
                    </m:oMath>
                  </m:oMathPara>
                </a14:m>
                <a:endParaRPr lang="hu-HU" altLang="en-US" sz="3200" dirty="0"/>
              </a:p>
            </p:txBody>
          </p:sp>
        </mc:Choice>
        <mc:Fallback xmlns="">
          <p:sp>
            <p:nvSpPr>
              <p:cNvPr id="2071" name="Rectangle 26"/>
              <p:cNvSpPr>
                <a:spLocks noRot="1" noChangeAspect="1" noMove="1" noResize="1" noEditPoints="1" noAdjustHandles="1" noChangeArrowheads="1" noChangeShapeType="1" noTextEdit="1"/>
              </p:cNvSpPr>
              <p:nvPr/>
            </p:nvSpPr>
            <p:spPr bwMode="auto">
              <a:xfrm>
                <a:off x="1631504" y="4076700"/>
                <a:ext cx="9036496" cy="100271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072" name="Rectangle 30"/>
              <p:cNvSpPr>
                <a:spLocks noChangeArrowheads="1"/>
              </p:cNvSpPr>
              <p:nvPr/>
            </p:nvSpPr>
            <p:spPr bwMode="auto">
              <a:xfrm>
                <a:off x="7104063" y="2684464"/>
                <a:ext cx="484556"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b="1" i="1" dirty="0">
                          <a:solidFill>
                            <a:schemeClr val="accent2"/>
                          </a:solidFill>
                          <a:latin typeface="Cambria Math"/>
                        </a:rPr>
                        <m:t>𝑳</m:t>
                      </m:r>
                      <m:r>
                        <a:rPr lang="hu-HU" altLang="en-US" i="1" baseline="-25000" dirty="0">
                          <a:solidFill>
                            <a:schemeClr val="accent2"/>
                          </a:solidFill>
                          <a:latin typeface="Cambria Math"/>
                        </a:rPr>
                        <m:t>𝑙</m:t>
                      </m:r>
                    </m:oMath>
                  </m:oMathPara>
                </a14:m>
                <a:endParaRPr lang="hu-HU" altLang="en-US" i="1" baseline="-25000" dirty="0">
                  <a:solidFill>
                    <a:schemeClr val="accent2"/>
                  </a:solidFill>
                </a:endParaRPr>
              </a:p>
            </p:txBody>
          </p:sp>
        </mc:Choice>
        <mc:Fallback xmlns="">
          <p:sp>
            <p:nvSpPr>
              <p:cNvPr id="2072" name="Rectangle 30"/>
              <p:cNvSpPr>
                <a:spLocks noRot="1" noChangeAspect="1" noMove="1" noResize="1" noEditPoints="1" noAdjustHandles="1" noChangeArrowheads="1" noChangeShapeType="1" noTextEdit="1"/>
              </p:cNvSpPr>
              <p:nvPr/>
            </p:nvSpPr>
            <p:spPr bwMode="auto">
              <a:xfrm>
                <a:off x="7104063" y="2684464"/>
                <a:ext cx="484556" cy="453137"/>
              </a:xfrm>
              <a:prstGeom prst="rect">
                <a:avLst/>
              </a:prstGeom>
              <a:blipFill>
                <a:blip r:embed="rId7"/>
                <a:stretch>
                  <a:fillRect b="-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073" name="Rectangle 31"/>
              <p:cNvSpPr>
                <a:spLocks noChangeArrowheads="1"/>
              </p:cNvSpPr>
              <p:nvPr/>
            </p:nvSpPr>
            <p:spPr bwMode="auto">
              <a:xfrm>
                <a:off x="6240464" y="3500439"/>
                <a:ext cx="46198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b="1" i="1" dirty="0">
                          <a:solidFill>
                            <a:schemeClr val="hlink"/>
                          </a:solidFill>
                          <a:latin typeface="Cambria Math"/>
                        </a:rPr>
                        <m:t>𝑽</m:t>
                      </m:r>
                    </m:oMath>
                  </m:oMathPara>
                </a14:m>
                <a:endParaRPr lang="hu-HU" altLang="en-US" b="1" dirty="0">
                  <a:solidFill>
                    <a:schemeClr val="hlink"/>
                  </a:solidFill>
                </a:endParaRPr>
              </a:p>
            </p:txBody>
          </p:sp>
        </mc:Choice>
        <mc:Fallback xmlns="">
          <p:sp>
            <p:nvSpPr>
              <p:cNvPr id="2073" name="Rectangle 31"/>
              <p:cNvSpPr>
                <a:spLocks noRot="1" noChangeAspect="1" noMove="1" noResize="1" noEditPoints="1" noAdjustHandles="1" noChangeArrowheads="1" noChangeShapeType="1" noTextEdit="1"/>
              </p:cNvSpPr>
              <p:nvPr/>
            </p:nvSpPr>
            <p:spPr bwMode="auto">
              <a:xfrm>
                <a:off x="6240464" y="3500439"/>
                <a:ext cx="461985"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074" name="Rectangle 32"/>
              <p:cNvSpPr>
                <a:spLocks noChangeArrowheads="1"/>
              </p:cNvSpPr>
              <p:nvPr/>
            </p:nvSpPr>
            <p:spPr bwMode="auto">
              <a:xfrm>
                <a:off x="7608889" y="2997201"/>
                <a:ext cx="49564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solidFill>
                            <a:srgbClr val="18E63A"/>
                          </a:solidFill>
                          <a:latin typeface="Cambria Math"/>
                        </a:rPr>
                        <m:t>𝑵</m:t>
                      </m:r>
                    </m:oMath>
                  </m:oMathPara>
                </a14:m>
                <a:endParaRPr lang="hu-HU" altLang="en-US" b="1" dirty="0">
                  <a:solidFill>
                    <a:srgbClr val="18E63A"/>
                  </a:solidFill>
                </a:endParaRPr>
              </a:p>
            </p:txBody>
          </p:sp>
        </mc:Choice>
        <mc:Fallback xmlns="">
          <p:sp>
            <p:nvSpPr>
              <p:cNvPr id="2074" name="Rectangle 32"/>
              <p:cNvSpPr>
                <a:spLocks noRot="1" noChangeAspect="1" noMove="1" noResize="1" noEditPoints="1" noAdjustHandles="1" noChangeArrowheads="1" noChangeShapeType="1" noTextEdit="1"/>
              </p:cNvSpPr>
              <p:nvPr/>
            </p:nvSpPr>
            <p:spPr bwMode="auto">
              <a:xfrm>
                <a:off x="7608889" y="2997201"/>
                <a:ext cx="495649"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075" name="Line 33"/>
          <p:cNvSpPr>
            <a:spLocks noChangeShapeType="1"/>
          </p:cNvSpPr>
          <p:nvPr/>
        </p:nvSpPr>
        <p:spPr bwMode="auto">
          <a:xfrm flipV="1">
            <a:off x="7608888" y="3068638"/>
            <a:ext cx="0" cy="647700"/>
          </a:xfrm>
          <a:prstGeom prst="line">
            <a:avLst/>
          </a:prstGeom>
          <a:noFill/>
          <a:ln w="57150">
            <a:solidFill>
              <a:srgbClr val="18E63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6" name="Line 34"/>
          <p:cNvSpPr>
            <a:spLocks noChangeShapeType="1"/>
          </p:cNvSpPr>
          <p:nvPr/>
        </p:nvSpPr>
        <p:spPr bwMode="auto">
          <a:xfrm flipH="1" flipV="1">
            <a:off x="7032626" y="3284538"/>
            <a:ext cx="530225" cy="417512"/>
          </a:xfrm>
          <a:prstGeom prst="line">
            <a:avLst/>
          </a:prstGeom>
          <a:noFill/>
          <a:ln w="5715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077" name="Rectangle 35"/>
              <p:cNvSpPr>
                <a:spLocks noChangeArrowheads="1"/>
              </p:cNvSpPr>
              <p:nvPr/>
            </p:nvSpPr>
            <p:spPr bwMode="auto">
              <a:xfrm>
                <a:off x="6554788" y="2997201"/>
                <a:ext cx="551882"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b="1" i="1" dirty="0">
                          <a:solidFill>
                            <a:schemeClr val="tx2"/>
                          </a:solidFill>
                          <a:latin typeface="Cambria Math"/>
                        </a:rPr>
                        <m:t>𝑯</m:t>
                      </m:r>
                      <m:r>
                        <a:rPr lang="hu-HU" altLang="en-US" i="1" baseline="-25000" dirty="0">
                          <a:solidFill>
                            <a:schemeClr val="tx2"/>
                          </a:solidFill>
                          <a:latin typeface="Cambria Math"/>
                        </a:rPr>
                        <m:t>𝑙</m:t>
                      </m:r>
                    </m:oMath>
                  </m:oMathPara>
                </a14:m>
                <a:endParaRPr lang="hu-HU" altLang="en-US" i="1" baseline="-25000" dirty="0">
                  <a:solidFill>
                    <a:schemeClr val="tx2">
                      <a:lumMod val="50000"/>
                    </a:schemeClr>
                  </a:solidFill>
                </a:endParaRPr>
              </a:p>
            </p:txBody>
          </p:sp>
        </mc:Choice>
        <mc:Fallback xmlns="">
          <p:sp>
            <p:nvSpPr>
              <p:cNvPr id="2077" name="Rectangle 35"/>
              <p:cNvSpPr>
                <a:spLocks noRot="1" noChangeAspect="1" noMove="1" noResize="1" noEditPoints="1" noAdjustHandles="1" noChangeArrowheads="1" noChangeShapeType="1" noTextEdit="1"/>
              </p:cNvSpPr>
              <p:nvPr/>
            </p:nvSpPr>
            <p:spPr bwMode="auto">
              <a:xfrm>
                <a:off x="6554788" y="2997201"/>
                <a:ext cx="551882" cy="453137"/>
              </a:xfrm>
              <a:prstGeom prst="rect">
                <a:avLst/>
              </a:prstGeom>
              <a:blipFill>
                <a:blip r:embed="rId10"/>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35" name="Csoportba foglalás 135"/>
          <p:cNvGrpSpPr>
            <a:grpSpLocks/>
          </p:cNvGrpSpPr>
          <p:nvPr/>
        </p:nvGrpSpPr>
        <p:grpSpPr bwMode="auto">
          <a:xfrm>
            <a:off x="4805362" y="2813051"/>
            <a:ext cx="833438" cy="820737"/>
            <a:chOff x="4933950" y="1860550"/>
            <a:chExt cx="833438" cy="820738"/>
          </a:xfrm>
        </p:grpSpPr>
        <p:sp>
          <p:nvSpPr>
            <p:cNvPr id="36"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9"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40"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6" name="Cím 1"/>
          <p:cNvSpPr>
            <a:spLocks noGrp="1"/>
          </p:cNvSpPr>
          <p:nvPr>
            <p:ph type="title"/>
          </p:nvPr>
        </p:nvSpPr>
        <p:spPr>
          <a:xfrm>
            <a:off x="1055440" y="274638"/>
            <a:ext cx="10081120" cy="1143000"/>
          </a:xfrm>
        </p:spPr>
        <p:txBody>
          <a:bodyPr>
            <a:noAutofit/>
          </a:bodyPr>
          <a:lstStyle/>
          <a:p>
            <a:r>
              <a:rPr lang="hu-HU" dirty="0" smtClean="0">
                <a:solidFill>
                  <a:srgbClr val="FF0000"/>
                </a:solidFill>
              </a:rPr>
              <a:t>Lokális illumináció: </a:t>
            </a:r>
            <a:r>
              <a:rPr lang="en-US" dirty="0" smtClean="0">
                <a:solidFill>
                  <a:srgbClr val="FF0000"/>
                </a:solidFill>
              </a:rPr>
              <a:t/>
            </a:r>
            <a:br>
              <a:rPr lang="en-US" dirty="0" smtClean="0">
                <a:solidFill>
                  <a:srgbClr val="FF0000"/>
                </a:solidFill>
              </a:rPr>
            </a:br>
            <a:r>
              <a:rPr lang="hu-HU" dirty="0" smtClean="0">
                <a:solidFill>
                  <a:srgbClr val="FF0000"/>
                </a:solidFill>
              </a:rPr>
              <a:t>rücskös felületek, absztrakt fényforrások</a:t>
            </a:r>
            <a:endParaRPr lang="en-US" dirty="0">
              <a:solidFill>
                <a:srgbClr val="FF0000"/>
              </a:solidFill>
            </a:endParaRPr>
          </a:p>
        </p:txBody>
      </p:sp>
      <p:graphicFrame>
        <p:nvGraphicFramePr>
          <p:cNvPr id="2" name="Objektum 1"/>
          <p:cNvGraphicFramePr>
            <a:graphicFrameLocks noChangeAspect="1"/>
          </p:cNvGraphicFramePr>
          <p:nvPr>
            <p:extLst>
              <p:ext uri="{D42A27DB-BD31-4B8C-83A1-F6EECF244321}">
                <p14:modId xmlns:p14="http://schemas.microsoft.com/office/powerpoint/2010/main" val="506087826"/>
              </p:ext>
            </p:extLst>
          </p:nvPr>
        </p:nvGraphicFramePr>
        <p:xfrm>
          <a:off x="6515101" y="1773238"/>
          <a:ext cx="733425" cy="1092200"/>
        </p:xfrm>
        <a:graphic>
          <a:graphicData uri="http://schemas.openxmlformats.org/presentationml/2006/ole">
            <mc:AlternateContent xmlns:mc="http://schemas.openxmlformats.org/markup-compatibility/2006">
              <mc:Choice xmlns:v="urn:schemas-microsoft-com:vml" Requires="v">
                <p:oleObj spid="_x0000_s2545" name="Klip" r:id="rId11" imgW="2478088" imgH="4460875" progId="">
                  <p:embed/>
                </p:oleObj>
              </mc:Choice>
              <mc:Fallback>
                <p:oleObj name="Klip" r:id="rId11" imgW="2478088" imgH="4460875"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5101" y="1773238"/>
                        <a:ext cx="7334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 name="AutoShape 38"/>
          <p:cNvSpPr>
            <a:spLocks noChangeArrowheads="1"/>
          </p:cNvSpPr>
          <p:nvPr/>
        </p:nvSpPr>
        <p:spPr bwMode="auto">
          <a:xfrm>
            <a:off x="2927648" y="5373217"/>
            <a:ext cx="7560766" cy="1368425"/>
          </a:xfrm>
          <a:prstGeom prst="wedgeRoundRectCallout">
            <a:avLst>
              <a:gd name="adj1" fmla="val -32988"/>
              <a:gd name="adj2" fmla="val -91178"/>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altLang="en-US" sz="2200">
                <a:latin typeface="+mn-lt"/>
              </a:rPr>
              <a:t>Absztrakt </a:t>
            </a:r>
            <a:r>
              <a:rPr lang="hu-HU" altLang="en-US" sz="2200">
                <a:latin typeface="+mn-lt"/>
              </a:rPr>
              <a:t>fényforrásokból származó megvilágítás.</a:t>
            </a:r>
          </a:p>
          <a:p>
            <a:pPr algn="ctr"/>
            <a:r>
              <a:rPr lang="hu-HU" altLang="en-US" sz="2200">
                <a:latin typeface="+mn-lt"/>
              </a:rPr>
              <a:t>(</a:t>
            </a:r>
            <a:r>
              <a:rPr lang="hu-HU" altLang="en-US" sz="2200" i="1">
                <a:latin typeface="+mn-lt"/>
              </a:rPr>
              <a:t>Irány</a:t>
            </a:r>
            <a:r>
              <a:rPr lang="en-GB" altLang="en-US" sz="2200" i="1">
                <a:latin typeface="+mn-lt"/>
              </a:rPr>
              <a:t>forr</a:t>
            </a:r>
            <a:r>
              <a:rPr lang="hu-HU" altLang="en-US" sz="2200" i="1">
                <a:latin typeface="+mn-lt"/>
              </a:rPr>
              <a:t>ás = konstans</a:t>
            </a:r>
            <a:r>
              <a:rPr lang="en-GB" altLang="en-US" sz="2200" i="1">
                <a:latin typeface="+mn-lt"/>
              </a:rPr>
              <a:t>;  </a:t>
            </a:r>
            <a:r>
              <a:rPr lang="hu-HU" altLang="en-US" sz="2200" i="1">
                <a:latin typeface="+mn-lt"/>
              </a:rPr>
              <a:t>Pontforrás = távolság négyzetével csökken</a:t>
            </a:r>
          </a:p>
          <a:p>
            <a:pPr algn="ctr"/>
            <a:r>
              <a:rPr lang="hu-HU" altLang="en-US" sz="2200" i="1">
                <a:latin typeface="+mn-lt"/>
              </a:rPr>
              <a:t>Ha takart, akkor zérus</a:t>
            </a:r>
            <a:r>
              <a:rPr lang="hu-HU" altLang="en-US" sz="2200">
                <a:latin typeface="+mn-lt"/>
              </a:rPr>
              <a:t>)</a:t>
            </a:r>
          </a:p>
        </p:txBody>
      </p:sp>
      <p:sp>
        <p:nvSpPr>
          <p:cNvPr id="47" name="AutoShape 26"/>
          <p:cNvSpPr>
            <a:spLocks noChangeArrowheads="1"/>
          </p:cNvSpPr>
          <p:nvPr/>
        </p:nvSpPr>
        <p:spPr bwMode="auto">
          <a:xfrm>
            <a:off x="993776" y="2223935"/>
            <a:ext cx="2592387" cy="1152525"/>
          </a:xfrm>
          <a:prstGeom prst="wedgeRoundRectCallout">
            <a:avLst>
              <a:gd name="adj1" fmla="val 44405"/>
              <a:gd name="adj2" fmla="val 112808"/>
              <a:gd name="adj3" fmla="val 16667"/>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sz="2200">
                <a:latin typeface="+mn-lt"/>
              </a:rPr>
              <a:t>Csak </a:t>
            </a:r>
            <a:r>
              <a:rPr lang="en-GB" altLang="en-US" sz="2200">
                <a:latin typeface="+mn-lt"/>
              </a:rPr>
              <a:t>absztrakt </a:t>
            </a:r>
            <a:endParaRPr lang="hu-HU" altLang="en-US" sz="2200">
              <a:latin typeface="+mn-lt"/>
            </a:endParaRPr>
          </a:p>
          <a:p>
            <a:pPr algn="ctr"/>
            <a:r>
              <a:rPr lang="en-GB" altLang="en-US" sz="2200">
                <a:latin typeface="+mn-lt"/>
              </a:rPr>
              <a:t>f</a:t>
            </a:r>
            <a:r>
              <a:rPr lang="hu-HU" altLang="en-US" sz="2200">
                <a:latin typeface="+mn-lt"/>
              </a:rPr>
              <a:t>ényforrások</a:t>
            </a:r>
          </a:p>
          <a:p>
            <a:pPr algn="ctr"/>
            <a:r>
              <a:rPr lang="hu-HU" altLang="en-US" sz="2200">
                <a:latin typeface="+mn-lt"/>
              </a:rPr>
              <a:t>direkt megvilágítása</a:t>
            </a:r>
          </a:p>
        </p:txBody>
      </p:sp>
      <p:sp>
        <p:nvSpPr>
          <p:cNvPr id="48" name="Téglalap 47"/>
          <p:cNvSpPr/>
          <p:nvPr/>
        </p:nvSpPr>
        <p:spPr>
          <a:xfrm>
            <a:off x="8871746" y="3170354"/>
            <a:ext cx="3199433" cy="954107"/>
          </a:xfrm>
          <a:prstGeom prst="rect">
            <a:avLst/>
          </a:prstGeom>
        </p:spPr>
        <p:txBody>
          <a:bodyPr wrap="square">
            <a:spAutoFit/>
          </a:bodyPr>
          <a:lstStyle/>
          <a:p>
            <a:pPr algn="ctr"/>
            <a:r>
              <a:rPr lang="hu-HU" altLang="en-US" sz="2800" b="1" dirty="0">
                <a:latin typeface="+mn-lt"/>
              </a:rPr>
              <a:t>Fénysugarakat </a:t>
            </a:r>
            <a:endParaRPr lang="en-US" altLang="en-US" sz="2800" b="1" dirty="0">
              <a:latin typeface="+mn-lt"/>
            </a:endParaRPr>
          </a:p>
          <a:p>
            <a:pPr algn="ctr"/>
            <a:r>
              <a:rPr lang="hu-HU" altLang="en-US" sz="2800" b="1" dirty="0">
                <a:latin typeface="+mn-lt"/>
              </a:rPr>
              <a:t>visszafelé követjük</a:t>
            </a:r>
            <a:r>
              <a:rPr lang="en-US" altLang="en-US" sz="2800" b="1" dirty="0">
                <a:latin typeface="+mn-lt"/>
              </a:rPr>
              <a:t>!</a:t>
            </a:r>
            <a:endParaRPr lang="hu-HU" altLang="en-US" sz="2800" b="1"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RenderingEquation"/>
          <p:cNvPicPr>
            <a:picLocks noChangeAspect="1" noChangeArrowheads="1"/>
          </p:cNvPicPr>
          <p:nvPr/>
        </p:nvPicPr>
        <p:blipFill>
          <a:blip r:embed="rId4">
            <a:clrChange>
              <a:clrFrom>
                <a:srgbClr val="0000FE"/>
              </a:clrFrom>
              <a:clrTo>
                <a:srgbClr val="0000FE">
                  <a:alpha val="0"/>
                </a:srgbClr>
              </a:clrTo>
            </a:clrChange>
            <a:extLst>
              <a:ext uri="{28A0092B-C50C-407E-A947-70E740481C1C}">
                <a14:useLocalDpi xmlns:a14="http://schemas.microsoft.com/office/drawing/2010/main" val="0"/>
              </a:ext>
            </a:extLst>
          </a:blip>
          <a:srcRect/>
          <a:stretch>
            <a:fillRect/>
          </a:stretch>
        </p:blipFill>
        <p:spPr bwMode="auto">
          <a:xfrm>
            <a:off x="4444206" y="2945706"/>
            <a:ext cx="6405562"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2"/>
          <p:cNvGraphicFramePr>
            <a:graphicFrameLocks noChangeAspect="1"/>
          </p:cNvGraphicFramePr>
          <p:nvPr>
            <p:extLst>
              <p:ext uri="{D42A27DB-BD31-4B8C-83A1-F6EECF244321}">
                <p14:modId xmlns:p14="http://schemas.microsoft.com/office/powerpoint/2010/main" val="147690834"/>
              </p:ext>
            </p:extLst>
          </p:nvPr>
        </p:nvGraphicFramePr>
        <p:xfrm>
          <a:off x="7896226" y="3594647"/>
          <a:ext cx="777875" cy="936625"/>
        </p:xfrm>
        <a:graphic>
          <a:graphicData uri="http://schemas.openxmlformats.org/presentationml/2006/ole">
            <mc:AlternateContent xmlns:mc="http://schemas.openxmlformats.org/markup-compatibility/2006">
              <mc:Choice xmlns:v="urn:schemas-microsoft-com:vml" Requires="v">
                <p:oleObj spid="_x0000_s10432" name="Klip" r:id="rId5" imgW="2478240" imgH="4461120" progId="MS_ClipArt_Gallery.2">
                  <p:embed/>
                </p:oleObj>
              </mc:Choice>
              <mc:Fallback>
                <p:oleObj name="Klip" r:id="rId5" imgW="2478240" imgH="446112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6226" y="3594647"/>
                        <a:ext cx="777875"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8" name="Text Box 4"/>
          <p:cNvSpPr txBox="1">
            <a:spLocks noChangeArrowheads="1"/>
          </p:cNvSpPr>
          <p:nvPr/>
        </p:nvSpPr>
        <p:spPr bwMode="auto">
          <a:xfrm>
            <a:off x="1860292" y="1308991"/>
            <a:ext cx="79944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3200" dirty="0" err="1"/>
              <a:t>OutR</a:t>
            </a:r>
            <a:r>
              <a:rPr lang="hu-HU" altLang="en-US" sz="3200" dirty="0"/>
              <a:t>ad = </a:t>
            </a:r>
            <a:r>
              <a:rPr lang="en-US" altLang="en-US" sz="3200" dirty="0" err="1"/>
              <a:t>DirectLight</a:t>
            </a:r>
            <a:r>
              <a:rPr lang="hu-HU" altLang="en-US" sz="3200" dirty="0"/>
              <a:t> + </a:t>
            </a:r>
            <a:r>
              <a:rPr lang="hu-HU" altLang="en-US" sz="4000" dirty="0"/>
              <a:t> </a:t>
            </a:r>
            <a:r>
              <a:rPr lang="hu-HU" altLang="en-US" sz="4000" dirty="0">
                <a:sym typeface="Symbol"/>
              </a:rPr>
              <a:t> </a:t>
            </a:r>
            <a:r>
              <a:rPr lang="en-US" altLang="en-US" sz="3200" dirty="0" err="1"/>
              <a:t>InRad</a:t>
            </a:r>
            <a:r>
              <a:rPr lang="hu-HU" altLang="en-US" sz="3200" dirty="0"/>
              <a:t> </a:t>
            </a:r>
            <a:r>
              <a:rPr lang="en-US" altLang="en-US" sz="3200" dirty="0"/>
              <a:t>* Reflection</a:t>
            </a:r>
            <a:endParaRPr lang="hu-HU" altLang="en-US" sz="3200" dirty="0"/>
          </a:p>
        </p:txBody>
      </p:sp>
      <p:sp>
        <p:nvSpPr>
          <p:cNvPr id="1029" name="Rectangle 5"/>
          <p:cNvSpPr>
            <a:spLocks noChangeArrowheads="1"/>
          </p:cNvSpPr>
          <p:nvPr/>
        </p:nvSpPr>
        <p:spPr bwMode="auto">
          <a:xfrm>
            <a:off x="7435525" y="5882235"/>
            <a:ext cx="3449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b="1" i="1" dirty="0"/>
              <a:t>r</a:t>
            </a:r>
          </a:p>
        </p:txBody>
      </p:sp>
      <p:sp>
        <p:nvSpPr>
          <p:cNvPr id="1030" name="Rectangle 6"/>
          <p:cNvSpPr>
            <a:spLocks noChangeArrowheads="1"/>
          </p:cNvSpPr>
          <p:nvPr/>
        </p:nvSpPr>
        <p:spPr bwMode="auto">
          <a:xfrm>
            <a:off x="6439388" y="4458246"/>
            <a:ext cx="463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dirty="0">
                <a:sym typeface="Symbol" pitchFamily="18" charset="2"/>
              </a:rPr>
              <a:t></a:t>
            </a:r>
          </a:p>
        </p:txBody>
      </p:sp>
      <p:sp>
        <p:nvSpPr>
          <p:cNvPr id="1031" name="Rectangle 7"/>
          <p:cNvSpPr>
            <a:spLocks noChangeArrowheads="1"/>
          </p:cNvSpPr>
          <p:nvPr/>
        </p:nvSpPr>
        <p:spPr bwMode="auto">
          <a:xfrm>
            <a:off x="8920164" y="5494090"/>
            <a:ext cx="5984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dirty="0">
                <a:sym typeface="Symbol" pitchFamily="18" charset="2"/>
              </a:rPr>
              <a:t></a:t>
            </a:r>
            <a:r>
              <a:rPr lang="hu-HU" altLang="en-US" sz="3200" dirty="0">
                <a:sym typeface="Symbol" pitchFamily="18" charset="2"/>
              </a:rPr>
              <a:t>’</a:t>
            </a:r>
          </a:p>
        </p:txBody>
      </p:sp>
      <p:sp>
        <p:nvSpPr>
          <p:cNvPr id="1037" name="Rectangle 13"/>
          <p:cNvSpPr>
            <a:spLocks noChangeArrowheads="1"/>
          </p:cNvSpPr>
          <p:nvPr/>
        </p:nvSpPr>
        <p:spPr bwMode="auto">
          <a:xfrm>
            <a:off x="8970964" y="4747966"/>
            <a:ext cx="3651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b="1" i="1" dirty="0"/>
              <a:t>y</a:t>
            </a:r>
            <a:endParaRPr lang="en-US" altLang="en-US" sz="3200" b="1" i="1" dirty="0"/>
          </a:p>
        </p:txBody>
      </p:sp>
      <p:sp>
        <p:nvSpPr>
          <p:cNvPr id="2" name="Cím 1"/>
          <p:cNvSpPr>
            <a:spLocks noGrp="1"/>
          </p:cNvSpPr>
          <p:nvPr>
            <p:ph type="title"/>
          </p:nvPr>
        </p:nvSpPr>
        <p:spPr/>
        <p:txBody>
          <a:bodyPr/>
          <a:lstStyle/>
          <a:p>
            <a:r>
              <a:rPr lang="en-US" dirty="0" smtClean="0">
                <a:solidFill>
                  <a:srgbClr val="FF0000"/>
                </a:solidFill>
              </a:rPr>
              <a:t>Rendering equation</a:t>
            </a:r>
            <a:endParaRPr lang="en-US" dirty="0">
              <a:solidFill>
                <a:srgbClr val="FF0000"/>
              </a:solidFill>
            </a:endParaRPr>
          </a:p>
        </p:txBody>
      </p:sp>
      <mc:AlternateContent xmlns:mc="http://schemas.openxmlformats.org/markup-compatibility/2006" xmlns:a14="http://schemas.microsoft.com/office/drawing/2010/main">
        <mc:Choice Requires="a14">
          <p:sp>
            <p:nvSpPr>
              <p:cNvPr id="4" name="Téglalap 3"/>
              <p:cNvSpPr/>
              <p:nvPr/>
            </p:nvSpPr>
            <p:spPr>
              <a:xfrm>
                <a:off x="1840214" y="1972894"/>
                <a:ext cx="8358819" cy="1240083"/>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hu-HU" sz="3200" i="1">
                          <a:solidFill>
                            <a:prstClr val="black"/>
                          </a:solidFill>
                          <a:latin typeface="Cambria Math"/>
                        </a:rPr>
                        <m:t>𝐿</m:t>
                      </m:r>
                      <m:d>
                        <m:dPr>
                          <m:ctrlPr>
                            <a:rPr lang="hu-HU" sz="3200" i="1">
                              <a:solidFill>
                                <a:prstClr val="black"/>
                              </a:solidFill>
                              <a:latin typeface="Cambria Math" panose="02040503050406030204" pitchFamily="18" charset="0"/>
                            </a:rPr>
                          </m:ctrlPr>
                        </m:dPr>
                        <m:e>
                          <m:r>
                            <a:rPr lang="hu-HU" sz="3200" b="1" i="1">
                              <a:solidFill>
                                <a:prstClr val="black"/>
                              </a:solidFill>
                              <a:latin typeface="Cambria Math"/>
                            </a:rPr>
                            <m:t>𝒓</m:t>
                          </m:r>
                          <m:r>
                            <a:rPr lang="hu-HU" sz="3200" i="1">
                              <a:solidFill>
                                <a:prstClr val="black"/>
                              </a:solidFill>
                              <a:latin typeface="Cambria Math"/>
                            </a:rPr>
                            <m:t>,</m:t>
                          </m:r>
                          <m:r>
                            <a:rPr lang="hu-HU" sz="3200" i="1">
                              <a:solidFill>
                                <a:prstClr val="black"/>
                              </a:solidFill>
                              <a:latin typeface="Cambria Math"/>
                              <a:ea typeface="Cambria Math"/>
                            </a:rPr>
                            <m:t>𝜔</m:t>
                          </m:r>
                        </m:e>
                      </m:d>
                      <m:r>
                        <a:rPr lang="en-US" sz="3200" i="1">
                          <a:solidFill>
                            <a:prstClr val="black"/>
                          </a:solidFill>
                          <a:latin typeface="Cambria Math"/>
                          <a:ea typeface="Cambria Math"/>
                        </a:rPr>
                        <m:t>=</m:t>
                      </m:r>
                      <m:r>
                        <a:rPr lang="en-US" sz="3200" i="1">
                          <a:solidFill>
                            <a:prstClr val="black"/>
                          </a:solidFill>
                          <a:latin typeface="Cambria Math"/>
                          <a:ea typeface="Cambria Math"/>
                        </a:rPr>
                        <m:t>𝐷</m:t>
                      </m:r>
                      <m:d>
                        <m:dPr>
                          <m:ctrlPr>
                            <a:rPr lang="hu-HU" sz="3200" i="1">
                              <a:solidFill>
                                <a:prstClr val="black"/>
                              </a:solidFill>
                              <a:latin typeface="Cambria Math" panose="02040503050406030204" pitchFamily="18" charset="0"/>
                            </a:rPr>
                          </m:ctrlPr>
                        </m:dPr>
                        <m:e>
                          <m:r>
                            <a:rPr lang="hu-HU" sz="3200" b="1" i="1">
                              <a:solidFill>
                                <a:prstClr val="black"/>
                              </a:solidFill>
                              <a:latin typeface="Cambria Math"/>
                            </a:rPr>
                            <m:t>𝒓</m:t>
                          </m:r>
                          <m:r>
                            <a:rPr lang="hu-HU" sz="3200" i="1">
                              <a:solidFill>
                                <a:prstClr val="black"/>
                              </a:solidFill>
                              <a:latin typeface="Cambria Math"/>
                            </a:rPr>
                            <m:t>,</m:t>
                          </m:r>
                          <m:r>
                            <a:rPr lang="hu-HU" sz="3200" i="1">
                              <a:solidFill>
                                <a:prstClr val="black"/>
                              </a:solidFill>
                              <a:latin typeface="Cambria Math"/>
                              <a:ea typeface="Cambria Math"/>
                            </a:rPr>
                            <m:t>𝜔</m:t>
                          </m:r>
                        </m:e>
                      </m:d>
                      <m:r>
                        <a:rPr lang="en-US" sz="3200" i="1">
                          <a:solidFill>
                            <a:srgbClr val="FF0000"/>
                          </a:solidFill>
                          <a:latin typeface="Cambria Math"/>
                          <a:ea typeface="Cambria Math"/>
                        </a:rPr>
                        <m:t>+</m:t>
                      </m:r>
                      <m:nary>
                        <m:naryPr>
                          <m:ctrlPr>
                            <a:rPr lang="en-US" sz="3200" i="1">
                              <a:solidFill>
                                <a:srgbClr val="FF0000"/>
                              </a:solidFill>
                              <a:latin typeface="Cambria Math" panose="02040503050406030204" pitchFamily="18" charset="0"/>
                              <a:ea typeface="Cambria Math"/>
                            </a:rPr>
                          </m:ctrlPr>
                        </m:naryPr>
                        <m:sub>
                          <m:r>
                            <m:rPr>
                              <m:sty m:val="p"/>
                              <m:brk m:alnAt="24"/>
                            </m:rPr>
                            <a:rPr lang="el-GR" sz="3200" i="1">
                              <a:solidFill>
                                <a:srgbClr val="FF0000"/>
                              </a:solidFill>
                              <a:latin typeface="Cambria Math"/>
                              <a:ea typeface="Cambria Math"/>
                            </a:rPr>
                            <m:t>Ω</m:t>
                          </m:r>
                        </m:sub>
                        <m:sup/>
                        <m:e>
                          <m:r>
                            <a:rPr lang="hu-HU" sz="3200" i="1">
                              <a:solidFill>
                                <a:srgbClr val="FF0000"/>
                              </a:solidFill>
                              <a:latin typeface="Cambria Math"/>
                            </a:rPr>
                            <m:t>𝐿</m:t>
                          </m:r>
                          <m:d>
                            <m:dPr>
                              <m:ctrlPr>
                                <a:rPr lang="hu-HU" sz="3200" i="1">
                                  <a:solidFill>
                                    <a:srgbClr val="FF0000"/>
                                  </a:solidFill>
                                  <a:latin typeface="Cambria Math" panose="02040503050406030204" pitchFamily="18" charset="0"/>
                                </a:rPr>
                              </m:ctrlPr>
                            </m:dPr>
                            <m:e>
                              <m:r>
                                <a:rPr lang="en-US" sz="3200" b="1" i="1">
                                  <a:solidFill>
                                    <a:srgbClr val="FF0000"/>
                                  </a:solidFill>
                                  <a:latin typeface="Cambria Math"/>
                                </a:rPr>
                                <m:t>𝒚</m:t>
                              </m:r>
                              <m:r>
                                <a:rPr lang="hu-HU" sz="3200" i="1">
                                  <a:solidFill>
                                    <a:srgbClr val="FF0000"/>
                                  </a:solidFill>
                                  <a:latin typeface="Cambria Math"/>
                                </a:rPr>
                                <m:t>,</m:t>
                              </m:r>
                              <m:r>
                                <a:rPr lang="hu-HU" sz="3200" i="1">
                                  <a:solidFill>
                                    <a:srgbClr val="FF0000"/>
                                  </a:solidFill>
                                  <a:latin typeface="Cambria Math"/>
                                  <a:ea typeface="Cambria Math"/>
                                </a:rPr>
                                <m:t>𝜔</m:t>
                              </m:r>
                              <m:r>
                                <a:rPr lang="en-US" sz="3200" i="1">
                                  <a:solidFill>
                                    <a:srgbClr val="FF0000"/>
                                  </a:solidFill>
                                  <a:latin typeface="Cambria Math"/>
                                  <a:ea typeface="Cambria Math"/>
                                </a:rPr>
                                <m:t>′</m:t>
                              </m:r>
                            </m:e>
                          </m:d>
                          <m:r>
                            <a:rPr lang="en-US" sz="3200" i="1">
                              <a:solidFill>
                                <a:srgbClr val="FF0000"/>
                              </a:solidFill>
                              <a:latin typeface="Cambria Math"/>
                              <a:ea typeface="Cambria Math"/>
                            </a:rPr>
                            <m:t>𝑅</m:t>
                          </m:r>
                          <m:d>
                            <m:dPr>
                              <m:ctrlPr>
                                <a:rPr lang="hu-HU" sz="3200" i="1">
                                  <a:solidFill>
                                    <a:srgbClr val="FF0000"/>
                                  </a:solidFill>
                                  <a:latin typeface="Cambria Math" panose="02040503050406030204" pitchFamily="18" charset="0"/>
                                </a:rPr>
                              </m:ctrlPr>
                            </m:dPr>
                            <m:e>
                              <m:r>
                                <a:rPr lang="hu-HU" sz="3200" i="1">
                                  <a:solidFill>
                                    <a:srgbClr val="FF0000"/>
                                  </a:solidFill>
                                  <a:latin typeface="Cambria Math"/>
                                  <a:ea typeface="Cambria Math"/>
                                </a:rPr>
                                <m:t>𝜔</m:t>
                              </m:r>
                              <m:r>
                                <a:rPr lang="hu-HU" sz="3200" i="1">
                                  <a:solidFill>
                                    <a:srgbClr val="FF0000"/>
                                  </a:solidFill>
                                  <a:latin typeface="Cambria Math"/>
                                </a:rPr>
                                <m:t>,</m:t>
                              </m:r>
                              <m:r>
                                <a:rPr lang="hu-HU" sz="3200" i="1">
                                  <a:solidFill>
                                    <a:srgbClr val="FF0000"/>
                                  </a:solidFill>
                                  <a:latin typeface="Cambria Math"/>
                                  <a:ea typeface="Cambria Math"/>
                                </a:rPr>
                                <m:t>𝜔</m:t>
                              </m:r>
                              <m:r>
                                <a:rPr lang="en-US" sz="3200" i="1">
                                  <a:solidFill>
                                    <a:srgbClr val="FF0000"/>
                                  </a:solidFill>
                                  <a:latin typeface="Cambria Math"/>
                                  <a:ea typeface="Cambria Math"/>
                                </a:rPr>
                                <m:t>′</m:t>
                              </m:r>
                            </m:e>
                          </m:d>
                        </m:e>
                      </m:nary>
                      <m:r>
                        <m:rPr>
                          <m:sty m:val="p"/>
                        </m:rPr>
                        <a:rPr lang="en-US" sz="3200">
                          <a:solidFill>
                            <a:srgbClr val="FF0000"/>
                          </a:solidFill>
                          <a:latin typeface="Cambria Math"/>
                          <a:ea typeface="Cambria Math"/>
                        </a:rPr>
                        <m:t>d</m:t>
                      </m:r>
                      <m:r>
                        <a:rPr lang="hu-HU" sz="3200" i="1">
                          <a:solidFill>
                            <a:srgbClr val="FF0000"/>
                          </a:solidFill>
                          <a:latin typeface="Cambria Math"/>
                          <a:ea typeface="Cambria Math"/>
                        </a:rPr>
                        <m:t>𝜔</m:t>
                      </m:r>
                      <m:r>
                        <a:rPr lang="en-US" sz="3200" i="1">
                          <a:solidFill>
                            <a:srgbClr val="FF0000"/>
                          </a:solidFill>
                          <a:latin typeface="Cambria Math"/>
                          <a:ea typeface="Cambria Math"/>
                        </a:rPr>
                        <m:t>′</m:t>
                      </m:r>
                    </m:oMath>
                  </m:oMathPara>
                </a14:m>
                <a:endParaRPr lang="en-US" sz="3200" dirty="0">
                  <a:solidFill>
                    <a:srgbClr val="FF0000"/>
                  </a:solidFill>
                </a:endParaRPr>
              </a:p>
            </p:txBody>
          </p:sp>
        </mc:Choice>
        <mc:Fallback xmlns="">
          <p:sp>
            <p:nvSpPr>
              <p:cNvPr id="4" name="Téglalap 3"/>
              <p:cNvSpPr>
                <a:spLocks noRot="1" noChangeAspect="1" noMove="1" noResize="1" noEditPoints="1" noAdjustHandles="1" noChangeArrowheads="1" noChangeShapeType="1" noTextEdit="1"/>
              </p:cNvSpPr>
              <p:nvPr/>
            </p:nvSpPr>
            <p:spPr>
              <a:xfrm>
                <a:off x="1840214" y="1972894"/>
                <a:ext cx="8358819" cy="1240083"/>
              </a:xfrm>
              <a:prstGeom prst="rect">
                <a:avLst/>
              </a:prstGeom>
              <a:blipFill>
                <a:blip r:embed="rId7"/>
                <a:stretch>
                  <a:fillRect/>
                </a:stretch>
              </a:blipFill>
              <a:ln>
                <a:solidFill>
                  <a:schemeClr val="tx1"/>
                </a:solidFill>
              </a:ln>
            </p:spPr>
            <p:txBody>
              <a:bodyPr/>
              <a:lstStyle/>
              <a:p>
                <a:r>
                  <a:rPr lang="hu-HU">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Line 35"/>
          <p:cNvSpPr>
            <a:spLocks noChangeShapeType="1"/>
          </p:cNvSpPr>
          <p:nvPr/>
        </p:nvSpPr>
        <p:spPr bwMode="auto">
          <a:xfrm flipH="1" flipV="1">
            <a:off x="4519424" y="2246197"/>
            <a:ext cx="2645419" cy="521277"/>
          </a:xfrm>
          <a:prstGeom prst="line">
            <a:avLst/>
          </a:prstGeom>
          <a:noFill/>
          <a:ln w="76200">
            <a:solidFill>
              <a:srgbClr val="FFC000"/>
            </a:solidFill>
            <a:round/>
            <a:headEnd/>
            <a:tailEnd type="triangle" w="med" len="med"/>
          </a:ln>
        </p:spPr>
        <p:txBody>
          <a:bodyPr wrap="none" anchor="ctr"/>
          <a:lstStyle/>
          <a:p>
            <a:endParaRPr lang="hu-HU"/>
          </a:p>
        </p:txBody>
      </p:sp>
      <p:sp>
        <p:nvSpPr>
          <p:cNvPr id="50" name="Oval 4"/>
          <p:cNvSpPr>
            <a:spLocks noChangeArrowheads="1"/>
          </p:cNvSpPr>
          <p:nvPr/>
        </p:nvSpPr>
        <p:spPr bwMode="auto">
          <a:xfrm>
            <a:off x="5819588" y="2938786"/>
            <a:ext cx="779857" cy="485685"/>
          </a:xfrm>
          <a:prstGeom prst="ellipse">
            <a:avLst/>
          </a:prstGeom>
          <a:solidFill>
            <a:schemeClr val="accent3">
              <a:lumMod val="75000"/>
            </a:schemeClr>
          </a:solidFill>
          <a:ln w="12700">
            <a:solidFill>
              <a:schemeClr val="accent1"/>
            </a:solidFill>
            <a:round/>
            <a:headEnd/>
            <a:tailEnd/>
          </a:ln>
        </p:spPr>
        <p:txBody>
          <a:bodyPr wrap="none" anchor="ctr"/>
          <a:lstStyle/>
          <a:p>
            <a:endParaRPr lang="hu-HU"/>
          </a:p>
        </p:txBody>
      </p:sp>
      <p:sp>
        <p:nvSpPr>
          <p:cNvPr id="6" name="Line 7"/>
          <p:cNvSpPr>
            <a:spLocks noChangeShapeType="1"/>
          </p:cNvSpPr>
          <p:nvPr/>
        </p:nvSpPr>
        <p:spPr bwMode="auto">
          <a:xfrm flipH="1">
            <a:off x="2720787" y="2195513"/>
            <a:ext cx="1752600" cy="457200"/>
          </a:xfrm>
          <a:prstGeom prst="line">
            <a:avLst/>
          </a:prstGeom>
          <a:noFill/>
          <a:ln w="76200">
            <a:solidFill>
              <a:srgbClr val="00B050"/>
            </a:solidFill>
            <a:round/>
            <a:headEnd/>
            <a:tailEnd type="triangle" w="med" len="med"/>
          </a:ln>
        </p:spPr>
        <p:txBody>
          <a:bodyPr wrap="none" anchor="ctr"/>
          <a:lstStyle/>
          <a:p>
            <a:endParaRPr lang="hu-HU"/>
          </a:p>
        </p:txBody>
      </p:sp>
      <p:sp>
        <p:nvSpPr>
          <p:cNvPr id="7" name="Line 8"/>
          <p:cNvSpPr>
            <a:spLocks noChangeShapeType="1"/>
          </p:cNvSpPr>
          <p:nvPr/>
        </p:nvSpPr>
        <p:spPr bwMode="auto">
          <a:xfrm>
            <a:off x="3333562" y="1981200"/>
            <a:ext cx="0" cy="1747838"/>
          </a:xfrm>
          <a:prstGeom prst="line">
            <a:avLst/>
          </a:prstGeom>
          <a:noFill/>
          <a:ln w="12700">
            <a:solidFill>
              <a:schemeClr val="tx1"/>
            </a:solidFill>
            <a:round/>
            <a:headEnd/>
            <a:tailEnd/>
          </a:ln>
        </p:spPr>
        <p:txBody>
          <a:bodyPr wrap="none" anchor="ctr"/>
          <a:lstStyle/>
          <a:p>
            <a:endParaRPr lang="hu-HU"/>
          </a:p>
        </p:txBody>
      </p:sp>
      <p:grpSp>
        <p:nvGrpSpPr>
          <p:cNvPr id="8" name="Group 9"/>
          <p:cNvGrpSpPr>
            <a:grpSpLocks/>
          </p:cNvGrpSpPr>
          <p:nvPr/>
        </p:nvGrpSpPr>
        <p:grpSpPr bwMode="auto">
          <a:xfrm>
            <a:off x="1700025" y="2222500"/>
            <a:ext cx="906463" cy="979488"/>
            <a:chOff x="197" y="1687"/>
            <a:chExt cx="805" cy="868"/>
          </a:xfrm>
        </p:grpSpPr>
        <p:sp>
          <p:nvSpPr>
            <p:cNvPr id="9" name="Line 10"/>
            <p:cNvSpPr>
              <a:spLocks noChangeShapeType="1"/>
            </p:cNvSpPr>
            <p:nvPr/>
          </p:nvSpPr>
          <p:spPr bwMode="auto">
            <a:xfrm flipV="1">
              <a:off x="197" y="1877"/>
              <a:ext cx="606" cy="254"/>
            </a:xfrm>
            <a:prstGeom prst="line">
              <a:avLst/>
            </a:prstGeom>
            <a:noFill/>
            <a:ln w="38100">
              <a:solidFill>
                <a:schemeClr val="tx1"/>
              </a:solidFill>
              <a:round/>
              <a:headEnd/>
              <a:tailEnd/>
            </a:ln>
          </p:spPr>
          <p:txBody>
            <a:bodyPr wrap="none" anchor="ctr"/>
            <a:lstStyle/>
            <a:p>
              <a:endParaRPr lang="hu-HU"/>
            </a:p>
          </p:txBody>
        </p:sp>
        <p:sp>
          <p:nvSpPr>
            <p:cNvPr id="10" name="Line 11"/>
            <p:cNvSpPr>
              <a:spLocks noChangeShapeType="1"/>
            </p:cNvSpPr>
            <p:nvPr/>
          </p:nvSpPr>
          <p:spPr bwMode="auto">
            <a:xfrm>
              <a:off x="197" y="2131"/>
              <a:ext cx="606" cy="255"/>
            </a:xfrm>
            <a:prstGeom prst="line">
              <a:avLst/>
            </a:prstGeom>
            <a:noFill/>
            <a:ln w="38100">
              <a:solidFill>
                <a:schemeClr val="tx1"/>
              </a:solidFill>
              <a:round/>
              <a:headEnd/>
              <a:tailEnd/>
            </a:ln>
          </p:spPr>
          <p:txBody>
            <a:bodyPr wrap="none" anchor="ctr"/>
            <a:lstStyle/>
            <a:p>
              <a:endParaRPr lang="hu-HU"/>
            </a:p>
          </p:txBody>
        </p:sp>
        <p:sp>
          <p:nvSpPr>
            <p:cNvPr id="11" name="Oval 12"/>
            <p:cNvSpPr>
              <a:spLocks noChangeArrowheads="1"/>
            </p:cNvSpPr>
            <p:nvPr/>
          </p:nvSpPr>
          <p:spPr bwMode="auto">
            <a:xfrm>
              <a:off x="663" y="1920"/>
              <a:ext cx="187" cy="423"/>
            </a:xfrm>
            <a:prstGeom prst="ellipse">
              <a:avLst/>
            </a:prstGeom>
            <a:solidFill>
              <a:schemeClr val="bg1"/>
            </a:solidFill>
            <a:ln w="38100">
              <a:solidFill>
                <a:schemeClr val="tx1"/>
              </a:solidFill>
              <a:round/>
              <a:headEnd/>
              <a:tailEnd/>
            </a:ln>
          </p:spPr>
          <p:txBody>
            <a:bodyPr wrap="none" anchor="ctr"/>
            <a:lstStyle/>
            <a:p>
              <a:endParaRPr lang="hu-HU"/>
            </a:p>
          </p:txBody>
        </p:sp>
        <p:sp>
          <p:nvSpPr>
            <p:cNvPr id="12" name="Oval 13"/>
            <p:cNvSpPr>
              <a:spLocks noChangeArrowheads="1"/>
            </p:cNvSpPr>
            <p:nvPr/>
          </p:nvSpPr>
          <p:spPr bwMode="auto">
            <a:xfrm>
              <a:off x="757" y="2005"/>
              <a:ext cx="93" cy="254"/>
            </a:xfrm>
            <a:prstGeom prst="ellipse">
              <a:avLst/>
            </a:prstGeom>
            <a:solidFill>
              <a:srgbClr val="000000"/>
            </a:solidFill>
            <a:ln w="38100">
              <a:solidFill>
                <a:srgbClr val="000000"/>
              </a:solidFill>
              <a:round/>
              <a:headEnd/>
              <a:tailEnd/>
            </a:ln>
          </p:spPr>
          <p:txBody>
            <a:bodyPr wrap="none" anchor="ctr"/>
            <a:lstStyle/>
            <a:p>
              <a:endParaRPr lang="hu-HU"/>
            </a:p>
          </p:txBody>
        </p:sp>
        <p:sp>
          <p:nvSpPr>
            <p:cNvPr id="13" name="Freeform 14"/>
            <p:cNvSpPr>
              <a:spLocks/>
            </p:cNvSpPr>
            <p:nvPr/>
          </p:nvSpPr>
          <p:spPr bwMode="auto">
            <a:xfrm>
              <a:off x="757" y="1708"/>
              <a:ext cx="140" cy="169"/>
            </a:xfrm>
            <a:custGeom>
              <a:avLst/>
              <a:gdLst>
                <a:gd name="T0" fmla="*/ 0 w 144"/>
                <a:gd name="T1" fmla="*/ 61 h 192"/>
                <a:gd name="T2" fmla="*/ 75 w 144"/>
                <a:gd name="T3" fmla="*/ 47 h 192"/>
                <a:gd name="T4" fmla="*/ 112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4" name="Freeform 15"/>
            <p:cNvSpPr>
              <a:spLocks/>
            </p:cNvSpPr>
            <p:nvPr/>
          </p:nvSpPr>
          <p:spPr bwMode="auto">
            <a:xfrm>
              <a:off x="803" y="1740"/>
              <a:ext cx="186" cy="137"/>
            </a:xfrm>
            <a:custGeom>
              <a:avLst/>
              <a:gdLst>
                <a:gd name="T0" fmla="*/ 0 w 192"/>
                <a:gd name="T1" fmla="*/ 47 h 156"/>
                <a:gd name="T2" fmla="*/ 99 w 192"/>
                <a:gd name="T3" fmla="*/ 36 h 156"/>
                <a:gd name="T4" fmla="*/ 144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5" name="Freeform 16"/>
            <p:cNvSpPr>
              <a:spLocks/>
            </p:cNvSpPr>
            <p:nvPr/>
          </p:nvSpPr>
          <p:spPr bwMode="auto">
            <a:xfrm>
              <a:off x="757" y="2343"/>
              <a:ext cx="245" cy="128"/>
            </a:xfrm>
            <a:custGeom>
              <a:avLst/>
              <a:gdLst>
                <a:gd name="T0" fmla="*/ 0 w 252"/>
                <a:gd name="T1" fmla="*/ 0 h 144"/>
                <a:gd name="T2" fmla="*/ 112 w 252"/>
                <a:gd name="T3" fmla="*/ 17 h 144"/>
                <a:gd name="T4" fmla="*/ 195 w 252"/>
                <a:gd name="T5" fmla="*/ 50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6" name="Freeform 17"/>
            <p:cNvSpPr>
              <a:spLocks/>
            </p:cNvSpPr>
            <p:nvPr/>
          </p:nvSpPr>
          <p:spPr bwMode="auto">
            <a:xfrm>
              <a:off x="757" y="2343"/>
              <a:ext cx="140" cy="212"/>
            </a:xfrm>
            <a:custGeom>
              <a:avLst/>
              <a:gdLst>
                <a:gd name="T0" fmla="*/ 0 w 144"/>
                <a:gd name="T1" fmla="*/ 0 h 240"/>
                <a:gd name="T2" fmla="*/ 93 w 144"/>
                <a:gd name="T3" fmla="*/ 47 h 240"/>
                <a:gd name="T4" fmla="*/ 112 w 144"/>
                <a:gd name="T5" fmla="*/ 79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7" name="Freeform 18"/>
            <p:cNvSpPr>
              <a:spLocks/>
            </p:cNvSpPr>
            <p:nvPr/>
          </p:nvSpPr>
          <p:spPr bwMode="auto">
            <a:xfrm>
              <a:off x="757" y="2343"/>
              <a:ext cx="46" cy="212"/>
            </a:xfrm>
            <a:custGeom>
              <a:avLst/>
              <a:gdLst>
                <a:gd name="T0" fmla="*/ 0 w 48"/>
                <a:gd name="T1" fmla="*/ 0 h 240"/>
                <a:gd name="T2" fmla="*/ 33 w 48"/>
                <a:gd name="T3" fmla="*/ 47 h 240"/>
                <a:gd name="T4" fmla="*/ 0 w 48"/>
                <a:gd name="T5" fmla="*/ 79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8" name="Freeform 19"/>
            <p:cNvSpPr>
              <a:spLocks/>
            </p:cNvSpPr>
            <p:nvPr/>
          </p:nvSpPr>
          <p:spPr bwMode="auto">
            <a:xfrm>
              <a:off x="780" y="1687"/>
              <a:ext cx="51" cy="190"/>
            </a:xfrm>
            <a:custGeom>
              <a:avLst/>
              <a:gdLst>
                <a:gd name="T0" fmla="*/ 0 w 52"/>
                <a:gd name="T1" fmla="*/ 68 h 216"/>
                <a:gd name="T2" fmla="*/ 39 w 52"/>
                <a:gd name="T3" fmla="*/ 30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grpSp>
      <p:sp>
        <p:nvSpPr>
          <p:cNvPr id="19" name="Line 20"/>
          <p:cNvSpPr>
            <a:spLocks noChangeShapeType="1"/>
          </p:cNvSpPr>
          <p:nvPr/>
        </p:nvSpPr>
        <p:spPr bwMode="auto">
          <a:xfrm>
            <a:off x="3184338" y="2317750"/>
            <a:ext cx="295275" cy="0"/>
          </a:xfrm>
          <a:prstGeom prst="line">
            <a:avLst/>
          </a:prstGeom>
          <a:noFill/>
          <a:ln w="12700">
            <a:solidFill>
              <a:schemeClr val="tx1"/>
            </a:solidFill>
            <a:round/>
            <a:headEnd/>
            <a:tailEnd/>
          </a:ln>
        </p:spPr>
        <p:txBody>
          <a:bodyPr wrap="none" anchor="ctr"/>
          <a:lstStyle/>
          <a:p>
            <a:endParaRPr lang="hu-HU"/>
          </a:p>
        </p:txBody>
      </p:sp>
      <p:sp>
        <p:nvSpPr>
          <p:cNvPr id="20" name="Line 21"/>
          <p:cNvSpPr>
            <a:spLocks noChangeShapeType="1"/>
          </p:cNvSpPr>
          <p:nvPr/>
        </p:nvSpPr>
        <p:spPr bwMode="auto">
          <a:xfrm>
            <a:off x="3184338" y="2719388"/>
            <a:ext cx="295275" cy="0"/>
          </a:xfrm>
          <a:prstGeom prst="line">
            <a:avLst/>
          </a:prstGeom>
          <a:noFill/>
          <a:ln w="12700">
            <a:solidFill>
              <a:schemeClr val="tx1"/>
            </a:solidFill>
            <a:round/>
            <a:headEnd/>
            <a:tailEnd/>
          </a:ln>
        </p:spPr>
        <p:txBody>
          <a:bodyPr wrap="none" anchor="ctr"/>
          <a:lstStyle/>
          <a:p>
            <a:endParaRPr lang="hu-HU"/>
          </a:p>
        </p:txBody>
      </p:sp>
      <p:sp>
        <p:nvSpPr>
          <p:cNvPr id="21" name="Text Box 22"/>
          <p:cNvSpPr txBox="1">
            <a:spLocks noChangeArrowheads="1"/>
          </p:cNvSpPr>
          <p:nvPr/>
        </p:nvSpPr>
        <p:spPr bwMode="auto">
          <a:xfrm>
            <a:off x="2855755" y="1438090"/>
            <a:ext cx="798617" cy="461665"/>
          </a:xfrm>
          <a:prstGeom prst="rect">
            <a:avLst/>
          </a:prstGeom>
          <a:noFill/>
          <a:ln w="12700">
            <a:noFill/>
            <a:miter lim="800000"/>
            <a:headEnd/>
            <a:tailEnd/>
          </a:ln>
        </p:spPr>
        <p:txBody>
          <a:bodyPr wrap="none">
            <a:spAutoFit/>
          </a:bodyPr>
          <a:lstStyle/>
          <a:p>
            <a:pPr eaLnBrk="0" hangingPunct="0"/>
            <a:r>
              <a:rPr lang="en-US" dirty="0">
                <a:cs typeface="Tahoma" pitchFamily="34" charset="0"/>
              </a:rPr>
              <a:t>pixel</a:t>
            </a:r>
            <a:endParaRPr lang="hu-HU" dirty="0">
              <a:cs typeface="Tahoma" pitchFamily="34" charset="0"/>
            </a:endParaRPr>
          </a:p>
        </p:txBody>
      </p:sp>
      <p:sp>
        <p:nvSpPr>
          <p:cNvPr id="22" name="Line 23"/>
          <p:cNvSpPr>
            <a:spLocks noChangeShapeType="1"/>
          </p:cNvSpPr>
          <p:nvPr/>
        </p:nvSpPr>
        <p:spPr bwMode="auto">
          <a:xfrm flipH="1">
            <a:off x="4519424" y="1500188"/>
            <a:ext cx="609600" cy="685800"/>
          </a:xfrm>
          <a:prstGeom prst="line">
            <a:avLst/>
          </a:prstGeom>
          <a:noFill/>
          <a:ln w="76200">
            <a:solidFill>
              <a:schemeClr val="hlink"/>
            </a:solidFill>
            <a:round/>
            <a:headEnd/>
            <a:tailEnd type="triangle" w="med" len="med"/>
          </a:ln>
        </p:spPr>
        <p:txBody>
          <a:bodyPr wrap="none" anchor="ctr"/>
          <a:lstStyle/>
          <a:p>
            <a:endParaRPr lang="hu-HU"/>
          </a:p>
        </p:txBody>
      </p:sp>
      <p:sp>
        <p:nvSpPr>
          <p:cNvPr id="23" name="Line 24"/>
          <p:cNvSpPr>
            <a:spLocks noChangeShapeType="1"/>
          </p:cNvSpPr>
          <p:nvPr/>
        </p:nvSpPr>
        <p:spPr bwMode="auto">
          <a:xfrm flipH="1" flipV="1">
            <a:off x="4519424" y="2185988"/>
            <a:ext cx="1333500" cy="848990"/>
          </a:xfrm>
          <a:prstGeom prst="line">
            <a:avLst/>
          </a:prstGeom>
          <a:noFill/>
          <a:ln w="76200">
            <a:solidFill>
              <a:srgbClr val="FF0000"/>
            </a:solidFill>
            <a:round/>
            <a:headEnd/>
            <a:tailEnd type="triangle" w="med" len="med"/>
          </a:ln>
        </p:spPr>
        <p:txBody>
          <a:bodyPr wrap="none" anchor="ctr"/>
          <a:lstStyle/>
          <a:p>
            <a:endParaRPr lang="hu-HU"/>
          </a:p>
        </p:txBody>
      </p:sp>
      <p:sp>
        <p:nvSpPr>
          <p:cNvPr id="26" name="Line 27"/>
          <p:cNvSpPr>
            <a:spLocks noChangeShapeType="1"/>
          </p:cNvSpPr>
          <p:nvPr/>
        </p:nvSpPr>
        <p:spPr bwMode="auto">
          <a:xfrm flipH="1">
            <a:off x="5852923" y="1899754"/>
            <a:ext cx="999160" cy="1135224"/>
          </a:xfrm>
          <a:prstGeom prst="line">
            <a:avLst/>
          </a:prstGeom>
          <a:noFill/>
          <a:ln w="76200">
            <a:solidFill>
              <a:srgbClr val="C00000"/>
            </a:solidFill>
            <a:round/>
            <a:headEnd/>
            <a:tailEnd type="triangle" w="med" len="med"/>
          </a:ln>
        </p:spPr>
        <p:txBody>
          <a:bodyPr wrap="none" anchor="ctr"/>
          <a:lstStyle/>
          <a:p>
            <a:endParaRPr lang="hu-HU"/>
          </a:p>
        </p:txBody>
      </p:sp>
      <p:sp>
        <p:nvSpPr>
          <p:cNvPr id="33" name="Line 35"/>
          <p:cNvSpPr>
            <a:spLocks noChangeShapeType="1"/>
          </p:cNvSpPr>
          <p:nvPr/>
        </p:nvSpPr>
        <p:spPr bwMode="auto">
          <a:xfrm flipH="1" flipV="1">
            <a:off x="6852084" y="1895475"/>
            <a:ext cx="312760" cy="829182"/>
          </a:xfrm>
          <a:prstGeom prst="line">
            <a:avLst/>
          </a:prstGeom>
          <a:noFill/>
          <a:ln w="76200">
            <a:solidFill>
              <a:srgbClr val="FFC000"/>
            </a:solidFill>
            <a:round/>
            <a:headEnd/>
            <a:tailEnd type="triangle" w="med" len="med"/>
          </a:ln>
        </p:spPr>
        <p:txBody>
          <a:bodyPr wrap="none" anchor="ctr"/>
          <a:lstStyle/>
          <a:p>
            <a:endParaRPr lang="hu-HU"/>
          </a:p>
        </p:txBody>
      </p:sp>
      <p:sp>
        <p:nvSpPr>
          <p:cNvPr id="35" name="Line 37"/>
          <p:cNvSpPr>
            <a:spLocks noChangeShapeType="1"/>
          </p:cNvSpPr>
          <p:nvPr/>
        </p:nvSpPr>
        <p:spPr bwMode="auto">
          <a:xfrm flipH="1">
            <a:off x="4806762" y="1824039"/>
            <a:ext cx="431800" cy="287337"/>
          </a:xfrm>
          <a:prstGeom prst="line">
            <a:avLst/>
          </a:prstGeom>
          <a:noFill/>
          <a:ln w="76200">
            <a:solidFill>
              <a:srgbClr val="FF0000"/>
            </a:solidFill>
            <a:round/>
            <a:headEnd/>
            <a:tailEnd type="triangle" w="med" len="med"/>
          </a:ln>
        </p:spPr>
        <p:txBody>
          <a:bodyPr wrap="none" anchor="ctr"/>
          <a:lstStyle/>
          <a:p>
            <a:endParaRPr lang="hu-HU"/>
          </a:p>
        </p:txBody>
      </p:sp>
      <p:sp>
        <p:nvSpPr>
          <p:cNvPr id="36" name="Line 38"/>
          <p:cNvSpPr>
            <a:spLocks noChangeShapeType="1"/>
          </p:cNvSpPr>
          <p:nvPr/>
        </p:nvSpPr>
        <p:spPr bwMode="auto">
          <a:xfrm>
            <a:off x="4230499" y="1679575"/>
            <a:ext cx="215900" cy="431800"/>
          </a:xfrm>
          <a:prstGeom prst="line">
            <a:avLst/>
          </a:prstGeom>
          <a:noFill/>
          <a:ln w="76200">
            <a:solidFill>
              <a:srgbClr val="FF0000"/>
            </a:solidFill>
            <a:round/>
            <a:headEnd/>
            <a:tailEnd type="triangle" w="med" len="med"/>
          </a:ln>
        </p:spPr>
        <p:txBody>
          <a:bodyPr wrap="none" anchor="ctr"/>
          <a:lstStyle/>
          <a:p>
            <a:endParaRPr lang="hu-HU"/>
          </a:p>
        </p:txBody>
      </p:sp>
      <p:sp>
        <p:nvSpPr>
          <p:cNvPr id="38" name="Cím 1"/>
          <p:cNvSpPr>
            <a:spLocks noGrp="1"/>
          </p:cNvSpPr>
          <p:nvPr>
            <p:ph type="title"/>
          </p:nvPr>
        </p:nvSpPr>
        <p:spPr>
          <a:xfrm>
            <a:off x="1524000" y="332609"/>
            <a:ext cx="9144000" cy="1143000"/>
          </a:xfrm>
        </p:spPr>
        <p:txBody>
          <a:bodyPr>
            <a:normAutofit/>
          </a:bodyPr>
          <a:lstStyle/>
          <a:p>
            <a:r>
              <a:rPr lang="en-US" dirty="0" smtClean="0">
                <a:solidFill>
                  <a:srgbClr val="FF0000"/>
                </a:solidFill>
              </a:rPr>
              <a:t>A </a:t>
            </a:r>
            <a:r>
              <a:rPr lang="en-US" dirty="0" err="1" smtClean="0">
                <a:solidFill>
                  <a:srgbClr val="FF0000"/>
                </a:solidFill>
              </a:rPr>
              <a:t>megold</a:t>
            </a:r>
            <a:r>
              <a:rPr lang="hu-HU" dirty="0" smtClean="0">
                <a:solidFill>
                  <a:srgbClr val="FF0000"/>
                </a:solidFill>
              </a:rPr>
              <a:t>ás integrálok sorozata</a:t>
            </a:r>
            <a:endParaRPr lang="hu-HU" dirty="0">
              <a:solidFill>
                <a:srgbClr val="FF0000"/>
              </a:solidFill>
            </a:endParaRPr>
          </a:p>
        </p:txBody>
      </p:sp>
      <p:sp>
        <p:nvSpPr>
          <p:cNvPr id="41" name="TextBox 40"/>
          <p:cNvSpPr txBox="1"/>
          <p:nvPr/>
        </p:nvSpPr>
        <p:spPr>
          <a:xfrm>
            <a:off x="4244361" y="2182701"/>
            <a:ext cx="344966" cy="584775"/>
          </a:xfrm>
          <a:prstGeom prst="rect">
            <a:avLst/>
          </a:prstGeom>
          <a:noFill/>
        </p:spPr>
        <p:txBody>
          <a:bodyPr wrap="none" rtlCol="0">
            <a:spAutoFit/>
          </a:bodyPr>
          <a:lstStyle/>
          <a:p>
            <a:r>
              <a:rPr lang="hu-HU" sz="3200" b="1" i="1" dirty="0">
                <a:cs typeface="Times New Roman" panose="02020603050405020304" pitchFamily="18" charset="0"/>
              </a:rPr>
              <a:t>r</a:t>
            </a:r>
            <a:endParaRPr lang="en-US" sz="3200" b="1" i="1" dirty="0">
              <a:cs typeface="Times New Roman" panose="02020603050405020304" pitchFamily="18" charset="0"/>
            </a:endParaRPr>
          </a:p>
        </p:txBody>
      </p:sp>
      <p:sp>
        <p:nvSpPr>
          <p:cNvPr id="42" name="TextBox 41"/>
          <p:cNvSpPr txBox="1"/>
          <p:nvPr/>
        </p:nvSpPr>
        <p:spPr>
          <a:xfrm>
            <a:off x="5635883" y="2282308"/>
            <a:ext cx="367408" cy="584775"/>
          </a:xfrm>
          <a:prstGeom prst="rect">
            <a:avLst/>
          </a:prstGeom>
          <a:noFill/>
        </p:spPr>
        <p:txBody>
          <a:bodyPr wrap="none" rtlCol="0">
            <a:spAutoFit/>
          </a:bodyPr>
          <a:lstStyle/>
          <a:p>
            <a:r>
              <a:rPr lang="en-US" sz="3200" b="1" i="1" dirty="0">
                <a:cs typeface="Times New Roman" panose="02020603050405020304" pitchFamily="18" charset="0"/>
              </a:rPr>
              <a:t>y</a:t>
            </a:r>
            <a:endParaRPr lang="en-US" sz="3200" baseline="-25000" dirty="0">
              <a:cs typeface="Times New Roman" panose="02020603050405020304" pitchFamily="18" charset="0"/>
            </a:endParaRPr>
          </a:p>
        </p:txBody>
      </p:sp>
      <p:sp>
        <p:nvSpPr>
          <p:cNvPr id="47" name="Oval 2"/>
          <p:cNvSpPr>
            <a:spLocks noChangeArrowheads="1"/>
          </p:cNvSpPr>
          <p:nvPr/>
        </p:nvSpPr>
        <p:spPr bwMode="auto">
          <a:xfrm>
            <a:off x="3787587" y="1357314"/>
            <a:ext cx="1555750" cy="841375"/>
          </a:xfrm>
          <a:prstGeom prst="ellipse">
            <a:avLst/>
          </a:prstGeom>
          <a:solidFill>
            <a:srgbClr val="0070C0"/>
          </a:solidFill>
          <a:ln w="12700">
            <a:solidFill>
              <a:schemeClr val="accent1"/>
            </a:solidFill>
            <a:round/>
            <a:headEnd/>
            <a:tailEnd/>
          </a:ln>
        </p:spPr>
        <p:txBody>
          <a:bodyPr wrap="none" anchor="ctr"/>
          <a:lstStyle/>
          <a:p>
            <a:endParaRPr lang="hu-HU"/>
          </a:p>
        </p:txBody>
      </p:sp>
      <p:sp>
        <p:nvSpPr>
          <p:cNvPr id="48" name="Oval 6"/>
          <p:cNvSpPr>
            <a:spLocks noChangeArrowheads="1"/>
          </p:cNvSpPr>
          <p:nvPr/>
        </p:nvSpPr>
        <p:spPr bwMode="auto">
          <a:xfrm>
            <a:off x="6551897" y="1294606"/>
            <a:ext cx="1668857" cy="673100"/>
          </a:xfrm>
          <a:prstGeom prst="ellipse">
            <a:avLst/>
          </a:prstGeom>
          <a:solidFill>
            <a:srgbClr val="00B0F0"/>
          </a:solidFill>
          <a:ln w="12700">
            <a:solidFill>
              <a:schemeClr val="accent1"/>
            </a:solidFill>
            <a:round/>
            <a:headEnd/>
            <a:tailEnd/>
          </a:ln>
        </p:spPr>
        <p:txBody>
          <a:bodyPr wrap="none" anchor="ctr"/>
          <a:lstStyle/>
          <a:p>
            <a:endParaRPr lang="hu-HU"/>
          </a:p>
        </p:txBody>
      </p:sp>
      <p:sp>
        <p:nvSpPr>
          <p:cNvPr id="59" name="TextBox 41"/>
          <p:cNvSpPr txBox="1"/>
          <p:nvPr/>
        </p:nvSpPr>
        <p:spPr>
          <a:xfrm>
            <a:off x="6746678" y="1304765"/>
            <a:ext cx="503664" cy="584775"/>
          </a:xfrm>
          <a:prstGeom prst="rect">
            <a:avLst/>
          </a:prstGeom>
          <a:noFill/>
        </p:spPr>
        <p:txBody>
          <a:bodyPr wrap="none" rtlCol="0">
            <a:spAutoFit/>
          </a:bodyPr>
          <a:lstStyle/>
          <a:p>
            <a:r>
              <a:rPr lang="en-US" sz="3200" b="1" i="1" dirty="0">
                <a:cs typeface="Times New Roman" panose="02020603050405020304" pitchFamily="18" charset="0"/>
              </a:rPr>
              <a:t>y’</a:t>
            </a:r>
            <a:endParaRPr lang="en-US" sz="3200" baseline="-25000"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3" name="Téglalap 42"/>
              <p:cNvSpPr/>
              <p:nvPr/>
            </p:nvSpPr>
            <p:spPr>
              <a:xfrm>
                <a:off x="1631504" y="5661248"/>
                <a:ext cx="7198650" cy="1096582"/>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hu-HU" sz="2800" i="1">
                          <a:solidFill>
                            <a:srgbClr val="00B050"/>
                          </a:solidFill>
                          <a:latin typeface="Cambria Math"/>
                        </a:rPr>
                        <m:t>𝐿</m:t>
                      </m:r>
                      <m:d>
                        <m:dPr>
                          <m:ctrlPr>
                            <a:rPr lang="hu-HU" sz="2800" i="1">
                              <a:solidFill>
                                <a:srgbClr val="00B050"/>
                              </a:solidFill>
                              <a:latin typeface="Cambria Math" panose="02040503050406030204" pitchFamily="18" charset="0"/>
                            </a:rPr>
                          </m:ctrlPr>
                        </m:dPr>
                        <m:e>
                          <m:r>
                            <a:rPr lang="hu-HU" sz="2800" b="1" i="1">
                              <a:solidFill>
                                <a:srgbClr val="00B050"/>
                              </a:solidFill>
                              <a:latin typeface="Cambria Math"/>
                            </a:rPr>
                            <m:t>𝒓</m:t>
                          </m:r>
                          <m:r>
                            <a:rPr lang="hu-HU" sz="2800" i="1">
                              <a:solidFill>
                                <a:srgbClr val="00B050"/>
                              </a:solidFill>
                              <a:latin typeface="Cambria Math"/>
                            </a:rPr>
                            <m:t>,</m:t>
                          </m:r>
                          <m:r>
                            <a:rPr lang="hu-HU" sz="2800" i="1">
                              <a:solidFill>
                                <a:srgbClr val="00B050"/>
                              </a:solidFill>
                              <a:latin typeface="Cambria Math"/>
                              <a:ea typeface="Cambria Math"/>
                            </a:rPr>
                            <m:t>𝜔</m:t>
                          </m:r>
                        </m:e>
                      </m:d>
                      <m:r>
                        <a:rPr lang="en-US" sz="2800" i="1">
                          <a:solidFill>
                            <a:prstClr val="black"/>
                          </a:solidFill>
                          <a:latin typeface="Cambria Math"/>
                          <a:ea typeface="Cambria Math"/>
                        </a:rPr>
                        <m:t>=</m:t>
                      </m:r>
                      <m:r>
                        <a:rPr lang="en-US" sz="2800" i="1">
                          <a:solidFill>
                            <a:schemeClr val="accent6">
                              <a:lumMod val="75000"/>
                            </a:schemeClr>
                          </a:solidFill>
                          <a:latin typeface="Cambria Math"/>
                          <a:ea typeface="Cambria Math"/>
                        </a:rPr>
                        <m:t>𝐷</m:t>
                      </m:r>
                      <m:d>
                        <m:dPr>
                          <m:ctrlPr>
                            <a:rPr lang="hu-HU" sz="2800" i="1">
                              <a:solidFill>
                                <a:schemeClr val="accent6">
                                  <a:lumMod val="75000"/>
                                </a:schemeClr>
                              </a:solidFill>
                              <a:latin typeface="Cambria Math" panose="02040503050406030204" pitchFamily="18" charset="0"/>
                            </a:rPr>
                          </m:ctrlPr>
                        </m:dPr>
                        <m:e>
                          <m:r>
                            <a:rPr lang="hu-HU" sz="2800" b="1" i="1">
                              <a:solidFill>
                                <a:schemeClr val="accent6">
                                  <a:lumMod val="75000"/>
                                </a:schemeClr>
                              </a:solidFill>
                              <a:latin typeface="Cambria Math"/>
                            </a:rPr>
                            <m:t>𝒓</m:t>
                          </m:r>
                          <m:r>
                            <a:rPr lang="hu-HU" sz="2800" i="1">
                              <a:solidFill>
                                <a:schemeClr val="accent6">
                                  <a:lumMod val="75000"/>
                                </a:schemeClr>
                              </a:solidFill>
                              <a:latin typeface="Cambria Math"/>
                            </a:rPr>
                            <m:t>,</m:t>
                          </m:r>
                          <m:r>
                            <a:rPr lang="hu-HU" sz="2800" i="1">
                              <a:solidFill>
                                <a:schemeClr val="accent6">
                                  <a:lumMod val="75000"/>
                                </a:schemeClr>
                              </a:solidFill>
                              <a:latin typeface="Cambria Math"/>
                              <a:ea typeface="Cambria Math"/>
                            </a:rPr>
                            <m:t>𝜔</m:t>
                          </m:r>
                        </m:e>
                      </m:d>
                      <m:r>
                        <a:rPr lang="en-US" sz="2800" i="1">
                          <a:latin typeface="Cambria Math"/>
                          <a:ea typeface="Cambria Math"/>
                        </a:rPr>
                        <m:t>+</m:t>
                      </m:r>
                      <m:nary>
                        <m:naryPr>
                          <m:ctrlPr>
                            <a:rPr lang="en-US" sz="2800" i="1">
                              <a:solidFill>
                                <a:srgbClr val="FF0000"/>
                              </a:solidFill>
                              <a:latin typeface="Cambria Math" panose="02040503050406030204" pitchFamily="18" charset="0"/>
                              <a:ea typeface="Cambria Math"/>
                            </a:rPr>
                          </m:ctrlPr>
                        </m:naryPr>
                        <m:sub>
                          <m:r>
                            <m:rPr>
                              <m:sty m:val="p"/>
                              <m:brk m:alnAt="24"/>
                            </m:rPr>
                            <a:rPr lang="el-GR" sz="2800" i="1">
                              <a:solidFill>
                                <a:srgbClr val="FF0000"/>
                              </a:solidFill>
                              <a:latin typeface="Cambria Math"/>
                              <a:ea typeface="Cambria Math"/>
                            </a:rPr>
                            <m:t>Ω</m:t>
                          </m:r>
                        </m:sub>
                        <m:sup/>
                        <m:e>
                          <m:r>
                            <a:rPr lang="hu-HU" sz="2800" i="1">
                              <a:solidFill>
                                <a:srgbClr val="FF0000"/>
                              </a:solidFill>
                              <a:latin typeface="Cambria Math"/>
                            </a:rPr>
                            <m:t>𝐿</m:t>
                          </m:r>
                          <m:d>
                            <m:dPr>
                              <m:ctrlPr>
                                <a:rPr lang="hu-HU" sz="2800" i="1">
                                  <a:solidFill>
                                    <a:srgbClr val="FF0000"/>
                                  </a:solidFill>
                                  <a:latin typeface="Cambria Math" panose="02040503050406030204" pitchFamily="18" charset="0"/>
                                </a:rPr>
                              </m:ctrlPr>
                            </m:dPr>
                            <m:e>
                              <m:r>
                                <a:rPr lang="en-US" sz="2800" b="1" i="1">
                                  <a:solidFill>
                                    <a:srgbClr val="FF0000"/>
                                  </a:solidFill>
                                  <a:latin typeface="Cambria Math"/>
                                </a:rPr>
                                <m:t>𝒚</m:t>
                              </m:r>
                              <m:r>
                                <a:rPr lang="hu-HU" sz="2800" i="1">
                                  <a:solidFill>
                                    <a:srgbClr val="FF0000"/>
                                  </a:solidFill>
                                  <a:latin typeface="Cambria Math"/>
                                </a:rPr>
                                <m:t>,</m:t>
                              </m:r>
                              <m:r>
                                <a:rPr lang="hu-HU" sz="2800" i="1">
                                  <a:solidFill>
                                    <a:srgbClr val="FF0000"/>
                                  </a:solidFill>
                                  <a:latin typeface="Cambria Math"/>
                                  <a:ea typeface="Cambria Math"/>
                                </a:rPr>
                                <m:t>𝜔</m:t>
                              </m:r>
                              <m:r>
                                <a:rPr lang="en-US" sz="2800" i="1">
                                  <a:solidFill>
                                    <a:srgbClr val="FF0000"/>
                                  </a:solidFill>
                                  <a:latin typeface="Cambria Math"/>
                                  <a:ea typeface="Cambria Math"/>
                                </a:rPr>
                                <m:t>′</m:t>
                              </m:r>
                            </m:e>
                          </m:d>
                          <m:r>
                            <a:rPr lang="en-US" sz="2800" i="1">
                              <a:solidFill>
                                <a:srgbClr val="FF0000"/>
                              </a:solidFill>
                              <a:latin typeface="Cambria Math"/>
                              <a:ea typeface="Cambria Math"/>
                            </a:rPr>
                            <m:t>𝑅</m:t>
                          </m:r>
                          <m:d>
                            <m:dPr>
                              <m:ctrlPr>
                                <a:rPr lang="hu-HU" sz="2800" i="1">
                                  <a:solidFill>
                                    <a:srgbClr val="FF0000"/>
                                  </a:solidFill>
                                  <a:latin typeface="Cambria Math" panose="02040503050406030204" pitchFamily="18" charset="0"/>
                                </a:rPr>
                              </m:ctrlPr>
                            </m:dPr>
                            <m:e>
                              <m:r>
                                <a:rPr lang="hu-HU" sz="2800" i="1">
                                  <a:solidFill>
                                    <a:srgbClr val="FF0000"/>
                                  </a:solidFill>
                                  <a:latin typeface="Cambria Math"/>
                                  <a:ea typeface="Cambria Math"/>
                                </a:rPr>
                                <m:t>𝜔</m:t>
                              </m:r>
                              <m:r>
                                <a:rPr lang="hu-HU" sz="2800" i="1">
                                  <a:solidFill>
                                    <a:srgbClr val="FF0000"/>
                                  </a:solidFill>
                                  <a:latin typeface="Cambria Math"/>
                                </a:rPr>
                                <m:t>,</m:t>
                              </m:r>
                              <m:r>
                                <a:rPr lang="hu-HU" sz="2800" i="1">
                                  <a:solidFill>
                                    <a:srgbClr val="FF0000"/>
                                  </a:solidFill>
                                  <a:latin typeface="Cambria Math"/>
                                  <a:ea typeface="Cambria Math"/>
                                </a:rPr>
                                <m:t>𝜔</m:t>
                              </m:r>
                              <m:r>
                                <a:rPr lang="en-US" sz="2800" i="1">
                                  <a:solidFill>
                                    <a:srgbClr val="FF0000"/>
                                  </a:solidFill>
                                  <a:latin typeface="Cambria Math"/>
                                  <a:ea typeface="Cambria Math"/>
                                </a:rPr>
                                <m:t>′</m:t>
                              </m:r>
                            </m:e>
                          </m:d>
                        </m:e>
                      </m:nary>
                      <m:r>
                        <m:rPr>
                          <m:sty m:val="p"/>
                        </m:rPr>
                        <a:rPr lang="en-US" sz="2800">
                          <a:solidFill>
                            <a:srgbClr val="FF0000"/>
                          </a:solidFill>
                          <a:latin typeface="Cambria Math"/>
                          <a:ea typeface="Cambria Math"/>
                        </a:rPr>
                        <m:t>d</m:t>
                      </m:r>
                      <m:r>
                        <a:rPr lang="hu-HU" sz="2800" i="1">
                          <a:solidFill>
                            <a:srgbClr val="FF0000"/>
                          </a:solidFill>
                          <a:latin typeface="Cambria Math"/>
                          <a:ea typeface="Cambria Math"/>
                        </a:rPr>
                        <m:t>𝜔</m:t>
                      </m:r>
                      <m:r>
                        <a:rPr lang="en-US" sz="2800" i="1">
                          <a:solidFill>
                            <a:srgbClr val="FF0000"/>
                          </a:solidFill>
                          <a:latin typeface="Cambria Math"/>
                          <a:ea typeface="Cambria Math"/>
                        </a:rPr>
                        <m:t>′</m:t>
                      </m:r>
                    </m:oMath>
                  </m:oMathPara>
                </a14:m>
                <a:endParaRPr lang="en-US" sz="2800" dirty="0">
                  <a:solidFill>
                    <a:srgbClr val="FF0000"/>
                  </a:solidFill>
                </a:endParaRPr>
              </a:p>
            </p:txBody>
          </p:sp>
        </mc:Choice>
        <mc:Fallback xmlns="">
          <p:sp>
            <p:nvSpPr>
              <p:cNvPr id="43" name="Téglalap 42"/>
              <p:cNvSpPr>
                <a:spLocks noRot="1" noChangeAspect="1" noMove="1" noResize="1" noEditPoints="1" noAdjustHandles="1" noChangeArrowheads="1" noChangeShapeType="1" noTextEdit="1"/>
              </p:cNvSpPr>
              <p:nvPr/>
            </p:nvSpPr>
            <p:spPr>
              <a:xfrm>
                <a:off x="1631504" y="5661248"/>
                <a:ext cx="7198650" cy="1096582"/>
              </a:xfrm>
              <a:prstGeom prst="rect">
                <a:avLst/>
              </a:prstGeom>
              <a:blipFill>
                <a:blip r:embed="rId4"/>
                <a:stretch>
                  <a:fillRect/>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4757266" y="4542699"/>
                <a:ext cx="6008391" cy="8814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hu-HU" sz="2200" i="1">
                          <a:solidFill>
                            <a:prstClr val="black"/>
                          </a:solidFill>
                          <a:latin typeface="Cambria Math"/>
                        </a:rPr>
                        <m:t>𝐿</m:t>
                      </m:r>
                      <m:d>
                        <m:dPr>
                          <m:ctrlPr>
                            <a:rPr lang="hu-HU" sz="2200" i="1">
                              <a:solidFill>
                                <a:prstClr val="black"/>
                              </a:solidFill>
                              <a:latin typeface="Cambria Math" panose="02040503050406030204" pitchFamily="18" charset="0"/>
                            </a:rPr>
                          </m:ctrlPr>
                        </m:dPr>
                        <m:e>
                          <m:r>
                            <a:rPr lang="en-US" sz="2200" b="1" i="1">
                              <a:solidFill>
                                <a:prstClr val="black"/>
                              </a:solidFill>
                              <a:latin typeface="Cambria Math"/>
                            </a:rPr>
                            <m:t>𝒚</m:t>
                          </m:r>
                          <m:r>
                            <a:rPr lang="hu-HU" sz="2200" i="1">
                              <a:solidFill>
                                <a:prstClr val="black"/>
                              </a:solidFill>
                              <a:latin typeface="Cambria Math"/>
                            </a:rPr>
                            <m:t>,</m:t>
                          </m:r>
                          <m:r>
                            <a:rPr lang="hu-HU" sz="2200" i="1">
                              <a:solidFill>
                                <a:prstClr val="black"/>
                              </a:solidFill>
                              <a:latin typeface="Cambria Math"/>
                              <a:ea typeface="Cambria Math"/>
                            </a:rPr>
                            <m:t>𝜔</m:t>
                          </m:r>
                          <m:r>
                            <a:rPr lang="en-US" sz="2200" i="1">
                              <a:solidFill>
                                <a:prstClr val="black"/>
                              </a:solidFill>
                              <a:latin typeface="Cambria Math"/>
                              <a:ea typeface="Cambria Math"/>
                            </a:rPr>
                            <m:t>′</m:t>
                          </m:r>
                        </m:e>
                      </m:d>
                      <m:r>
                        <a:rPr lang="en-US" sz="2200" i="1">
                          <a:solidFill>
                            <a:prstClr val="black"/>
                          </a:solidFill>
                          <a:latin typeface="Cambria Math"/>
                          <a:ea typeface="Cambria Math"/>
                        </a:rPr>
                        <m:t>=</m:t>
                      </m:r>
                      <m:r>
                        <a:rPr lang="en-US" sz="2200" i="1">
                          <a:solidFill>
                            <a:prstClr val="black"/>
                          </a:solidFill>
                          <a:latin typeface="Cambria Math"/>
                          <a:ea typeface="Cambria Math"/>
                        </a:rPr>
                        <m:t>𝐷</m:t>
                      </m:r>
                      <m:d>
                        <m:dPr>
                          <m:ctrlPr>
                            <a:rPr lang="hu-HU" sz="2200" i="1">
                              <a:solidFill>
                                <a:prstClr val="black"/>
                              </a:solidFill>
                              <a:latin typeface="Cambria Math" panose="02040503050406030204" pitchFamily="18" charset="0"/>
                            </a:rPr>
                          </m:ctrlPr>
                        </m:dPr>
                        <m:e>
                          <m:r>
                            <a:rPr lang="en-US" sz="2200" b="1" i="1">
                              <a:solidFill>
                                <a:prstClr val="black"/>
                              </a:solidFill>
                              <a:latin typeface="Cambria Math"/>
                            </a:rPr>
                            <m:t>𝒚</m:t>
                          </m:r>
                          <m:r>
                            <a:rPr lang="hu-HU" sz="2200" i="1">
                              <a:solidFill>
                                <a:prstClr val="black"/>
                              </a:solidFill>
                              <a:latin typeface="Cambria Math"/>
                            </a:rPr>
                            <m:t>,</m:t>
                          </m:r>
                          <m:r>
                            <a:rPr lang="hu-HU" sz="2200" i="1">
                              <a:solidFill>
                                <a:prstClr val="black"/>
                              </a:solidFill>
                              <a:latin typeface="Cambria Math"/>
                              <a:ea typeface="Cambria Math"/>
                            </a:rPr>
                            <m:t>𝜔</m:t>
                          </m:r>
                          <m:r>
                            <a:rPr lang="en-US" sz="2200" i="1">
                              <a:solidFill>
                                <a:prstClr val="black"/>
                              </a:solidFill>
                              <a:latin typeface="Cambria Math"/>
                              <a:ea typeface="Cambria Math"/>
                            </a:rPr>
                            <m:t>′</m:t>
                          </m:r>
                        </m:e>
                      </m:d>
                      <m:r>
                        <a:rPr lang="en-US" sz="2200" i="1">
                          <a:solidFill>
                            <a:prstClr val="black"/>
                          </a:solidFill>
                          <a:latin typeface="Cambria Math"/>
                          <a:ea typeface="Cambria Math"/>
                        </a:rPr>
                        <m:t>+</m:t>
                      </m:r>
                      <m:nary>
                        <m:naryPr>
                          <m:ctrlPr>
                            <a:rPr lang="en-US" sz="2200" i="1">
                              <a:solidFill>
                                <a:prstClr val="black"/>
                              </a:solidFill>
                              <a:latin typeface="Cambria Math" panose="02040503050406030204" pitchFamily="18" charset="0"/>
                              <a:ea typeface="Cambria Math"/>
                            </a:rPr>
                          </m:ctrlPr>
                        </m:naryPr>
                        <m:sub>
                          <m:r>
                            <m:rPr>
                              <m:sty m:val="p"/>
                              <m:brk m:alnAt="24"/>
                            </m:rPr>
                            <a:rPr lang="el-GR" sz="2200" i="1">
                              <a:solidFill>
                                <a:prstClr val="black"/>
                              </a:solidFill>
                              <a:latin typeface="Cambria Math"/>
                              <a:ea typeface="Cambria Math"/>
                            </a:rPr>
                            <m:t>Ω</m:t>
                          </m:r>
                          <m:r>
                            <a:rPr lang="en-US" sz="2200" i="1">
                              <a:solidFill>
                                <a:prstClr val="black"/>
                              </a:solidFill>
                              <a:latin typeface="Cambria Math"/>
                              <a:ea typeface="Cambria Math"/>
                            </a:rPr>
                            <m:t>′</m:t>
                          </m:r>
                        </m:sub>
                        <m:sup/>
                        <m:e>
                          <m:r>
                            <a:rPr lang="hu-HU" sz="2200" i="1">
                              <a:solidFill>
                                <a:prstClr val="black"/>
                              </a:solidFill>
                              <a:latin typeface="Cambria Math"/>
                            </a:rPr>
                            <m:t>𝐿</m:t>
                          </m:r>
                          <m:d>
                            <m:dPr>
                              <m:ctrlPr>
                                <a:rPr lang="hu-HU" sz="2200" i="1">
                                  <a:solidFill>
                                    <a:prstClr val="black"/>
                                  </a:solidFill>
                                  <a:latin typeface="Cambria Math" panose="02040503050406030204" pitchFamily="18" charset="0"/>
                                </a:rPr>
                              </m:ctrlPr>
                            </m:dPr>
                            <m:e>
                              <m:r>
                                <a:rPr lang="en-US" sz="2200" b="1" i="1">
                                  <a:solidFill>
                                    <a:prstClr val="black"/>
                                  </a:solidFill>
                                  <a:latin typeface="Cambria Math"/>
                                </a:rPr>
                                <m:t>𝒚</m:t>
                              </m:r>
                              <m:r>
                                <a:rPr lang="en-US" sz="2200" i="1">
                                  <a:solidFill>
                                    <a:prstClr val="black"/>
                                  </a:solidFill>
                                  <a:latin typeface="Cambria Math"/>
                                </a:rPr>
                                <m:t>′</m:t>
                              </m:r>
                              <m:r>
                                <a:rPr lang="hu-HU" sz="2200" i="1">
                                  <a:solidFill>
                                    <a:prstClr val="black"/>
                                  </a:solidFill>
                                  <a:latin typeface="Cambria Math"/>
                                </a:rPr>
                                <m:t>,</m:t>
                              </m:r>
                              <m:r>
                                <a:rPr lang="hu-HU" sz="2200" i="1">
                                  <a:solidFill>
                                    <a:prstClr val="black"/>
                                  </a:solidFill>
                                  <a:latin typeface="Cambria Math"/>
                                  <a:ea typeface="Cambria Math"/>
                                </a:rPr>
                                <m:t>𝜔</m:t>
                              </m:r>
                              <m:r>
                                <a:rPr lang="en-US" sz="2200" i="1">
                                  <a:solidFill>
                                    <a:prstClr val="black"/>
                                  </a:solidFill>
                                  <a:latin typeface="Cambria Math"/>
                                  <a:ea typeface="Cambria Math"/>
                                </a:rPr>
                                <m:t>′′</m:t>
                              </m:r>
                            </m:e>
                          </m:d>
                          <m:r>
                            <a:rPr lang="en-US" sz="2200" i="1">
                              <a:solidFill>
                                <a:prstClr val="black"/>
                              </a:solidFill>
                              <a:latin typeface="Cambria Math"/>
                              <a:ea typeface="Cambria Math"/>
                            </a:rPr>
                            <m:t>𝑅</m:t>
                          </m:r>
                          <m:d>
                            <m:dPr>
                              <m:ctrlPr>
                                <a:rPr lang="hu-HU" sz="2200" i="1">
                                  <a:solidFill>
                                    <a:prstClr val="black"/>
                                  </a:solidFill>
                                  <a:latin typeface="Cambria Math" panose="02040503050406030204" pitchFamily="18" charset="0"/>
                                </a:rPr>
                              </m:ctrlPr>
                            </m:dPr>
                            <m:e>
                              <m:r>
                                <a:rPr lang="hu-HU" sz="2200" i="1">
                                  <a:solidFill>
                                    <a:prstClr val="black"/>
                                  </a:solidFill>
                                  <a:latin typeface="Cambria Math"/>
                                  <a:ea typeface="Cambria Math"/>
                                </a:rPr>
                                <m:t>𝜔</m:t>
                              </m:r>
                              <m:r>
                                <a:rPr lang="en-US" sz="2200" i="1">
                                  <a:solidFill>
                                    <a:prstClr val="black"/>
                                  </a:solidFill>
                                  <a:latin typeface="Cambria Math"/>
                                  <a:ea typeface="Cambria Math"/>
                                </a:rPr>
                                <m:t>′</m:t>
                              </m:r>
                              <m:r>
                                <a:rPr lang="hu-HU" sz="2200" i="1">
                                  <a:solidFill>
                                    <a:prstClr val="black"/>
                                  </a:solidFill>
                                  <a:latin typeface="Cambria Math"/>
                                </a:rPr>
                                <m:t>,</m:t>
                              </m:r>
                              <m:r>
                                <a:rPr lang="hu-HU" sz="2200" i="1">
                                  <a:solidFill>
                                    <a:prstClr val="black"/>
                                  </a:solidFill>
                                  <a:latin typeface="Cambria Math"/>
                                  <a:ea typeface="Cambria Math"/>
                                </a:rPr>
                                <m:t>𝜔</m:t>
                              </m:r>
                              <m:r>
                                <a:rPr lang="en-US" sz="2200" i="1">
                                  <a:solidFill>
                                    <a:prstClr val="black"/>
                                  </a:solidFill>
                                  <a:latin typeface="Cambria Math"/>
                                  <a:ea typeface="Cambria Math"/>
                                </a:rPr>
                                <m:t>′′</m:t>
                              </m:r>
                            </m:e>
                          </m:d>
                        </m:e>
                      </m:nary>
                      <m:r>
                        <m:rPr>
                          <m:sty m:val="p"/>
                        </m:rPr>
                        <a:rPr lang="en-US" sz="2200">
                          <a:solidFill>
                            <a:prstClr val="black"/>
                          </a:solidFill>
                          <a:latin typeface="Cambria Math"/>
                          <a:ea typeface="Cambria Math"/>
                        </a:rPr>
                        <m:t>d</m:t>
                      </m:r>
                      <m:r>
                        <a:rPr lang="hu-HU" sz="2200" i="1">
                          <a:solidFill>
                            <a:prstClr val="black"/>
                          </a:solidFill>
                          <a:latin typeface="Cambria Math"/>
                          <a:ea typeface="Cambria Math"/>
                        </a:rPr>
                        <m:t>𝜔</m:t>
                      </m:r>
                      <m:r>
                        <a:rPr lang="en-US" sz="2200" i="1">
                          <a:solidFill>
                            <a:prstClr val="black"/>
                          </a:solidFill>
                          <a:latin typeface="Cambria Math"/>
                          <a:ea typeface="Cambria Math"/>
                        </a:rPr>
                        <m:t>′′</m:t>
                      </m:r>
                    </m:oMath>
                  </m:oMathPara>
                </a14:m>
                <a:endParaRPr lang="en-US" sz="2200" dirty="0"/>
              </a:p>
            </p:txBody>
          </p:sp>
        </mc:Choice>
        <mc:Fallback xmlns="">
          <p:sp>
            <p:nvSpPr>
              <p:cNvPr id="3" name="Téglalap 2"/>
              <p:cNvSpPr>
                <a:spLocks noRot="1" noChangeAspect="1" noMove="1" noResize="1" noEditPoints="1" noAdjustHandles="1" noChangeArrowheads="1" noChangeShapeType="1" noTextEdit="1"/>
              </p:cNvSpPr>
              <p:nvPr/>
            </p:nvSpPr>
            <p:spPr>
              <a:xfrm>
                <a:off x="4757266" y="4542699"/>
                <a:ext cx="6008391" cy="881460"/>
              </a:xfrm>
              <a:prstGeom prst="rect">
                <a:avLst/>
              </a:prstGeom>
              <a:blipFill>
                <a:blip r:embed="rId5"/>
                <a:stretch>
                  <a:fillRect/>
                </a:stretch>
              </a:blipFill>
            </p:spPr>
            <p:txBody>
              <a:bodyPr/>
              <a:lstStyle/>
              <a:p>
                <a:r>
                  <a:rPr lang="hu-HU">
                    <a:noFill/>
                  </a:rPr>
                  <a:t> </a:t>
                </a:r>
              </a:p>
            </p:txBody>
          </p:sp>
        </mc:Fallback>
      </mc:AlternateContent>
      <p:cxnSp>
        <p:nvCxnSpPr>
          <p:cNvPr id="5" name="Egyenes összekötő nyíllal 4"/>
          <p:cNvCxnSpPr/>
          <p:nvPr/>
        </p:nvCxnSpPr>
        <p:spPr>
          <a:xfrm>
            <a:off x="5391150" y="5193196"/>
            <a:ext cx="554948" cy="8280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églalap 52"/>
              <p:cNvSpPr/>
              <p:nvPr/>
            </p:nvSpPr>
            <p:spPr>
              <a:xfrm>
                <a:off x="4565463" y="3661239"/>
                <a:ext cx="6116373" cy="8097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hu-HU" sz="2000" i="1">
                          <a:solidFill>
                            <a:prstClr val="black"/>
                          </a:solidFill>
                          <a:latin typeface="Cambria Math"/>
                        </a:rPr>
                        <m:t>𝐿</m:t>
                      </m:r>
                      <m:d>
                        <m:dPr>
                          <m:ctrlPr>
                            <a:rPr lang="hu-HU" sz="2000" i="1">
                              <a:solidFill>
                                <a:prstClr val="black"/>
                              </a:solidFill>
                              <a:latin typeface="Cambria Math" panose="02040503050406030204" pitchFamily="18" charset="0"/>
                            </a:rPr>
                          </m:ctrlPr>
                        </m:dPr>
                        <m:e>
                          <m:r>
                            <a:rPr lang="en-US" sz="2000" b="1" i="1">
                              <a:solidFill>
                                <a:prstClr val="black"/>
                              </a:solidFill>
                              <a:latin typeface="Cambria Math"/>
                            </a:rPr>
                            <m:t>𝒚</m:t>
                          </m:r>
                          <m:r>
                            <a:rPr lang="en-US" sz="2000" i="1">
                              <a:solidFill>
                                <a:prstClr val="black"/>
                              </a:solidFill>
                              <a:latin typeface="Cambria Math"/>
                            </a:rPr>
                            <m:t>′,</m:t>
                          </m:r>
                          <m:r>
                            <a:rPr lang="hu-HU" sz="2000" i="1">
                              <a:solidFill>
                                <a:prstClr val="black"/>
                              </a:solidFill>
                              <a:latin typeface="Cambria Math"/>
                              <a:ea typeface="Cambria Math"/>
                            </a:rPr>
                            <m:t>𝜔</m:t>
                          </m:r>
                          <m:r>
                            <a:rPr lang="en-US" sz="2000" i="1">
                              <a:solidFill>
                                <a:prstClr val="black"/>
                              </a:solidFill>
                              <a:latin typeface="Cambria Math"/>
                              <a:ea typeface="Cambria Math"/>
                            </a:rPr>
                            <m:t>′′</m:t>
                          </m:r>
                        </m:e>
                      </m:d>
                      <m:r>
                        <a:rPr lang="en-US" sz="2000" i="1">
                          <a:solidFill>
                            <a:prstClr val="black"/>
                          </a:solidFill>
                          <a:latin typeface="Cambria Math"/>
                          <a:ea typeface="Cambria Math"/>
                        </a:rPr>
                        <m:t>=</m:t>
                      </m:r>
                      <m:r>
                        <a:rPr lang="en-US" sz="2000" i="1">
                          <a:solidFill>
                            <a:prstClr val="black"/>
                          </a:solidFill>
                          <a:latin typeface="Cambria Math"/>
                          <a:ea typeface="Cambria Math"/>
                        </a:rPr>
                        <m:t>𝐷</m:t>
                      </m:r>
                      <m:d>
                        <m:dPr>
                          <m:ctrlPr>
                            <a:rPr lang="hu-HU" sz="2000" i="1">
                              <a:solidFill>
                                <a:prstClr val="black"/>
                              </a:solidFill>
                              <a:latin typeface="Cambria Math" panose="02040503050406030204" pitchFamily="18" charset="0"/>
                            </a:rPr>
                          </m:ctrlPr>
                        </m:dPr>
                        <m:e>
                          <m:r>
                            <a:rPr lang="en-US" sz="2000" b="1" i="1">
                              <a:solidFill>
                                <a:prstClr val="black"/>
                              </a:solidFill>
                              <a:latin typeface="Cambria Math"/>
                            </a:rPr>
                            <m:t>𝒚</m:t>
                          </m:r>
                          <m:r>
                            <a:rPr lang="en-US" sz="2000" i="1">
                              <a:solidFill>
                                <a:prstClr val="black"/>
                              </a:solidFill>
                              <a:latin typeface="Cambria Math"/>
                            </a:rPr>
                            <m:t>′,</m:t>
                          </m:r>
                          <m:r>
                            <a:rPr lang="hu-HU" sz="2000" i="1">
                              <a:solidFill>
                                <a:prstClr val="black"/>
                              </a:solidFill>
                              <a:latin typeface="Cambria Math"/>
                              <a:ea typeface="Cambria Math"/>
                            </a:rPr>
                            <m:t>𝜔</m:t>
                          </m:r>
                          <m:r>
                            <a:rPr lang="en-US" sz="2000" i="1">
                              <a:solidFill>
                                <a:prstClr val="black"/>
                              </a:solidFill>
                              <a:latin typeface="Cambria Math"/>
                              <a:ea typeface="Cambria Math"/>
                            </a:rPr>
                            <m:t>′′</m:t>
                          </m:r>
                        </m:e>
                      </m:d>
                      <m:r>
                        <a:rPr lang="en-US" sz="2000" i="1">
                          <a:solidFill>
                            <a:prstClr val="black"/>
                          </a:solidFill>
                          <a:latin typeface="Cambria Math"/>
                          <a:ea typeface="Cambria Math"/>
                        </a:rPr>
                        <m:t>+</m:t>
                      </m:r>
                      <m:nary>
                        <m:naryPr>
                          <m:ctrlPr>
                            <a:rPr lang="en-US" sz="2000" i="1">
                              <a:solidFill>
                                <a:prstClr val="black"/>
                              </a:solidFill>
                              <a:latin typeface="Cambria Math" panose="02040503050406030204" pitchFamily="18" charset="0"/>
                              <a:ea typeface="Cambria Math"/>
                            </a:rPr>
                          </m:ctrlPr>
                        </m:naryPr>
                        <m:sub>
                          <m:r>
                            <m:rPr>
                              <m:sty m:val="p"/>
                              <m:brk m:alnAt="24"/>
                            </m:rPr>
                            <a:rPr lang="el-GR" sz="2000" i="1">
                              <a:solidFill>
                                <a:prstClr val="black"/>
                              </a:solidFill>
                              <a:latin typeface="Cambria Math"/>
                              <a:ea typeface="Cambria Math"/>
                            </a:rPr>
                            <m:t>Ω</m:t>
                          </m:r>
                          <m:r>
                            <a:rPr lang="en-US" sz="2000" i="1">
                              <a:solidFill>
                                <a:prstClr val="black"/>
                              </a:solidFill>
                              <a:latin typeface="Cambria Math"/>
                              <a:ea typeface="Cambria Math"/>
                            </a:rPr>
                            <m:t>′′</m:t>
                          </m:r>
                        </m:sub>
                        <m:sup/>
                        <m:e>
                          <m:r>
                            <a:rPr lang="hu-HU" sz="2000" i="1">
                              <a:solidFill>
                                <a:prstClr val="black"/>
                              </a:solidFill>
                              <a:latin typeface="Cambria Math"/>
                            </a:rPr>
                            <m:t>𝐿</m:t>
                          </m:r>
                          <m:d>
                            <m:dPr>
                              <m:ctrlPr>
                                <a:rPr lang="hu-HU" sz="2000" i="1">
                                  <a:solidFill>
                                    <a:prstClr val="black"/>
                                  </a:solidFill>
                                  <a:latin typeface="Cambria Math" panose="02040503050406030204" pitchFamily="18" charset="0"/>
                                </a:rPr>
                              </m:ctrlPr>
                            </m:dPr>
                            <m:e>
                              <m:r>
                                <a:rPr lang="en-US" sz="2000" b="1" i="1">
                                  <a:solidFill>
                                    <a:prstClr val="black"/>
                                  </a:solidFill>
                                  <a:latin typeface="Cambria Math"/>
                                </a:rPr>
                                <m:t>𝒚</m:t>
                              </m:r>
                              <m:r>
                                <a:rPr lang="en-US" sz="2000" i="1">
                                  <a:solidFill>
                                    <a:prstClr val="black"/>
                                  </a:solidFill>
                                  <a:latin typeface="Cambria Math"/>
                                </a:rPr>
                                <m:t>′′</m:t>
                              </m:r>
                              <m:r>
                                <a:rPr lang="hu-HU" sz="2000" i="1">
                                  <a:solidFill>
                                    <a:prstClr val="black"/>
                                  </a:solidFill>
                                  <a:latin typeface="Cambria Math"/>
                                </a:rPr>
                                <m:t>,</m:t>
                              </m:r>
                              <m:r>
                                <a:rPr lang="hu-HU" sz="2000" i="1">
                                  <a:solidFill>
                                    <a:prstClr val="black"/>
                                  </a:solidFill>
                                  <a:latin typeface="Cambria Math"/>
                                  <a:ea typeface="Cambria Math"/>
                                </a:rPr>
                                <m:t>𝜔</m:t>
                              </m:r>
                              <m:r>
                                <a:rPr lang="en-US" sz="2000" i="1">
                                  <a:solidFill>
                                    <a:prstClr val="black"/>
                                  </a:solidFill>
                                  <a:latin typeface="Cambria Math"/>
                                  <a:ea typeface="Cambria Math"/>
                                </a:rPr>
                                <m:t>′′′</m:t>
                              </m:r>
                            </m:e>
                          </m:d>
                          <m:r>
                            <a:rPr lang="en-US" sz="2000" i="1">
                              <a:solidFill>
                                <a:prstClr val="black"/>
                              </a:solidFill>
                              <a:latin typeface="Cambria Math"/>
                              <a:ea typeface="Cambria Math"/>
                            </a:rPr>
                            <m:t>𝑅</m:t>
                          </m:r>
                          <m:d>
                            <m:dPr>
                              <m:ctrlPr>
                                <a:rPr lang="hu-HU" sz="2000" i="1">
                                  <a:solidFill>
                                    <a:prstClr val="black"/>
                                  </a:solidFill>
                                  <a:latin typeface="Cambria Math" panose="02040503050406030204" pitchFamily="18" charset="0"/>
                                </a:rPr>
                              </m:ctrlPr>
                            </m:dPr>
                            <m:e>
                              <m:r>
                                <a:rPr lang="hu-HU" sz="2000" i="1">
                                  <a:solidFill>
                                    <a:prstClr val="black"/>
                                  </a:solidFill>
                                  <a:latin typeface="Cambria Math"/>
                                  <a:ea typeface="Cambria Math"/>
                                </a:rPr>
                                <m:t>𝜔</m:t>
                              </m:r>
                              <m:r>
                                <a:rPr lang="en-US" sz="2000" i="1">
                                  <a:solidFill>
                                    <a:prstClr val="black"/>
                                  </a:solidFill>
                                  <a:latin typeface="Cambria Math"/>
                                  <a:ea typeface="Cambria Math"/>
                                </a:rPr>
                                <m:t>′′</m:t>
                              </m:r>
                              <m:r>
                                <a:rPr lang="hu-HU" sz="2000" i="1">
                                  <a:solidFill>
                                    <a:prstClr val="black"/>
                                  </a:solidFill>
                                  <a:latin typeface="Cambria Math"/>
                                </a:rPr>
                                <m:t>,</m:t>
                              </m:r>
                              <m:r>
                                <a:rPr lang="hu-HU" sz="2000" i="1">
                                  <a:solidFill>
                                    <a:prstClr val="black"/>
                                  </a:solidFill>
                                  <a:latin typeface="Cambria Math"/>
                                  <a:ea typeface="Cambria Math"/>
                                </a:rPr>
                                <m:t>𝜔</m:t>
                              </m:r>
                              <m:r>
                                <a:rPr lang="en-US" sz="2000" i="1">
                                  <a:solidFill>
                                    <a:prstClr val="black"/>
                                  </a:solidFill>
                                  <a:latin typeface="Cambria Math"/>
                                  <a:ea typeface="Cambria Math"/>
                                </a:rPr>
                                <m:t>′′′</m:t>
                              </m:r>
                            </m:e>
                          </m:d>
                        </m:e>
                      </m:nary>
                      <m:r>
                        <m:rPr>
                          <m:sty m:val="p"/>
                        </m:rPr>
                        <a:rPr lang="en-US" sz="2000">
                          <a:solidFill>
                            <a:prstClr val="black"/>
                          </a:solidFill>
                          <a:latin typeface="Cambria Math"/>
                          <a:ea typeface="Cambria Math"/>
                        </a:rPr>
                        <m:t>d</m:t>
                      </m:r>
                      <m:r>
                        <a:rPr lang="hu-HU" sz="2000" i="1">
                          <a:solidFill>
                            <a:prstClr val="black"/>
                          </a:solidFill>
                          <a:latin typeface="Cambria Math"/>
                          <a:ea typeface="Cambria Math"/>
                        </a:rPr>
                        <m:t>𝜔</m:t>
                      </m:r>
                      <m:r>
                        <a:rPr lang="en-US" sz="2000" i="1">
                          <a:solidFill>
                            <a:prstClr val="black"/>
                          </a:solidFill>
                          <a:latin typeface="Cambria Math"/>
                          <a:ea typeface="Cambria Math"/>
                        </a:rPr>
                        <m:t>′′′</m:t>
                      </m:r>
                    </m:oMath>
                  </m:oMathPara>
                </a14:m>
                <a:endParaRPr lang="en-US" sz="2000" dirty="0"/>
              </a:p>
            </p:txBody>
          </p:sp>
        </mc:Choice>
        <mc:Fallback xmlns="">
          <p:sp>
            <p:nvSpPr>
              <p:cNvPr id="53" name="Téglalap 52"/>
              <p:cNvSpPr>
                <a:spLocks noRot="1" noChangeAspect="1" noMove="1" noResize="1" noEditPoints="1" noAdjustHandles="1" noChangeArrowheads="1" noChangeShapeType="1" noTextEdit="1"/>
              </p:cNvSpPr>
              <p:nvPr/>
            </p:nvSpPr>
            <p:spPr>
              <a:xfrm>
                <a:off x="4565463" y="3661239"/>
                <a:ext cx="6116373" cy="809709"/>
              </a:xfrm>
              <a:prstGeom prst="rect">
                <a:avLst/>
              </a:prstGeom>
              <a:blipFill>
                <a:blip r:embed="rId6"/>
                <a:stretch>
                  <a:fillRect/>
                </a:stretch>
              </a:blipFill>
            </p:spPr>
            <p:txBody>
              <a:bodyPr/>
              <a:lstStyle/>
              <a:p>
                <a:r>
                  <a:rPr lang="hu-HU">
                    <a:noFill/>
                  </a:rPr>
                  <a:t> </a:t>
                </a:r>
              </a:p>
            </p:txBody>
          </p:sp>
        </mc:Fallback>
      </mc:AlternateContent>
      <p:cxnSp>
        <p:nvCxnSpPr>
          <p:cNvPr id="54" name="Egyenes összekötő nyíllal 53"/>
          <p:cNvCxnSpPr/>
          <p:nvPr/>
        </p:nvCxnSpPr>
        <p:spPr>
          <a:xfrm>
            <a:off x="5343338" y="4191773"/>
            <a:ext cx="2418123" cy="791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Line 35"/>
          <p:cNvSpPr>
            <a:spLocks noChangeShapeType="1"/>
          </p:cNvSpPr>
          <p:nvPr/>
        </p:nvSpPr>
        <p:spPr bwMode="auto">
          <a:xfrm flipH="1">
            <a:off x="5946099" y="2855117"/>
            <a:ext cx="1218745" cy="179861"/>
          </a:xfrm>
          <a:prstGeom prst="line">
            <a:avLst/>
          </a:prstGeom>
          <a:noFill/>
          <a:ln w="76200">
            <a:solidFill>
              <a:srgbClr val="FFC000"/>
            </a:solidFill>
            <a:prstDash val="sysDot"/>
            <a:round/>
            <a:headEnd/>
            <a:tailEnd type="triangle" w="med" len="med"/>
          </a:ln>
        </p:spPr>
        <p:txBody>
          <a:bodyPr wrap="none" anchor="ctr"/>
          <a:lstStyle/>
          <a:p>
            <a:endParaRPr lang="hu-HU"/>
          </a:p>
        </p:txBody>
      </p:sp>
      <mc:AlternateContent xmlns:mc="http://schemas.openxmlformats.org/markup-compatibility/2006" xmlns:a14="http://schemas.microsoft.com/office/drawing/2010/main">
        <mc:Choice Requires="a14">
          <p:sp>
            <p:nvSpPr>
              <p:cNvPr id="2" name="Téglalap 1"/>
              <p:cNvSpPr/>
              <p:nvPr/>
            </p:nvSpPr>
            <p:spPr>
              <a:xfrm>
                <a:off x="4783417" y="2592198"/>
                <a:ext cx="69121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3200" i="1">
                          <a:solidFill>
                            <a:prstClr val="black"/>
                          </a:solidFill>
                          <a:latin typeface="Cambria Math"/>
                          <a:ea typeface="Cambria Math"/>
                        </a:rPr>
                        <m:t>𝜔</m:t>
                      </m:r>
                      <m:r>
                        <a:rPr lang="en-US" sz="3200" i="1">
                          <a:solidFill>
                            <a:prstClr val="black"/>
                          </a:solidFill>
                          <a:latin typeface="Cambria Math"/>
                          <a:ea typeface="Cambria Math"/>
                        </a:rPr>
                        <m:t>′</m:t>
                      </m:r>
                    </m:oMath>
                  </m:oMathPara>
                </a14:m>
                <a:endParaRPr lang="en-US" sz="3200" dirty="0"/>
              </a:p>
            </p:txBody>
          </p:sp>
        </mc:Choice>
        <mc:Fallback xmlns="">
          <p:sp>
            <p:nvSpPr>
              <p:cNvPr id="2" name="Téglalap 1"/>
              <p:cNvSpPr>
                <a:spLocks noRot="1" noChangeAspect="1" noMove="1" noResize="1" noEditPoints="1" noAdjustHandles="1" noChangeArrowheads="1" noChangeShapeType="1" noTextEdit="1"/>
              </p:cNvSpPr>
              <p:nvPr/>
            </p:nvSpPr>
            <p:spPr>
              <a:xfrm>
                <a:off x="4783417" y="2592198"/>
                <a:ext cx="691215" cy="584775"/>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Téglalap 3"/>
              <p:cNvSpPr/>
              <p:nvPr/>
            </p:nvSpPr>
            <p:spPr>
              <a:xfrm>
                <a:off x="6019068" y="1880829"/>
                <a:ext cx="79701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3200" i="1">
                          <a:solidFill>
                            <a:prstClr val="black"/>
                          </a:solidFill>
                          <a:latin typeface="Cambria Math"/>
                          <a:ea typeface="Cambria Math"/>
                        </a:rPr>
                        <m:t>𝜔</m:t>
                      </m:r>
                      <m:r>
                        <a:rPr lang="en-US" sz="3200" i="1">
                          <a:solidFill>
                            <a:prstClr val="black"/>
                          </a:solidFill>
                          <a:latin typeface="Cambria Math"/>
                          <a:ea typeface="Cambria Math"/>
                        </a:rPr>
                        <m:t>′′</m:t>
                      </m:r>
                    </m:oMath>
                  </m:oMathPara>
                </a14:m>
                <a:endParaRPr lang="en-US" sz="3200" dirty="0"/>
              </a:p>
            </p:txBody>
          </p:sp>
        </mc:Choice>
        <mc:Fallback xmlns="">
          <p:sp>
            <p:nvSpPr>
              <p:cNvPr id="4" name="Téglalap 3"/>
              <p:cNvSpPr>
                <a:spLocks noRot="1" noChangeAspect="1" noMove="1" noResize="1" noEditPoints="1" noAdjustHandles="1" noChangeArrowheads="1" noChangeShapeType="1" noTextEdit="1"/>
              </p:cNvSpPr>
              <p:nvPr/>
            </p:nvSpPr>
            <p:spPr>
              <a:xfrm>
                <a:off x="6019068" y="1880829"/>
                <a:ext cx="797013" cy="584775"/>
              </a:xfrm>
              <a:prstGeom prst="rect">
                <a:avLst/>
              </a:prstGeom>
              <a:blipFill>
                <a:blip r:embed="rId8"/>
                <a:stretch>
                  <a:fillRect/>
                </a:stretch>
              </a:blipFill>
            </p:spPr>
            <p:txBody>
              <a:bodyPr/>
              <a:lstStyle/>
              <a:p>
                <a:r>
                  <a:rPr lang="hu-HU">
                    <a:noFill/>
                  </a:rPr>
                  <a:t> </a:t>
                </a:r>
              </a:p>
            </p:txBody>
          </p:sp>
        </mc:Fallback>
      </mc:AlternateContent>
      <p:graphicFrame>
        <p:nvGraphicFramePr>
          <p:cNvPr id="49" name="Object 41"/>
          <p:cNvGraphicFramePr>
            <a:graphicFrameLocks noChangeAspect="1"/>
          </p:cNvGraphicFramePr>
          <p:nvPr>
            <p:extLst>
              <p:ext uri="{D42A27DB-BD31-4B8C-83A1-F6EECF244321}">
                <p14:modId xmlns:p14="http://schemas.microsoft.com/office/powerpoint/2010/main" val="2348962110"/>
              </p:ext>
            </p:extLst>
          </p:nvPr>
        </p:nvGraphicFramePr>
        <p:xfrm>
          <a:off x="7071254" y="2567174"/>
          <a:ext cx="690206" cy="1030399"/>
        </p:xfrm>
        <a:graphic>
          <a:graphicData uri="http://schemas.openxmlformats.org/presentationml/2006/ole">
            <mc:AlternateContent xmlns:mc="http://schemas.openxmlformats.org/markup-compatibility/2006">
              <mc:Choice xmlns:v="urn:schemas-microsoft-com:vml" Requires="v">
                <p:oleObj spid="_x0000_s11457" name="Klip" r:id="rId9" imgW="2478240" imgH="4461120" progId="">
                  <p:embed/>
                </p:oleObj>
              </mc:Choice>
              <mc:Fallback>
                <p:oleObj name="Klip" r:id="rId9" imgW="2478240" imgH="446112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71254" y="2567174"/>
                        <a:ext cx="690206" cy="1030399"/>
                      </a:xfrm>
                      <a:prstGeom prst="rect">
                        <a:avLst/>
                      </a:prstGeom>
                      <a:noFill/>
                      <a:extLst/>
                    </p:spPr>
                  </p:pic>
                </p:oleObj>
              </mc:Fallback>
            </mc:AlternateContent>
          </a:graphicData>
        </a:graphic>
      </p:graphicFrame>
    </p:spTree>
    <p:extLst>
      <p:ext uri="{BB962C8B-B14F-4D97-AF65-F5344CB8AC3E}">
        <p14:creationId xmlns:p14="http://schemas.microsoft.com/office/powerpoint/2010/main" val="389553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3" grpId="0" animBg="1"/>
      <p:bldP spid="26" grpId="0" animBg="1"/>
      <p:bldP spid="33" grpId="0" animBg="1"/>
      <p:bldP spid="42" grpId="0"/>
      <p:bldP spid="59" grpId="0"/>
      <p:bldP spid="62" grpId="0" animBg="1"/>
      <p:bldP spid="2"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normAutofit/>
          </a:bodyPr>
          <a:lstStyle/>
          <a:p>
            <a:pPr>
              <a:defRPr/>
            </a:pPr>
            <a:r>
              <a:rPr lang="hu-HU" dirty="0" smtClean="0">
                <a:solidFill>
                  <a:srgbClr val="FF0000"/>
                </a:solidFill>
              </a:rPr>
              <a:t>Numerikus integrálás</a:t>
            </a:r>
          </a:p>
        </p:txBody>
      </p:sp>
      <p:sp>
        <p:nvSpPr>
          <p:cNvPr id="19459" name="Line 3"/>
          <p:cNvSpPr>
            <a:spLocks noChangeShapeType="1"/>
          </p:cNvSpPr>
          <p:nvPr/>
        </p:nvSpPr>
        <p:spPr bwMode="auto">
          <a:xfrm flipV="1">
            <a:off x="2139950" y="1711325"/>
            <a:ext cx="0" cy="1905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0" name="Line 4"/>
          <p:cNvSpPr>
            <a:spLocks noChangeShapeType="1"/>
          </p:cNvSpPr>
          <p:nvPr/>
        </p:nvSpPr>
        <p:spPr bwMode="auto">
          <a:xfrm>
            <a:off x="2139950" y="3616325"/>
            <a:ext cx="1981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3" name="Line 7"/>
          <p:cNvSpPr>
            <a:spLocks noChangeShapeType="1"/>
          </p:cNvSpPr>
          <p:nvPr/>
        </p:nvSpPr>
        <p:spPr bwMode="auto">
          <a:xfrm flipV="1">
            <a:off x="2749550" y="3006725"/>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4" name="Line 8"/>
          <p:cNvSpPr>
            <a:spLocks noChangeShapeType="1"/>
          </p:cNvSpPr>
          <p:nvPr/>
        </p:nvSpPr>
        <p:spPr bwMode="auto">
          <a:xfrm flipV="1">
            <a:off x="3054350" y="2701925"/>
            <a:ext cx="0" cy="914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8" name="Line 12"/>
          <p:cNvSpPr>
            <a:spLocks noChangeShapeType="1"/>
          </p:cNvSpPr>
          <p:nvPr/>
        </p:nvSpPr>
        <p:spPr bwMode="auto">
          <a:xfrm flipV="1">
            <a:off x="2444750" y="3159125"/>
            <a:ext cx="0"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9" name="Line 13"/>
          <p:cNvSpPr>
            <a:spLocks noChangeShapeType="1"/>
          </p:cNvSpPr>
          <p:nvPr/>
        </p:nvSpPr>
        <p:spPr bwMode="auto">
          <a:xfrm flipV="1">
            <a:off x="3359150" y="2244725"/>
            <a:ext cx="0" cy="1447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0" name="Line 14"/>
          <p:cNvSpPr>
            <a:spLocks noChangeShapeType="1"/>
          </p:cNvSpPr>
          <p:nvPr/>
        </p:nvSpPr>
        <p:spPr bwMode="auto">
          <a:xfrm flipV="1">
            <a:off x="3663950" y="1711325"/>
            <a:ext cx="0" cy="1905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71" name="Rectangle 15"/>
          <p:cNvSpPr>
            <a:spLocks noChangeArrowheads="1"/>
          </p:cNvSpPr>
          <p:nvPr/>
        </p:nvSpPr>
        <p:spPr bwMode="auto">
          <a:xfrm>
            <a:off x="2139950" y="3082925"/>
            <a:ext cx="304800" cy="533400"/>
          </a:xfrm>
          <a:prstGeom prst="rect">
            <a:avLst/>
          </a:prstGeom>
          <a:solidFill>
            <a:srgbClr val="00B0F0">
              <a:alpha val="50195"/>
            </a:srgb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2" name="Rectangle 16"/>
          <p:cNvSpPr>
            <a:spLocks noChangeArrowheads="1"/>
          </p:cNvSpPr>
          <p:nvPr/>
        </p:nvSpPr>
        <p:spPr bwMode="auto">
          <a:xfrm>
            <a:off x="2444750" y="3235325"/>
            <a:ext cx="304800" cy="381000"/>
          </a:xfrm>
          <a:prstGeom prst="rect">
            <a:avLst/>
          </a:prstGeom>
          <a:solidFill>
            <a:srgbClr val="00B0F0">
              <a:alpha val="50195"/>
            </a:srgb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3" name="Rectangle 17"/>
          <p:cNvSpPr>
            <a:spLocks noChangeArrowheads="1"/>
          </p:cNvSpPr>
          <p:nvPr/>
        </p:nvSpPr>
        <p:spPr bwMode="auto">
          <a:xfrm>
            <a:off x="2749550" y="3006725"/>
            <a:ext cx="304800" cy="609600"/>
          </a:xfrm>
          <a:prstGeom prst="rect">
            <a:avLst/>
          </a:prstGeom>
          <a:solidFill>
            <a:srgbClr val="00B0F0">
              <a:alpha val="50195"/>
            </a:srgb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4" name="Rectangle 18"/>
          <p:cNvSpPr>
            <a:spLocks noChangeArrowheads="1"/>
          </p:cNvSpPr>
          <p:nvPr/>
        </p:nvSpPr>
        <p:spPr bwMode="auto">
          <a:xfrm>
            <a:off x="3054350" y="2625725"/>
            <a:ext cx="304800" cy="990600"/>
          </a:xfrm>
          <a:prstGeom prst="rect">
            <a:avLst/>
          </a:prstGeom>
          <a:solidFill>
            <a:srgbClr val="00B0F0">
              <a:alpha val="50195"/>
            </a:srgb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5" name="Rectangle 19"/>
          <p:cNvSpPr>
            <a:spLocks noChangeArrowheads="1"/>
          </p:cNvSpPr>
          <p:nvPr/>
        </p:nvSpPr>
        <p:spPr bwMode="auto">
          <a:xfrm>
            <a:off x="3359150" y="2168525"/>
            <a:ext cx="304800" cy="1447800"/>
          </a:xfrm>
          <a:prstGeom prst="rect">
            <a:avLst/>
          </a:prstGeom>
          <a:solidFill>
            <a:srgbClr val="00B0F0">
              <a:alpha val="50195"/>
            </a:srgb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76" name="Text Box 20"/>
          <p:cNvSpPr txBox="1">
            <a:spLocks noChangeArrowheads="1"/>
          </p:cNvSpPr>
          <p:nvPr/>
        </p:nvSpPr>
        <p:spPr bwMode="auto">
          <a:xfrm>
            <a:off x="1987550" y="37687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0</a:t>
            </a:r>
          </a:p>
        </p:txBody>
      </p:sp>
      <p:sp>
        <p:nvSpPr>
          <p:cNvPr id="19477" name="Text Box 21"/>
          <p:cNvSpPr txBox="1">
            <a:spLocks noChangeArrowheads="1"/>
          </p:cNvSpPr>
          <p:nvPr/>
        </p:nvSpPr>
        <p:spPr bwMode="auto">
          <a:xfrm>
            <a:off x="3571875" y="3810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t>1</a:t>
            </a:r>
          </a:p>
        </p:txBody>
      </p:sp>
      <p:sp>
        <p:nvSpPr>
          <p:cNvPr id="19478" name="Line 22"/>
          <p:cNvSpPr>
            <a:spLocks noChangeShapeType="1"/>
          </p:cNvSpPr>
          <p:nvPr/>
        </p:nvSpPr>
        <p:spPr bwMode="auto">
          <a:xfrm>
            <a:off x="3740150" y="1787525"/>
            <a:ext cx="0" cy="16764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9" name="Rectangle 23"/>
          <p:cNvSpPr>
            <a:spLocks noChangeArrowheads="1"/>
          </p:cNvSpPr>
          <p:nvPr/>
        </p:nvSpPr>
        <p:spPr bwMode="auto">
          <a:xfrm>
            <a:off x="3892550" y="2244725"/>
            <a:ext cx="70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600">
                <a:latin typeface="Symbol" pitchFamily="18" charset="2"/>
              </a:rPr>
              <a:t>D </a:t>
            </a:r>
            <a:r>
              <a:rPr lang="hu-HU" altLang="en-US" sz="3600" i="1"/>
              <a:t>f</a:t>
            </a:r>
            <a:endParaRPr lang="hu-HU" altLang="en-US" sz="3600"/>
          </a:p>
        </p:txBody>
      </p:sp>
      <p:sp>
        <p:nvSpPr>
          <p:cNvPr id="19483" name="Freeform 26"/>
          <p:cNvSpPr>
            <a:spLocks/>
          </p:cNvSpPr>
          <p:nvPr/>
        </p:nvSpPr>
        <p:spPr bwMode="auto">
          <a:xfrm>
            <a:off x="2136776" y="1711325"/>
            <a:ext cx="1527175" cy="1524000"/>
          </a:xfrm>
          <a:custGeom>
            <a:avLst/>
            <a:gdLst>
              <a:gd name="T0" fmla="*/ 2 w 962"/>
              <a:gd name="T1" fmla="*/ 864 h 960"/>
              <a:gd name="T2" fmla="*/ 190 w 962"/>
              <a:gd name="T3" fmla="*/ 853 h 960"/>
              <a:gd name="T4" fmla="*/ 182 w 962"/>
              <a:gd name="T5" fmla="*/ 954 h 960"/>
              <a:gd name="T6" fmla="*/ 290 w 962"/>
              <a:gd name="T7" fmla="*/ 864 h 960"/>
              <a:gd name="T8" fmla="*/ 386 w 962"/>
              <a:gd name="T9" fmla="*/ 816 h 960"/>
              <a:gd name="T10" fmla="*/ 578 w 962"/>
              <a:gd name="T11" fmla="*/ 576 h 960"/>
              <a:gd name="T12" fmla="*/ 770 w 962"/>
              <a:gd name="T13" fmla="*/ 288 h 960"/>
              <a:gd name="T14" fmla="*/ 962 w 962"/>
              <a:gd name="T15" fmla="*/ 0 h 960"/>
              <a:gd name="T16" fmla="*/ 962 w 962"/>
              <a:gd name="T17" fmla="*/ 288 h 960"/>
              <a:gd name="T18" fmla="*/ 770 w 962"/>
              <a:gd name="T19" fmla="*/ 288 h 960"/>
              <a:gd name="T20" fmla="*/ 770 w 962"/>
              <a:gd name="T21" fmla="*/ 576 h 960"/>
              <a:gd name="T22" fmla="*/ 578 w 962"/>
              <a:gd name="T23" fmla="*/ 576 h 960"/>
              <a:gd name="T24" fmla="*/ 578 w 962"/>
              <a:gd name="T25" fmla="*/ 816 h 960"/>
              <a:gd name="T26" fmla="*/ 386 w 962"/>
              <a:gd name="T27" fmla="*/ 816 h 960"/>
              <a:gd name="T28" fmla="*/ 386 w 962"/>
              <a:gd name="T29" fmla="*/ 960 h 960"/>
              <a:gd name="T30" fmla="*/ 194 w 962"/>
              <a:gd name="T31" fmla="*/ 960 h 960"/>
              <a:gd name="T32" fmla="*/ 88 w 962"/>
              <a:gd name="T33" fmla="*/ 918 h 960"/>
              <a:gd name="T34" fmla="*/ 0 w 962"/>
              <a:gd name="T35" fmla="*/ 867 h 960"/>
              <a:gd name="T36" fmla="*/ 2 w 962"/>
              <a:gd name="T37" fmla="*/ 864 h 9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2"/>
              <a:gd name="T58" fmla="*/ 0 h 960"/>
              <a:gd name="T59" fmla="*/ 962 w 962"/>
              <a:gd name="T60" fmla="*/ 960 h 9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2" h="960">
                <a:moveTo>
                  <a:pt x="2" y="864"/>
                </a:moveTo>
                <a:lnTo>
                  <a:pt x="190" y="853"/>
                </a:lnTo>
                <a:lnTo>
                  <a:pt x="182" y="954"/>
                </a:lnTo>
                <a:lnTo>
                  <a:pt x="290" y="864"/>
                </a:lnTo>
                <a:lnTo>
                  <a:pt x="386" y="816"/>
                </a:lnTo>
                <a:lnTo>
                  <a:pt x="578" y="576"/>
                </a:lnTo>
                <a:lnTo>
                  <a:pt x="770" y="288"/>
                </a:lnTo>
                <a:lnTo>
                  <a:pt x="962" y="0"/>
                </a:lnTo>
                <a:lnTo>
                  <a:pt x="962" y="288"/>
                </a:lnTo>
                <a:lnTo>
                  <a:pt x="770" y="288"/>
                </a:lnTo>
                <a:lnTo>
                  <a:pt x="770" y="576"/>
                </a:lnTo>
                <a:lnTo>
                  <a:pt x="578" y="576"/>
                </a:lnTo>
                <a:lnTo>
                  <a:pt x="578" y="816"/>
                </a:lnTo>
                <a:lnTo>
                  <a:pt x="386" y="816"/>
                </a:lnTo>
                <a:lnTo>
                  <a:pt x="386" y="960"/>
                </a:lnTo>
                <a:lnTo>
                  <a:pt x="194" y="960"/>
                </a:lnTo>
                <a:lnTo>
                  <a:pt x="88" y="918"/>
                </a:lnTo>
                <a:lnTo>
                  <a:pt x="0" y="867"/>
                </a:lnTo>
                <a:lnTo>
                  <a:pt x="2" y="864"/>
                </a:lnTo>
                <a:close/>
              </a:path>
            </a:pathLst>
          </a:custGeom>
          <a:solidFill>
            <a:srgbClr val="FFFF00"/>
          </a:solidFill>
          <a:ln w="12700" cap="flat" cmpd="sng">
            <a:solidFill>
              <a:schemeClr val="tx1"/>
            </a:solidFill>
            <a:prstDash val="solid"/>
            <a:round/>
            <a:headEnd type="none" w="med" len="med"/>
            <a:tailEnd type="none" w="med" len="med"/>
          </a:ln>
        </p:spPr>
        <p:txBody>
          <a:bodyPr wrap="none" anchor="ctr"/>
          <a:lstStyle/>
          <a:p>
            <a:endParaRPr lang="en-US"/>
          </a:p>
        </p:txBody>
      </p:sp>
      <p:sp>
        <p:nvSpPr>
          <p:cNvPr id="19485" name="AutoShape 28"/>
          <p:cNvSpPr>
            <a:spLocks noChangeArrowheads="1"/>
          </p:cNvSpPr>
          <p:nvPr/>
        </p:nvSpPr>
        <p:spPr bwMode="auto">
          <a:xfrm>
            <a:off x="3006726" y="4524375"/>
            <a:ext cx="1673225" cy="774700"/>
          </a:xfrm>
          <a:prstGeom prst="wedgeRectCallout">
            <a:avLst>
              <a:gd name="adj1" fmla="val 25595"/>
              <a:gd name="adj2" fmla="val 98769"/>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dirty="0"/>
              <a:t>Átlagos</a:t>
            </a:r>
          </a:p>
          <a:p>
            <a:pPr algn="ctr"/>
            <a:r>
              <a:rPr lang="hu-HU" altLang="en-US" dirty="0"/>
              <a:t>magasság</a:t>
            </a:r>
          </a:p>
        </p:txBody>
      </p:sp>
      <p:sp>
        <p:nvSpPr>
          <p:cNvPr id="19486" name="AutoShape 29"/>
          <p:cNvSpPr>
            <a:spLocks noChangeArrowheads="1"/>
          </p:cNvSpPr>
          <p:nvPr/>
        </p:nvSpPr>
        <p:spPr bwMode="auto">
          <a:xfrm>
            <a:off x="4833937" y="4527550"/>
            <a:ext cx="1225550" cy="774700"/>
          </a:xfrm>
          <a:prstGeom prst="wedgeRectCallout">
            <a:avLst>
              <a:gd name="adj1" fmla="val -20332"/>
              <a:gd name="adj2" fmla="val 98649"/>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dirty="0"/>
              <a:t>Alap</a:t>
            </a:r>
          </a:p>
        </p:txBody>
      </p:sp>
      <p:sp>
        <p:nvSpPr>
          <p:cNvPr id="19487" name="AutoShape 30"/>
          <p:cNvSpPr>
            <a:spLocks noChangeArrowheads="1"/>
          </p:cNvSpPr>
          <p:nvPr/>
        </p:nvSpPr>
        <p:spPr bwMode="auto">
          <a:xfrm>
            <a:off x="6180138" y="4513263"/>
            <a:ext cx="1673225" cy="774700"/>
          </a:xfrm>
          <a:prstGeom prst="wedgeRectCallout">
            <a:avLst>
              <a:gd name="adj1" fmla="val -67652"/>
              <a:gd name="adj2" fmla="val 106352"/>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hu-HU" altLang="en-US" dirty="0"/>
              <a:t>Háromszögek</a:t>
            </a:r>
          </a:p>
          <a:p>
            <a:pPr algn="ctr"/>
            <a:r>
              <a:rPr lang="hu-HU" altLang="en-US" dirty="0"/>
              <a:t>száma</a:t>
            </a:r>
          </a:p>
        </p:txBody>
      </p:sp>
      <p:sp>
        <p:nvSpPr>
          <p:cNvPr id="19482" name="Rectangle 31"/>
          <p:cNvSpPr>
            <a:spLocks noChangeArrowheads="1"/>
          </p:cNvSpPr>
          <p:nvPr/>
        </p:nvSpPr>
        <p:spPr bwMode="auto">
          <a:xfrm>
            <a:off x="6636061" y="2988360"/>
            <a:ext cx="17363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600" i="1" dirty="0"/>
              <a:t>M</a:t>
            </a:r>
            <a:r>
              <a:rPr lang="hu-HU" altLang="en-US" sz="3600" dirty="0"/>
              <a:t> minta</a:t>
            </a:r>
          </a:p>
        </p:txBody>
      </p:sp>
      <p:sp>
        <p:nvSpPr>
          <p:cNvPr id="19480" name="Freeform 24"/>
          <p:cNvSpPr>
            <a:spLocks/>
          </p:cNvSpPr>
          <p:nvPr/>
        </p:nvSpPr>
        <p:spPr bwMode="auto">
          <a:xfrm>
            <a:off x="2139950" y="1558925"/>
            <a:ext cx="1600200" cy="1752600"/>
          </a:xfrm>
          <a:custGeom>
            <a:avLst/>
            <a:gdLst>
              <a:gd name="T0" fmla="*/ 0 w 1008"/>
              <a:gd name="T1" fmla="*/ 2147483647 h 280"/>
              <a:gd name="T2" fmla="*/ 2147483647 w 1008"/>
              <a:gd name="T3" fmla="*/ 2147483647 h 280"/>
              <a:gd name="T4" fmla="*/ 2147483647 w 1008"/>
              <a:gd name="T5" fmla="*/ 0 h 280"/>
              <a:gd name="T6" fmla="*/ 0 60000 65536"/>
              <a:gd name="T7" fmla="*/ 0 60000 65536"/>
              <a:gd name="T8" fmla="*/ 0 60000 65536"/>
              <a:gd name="T9" fmla="*/ 0 w 1008"/>
              <a:gd name="T10" fmla="*/ 0 h 280"/>
              <a:gd name="T11" fmla="*/ 1008 w 1008"/>
              <a:gd name="T12" fmla="*/ 280 h 280"/>
            </a:gdLst>
            <a:ahLst/>
            <a:cxnLst>
              <a:cxn ang="T6">
                <a:pos x="T0" y="T1"/>
              </a:cxn>
              <a:cxn ang="T7">
                <a:pos x="T2" y="T3"/>
              </a:cxn>
              <a:cxn ang="T8">
                <a:pos x="T4" y="T5"/>
              </a:cxn>
            </a:cxnLst>
            <a:rect l="T9" t="T10" r="T11" b="T12"/>
            <a:pathLst>
              <a:path w="1008" h="280">
                <a:moveTo>
                  <a:pt x="0" y="240"/>
                </a:moveTo>
                <a:cubicBezTo>
                  <a:pt x="84" y="260"/>
                  <a:pt x="168" y="280"/>
                  <a:pt x="336" y="240"/>
                </a:cubicBezTo>
                <a:cubicBezTo>
                  <a:pt x="504" y="200"/>
                  <a:pt x="756" y="100"/>
                  <a:pt x="1008" y="0"/>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 name="Szövegdoboz 2"/>
              <p:cNvSpPr txBox="1"/>
              <p:nvPr/>
            </p:nvSpPr>
            <p:spPr>
              <a:xfrm>
                <a:off x="5176095" y="1603115"/>
                <a:ext cx="3999235" cy="1303883"/>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US" sz="2800" i="1">
                              <a:latin typeface="Cambria Math" panose="02040503050406030204" pitchFamily="18" charset="0"/>
                            </a:rPr>
                          </m:ctrlPr>
                        </m:naryPr>
                        <m:sub>
                          <m:r>
                            <m:rPr>
                              <m:brk m:alnAt="23"/>
                            </m:rPr>
                            <a:rPr lang="en-US" sz="2800" i="1">
                              <a:latin typeface="Cambria Math"/>
                            </a:rPr>
                            <m:t>0</m:t>
                          </m:r>
                        </m:sub>
                        <m:sup>
                          <m:r>
                            <a:rPr lang="en-US" sz="2800" i="1">
                              <a:latin typeface="Cambria Math"/>
                            </a:rPr>
                            <m:t>1</m:t>
                          </m:r>
                        </m:sup>
                        <m:e>
                          <m:r>
                            <a:rPr lang="en-US" sz="2800" i="1">
                              <a:latin typeface="Cambria Math"/>
                            </a:rPr>
                            <m:t>𝑓</m:t>
                          </m:r>
                          <m:d>
                            <m:dPr>
                              <m:ctrlPr>
                                <a:rPr lang="en-US" sz="2800" i="1">
                                  <a:latin typeface="Cambria Math" panose="02040503050406030204" pitchFamily="18" charset="0"/>
                                </a:rPr>
                              </m:ctrlPr>
                            </m:dPr>
                            <m:e>
                              <m:r>
                                <a:rPr lang="en-US" sz="2800" i="1">
                                  <a:latin typeface="Cambria Math"/>
                                </a:rPr>
                                <m:t>𝑧</m:t>
                              </m:r>
                            </m:e>
                          </m:d>
                          <m:r>
                            <m:rPr>
                              <m:sty m:val="p"/>
                            </m:rPr>
                            <a:rPr lang="en-US" sz="2800">
                              <a:latin typeface="Cambria Math"/>
                            </a:rPr>
                            <m:t>d</m:t>
                          </m:r>
                          <m:r>
                            <a:rPr lang="en-US" sz="2800" i="1">
                              <a:latin typeface="Cambria Math"/>
                            </a:rPr>
                            <m:t>𝑧</m:t>
                          </m:r>
                          <m:r>
                            <a:rPr lang="en-US" sz="2800" i="1">
                              <a:latin typeface="Cambria Math"/>
                              <a:ea typeface="Cambria Math"/>
                            </a:rPr>
                            <m:t>≈</m:t>
                          </m:r>
                          <m:f>
                            <m:fPr>
                              <m:ctrlPr>
                                <a:rPr lang="en-US" sz="2800" i="1">
                                  <a:latin typeface="Cambria Math" panose="02040503050406030204" pitchFamily="18" charset="0"/>
                                </a:rPr>
                              </m:ctrlPr>
                            </m:fPr>
                            <m:num>
                              <m:r>
                                <a:rPr lang="en-US" sz="2800" i="1">
                                  <a:latin typeface="Cambria Math"/>
                                </a:rPr>
                                <m:t>1</m:t>
                              </m:r>
                            </m:num>
                            <m:den>
                              <m:r>
                                <a:rPr lang="en-US" sz="2800" i="1">
                                  <a:latin typeface="Cambria Math"/>
                                </a:rPr>
                                <m:t>𝑀</m:t>
                              </m:r>
                            </m:den>
                          </m:f>
                          <m:nary>
                            <m:naryPr>
                              <m:chr m:val="∑"/>
                              <m:ctrlPr>
                                <a:rPr lang="en-US" sz="2800" i="1">
                                  <a:latin typeface="Cambria Math" panose="02040503050406030204" pitchFamily="18" charset="0"/>
                                </a:rPr>
                              </m:ctrlPr>
                            </m:naryPr>
                            <m:sub>
                              <m:r>
                                <m:rPr>
                                  <m:brk m:alnAt="23"/>
                                </m:rPr>
                                <a:rPr lang="en-US" sz="2800" i="1">
                                  <a:latin typeface="Cambria Math"/>
                                </a:rPr>
                                <m:t>𝑖</m:t>
                              </m:r>
                              <m:r>
                                <a:rPr lang="en-US" sz="2800" i="1">
                                  <a:latin typeface="Cambria Math"/>
                                </a:rPr>
                                <m:t>=1</m:t>
                              </m:r>
                            </m:sub>
                            <m:sup>
                              <m:r>
                                <a:rPr lang="en-US" sz="2800" i="1">
                                  <a:latin typeface="Cambria Math"/>
                                </a:rPr>
                                <m:t>𝑀</m:t>
                              </m:r>
                            </m:sup>
                            <m:e>
                              <m:r>
                                <a:rPr lang="en-US" sz="2800" i="1">
                                  <a:latin typeface="Cambria Math"/>
                                </a:rPr>
                                <m:t>𝑓</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𝑧</m:t>
                                  </m:r>
                                </m:e>
                                <m:sub>
                                  <m:r>
                                    <a:rPr lang="en-US" sz="2800" i="1">
                                      <a:latin typeface="Cambria Math"/>
                                    </a:rPr>
                                    <m:t>𝑖</m:t>
                                  </m:r>
                                </m:sub>
                              </m:sSub>
                              <m:r>
                                <a:rPr lang="en-US" sz="2800" i="1">
                                  <a:latin typeface="Cambria Math"/>
                                </a:rPr>
                                <m:t>)</m:t>
                              </m:r>
                            </m:e>
                          </m:nary>
                        </m:e>
                      </m:nary>
                    </m:oMath>
                  </m:oMathPara>
                </a14:m>
                <a:endParaRPr lang="en-US" sz="2800" dirty="0"/>
              </a:p>
            </p:txBody>
          </p:sp>
        </mc:Choice>
        <mc:Fallback xmlns="">
          <p:sp>
            <p:nvSpPr>
              <p:cNvPr id="3" name="Szövegdoboz 2"/>
              <p:cNvSpPr txBox="1">
                <a:spLocks noRot="1" noChangeAspect="1" noMove="1" noResize="1" noEditPoints="1" noAdjustHandles="1" noChangeArrowheads="1" noChangeShapeType="1" noTextEdit="1"/>
              </p:cNvSpPr>
              <p:nvPr/>
            </p:nvSpPr>
            <p:spPr>
              <a:xfrm>
                <a:off x="5176095" y="1603115"/>
                <a:ext cx="3999235" cy="1303883"/>
              </a:xfrm>
              <a:prstGeom prst="rect">
                <a:avLst/>
              </a:prstGeom>
              <a:blipFill>
                <a:blip r:embed="rId3"/>
                <a:stretch>
                  <a:fillRect/>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3" name="Szövegdoboz 32"/>
              <p:cNvSpPr txBox="1"/>
              <p:nvPr/>
            </p:nvSpPr>
            <p:spPr>
              <a:xfrm>
                <a:off x="2254022" y="5625245"/>
                <a:ext cx="7610931" cy="981615"/>
              </a:xfrm>
              <a:prstGeom prst="rect">
                <a:avLst/>
              </a:prstGeom>
              <a:noFill/>
            </p:spPr>
            <p:txBody>
              <a:bodyPr wrap="none" rtlCol="0">
                <a:spAutoFit/>
              </a:bodyPr>
              <a:lstStyle/>
              <a:p>
                <a:r>
                  <a:rPr lang="en-US" sz="4000" dirty="0"/>
                  <a:t>Error </a:t>
                </a:r>
                <a14:m>
                  <m:oMath xmlns:m="http://schemas.openxmlformats.org/officeDocument/2006/math">
                    <m:r>
                      <a:rPr lang="en-US" sz="4000">
                        <a:latin typeface="Cambria Math"/>
                      </a:rPr>
                      <m:t>=</m:t>
                    </m:r>
                    <m:f>
                      <m:fPr>
                        <m:ctrlPr>
                          <a:rPr lang="en-US" sz="4000" i="1">
                            <a:latin typeface="Cambria Math" panose="02040503050406030204" pitchFamily="18" charset="0"/>
                          </a:rPr>
                        </m:ctrlPr>
                      </m:fPr>
                      <m:num>
                        <m:r>
                          <m:rPr>
                            <m:sty m:val="p"/>
                          </m:rPr>
                          <a:rPr lang="el-GR" sz="4000" i="1">
                            <a:latin typeface="Cambria Math"/>
                            <a:ea typeface="Cambria Math"/>
                          </a:rPr>
                          <m:t>Δ</m:t>
                        </m:r>
                        <m:r>
                          <a:rPr lang="en-US" sz="4000" i="1">
                            <a:latin typeface="Cambria Math"/>
                            <a:ea typeface="Cambria Math"/>
                          </a:rPr>
                          <m:t>𝑓</m:t>
                        </m:r>
                      </m:num>
                      <m:den>
                        <m:r>
                          <a:rPr lang="en-US" sz="4000" i="1">
                            <a:latin typeface="Cambria Math"/>
                          </a:rPr>
                          <m:t>2</m:t>
                        </m:r>
                        <m:r>
                          <a:rPr lang="en-US" sz="4000" i="1">
                            <a:latin typeface="Cambria Math"/>
                          </a:rPr>
                          <m:t>𝑀</m:t>
                        </m:r>
                      </m:den>
                    </m:f>
                    <m:r>
                      <a:rPr lang="en-US" sz="4000" i="1">
                        <a:latin typeface="Cambria Math"/>
                        <a:ea typeface="Cambria Math"/>
                      </a:rPr>
                      <m:t>∙</m:t>
                    </m:r>
                    <m:f>
                      <m:fPr>
                        <m:ctrlPr>
                          <a:rPr lang="en-US" sz="4000" i="1">
                            <a:latin typeface="Cambria Math" panose="02040503050406030204" pitchFamily="18" charset="0"/>
                          </a:rPr>
                        </m:ctrlPr>
                      </m:fPr>
                      <m:num>
                        <m:r>
                          <a:rPr lang="en-US" sz="4000" i="1">
                            <a:latin typeface="Cambria Math"/>
                          </a:rPr>
                          <m:t>1</m:t>
                        </m:r>
                      </m:num>
                      <m:den>
                        <m:r>
                          <a:rPr lang="en-US" sz="4000" i="1">
                            <a:latin typeface="Cambria Math"/>
                          </a:rPr>
                          <m:t>𝑀</m:t>
                        </m:r>
                      </m:den>
                    </m:f>
                    <m:r>
                      <a:rPr lang="en-US" sz="4000" i="1">
                        <a:latin typeface="Cambria Math"/>
                        <a:ea typeface="Cambria Math"/>
                      </a:rPr>
                      <m:t>∙</m:t>
                    </m:r>
                    <m:r>
                      <a:rPr lang="en-US" sz="4000" i="1">
                        <a:latin typeface="Cambria Math"/>
                        <a:ea typeface="Cambria Math"/>
                      </a:rPr>
                      <m:t>𝑀</m:t>
                    </m:r>
                    <m:r>
                      <a:rPr lang="en-US" sz="4000" i="1">
                        <a:latin typeface="Cambria Math"/>
                        <a:ea typeface="Cambria Math"/>
                      </a:rPr>
                      <m:t>=</m:t>
                    </m:r>
                    <m:f>
                      <m:fPr>
                        <m:ctrlPr>
                          <a:rPr lang="en-US" sz="4000" i="1">
                            <a:latin typeface="Cambria Math" panose="02040503050406030204" pitchFamily="18" charset="0"/>
                          </a:rPr>
                        </m:ctrlPr>
                      </m:fPr>
                      <m:num>
                        <m:r>
                          <m:rPr>
                            <m:sty m:val="p"/>
                          </m:rPr>
                          <a:rPr lang="el-GR" sz="4000" i="1">
                            <a:latin typeface="Cambria Math"/>
                            <a:ea typeface="Cambria Math"/>
                          </a:rPr>
                          <m:t>Δ</m:t>
                        </m:r>
                        <m:r>
                          <a:rPr lang="en-US" sz="4000" i="1">
                            <a:latin typeface="Cambria Math"/>
                            <a:ea typeface="Cambria Math"/>
                          </a:rPr>
                          <m:t>𝑓</m:t>
                        </m:r>
                      </m:num>
                      <m:den>
                        <m:r>
                          <a:rPr lang="en-US" sz="4000" i="1">
                            <a:latin typeface="Cambria Math"/>
                          </a:rPr>
                          <m:t>2</m:t>
                        </m:r>
                        <m:r>
                          <a:rPr lang="en-US" sz="4000" i="1">
                            <a:latin typeface="Cambria Math"/>
                          </a:rPr>
                          <m:t>𝑀</m:t>
                        </m:r>
                      </m:den>
                    </m:f>
                    <m:r>
                      <a:rPr lang="en-US" sz="4000" i="1">
                        <a:latin typeface="Cambria Math"/>
                      </a:rPr>
                      <m:t>=</m:t>
                    </m:r>
                    <m:r>
                      <a:rPr lang="en-US" sz="4000" i="1">
                        <a:latin typeface="Cambria Math"/>
                      </a:rPr>
                      <m:t>𝑂</m:t>
                    </m:r>
                    <m:r>
                      <a:rPr lang="en-US" sz="4000" i="1">
                        <a:latin typeface="Cambria Math"/>
                      </a:rPr>
                      <m:t>(</m:t>
                    </m:r>
                    <m:sSup>
                      <m:sSupPr>
                        <m:ctrlPr>
                          <a:rPr lang="en-US" sz="4000" i="1">
                            <a:latin typeface="Cambria Math" panose="02040503050406030204" pitchFamily="18" charset="0"/>
                          </a:rPr>
                        </m:ctrlPr>
                      </m:sSupPr>
                      <m:e>
                        <m:r>
                          <a:rPr lang="en-US" sz="4000" i="1">
                            <a:latin typeface="Cambria Math"/>
                          </a:rPr>
                          <m:t>𝑀</m:t>
                        </m:r>
                      </m:e>
                      <m:sup>
                        <m:r>
                          <a:rPr lang="en-US" sz="4000" i="1">
                            <a:latin typeface="Cambria Math"/>
                          </a:rPr>
                          <m:t>−1</m:t>
                        </m:r>
                      </m:sup>
                    </m:sSup>
                    <m:r>
                      <a:rPr lang="en-US" sz="4000" i="1">
                        <a:latin typeface="Cambria Math"/>
                      </a:rPr>
                      <m:t>)</m:t>
                    </m:r>
                  </m:oMath>
                </a14:m>
                <a:endParaRPr lang="en-US" sz="4000" dirty="0"/>
              </a:p>
            </p:txBody>
          </p:sp>
        </mc:Choice>
        <mc:Fallback xmlns="">
          <p:sp>
            <p:nvSpPr>
              <p:cNvPr id="33" name="Szövegdoboz 32"/>
              <p:cNvSpPr txBox="1">
                <a:spLocks noRot="1" noChangeAspect="1" noMove="1" noResize="1" noEditPoints="1" noAdjustHandles="1" noChangeArrowheads="1" noChangeShapeType="1" noTextEdit="1"/>
              </p:cNvSpPr>
              <p:nvPr/>
            </p:nvSpPr>
            <p:spPr>
              <a:xfrm>
                <a:off x="2254022" y="5625245"/>
                <a:ext cx="7610931" cy="981615"/>
              </a:xfrm>
              <a:prstGeom prst="rect">
                <a:avLst/>
              </a:prstGeom>
              <a:blipFill>
                <a:blip r:embed="rId4"/>
                <a:stretch>
                  <a:fillRect l="-2885" b="-12422"/>
                </a:stretch>
              </a:blipFill>
            </p:spPr>
            <p:txBody>
              <a:bodyPr/>
              <a:lstStyle/>
              <a:p>
                <a:r>
                  <a:rPr lang="hu-HU">
                    <a:noFill/>
                  </a:rPr>
                  <a:t> </a:t>
                </a:r>
              </a:p>
            </p:txBody>
          </p:sp>
        </mc:Fallback>
      </mc:AlternateContent>
      <p:sp>
        <p:nvSpPr>
          <p:cNvPr id="19461" name="Oval 5"/>
          <p:cNvSpPr>
            <a:spLocks noChangeArrowheads="1"/>
          </p:cNvSpPr>
          <p:nvPr/>
        </p:nvSpPr>
        <p:spPr bwMode="auto">
          <a:xfrm>
            <a:off x="2673350" y="3540125"/>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2" name="Oval 6"/>
          <p:cNvSpPr>
            <a:spLocks noChangeArrowheads="1"/>
          </p:cNvSpPr>
          <p:nvPr/>
        </p:nvSpPr>
        <p:spPr bwMode="auto">
          <a:xfrm>
            <a:off x="2978150" y="3540125"/>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5" name="Oval 9"/>
          <p:cNvSpPr>
            <a:spLocks noChangeArrowheads="1"/>
          </p:cNvSpPr>
          <p:nvPr/>
        </p:nvSpPr>
        <p:spPr bwMode="auto">
          <a:xfrm>
            <a:off x="3282950" y="3540125"/>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6" name="Oval 10"/>
          <p:cNvSpPr>
            <a:spLocks noChangeArrowheads="1"/>
          </p:cNvSpPr>
          <p:nvPr/>
        </p:nvSpPr>
        <p:spPr bwMode="auto">
          <a:xfrm>
            <a:off x="2063750" y="3540125"/>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7" name="Oval 11"/>
          <p:cNvSpPr>
            <a:spLocks noChangeArrowheads="1"/>
          </p:cNvSpPr>
          <p:nvPr/>
        </p:nvSpPr>
        <p:spPr bwMode="auto">
          <a:xfrm>
            <a:off x="2368550" y="3540125"/>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mc:AlternateContent xmlns:mc="http://schemas.openxmlformats.org/markup-compatibility/2006" xmlns:a14="http://schemas.microsoft.com/office/drawing/2010/main">
        <mc:Choice Requires="a14">
          <p:sp>
            <p:nvSpPr>
              <p:cNvPr id="2" name="Téglalap 1"/>
              <p:cNvSpPr/>
              <p:nvPr/>
            </p:nvSpPr>
            <p:spPr>
              <a:xfrm>
                <a:off x="3927919" y="3154661"/>
                <a:ext cx="41594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𝑧</m:t>
                      </m:r>
                    </m:oMath>
                  </m:oMathPara>
                </a14:m>
                <a:endParaRPr lang="en-US" dirty="0"/>
              </a:p>
            </p:txBody>
          </p:sp>
        </mc:Choice>
        <mc:Fallback xmlns="">
          <p:sp>
            <p:nvSpPr>
              <p:cNvPr id="2" name="Téglalap 1"/>
              <p:cNvSpPr>
                <a:spLocks noRot="1" noChangeAspect="1" noMove="1" noResize="1" noEditPoints="1" noAdjustHandles="1" noChangeArrowheads="1" noChangeShapeType="1" noTextEdit="1"/>
              </p:cNvSpPr>
              <p:nvPr/>
            </p:nvSpPr>
            <p:spPr>
              <a:xfrm>
                <a:off x="3927919" y="3154661"/>
                <a:ext cx="415948" cy="461665"/>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Téglalap 3"/>
              <p:cNvSpPr/>
              <p:nvPr/>
            </p:nvSpPr>
            <p:spPr>
              <a:xfrm>
                <a:off x="2628362" y="3661111"/>
                <a:ext cx="55393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i="1">
                              <a:latin typeface="Cambria Math" panose="02040503050406030204" pitchFamily="18" charset="0"/>
                            </a:rPr>
                          </m:ctrlPr>
                        </m:sSubPr>
                        <m:e>
                          <m:r>
                            <a:rPr lang="en-US" sz="2800" i="1">
                              <a:latin typeface="Cambria Math"/>
                            </a:rPr>
                            <m:t>𝑧</m:t>
                          </m:r>
                        </m:e>
                        <m:sub>
                          <m:r>
                            <a:rPr lang="en-US" sz="2800" i="1">
                              <a:latin typeface="Cambria Math"/>
                            </a:rPr>
                            <m:t>𝑖</m:t>
                          </m:r>
                        </m:sub>
                      </m:sSub>
                    </m:oMath>
                  </m:oMathPara>
                </a14:m>
                <a:endParaRPr lang="en-US" sz="2800" dirty="0"/>
              </a:p>
            </p:txBody>
          </p:sp>
        </mc:Choice>
        <mc:Fallback xmlns="">
          <p:sp>
            <p:nvSpPr>
              <p:cNvPr id="4" name="Téglalap 3"/>
              <p:cNvSpPr>
                <a:spLocks noRot="1" noChangeAspect="1" noMove="1" noResize="1" noEditPoints="1" noAdjustHandles="1" noChangeArrowheads="1" noChangeShapeType="1" noTextEdit="1"/>
              </p:cNvSpPr>
              <p:nvPr/>
            </p:nvSpPr>
            <p:spPr>
              <a:xfrm>
                <a:off x="2628362" y="3661111"/>
                <a:ext cx="553933" cy="523220"/>
              </a:xfrm>
              <a:prstGeom prst="rect">
                <a:avLst/>
              </a:prstGeom>
              <a:blipFill>
                <a:blip r:embed="rId6"/>
                <a:stretch>
                  <a:fillRect/>
                </a:stretch>
              </a:blipFill>
            </p:spPr>
            <p:txBody>
              <a:bodyPr/>
              <a:lstStyle/>
              <a:p>
                <a:r>
                  <a:rPr lang="hu-HU">
                    <a:noFill/>
                  </a:rPr>
                  <a:t> </a:t>
                </a:r>
              </a:p>
            </p:txBody>
          </p:sp>
        </mc:Fallback>
      </mc:AlternateContent>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2340732" y="2166392"/>
            <a:ext cx="1828800" cy="1752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4" name="Oval 4"/>
          <p:cNvSpPr>
            <a:spLocks noChangeArrowheads="1"/>
          </p:cNvSpPr>
          <p:nvPr/>
        </p:nvSpPr>
        <p:spPr bwMode="auto">
          <a:xfrm>
            <a:off x="3788532" y="23949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5" name="Oval 5"/>
          <p:cNvSpPr>
            <a:spLocks noChangeArrowheads="1"/>
          </p:cNvSpPr>
          <p:nvPr/>
        </p:nvSpPr>
        <p:spPr bwMode="auto">
          <a:xfrm>
            <a:off x="2569332" y="23949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6" name="Oval 6"/>
          <p:cNvSpPr>
            <a:spLocks noChangeArrowheads="1"/>
          </p:cNvSpPr>
          <p:nvPr/>
        </p:nvSpPr>
        <p:spPr bwMode="auto">
          <a:xfrm>
            <a:off x="3178932" y="23949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7" name="Oval 7"/>
          <p:cNvSpPr>
            <a:spLocks noChangeArrowheads="1"/>
          </p:cNvSpPr>
          <p:nvPr/>
        </p:nvSpPr>
        <p:spPr bwMode="auto">
          <a:xfrm>
            <a:off x="3788532" y="30045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8" name="Oval 8"/>
          <p:cNvSpPr>
            <a:spLocks noChangeArrowheads="1"/>
          </p:cNvSpPr>
          <p:nvPr/>
        </p:nvSpPr>
        <p:spPr bwMode="auto">
          <a:xfrm>
            <a:off x="2569332" y="30045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9" name="Oval 9"/>
          <p:cNvSpPr>
            <a:spLocks noChangeArrowheads="1"/>
          </p:cNvSpPr>
          <p:nvPr/>
        </p:nvSpPr>
        <p:spPr bwMode="auto">
          <a:xfrm>
            <a:off x="3178932" y="30045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90" name="Oval 10"/>
          <p:cNvSpPr>
            <a:spLocks noChangeArrowheads="1"/>
          </p:cNvSpPr>
          <p:nvPr/>
        </p:nvSpPr>
        <p:spPr bwMode="auto">
          <a:xfrm>
            <a:off x="3788532" y="36141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91" name="Oval 11"/>
          <p:cNvSpPr>
            <a:spLocks noChangeArrowheads="1"/>
          </p:cNvSpPr>
          <p:nvPr/>
        </p:nvSpPr>
        <p:spPr bwMode="auto">
          <a:xfrm>
            <a:off x="2569332" y="36141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92" name="Oval 12"/>
          <p:cNvSpPr>
            <a:spLocks noChangeArrowheads="1"/>
          </p:cNvSpPr>
          <p:nvPr/>
        </p:nvSpPr>
        <p:spPr bwMode="auto">
          <a:xfrm>
            <a:off x="3178932" y="3614192"/>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mc:AlternateContent xmlns:mc="http://schemas.openxmlformats.org/markup-compatibility/2006" xmlns:a14="http://schemas.microsoft.com/office/drawing/2010/main">
        <mc:Choice Requires="a14">
          <p:sp>
            <p:nvSpPr>
              <p:cNvPr id="20494" name="Rectangle 14"/>
              <p:cNvSpPr>
                <a:spLocks noChangeArrowheads="1"/>
              </p:cNvSpPr>
              <p:nvPr/>
            </p:nvSpPr>
            <p:spPr bwMode="auto">
              <a:xfrm>
                <a:off x="1883532" y="4111922"/>
                <a:ext cx="5822620" cy="69858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r>
                      <a:rPr lang="hu-HU" altLang="en-US" sz="3600" i="1" dirty="0">
                        <a:latin typeface="Cambria Math"/>
                      </a:rPr>
                      <m:t>𝑛</m:t>
                    </m:r>
                    <m:r>
                      <a:rPr lang="hu-HU" altLang="en-US" sz="3600" i="1" dirty="0">
                        <a:latin typeface="Cambria Math"/>
                      </a:rPr>
                      <m:t> =</m:t>
                    </m:r>
                    <m:rad>
                      <m:radPr>
                        <m:degHide m:val="on"/>
                        <m:ctrlPr>
                          <a:rPr lang="hu-HU" altLang="en-US" sz="3600" i="1" dirty="0">
                            <a:latin typeface="Cambria Math" panose="02040503050406030204" pitchFamily="18" charset="0"/>
                          </a:rPr>
                        </m:ctrlPr>
                      </m:radPr>
                      <m:deg/>
                      <m:e>
                        <m:r>
                          <a:rPr lang="en-US" altLang="en-US" sz="3600" i="1" dirty="0">
                            <a:latin typeface="Cambria Math"/>
                          </a:rPr>
                          <m:t>𝑀</m:t>
                        </m:r>
                      </m:e>
                    </m:rad>
                  </m:oMath>
                </a14:m>
                <a:r>
                  <a:rPr lang="en-US" altLang="en-US" sz="3200" dirty="0"/>
                  <a:t> </a:t>
                </a:r>
                <a:r>
                  <a:rPr lang="hu-HU" altLang="en-US" sz="3200" dirty="0"/>
                  <a:t>minta egy dimenzióban</a:t>
                </a:r>
                <a:endParaRPr lang="hu-HU" altLang="en-US" sz="4000" baseline="30000" dirty="0">
                  <a:sym typeface="Symbol" pitchFamily="18" charset="2"/>
                </a:endParaRPr>
              </a:p>
            </p:txBody>
          </p:sp>
        </mc:Choice>
        <mc:Fallback xmlns="">
          <p:sp>
            <p:nvSpPr>
              <p:cNvPr id="20494" name="Rectangle 14"/>
              <p:cNvSpPr>
                <a:spLocks noRot="1" noChangeAspect="1" noMove="1" noResize="1" noEditPoints="1" noAdjustHandles="1" noChangeArrowheads="1" noChangeShapeType="1" noTextEdit="1"/>
              </p:cNvSpPr>
              <p:nvPr/>
            </p:nvSpPr>
            <p:spPr bwMode="auto">
              <a:xfrm>
                <a:off x="1883532" y="4111922"/>
                <a:ext cx="5822620" cy="698589"/>
              </a:xfrm>
              <a:prstGeom prst="rect">
                <a:avLst/>
              </a:prstGeom>
              <a:blipFill>
                <a:blip r:embed="rId3"/>
                <a:stretch>
                  <a:fillRect r="-1885" b="-2719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0496" name="Rectangle 16"/>
              <p:cNvSpPr>
                <a:spLocks noChangeArrowheads="1"/>
              </p:cNvSpPr>
              <p:nvPr/>
            </p:nvSpPr>
            <p:spPr bwMode="auto">
              <a:xfrm>
                <a:off x="1775520" y="4838360"/>
                <a:ext cx="8568952" cy="71487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r>
                  <a:rPr lang="hu-HU" altLang="en-US" sz="4000" dirty="0">
                    <a:sym typeface="Symbol" pitchFamily="18" charset="2"/>
                  </a:rPr>
                  <a:t>Hiba </a:t>
                </a:r>
                <a:r>
                  <a:rPr lang="en-US" altLang="en-US" sz="4000" dirty="0">
                    <a:sym typeface="Symbol" pitchFamily="18" charset="2"/>
                  </a:rPr>
                  <a:t>2-dim </a:t>
                </a:r>
                <a14:m>
                  <m:oMath xmlns:m="http://schemas.openxmlformats.org/officeDocument/2006/math">
                    <m:r>
                      <a:rPr lang="en-US" sz="4000" i="1">
                        <a:latin typeface="Cambria Math"/>
                      </a:rPr>
                      <m:t>=</m:t>
                    </m:r>
                    <m:r>
                      <a:rPr lang="en-US" sz="4000" i="1">
                        <a:latin typeface="Cambria Math"/>
                      </a:rPr>
                      <m:t>𝑂</m:t>
                    </m:r>
                    <m:r>
                      <a:rPr lang="en-US" sz="4000" i="1">
                        <a:latin typeface="Cambria Math"/>
                      </a:rPr>
                      <m:t>(</m:t>
                    </m:r>
                    <m:sSup>
                      <m:sSupPr>
                        <m:ctrlPr>
                          <a:rPr lang="en-US" sz="4000" i="1">
                            <a:latin typeface="Cambria Math" panose="02040503050406030204" pitchFamily="18" charset="0"/>
                          </a:rPr>
                        </m:ctrlPr>
                      </m:sSupPr>
                      <m:e>
                        <m:r>
                          <a:rPr lang="en-US" sz="4000" i="1">
                            <a:latin typeface="Cambria Math"/>
                          </a:rPr>
                          <m:t>𝑛</m:t>
                        </m:r>
                      </m:e>
                      <m:sup>
                        <m:r>
                          <a:rPr lang="en-US" sz="4000" i="1">
                            <a:latin typeface="Cambria Math"/>
                          </a:rPr>
                          <m:t>−1</m:t>
                        </m:r>
                      </m:sup>
                    </m:sSup>
                    <m:r>
                      <a:rPr lang="en-US" sz="4000" i="1">
                        <a:latin typeface="Cambria Math"/>
                      </a:rPr>
                      <m:t>)</m:t>
                    </m:r>
                  </m:oMath>
                </a14:m>
                <a:r>
                  <a:rPr lang="en-US" sz="4000" dirty="0"/>
                  <a:t> </a:t>
                </a:r>
                <a14:m>
                  <m:oMath xmlns:m="http://schemas.openxmlformats.org/officeDocument/2006/math">
                    <m:r>
                      <a:rPr lang="en-US" sz="4000" i="1">
                        <a:latin typeface="Cambria Math"/>
                      </a:rPr>
                      <m:t>=</m:t>
                    </m:r>
                    <m:r>
                      <a:rPr lang="en-US" sz="4000" i="1">
                        <a:latin typeface="Cambria Math"/>
                      </a:rPr>
                      <m:t>𝑂</m:t>
                    </m:r>
                    <m:r>
                      <a:rPr lang="en-US" sz="4000" i="1">
                        <a:latin typeface="Cambria Math"/>
                      </a:rPr>
                      <m:t>(</m:t>
                    </m:r>
                    <m:sSup>
                      <m:sSupPr>
                        <m:ctrlPr>
                          <a:rPr lang="en-US" sz="4000" i="1">
                            <a:latin typeface="Cambria Math" panose="02040503050406030204" pitchFamily="18" charset="0"/>
                          </a:rPr>
                        </m:ctrlPr>
                      </m:sSupPr>
                      <m:e>
                        <m:r>
                          <a:rPr lang="en-US" sz="4000" i="1">
                            <a:latin typeface="Cambria Math"/>
                          </a:rPr>
                          <m:t>𝑀</m:t>
                        </m:r>
                      </m:e>
                      <m:sup>
                        <m:r>
                          <a:rPr lang="en-US" sz="4000" i="1">
                            <a:latin typeface="Cambria Math"/>
                          </a:rPr>
                          <m:t>−0.5</m:t>
                        </m:r>
                      </m:sup>
                    </m:sSup>
                    <m:r>
                      <a:rPr lang="en-US" sz="4000" i="1">
                        <a:latin typeface="Cambria Math"/>
                      </a:rPr>
                      <m:t>)</m:t>
                    </m:r>
                  </m:oMath>
                </a14:m>
                <a:endParaRPr lang="en-US" sz="4000" dirty="0"/>
              </a:p>
            </p:txBody>
          </p:sp>
        </mc:Choice>
        <mc:Fallback xmlns="">
          <p:sp>
            <p:nvSpPr>
              <p:cNvPr id="20496" name="Rectangle 16"/>
              <p:cNvSpPr>
                <a:spLocks noRot="1" noChangeAspect="1" noMove="1" noResize="1" noEditPoints="1" noAdjustHandles="1" noChangeArrowheads="1" noChangeShapeType="1" noTextEdit="1"/>
              </p:cNvSpPr>
              <p:nvPr/>
            </p:nvSpPr>
            <p:spPr bwMode="auto">
              <a:xfrm>
                <a:off x="1775520" y="4838360"/>
                <a:ext cx="8568952" cy="714876"/>
              </a:xfrm>
              <a:prstGeom prst="rect">
                <a:avLst/>
              </a:prstGeom>
              <a:blipFill>
                <a:blip r:embed="rId4"/>
                <a:stretch>
                  <a:fillRect l="-2489" t="-13675" b="-367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hu-HU">
                    <a:noFill/>
                  </a:rPr>
                  <a:t> </a:t>
                </a:r>
              </a:p>
            </p:txBody>
          </p:sp>
        </mc:Fallback>
      </mc:AlternateContent>
      <p:sp>
        <p:nvSpPr>
          <p:cNvPr id="20497" name="Line 17"/>
          <p:cNvSpPr>
            <a:spLocks noChangeShapeType="1"/>
          </p:cNvSpPr>
          <p:nvPr/>
        </p:nvSpPr>
        <p:spPr bwMode="auto">
          <a:xfrm flipV="1">
            <a:off x="2340732" y="1632992"/>
            <a:ext cx="0" cy="2286000"/>
          </a:xfrm>
          <a:prstGeom prst="line">
            <a:avLst/>
          </a:prstGeom>
          <a:noFill/>
          <a:ln w="12700">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0498" name="Line 18"/>
          <p:cNvSpPr>
            <a:spLocks noChangeShapeType="1"/>
          </p:cNvSpPr>
          <p:nvPr/>
        </p:nvSpPr>
        <p:spPr bwMode="auto">
          <a:xfrm flipV="1">
            <a:off x="2340732" y="3918992"/>
            <a:ext cx="2438400" cy="0"/>
          </a:xfrm>
          <a:prstGeom prst="line">
            <a:avLst/>
          </a:prstGeom>
          <a:noFill/>
          <a:ln w="12700">
            <a:solidFill>
              <a:schemeClr val="tx1"/>
            </a:solidFill>
            <a:round/>
            <a:headEnd type="none" w="sm" len="sm"/>
            <a:tailEnd type="stealth" w="lg" len="lg"/>
          </a:ln>
          <a:extLst>
            <a:ext uri="{909E8E84-426E-40DD-AFC4-6F175D3DCCD1}">
              <a14:hiddenFill xmlns:a14="http://schemas.microsoft.com/office/drawing/2010/main">
                <a:noFill/>
              </a14:hiddenFill>
            </a:ext>
          </a:extLst>
        </p:spPr>
        <p:txBody>
          <a:bodyPr wrap="none" anchor="ctr"/>
          <a:lstStyle/>
          <a:p>
            <a:endParaRPr lang="en-US"/>
          </a:p>
        </p:txBody>
      </p:sp>
      <p:sp>
        <p:nvSpPr>
          <p:cNvPr id="20499" name="Rectangle 19"/>
          <p:cNvSpPr>
            <a:spLocks noChangeArrowheads="1"/>
          </p:cNvSpPr>
          <p:nvPr/>
        </p:nvSpPr>
        <p:spPr bwMode="auto">
          <a:xfrm>
            <a:off x="4398132" y="3233192"/>
            <a:ext cx="387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600" i="1"/>
              <a:t>x</a:t>
            </a:r>
          </a:p>
        </p:txBody>
      </p:sp>
      <p:sp>
        <p:nvSpPr>
          <p:cNvPr id="20500" name="Rectangle 20"/>
          <p:cNvSpPr>
            <a:spLocks noChangeArrowheads="1"/>
          </p:cNvSpPr>
          <p:nvPr/>
        </p:nvSpPr>
        <p:spPr bwMode="auto">
          <a:xfrm>
            <a:off x="1883532" y="1556792"/>
            <a:ext cx="387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600" i="1"/>
              <a:t>y</a:t>
            </a:r>
          </a:p>
        </p:txBody>
      </p:sp>
      <p:sp>
        <p:nvSpPr>
          <p:cNvPr id="3" name="Cím 2"/>
          <p:cNvSpPr>
            <a:spLocks noGrp="1"/>
          </p:cNvSpPr>
          <p:nvPr>
            <p:ph type="title"/>
          </p:nvPr>
        </p:nvSpPr>
        <p:spPr/>
        <p:txBody>
          <a:bodyPr>
            <a:normAutofit/>
          </a:bodyPr>
          <a:lstStyle/>
          <a:p>
            <a:r>
              <a:rPr lang="hu-HU" dirty="0" smtClean="0">
                <a:solidFill>
                  <a:srgbClr val="FF0000"/>
                </a:solidFill>
              </a:rPr>
              <a:t>Magasabb dimenziók</a:t>
            </a:r>
            <a:r>
              <a:rPr lang="en-US" dirty="0" smtClean="0">
                <a:solidFill>
                  <a:srgbClr val="FF0000"/>
                </a:solidFill>
              </a:rPr>
              <a:t>: </a:t>
            </a:r>
            <a:r>
              <a:rPr lang="hu-HU" dirty="0" smtClean="0">
                <a:solidFill>
                  <a:srgbClr val="FF0000"/>
                </a:solidFill>
              </a:rPr>
              <a:t>Megátkozva</a:t>
            </a:r>
            <a:endParaRPr lang="en-US" dirty="0">
              <a:solidFill>
                <a:srgbClr val="FF0000"/>
              </a:solidFill>
            </a:endParaRPr>
          </a:p>
        </p:txBody>
      </p:sp>
      <mc:AlternateContent xmlns:mc="http://schemas.openxmlformats.org/markup-compatibility/2006" xmlns:a14="http://schemas.microsoft.com/office/drawing/2010/main">
        <mc:Choice Requires="a14">
          <p:sp>
            <p:nvSpPr>
              <p:cNvPr id="22" name="Rectangle 16"/>
              <p:cNvSpPr>
                <a:spLocks noChangeArrowheads="1"/>
              </p:cNvSpPr>
              <p:nvPr/>
            </p:nvSpPr>
            <p:spPr bwMode="auto">
              <a:xfrm>
                <a:off x="1775520" y="5570220"/>
                <a:ext cx="8568952" cy="73096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r>
                  <a:rPr lang="hu-HU" altLang="en-US" sz="4000" dirty="0">
                    <a:sym typeface="Symbol" pitchFamily="18" charset="2"/>
                  </a:rPr>
                  <a:t>Hiba</a:t>
                </a:r>
                <a:r>
                  <a:rPr lang="en-US" altLang="en-US" sz="4000" dirty="0">
                    <a:sym typeface="Symbol" pitchFamily="18" charset="2"/>
                  </a:rPr>
                  <a:t> </a:t>
                </a:r>
                <a:r>
                  <a:rPr lang="en-US" altLang="en-US" sz="4000" i="1" dirty="0">
                    <a:sym typeface="Symbol" pitchFamily="18" charset="2"/>
                  </a:rPr>
                  <a:t>D</a:t>
                </a:r>
                <a:r>
                  <a:rPr lang="en-US" altLang="en-US" sz="4000" dirty="0">
                    <a:sym typeface="Symbol" pitchFamily="18" charset="2"/>
                  </a:rPr>
                  <a:t>-dim </a:t>
                </a:r>
                <a14:m>
                  <m:oMath xmlns:m="http://schemas.openxmlformats.org/officeDocument/2006/math">
                    <m:r>
                      <a:rPr lang="en-US" sz="4000" i="1">
                        <a:latin typeface="Cambria Math"/>
                      </a:rPr>
                      <m:t>=</m:t>
                    </m:r>
                    <m:r>
                      <a:rPr lang="en-US" sz="4000" i="1">
                        <a:latin typeface="Cambria Math"/>
                      </a:rPr>
                      <m:t>𝑂</m:t>
                    </m:r>
                    <m:r>
                      <a:rPr lang="en-US" sz="4000" i="1">
                        <a:latin typeface="Cambria Math"/>
                      </a:rPr>
                      <m:t>(</m:t>
                    </m:r>
                    <m:sSup>
                      <m:sSupPr>
                        <m:ctrlPr>
                          <a:rPr lang="en-US" sz="4000" i="1">
                            <a:latin typeface="Cambria Math" panose="02040503050406030204" pitchFamily="18" charset="0"/>
                          </a:rPr>
                        </m:ctrlPr>
                      </m:sSupPr>
                      <m:e>
                        <m:r>
                          <a:rPr lang="en-US" sz="4000" i="1">
                            <a:latin typeface="Cambria Math"/>
                          </a:rPr>
                          <m:t>𝑛</m:t>
                        </m:r>
                      </m:e>
                      <m:sup>
                        <m:r>
                          <a:rPr lang="en-US" sz="4000" i="1">
                            <a:latin typeface="Cambria Math"/>
                          </a:rPr>
                          <m:t>−1</m:t>
                        </m:r>
                      </m:sup>
                    </m:sSup>
                    <m:r>
                      <a:rPr lang="en-US" sz="4000" i="1">
                        <a:latin typeface="Cambria Math"/>
                      </a:rPr>
                      <m:t>)</m:t>
                    </m:r>
                  </m:oMath>
                </a14:m>
                <a:r>
                  <a:rPr lang="en-US" sz="4000" dirty="0"/>
                  <a:t> </a:t>
                </a:r>
                <a14:m>
                  <m:oMath xmlns:m="http://schemas.openxmlformats.org/officeDocument/2006/math">
                    <m:r>
                      <a:rPr lang="en-US" sz="4000" i="1">
                        <a:latin typeface="Cambria Math"/>
                      </a:rPr>
                      <m:t>=</m:t>
                    </m:r>
                    <m:r>
                      <a:rPr lang="en-US" sz="4000" i="1">
                        <a:latin typeface="Cambria Math"/>
                      </a:rPr>
                      <m:t>𝑂</m:t>
                    </m:r>
                    <m:r>
                      <a:rPr lang="en-US" sz="4000" i="1">
                        <a:latin typeface="Cambria Math"/>
                      </a:rPr>
                      <m:t>(</m:t>
                    </m:r>
                    <m:sSup>
                      <m:sSupPr>
                        <m:ctrlPr>
                          <a:rPr lang="en-US" sz="4000" i="1">
                            <a:latin typeface="Cambria Math" panose="02040503050406030204" pitchFamily="18" charset="0"/>
                          </a:rPr>
                        </m:ctrlPr>
                      </m:sSupPr>
                      <m:e>
                        <m:r>
                          <a:rPr lang="en-US" sz="4000" i="1">
                            <a:latin typeface="Cambria Math"/>
                          </a:rPr>
                          <m:t>𝑀</m:t>
                        </m:r>
                      </m:e>
                      <m:sup>
                        <m:r>
                          <a:rPr lang="en-US" sz="4000" i="1">
                            <a:latin typeface="Cambria Math"/>
                          </a:rPr>
                          <m:t>−1/</m:t>
                        </m:r>
                        <m:r>
                          <a:rPr lang="en-US" sz="4000" i="1">
                            <a:latin typeface="Cambria Math"/>
                          </a:rPr>
                          <m:t>𝐷</m:t>
                        </m:r>
                      </m:sup>
                    </m:sSup>
                    <m:r>
                      <a:rPr lang="en-US" sz="4000" i="1">
                        <a:latin typeface="Cambria Math"/>
                      </a:rPr>
                      <m:t>)</m:t>
                    </m:r>
                  </m:oMath>
                </a14:m>
                <a:endParaRPr lang="en-US" sz="4000" dirty="0"/>
              </a:p>
            </p:txBody>
          </p:sp>
        </mc:Choice>
        <mc:Fallback xmlns="">
          <p:sp>
            <p:nvSpPr>
              <p:cNvPr id="22" name="Rectangle 16"/>
              <p:cNvSpPr>
                <a:spLocks noRot="1" noChangeAspect="1" noMove="1" noResize="1" noEditPoints="1" noAdjustHandles="1" noChangeArrowheads="1" noChangeShapeType="1" noTextEdit="1"/>
              </p:cNvSpPr>
              <p:nvPr/>
            </p:nvSpPr>
            <p:spPr bwMode="auto">
              <a:xfrm>
                <a:off x="1775520" y="5570220"/>
                <a:ext cx="8568952" cy="730969"/>
              </a:xfrm>
              <a:prstGeom prst="rect">
                <a:avLst/>
              </a:prstGeom>
              <a:blipFill>
                <a:blip r:embed="rId5"/>
                <a:stretch>
                  <a:fillRect l="-2489" t="-11667" b="-35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hu-HU">
                    <a:noFill/>
                  </a:rPr>
                  <a:t> </a:t>
                </a:r>
              </a:p>
            </p:txBody>
          </p:sp>
        </mc:Fallback>
      </mc:AlternateContent>
      <p:sp>
        <p:nvSpPr>
          <p:cNvPr id="23" name="Rectangle 36"/>
          <p:cNvSpPr>
            <a:spLocks noChangeArrowheads="1"/>
          </p:cNvSpPr>
          <p:nvPr/>
        </p:nvSpPr>
        <p:spPr bwMode="auto">
          <a:xfrm>
            <a:off x="6601133" y="1617293"/>
            <a:ext cx="1828800" cy="1752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 name="Oval 37"/>
          <p:cNvSpPr>
            <a:spLocks noChangeArrowheads="1"/>
          </p:cNvSpPr>
          <p:nvPr/>
        </p:nvSpPr>
        <p:spPr bwMode="auto">
          <a:xfrm>
            <a:off x="8048933" y="18458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5" name="Oval 38"/>
          <p:cNvSpPr>
            <a:spLocks noChangeArrowheads="1"/>
          </p:cNvSpPr>
          <p:nvPr/>
        </p:nvSpPr>
        <p:spPr bwMode="auto">
          <a:xfrm>
            <a:off x="6753533" y="19220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6" name="Oval 39"/>
          <p:cNvSpPr>
            <a:spLocks noChangeArrowheads="1"/>
          </p:cNvSpPr>
          <p:nvPr/>
        </p:nvSpPr>
        <p:spPr bwMode="auto">
          <a:xfrm>
            <a:off x="7439333" y="18458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8" name="Oval 40"/>
          <p:cNvSpPr>
            <a:spLocks noChangeArrowheads="1"/>
          </p:cNvSpPr>
          <p:nvPr/>
        </p:nvSpPr>
        <p:spPr bwMode="auto">
          <a:xfrm>
            <a:off x="7820333" y="22268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9" name="Oval 41"/>
          <p:cNvSpPr>
            <a:spLocks noChangeArrowheads="1"/>
          </p:cNvSpPr>
          <p:nvPr/>
        </p:nvSpPr>
        <p:spPr bwMode="auto">
          <a:xfrm>
            <a:off x="7058333" y="25316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0" name="Oval 42"/>
          <p:cNvSpPr>
            <a:spLocks noChangeArrowheads="1"/>
          </p:cNvSpPr>
          <p:nvPr/>
        </p:nvSpPr>
        <p:spPr bwMode="auto">
          <a:xfrm>
            <a:off x="7591733" y="26078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1" name="Oval 43"/>
          <p:cNvSpPr>
            <a:spLocks noChangeArrowheads="1"/>
          </p:cNvSpPr>
          <p:nvPr/>
        </p:nvSpPr>
        <p:spPr bwMode="auto">
          <a:xfrm>
            <a:off x="8201333" y="27602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2" name="Oval 44"/>
          <p:cNvSpPr>
            <a:spLocks noChangeArrowheads="1"/>
          </p:cNvSpPr>
          <p:nvPr/>
        </p:nvSpPr>
        <p:spPr bwMode="auto">
          <a:xfrm>
            <a:off x="6677333" y="29126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3" name="Oval 45"/>
          <p:cNvSpPr>
            <a:spLocks noChangeArrowheads="1"/>
          </p:cNvSpPr>
          <p:nvPr/>
        </p:nvSpPr>
        <p:spPr bwMode="auto">
          <a:xfrm>
            <a:off x="7439333" y="3065093"/>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4" name="Text Box 65"/>
          <p:cNvSpPr txBox="1">
            <a:spLocks noChangeArrowheads="1"/>
          </p:cNvSpPr>
          <p:nvPr/>
        </p:nvSpPr>
        <p:spPr bwMode="auto">
          <a:xfrm>
            <a:off x="6304935" y="3549736"/>
            <a:ext cx="24833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dirty="0"/>
              <a:t>Véletlen minták</a:t>
            </a: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1+#ppt_w/2"/>
                                          </p:val>
                                        </p:tav>
                                        <p:tav tm="100000">
                                          <p:val>
                                            <p:strVal val="#ppt_x"/>
                                          </p:val>
                                        </p:tav>
                                      </p:tavLst>
                                    </p:anim>
                                    <p:anim calcmode="lin" valueType="num">
                                      <p:cBhvr additive="base">
                                        <p:cTn id="24" dur="5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1+#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1+#ppt_w/2"/>
                                          </p:val>
                                        </p:tav>
                                        <p:tav tm="100000">
                                          <p:val>
                                            <p:strVal val="#ppt_x"/>
                                          </p:val>
                                        </p:tav>
                                      </p:tavLst>
                                    </p:anim>
                                    <p:anim calcmode="lin" valueType="num">
                                      <p:cBhvr additive="base">
                                        <p:cTn id="36" dur="500" fill="hold"/>
                                        <p:tgtEl>
                                          <p:spTgt spid="3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1+#ppt_w/2"/>
                                          </p:val>
                                        </p:tav>
                                        <p:tav tm="100000">
                                          <p:val>
                                            <p:strVal val="#ppt_x"/>
                                          </p:val>
                                        </p:tav>
                                      </p:tavLst>
                                    </p:anim>
                                    <p:anim calcmode="lin" valueType="num">
                                      <p:cBhvr additive="base">
                                        <p:cTn id="44" dur="500" fill="hold"/>
                                        <p:tgtEl>
                                          <p:spTgt spid="3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additive="base">
                                        <p:cTn id="47" dur="500" fill="hold"/>
                                        <p:tgtEl>
                                          <p:spTgt spid="34"/>
                                        </p:tgtEl>
                                        <p:attrNameLst>
                                          <p:attrName>ppt_x</p:attrName>
                                        </p:attrNameLst>
                                      </p:cBhvr>
                                      <p:tavLst>
                                        <p:tav tm="0">
                                          <p:val>
                                            <p:strVal val="1+#ppt_w/2"/>
                                          </p:val>
                                        </p:tav>
                                        <p:tav tm="100000">
                                          <p:val>
                                            <p:strVal val="#ppt_x"/>
                                          </p:val>
                                        </p:tav>
                                      </p:tavLst>
                                    </p:anim>
                                    <p:anim calcmode="lin" valueType="num">
                                      <p:cBhvr additive="base">
                                        <p:cTn id="4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zabadkézi sokszög 12"/>
          <p:cNvSpPr/>
          <p:nvPr/>
        </p:nvSpPr>
        <p:spPr>
          <a:xfrm>
            <a:off x="8259606" y="4909798"/>
            <a:ext cx="1937230" cy="1371629"/>
          </a:xfrm>
          <a:custGeom>
            <a:avLst/>
            <a:gdLst>
              <a:gd name="connsiteX0" fmla="*/ 34454 w 1937230"/>
              <a:gd name="connsiteY0" fmla="*/ 1342667 h 1372478"/>
              <a:gd name="connsiteX1" fmla="*/ 34454 w 1937230"/>
              <a:gd name="connsiteY1" fmla="*/ 1244193 h 1372478"/>
              <a:gd name="connsiteX2" fmla="*/ 161063 w 1937230"/>
              <a:gd name="connsiteY2" fmla="*/ 1244193 h 1372478"/>
              <a:gd name="connsiteX3" fmla="*/ 301740 w 1937230"/>
              <a:gd name="connsiteY3" fmla="*/ 1145719 h 1372478"/>
              <a:gd name="connsiteX4" fmla="*/ 554958 w 1937230"/>
              <a:gd name="connsiteY4" fmla="*/ 878433 h 1372478"/>
              <a:gd name="connsiteX5" fmla="*/ 653432 w 1937230"/>
              <a:gd name="connsiteY5" fmla="*/ 583011 h 1372478"/>
              <a:gd name="connsiteX6" fmla="*/ 737838 w 1937230"/>
              <a:gd name="connsiteY6" fmla="*/ 287590 h 1372478"/>
              <a:gd name="connsiteX7" fmla="*/ 864447 w 1937230"/>
              <a:gd name="connsiteY7" fmla="*/ 76574 h 1372478"/>
              <a:gd name="connsiteX8" fmla="*/ 934786 w 1937230"/>
              <a:gd name="connsiteY8" fmla="*/ 6236 h 1372478"/>
              <a:gd name="connsiteX9" fmla="*/ 1047327 w 1937230"/>
              <a:gd name="connsiteY9" fmla="*/ 217251 h 1372478"/>
              <a:gd name="connsiteX10" fmla="*/ 1188004 w 1937230"/>
              <a:gd name="connsiteY10" fmla="*/ 414199 h 1372478"/>
              <a:gd name="connsiteX11" fmla="*/ 1314614 w 1937230"/>
              <a:gd name="connsiteY11" fmla="*/ 723688 h 1372478"/>
              <a:gd name="connsiteX12" fmla="*/ 1356817 w 1937230"/>
              <a:gd name="connsiteY12" fmla="*/ 976907 h 1372478"/>
              <a:gd name="connsiteX13" fmla="*/ 1539697 w 1937230"/>
              <a:gd name="connsiteY13" fmla="*/ 1159787 h 1372478"/>
              <a:gd name="connsiteX14" fmla="*/ 1708509 w 1937230"/>
              <a:gd name="connsiteY14" fmla="*/ 1258260 h 1372478"/>
              <a:gd name="connsiteX15" fmla="*/ 1821051 w 1937230"/>
              <a:gd name="connsiteY15" fmla="*/ 1286396 h 1372478"/>
              <a:gd name="connsiteX16" fmla="*/ 1919524 w 1937230"/>
              <a:gd name="connsiteY16" fmla="*/ 1286396 h 1372478"/>
              <a:gd name="connsiteX17" fmla="*/ 1905457 w 1937230"/>
              <a:gd name="connsiteY17" fmla="*/ 1370802 h 1372478"/>
              <a:gd name="connsiteX18" fmla="*/ 1610035 w 1937230"/>
              <a:gd name="connsiteY18" fmla="*/ 1342667 h 1372478"/>
              <a:gd name="connsiteX19" fmla="*/ 976989 w 1937230"/>
              <a:gd name="connsiteY19" fmla="*/ 1342667 h 1372478"/>
              <a:gd name="connsiteX20" fmla="*/ 428349 w 1937230"/>
              <a:gd name="connsiteY20" fmla="*/ 1342667 h 1372478"/>
              <a:gd name="connsiteX21" fmla="*/ 34454 w 1937230"/>
              <a:gd name="connsiteY21" fmla="*/ 1342667 h 1372478"/>
              <a:gd name="connsiteX0" fmla="*/ 34454 w 1937230"/>
              <a:gd name="connsiteY0" fmla="*/ 1341818 h 1371629"/>
              <a:gd name="connsiteX1" fmla="*/ 34454 w 1937230"/>
              <a:gd name="connsiteY1" fmla="*/ 1243344 h 1371629"/>
              <a:gd name="connsiteX2" fmla="*/ 161063 w 1937230"/>
              <a:gd name="connsiteY2" fmla="*/ 1243344 h 1371629"/>
              <a:gd name="connsiteX3" fmla="*/ 301740 w 1937230"/>
              <a:gd name="connsiteY3" fmla="*/ 1144870 h 1371629"/>
              <a:gd name="connsiteX4" fmla="*/ 554958 w 1937230"/>
              <a:gd name="connsiteY4" fmla="*/ 877584 h 1371629"/>
              <a:gd name="connsiteX5" fmla="*/ 653432 w 1937230"/>
              <a:gd name="connsiteY5" fmla="*/ 582162 h 1371629"/>
              <a:gd name="connsiteX6" fmla="*/ 737838 w 1937230"/>
              <a:gd name="connsiteY6" fmla="*/ 286741 h 1371629"/>
              <a:gd name="connsiteX7" fmla="*/ 864447 w 1937230"/>
              <a:gd name="connsiteY7" fmla="*/ 75725 h 1371629"/>
              <a:gd name="connsiteX8" fmla="*/ 934786 w 1937230"/>
              <a:gd name="connsiteY8" fmla="*/ 5387 h 1371629"/>
              <a:gd name="connsiteX9" fmla="*/ 1089531 w 1937230"/>
              <a:gd name="connsiteY9" fmla="*/ 202334 h 1371629"/>
              <a:gd name="connsiteX10" fmla="*/ 1188004 w 1937230"/>
              <a:gd name="connsiteY10" fmla="*/ 413350 h 1371629"/>
              <a:gd name="connsiteX11" fmla="*/ 1314614 w 1937230"/>
              <a:gd name="connsiteY11" fmla="*/ 722839 h 1371629"/>
              <a:gd name="connsiteX12" fmla="*/ 1356817 w 1937230"/>
              <a:gd name="connsiteY12" fmla="*/ 976058 h 1371629"/>
              <a:gd name="connsiteX13" fmla="*/ 1539697 w 1937230"/>
              <a:gd name="connsiteY13" fmla="*/ 1158938 h 1371629"/>
              <a:gd name="connsiteX14" fmla="*/ 1708509 w 1937230"/>
              <a:gd name="connsiteY14" fmla="*/ 1257411 h 1371629"/>
              <a:gd name="connsiteX15" fmla="*/ 1821051 w 1937230"/>
              <a:gd name="connsiteY15" fmla="*/ 1285547 h 1371629"/>
              <a:gd name="connsiteX16" fmla="*/ 1919524 w 1937230"/>
              <a:gd name="connsiteY16" fmla="*/ 1285547 h 1371629"/>
              <a:gd name="connsiteX17" fmla="*/ 1905457 w 1937230"/>
              <a:gd name="connsiteY17" fmla="*/ 1369953 h 1371629"/>
              <a:gd name="connsiteX18" fmla="*/ 1610035 w 1937230"/>
              <a:gd name="connsiteY18" fmla="*/ 1341818 h 1371629"/>
              <a:gd name="connsiteX19" fmla="*/ 976989 w 1937230"/>
              <a:gd name="connsiteY19" fmla="*/ 1341818 h 1371629"/>
              <a:gd name="connsiteX20" fmla="*/ 428349 w 1937230"/>
              <a:gd name="connsiteY20" fmla="*/ 1341818 h 1371629"/>
              <a:gd name="connsiteX21" fmla="*/ 34454 w 1937230"/>
              <a:gd name="connsiteY21" fmla="*/ 1341818 h 1371629"/>
              <a:gd name="connsiteX0" fmla="*/ 34454 w 1937230"/>
              <a:gd name="connsiteY0" fmla="*/ 1341818 h 1371629"/>
              <a:gd name="connsiteX1" fmla="*/ 34454 w 1937230"/>
              <a:gd name="connsiteY1" fmla="*/ 1243344 h 1371629"/>
              <a:gd name="connsiteX2" fmla="*/ 161063 w 1937230"/>
              <a:gd name="connsiteY2" fmla="*/ 1243344 h 1371629"/>
              <a:gd name="connsiteX3" fmla="*/ 301740 w 1937230"/>
              <a:gd name="connsiteY3" fmla="*/ 1144870 h 1371629"/>
              <a:gd name="connsiteX4" fmla="*/ 554958 w 1937230"/>
              <a:gd name="connsiteY4" fmla="*/ 877584 h 1371629"/>
              <a:gd name="connsiteX5" fmla="*/ 653432 w 1937230"/>
              <a:gd name="connsiteY5" fmla="*/ 582162 h 1371629"/>
              <a:gd name="connsiteX6" fmla="*/ 737838 w 1937230"/>
              <a:gd name="connsiteY6" fmla="*/ 286741 h 1371629"/>
              <a:gd name="connsiteX7" fmla="*/ 864447 w 1937230"/>
              <a:gd name="connsiteY7" fmla="*/ 75725 h 1371629"/>
              <a:gd name="connsiteX8" fmla="*/ 934786 w 1937230"/>
              <a:gd name="connsiteY8" fmla="*/ 5387 h 1371629"/>
              <a:gd name="connsiteX9" fmla="*/ 1089531 w 1937230"/>
              <a:gd name="connsiteY9" fmla="*/ 202334 h 1371629"/>
              <a:gd name="connsiteX10" fmla="*/ 1188004 w 1937230"/>
              <a:gd name="connsiteY10" fmla="*/ 413350 h 1371629"/>
              <a:gd name="connsiteX11" fmla="*/ 1314614 w 1937230"/>
              <a:gd name="connsiteY11" fmla="*/ 722839 h 1371629"/>
              <a:gd name="connsiteX12" fmla="*/ 1384953 w 1937230"/>
              <a:gd name="connsiteY12" fmla="*/ 990125 h 1371629"/>
              <a:gd name="connsiteX13" fmla="*/ 1539697 w 1937230"/>
              <a:gd name="connsiteY13" fmla="*/ 1158938 h 1371629"/>
              <a:gd name="connsiteX14" fmla="*/ 1708509 w 1937230"/>
              <a:gd name="connsiteY14" fmla="*/ 1257411 h 1371629"/>
              <a:gd name="connsiteX15" fmla="*/ 1821051 w 1937230"/>
              <a:gd name="connsiteY15" fmla="*/ 1285547 h 1371629"/>
              <a:gd name="connsiteX16" fmla="*/ 1919524 w 1937230"/>
              <a:gd name="connsiteY16" fmla="*/ 1285547 h 1371629"/>
              <a:gd name="connsiteX17" fmla="*/ 1905457 w 1937230"/>
              <a:gd name="connsiteY17" fmla="*/ 1369953 h 1371629"/>
              <a:gd name="connsiteX18" fmla="*/ 1610035 w 1937230"/>
              <a:gd name="connsiteY18" fmla="*/ 1341818 h 1371629"/>
              <a:gd name="connsiteX19" fmla="*/ 976989 w 1937230"/>
              <a:gd name="connsiteY19" fmla="*/ 1341818 h 1371629"/>
              <a:gd name="connsiteX20" fmla="*/ 428349 w 1937230"/>
              <a:gd name="connsiteY20" fmla="*/ 1341818 h 1371629"/>
              <a:gd name="connsiteX21" fmla="*/ 34454 w 1937230"/>
              <a:gd name="connsiteY21" fmla="*/ 1341818 h 1371629"/>
              <a:gd name="connsiteX0" fmla="*/ 34454 w 1937230"/>
              <a:gd name="connsiteY0" fmla="*/ 1341818 h 1371629"/>
              <a:gd name="connsiteX1" fmla="*/ 34454 w 1937230"/>
              <a:gd name="connsiteY1" fmla="*/ 1243344 h 1371629"/>
              <a:gd name="connsiteX2" fmla="*/ 161063 w 1937230"/>
              <a:gd name="connsiteY2" fmla="*/ 1243344 h 1371629"/>
              <a:gd name="connsiteX3" fmla="*/ 301740 w 1937230"/>
              <a:gd name="connsiteY3" fmla="*/ 1144870 h 1371629"/>
              <a:gd name="connsiteX4" fmla="*/ 512755 w 1937230"/>
              <a:gd name="connsiteY4" fmla="*/ 863516 h 1371629"/>
              <a:gd name="connsiteX5" fmla="*/ 653432 w 1937230"/>
              <a:gd name="connsiteY5" fmla="*/ 582162 h 1371629"/>
              <a:gd name="connsiteX6" fmla="*/ 737838 w 1937230"/>
              <a:gd name="connsiteY6" fmla="*/ 286741 h 1371629"/>
              <a:gd name="connsiteX7" fmla="*/ 864447 w 1937230"/>
              <a:gd name="connsiteY7" fmla="*/ 75725 h 1371629"/>
              <a:gd name="connsiteX8" fmla="*/ 934786 w 1937230"/>
              <a:gd name="connsiteY8" fmla="*/ 5387 h 1371629"/>
              <a:gd name="connsiteX9" fmla="*/ 1089531 w 1937230"/>
              <a:gd name="connsiteY9" fmla="*/ 202334 h 1371629"/>
              <a:gd name="connsiteX10" fmla="*/ 1188004 w 1937230"/>
              <a:gd name="connsiteY10" fmla="*/ 413350 h 1371629"/>
              <a:gd name="connsiteX11" fmla="*/ 1314614 w 1937230"/>
              <a:gd name="connsiteY11" fmla="*/ 722839 h 1371629"/>
              <a:gd name="connsiteX12" fmla="*/ 1384953 w 1937230"/>
              <a:gd name="connsiteY12" fmla="*/ 990125 h 1371629"/>
              <a:gd name="connsiteX13" fmla="*/ 1539697 w 1937230"/>
              <a:gd name="connsiteY13" fmla="*/ 1158938 h 1371629"/>
              <a:gd name="connsiteX14" fmla="*/ 1708509 w 1937230"/>
              <a:gd name="connsiteY14" fmla="*/ 1257411 h 1371629"/>
              <a:gd name="connsiteX15" fmla="*/ 1821051 w 1937230"/>
              <a:gd name="connsiteY15" fmla="*/ 1285547 h 1371629"/>
              <a:gd name="connsiteX16" fmla="*/ 1919524 w 1937230"/>
              <a:gd name="connsiteY16" fmla="*/ 1285547 h 1371629"/>
              <a:gd name="connsiteX17" fmla="*/ 1905457 w 1937230"/>
              <a:gd name="connsiteY17" fmla="*/ 1369953 h 1371629"/>
              <a:gd name="connsiteX18" fmla="*/ 1610035 w 1937230"/>
              <a:gd name="connsiteY18" fmla="*/ 1341818 h 1371629"/>
              <a:gd name="connsiteX19" fmla="*/ 976989 w 1937230"/>
              <a:gd name="connsiteY19" fmla="*/ 1341818 h 1371629"/>
              <a:gd name="connsiteX20" fmla="*/ 428349 w 1937230"/>
              <a:gd name="connsiteY20" fmla="*/ 1341818 h 1371629"/>
              <a:gd name="connsiteX21" fmla="*/ 34454 w 1937230"/>
              <a:gd name="connsiteY21" fmla="*/ 1341818 h 137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230" h="1371629">
                <a:moveTo>
                  <a:pt x="34454" y="1341818"/>
                </a:moveTo>
                <a:cubicBezTo>
                  <a:pt x="-31195" y="1325406"/>
                  <a:pt x="13353" y="1259756"/>
                  <a:pt x="34454" y="1243344"/>
                </a:cubicBezTo>
                <a:cubicBezTo>
                  <a:pt x="55555" y="1226932"/>
                  <a:pt x="116515" y="1259756"/>
                  <a:pt x="161063" y="1243344"/>
                </a:cubicBezTo>
                <a:cubicBezTo>
                  <a:pt x="205611" y="1226932"/>
                  <a:pt x="243125" y="1208175"/>
                  <a:pt x="301740" y="1144870"/>
                </a:cubicBezTo>
                <a:cubicBezTo>
                  <a:pt x="360355" y="1081565"/>
                  <a:pt x="454140" y="957301"/>
                  <a:pt x="512755" y="863516"/>
                </a:cubicBezTo>
                <a:cubicBezTo>
                  <a:pt x="571370" y="769731"/>
                  <a:pt x="615918" y="678291"/>
                  <a:pt x="653432" y="582162"/>
                </a:cubicBezTo>
                <a:cubicBezTo>
                  <a:pt x="690946" y="486033"/>
                  <a:pt x="702669" y="371147"/>
                  <a:pt x="737838" y="286741"/>
                </a:cubicBezTo>
                <a:cubicBezTo>
                  <a:pt x="773007" y="202335"/>
                  <a:pt x="831622" y="122617"/>
                  <a:pt x="864447" y="75725"/>
                </a:cubicBezTo>
                <a:cubicBezTo>
                  <a:pt x="897272" y="28833"/>
                  <a:pt x="897272" y="-15715"/>
                  <a:pt x="934786" y="5387"/>
                </a:cubicBezTo>
                <a:cubicBezTo>
                  <a:pt x="972300" y="26489"/>
                  <a:pt x="1047328" y="134340"/>
                  <a:pt x="1089531" y="202334"/>
                </a:cubicBezTo>
                <a:cubicBezTo>
                  <a:pt x="1131734" y="270328"/>
                  <a:pt x="1150490" y="326599"/>
                  <a:pt x="1188004" y="413350"/>
                </a:cubicBezTo>
                <a:cubicBezTo>
                  <a:pt x="1225518" y="500101"/>
                  <a:pt x="1281789" y="626710"/>
                  <a:pt x="1314614" y="722839"/>
                </a:cubicBezTo>
                <a:cubicBezTo>
                  <a:pt x="1347439" y="818968"/>
                  <a:pt x="1347439" y="917442"/>
                  <a:pt x="1384953" y="990125"/>
                </a:cubicBezTo>
                <a:cubicBezTo>
                  <a:pt x="1422467" y="1062808"/>
                  <a:pt x="1485771" y="1114390"/>
                  <a:pt x="1539697" y="1158938"/>
                </a:cubicBezTo>
                <a:cubicBezTo>
                  <a:pt x="1593623" y="1203486"/>
                  <a:pt x="1661617" y="1236309"/>
                  <a:pt x="1708509" y="1257411"/>
                </a:cubicBezTo>
                <a:cubicBezTo>
                  <a:pt x="1755401" y="1278512"/>
                  <a:pt x="1785882" y="1280858"/>
                  <a:pt x="1821051" y="1285547"/>
                </a:cubicBezTo>
                <a:cubicBezTo>
                  <a:pt x="1856220" y="1290236"/>
                  <a:pt x="1905456" y="1271479"/>
                  <a:pt x="1919524" y="1285547"/>
                </a:cubicBezTo>
                <a:cubicBezTo>
                  <a:pt x="1933592" y="1299615"/>
                  <a:pt x="1957038" y="1360575"/>
                  <a:pt x="1905457" y="1369953"/>
                </a:cubicBezTo>
                <a:cubicBezTo>
                  <a:pt x="1853876" y="1379331"/>
                  <a:pt x="1764780" y="1346507"/>
                  <a:pt x="1610035" y="1341818"/>
                </a:cubicBezTo>
                <a:cubicBezTo>
                  <a:pt x="1455290" y="1337129"/>
                  <a:pt x="976989" y="1341818"/>
                  <a:pt x="976989" y="1341818"/>
                </a:cubicBezTo>
                <a:lnTo>
                  <a:pt x="428349" y="1341818"/>
                </a:lnTo>
                <a:cubicBezTo>
                  <a:pt x="268915" y="1344162"/>
                  <a:pt x="100103" y="1358230"/>
                  <a:pt x="34454" y="1341818"/>
                </a:cubicBezTo>
                <a:close/>
              </a:path>
            </a:pathLst>
          </a:cu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050" name="Rectangle 2"/>
          <p:cNvSpPr>
            <a:spLocks noGrp="1" noChangeArrowheads="1"/>
          </p:cNvSpPr>
          <p:nvPr>
            <p:ph type="title"/>
          </p:nvPr>
        </p:nvSpPr>
        <p:spPr>
          <a:xfrm>
            <a:off x="1524000" y="260648"/>
            <a:ext cx="9144000" cy="1143000"/>
          </a:xfrm>
        </p:spPr>
        <p:txBody>
          <a:bodyPr>
            <a:normAutofit fontScale="90000"/>
          </a:bodyPr>
          <a:lstStyle/>
          <a:p>
            <a:pPr>
              <a:defRPr/>
            </a:pPr>
            <a:r>
              <a:rPr lang="hu-HU" dirty="0" smtClean="0">
                <a:solidFill>
                  <a:srgbClr val="FF0000"/>
                </a:solidFill>
              </a:rPr>
              <a:t>Monte Carlo integrálás</a:t>
            </a:r>
            <a:r>
              <a:rPr lang="en-US" dirty="0" smtClean="0">
                <a:solidFill>
                  <a:srgbClr val="FF0000"/>
                </a:solidFill>
              </a:rPr>
              <a:t>: </a:t>
            </a:r>
            <a:br>
              <a:rPr lang="en-US" dirty="0" smtClean="0">
                <a:solidFill>
                  <a:srgbClr val="FF0000"/>
                </a:solidFill>
              </a:rPr>
            </a:br>
            <a:r>
              <a:rPr lang="en-US" dirty="0" err="1" smtClean="0">
                <a:solidFill>
                  <a:srgbClr val="FF0000"/>
                </a:solidFill>
              </a:rPr>
              <a:t>Integr</a:t>
            </a:r>
            <a:r>
              <a:rPr lang="hu-HU" dirty="0" smtClean="0">
                <a:solidFill>
                  <a:srgbClr val="FF0000"/>
                </a:solidFill>
              </a:rPr>
              <a:t>á</a:t>
            </a:r>
            <a:r>
              <a:rPr lang="en-US" dirty="0" smtClean="0">
                <a:solidFill>
                  <a:srgbClr val="FF0000"/>
                </a:solidFill>
              </a:rPr>
              <a:t>l = </a:t>
            </a:r>
            <a:r>
              <a:rPr lang="hu-HU" dirty="0" smtClean="0">
                <a:solidFill>
                  <a:srgbClr val="FF0000"/>
                </a:solidFill>
              </a:rPr>
              <a:t>várható érték</a:t>
            </a:r>
          </a:p>
        </p:txBody>
      </p:sp>
      <p:sp>
        <p:nvSpPr>
          <p:cNvPr id="22533" name="Text Box 5"/>
          <p:cNvSpPr txBox="1">
            <a:spLocks noChangeArrowheads="1"/>
          </p:cNvSpPr>
          <p:nvPr/>
        </p:nvSpPr>
        <p:spPr bwMode="auto">
          <a:xfrm>
            <a:off x="6956824" y="3075675"/>
            <a:ext cx="370012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3600" i="1" baseline="30000" dirty="0">
              <a:sym typeface="Symbol" pitchFamily="18" charset="2"/>
            </a:endParaRPr>
          </a:p>
          <a:p>
            <a:r>
              <a:rPr lang="en-US" altLang="en-US" sz="2800" dirty="0">
                <a:sym typeface="Symbol" pitchFamily="18" charset="2"/>
              </a:rPr>
              <a:t>3 </a:t>
            </a:r>
            <a:r>
              <a:rPr lang="hu-HU" altLang="en-US" sz="2800" dirty="0">
                <a:sym typeface="Symbol" pitchFamily="18" charset="2"/>
              </a:rPr>
              <a:t>× szóráson belül</a:t>
            </a:r>
            <a:endParaRPr lang="en-US" altLang="en-US" sz="2800" dirty="0">
              <a:sym typeface="Symbol" pitchFamily="18" charset="2"/>
            </a:endParaRPr>
          </a:p>
          <a:p>
            <a:r>
              <a:rPr lang="en-US" altLang="en-US" sz="2800" dirty="0">
                <a:sym typeface="Symbol" pitchFamily="18" charset="2"/>
              </a:rPr>
              <a:t>99.7%</a:t>
            </a:r>
            <a:r>
              <a:rPr lang="hu-HU" altLang="en-US" sz="2800" dirty="0"/>
              <a:t> konfidenciával</a:t>
            </a:r>
          </a:p>
        </p:txBody>
      </p:sp>
      <mc:AlternateContent xmlns:mc="http://schemas.openxmlformats.org/markup-compatibility/2006" xmlns:a14="http://schemas.microsoft.com/office/drawing/2010/main">
        <mc:Choice Requires="a14">
          <p:sp>
            <p:nvSpPr>
              <p:cNvPr id="14" name="Szövegdoboz 13"/>
              <p:cNvSpPr txBox="1"/>
              <p:nvPr/>
            </p:nvSpPr>
            <p:spPr>
              <a:xfrm>
                <a:off x="2027548" y="1484784"/>
                <a:ext cx="8169288" cy="1345112"/>
              </a:xfrm>
              <a:prstGeom prst="rect">
                <a:avLst/>
              </a:prstGeom>
              <a:no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2800" i="1">
                              <a:latin typeface="Cambria Math" panose="02040503050406030204" pitchFamily="18" charset="0"/>
                            </a:rPr>
                          </m:ctrlPr>
                        </m:naryPr>
                        <m:sub/>
                        <m:sup/>
                        <m:e>
                          <m:r>
                            <a:rPr lang="en-US" sz="2800" i="1">
                              <a:latin typeface="Cambria Math"/>
                            </a:rPr>
                            <m:t>𝑓</m:t>
                          </m:r>
                          <m:d>
                            <m:dPr>
                              <m:ctrlPr>
                                <a:rPr lang="en-US" sz="2800" i="1">
                                  <a:latin typeface="Cambria Math" panose="02040503050406030204" pitchFamily="18" charset="0"/>
                                </a:rPr>
                              </m:ctrlPr>
                            </m:dPr>
                            <m:e>
                              <m:r>
                                <a:rPr lang="en-US" sz="2800" i="1">
                                  <a:latin typeface="Cambria Math"/>
                                </a:rPr>
                                <m:t>𝑧</m:t>
                              </m:r>
                            </m:e>
                          </m:d>
                          <m:r>
                            <m:rPr>
                              <m:sty m:val="p"/>
                            </m:rPr>
                            <a:rPr lang="en-US" sz="2800">
                              <a:latin typeface="Cambria Math"/>
                            </a:rPr>
                            <m:t>d</m:t>
                          </m:r>
                          <m:r>
                            <a:rPr lang="en-US" sz="2800" i="1">
                              <a:latin typeface="Cambria Math"/>
                            </a:rPr>
                            <m:t>𝑧</m:t>
                          </m:r>
                          <m:r>
                            <a:rPr lang="en-US" sz="2800" i="1">
                              <a:latin typeface="Cambria Math"/>
                            </a:rPr>
                            <m:t>=</m:t>
                          </m:r>
                          <m:nary>
                            <m:naryPr>
                              <m:limLoc m:val="undOvr"/>
                              <m:subHide m:val="on"/>
                              <m:supHide m:val="on"/>
                              <m:ctrlPr>
                                <a:rPr lang="en-US" sz="2800" i="1">
                                  <a:latin typeface="Cambria Math" panose="02040503050406030204" pitchFamily="18" charset="0"/>
                                </a:rPr>
                              </m:ctrlPr>
                            </m:naryPr>
                            <m:sub/>
                            <m:sup/>
                            <m:e>
                              <m:f>
                                <m:fPr>
                                  <m:ctrlPr>
                                    <a:rPr lang="en-US" sz="2800" i="1">
                                      <a:latin typeface="Cambria Math" panose="02040503050406030204" pitchFamily="18" charset="0"/>
                                    </a:rPr>
                                  </m:ctrlPr>
                                </m:fPr>
                                <m:num>
                                  <m:r>
                                    <a:rPr lang="en-US" sz="2800" i="1">
                                      <a:latin typeface="Cambria Math"/>
                                    </a:rPr>
                                    <m:t>𝑓</m:t>
                                  </m:r>
                                  <m:d>
                                    <m:dPr>
                                      <m:ctrlPr>
                                        <a:rPr lang="en-US" sz="2800" i="1">
                                          <a:latin typeface="Cambria Math" panose="02040503050406030204" pitchFamily="18" charset="0"/>
                                        </a:rPr>
                                      </m:ctrlPr>
                                    </m:dPr>
                                    <m:e>
                                      <m:r>
                                        <a:rPr lang="en-US" sz="2800" i="1">
                                          <a:latin typeface="Cambria Math"/>
                                        </a:rPr>
                                        <m:t>𝑧</m:t>
                                      </m:r>
                                    </m:e>
                                  </m:d>
                                </m:num>
                                <m:den>
                                  <m:r>
                                    <a:rPr lang="en-US" sz="2800" i="1">
                                      <a:latin typeface="Cambria Math"/>
                                    </a:rPr>
                                    <m:t>𝑝</m:t>
                                  </m:r>
                                  <m:d>
                                    <m:dPr>
                                      <m:ctrlPr>
                                        <a:rPr lang="en-US" sz="2800" i="1">
                                          <a:latin typeface="Cambria Math" panose="02040503050406030204" pitchFamily="18" charset="0"/>
                                        </a:rPr>
                                      </m:ctrlPr>
                                    </m:dPr>
                                    <m:e>
                                      <m:r>
                                        <a:rPr lang="en-US" sz="2800" i="1">
                                          <a:latin typeface="Cambria Math"/>
                                        </a:rPr>
                                        <m:t>𝑧</m:t>
                                      </m:r>
                                    </m:e>
                                  </m:d>
                                </m:den>
                              </m:f>
                              <m:r>
                                <a:rPr lang="en-US" sz="2800" i="1">
                                  <a:latin typeface="Cambria Math"/>
                                </a:rPr>
                                <m:t>𝑝</m:t>
                              </m:r>
                              <m:d>
                                <m:dPr>
                                  <m:ctrlPr>
                                    <a:rPr lang="en-US" sz="2800" i="1">
                                      <a:latin typeface="Cambria Math" panose="02040503050406030204" pitchFamily="18" charset="0"/>
                                    </a:rPr>
                                  </m:ctrlPr>
                                </m:dPr>
                                <m:e>
                                  <m:r>
                                    <a:rPr lang="en-US" sz="2800" i="1">
                                      <a:latin typeface="Cambria Math"/>
                                    </a:rPr>
                                    <m:t>𝑧</m:t>
                                  </m:r>
                                </m:e>
                              </m:d>
                              <m:r>
                                <m:rPr>
                                  <m:sty m:val="p"/>
                                </m:rPr>
                                <a:rPr lang="en-US" sz="2800">
                                  <a:latin typeface="Cambria Math"/>
                                </a:rPr>
                                <m:t>d</m:t>
                              </m:r>
                              <m:r>
                                <a:rPr lang="en-US" sz="2800" i="1">
                                  <a:latin typeface="Cambria Math"/>
                                </a:rPr>
                                <m:t>𝑧</m:t>
                              </m:r>
                              <m:r>
                                <a:rPr lang="en-US" sz="2800" i="1">
                                  <a:latin typeface="Cambria Math"/>
                                </a:rPr>
                                <m:t>=</m:t>
                              </m:r>
                              <m:r>
                                <a:rPr lang="en-US" sz="2800" b="1">
                                  <a:latin typeface="Cambria Math"/>
                                </a:rPr>
                                <m:t>𝐄</m:t>
                              </m:r>
                              <m:d>
                                <m:dPr>
                                  <m:begChr m:val="["/>
                                  <m:endChr m:val="]"/>
                                  <m:ctrlPr>
                                    <a:rPr lang="en-US" sz="2800" b="1"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a:rPr>
                                        <m:t>𝑓</m:t>
                                      </m:r>
                                      <m:d>
                                        <m:dPr>
                                          <m:ctrlPr>
                                            <a:rPr lang="en-US" sz="2800" i="1">
                                              <a:latin typeface="Cambria Math" panose="02040503050406030204" pitchFamily="18" charset="0"/>
                                            </a:rPr>
                                          </m:ctrlPr>
                                        </m:dPr>
                                        <m:e>
                                          <m:r>
                                            <a:rPr lang="en-US" sz="2800" i="1">
                                              <a:latin typeface="Cambria Math"/>
                                            </a:rPr>
                                            <m:t>𝑧</m:t>
                                          </m:r>
                                        </m:e>
                                      </m:d>
                                    </m:num>
                                    <m:den>
                                      <m:r>
                                        <a:rPr lang="en-US" sz="2800" i="1">
                                          <a:latin typeface="Cambria Math"/>
                                        </a:rPr>
                                        <m:t>𝑝</m:t>
                                      </m:r>
                                      <m:d>
                                        <m:dPr>
                                          <m:ctrlPr>
                                            <a:rPr lang="en-US" sz="2800" i="1">
                                              <a:latin typeface="Cambria Math" panose="02040503050406030204" pitchFamily="18" charset="0"/>
                                            </a:rPr>
                                          </m:ctrlPr>
                                        </m:dPr>
                                        <m:e>
                                          <m:r>
                                            <a:rPr lang="en-US" sz="2800" i="1">
                                              <a:latin typeface="Cambria Math"/>
                                            </a:rPr>
                                            <m:t>𝑧</m:t>
                                          </m:r>
                                        </m:e>
                                      </m:d>
                                    </m:den>
                                  </m:f>
                                </m:e>
                              </m:d>
                              <m:r>
                                <a:rPr lang="en-US" sz="2800" b="1" i="1">
                                  <a:latin typeface="Cambria Math"/>
                                  <a:ea typeface="Cambria Math"/>
                                </a:rPr>
                                <m:t>≈</m:t>
                              </m:r>
                              <m:f>
                                <m:fPr>
                                  <m:ctrlPr>
                                    <a:rPr lang="en-US" sz="2800" i="1">
                                      <a:latin typeface="Cambria Math" panose="02040503050406030204" pitchFamily="18" charset="0"/>
                                    </a:rPr>
                                  </m:ctrlPr>
                                </m:fPr>
                                <m:num>
                                  <m:r>
                                    <a:rPr lang="en-US" sz="2800" i="1">
                                      <a:latin typeface="Cambria Math"/>
                                    </a:rPr>
                                    <m:t>1</m:t>
                                  </m:r>
                                </m:num>
                                <m:den>
                                  <m:r>
                                    <a:rPr lang="en-US" sz="2800" i="1">
                                      <a:latin typeface="Cambria Math"/>
                                    </a:rPr>
                                    <m:t>𝑀</m:t>
                                  </m:r>
                                </m:den>
                              </m:f>
                              <m:nary>
                                <m:naryPr>
                                  <m:chr m:val="∑"/>
                                  <m:ctrlPr>
                                    <a:rPr lang="en-US" sz="2800" i="1">
                                      <a:latin typeface="Cambria Math" panose="02040503050406030204" pitchFamily="18" charset="0"/>
                                    </a:rPr>
                                  </m:ctrlPr>
                                </m:naryPr>
                                <m:sub>
                                  <m:r>
                                    <m:rPr>
                                      <m:brk m:alnAt="23"/>
                                    </m:rPr>
                                    <a:rPr lang="en-US" sz="2800" i="1">
                                      <a:latin typeface="Cambria Math"/>
                                    </a:rPr>
                                    <m:t>𝑖</m:t>
                                  </m:r>
                                  <m:r>
                                    <a:rPr lang="en-US" sz="2800" i="1">
                                      <a:latin typeface="Cambria Math"/>
                                    </a:rPr>
                                    <m:t>=1</m:t>
                                  </m:r>
                                </m:sub>
                                <m:sup>
                                  <m:r>
                                    <a:rPr lang="en-US" sz="2800" i="1">
                                      <a:latin typeface="Cambria Math"/>
                                    </a:rPr>
                                    <m:t>𝑀</m:t>
                                  </m:r>
                                </m:sup>
                                <m:e>
                                  <m:f>
                                    <m:fPr>
                                      <m:ctrlPr>
                                        <a:rPr lang="en-US" sz="2800" i="1">
                                          <a:latin typeface="Cambria Math" panose="02040503050406030204" pitchFamily="18" charset="0"/>
                                        </a:rPr>
                                      </m:ctrlPr>
                                    </m:fPr>
                                    <m:num>
                                      <m:r>
                                        <a:rPr lang="en-US" sz="2800" i="1">
                                          <a:latin typeface="Cambria Math"/>
                                        </a:rPr>
                                        <m:t>𝑓</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a:rPr>
                                                <m:t>𝑧</m:t>
                                              </m:r>
                                            </m:e>
                                            <m:sub>
                                              <m:r>
                                                <a:rPr lang="en-US" sz="2800" i="1">
                                                  <a:latin typeface="Cambria Math"/>
                                                </a:rPr>
                                                <m:t>𝑖</m:t>
                                              </m:r>
                                            </m:sub>
                                          </m:sSub>
                                        </m:e>
                                      </m:d>
                                    </m:num>
                                    <m:den>
                                      <m:r>
                                        <a:rPr lang="en-US" sz="2800" i="1">
                                          <a:latin typeface="Cambria Math"/>
                                        </a:rPr>
                                        <m:t>𝑝</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a:rPr>
                                                <m:t>𝑧</m:t>
                                              </m:r>
                                            </m:e>
                                            <m:sub>
                                              <m:r>
                                                <a:rPr lang="en-US" sz="2800" i="1">
                                                  <a:latin typeface="Cambria Math"/>
                                                </a:rPr>
                                                <m:t>𝑖</m:t>
                                              </m:r>
                                            </m:sub>
                                          </m:sSub>
                                        </m:e>
                                      </m:d>
                                    </m:den>
                                  </m:f>
                                </m:e>
                              </m:nary>
                            </m:e>
                          </m:nary>
                        </m:e>
                      </m:nary>
                    </m:oMath>
                  </m:oMathPara>
                </a14:m>
                <a:endParaRPr lang="en-US" sz="2800" dirty="0"/>
              </a:p>
            </p:txBody>
          </p:sp>
        </mc:Choice>
        <mc:Fallback xmlns="">
          <p:sp>
            <p:nvSpPr>
              <p:cNvPr id="14" name="Szövegdoboz 13"/>
              <p:cNvSpPr txBox="1">
                <a:spLocks noRot="1" noChangeAspect="1" noMove="1" noResize="1" noEditPoints="1" noAdjustHandles="1" noChangeArrowheads="1" noChangeShapeType="1" noTextEdit="1"/>
              </p:cNvSpPr>
              <p:nvPr/>
            </p:nvSpPr>
            <p:spPr>
              <a:xfrm>
                <a:off x="2027548" y="1484784"/>
                <a:ext cx="8169288" cy="1345112"/>
              </a:xfrm>
              <a:prstGeom prst="rect">
                <a:avLst/>
              </a:prstGeom>
              <a:blipFill>
                <a:blip r:embed="rId3"/>
                <a:stretch>
                  <a:fillRect/>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1715981" y="3504953"/>
                <a:ext cx="4849213" cy="10511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hu-HU" sz="2800">
                          <a:latin typeface="Cambria Math"/>
                        </a:rPr>
                        <m:t>Variancia</m:t>
                      </m:r>
                      <m:r>
                        <a:rPr lang="en-US" sz="2800">
                          <a:latin typeface="Cambria Math"/>
                        </a:rPr>
                        <m:t>=</m:t>
                      </m:r>
                      <m:sSup>
                        <m:sSupPr>
                          <m:ctrlPr>
                            <a:rPr lang="en-US" sz="2800" i="1">
                              <a:latin typeface="Cambria Math" panose="02040503050406030204" pitchFamily="18" charset="0"/>
                              <a:ea typeface="Cambria Math"/>
                            </a:rPr>
                          </m:ctrlPr>
                        </m:sSupPr>
                        <m:e>
                          <m:r>
                            <m:rPr>
                              <m:sty m:val="p"/>
                            </m:rPr>
                            <a:rPr lang="en-US" sz="2800">
                              <a:latin typeface="Cambria Math"/>
                              <a:ea typeface="Cambria Math"/>
                            </a:rPr>
                            <m:t>σ</m:t>
                          </m:r>
                        </m:e>
                        <m:sup>
                          <m:r>
                            <a:rPr lang="hu-HU" sz="2800" i="1">
                              <a:latin typeface="Cambria Math"/>
                              <a:ea typeface="Cambria Math"/>
                            </a:rPr>
                            <m:t>2</m:t>
                          </m:r>
                        </m:sup>
                      </m:sSup>
                      <m:r>
                        <a:rPr lang="en-US" sz="2800" b="1">
                          <a:latin typeface="Cambria Math"/>
                          <a:ea typeface="Cambria Math"/>
                        </a:rPr>
                        <m:t>=</m:t>
                      </m:r>
                      <m:sSup>
                        <m:sSupPr>
                          <m:ctrlPr>
                            <a:rPr lang="en-US" sz="2800" b="1" i="1">
                              <a:latin typeface="Cambria Math" panose="02040503050406030204" pitchFamily="18" charset="0"/>
                              <a:ea typeface="Cambria Math"/>
                            </a:rPr>
                          </m:ctrlPr>
                        </m:sSupPr>
                        <m:e>
                          <m:r>
                            <a:rPr lang="hu-HU" sz="2800" b="1">
                              <a:latin typeface="Cambria Math"/>
                            </a:rPr>
                            <m:t>𝐃</m:t>
                          </m:r>
                        </m:e>
                        <m:sup>
                          <m:r>
                            <a:rPr lang="hu-HU" sz="2800" i="1">
                              <a:latin typeface="Cambria Math"/>
                              <a:ea typeface="Cambria Math"/>
                            </a:rPr>
                            <m:t>2</m:t>
                          </m:r>
                        </m:sup>
                      </m:sSup>
                      <m:d>
                        <m:dPr>
                          <m:begChr m:val="["/>
                          <m:endChr m:val="]"/>
                          <m:ctrlPr>
                            <a:rPr lang="en-US" sz="2800" b="1"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a:rPr>
                                <m:t>𝑓</m:t>
                              </m:r>
                              <m:d>
                                <m:dPr>
                                  <m:ctrlPr>
                                    <a:rPr lang="en-US" sz="2800" i="1">
                                      <a:latin typeface="Cambria Math" panose="02040503050406030204" pitchFamily="18" charset="0"/>
                                    </a:rPr>
                                  </m:ctrlPr>
                                </m:dPr>
                                <m:e>
                                  <m:r>
                                    <a:rPr lang="en-US" sz="2800" i="1">
                                      <a:latin typeface="Cambria Math"/>
                                    </a:rPr>
                                    <m:t>𝑧</m:t>
                                  </m:r>
                                </m:e>
                              </m:d>
                            </m:num>
                            <m:den>
                              <m:r>
                                <a:rPr lang="en-US" sz="2800" i="1">
                                  <a:latin typeface="Cambria Math"/>
                                </a:rPr>
                                <m:t>𝑝</m:t>
                              </m:r>
                              <m:d>
                                <m:dPr>
                                  <m:ctrlPr>
                                    <a:rPr lang="en-US" sz="2800" i="1">
                                      <a:latin typeface="Cambria Math" panose="02040503050406030204" pitchFamily="18" charset="0"/>
                                    </a:rPr>
                                  </m:ctrlPr>
                                </m:dPr>
                                <m:e>
                                  <m:r>
                                    <a:rPr lang="en-US" sz="2800" i="1">
                                      <a:latin typeface="Cambria Math"/>
                                    </a:rPr>
                                    <m:t>𝑧</m:t>
                                  </m:r>
                                </m:e>
                              </m:d>
                            </m:den>
                          </m:f>
                        </m:e>
                      </m:d>
                      <m:f>
                        <m:fPr>
                          <m:ctrlPr>
                            <a:rPr lang="en-US" sz="2800" i="1">
                              <a:latin typeface="Cambria Math" panose="02040503050406030204" pitchFamily="18" charset="0"/>
                            </a:rPr>
                          </m:ctrlPr>
                        </m:fPr>
                        <m:num>
                          <m:r>
                            <a:rPr lang="en-US" sz="2800" i="1">
                              <a:latin typeface="Cambria Math"/>
                            </a:rPr>
                            <m:t>1</m:t>
                          </m:r>
                        </m:num>
                        <m:den>
                          <m:r>
                            <a:rPr lang="en-US" sz="2800" i="1">
                              <a:latin typeface="Cambria Math"/>
                            </a:rPr>
                            <m:t>𝑀</m:t>
                          </m:r>
                        </m:den>
                      </m:f>
                    </m:oMath>
                  </m:oMathPara>
                </a14:m>
                <a:endParaRPr lang="en-US" sz="2800" dirty="0"/>
              </a:p>
            </p:txBody>
          </p:sp>
        </mc:Choice>
        <mc:Fallback xmlns="">
          <p:sp>
            <p:nvSpPr>
              <p:cNvPr id="3" name="Téglalap 2"/>
              <p:cNvSpPr>
                <a:spLocks noRot="1" noChangeAspect="1" noMove="1" noResize="1" noEditPoints="1" noAdjustHandles="1" noChangeArrowheads="1" noChangeShapeType="1" noTextEdit="1"/>
              </p:cNvSpPr>
              <p:nvPr/>
            </p:nvSpPr>
            <p:spPr>
              <a:xfrm>
                <a:off x="1715981" y="3504953"/>
                <a:ext cx="4849213" cy="1051185"/>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Téglalap 3"/>
              <p:cNvSpPr/>
              <p:nvPr/>
            </p:nvSpPr>
            <p:spPr>
              <a:xfrm>
                <a:off x="2422736" y="5043853"/>
                <a:ext cx="4322722" cy="1051185"/>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800">
                          <a:latin typeface="Cambria Math"/>
                        </a:rPr>
                        <m:t>Error</m:t>
                      </m:r>
                      <m:r>
                        <a:rPr lang="en-US" sz="2800">
                          <a:latin typeface="Cambria Math"/>
                        </a:rPr>
                        <m:t>&lt;3</m:t>
                      </m:r>
                      <m:r>
                        <m:rPr>
                          <m:sty m:val="p"/>
                        </m:rPr>
                        <a:rPr lang="en-US" sz="2800">
                          <a:latin typeface="Cambria Math"/>
                          <a:ea typeface="Cambria Math"/>
                        </a:rPr>
                        <m:t>σ</m:t>
                      </m:r>
                      <m:r>
                        <a:rPr lang="en-US" sz="2800" b="1" i="1">
                          <a:latin typeface="Cambria Math"/>
                          <a:ea typeface="Cambria Math"/>
                        </a:rPr>
                        <m:t>=</m:t>
                      </m:r>
                      <m:f>
                        <m:fPr>
                          <m:ctrlPr>
                            <a:rPr lang="en-US" sz="2800" i="1">
                              <a:latin typeface="Cambria Math" panose="02040503050406030204" pitchFamily="18" charset="0"/>
                            </a:rPr>
                          </m:ctrlPr>
                        </m:fPr>
                        <m:num>
                          <m:r>
                            <a:rPr lang="hu-HU" sz="2800" i="1">
                              <a:latin typeface="Cambria Math"/>
                            </a:rPr>
                            <m:t>3</m:t>
                          </m:r>
                        </m:num>
                        <m:den>
                          <m:rad>
                            <m:radPr>
                              <m:degHide m:val="on"/>
                              <m:ctrlPr>
                                <a:rPr lang="en-US" sz="2800" i="1">
                                  <a:latin typeface="Cambria Math" panose="02040503050406030204" pitchFamily="18" charset="0"/>
                                </a:rPr>
                              </m:ctrlPr>
                            </m:radPr>
                            <m:deg/>
                            <m:e>
                              <m:r>
                                <a:rPr lang="en-US" sz="2800" i="1">
                                  <a:latin typeface="Cambria Math"/>
                                </a:rPr>
                                <m:t>𝑀</m:t>
                              </m:r>
                            </m:e>
                          </m:rad>
                        </m:den>
                      </m:f>
                      <m:r>
                        <a:rPr lang="en-US" sz="2800" b="1">
                          <a:latin typeface="Cambria Math"/>
                        </a:rPr>
                        <m:t>𝐃</m:t>
                      </m:r>
                      <m:d>
                        <m:dPr>
                          <m:begChr m:val="["/>
                          <m:endChr m:val="]"/>
                          <m:ctrlPr>
                            <a:rPr lang="en-US" sz="2800" b="1" i="1">
                              <a:latin typeface="Cambria Math" panose="02040503050406030204" pitchFamily="18" charset="0"/>
                            </a:rPr>
                          </m:ctrlPr>
                        </m:dPr>
                        <m:e>
                          <m:f>
                            <m:fPr>
                              <m:ctrlPr>
                                <a:rPr lang="en-US" sz="2800" i="1">
                                  <a:latin typeface="Cambria Math" panose="02040503050406030204" pitchFamily="18" charset="0"/>
                                </a:rPr>
                              </m:ctrlPr>
                            </m:fPr>
                            <m:num>
                              <m:r>
                                <a:rPr lang="en-US" sz="2800" i="1">
                                  <a:latin typeface="Cambria Math"/>
                                </a:rPr>
                                <m:t>𝑓</m:t>
                              </m:r>
                              <m:d>
                                <m:dPr>
                                  <m:ctrlPr>
                                    <a:rPr lang="en-US" sz="2800" i="1">
                                      <a:latin typeface="Cambria Math" panose="02040503050406030204" pitchFamily="18" charset="0"/>
                                    </a:rPr>
                                  </m:ctrlPr>
                                </m:dPr>
                                <m:e>
                                  <m:r>
                                    <a:rPr lang="en-US" sz="2800" i="1">
                                      <a:latin typeface="Cambria Math"/>
                                    </a:rPr>
                                    <m:t>𝑧</m:t>
                                  </m:r>
                                </m:e>
                              </m:d>
                            </m:num>
                            <m:den>
                              <m:r>
                                <a:rPr lang="en-US" sz="2800" i="1">
                                  <a:latin typeface="Cambria Math"/>
                                </a:rPr>
                                <m:t>𝑝</m:t>
                              </m:r>
                              <m:d>
                                <m:dPr>
                                  <m:ctrlPr>
                                    <a:rPr lang="en-US" sz="2800" i="1">
                                      <a:latin typeface="Cambria Math" panose="02040503050406030204" pitchFamily="18" charset="0"/>
                                    </a:rPr>
                                  </m:ctrlPr>
                                </m:dPr>
                                <m:e>
                                  <m:r>
                                    <a:rPr lang="en-US" sz="2800" i="1">
                                      <a:latin typeface="Cambria Math"/>
                                    </a:rPr>
                                    <m:t>𝑧</m:t>
                                  </m:r>
                                </m:e>
                              </m:d>
                            </m:den>
                          </m:f>
                        </m:e>
                      </m:d>
                    </m:oMath>
                  </m:oMathPara>
                </a14:m>
                <a:endParaRPr lang="en-US" sz="2800" dirty="0"/>
              </a:p>
            </p:txBody>
          </p:sp>
        </mc:Choice>
        <mc:Fallback xmlns="">
          <p:sp>
            <p:nvSpPr>
              <p:cNvPr id="4" name="Téglalap 3"/>
              <p:cNvSpPr>
                <a:spLocks noRot="1" noChangeAspect="1" noMove="1" noResize="1" noEditPoints="1" noAdjustHandles="1" noChangeArrowheads="1" noChangeShapeType="1" noTextEdit="1"/>
              </p:cNvSpPr>
              <p:nvPr/>
            </p:nvSpPr>
            <p:spPr>
              <a:xfrm>
                <a:off x="2422736" y="5043853"/>
                <a:ext cx="4322722" cy="1051185"/>
              </a:xfrm>
              <a:prstGeom prst="rect">
                <a:avLst/>
              </a:prstGeom>
              <a:blipFill>
                <a:blip r:embed="rId5"/>
                <a:stretch>
                  <a:fillRect/>
                </a:stretch>
              </a:blipFill>
              <a:ln>
                <a:solidFill>
                  <a:schemeClr val="tx1"/>
                </a:solidFill>
              </a:ln>
            </p:spPr>
            <p:txBody>
              <a:bodyPr/>
              <a:lstStyle/>
              <a:p>
                <a:r>
                  <a:rPr lang="hu-HU">
                    <a:noFill/>
                  </a:rPr>
                  <a:t> </a:t>
                </a:r>
              </a:p>
            </p:txBody>
          </p:sp>
        </mc:Fallback>
      </mc:AlternateContent>
      <p:cxnSp>
        <p:nvCxnSpPr>
          <p:cNvPr id="6" name="Egyenes összekötő nyíllal 5"/>
          <p:cNvCxnSpPr/>
          <p:nvPr/>
        </p:nvCxnSpPr>
        <p:spPr>
          <a:xfrm>
            <a:off x="7854406" y="6255625"/>
            <a:ext cx="26391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Egyenes összekötő 7"/>
          <p:cNvCxnSpPr/>
          <p:nvPr/>
        </p:nvCxnSpPr>
        <p:spPr>
          <a:xfrm>
            <a:off x="9173992" y="4715445"/>
            <a:ext cx="0" cy="1805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zabadkézi sokszög 8"/>
          <p:cNvSpPr/>
          <p:nvPr/>
        </p:nvSpPr>
        <p:spPr>
          <a:xfrm>
            <a:off x="7854407" y="4924706"/>
            <a:ext cx="2458745" cy="1250406"/>
          </a:xfrm>
          <a:custGeom>
            <a:avLst/>
            <a:gdLst>
              <a:gd name="connsiteX0" fmla="*/ 0 w 1491175"/>
              <a:gd name="connsiteY0" fmla="*/ 647144 h 724833"/>
              <a:gd name="connsiteX1" fmla="*/ 506437 w 1491175"/>
              <a:gd name="connsiteY1" fmla="*/ 633076 h 724833"/>
              <a:gd name="connsiteX2" fmla="*/ 801859 w 1491175"/>
              <a:gd name="connsiteY2" fmla="*/ 30 h 724833"/>
              <a:gd name="connsiteX3" fmla="*/ 1069145 w 1491175"/>
              <a:gd name="connsiteY3" fmla="*/ 661211 h 724833"/>
              <a:gd name="connsiteX4" fmla="*/ 1491175 w 1491175"/>
              <a:gd name="connsiteY4" fmla="*/ 661211 h 724833"/>
              <a:gd name="connsiteX0" fmla="*/ 0 w 1491175"/>
              <a:gd name="connsiteY0" fmla="*/ 647434 h 699060"/>
              <a:gd name="connsiteX1" fmla="*/ 506437 w 1491175"/>
              <a:gd name="connsiteY1" fmla="*/ 633366 h 699060"/>
              <a:gd name="connsiteX2" fmla="*/ 801859 w 1491175"/>
              <a:gd name="connsiteY2" fmla="*/ 320 h 699060"/>
              <a:gd name="connsiteX3" fmla="*/ 1125416 w 1491175"/>
              <a:gd name="connsiteY3" fmla="*/ 548959 h 699060"/>
              <a:gd name="connsiteX4" fmla="*/ 1491175 w 1491175"/>
              <a:gd name="connsiteY4" fmla="*/ 661501 h 699060"/>
              <a:gd name="connsiteX0" fmla="*/ 0 w 1491175"/>
              <a:gd name="connsiteY0" fmla="*/ 647124 h 682397"/>
              <a:gd name="connsiteX1" fmla="*/ 478301 w 1491175"/>
              <a:gd name="connsiteY1" fmla="*/ 562717 h 682397"/>
              <a:gd name="connsiteX2" fmla="*/ 801859 w 1491175"/>
              <a:gd name="connsiteY2" fmla="*/ 10 h 682397"/>
              <a:gd name="connsiteX3" fmla="*/ 1125416 w 1491175"/>
              <a:gd name="connsiteY3" fmla="*/ 548649 h 682397"/>
              <a:gd name="connsiteX4" fmla="*/ 1491175 w 1491175"/>
              <a:gd name="connsiteY4" fmla="*/ 661191 h 682397"/>
              <a:gd name="connsiteX0" fmla="*/ 0 w 1491175"/>
              <a:gd name="connsiteY0" fmla="*/ 647124 h 682397"/>
              <a:gd name="connsiteX1" fmla="*/ 478301 w 1491175"/>
              <a:gd name="connsiteY1" fmla="*/ 562717 h 682397"/>
              <a:gd name="connsiteX2" fmla="*/ 801859 w 1491175"/>
              <a:gd name="connsiteY2" fmla="*/ 10 h 682397"/>
              <a:gd name="connsiteX3" fmla="*/ 1125416 w 1491175"/>
              <a:gd name="connsiteY3" fmla="*/ 548649 h 682397"/>
              <a:gd name="connsiteX4" fmla="*/ 1491175 w 1491175"/>
              <a:gd name="connsiteY4" fmla="*/ 661191 h 682397"/>
              <a:gd name="connsiteX0" fmla="*/ 0 w 1491175"/>
              <a:gd name="connsiteY0" fmla="*/ 647124 h 661191"/>
              <a:gd name="connsiteX1" fmla="*/ 478301 w 1491175"/>
              <a:gd name="connsiteY1" fmla="*/ 562717 h 661191"/>
              <a:gd name="connsiteX2" fmla="*/ 801859 w 1491175"/>
              <a:gd name="connsiteY2" fmla="*/ 10 h 661191"/>
              <a:gd name="connsiteX3" fmla="*/ 1125416 w 1491175"/>
              <a:gd name="connsiteY3" fmla="*/ 548649 h 661191"/>
              <a:gd name="connsiteX4" fmla="*/ 1491175 w 1491175"/>
              <a:gd name="connsiteY4" fmla="*/ 661191 h 661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175" h="661191">
                <a:moveTo>
                  <a:pt x="0" y="647124"/>
                </a:moveTo>
                <a:cubicBezTo>
                  <a:pt x="214532" y="637745"/>
                  <a:pt x="344658" y="670569"/>
                  <a:pt x="478301" y="562717"/>
                </a:cubicBezTo>
                <a:cubicBezTo>
                  <a:pt x="611944" y="454865"/>
                  <a:pt x="694007" y="2355"/>
                  <a:pt x="801859" y="10"/>
                </a:cubicBezTo>
                <a:cubicBezTo>
                  <a:pt x="909711" y="-2335"/>
                  <a:pt x="1010530" y="438452"/>
                  <a:pt x="1125416" y="548649"/>
                </a:cubicBezTo>
                <a:cubicBezTo>
                  <a:pt x="1240302" y="658846"/>
                  <a:pt x="1337603" y="660018"/>
                  <a:pt x="1491175" y="66119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Egyenes összekötő 10"/>
          <p:cNvCxnSpPr/>
          <p:nvPr/>
        </p:nvCxnSpPr>
        <p:spPr>
          <a:xfrm>
            <a:off x="8261627" y="5759562"/>
            <a:ext cx="0" cy="731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gyenes összekötő 22"/>
          <p:cNvCxnSpPr/>
          <p:nvPr/>
        </p:nvCxnSpPr>
        <p:spPr>
          <a:xfrm>
            <a:off x="10169839" y="5729338"/>
            <a:ext cx="0" cy="731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Szövegdoboz 11"/>
          <p:cNvSpPr txBox="1"/>
          <p:nvPr/>
        </p:nvSpPr>
        <p:spPr>
          <a:xfrm>
            <a:off x="9215112" y="5867574"/>
            <a:ext cx="524503" cy="461665"/>
          </a:xfrm>
          <a:prstGeom prst="rect">
            <a:avLst/>
          </a:prstGeom>
          <a:noFill/>
        </p:spPr>
        <p:txBody>
          <a:bodyPr wrap="none" rtlCol="0">
            <a:spAutoFit/>
          </a:bodyPr>
          <a:lstStyle/>
          <a:p>
            <a:r>
              <a:rPr lang="en-US" dirty="0"/>
              <a:t>3</a:t>
            </a:r>
            <a:r>
              <a:rPr lang="en-US" dirty="0">
                <a:sym typeface="Symbol"/>
              </a:rPr>
              <a:t></a:t>
            </a:r>
            <a:endParaRPr lang="en-US" dirty="0"/>
          </a:p>
        </p:txBody>
      </p:sp>
      <p:sp>
        <p:nvSpPr>
          <p:cNvPr id="25" name="Szövegdoboz 24"/>
          <p:cNvSpPr txBox="1"/>
          <p:nvPr/>
        </p:nvSpPr>
        <p:spPr>
          <a:xfrm>
            <a:off x="8637225" y="5873961"/>
            <a:ext cx="524503" cy="461665"/>
          </a:xfrm>
          <a:prstGeom prst="rect">
            <a:avLst/>
          </a:prstGeom>
          <a:noFill/>
        </p:spPr>
        <p:txBody>
          <a:bodyPr wrap="none" rtlCol="0">
            <a:spAutoFit/>
          </a:bodyPr>
          <a:lstStyle/>
          <a:p>
            <a:r>
              <a:rPr lang="en-US" dirty="0"/>
              <a:t>3</a:t>
            </a:r>
            <a:r>
              <a:rPr lang="en-US" dirty="0">
                <a:sym typeface="Symbol"/>
              </a:rPr>
              <a:t></a:t>
            </a:r>
            <a:endParaRPr lang="en-US" dirty="0"/>
          </a:p>
        </p:txBody>
      </p:sp>
      <p:sp>
        <p:nvSpPr>
          <p:cNvPr id="16" name="Szabadkézi sokszög 15"/>
          <p:cNvSpPr/>
          <p:nvPr/>
        </p:nvSpPr>
        <p:spPr>
          <a:xfrm>
            <a:off x="8051960" y="4293096"/>
            <a:ext cx="924360" cy="1470144"/>
          </a:xfrm>
          <a:custGeom>
            <a:avLst/>
            <a:gdLst>
              <a:gd name="connsiteX0" fmla="*/ 0 w 2883876"/>
              <a:gd name="connsiteY0" fmla="*/ 0 h 352206"/>
              <a:gd name="connsiteX1" fmla="*/ 633046 w 2883876"/>
              <a:gd name="connsiteY1" fmla="*/ 351692 h 352206"/>
              <a:gd name="connsiteX2" fmla="*/ 1871003 w 2883876"/>
              <a:gd name="connsiteY2" fmla="*/ 84406 h 352206"/>
              <a:gd name="connsiteX3" fmla="*/ 2883876 w 2883876"/>
              <a:gd name="connsiteY3" fmla="*/ 337624 h 352206"/>
              <a:gd name="connsiteX0" fmla="*/ 0 w 3052688"/>
              <a:gd name="connsiteY0" fmla="*/ 4253 h 356558"/>
              <a:gd name="connsiteX1" fmla="*/ 633046 w 3052688"/>
              <a:gd name="connsiteY1" fmla="*/ 355945 h 356558"/>
              <a:gd name="connsiteX2" fmla="*/ 1871003 w 3052688"/>
              <a:gd name="connsiteY2" fmla="*/ 88659 h 356558"/>
              <a:gd name="connsiteX3" fmla="*/ 3052688 w 3052688"/>
              <a:gd name="connsiteY3" fmla="*/ 60523 h 356558"/>
              <a:gd name="connsiteX0" fmla="*/ 0 w 3052688"/>
              <a:gd name="connsiteY0" fmla="*/ 0 h 352305"/>
              <a:gd name="connsiteX1" fmla="*/ 633046 w 3052688"/>
              <a:gd name="connsiteY1" fmla="*/ 351692 h 352305"/>
              <a:gd name="connsiteX2" fmla="*/ 1871003 w 3052688"/>
              <a:gd name="connsiteY2" fmla="*/ 84406 h 352305"/>
              <a:gd name="connsiteX3" fmla="*/ 3052688 w 3052688"/>
              <a:gd name="connsiteY3" fmla="*/ 56270 h 352305"/>
              <a:gd name="connsiteX0" fmla="*/ 0 w 2897943"/>
              <a:gd name="connsiteY0" fmla="*/ 0 h 352311"/>
              <a:gd name="connsiteX1" fmla="*/ 633046 w 2897943"/>
              <a:gd name="connsiteY1" fmla="*/ 351692 h 352311"/>
              <a:gd name="connsiteX2" fmla="*/ 1871003 w 2897943"/>
              <a:gd name="connsiteY2" fmla="*/ 84406 h 352311"/>
              <a:gd name="connsiteX3" fmla="*/ 2897943 w 2897943"/>
              <a:gd name="connsiteY3" fmla="*/ 42203 h 352311"/>
              <a:gd name="connsiteX0" fmla="*/ 842476 w 2267879"/>
              <a:gd name="connsiteY0" fmla="*/ 0 h 1232319"/>
              <a:gd name="connsiteX1" fmla="*/ 2982 w 2267879"/>
              <a:gd name="connsiteY1" fmla="*/ 1194840 h 1232319"/>
              <a:gd name="connsiteX2" fmla="*/ 1240939 w 2267879"/>
              <a:gd name="connsiteY2" fmla="*/ 927554 h 1232319"/>
              <a:gd name="connsiteX3" fmla="*/ 2267879 w 2267879"/>
              <a:gd name="connsiteY3" fmla="*/ 885351 h 1232319"/>
              <a:gd name="connsiteX0" fmla="*/ 0 w 1425403"/>
              <a:gd name="connsiteY0" fmla="*/ 0 h 937748"/>
              <a:gd name="connsiteX1" fmla="*/ 63031 w 1425403"/>
              <a:gd name="connsiteY1" fmla="*/ 589198 h 937748"/>
              <a:gd name="connsiteX2" fmla="*/ 398463 w 1425403"/>
              <a:gd name="connsiteY2" fmla="*/ 927554 h 937748"/>
              <a:gd name="connsiteX3" fmla="*/ 1425403 w 1425403"/>
              <a:gd name="connsiteY3" fmla="*/ 885351 h 937748"/>
              <a:gd name="connsiteX0" fmla="*/ 43359 w 1468762"/>
              <a:gd name="connsiteY0" fmla="*/ 0 h 937748"/>
              <a:gd name="connsiteX1" fmla="*/ 106390 w 1468762"/>
              <a:gd name="connsiteY1" fmla="*/ 589198 h 937748"/>
              <a:gd name="connsiteX2" fmla="*/ 441822 w 1468762"/>
              <a:gd name="connsiteY2" fmla="*/ 927554 h 937748"/>
              <a:gd name="connsiteX3" fmla="*/ 1468762 w 1468762"/>
              <a:gd name="connsiteY3" fmla="*/ 885351 h 937748"/>
              <a:gd name="connsiteX0" fmla="*/ 0 w 1425403"/>
              <a:gd name="connsiteY0" fmla="*/ 0 h 937748"/>
              <a:gd name="connsiteX1" fmla="*/ 398463 w 1425403"/>
              <a:gd name="connsiteY1" fmla="*/ 927554 h 937748"/>
              <a:gd name="connsiteX2" fmla="*/ 1425403 w 1425403"/>
              <a:gd name="connsiteY2" fmla="*/ 885351 h 937748"/>
              <a:gd name="connsiteX0" fmla="*/ 0 w 1425403"/>
              <a:gd name="connsiteY0" fmla="*/ 0 h 915593"/>
              <a:gd name="connsiteX1" fmla="*/ 303460 w 1425403"/>
              <a:gd name="connsiteY1" fmla="*/ 903803 h 915593"/>
              <a:gd name="connsiteX2" fmla="*/ 1425403 w 1425403"/>
              <a:gd name="connsiteY2" fmla="*/ 885351 h 915593"/>
              <a:gd name="connsiteX0" fmla="*/ 0 w 1425403"/>
              <a:gd name="connsiteY0" fmla="*/ 0 h 943746"/>
              <a:gd name="connsiteX1" fmla="*/ 303460 w 1425403"/>
              <a:gd name="connsiteY1" fmla="*/ 903803 h 943746"/>
              <a:gd name="connsiteX2" fmla="*/ 1425403 w 1425403"/>
              <a:gd name="connsiteY2" fmla="*/ 885351 h 943746"/>
            </a:gdLst>
            <a:ahLst/>
            <a:cxnLst>
              <a:cxn ang="0">
                <a:pos x="connsiteX0" y="connsiteY0"/>
              </a:cxn>
              <a:cxn ang="0">
                <a:pos x="connsiteX1" y="connsiteY1"/>
              </a:cxn>
              <a:cxn ang="0">
                <a:pos x="connsiteX2" y="connsiteY2"/>
              </a:cxn>
            </a:cxnLst>
            <a:rect l="l" t="t" r="r" b="b"/>
            <a:pathLst>
              <a:path w="1425403" h="943746">
                <a:moveTo>
                  <a:pt x="0" y="0"/>
                </a:moveTo>
                <a:cubicBezTo>
                  <a:pt x="83013" y="193240"/>
                  <a:pt x="123899" y="783192"/>
                  <a:pt x="303460" y="903803"/>
                </a:cubicBezTo>
                <a:cubicBezTo>
                  <a:pt x="483021" y="1024414"/>
                  <a:pt x="1036196" y="827907"/>
                  <a:pt x="1425403" y="885351"/>
                </a:cubicBezTo>
              </a:path>
            </a:pathLst>
          </a:custGeom>
          <a:noFill/>
          <a:ln>
            <a:solidFill>
              <a:srgbClr val="D60093"/>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zövegdoboz 16"/>
          <p:cNvSpPr txBox="1"/>
          <p:nvPr/>
        </p:nvSpPr>
        <p:spPr>
          <a:xfrm>
            <a:off x="1750350" y="3075674"/>
            <a:ext cx="5321713" cy="523220"/>
          </a:xfrm>
          <a:prstGeom prst="rect">
            <a:avLst/>
          </a:prstGeom>
          <a:noFill/>
        </p:spPr>
        <p:txBody>
          <a:bodyPr wrap="none" rtlCol="0">
            <a:spAutoFit/>
          </a:bodyPr>
          <a:lstStyle/>
          <a:p>
            <a:r>
              <a:rPr lang="hu-HU" sz="2800" dirty="0"/>
              <a:t>A becslő egy valószínűségi változó:</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Egyenes összekötő nyíllal 35"/>
          <p:cNvCxnSpPr/>
          <p:nvPr/>
        </p:nvCxnSpPr>
        <p:spPr>
          <a:xfrm flipH="1">
            <a:off x="3686261" y="3716338"/>
            <a:ext cx="935038" cy="10072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Egyenes összekötő nyíllal 33"/>
          <p:cNvCxnSpPr/>
          <p:nvPr/>
        </p:nvCxnSpPr>
        <p:spPr>
          <a:xfrm>
            <a:off x="2668609" y="4219575"/>
            <a:ext cx="28359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gyenes összekötő nyíllal 31"/>
          <p:cNvCxnSpPr/>
          <p:nvPr/>
        </p:nvCxnSpPr>
        <p:spPr>
          <a:xfrm flipV="1">
            <a:off x="4153247" y="2528900"/>
            <a:ext cx="0" cy="3636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Cím 1"/>
          <p:cNvSpPr>
            <a:spLocks noGrp="1"/>
          </p:cNvSpPr>
          <p:nvPr>
            <p:ph type="title"/>
          </p:nvPr>
        </p:nvSpPr>
        <p:spPr/>
        <p:txBody>
          <a:bodyPr>
            <a:normAutofit/>
          </a:bodyPr>
          <a:lstStyle/>
          <a:p>
            <a:r>
              <a:rPr lang="hu-HU" dirty="0" smtClean="0">
                <a:solidFill>
                  <a:srgbClr val="FF0000"/>
                </a:solidFill>
              </a:rPr>
              <a:t>Irányok generálása egyenletes valószínűséggel</a:t>
            </a:r>
            <a:endParaRPr lang="en-US" dirty="0">
              <a:solidFill>
                <a:srgbClr val="FF0000"/>
              </a:solidFill>
            </a:endParaRPr>
          </a:p>
        </p:txBody>
      </p:sp>
      <p:sp>
        <p:nvSpPr>
          <p:cNvPr id="3" name="Rectangle 4"/>
          <p:cNvSpPr>
            <a:spLocks noChangeArrowheads="1"/>
          </p:cNvSpPr>
          <p:nvPr/>
        </p:nvSpPr>
        <p:spPr bwMode="auto">
          <a:xfrm>
            <a:off x="2853433" y="3570288"/>
            <a:ext cx="1873250" cy="2089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 name="Rectangle 5"/>
          <p:cNvSpPr>
            <a:spLocks noChangeArrowheads="1"/>
          </p:cNvSpPr>
          <p:nvPr/>
        </p:nvSpPr>
        <p:spPr bwMode="auto">
          <a:xfrm>
            <a:off x="3502720" y="2778125"/>
            <a:ext cx="1873250" cy="2089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 name="Line 6"/>
          <p:cNvSpPr>
            <a:spLocks noChangeShapeType="1"/>
          </p:cNvSpPr>
          <p:nvPr/>
        </p:nvSpPr>
        <p:spPr bwMode="auto">
          <a:xfrm flipV="1">
            <a:off x="2853434" y="2778126"/>
            <a:ext cx="649287" cy="792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Line 7"/>
          <p:cNvSpPr>
            <a:spLocks noChangeShapeType="1"/>
          </p:cNvSpPr>
          <p:nvPr/>
        </p:nvSpPr>
        <p:spPr bwMode="auto">
          <a:xfrm flipV="1">
            <a:off x="4726684" y="2778126"/>
            <a:ext cx="649287" cy="792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8"/>
          <p:cNvSpPr>
            <a:spLocks noChangeShapeType="1"/>
          </p:cNvSpPr>
          <p:nvPr/>
        </p:nvSpPr>
        <p:spPr bwMode="auto">
          <a:xfrm flipV="1">
            <a:off x="4726684" y="4867276"/>
            <a:ext cx="649287" cy="792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9"/>
          <p:cNvSpPr>
            <a:spLocks noChangeShapeType="1"/>
          </p:cNvSpPr>
          <p:nvPr/>
        </p:nvSpPr>
        <p:spPr bwMode="auto">
          <a:xfrm flipV="1">
            <a:off x="2853434" y="4867276"/>
            <a:ext cx="649287" cy="792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Oval 10"/>
          <p:cNvSpPr>
            <a:spLocks noChangeArrowheads="1"/>
          </p:cNvSpPr>
          <p:nvPr/>
        </p:nvSpPr>
        <p:spPr bwMode="auto">
          <a:xfrm>
            <a:off x="3142359" y="3067051"/>
            <a:ext cx="2016125" cy="22320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 name="Oval 11"/>
          <p:cNvSpPr>
            <a:spLocks noChangeArrowheads="1"/>
          </p:cNvSpPr>
          <p:nvPr/>
        </p:nvSpPr>
        <p:spPr bwMode="auto">
          <a:xfrm>
            <a:off x="3142359" y="3859213"/>
            <a:ext cx="2016125" cy="863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1" name="Oval 12"/>
          <p:cNvSpPr>
            <a:spLocks noChangeArrowheads="1"/>
          </p:cNvSpPr>
          <p:nvPr/>
        </p:nvSpPr>
        <p:spPr bwMode="auto">
          <a:xfrm>
            <a:off x="3070921" y="5011739"/>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 name="Oval 13"/>
          <p:cNvSpPr>
            <a:spLocks noChangeArrowheads="1"/>
          </p:cNvSpPr>
          <p:nvPr/>
        </p:nvSpPr>
        <p:spPr bwMode="auto">
          <a:xfrm>
            <a:off x="2997896" y="4362451"/>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3" name="Oval 14"/>
          <p:cNvSpPr>
            <a:spLocks noChangeArrowheads="1"/>
          </p:cNvSpPr>
          <p:nvPr/>
        </p:nvSpPr>
        <p:spPr bwMode="auto">
          <a:xfrm>
            <a:off x="3574159" y="4003676"/>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4" name="Oval 15"/>
          <p:cNvSpPr>
            <a:spLocks noChangeArrowheads="1"/>
          </p:cNvSpPr>
          <p:nvPr/>
        </p:nvSpPr>
        <p:spPr bwMode="auto">
          <a:xfrm>
            <a:off x="4150421" y="3644901"/>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5" name="Oval 16"/>
          <p:cNvSpPr>
            <a:spLocks noChangeArrowheads="1"/>
          </p:cNvSpPr>
          <p:nvPr/>
        </p:nvSpPr>
        <p:spPr bwMode="auto">
          <a:xfrm>
            <a:off x="4871146" y="3067051"/>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6" name="Oval 17"/>
          <p:cNvSpPr>
            <a:spLocks noChangeArrowheads="1"/>
          </p:cNvSpPr>
          <p:nvPr/>
        </p:nvSpPr>
        <p:spPr bwMode="auto">
          <a:xfrm>
            <a:off x="4366321" y="4146551"/>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 name="Oval 18"/>
          <p:cNvSpPr>
            <a:spLocks noChangeArrowheads="1"/>
          </p:cNvSpPr>
          <p:nvPr/>
        </p:nvSpPr>
        <p:spPr bwMode="auto">
          <a:xfrm>
            <a:off x="4005959" y="5011739"/>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8" name="Oval 19"/>
          <p:cNvSpPr>
            <a:spLocks noChangeArrowheads="1"/>
          </p:cNvSpPr>
          <p:nvPr/>
        </p:nvSpPr>
        <p:spPr bwMode="auto">
          <a:xfrm>
            <a:off x="4437759" y="5370514"/>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 name="Oval 20"/>
          <p:cNvSpPr>
            <a:spLocks noChangeArrowheads="1"/>
          </p:cNvSpPr>
          <p:nvPr/>
        </p:nvSpPr>
        <p:spPr bwMode="auto">
          <a:xfrm>
            <a:off x="3574159" y="2922589"/>
            <a:ext cx="142875" cy="142875"/>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 name="Text Box 22"/>
          <p:cNvSpPr txBox="1">
            <a:spLocks noChangeArrowheads="1"/>
          </p:cNvSpPr>
          <p:nvPr/>
        </p:nvSpPr>
        <p:spPr bwMode="auto">
          <a:xfrm>
            <a:off x="2119334" y="5723896"/>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-1,</a:t>
            </a:r>
            <a:r>
              <a:rPr lang="hu-HU" altLang="en-US" dirty="0" err="1"/>
              <a:t>-1</a:t>
            </a:r>
            <a:r>
              <a:rPr lang="hu-HU" altLang="en-US" dirty="0"/>
              <a:t>,</a:t>
            </a:r>
            <a:r>
              <a:rPr lang="hu-HU" altLang="en-US" dirty="0" err="1"/>
              <a:t>-1</a:t>
            </a:r>
            <a:endParaRPr lang="hu-HU" altLang="en-US" dirty="0"/>
          </a:p>
        </p:txBody>
      </p:sp>
      <p:sp>
        <p:nvSpPr>
          <p:cNvPr id="22" name="Text Box 23"/>
          <p:cNvSpPr txBox="1">
            <a:spLocks noChangeArrowheads="1"/>
          </p:cNvSpPr>
          <p:nvPr/>
        </p:nvSpPr>
        <p:spPr bwMode="auto">
          <a:xfrm>
            <a:off x="5340292" y="2564904"/>
            <a:ext cx="130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+1,+</a:t>
            </a:r>
            <a:r>
              <a:rPr lang="hu-HU" altLang="en-US" dirty="0" err="1"/>
              <a:t>1</a:t>
            </a:r>
            <a:r>
              <a:rPr lang="hu-HU" altLang="en-US" dirty="0"/>
              <a:t>,+</a:t>
            </a:r>
            <a:r>
              <a:rPr lang="hu-HU" altLang="en-US" dirty="0" err="1"/>
              <a:t>1</a:t>
            </a:r>
            <a:endParaRPr lang="hu-HU" altLang="en-US" dirty="0"/>
          </a:p>
        </p:txBody>
      </p:sp>
      <p:sp>
        <p:nvSpPr>
          <p:cNvPr id="23" name="Rectangle 24"/>
          <p:cNvSpPr>
            <a:spLocks noChangeArrowheads="1"/>
          </p:cNvSpPr>
          <p:nvPr/>
        </p:nvSpPr>
        <p:spPr bwMode="auto">
          <a:xfrm>
            <a:off x="1055440" y="1688686"/>
            <a:ext cx="10081119" cy="461665"/>
          </a:xfrm>
          <a:prstGeom prst="rect">
            <a:avLst/>
          </a:prstGeom>
          <a:solidFill>
            <a:schemeClr val="accent6">
              <a:lumMod val="20000"/>
              <a:lumOff val="80000"/>
            </a:schemeClr>
          </a:solidFill>
          <a:ln>
            <a:solidFill>
              <a:schemeClr val="accent6">
                <a:lumMod val="50000"/>
              </a:schemeClr>
            </a:solidFill>
          </a:ln>
        </p:spPr>
        <p:txBody>
          <a:bodyPr wrap="squar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r>
              <a:rPr lang="en-US" altLang="en-US" b="1" dirty="0">
                <a:latin typeface="Courier New" pitchFamily="49" charset="0"/>
              </a:rPr>
              <a:t>float random() { return </a:t>
            </a:r>
            <a:r>
              <a:rPr lang="en-GB" altLang="en-US" b="1" dirty="0">
                <a:latin typeface="Courier New" pitchFamily="49" charset="0"/>
              </a:rPr>
              <a:t>(float)rand()/</a:t>
            </a:r>
            <a:r>
              <a:rPr lang="hu-HU" altLang="en-US" b="1" dirty="0">
                <a:latin typeface="Courier New" pitchFamily="49" charset="0"/>
              </a:rPr>
              <a:t>RAND_MAX</a:t>
            </a:r>
            <a:r>
              <a:rPr lang="en-US" altLang="en-US" b="1" dirty="0">
                <a:latin typeface="Courier New" pitchFamily="49" charset="0"/>
              </a:rPr>
              <a:t>; }</a:t>
            </a:r>
          </a:p>
        </p:txBody>
      </p:sp>
      <p:sp>
        <p:nvSpPr>
          <p:cNvPr id="25" name="Line 26"/>
          <p:cNvSpPr>
            <a:spLocks noChangeShapeType="1"/>
          </p:cNvSpPr>
          <p:nvPr/>
        </p:nvSpPr>
        <p:spPr bwMode="auto">
          <a:xfrm flipV="1">
            <a:off x="4150421" y="3282951"/>
            <a:ext cx="142875" cy="9366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27"/>
          <p:cNvSpPr>
            <a:spLocks noChangeShapeType="1"/>
          </p:cNvSpPr>
          <p:nvPr/>
        </p:nvSpPr>
        <p:spPr bwMode="auto">
          <a:xfrm flipV="1">
            <a:off x="4150421" y="4148139"/>
            <a:ext cx="792163" cy="71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28"/>
          <p:cNvSpPr>
            <a:spLocks noChangeShapeType="1"/>
          </p:cNvSpPr>
          <p:nvPr/>
        </p:nvSpPr>
        <p:spPr bwMode="auto">
          <a:xfrm flipH="1">
            <a:off x="4077396" y="4219576"/>
            <a:ext cx="73025" cy="10080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29"/>
          <p:cNvSpPr>
            <a:spLocks noChangeShapeType="1"/>
          </p:cNvSpPr>
          <p:nvPr/>
        </p:nvSpPr>
        <p:spPr bwMode="auto">
          <a:xfrm flipH="1" flipV="1">
            <a:off x="3358258" y="3932239"/>
            <a:ext cx="792162" cy="2873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Rectangle 30"/>
          <p:cNvSpPr>
            <a:spLocks noChangeArrowheads="1"/>
          </p:cNvSpPr>
          <p:nvPr/>
        </p:nvSpPr>
        <p:spPr bwMode="auto">
          <a:xfrm>
            <a:off x="5994342" y="3209925"/>
            <a:ext cx="5214226" cy="3416320"/>
          </a:xfrm>
          <a:prstGeom prst="rect">
            <a:avLst/>
          </a:prstGeom>
          <a:solidFill>
            <a:schemeClr val="accent6">
              <a:lumMod val="20000"/>
              <a:lumOff val="80000"/>
            </a:schemeClr>
          </a:solidFill>
          <a:ln>
            <a:solidFill>
              <a:schemeClr val="accent6">
                <a:lumMod val="50000"/>
              </a:schemeClr>
            </a:solidFill>
          </a:ln>
        </p:spPr>
        <p:txBody>
          <a:bodyPr wrap="squar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176213" lvl="1"/>
            <a:r>
              <a:rPr lang="en-US" altLang="en-US" b="1" dirty="0">
                <a:latin typeface="Courier New" pitchFamily="49" charset="0"/>
              </a:rPr>
              <a:t>vec3 p;</a:t>
            </a:r>
          </a:p>
          <a:p>
            <a:pPr marL="176213" lvl="1"/>
            <a:r>
              <a:rPr lang="hu-HU" altLang="en-US" b="1" dirty="0" err="1">
                <a:latin typeface="Courier New" pitchFamily="49" charset="0"/>
              </a:rPr>
              <a:t>do</a:t>
            </a:r>
            <a:r>
              <a:rPr lang="hu-HU" altLang="en-US" b="1" dirty="0">
                <a:latin typeface="Courier New" pitchFamily="49" charset="0"/>
              </a:rPr>
              <a:t> { </a:t>
            </a:r>
          </a:p>
          <a:p>
            <a:pPr marL="176213" lvl="1"/>
            <a:r>
              <a:rPr lang="hu-HU" altLang="en-US" b="1" dirty="0">
                <a:latin typeface="Courier New" pitchFamily="49" charset="0"/>
              </a:rPr>
              <a:t>   </a:t>
            </a:r>
            <a:r>
              <a:rPr lang="en-US" altLang="en-US" b="1" dirty="0">
                <a:latin typeface="Courier New" pitchFamily="49" charset="0"/>
              </a:rPr>
              <a:t>p.</a:t>
            </a:r>
            <a:r>
              <a:rPr lang="hu-HU" altLang="en-US" b="1" dirty="0">
                <a:latin typeface="Courier New" pitchFamily="49" charset="0"/>
              </a:rPr>
              <a:t>x = </a:t>
            </a:r>
            <a:r>
              <a:rPr lang="en-US" altLang="en-US" b="1" dirty="0">
                <a:latin typeface="Courier New" pitchFamily="49" charset="0"/>
              </a:rPr>
              <a:t>2*random()-1</a:t>
            </a:r>
            <a:r>
              <a:rPr lang="en-GB" altLang="en-US" b="1" dirty="0">
                <a:latin typeface="Courier New" pitchFamily="49" charset="0"/>
              </a:rPr>
              <a:t>;</a:t>
            </a:r>
          </a:p>
          <a:p>
            <a:pPr marL="176213" lvl="1"/>
            <a:r>
              <a:rPr lang="en-GB" altLang="en-US" b="1" dirty="0">
                <a:latin typeface="Courier New" pitchFamily="49" charset="0"/>
              </a:rPr>
              <a:t>  </a:t>
            </a:r>
            <a:r>
              <a:rPr lang="en-US" altLang="en-US" b="1" dirty="0">
                <a:latin typeface="Courier New" pitchFamily="49" charset="0"/>
              </a:rPr>
              <a:t> p.</a:t>
            </a:r>
            <a:r>
              <a:rPr lang="hu-HU" altLang="en-US" b="1" dirty="0">
                <a:latin typeface="Courier New" pitchFamily="49" charset="0"/>
              </a:rPr>
              <a:t>y = </a:t>
            </a:r>
            <a:r>
              <a:rPr lang="en-US" altLang="en-US" b="1" dirty="0">
                <a:latin typeface="Courier New" pitchFamily="49" charset="0"/>
              </a:rPr>
              <a:t>2*random()-1</a:t>
            </a:r>
            <a:r>
              <a:rPr lang="en-GB" altLang="en-US" b="1" dirty="0">
                <a:latin typeface="Courier New" pitchFamily="49" charset="0"/>
              </a:rPr>
              <a:t>;</a:t>
            </a:r>
          </a:p>
          <a:p>
            <a:pPr marL="176213" lvl="1"/>
            <a:r>
              <a:rPr lang="en-US" altLang="en-US" b="1" dirty="0">
                <a:latin typeface="Courier New" pitchFamily="49" charset="0"/>
              </a:rPr>
              <a:t>   </a:t>
            </a:r>
            <a:r>
              <a:rPr lang="en-US" altLang="en-US" b="1" dirty="0" err="1">
                <a:latin typeface="Courier New" pitchFamily="49" charset="0"/>
              </a:rPr>
              <a:t>p.z</a:t>
            </a:r>
            <a:r>
              <a:rPr lang="en-US" altLang="en-US" b="1" dirty="0">
                <a:latin typeface="Courier New" pitchFamily="49" charset="0"/>
              </a:rPr>
              <a:t> = 2*random()-1;</a:t>
            </a:r>
          </a:p>
          <a:p>
            <a:pPr marL="176213" lvl="1"/>
            <a:r>
              <a:rPr lang="hu-HU" altLang="en-US" b="1" dirty="0">
                <a:latin typeface="Courier New" pitchFamily="49" charset="0"/>
              </a:rPr>
              <a:t>} </a:t>
            </a:r>
            <a:r>
              <a:rPr lang="hu-HU" altLang="en-US" b="1" dirty="0" err="1">
                <a:latin typeface="Courier New" pitchFamily="49" charset="0"/>
              </a:rPr>
              <a:t>while</a:t>
            </a:r>
            <a:r>
              <a:rPr lang="hu-HU" altLang="en-US" b="1" dirty="0">
                <a:latin typeface="Courier New" pitchFamily="49" charset="0"/>
              </a:rPr>
              <a:t>(</a:t>
            </a:r>
            <a:r>
              <a:rPr lang="en-US" altLang="en-US" b="1" dirty="0">
                <a:latin typeface="Courier New" pitchFamily="49" charset="0"/>
              </a:rPr>
              <a:t>dot(p, p)</a:t>
            </a:r>
            <a:r>
              <a:rPr lang="hu-HU" altLang="en-US" b="1" dirty="0">
                <a:latin typeface="Courier New" pitchFamily="49" charset="0"/>
              </a:rPr>
              <a:t> &gt; 1)</a:t>
            </a:r>
            <a:r>
              <a:rPr lang="en-GB" altLang="en-US" b="1" dirty="0">
                <a:latin typeface="Courier New" pitchFamily="49" charset="0"/>
              </a:rPr>
              <a:t>;</a:t>
            </a:r>
          </a:p>
          <a:p>
            <a:pPr marL="176213" lvl="1"/>
            <a:endParaRPr lang="en-GB" altLang="en-US" b="1" dirty="0">
              <a:latin typeface="Courier New" pitchFamily="49" charset="0"/>
            </a:endParaRPr>
          </a:p>
          <a:p>
            <a:pPr marL="176213" lvl="1"/>
            <a:r>
              <a:rPr lang="en-GB" altLang="en-US" b="1" dirty="0" err="1">
                <a:latin typeface="Courier New" pitchFamily="49" charset="0"/>
              </a:rPr>
              <a:t>outDir</a:t>
            </a:r>
            <a:r>
              <a:rPr lang="en-GB" altLang="en-US" b="1" dirty="0">
                <a:latin typeface="Courier New" pitchFamily="49" charset="0"/>
              </a:rPr>
              <a:t> = </a:t>
            </a:r>
            <a:r>
              <a:rPr lang="hu-HU" altLang="en-US" b="1" dirty="0" err="1">
                <a:latin typeface="Courier New" pitchFamily="49" charset="0"/>
              </a:rPr>
              <a:t>normali</a:t>
            </a:r>
            <a:r>
              <a:rPr lang="en-US" altLang="en-US" b="1" dirty="0" err="1">
                <a:latin typeface="Courier New" pitchFamily="49" charset="0"/>
              </a:rPr>
              <a:t>ze</a:t>
            </a:r>
            <a:r>
              <a:rPr lang="en-US" altLang="en-US" b="1" dirty="0">
                <a:latin typeface="Courier New" pitchFamily="49" charset="0"/>
              </a:rPr>
              <a:t>(</a:t>
            </a:r>
            <a:r>
              <a:rPr lang="en-GB" altLang="en-US" b="1" dirty="0">
                <a:latin typeface="Courier New" pitchFamily="49" charset="0"/>
              </a:rPr>
              <a:t>p);</a:t>
            </a:r>
          </a:p>
          <a:p>
            <a:pPr marL="176213" lvl="1"/>
            <a:r>
              <a:rPr lang="en-GB" altLang="en-US" b="1" dirty="0">
                <a:latin typeface="Courier New" pitchFamily="49" charset="0"/>
              </a:rPr>
              <a:t>pdf = 1.0/4.0/M_PI;</a:t>
            </a:r>
            <a:endParaRPr lang="hu-HU" altLang="en-US" b="1" dirty="0">
              <a:latin typeface="Courier New" pitchFamily="49" charset="0"/>
            </a:endParaRPr>
          </a:p>
        </p:txBody>
      </p:sp>
      <p:sp>
        <p:nvSpPr>
          <p:cNvPr id="24" name="Line 25"/>
          <p:cNvSpPr>
            <a:spLocks noChangeShapeType="1"/>
          </p:cNvSpPr>
          <p:nvPr/>
        </p:nvSpPr>
        <p:spPr bwMode="auto">
          <a:xfrm flipH="1" flipV="1">
            <a:off x="5014020" y="3209925"/>
            <a:ext cx="1514028" cy="113717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Oval 21"/>
          <p:cNvSpPr>
            <a:spLocks noChangeArrowheads="1"/>
          </p:cNvSpPr>
          <p:nvPr/>
        </p:nvSpPr>
        <p:spPr bwMode="auto">
          <a:xfrm>
            <a:off x="4078984" y="4148139"/>
            <a:ext cx="142875" cy="142875"/>
          </a:xfrm>
          <a:prstGeom prst="ellipse">
            <a:avLst/>
          </a:prstGeom>
          <a:solidFill>
            <a:schemeClr val="accent2"/>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extLst>
      <p:ext uri="{BB962C8B-B14F-4D97-AF65-F5344CB8AC3E}">
        <p14:creationId xmlns:p14="http://schemas.microsoft.com/office/powerpoint/2010/main" val="281601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4.07407E-6 L 0.00035 0.59885 " pathEditMode="relative" rAng="0" ptsTypes="AA">
                                      <p:cBhvr>
                                        <p:cTn id="6" dur="2000" fill="hold"/>
                                        <p:tgtEl>
                                          <p:spTgt spid="19"/>
                                        </p:tgtEl>
                                        <p:attrNameLst>
                                          <p:attrName>ppt_x</p:attrName>
                                          <p:attrName>ppt_y</p:attrName>
                                        </p:attrNameLst>
                                      </p:cBhvr>
                                      <p:rCtr x="17" y="29931"/>
                                    </p:animMotion>
                                  </p:childTnLst>
                                </p:cTn>
                              </p:par>
                              <p:par>
                                <p:cTn id="7" presetID="42" presetClass="path" presetSubtype="0" accel="50000" decel="50000" fill="hold" grpId="0" nodeType="withEffect">
                                  <p:stCondLst>
                                    <p:cond delay="0"/>
                                  </p:stCondLst>
                                  <p:childTnLst>
                                    <p:animMotion origin="layout" path="M 1.38889E-6 1.11111E-6 L 0.00035 0.63032 " pathEditMode="relative" rAng="0" ptsTypes="AA">
                                      <p:cBhvr>
                                        <p:cTn id="8" dur="2000" fill="hold"/>
                                        <p:tgtEl>
                                          <p:spTgt spid="15"/>
                                        </p:tgtEl>
                                        <p:attrNameLst>
                                          <p:attrName>ppt_x</p:attrName>
                                          <p:attrName>ppt_y</p:attrName>
                                        </p:attrNameLst>
                                      </p:cBhvr>
                                      <p:rCtr x="17" y="31505"/>
                                    </p:animMotion>
                                  </p:childTnLst>
                                </p:cTn>
                              </p:par>
                              <p:par>
                                <p:cTn id="9" presetID="42" presetClass="path" presetSubtype="0" accel="50000" decel="50000" fill="hold" grpId="0" nodeType="withEffect">
                                  <p:stCondLst>
                                    <p:cond delay="0"/>
                                  </p:stCondLst>
                                  <p:childTnLst>
                                    <p:animMotion origin="layout" path="M 0 0  L 0 0.33333  E" pathEditMode="relative" ptsTypes="">
                                      <p:cBhvr>
                                        <p:cTn id="10" dur="2000" fill="hold"/>
                                        <p:tgtEl>
                                          <p:spTgt spid="18"/>
                                        </p:tgtEl>
                                        <p:attrNameLst>
                                          <p:attrName>ppt_x</p:attrName>
                                          <p:attrName>ppt_y</p:attrName>
                                        </p:attrNameLst>
                                      </p:cBhvr>
                                    </p:animMotion>
                                  </p:childTnLst>
                                </p:cTn>
                              </p:par>
                              <p:par>
                                <p:cTn id="11" presetID="42" presetClass="path" presetSubtype="0" accel="50000" decel="50000" fill="hold" grpId="0" nodeType="withEffect">
                                  <p:stCondLst>
                                    <p:cond delay="0"/>
                                  </p:stCondLst>
                                  <p:childTnLst>
                                    <p:animMotion origin="layout" path="M 0.00035 0.00024 L 0.00035 0.33357 " pathEditMode="relative" rAng="0" ptsTypes="AA">
                                      <p:cBhvr>
                                        <p:cTn id="12" dur="2000" fill="hold"/>
                                        <p:tgtEl>
                                          <p:spTgt spid="11"/>
                                        </p:tgtEl>
                                        <p:attrNameLst>
                                          <p:attrName>ppt_x</p:attrName>
                                          <p:attrName>ppt_y</p:attrName>
                                        </p:attrNameLst>
                                      </p:cBhvr>
                                      <p:rCtr x="0" y="16667"/>
                                    </p:animMotion>
                                  </p:childTnLst>
                                </p:cTn>
                              </p:par>
                              <p:par>
                                <p:cTn id="13" presetID="42" presetClass="path" presetSubtype="0" accel="50000" decel="50000" fill="hold" grpId="0" nodeType="withEffect">
                                  <p:stCondLst>
                                    <p:cond delay="0"/>
                                  </p:stCondLst>
                                  <p:childTnLst>
                                    <p:animMotion origin="layout" path="M 2.5E-6 2.22222E-6 L 0.00052 0.39953 " pathEditMode="relative" rAng="0" ptsTypes="AA">
                                      <p:cBhvr>
                                        <p:cTn id="14" dur="2000" fill="hold"/>
                                        <p:tgtEl>
                                          <p:spTgt spid="12"/>
                                        </p:tgtEl>
                                        <p:attrNameLst>
                                          <p:attrName>ppt_x</p:attrName>
                                          <p:attrName>ppt_y</p:attrName>
                                        </p:attrNameLst>
                                      </p:cBhvr>
                                      <p:rCtr x="17" y="19977"/>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2.5E-6 0.00023 L 0.05521 -0.01042 " pathEditMode="relative" ptsTypes="AA">
                                      <p:cBhvr>
                                        <p:cTn id="18" dur="1000" fill="hold"/>
                                        <p:tgtEl>
                                          <p:spTgt spid="16"/>
                                        </p:tgtEl>
                                        <p:attrNameLst>
                                          <p:attrName>ppt_x</p:attrName>
                                          <p:attrName>ppt_y</p:attrName>
                                        </p:attrNameLst>
                                      </p:cBhvr>
                                    </p:animMotion>
                                  </p:childTnLst>
                                </p:cTn>
                              </p:par>
                              <p:par>
                                <p:cTn id="19" presetID="0" presetClass="path" presetSubtype="0" accel="50000" decel="50000" fill="hold" grpId="0" nodeType="withEffect">
                                  <p:stCondLst>
                                    <p:cond delay="0"/>
                                  </p:stCondLst>
                                  <p:childTnLst>
                                    <p:animMotion origin="layout" path="M 3.61111E-6 -0.00023 L 0.00798 -0.06319 " pathEditMode="relative" ptsTypes="AA">
                                      <p:cBhvr>
                                        <p:cTn id="20" dur="1000" fill="hold"/>
                                        <p:tgtEl>
                                          <p:spTgt spid="14"/>
                                        </p:tgtEl>
                                        <p:attrNameLst>
                                          <p:attrName>ppt_x</p:attrName>
                                          <p:attrName>ppt_y</p:attrName>
                                        </p:attrNameLst>
                                      </p:cBhvr>
                                    </p:animMotion>
                                  </p:childTnLst>
                                </p:cTn>
                              </p:par>
                              <p:par>
                                <p:cTn id="21" presetID="0" presetClass="path" presetSubtype="0" accel="50000" decel="50000" fill="hold" grpId="0" nodeType="withEffect">
                                  <p:stCondLst>
                                    <p:cond delay="0"/>
                                  </p:stCondLst>
                                  <p:childTnLst>
                                    <p:animMotion origin="layout" path="M 4.44444E-6 2.22222E-6 L -0.03143 -0.02107 " pathEditMode="relative" ptsTypes="AA">
                                      <p:cBhvr>
                                        <p:cTn id="22" dur="1000" fill="hold"/>
                                        <p:tgtEl>
                                          <p:spTgt spid="13"/>
                                        </p:tgtEl>
                                        <p:attrNameLst>
                                          <p:attrName>ppt_x</p:attrName>
                                          <p:attrName>ppt_y</p:attrName>
                                        </p:attrNameLst>
                                      </p:cBhvr>
                                    </p:animMotion>
                                  </p:childTnLst>
                                </p:cTn>
                              </p:par>
                              <p:par>
                                <p:cTn id="23" presetID="0" presetClass="path" presetSubtype="0" accel="50000" decel="50000" fill="hold" grpId="0" nodeType="withEffect">
                                  <p:stCondLst>
                                    <p:cond delay="0"/>
                                  </p:stCondLst>
                                  <p:childTnLst>
                                    <p:animMotion origin="layout" path="M 0.00017 1.48148E-6 L 0.00017 0.02106 " pathEditMode="relative" ptsTypes="AA">
                                      <p:cBhvr>
                                        <p:cTn id="24" dur="1000" fill="hold"/>
                                        <p:tgtEl>
                                          <p:spTgt spid="17"/>
                                        </p:tgtEl>
                                        <p:attrNameLst>
                                          <p:attrName>ppt_x</p:attrName>
                                          <p:attrName>ppt_y</p:attrName>
                                        </p:attrNameLst>
                                      </p:cBhvr>
                                    </p:animMotion>
                                  </p:childTnLst>
                                </p:cTn>
                              </p:par>
                            </p:childTnLst>
                          </p:cTn>
                        </p:par>
                        <p:par>
                          <p:cTn id="25" fill="hold">
                            <p:stCondLst>
                              <p:cond delay="1000"/>
                            </p:stCondLst>
                            <p:childTnLst>
                              <p:par>
                                <p:cTn id="26" presetID="8" presetClass="entr" presetSubtype="16"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diamond(in)">
                                      <p:cBhvr>
                                        <p:cTn id="28" dur="1000"/>
                                        <p:tgtEl>
                                          <p:spTgt spid="26"/>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diamond(in)">
                                      <p:cBhvr>
                                        <p:cTn id="31" dur="1000"/>
                                        <p:tgtEl>
                                          <p:spTgt spid="25"/>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amond(in)">
                                      <p:cBhvr>
                                        <p:cTn id="34" dur="1000"/>
                                        <p:tgtEl>
                                          <p:spTgt spid="28"/>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amond(in)">
                                      <p:cBhvr>
                                        <p:cTn id="3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5" grpId="0" animBg="1"/>
      <p:bldP spid="26" grpId="0" animBg="1"/>
      <p:bldP spid="27"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solidFill>
                  <a:srgbClr val="FF0000"/>
                </a:solidFill>
              </a:rPr>
              <a:t>Uniform</a:t>
            </a:r>
            <a:endParaRPr lang="en-US" dirty="0">
              <a:solidFill>
                <a:srgbClr val="FF0000"/>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8" y="1340768"/>
            <a:ext cx="3960120" cy="396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4586" y="1340768"/>
            <a:ext cx="3960120" cy="396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1844" y="1340768"/>
            <a:ext cx="3960120" cy="396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16"/>
          <p:cNvSpPr txBox="1">
            <a:spLocks noChangeArrowheads="1"/>
          </p:cNvSpPr>
          <p:nvPr/>
        </p:nvSpPr>
        <p:spPr bwMode="auto">
          <a:xfrm>
            <a:off x="767409" y="5336871"/>
            <a:ext cx="2277622" cy="523220"/>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dirty="0"/>
              <a:t>1 </a:t>
            </a:r>
            <a:r>
              <a:rPr lang="hu-HU" altLang="en-US" sz="2800" dirty="0" err="1"/>
              <a:t>sample</a:t>
            </a:r>
            <a:r>
              <a:rPr lang="hu-HU" altLang="en-US" sz="2800" dirty="0"/>
              <a:t>/pixel</a:t>
            </a:r>
            <a:endParaRPr lang="en-US" altLang="en-US" sz="2800" dirty="0"/>
          </a:p>
        </p:txBody>
      </p:sp>
      <p:sp>
        <p:nvSpPr>
          <p:cNvPr id="7" name="Text Box 19"/>
          <p:cNvSpPr txBox="1">
            <a:spLocks noChangeArrowheads="1"/>
          </p:cNvSpPr>
          <p:nvPr/>
        </p:nvSpPr>
        <p:spPr bwMode="auto">
          <a:xfrm>
            <a:off x="4583832" y="5320453"/>
            <a:ext cx="2666518" cy="523220"/>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dirty="0"/>
              <a:t>10 </a:t>
            </a:r>
            <a:r>
              <a:rPr lang="hu-HU" altLang="en-US" sz="2800" dirty="0" err="1"/>
              <a:t>samples</a:t>
            </a:r>
            <a:r>
              <a:rPr lang="hu-HU" altLang="en-US" sz="2800" dirty="0"/>
              <a:t>/pixel</a:t>
            </a:r>
            <a:endParaRPr lang="en-US" altLang="en-US" sz="2800" dirty="0"/>
          </a:p>
        </p:txBody>
      </p:sp>
      <p:sp>
        <p:nvSpPr>
          <p:cNvPr id="8" name="Text Box 19"/>
          <p:cNvSpPr txBox="1">
            <a:spLocks noChangeArrowheads="1"/>
          </p:cNvSpPr>
          <p:nvPr/>
        </p:nvSpPr>
        <p:spPr bwMode="auto">
          <a:xfrm>
            <a:off x="8645135" y="5295105"/>
            <a:ext cx="2842831" cy="523220"/>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dirty="0"/>
              <a:t>10</a:t>
            </a:r>
            <a:r>
              <a:rPr lang="en-US" altLang="en-US" sz="2800" dirty="0"/>
              <a:t>0</a:t>
            </a:r>
            <a:r>
              <a:rPr lang="hu-HU" altLang="en-US" sz="2800" dirty="0"/>
              <a:t> </a:t>
            </a:r>
            <a:r>
              <a:rPr lang="hu-HU" altLang="en-US" sz="2800" dirty="0" err="1"/>
              <a:t>samples</a:t>
            </a:r>
            <a:r>
              <a:rPr lang="hu-HU" altLang="en-US" sz="2800" dirty="0"/>
              <a:t>/pixel</a:t>
            </a:r>
            <a:endParaRPr lang="en-US" altLang="en-US" sz="2800" dirty="0"/>
          </a:p>
        </p:txBody>
      </p:sp>
    </p:spTree>
    <p:extLst>
      <p:ext uri="{BB962C8B-B14F-4D97-AF65-F5344CB8AC3E}">
        <p14:creationId xmlns:p14="http://schemas.microsoft.com/office/powerpoint/2010/main" val="1106951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1502569" y="224644"/>
            <a:ext cx="6692107" cy="1143000"/>
          </a:xfrm>
        </p:spPr>
        <p:txBody>
          <a:bodyPr>
            <a:normAutofit fontScale="90000"/>
          </a:bodyPr>
          <a:lstStyle/>
          <a:p>
            <a:pPr>
              <a:defRPr/>
            </a:pPr>
            <a:r>
              <a:rPr lang="hu-HU" dirty="0" smtClean="0">
                <a:solidFill>
                  <a:srgbClr val="FF0000"/>
                </a:solidFill>
              </a:rPr>
              <a:t>Fontosság szerinti mintavétel</a:t>
            </a:r>
          </a:p>
        </p:txBody>
      </p:sp>
      <mc:AlternateContent xmlns:mc="http://schemas.openxmlformats.org/markup-compatibility/2006" xmlns:a14="http://schemas.microsoft.com/office/drawing/2010/main">
        <mc:Choice Requires="a14">
          <p:sp>
            <p:nvSpPr>
              <p:cNvPr id="23555" name="Rectangle 3"/>
              <p:cNvSpPr>
                <a:spLocks noGrp="1" noChangeArrowheads="1"/>
              </p:cNvSpPr>
              <p:nvPr>
                <p:ph type="body" sz="half" idx="1"/>
              </p:nvPr>
            </p:nvSpPr>
            <p:spPr>
              <a:xfrm>
                <a:off x="407368" y="1462100"/>
                <a:ext cx="8523273" cy="1786880"/>
              </a:xfrm>
            </p:spPr>
            <p:txBody>
              <a:bodyPr>
                <a:normAutofit fontScale="85000" lnSpcReduction="10000"/>
              </a:bodyPr>
              <a:lstStyle/>
              <a:p>
                <a:pPr marL="0" indent="0">
                  <a:buNone/>
                </a:pPr>
                <a:r>
                  <a:rPr lang="hu-HU" altLang="en-US" sz="4200" dirty="0" smtClean="0">
                    <a:cs typeface="Times New Roman" panose="02020603050405020304" pitchFamily="18" charset="0"/>
                  </a:rPr>
                  <a:t>Becslő:</a:t>
                </a:r>
                <a:endParaRPr lang="hu-HU" altLang="en-US" sz="2400" dirty="0">
                  <a:cs typeface="Times New Roman" panose="02020603050405020304" pitchFamily="18" charset="0"/>
                </a:endParaRPr>
              </a:p>
              <a:p>
                <a:pPr marL="0" indent="0">
                  <a:buNone/>
                </a:pPr>
                <a:endParaRPr lang="hu-HU" altLang="en-US" sz="2800" i="1"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hu-HU" altLang="en-US" sz="3300" i="1" dirty="0" smtClean="0">
                        <a:latin typeface="Cambria Math" panose="02040503050406030204" pitchFamily="18" charset="0"/>
                        <a:cs typeface="Times New Roman" panose="02020603050405020304" pitchFamily="18" charset="0"/>
                      </a:rPr>
                      <m:t>𝑓</m:t>
                    </m:r>
                    <m:r>
                      <a:rPr lang="hu-HU" altLang="en-US" sz="3300" i="1" dirty="0" smtClean="0">
                        <a:latin typeface="Cambria Math" panose="02040503050406030204" pitchFamily="18" charset="0"/>
                        <a:cs typeface="Times New Roman" panose="02020603050405020304" pitchFamily="18" charset="0"/>
                      </a:rPr>
                      <m:t>(</m:t>
                    </m:r>
                    <m:r>
                      <a:rPr lang="hu-HU" altLang="en-US" sz="3300" i="1" dirty="0" smtClean="0">
                        <a:latin typeface="Cambria Math" panose="02040503050406030204" pitchFamily="18" charset="0"/>
                        <a:cs typeface="Times New Roman" panose="02020603050405020304" pitchFamily="18" charset="0"/>
                      </a:rPr>
                      <m:t>𝑧</m:t>
                    </m:r>
                    <m:r>
                      <a:rPr lang="hu-HU" altLang="en-US" sz="3300" i="1" dirty="0" smtClean="0">
                        <a:latin typeface="Cambria Math" panose="02040503050406030204" pitchFamily="18" charset="0"/>
                        <a:cs typeface="Times New Roman" panose="02020603050405020304" pitchFamily="18" charset="0"/>
                      </a:rPr>
                      <m:t>)/</m:t>
                    </m:r>
                    <m:r>
                      <a:rPr lang="hu-HU" altLang="en-US" sz="3300" i="1" dirty="0" smtClean="0">
                        <a:latin typeface="Cambria Math" panose="02040503050406030204" pitchFamily="18" charset="0"/>
                        <a:cs typeface="Times New Roman" panose="02020603050405020304" pitchFamily="18" charset="0"/>
                      </a:rPr>
                      <m:t>𝑝</m:t>
                    </m:r>
                    <m:r>
                      <a:rPr lang="hu-HU" altLang="en-US" sz="3300" i="1" dirty="0" smtClean="0">
                        <a:latin typeface="Cambria Math" panose="02040503050406030204" pitchFamily="18" charset="0"/>
                        <a:cs typeface="Times New Roman" panose="02020603050405020304" pitchFamily="18" charset="0"/>
                      </a:rPr>
                      <m:t>(</m:t>
                    </m:r>
                    <m:r>
                      <a:rPr lang="hu-HU" altLang="en-US" sz="3300" i="1" dirty="0" smtClean="0">
                        <a:latin typeface="Cambria Math" panose="02040503050406030204" pitchFamily="18" charset="0"/>
                        <a:cs typeface="Times New Roman" panose="02020603050405020304" pitchFamily="18" charset="0"/>
                      </a:rPr>
                      <m:t>𝑧</m:t>
                    </m:r>
                    <m:r>
                      <a:rPr lang="hu-HU" altLang="en-US" sz="3300" i="1" dirty="0" smtClean="0">
                        <a:latin typeface="Cambria Math" panose="02040503050406030204" pitchFamily="18" charset="0"/>
                        <a:cs typeface="Times New Roman" panose="02020603050405020304" pitchFamily="18" charset="0"/>
                      </a:rPr>
                      <m:t>)  </m:t>
                    </m:r>
                  </m:oMath>
                </a14:m>
                <a:r>
                  <a:rPr lang="hu-HU" altLang="en-US" sz="3300" dirty="0"/>
                  <a:t>legyen </a:t>
                </a:r>
                <a:r>
                  <a:rPr lang="hu-HU" altLang="en-US" sz="3300" dirty="0" smtClean="0"/>
                  <a:t>lapos. Ahol </a:t>
                </a:r>
                <a14:m>
                  <m:oMath xmlns:m="http://schemas.openxmlformats.org/officeDocument/2006/math">
                    <m:r>
                      <a:rPr lang="hu-HU" altLang="en-US" sz="3300" i="1" dirty="0" smtClean="0">
                        <a:latin typeface="Cambria Math" panose="02040503050406030204" pitchFamily="18" charset="0"/>
                      </a:rPr>
                      <m:t> </m:t>
                    </m:r>
                    <m:r>
                      <a:rPr lang="hu-HU" altLang="en-US" sz="3300" i="1" dirty="0">
                        <a:latin typeface="Cambria Math" panose="02040503050406030204" pitchFamily="18" charset="0"/>
                        <a:cs typeface="Times New Roman" panose="02020603050405020304" pitchFamily="18" charset="0"/>
                      </a:rPr>
                      <m:t>𝑓</m:t>
                    </m:r>
                  </m:oMath>
                </a14:m>
                <a:r>
                  <a:rPr lang="hu-HU" altLang="en-US" sz="3300" dirty="0" smtClean="0"/>
                  <a:t> nagy</a:t>
                </a:r>
                <a:r>
                  <a:rPr lang="en-US" altLang="en-US" sz="3300" dirty="0"/>
                  <a:t>, </a:t>
                </a:r>
                <a14:m>
                  <m:oMath xmlns:m="http://schemas.openxmlformats.org/officeDocument/2006/math">
                    <m:r>
                      <a:rPr lang="en-US" altLang="en-US" sz="3300" i="1" dirty="0" smtClean="0">
                        <a:latin typeface="Cambria Math" panose="02040503050406030204" pitchFamily="18" charset="0"/>
                        <a:cs typeface="Times New Roman" panose="02020603050405020304" pitchFamily="18" charset="0"/>
                      </a:rPr>
                      <m:t>𝑝</m:t>
                    </m:r>
                  </m:oMath>
                </a14:m>
                <a:r>
                  <a:rPr lang="en-US" altLang="en-US" sz="3300" dirty="0"/>
                  <a:t> </a:t>
                </a:r>
                <a:r>
                  <a:rPr lang="hu-HU" altLang="en-US" sz="3300" dirty="0"/>
                  <a:t>is legyen nagy</a:t>
                </a:r>
              </a:p>
            </p:txBody>
          </p:sp>
        </mc:Choice>
        <mc:Fallback xmlns="">
          <p:sp>
            <p:nvSpPr>
              <p:cNvPr id="23555" name="Rectangle 3"/>
              <p:cNvSpPr>
                <a:spLocks noGrp="1" noRot="1" noChangeAspect="1" noMove="1" noResize="1" noEditPoints="1" noAdjustHandles="1" noChangeArrowheads="1" noChangeShapeType="1" noTextEdit="1"/>
              </p:cNvSpPr>
              <p:nvPr>
                <p:ph type="body" sz="half" idx="1"/>
              </p:nvPr>
            </p:nvSpPr>
            <p:spPr>
              <a:xfrm>
                <a:off x="407368" y="1462100"/>
                <a:ext cx="8523273" cy="1786880"/>
              </a:xfrm>
              <a:blipFill>
                <a:blip r:embed="rId3"/>
                <a:stretch>
                  <a:fillRect l="-2217" t="-8532"/>
                </a:stretch>
              </a:blipFill>
            </p:spPr>
            <p:txBody>
              <a:bodyPr/>
              <a:lstStyle/>
              <a:p>
                <a:r>
                  <a:rPr lang="hu-HU">
                    <a:noFill/>
                  </a:rPr>
                  <a:t> </a:t>
                </a:r>
              </a:p>
            </p:txBody>
          </p:sp>
        </mc:Fallback>
      </mc:AlternateContent>
      <p:sp>
        <p:nvSpPr>
          <p:cNvPr id="23556" name="Line 4"/>
          <p:cNvSpPr>
            <a:spLocks noChangeShapeType="1"/>
          </p:cNvSpPr>
          <p:nvPr/>
        </p:nvSpPr>
        <p:spPr bwMode="auto">
          <a:xfrm flipV="1">
            <a:off x="1752600" y="3505200"/>
            <a:ext cx="0" cy="1905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7" name="Line 5"/>
          <p:cNvSpPr>
            <a:spLocks noChangeShapeType="1"/>
          </p:cNvSpPr>
          <p:nvPr/>
        </p:nvSpPr>
        <p:spPr bwMode="auto">
          <a:xfrm>
            <a:off x="1752600" y="5410200"/>
            <a:ext cx="1981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Oval 6"/>
          <p:cNvSpPr>
            <a:spLocks noChangeArrowheads="1"/>
          </p:cNvSpPr>
          <p:nvPr/>
        </p:nvSpPr>
        <p:spPr bwMode="auto">
          <a:xfrm>
            <a:off x="29718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59" name="Freeform 7"/>
          <p:cNvSpPr>
            <a:spLocks/>
          </p:cNvSpPr>
          <p:nvPr/>
        </p:nvSpPr>
        <p:spPr bwMode="auto">
          <a:xfrm>
            <a:off x="1752600" y="3505201"/>
            <a:ext cx="1727200" cy="1584325"/>
          </a:xfrm>
          <a:custGeom>
            <a:avLst/>
            <a:gdLst>
              <a:gd name="T0" fmla="*/ 0 w 1088"/>
              <a:gd name="T1" fmla="*/ 2147483647 h 998"/>
              <a:gd name="T2" fmla="*/ 2147483647 w 1088"/>
              <a:gd name="T3" fmla="*/ 2147483647 h 998"/>
              <a:gd name="T4" fmla="*/ 2147483647 w 1088"/>
              <a:gd name="T5" fmla="*/ 2147483647 h 998"/>
              <a:gd name="T6" fmla="*/ 2147483647 w 1088"/>
              <a:gd name="T7" fmla="*/ 2147483647 h 998"/>
              <a:gd name="T8" fmla="*/ 0 60000 65536"/>
              <a:gd name="T9" fmla="*/ 0 60000 65536"/>
              <a:gd name="T10" fmla="*/ 0 60000 65536"/>
              <a:gd name="T11" fmla="*/ 0 60000 65536"/>
              <a:gd name="T12" fmla="*/ 0 w 1088"/>
              <a:gd name="T13" fmla="*/ 0 h 998"/>
              <a:gd name="T14" fmla="*/ 1088 w 1088"/>
              <a:gd name="T15" fmla="*/ 998 h 998"/>
            </a:gdLst>
            <a:ahLst/>
            <a:cxnLst>
              <a:cxn ang="T8">
                <a:pos x="T0" y="T1"/>
              </a:cxn>
              <a:cxn ang="T9">
                <a:pos x="T2" y="T3"/>
              </a:cxn>
              <a:cxn ang="T10">
                <a:pos x="T4" y="T5"/>
              </a:cxn>
              <a:cxn ang="T11">
                <a:pos x="T6" y="T7"/>
              </a:cxn>
            </a:cxnLst>
            <a:rect l="T12" t="T13" r="T14" b="T15"/>
            <a:pathLst>
              <a:path w="1088" h="998">
                <a:moveTo>
                  <a:pt x="0" y="998"/>
                </a:moveTo>
                <a:cubicBezTo>
                  <a:pt x="81" y="961"/>
                  <a:pt x="362" y="933"/>
                  <a:pt x="488" y="784"/>
                </a:cubicBezTo>
                <a:cubicBezTo>
                  <a:pt x="614" y="635"/>
                  <a:pt x="654" y="212"/>
                  <a:pt x="754" y="106"/>
                </a:cubicBezTo>
                <a:cubicBezTo>
                  <a:pt x="854" y="0"/>
                  <a:pt x="1019" y="140"/>
                  <a:pt x="1088" y="149"/>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60" name="Rectangle 8"/>
          <p:cNvSpPr>
            <a:spLocks noChangeArrowheads="1"/>
          </p:cNvSpPr>
          <p:nvPr/>
        </p:nvSpPr>
        <p:spPr bwMode="auto">
          <a:xfrm>
            <a:off x="2438401" y="35814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a:t>f</a:t>
            </a:r>
          </a:p>
        </p:txBody>
      </p:sp>
      <p:sp>
        <p:nvSpPr>
          <p:cNvPr id="23561" name="Freeform 9"/>
          <p:cNvSpPr>
            <a:spLocks/>
          </p:cNvSpPr>
          <p:nvPr/>
        </p:nvSpPr>
        <p:spPr bwMode="auto">
          <a:xfrm>
            <a:off x="1752600" y="4495800"/>
            <a:ext cx="1981200" cy="838200"/>
          </a:xfrm>
          <a:custGeom>
            <a:avLst/>
            <a:gdLst>
              <a:gd name="T0" fmla="*/ 0 w 1200"/>
              <a:gd name="T1" fmla="*/ 2147483647 h 528"/>
              <a:gd name="T2" fmla="*/ 2147483647 w 1200"/>
              <a:gd name="T3" fmla="*/ 0 h 528"/>
              <a:gd name="T4" fmla="*/ 0 60000 65536"/>
              <a:gd name="T5" fmla="*/ 0 60000 65536"/>
              <a:gd name="T6" fmla="*/ 0 w 1200"/>
              <a:gd name="T7" fmla="*/ 0 h 528"/>
              <a:gd name="T8" fmla="*/ 1200 w 1200"/>
              <a:gd name="T9" fmla="*/ 528 h 528"/>
            </a:gdLst>
            <a:ahLst/>
            <a:cxnLst>
              <a:cxn ang="T4">
                <a:pos x="T0" y="T1"/>
              </a:cxn>
              <a:cxn ang="T5">
                <a:pos x="T2" y="T3"/>
              </a:cxn>
            </a:cxnLst>
            <a:rect l="T6" t="T7" r="T8" b="T9"/>
            <a:pathLst>
              <a:path w="1200" h="528">
                <a:moveTo>
                  <a:pt x="0" y="528"/>
                </a:moveTo>
                <a:cubicBezTo>
                  <a:pt x="500" y="308"/>
                  <a:pt x="1000" y="88"/>
                  <a:pt x="1200" y="0"/>
                </a:cubicBezTo>
              </a:path>
            </a:pathLst>
          </a:custGeom>
          <a:solidFill>
            <a:srgbClr val="FFAD5B"/>
          </a:solidFill>
          <a:ln w="38100" cap="flat" cmpd="sng">
            <a:solidFill>
              <a:schemeClr val="accent2"/>
            </a:solidFill>
            <a:prstDash val="solid"/>
            <a:round/>
            <a:headEnd type="none" w="sm" len="sm"/>
            <a:tailEnd type="none" w="sm" len="sm"/>
          </a:ln>
        </p:spPr>
        <p:txBody>
          <a:bodyPr wrap="none" anchor="ctr"/>
          <a:lstStyle/>
          <a:p>
            <a:endParaRPr lang="en-US"/>
          </a:p>
        </p:txBody>
      </p:sp>
      <p:sp>
        <p:nvSpPr>
          <p:cNvPr id="23562" name="Rectangle 10"/>
          <p:cNvSpPr>
            <a:spLocks noChangeArrowheads="1"/>
          </p:cNvSpPr>
          <p:nvPr/>
        </p:nvSpPr>
        <p:spPr bwMode="auto">
          <a:xfrm>
            <a:off x="3124200" y="40386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a:t>p</a:t>
            </a:r>
          </a:p>
        </p:txBody>
      </p:sp>
      <p:sp>
        <p:nvSpPr>
          <p:cNvPr id="23563" name="Oval 11"/>
          <p:cNvSpPr>
            <a:spLocks noChangeArrowheads="1"/>
          </p:cNvSpPr>
          <p:nvPr/>
        </p:nvSpPr>
        <p:spPr bwMode="auto">
          <a:xfrm>
            <a:off x="33528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64" name="Oval 12"/>
          <p:cNvSpPr>
            <a:spLocks noChangeArrowheads="1"/>
          </p:cNvSpPr>
          <p:nvPr/>
        </p:nvSpPr>
        <p:spPr bwMode="auto">
          <a:xfrm>
            <a:off x="32004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65" name="Oval 13"/>
          <p:cNvSpPr>
            <a:spLocks noChangeArrowheads="1"/>
          </p:cNvSpPr>
          <p:nvPr/>
        </p:nvSpPr>
        <p:spPr bwMode="auto">
          <a:xfrm>
            <a:off x="23622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66" name="Oval 14"/>
          <p:cNvSpPr>
            <a:spLocks noChangeArrowheads="1"/>
          </p:cNvSpPr>
          <p:nvPr/>
        </p:nvSpPr>
        <p:spPr bwMode="auto">
          <a:xfrm>
            <a:off x="18288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67" name="Oval 15"/>
          <p:cNvSpPr>
            <a:spLocks noChangeArrowheads="1"/>
          </p:cNvSpPr>
          <p:nvPr/>
        </p:nvSpPr>
        <p:spPr bwMode="auto">
          <a:xfrm>
            <a:off x="27432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68" name="Line 16"/>
          <p:cNvSpPr>
            <a:spLocks noChangeShapeType="1"/>
          </p:cNvSpPr>
          <p:nvPr/>
        </p:nvSpPr>
        <p:spPr bwMode="auto">
          <a:xfrm flipV="1">
            <a:off x="6629400" y="3505200"/>
            <a:ext cx="0" cy="1905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9" name="Line 17"/>
          <p:cNvSpPr>
            <a:spLocks noChangeShapeType="1"/>
          </p:cNvSpPr>
          <p:nvPr/>
        </p:nvSpPr>
        <p:spPr bwMode="auto">
          <a:xfrm>
            <a:off x="6629400" y="5410200"/>
            <a:ext cx="1981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0" name="Oval 18"/>
          <p:cNvSpPr>
            <a:spLocks noChangeArrowheads="1"/>
          </p:cNvSpPr>
          <p:nvPr/>
        </p:nvSpPr>
        <p:spPr bwMode="auto">
          <a:xfrm>
            <a:off x="73152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1" name="Freeform 19"/>
          <p:cNvSpPr>
            <a:spLocks/>
          </p:cNvSpPr>
          <p:nvPr/>
        </p:nvSpPr>
        <p:spPr bwMode="auto">
          <a:xfrm>
            <a:off x="6629400" y="3505201"/>
            <a:ext cx="1727200" cy="1584325"/>
          </a:xfrm>
          <a:custGeom>
            <a:avLst/>
            <a:gdLst>
              <a:gd name="T0" fmla="*/ 0 w 1088"/>
              <a:gd name="T1" fmla="*/ 2147483647 h 998"/>
              <a:gd name="T2" fmla="*/ 2147483647 w 1088"/>
              <a:gd name="T3" fmla="*/ 2147483647 h 998"/>
              <a:gd name="T4" fmla="*/ 2147483647 w 1088"/>
              <a:gd name="T5" fmla="*/ 2147483647 h 998"/>
              <a:gd name="T6" fmla="*/ 2147483647 w 1088"/>
              <a:gd name="T7" fmla="*/ 2147483647 h 998"/>
              <a:gd name="T8" fmla="*/ 0 60000 65536"/>
              <a:gd name="T9" fmla="*/ 0 60000 65536"/>
              <a:gd name="T10" fmla="*/ 0 60000 65536"/>
              <a:gd name="T11" fmla="*/ 0 60000 65536"/>
              <a:gd name="T12" fmla="*/ 0 w 1088"/>
              <a:gd name="T13" fmla="*/ 0 h 998"/>
              <a:gd name="T14" fmla="*/ 1088 w 1088"/>
              <a:gd name="T15" fmla="*/ 998 h 998"/>
            </a:gdLst>
            <a:ahLst/>
            <a:cxnLst>
              <a:cxn ang="T8">
                <a:pos x="T0" y="T1"/>
              </a:cxn>
              <a:cxn ang="T9">
                <a:pos x="T2" y="T3"/>
              </a:cxn>
              <a:cxn ang="T10">
                <a:pos x="T4" y="T5"/>
              </a:cxn>
              <a:cxn ang="T11">
                <a:pos x="T6" y="T7"/>
              </a:cxn>
            </a:cxnLst>
            <a:rect l="T12" t="T13" r="T14" b="T15"/>
            <a:pathLst>
              <a:path w="1088" h="998">
                <a:moveTo>
                  <a:pt x="0" y="998"/>
                </a:moveTo>
                <a:cubicBezTo>
                  <a:pt x="81" y="961"/>
                  <a:pt x="362" y="933"/>
                  <a:pt x="488" y="784"/>
                </a:cubicBezTo>
                <a:cubicBezTo>
                  <a:pt x="614" y="635"/>
                  <a:pt x="654" y="212"/>
                  <a:pt x="754" y="106"/>
                </a:cubicBezTo>
                <a:cubicBezTo>
                  <a:pt x="854" y="0"/>
                  <a:pt x="1019" y="140"/>
                  <a:pt x="1088" y="149"/>
                </a:cubicBezTo>
              </a:path>
            </a:pathLst>
          </a:custGeom>
          <a:noFill/>
          <a:ln w="57150" cap="flat" cmpd="sng">
            <a:solidFill>
              <a:schemeClr val="hlink"/>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2" name="Rectangle 20"/>
          <p:cNvSpPr>
            <a:spLocks noChangeArrowheads="1"/>
          </p:cNvSpPr>
          <p:nvPr/>
        </p:nvSpPr>
        <p:spPr bwMode="auto">
          <a:xfrm>
            <a:off x="7391401" y="3581400"/>
            <a:ext cx="2968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a:t>f</a:t>
            </a:r>
          </a:p>
        </p:txBody>
      </p:sp>
      <p:sp>
        <p:nvSpPr>
          <p:cNvPr id="23573" name="Freeform 21"/>
          <p:cNvSpPr>
            <a:spLocks/>
          </p:cNvSpPr>
          <p:nvPr/>
        </p:nvSpPr>
        <p:spPr bwMode="auto">
          <a:xfrm>
            <a:off x="6629400" y="4576763"/>
            <a:ext cx="1766888" cy="811212"/>
          </a:xfrm>
          <a:custGeom>
            <a:avLst/>
            <a:gdLst>
              <a:gd name="T0" fmla="*/ 0 w 1113"/>
              <a:gd name="T1" fmla="*/ 2147483647 h 511"/>
              <a:gd name="T2" fmla="*/ 2147483647 w 1113"/>
              <a:gd name="T3" fmla="*/ 2147483647 h 511"/>
              <a:gd name="T4" fmla="*/ 2147483647 w 1113"/>
              <a:gd name="T5" fmla="*/ 2147483647 h 511"/>
              <a:gd name="T6" fmla="*/ 0 60000 65536"/>
              <a:gd name="T7" fmla="*/ 0 60000 65536"/>
              <a:gd name="T8" fmla="*/ 0 60000 65536"/>
              <a:gd name="T9" fmla="*/ 0 w 1113"/>
              <a:gd name="T10" fmla="*/ 0 h 511"/>
              <a:gd name="T11" fmla="*/ 1113 w 1113"/>
              <a:gd name="T12" fmla="*/ 511 h 511"/>
            </a:gdLst>
            <a:ahLst/>
            <a:cxnLst>
              <a:cxn ang="T6">
                <a:pos x="T0" y="T1"/>
              </a:cxn>
              <a:cxn ang="T7">
                <a:pos x="T2" y="T3"/>
              </a:cxn>
              <a:cxn ang="T8">
                <a:pos x="T4" y="T5"/>
              </a:cxn>
            </a:cxnLst>
            <a:rect l="T9" t="T10" r="T11" b="T12"/>
            <a:pathLst>
              <a:path w="1113" h="511">
                <a:moveTo>
                  <a:pt x="0" y="477"/>
                </a:moveTo>
                <a:cubicBezTo>
                  <a:pt x="61" y="399"/>
                  <a:pt x="182" y="0"/>
                  <a:pt x="367" y="6"/>
                </a:cubicBezTo>
                <a:cubicBezTo>
                  <a:pt x="552" y="12"/>
                  <a:pt x="958" y="406"/>
                  <a:pt x="1113" y="511"/>
                </a:cubicBezTo>
              </a:path>
            </a:pathLst>
          </a:custGeom>
          <a:noFill/>
          <a:ln w="38100" cap="flat"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74" name="Rectangle 22"/>
          <p:cNvSpPr>
            <a:spLocks noChangeArrowheads="1"/>
          </p:cNvSpPr>
          <p:nvPr/>
        </p:nvSpPr>
        <p:spPr bwMode="auto">
          <a:xfrm>
            <a:off x="8001000" y="4419600"/>
            <a:ext cx="3873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3200" i="1"/>
              <a:t>p</a:t>
            </a:r>
          </a:p>
        </p:txBody>
      </p:sp>
      <p:sp>
        <p:nvSpPr>
          <p:cNvPr id="23575" name="Oval 23"/>
          <p:cNvSpPr>
            <a:spLocks noChangeArrowheads="1"/>
          </p:cNvSpPr>
          <p:nvPr/>
        </p:nvSpPr>
        <p:spPr bwMode="auto">
          <a:xfrm>
            <a:off x="8077200" y="5334000"/>
            <a:ext cx="152400" cy="152400"/>
          </a:xfrm>
          <a:prstGeom prst="ellipse">
            <a:avLst/>
          </a:prstGeom>
          <a:solidFill>
            <a:srgbClr val="FF0000"/>
          </a:solidFill>
          <a:ln w="12700">
            <a:solidFill>
              <a:schemeClr val="hlink"/>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6" name="Oval 24"/>
          <p:cNvSpPr>
            <a:spLocks noChangeArrowheads="1"/>
          </p:cNvSpPr>
          <p:nvPr/>
        </p:nvSpPr>
        <p:spPr bwMode="auto">
          <a:xfrm>
            <a:off x="74676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7" name="Oval 25"/>
          <p:cNvSpPr>
            <a:spLocks noChangeArrowheads="1"/>
          </p:cNvSpPr>
          <p:nvPr/>
        </p:nvSpPr>
        <p:spPr bwMode="auto">
          <a:xfrm>
            <a:off x="70104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8" name="Oval 26"/>
          <p:cNvSpPr>
            <a:spLocks noChangeArrowheads="1"/>
          </p:cNvSpPr>
          <p:nvPr/>
        </p:nvSpPr>
        <p:spPr bwMode="auto">
          <a:xfrm>
            <a:off x="67056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9" name="Oval 27"/>
          <p:cNvSpPr>
            <a:spLocks noChangeArrowheads="1"/>
          </p:cNvSpPr>
          <p:nvPr/>
        </p:nvSpPr>
        <p:spPr bwMode="auto">
          <a:xfrm>
            <a:off x="7162800" y="5334000"/>
            <a:ext cx="152400" cy="152400"/>
          </a:xfrm>
          <a:prstGeom prst="ellipse">
            <a:avLst/>
          </a:prstGeom>
          <a:solidFill>
            <a:srgbClr val="00B05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80" name="Text Box 28"/>
          <p:cNvSpPr txBox="1">
            <a:spLocks noChangeArrowheads="1"/>
          </p:cNvSpPr>
          <p:nvPr/>
        </p:nvSpPr>
        <p:spPr bwMode="auto">
          <a:xfrm>
            <a:off x="3010635" y="5638801"/>
            <a:ext cx="4235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jó</a:t>
            </a:r>
          </a:p>
        </p:txBody>
      </p:sp>
      <p:sp>
        <p:nvSpPr>
          <p:cNvPr id="23581" name="Text Box 29"/>
          <p:cNvSpPr txBox="1">
            <a:spLocks noChangeArrowheads="1"/>
          </p:cNvSpPr>
          <p:nvPr/>
        </p:nvSpPr>
        <p:spPr bwMode="auto">
          <a:xfrm>
            <a:off x="7406458" y="5638801"/>
            <a:ext cx="8178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rossz</a:t>
            </a:r>
          </a:p>
        </p:txBody>
      </p:sp>
      <mc:AlternateContent xmlns:mc="http://schemas.openxmlformats.org/markup-compatibility/2006" xmlns:a14="http://schemas.microsoft.com/office/drawing/2010/main">
        <mc:Choice Requires="a14">
          <p:sp>
            <p:nvSpPr>
              <p:cNvPr id="23582" name="Rectangle 30"/>
              <p:cNvSpPr>
                <a:spLocks noChangeArrowheads="1"/>
              </p:cNvSpPr>
              <p:nvPr/>
            </p:nvSpPr>
            <p:spPr bwMode="auto">
              <a:xfrm>
                <a:off x="6396382" y="6172201"/>
                <a:ext cx="417133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Ritka, nagy </a:t>
                </a:r>
                <a14:m>
                  <m:oMath xmlns:m="http://schemas.openxmlformats.org/officeDocument/2006/math">
                    <m:r>
                      <a:rPr lang="hu-HU" altLang="en-US" i="1" dirty="0" smtClean="0">
                        <a:latin typeface="Cambria Math" panose="02040503050406030204" pitchFamily="18" charset="0"/>
                      </a:rPr>
                      <m:t>𝑓</m:t>
                    </m:r>
                    <m:r>
                      <a:rPr lang="hu-HU" altLang="en-US" i="1" dirty="0" smtClean="0">
                        <a:latin typeface="Cambria Math" panose="02040503050406030204" pitchFamily="18" charset="0"/>
                      </a:rPr>
                      <m:t>/</m:t>
                    </m:r>
                    <m:r>
                      <a:rPr lang="hu-HU" altLang="en-US" i="1" dirty="0" smtClean="0">
                        <a:latin typeface="Cambria Math" panose="02040503050406030204" pitchFamily="18" charset="0"/>
                      </a:rPr>
                      <m:t>𝑝</m:t>
                    </m:r>
                  </m:oMath>
                </a14:m>
                <a:r>
                  <a:rPr lang="hu-HU" altLang="en-US" i="1" dirty="0"/>
                  <a:t> </a:t>
                </a:r>
                <a:r>
                  <a:rPr lang="hu-HU" altLang="en-US" dirty="0"/>
                  <a:t>hozzájárulások</a:t>
                </a:r>
              </a:p>
            </p:txBody>
          </p:sp>
        </mc:Choice>
        <mc:Fallback xmlns="">
          <p:sp>
            <p:nvSpPr>
              <p:cNvPr id="23582" name="Rectangle 30"/>
              <p:cNvSpPr>
                <a:spLocks noRot="1" noChangeAspect="1" noMove="1" noResize="1" noEditPoints="1" noAdjustHandles="1" noChangeArrowheads="1" noChangeShapeType="1" noTextEdit="1"/>
              </p:cNvSpPr>
              <p:nvPr/>
            </p:nvSpPr>
            <p:spPr bwMode="auto">
              <a:xfrm>
                <a:off x="6396382" y="6172201"/>
                <a:ext cx="4171335" cy="461665"/>
              </a:xfrm>
              <a:prstGeom prst="rect">
                <a:avLst/>
              </a:prstGeom>
              <a:blipFill>
                <a:blip r:embed="rId4"/>
                <a:stretch>
                  <a:fillRect l="-2190" t="-10667" b="-29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583" name="Rectangle 31"/>
              <p:cNvSpPr>
                <a:spLocks noChangeArrowheads="1"/>
              </p:cNvSpPr>
              <p:nvPr/>
            </p:nvSpPr>
            <p:spPr bwMode="auto">
              <a:xfrm>
                <a:off x="2017892" y="6172201"/>
                <a:ext cx="371127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hasonló</a:t>
                </a:r>
                <a:r>
                  <a:rPr lang="hu-HU" altLang="en-US" i="1" dirty="0"/>
                  <a:t> </a:t>
                </a:r>
                <a14:m>
                  <m:oMath xmlns:m="http://schemas.openxmlformats.org/officeDocument/2006/math">
                    <m:r>
                      <a:rPr lang="hu-HU" altLang="en-US" i="1" dirty="0" smtClean="0">
                        <a:latin typeface="Cambria Math" panose="02040503050406030204" pitchFamily="18" charset="0"/>
                      </a:rPr>
                      <m:t>𝑓</m:t>
                    </m:r>
                    <m:r>
                      <a:rPr lang="hu-HU" altLang="en-US" i="1" dirty="0" smtClean="0">
                        <a:latin typeface="Cambria Math" panose="02040503050406030204" pitchFamily="18" charset="0"/>
                      </a:rPr>
                      <m:t>/</m:t>
                    </m:r>
                    <m:r>
                      <a:rPr lang="hu-HU" altLang="en-US" i="1" dirty="0" smtClean="0">
                        <a:latin typeface="Cambria Math" panose="02040503050406030204" pitchFamily="18" charset="0"/>
                      </a:rPr>
                      <m:t>𝑝</m:t>
                    </m:r>
                  </m:oMath>
                </a14:m>
                <a:r>
                  <a:rPr lang="en-US" altLang="en-US" i="1" dirty="0"/>
                  <a:t> </a:t>
                </a:r>
                <a:r>
                  <a:rPr lang="hu-HU" altLang="en-US" dirty="0"/>
                  <a:t>hozzájárulások</a:t>
                </a:r>
                <a:endParaRPr lang="hu-HU" altLang="en-US" i="1" dirty="0"/>
              </a:p>
            </p:txBody>
          </p:sp>
        </mc:Choice>
        <mc:Fallback xmlns="">
          <p:sp>
            <p:nvSpPr>
              <p:cNvPr id="23583" name="Rectangle 31"/>
              <p:cNvSpPr>
                <a:spLocks noRot="1" noChangeAspect="1" noMove="1" noResize="1" noEditPoints="1" noAdjustHandles="1" noChangeArrowheads="1" noChangeShapeType="1" noTextEdit="1"/>
              </p:cNvSpPr>
              <p:nvPr/>
            </p:nvSpPr>
            <p:spPr bwMode="auto">
              <a:xfrm>
                <a:off x="2017892" y="6172201"/>
                <a:ext cx="3711272" cy="461665"/>
              </a:xfrm>
              <a:prstGeom prst="rect">
                <a:avLst/>
              </a:prstGeom>
              <a:blipFill>
                <a:blip r:embed="rId5"/>
                <a:stretch>
                  <a:fillRect l="-2463" t="-10667" b="-29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hu-HU">
                    <a:noFill/>
                  </a:rPr>
                  <a:t> </a:t>
                </a:r>
              </a:p>
            </p:txBody>
          </p:sp>
        </mc:Fallback>
      </mc:AlternateContent>
      <p:sp>
        <p:nvSpPr>
          <p:cNvPr id="23584" name="Oval 32"/>
          <p:cNvSpPr>
            <a:spLocks noChangeArrowheads="1"/>
          </p:cNvSpPr>
          <p:nvPr/>
        </p:nvSpPr>
        <p:spPr bwMode="auto">
          <a:xfrm>
            <a:off x="4114800" y="48006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85" name="Oval 33"/>
          <p:cNvSpPr>
            <a:spLocks noChangeArrowheads="1"/>
          </p:cNvSpPr>
          <p:nvPr/>
        </p:nvSpPr>
        <p:spPr bwMode="auto">
          <a:xfrm>
            <a:off x="4267200" y="44958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86" name="Line 34"/>
          <p:cNvSpPr>
            <a:spLocks noChangeShapeType="1"/>
          </p:cNvSpPr>
          <p:nvPr/>
        </p:nvSpPr>
        <p:spPr bwMode="auto">
          <a:xfrm flipV="1">
            <a:off x="4038600" y="3429000"/>
            <a:ext cx="0" cy="198120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587" name="Line 35"/>
          <p:cNvSpPr>
            <a:spLocks noChangeShapeType="1"/>
          </p:cNvSpPr>
          <p:nvPr/>
        </p:nvSpPr>
        <p:spPr bwMode="auto">
          <a:xfrm flipV="1">
            <a:off x="4038600" y="5410200"/>
            <a:ext cx="1676400"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588" name="Rectangle 36"/>
          <p:cNvSpPr>
            <a:spLocks noChangeArrowheads="1"/>
          </p:cNvSpPr>
          <p:nvPr/>
        </p:nvSpPr>
        <p:spPr bwMode="auto">
          <a:xfrm>
            <a:off x="4114801" y="3429000"/>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t>f </a:t>
            </a:r>
            <a:r>
              <a:rPr lang="hu-HU" altLang="en-US"/>
              <a:t>/</a:t>
            </a:r>
            <a:r>
              <a:rPr lang="hu-HU" altLang="en-US" i="1"/>
              <a:t>p</a:t>
            </a:r>
          </a:p>
        </p:txBody>
      </p:sp>
      <p:sp>
        <p:nvSpPr>
          <p:cNvPr id="23589" name="Oval 37"/>
          <p:cNvSpPr>
            <a:spLocks noChangeArrowheads="1"/>
          </p:cNvSpPr>
          <p:nvPr/>
        </p:nvSpPr>
        <p:spPr bwMode="auto">
          <a:xfrm>
            <a:off x="4572000" y="44196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90" name="Oval 38"/>
          <p:cNvSpPr>
            <a:spLocks noChangeArrowheads="1"/>
          </p:cNvSpPr>
          <p:nvPr/>
        </p:nvSpPr>
        <p:spPr bwMode="auto">
          <a:xfrm>
            <a:off x="4724400" y="48006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91" name="Oval 39"/>
          <p:cNvSpPr>
            <a:spLocks noChangeArrowheads="1"/>
          </p:cNvSpPr>
          <p:nvPr/>
        </p:nvSpPr>
        <p:spPr bwMode="auto">
          <a:xfrm>
            <a:off x="4953000" y="44958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92" name="Oval 40"/>
          <p:cNvSpPr>
            <a:spLocks noChangeArrowheads="1"/>
          </p:cNvSpPr>
          <p:nvPr/>
        </p:nvSpPr>
        <p:spPr bwMode="auto">
          <a:xfrm>
            <a:off x="5105400" y="48768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93" name="Oval 41"/>
          <p:cNvSpPr>
            <a:spLocks noChangeArrowheads="1"/>
          </p:cNvSpPr>
          <p:nvPr/>
        </p:nvSpPr>
        <p:spPr bwMode="auto">
          <a:xfrm>
            <a:off x="8839200" y="51054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94" name="Oval 42"/>
          <p:cNvSpPr>
            <a:spLocks noChangeArrowheads="1"/>
          </p:cNvSpPr>
          <p:nvPr/>
        </p:nvSpPr>
        <p:spPr bwMode="auto">
          <a:xfrm>
            <a:off x="8991600" y="49530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95" name="Line 43"/>
          <p:cNvSpPr>
            <a:spLocks noChangeShapeType="1"/>
          </p:cNvSpPr>
          <p:nvPr/>
        </p:nvSpPr>
        <p:spPr bwMode="auto">
          <a:xfrm flipV="1">
            <a:off x="8763000" y="3429000"/>
            <a:ext cx="0" cy="198120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596" name="Line 44"/>
          <p:cNvSpPr>
            <a:spLocks noChangeShapeType="1"/>
          </p:cNvSpPr>
          <p:nvPr/>
        </p:nvSpPr>
        <p:spPr bwMode="auto">
          <a:xfrm flipV="1">
            <a:off x="8763000" y="5410200"/>
            <a:ext cx="1676400" cy="0"/>
          </a:xfrm>
          <a:prstGeom prst="line">
            <a:avLst/>
          </a:prstGeom>
          <a:noFill/>
          <a:ln w="12700">
            <a:solidFill>
              <a:schemeClr val="tx1"/>
            </a:solidFill>
            <a:round/>
            <a:headEnd type="none" w="sm" len="sm"/>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23597" name="Rectangle 45"/>
          <p:cNvSpPr>
            <a:spLocks noChangeArrowheads="1"/>
          </p:cNvSpPr>
          <p:nvPr/>
        </p:nvSpPr>
        <p:spPr bwMode="auto">
          <a:xfrm>
            <a:off x="8839201" y="3429000"/>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i="1"/>
              <a:t>f </a:t>
            </a:r>
            <a:r>
              <a:rPr lang="hu-HU" altLang="en-US"/>
              <a:t>/</a:t>
            </a:r>
            <a:r>
              <a:rPr lang="hu-HU" altLang="en-US" i="1"/>
              <a:t>p</a:t>
            </a:r>
          </a:p>
        </p:txBody>
      </p:sp>
      <p:sp>
        <p:nvSpPr>
          <p:cNvPr id="23598" name="Oval 46"/>
          <p:cNvSpPr>
            <a:spLocks noChangeArrowheads="1"/>
          </p:cNvSpPr>
          <p:nvPr/>
        </p:nvSpPr>
        <p:spPr bwMode="auto">
          <a:xfrm>
            <a:off x="9448800" y="51816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99" name="Oval 47"/>
          <p:cNvSpPr>
            <a:spLocks noChangeArrowheads="1"/>
          </p:cNvSpPr>
          <p:nvPr/>
        </p:nvSpPr>
        <p:spPr bwMode="auto">
          <a:xfrm>
            <a:off x="9220200" y="51816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600" name="Oval 48"/>
          <p:cNvSpPr>
            <a:spLocks noChangeArrowheads="1"/>
          </p:cNvSpPr>
          <p:nvPr/>
        </p:nvSpPr>
        <p:spPr bwMode="auto">
          <a:xfrm>
            <a:off x="9525000" y="2514600"/>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601" name="Oval 49"/>
          <p:cNvSpPr>
            <a:spLocks noChangeArrowheads="1"/>
          </p:cNvSpPr>
          <p:nvPr/>
        </p:nvSpPr>
        <p:spPr bwMode="auto">
          <a:xfrm>
            <a:off x="9906000" y="5105400"/>
            <a:ext cx="152400" cy="152400"/>
          </a:xfrm>
          <a:prstGeom prst="ellipse">
            <a:avLst/>
          </a:prstGeom>
          <a:solidFill>
            <a:srgbClr val="00B0F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602" name="Freeform 50"/>
          <p:cNvSpPr>
            <a:spLocks/>
          </p:cNvSpPr>
          <p:nvPr/>
        </p:nvSpPr>
        <p:spPr bwMode="auto">
          <a:xfrm>
            <a:off x="4041776" y="4648200"/>
            <a:ext cx="1520825" cy="228600"/>
          </a:xfrm>
          <a:custGeom>
            <a:avLst/>
            <a:gdLst>
              <a:gd name="T0" fmla="*/ 0 w 958"/>
              <a:gd name="T1" fmla="*/ 2147483647 h 144"/>
              <a:gd name="T2" fmla="*/ 2147483647 w 958"/>
              <a:gd name="T3" fmla="*/ 2147483647 h 144"/>
              <a:gd name="T4" fmla="*/ 2147483647 w 958"/>
              <a:gd name="T5" fmla="*/ 2147483647 h 144"/>
              <a:gd name="T6" fmla="*/ 2147483647 w 958"/>
              <a:gd name="T7" fmla="*/ 0 h 144"/>
              <a:gd name="T8" fmla="*/ 2147483647 w 958"/>
              <a:gd name="T9" fmla="*/ 2147483647 h 144"/>
              <a:gd name="T10" fmla="*/ 2147483647 w 958"/>
              <a:gd name="T11" fmla="*/ 2147483647 h 144"/>
              <a:gd name="T12" fmla="*/ 2147483647 w 958"/>
              <a:gd name="T13" fmla="*/ 2147483647 h 144"/>
              <a:gd name="T14" fmla="*/ 2147483647 w 958"/>
              <a:gd name="T15" fmla="*/ 2147483647 h 144"/>
              <a:gd name="T16" fmla="*/ 0 60000 65536"/>
              <a:gd name="T17" fmla="*/ 0 60000 65536"/>
              <a:gd name="T18" fmla="*/ 0 60000 65536"/>
              <a:gd name="T19" fmla="*/ 0 60000 65536"/>
              <a:gd name="T20" fmla="*/ 0 60000 65536"/>
              <a:gd name="T21" fmla="*/ 0 60000 65536"/>
              <a:gd name="T22" fmla="*/ 0 60000 65536"/>
              <a:gd name="T23" fmla="*/ 0 60000 65536"/>
              <a:gd name="T24" fmla="*/ 0 w 958"/>
              <a:gd name="T25" fmla="*/ 0 h 144"/>
              <a:gd name="T26" fmla="*/ 958 w 958"/>
              <a:gd name="T27" fmla="*/ 144 h 1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58" h="144">
                <a:moveTo>
                  <a:pt x="0" y="132"/>
                </a:moveTo>
                <a:lnTo>
                  <a:pt x="103" y="132"/>
                </a:lnTo>
                <a:lnTo>
                  <a:pt x="190" y="48"/>
                </a:lnTo>
                <a:lnTo>
                  <a:pt x="430" y="0"/>
                </a:lnTo>
                <a:lnTo>
                  <a:pt x="478" y="48"/>
                </a:lnTo>
                <a:lnTo>
                  <a:pt x="622" y="48"/>
                </a:lnTo>
                <a:lnTo>
                  <a:pt x="766" y="96"/>
                </a:lnTo>
                <a:lnTo>
                  <a:pt x="958" y="144"/>
                </a:lnTo>
              </a:path>
            </a:pathLst>
          </a:custGeom>
          <a:noFill/>
          <a:ln w="28575"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3" name="Freeform 51"/>
          <p:cNvSpPr>
            <a:spLocks/>
          </p:cNvSpPr>
          <p:nvPr/>
        </p:nvSpPr>
        <p:spPr bwMode="auto">
          <a:xfrm>
            <a:off x="8763000" y="4038600"/>
            <a:ext cx="1371600" cy="1143000"/>
          </a:xfrm>
          <a:custGeom>
            <a:avLst/>
            <a:gdLst>
              <a:gd name="T0" fmla="*/ 0 w 864"/>
              <a:gd name="T1" fmla="*/ 2147483647 h 720"/>
              <a:gd name="T2" fmla="*/ 2147483647 w 864"/>
              <a:gd name="T3" fmla="*/ 2147483647 h 720"/>
              <a:gd name="T4" fmla="*/ 2147483647 w 864"/>
              <a:gd name="T5" fmla="*/ 2147483647 h 720"/>
              <a:gd name="T6" fmla="*/ 2147483647 w 864"/>
              <a:gd name="T7" fmla="*/ 2147483647 h 720"/>
              <a:gd name="T8" fmla="*/ 2147483647 w 864"/>
              <a:gd name="T9" fmla="*/ 2147483647 h 720"/>
              <a:gd name="T10" fmla="*/ 2147483647 w 864"/>
              <a:gd name="T11" fmla="*/ 0 h 720"/>
              <a:gd name="T12" fmla="*/ 2147483647 w 864"/>
              <a:gd name="T13" fmla="*/ 2147483647 h 720"/>
              <a:gd name="T14" fmla="*/ 2147483647 w 864"/>
              <a:gd name="T15" fmla="*/ 2147483647 h 720"/>
              <a:gd name="T16" fmla="*/ 0 60000 65536"/>
              <a:gd name="T17" fmla="*/ 0 60000 65536"/>
              <a:gd name="T18" fmla="*/ 0 60000 65536"/>
              <a:gd name="T19" fmla="*/ 0 60000 65536"/>
              <a:gd name="T20" fmla="*/ 0 60000 65536"/>
              <a:gd name="T21" fmla="*/ 0 60000 65536"/>
              <a:gd name="T22" fmla="*/ 0 60000 65536"/>
              <a:gd name="T23" fmla="*/ 0 60000 65536"/>
              <a:gd name="T24" fmla="*/ 0 w 864"/>
              <a:gd name="T25" fmla="*/ 0 h 720"/>
              <a:gd name="T26" fmla="*/ 864 w 864"/>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4" h="720">
                <a:moveTo>
                  <a:pt x="0" y="720"/>
                </a:moveTo>
                <a:lnTo>
                  <a:pt x="96" y="720"/>
                </a:lnTo>
                <a:lnTo>
                  <a:pt x="192" y="672"/>
                </a:lnTo>
                <a:lnTo>
                  <a:pt x="336" y="672"/>
                </a:lnTo>
                <a:lnTo>
                  <a:pt x="480" y="720"/>
                </a:lnTo>
                <a:lnTo>
                  <a:pt x="576" y="0"/>
                </a:lnTo>
                <a:lnTo>
                  <a:pt x="720" y="48"/>
                </a:lnTo>
                <a:lnTo>
                  <a:pt x="864" y="48"/>
                </a:lnTo>
              </a:path>
            </a:pathLst>
          </a:custGeom>
          <a:noFill/>
          <a:ln w="28575"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4" name="Line 52"/>
          <p:cNvSpPr>
            <a:spLocks noChangeShapeType="1"/>
          </p:cNvSpPr>
          <p:nvPr/>
        </p:nvSpPr>
        <p:spPr bwMode="auto">
          <a:xfrm>
            <a:off x="4038600" y="4724400"/>
            <a:ext cx="1752600" cy="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3605" name="Line 53"/>
          <p:cNvSpPr>
            <a:spLocks noChangeShapeType="1"/>
          </p:cNvSpPr>
          <p:nvPr/>
        </p:nvSpPr>
        <p:spPr bwMode="auto">
          <a:xfrm>
            <a:off x="8763000" y="4648200"/>
            <a:ext cx="1447800" cy="0"/>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 name="Téglalap 1"/>
              <p:cNvSpPr/>
              <p:nvPr/>
            </p:nvSpPr>
            <p:spPr>
              <a:xfrm>
                <a:off x="1961408" y="1205879"/>
                <a:ext cx="1715983" cy="11308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a:rPr>
                            <m:t>1</m:t>
                          </m:r>
                        </m:num>
                        <m:den>
                          <m:r>
                            <a:rPr lang="en-US" i="1">
                              <a:latin typeface="Cambria Math"/>
                            </a:rPr>
                            <m:t>𝑀</m:t>
                          </m:r>
                        </m:den>
                      </m:f>
                      <m:nary>
                        <m:naryPr>
                          <m:chr m:val="∑"/>
                          <m:ctrlPr>
                            <a:rPr lang="en-US" i="1">
                              <a:latin typeface="Cambria Math" panose="02040503050406030204" pitchFamily="18" charset="0"/>
                            </a:rPr>
                          </m:ctrlPr>
                        </m:naryPr>
                        <m:sub>
                          <m:r>
                            <m:rPr>
                              <m:brk m:alnAt="23"/>
                            </m:rPr>
                            <a:rPr lang="en-US" i="1">
                              <a:latin typeface="Cambria Math"/>
                            </a:rPr>
                            <m:t>𝑖</m:t>
                          </m:r>
                          <m:r>
                            <a:rPr lang="en-US" i="1">
                              <a:latin typeface="Cambria Math"/>
                            </a:rPr>
                            <m:t>=1</m:t>
                          </m:r>
                        </m:sub>
                        <m:sup>
                          <m:r>
                            <a:rPr lang="en-US" i="1">
                              <a:latin typeface="Cambria Math"/>
                            </a:rPr>
                            <m:t>𝑀</m:t>
                          </m:r>
                        </m:sup>
                        <m:e>
                          <m:f>
                            <m:fPr>
                              <m:ctrlPr>
                                <a:rPr lang="en-US" i="1">
                                  <a:latin typeface="Cambria Math" panose="02040503050406030204" pitchFamily="18" charset="0"/>
                                </a:rPr>
                              </m:ctrlPr>
                            </m:fPr>
                            <m:num>
                              <m:r>
                                <a:rPr lang="en-US" i="1">
                                  <a:latin typeface="Cambria Math"/>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𝑧</m:t>
                                      </m:r>
                                    </m:e>
                                    <m:sub>
                                      <m:r>
                                        <a:rPr lang="en-US" i="1">
                                          <a:latin typeface="Cambria Math"/>
                                        </a:rPr>
                                        <m:t>𝑖</m:t>
                                      </m:r>
                                    </m:sub>
                                  </m:sSub>
                                </m:e>
                              </m:d>
                            </m:num>
                            <m:den>
                              <m:r>
                                <a:rPr lang="en-US" i="1">
                                  <a:latin typeface="Cambria Math"/>
                                </a:rPr>
                                <m:t>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𝑧</m:t>
                                      </m:r>
                                    </m:e>
                                    <m:sub>
                                      <m:r>
                                        <a:rPr lang="en-US" i="1">
                                          <a:latin typeface="Cambria Math"/>
                                        </a:rPr>
                                        <m:t>𝑖</m:t>
                                      </m:r>
                                    </m:sub>
                                  </m:sSub>
                                </m:e>
                              </m:d>
                            </m:den>
                          </m:f>
                        </m:e>
                      </m:nary>
                    </m:oMath>
                  </m:oMathPara>
                </a14:m>
                <a:endParaRPr lang="en-US" dirty="0"/>
              </a:p>
            </p:txBody>
          </p:sp>
        </mc:Choice>
        <mc:Fallback xmlns="">
          <p:sp>
            <p:nvSpPr>
              <p:cNvPr id="2" name="Téglalap 1"/>
              <p:cNvSpPr>
                <a:spLocks noRot="1" noChangeAspect="1" noMove="1" noResize="1" noEditPoints="1" noAdjustHandles="1" noChangeArrowheads="1" noChangeShapeType="1" noTextEdit="1"/>
              </p:cNvSpPr>
              <p:nvPr/>
            </p:nvSpPr>
            <p:spPr>
              <a:xfrm>
                <a:off x="1961408" y="1205879"/>
                <a:ext cx="1715983" cy="1130822"/>
              </a:xfrm>
              <a:prstGeom prst="rect">
                <a:avLst/>
              </a:prstGeom>
              <a:blipFill>
                <a:blip r:embed="rId6"/>
                <a:stretch>
                  <a:fillRect/>
                </a:stretch>
              </a:blipFill>
            </p:spPr>
            <p:txBody>
              <a:bodyPr/>
              <a:lstStyle/>
              <a:p>
                <a:r>
                  <a:rPr lang="hu-HU">
                    <a:noFill/>
                  </a:rPr>
                  <a:t> </a:t>
                </a:r>
              </a:p>
            </p:txBody>
          </p:sp>
        </mc:Fallback>
      </mc:AlternateContent>
      <p:pic>
        <p:nvPicPr>
          <p:cNvPr id="57"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07116" y="0"/>
            <a:ext cx="2384884" cy="2384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zövegdoboz 2"/>
          <p:cNvSpPr txBox="1"/>
          <p:nvPr/>
        </p:nvSpPr>
        <p:spPr>
          <a:xfrm>
            <a:off x="5445374" y="5375843"/>
            <a:ext cx="269626" cy="461665"/>
          </a:xfrm>
          <a:prstGeom prst="rect">
            <a:avLst/>
          </a:prstGeom>
          <a:noFill/>
        </p:spPr>
        <p:txBody>
          <a:bodyPr wrap="none" rtlCol="0">
            <a:spAutoFit/>
          </a:bodyPr>
          <a:lstStyle/>
          <a:p>
            <a:r>
              <a:rPr lang="hu-HU" i="1" dirty="0"/>
              <a:t>i</a:t>
            </a:r>
            <a:endParaRPr lang="en-US" i="1" dirty="0"/>
          </a:p>
        </p:txBody>
      </p:sp>
      <p:sp>
        <p:nvSpPr>
          <p:cNvPr id="58" name="Szövegdoboz 57"/>
          <p:cNvSpPr txBox="1"/>
          <p:nvPr/>
        </p:nvSpPr>
        <p:spPr>
          <a:xfrm>
            <a:off x="10182858" y="5379604"/>
            <a:ext cx="269626" cy="461665"/>
          </a:xfrm>
          <a:prstGeom prst="rect">
            <a:avLst/>
          </a:prstGeom>
          <a:noFill/>
        </p:spPr>
        <p:txBody>
          <a:bodyPr wrap="none" rtlCol="0">
            <a:spAutoFit/>
          </a:bodyPr>
          <a:lstStyle/>
          <a:p>
            <a:r>
              <a:rPr lang="hu-HU" i="1" dirty="0"/>
              <a:t>i</a:t>
            </a:r>
            <a:endParaRPr lang="en-US" i="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p:txBody>
          <a:bodyPr/>
          <a:lstStyle/>
          <a:p>
            <a:r>
              <a:rPr lang="hu-HU" dirty="0" smtClean="0">
                <a:solidFill>
                  <a:srgbClr val="FF0000"/>
                </a:solidFill>
              </a:rPr>
              <a:t>Véletlen bolyongás</a:t>
            </a:r>
            <a:endParaRPr lang="en-US" dirty="0">
              <a:solidFill>
                <a:srgbClr val="FF0000"/>
              </a:solidFill>
            </a:endParaRPr>
          </a:p>
        </p:txBody>
      </p:sp>
      <p:sp>
        <p:nvSpPr>
          <p:cNvPr id="6" name="Line 35"/>
          <p:cNvSpPr>
            <a:spLocks noChangeShapeType="1"/>
          </p:cNvSpPr>
          <p:nvPr/>
        </p:nvSpPr>
        <p:spPr bwMode="auto">
          <a:xfrm flipH="1" flipV="1">
            <a:off x="5485146" y="2328363"/>
            <a:ext cx="2645419" cy="521277"/>
          </a:xfrm>
          <a:prstGeom prst="line">
            <a:avLst/>
          </a:prstGeom>
          <a:noFill/>
          <a:ln w="76200">
            <a:solidFill>
              <a:srgbClr val="FFC000"/>
            </a:solidFill>
            <a:round/>
            <a:headEnd type="triangle" w="med" len="med"/>
            <a:tailEnd type="none" w="med" len="med"/>
          </a:ln>
        </p:spPr>
        <p:txBody>
          <a:bodyPr wrap="none" anchor="ctr"/>
          <a:lstStyle/>
          <a:p>
            <a:endParaRPr lang="hu-HU"/>
          </a:p>
        </p:txBody>
      </p:sp>
      <p:sp>
        <p:nvSpPr>
          <p:cNvPr id="7" name="Oval 4"/>
          <p:cNvSpPr>
            <a:spLocks noChangeArrowheads="1"/>
          </p:cNvSpPr>
          <p:nvPr/>
        </p:nvSpPr>
        <p:spPr bwMode="auto">
          <a:xfrm>
            <a:off x="6785310" y="3020952"/>
            <a:ext cx="779857" cy="485685"/>
          </a:xfrm>
          <a:prstGeom prst="ellipse">
            <a:avLst/>
          </a:prstGeom>
          <a:solidFill>
            <a:schemeClr val="accent3">
              <a:lumMod val="75000"/>
            </a:schemeClr>
          </a:solidFill>
          <a:ln w="12700">
            <a:solidFill>
              <a:schemeClr val="accent1"/>
            </a:solidFill>
            <a:round/>
            <a:headEnd/>
            <a:tailEnd/>
          </a:ln>
        </p:spPr>
        <p:txBody>
          <a:bodyPr wrap="none" anchor="ctr"/>
          <a:lstStyle/>
          <a:p>
            <a:endParaRPr lang="hu-HU"/>
          </a:p>
        </p:txBody>
      </p:sp>
      <p:sp>
        <p:nvSpPr>
          <p:cNvPr id="8" name="Line 7"/>
          <p:cNvSpPr>
            <a:spLocks noChangeShapeType="1"/>
          </p:cNvSpPr>
          <p:nvPr/>
        </p:nvSpPr>
        <p:spPr bwMode="auto">
          <a:xfrm flipH="1">
            <a:off x="3686509" y="2277679"/>
            <a:ext cx="1752600" cy="457200"/>
          </a:xfrm>
          <a:prstGeom prst="line">
            <a:avLst/>
          </a:prstGeom>
          <a:noFill/>
          <a:ln w="76200">
            <a:solidFill>
              <a:srgbClr val="00B050"/>
            </a:solidFill>
            <a:round/>
            <a:headEnd type="triangle" w="med" len="med"/>
            <a:tailEnd type="none" w="med" len="med"/>
          </a:ln>
        </p:spPr>
        <p:txBody>
          <a:bodyPr wrap="none" anchor="ctr"/>
          <a:lstStyle/>
          <a:p>
            <a:endParaRPr lang="hu-HU"/>
          </a:p>
        </p:txBody>
      </p:sp>
      <p:sp>
        <p:nvSpPr>
          <p:cNvPr id="9" name="Line 8"/>
          <p:cNvSpPr>
            <a:spLocks noChangeShapeType="1"/>
          </p:cNvSpPr>
          <p:nvPr/>
        </p:nvSpPr>
        <p:spPr bwMode="auto">
          <a:xfrm>
            <a:off x="4299284" y="2063366"/>
            <a:ext cx="0" cy="1747838"/>
          </a:xfrm>
          <a:prstGeom prst="line">
            <a:avLst/>
          </a:prstGeom>
          <a:noFill/>
          <a:ln w="12700">
            <a:solidFill>
              <a:schemeClr val="tx1"/>
            </a:solidFill>
            <a:round/>
            <a:headEnd/>
            <a:tailEnd/>
          </a:ln>
        </p:spPr>
        <p:txBody>
          <a:bodyPr wrap="none" anchor="ctr"/>
          <a:lstStyle/>
          <a:p>
            <a:endParaRPr lang="hu-HU"/>
          </a:p>
        </p:txBody>
      </p:sp>
      <p:grpSp>
        <p:nvGrpSpPr>
          <p:cNvPr id="10" name="Group 9"/>
          <p:cNvGrpSpPr>
            <a:grpSpLocks/>
          </p:cNvGrpSpPr>
          <p:nvPr/>
        </p:nvGrpSpPr>
        <p:grpSpPr bwMode="auto">
          <a:xfrm>
            <a:off x="2665747" y="2304666"/>
            <a:ext cx="906463" cy="979488"/>
            <a:chOff x="197" y="1687"/>
            <a:chExt cx="805" cy="868"/>
          </a:xfrm>
        </p:grpSpPr>
        <p:sp>
          <p:nvSpPr>
            <p:cNvPr id="11" name="Line 10"/>
            <p:cNvSpPr>
              <a:spLocks noChangeShapeType="1"/>
            </p:cNvSpPr>
            <p:nvPr/>
          </p:nvSpPr>
          <p:spPr bwMode="auto">
            <a:xfrm flipV="1">
              <a:off x="197" y="1877"/>
              <a:ext cx="606" cy="254"/>
            </a:xfrm>
            <a:prstGeom prst="line">
              <a:avLst/>
            </a:prstGeom>
            <a:noFill/>
            <a:ln w="38100">
              <a:solidFill>
                <a:schemeClr val="tx1"/>
              </a:solidFill>
              <a:round/>
              <a:headEnd/>
              <a:tailEnd/>
            </a:ln>
          </p:spPr>
          <p:txBody>
            <a:bodyPr wrap="none" anchor="ctr"/>
            <a:lstStyle/>
            <a:p>
              <a:endParaRPr lang="hu-HU"/>
            </a:p>
          </p:txBody>
        </p:sp>
        <p:sp>
          <p:nvSpPr>
            <p:cNvPr id="12" name="Line 11"/>
            <p:cNvSpPr>
              <a:spLocks noChangeShapeType="1"/>
            </p:cNvSpPr>
            <p:nvPr/>
          </p:nvSpPr>
          <p:spPr bwMode="auto">
            <a:xfrm>
              <a:off x="197" y="2131"/>
              <a:ext cx="606" cy="255"/>
            </a:xfrm>
            <a:prstGeom prst="line">
              <a:avLst/>
            </a:prstGeom>
            <a:noFill/>
            <a:ln w="38100">
              <a:solidFill>
                <a:schemeClr val="tx1"/>
              </a:solidFill>
              <a:round/>
              <a:headEnd/>
              <a:tailEnd/>
            </a:ln>
          </p:spPr>
          <p:txBody>
            <a:bodyPr wrap="none" anchor="ctr"/>
            <a:lstStyle/>
            <a:p>
              <a:endParaRPr lang="hu-HU"/>
            </a:p>
          </p:txBody>
        </p:sp>
        <p:sp>
          <p:nvSpPr>
            <p:cNvPr id="13" name="Oval 12"/>
            <p:cNvSpPr>
              <a:spLocks noChangeArrowheads="1"/>
            </p:cNvSpPr>
            <p:nvPr/>
          </p:nvSpPr>
          <p:spPr bwMode="auto">
            <a:xfrm>
              <a:off x="663" y="1920"/>
              <a:ext cx="187" cy="423"/>
            </a:xfrm>
            <a:prstGeom prst="ellipse">
              <a:avLst/>
            </a:prstGeom>
            <a:solidFill>
              <a:schemeClr val="bg1"/>
            </a:solidFill>
            <a:ln w="38100">
              <a:solidFill>
                <a:schemeClr val="tx1"/>
              </a:solidFill>
              <a:round/>
              <a:headEnd/>
              <a:tailEnd/>
            </a:ln>
          </p:spPr>
          <p:txBody>
            <a:bodyPr wrap="none" anchor="ctr"/>
            <a:lstStyle/>
            <a:p>
              <a:endParaRPr lang="hu-HU"/>
            </a:p>
          </p:txBody>
        </p:sp>
        <p:sp>
          <p:nvSpPr>
            <p:cNvPr id="14" name="Oval 13"/>
            <p:cNvSpPr>
              <a:spLocks noChangeArrowheads="1"/>
            </p:cNvSpPr>
            <p:nvPr/>
          </p:nvSpPr>
          <p:spPr bwMode="auto">
            <a:xfrm>
              <a:off x="757" y="2005"/>
              <a:ext cx="93" cy="254"/>
            </a:xfrm>
            <a:prstGeom prst="ellipse">
              <a:avLst/>
            </a:prstGeom>
            <a:solidFill>
              <a:srgbClr val="000000"/>
            </a:solidFill>
            <a:ln w="38100">
              <a:solidFill>
                <a:srgbClr val="000000"/>
              </a:solidFill>
              <a:round/>
              <a:headEnd/>
              <a:tailEnd/>
            </a:ln>
          </p:spPr>
          <p:txBody>
            <a:bodyPr wrap="none" anchor="ctr"/>
            <a:lstStyle/>
            <a:p>
              <a:endParaRPr lang="hu-HU"/>
            </a:p>
          </p:txBody>
        </p:sp>
        <p:sp>
          <p:nvSpPr>
            <p:cNvPr id="15" name="Freeform 14"/>
            <p:cNvSpPr>
              <a:spLocks/>
            </p:cNvSpPr>
            <p:nvPr/>
          </p:nvSpPr>
          <p:spPr bwMode="auto">
            <a:xfrm>
              <a:off x="757" y="1708"/>
              <a:ext cx="140" cy="169"/>
            </a:xfrm>
            <a:custGeom>
              <a:avLst/>
              <a:gdLst>
                <a:gd name="T0" fmla="*/ 0 w 144"/>
                <a:gd name="T1" fmla="*/ 61 h 192"/>
                <a:gd name="T2" fmla="*/ 75 w 144"/>
                <a:gd name="T3" fmla="*/ 47 h 192"/>
                <a:gd name="T4" fmla="*/ 112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6" name="Freeform 15"/>
            <p:cNvSpPr>
              <a:spLocks/>
            </p:cNvSpPr>
            <p:nvPr/>
          </p:nvSpPr>
          <p:spPr bwMode="auto">
            <a:xfrm>
              <a:off x="803" y="1740"/>
              <a:ext cx="186" cy="137"/>
            </a:xfrm>
            <a:custGeom>
              <a:avLst/>
              <a:gdLst>
                <a:gd name="T0" fmla="*/ 0 w 192"/>
                <a:gd name="T1" fmla="*/ 47 h 156"/>
                <a:gd name="T2" fmla="*/ 99 w 192"/>
                <a:gd name="T3" fmla="*/ 36 h 156"/>
                <a:gd name="T4" fmla="*/ 144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7" name="Freeform 16"/>
            <p:cNvSpPr>
              <a:spLocks/>
            </p:cNvSpPr>
            <p:nvPr/>
          </p:nvSpPr>
          <p:spPr bwMode="auto">
            <a:xfrm>
              <a:off x="757" y="2343"/>
              <a:ext cx="245" cy="128"/>
            </a:xfrm>
            <a:custGeom>
              <a:avLst/>
              <a:gdLst>
                <a:gd name="T0" fmla="*/ 0 w 252"/>
                <a:gd name="T1" fmla="*/ 0 h 144"/>
                <a:gd name="T2" fmla="*/ 112 w 252"/>
                <a:gd name="T3" fmla="*/ 17 h 144"/>
                <a:gd name="T4" fmla="*/ 195 w 252"/>
                <a:gd name="T5" fmla="*/ 50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8" name="Freeform 17"/>
            <p:cNvSpPr>
              <a:spLocks/>
            </p:cNvSpPr>
            <p:nvPr/>
          </p:nvSpPr>
          <p:spPr bwMode="auto">
            <a:xfrm>
              <a:off x="757" y="2343"/>
              <a:ext cx="140" cy="212"/>
            </a:xfrm>
            <a:custGeom>
              <a:avLst/>
              <a:gdLst>
                <a:gd name="T0" fmla="*/ 0 w 144"/>
                <a:gd name="T1" fmla="*/ 0 h 240"/>
                <a:gd name="T2" fmla="*/ 93 w 144"/>
                <a:gd name="T3" fmla="*/ 47 h 240"/>
                <a:gd name="T4" fmla="*/ 112 w 144"/>
                <a:gd name="T5" fmla="*/ 79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19" name="Freeform 18"/>
            <p:cNvSpPr>
              <a:spLocks/>
            </p:cNvSpPr>
            <p:nvPr/>
          </p:nvSpPr>
          <p:spPr bwMode="auto">
            <a:xfrm>
              <a:off x="757" y="2343"/>
              <a:ext cx="46" cy="212"/>
            </a:xfrm>
            <a:custGeom>
              <a:avLst/>
              <a:gdLst>
                <a:gd name="T0" fmla="*/ 0 w 48"/>
                <a:gd name="T1" fmla="*/ 0 h 240"/>
                <a:gd name="T2" fmla="*/ 33 w 48"/>
                <a:gd name="T3" fmla="*/ 47 h 240"/>
                <a:gd name="T4" fmla="*/ 0 w 48"/>
                <a:gd name="T5" fmla="*/ 79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sp>
          <p:nvSpPr>
            <p:cNvPr id="20" name="Freeform 19"/>
            <p:cNvSpPr>
              <a:spLocks/>
            </p:cNvSpPr>
            <p:nvPr/>
          </p:nvSpPr>
          <p:spPr bwMode="auto">
            <a:xfrm>
              <a:off x="780" y="1687"/>
              <a:ext cx="51" cy="190"/>
            </a:xfrm>
            <a:custGeom>
              <a:avLst/>
              <a:gdLst>
                <a:gd name="T0" fmla="*/ 0 w 52"/>
                <a:gd name="T1" fmla="*/ 68 h 216"/>
                <a:gd name="T2" fmla="*/ 39 w 52"/>
                <a:gd name="T3" fmla="*/ 30 h 216"/>
                <a:gd name="T4" fmla="*/ 24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p:spPr>
          <p:txBody>
            <a:bodyPr wrap="none" anchor="ctr"/>
            <a:lstStyle/>
            <a:p>
              <a:endParaRPr lang="hu-HU"/>
            </a:p>
          </p:txBody>
        </p:sp>
      </p:grpSp>
      <p:sp>
        <p:nvSpPr>
          <p:cNvPr id="21" name="Line 20"/>
          <p:cNvSpPr>
            <a:spLocks noChangeShapeType="1"/>
          </p:cNvSpPr>
          <p:nvPr/>
        </p:nvSpPr>
        <p:spPr bwMode="auto">
          <a:xfrm>
            <a:off x="4150060" y="2399916"/>
            <a:ext cx="295275" cy="0"/>
          </a:xfrm>
          <a:prstGeom prst="line">
            <a:avLst/>
          </a:prstGeom>
          <a:noFill/>
          <a:ln w="12700">
            <a:solidFill>
              <a:schemeClr val="tx1"/>
            </a:solidFill>
            <a:round/>
            <a:headEnd/>
            <a:tailEnd/>
          </a:ln>
        </p:spPr>
        <p:txBody>
          <a:bodyPr wrap="none" anchor="ctr"/>
          <a:lstStyle/>
          <a:p>
            <a:endParaRPr lang="hu-HU"/>
          </a:p>
        </p:txBody>
      </p:sp>
      <p:sp>
        <p:nvSpPr>
          <p:cNvPr id="22" name="Line 21"/>
          <p:cNvSpPr>
            <a:spLocks noChangeShapeType="1"/>
          </p:cNvSpPr>
          <p:nvPr/>
        </p:nvSpPr>
        <p:spPr bwMode="auto">
          <a:xfrm>
            <a:off x="4150060" y="2801554"/>
            <a:ext cx="295275" cy="0"/>
          </a:xfrm>
          <a:prstGeom prst="line">
            <a:avLst/>
          </a:prstGeom>
          <a:noFill/>
          <a:ln w="12700">
            <a:solidFill>
              <a:schemeClr val="tx1"/>
            </a:solidFill>
            <a:round/>
            <a:headEnd/>
            <a:tailEnd/>
          </a:ln>
        </p:spPr>
        <p:txBody>
          <a:bodyPr wrap="none" anchor="ctr"/>
          <a:lstStyle/>
          <a:p>
            <a:endParaRPr lang="hu-HU"/>
          </a:p>
        </p:txBody>
      </p:sp>
      <p:sp>
        <p:nvSpPr>
          <p:cNvPr id="23" name="Text Box 22"/>
          <p:cNvSpPr txBox="1">
            <a:spLocks noChangeArrowheads="1"/>
          </p:cNvSpPr>
          <p:nvPr/>
        </p:nvSpPr>
        <p:spPr bwMode="auto">
          <a:xfrm>
            <a:off x="3821477" y="1520256"/>
            <a:ext cx="798617" cy="461665"/>
          </a:xfrm>
          <a:prstGeom prst="rect">
            <a:avLst/>
          </a:prstGeom>
          <a:noFill/>
          <a:ln w="12700">
            <a:noFill/>
            <a:miter lim="800000"/>
            <a:headEnd/>
            <a:tailEnd/>
          </a:ln>
        </p:spPr>
        <p:txBody>
          <a:bodyPr wrap="none">
            <a:spAutoFit/>
          </a:bodyPr>
          <a:lstStyle/>
          <a:p>
            <a:pPr eaLnBrk="0" hangingPunct="0"/>
            <a:r>
              <a:rPr lang="en-US" dirty="0">
                <a:cs typeface="Tahoma" pitchFamily="34" charset="0"/>
              </a:rPr>
              <a:t>pixel</a:t>
            </a:r>
            <a:endParaRPr lang="hu-HU" dirty="0">
              <a:cs typeface="Tahoma" pitchFamily="34" charset="0"/>
            </a:endParaRPr>
          </a:p>
        </p:txBody>
      </p:sp>
      <p:sp>
        <p:nvSpPr>
          <p:cNvPr id="24" name="Line 23"/>
          <p:cNvSpPr>
            <a:spLocks noChangeShapeType="1"/>
          </p:cNvSpPr>
          <p:nvPr/>
        </p:nvSpPr>
        <p:spPr bwMode="auto">
          <a:xfrm flipH="1">
            <a:off x="5485146" y="1582354"/>
            <a:ext cx="609600" cy="685800"/>
          </a:xfrm>
          <a:prstGeom prst="line">
            <a:avLst/>
          </a:prstGeom>
          <a:noFill/>
          <a:ln w="76200">
            <a:solidFill>
              <a:schemeClr val="hlink"/>
            </a:solidFill>
            <a:round/>
            <a:headEnd/>
            <a:tailEnd type="triangle" w="med" len="med"/>
          </a:ln>
        </p:spPr>
        <p:txBody>
          <a:bodyPr wrap="none" anchor="ctr"/>
          <a:lstStyle/>
          <a:p>
            <a:endParaRPr lang="hu-HU"/>
          </a:p>
        </p:txBody>
      </p:sp>
      <p:sp>
        <p:nvSpPr>
          <p:cNvPr id="25" name="Line 24"/>
          <p:cNvSpPr>
            <a:spLocks noChangeShapeType="1"/>
          </p:cNvSpPr>
          <p:nvPr/>
        </p:nvSpPr>
        <p:spPr bwMode="auto">
          <a:xfrm flipH="1" flipV="1">
            <a:off x="5485146" y="2268154"/>
            <a:ext cx="1333500" cy="848990"/>
          </a:xfrm>
          <a:prstGeom prst="line">
            <a:avLst/>
          </a:prstGeom>
          <a:noFill/>
          <a:ln w="76200">
            <a:solidFill>
              <a:srgbClr val="FF0000"/>
            </a:solidFill>
            <a:round/>
            <a:headEnd type="triangle" w="med" len="med"/>
            <a:tailEnd type="none" w="med" len="med"/>
          </a:ln>
        </p:spPr>
        <p:txBody>
          <a:bodyPr wrap="none" anchor="ctr"/>
          <a:lstStyle/>
          <a:p>
            <a:endParaRPr lang="hu-HU"/>
          </a:p>
        </p:txBody>
      </p:sp>
      <p:sp>
        <p:nvSpPr>
          <p:cNvPr id="28" name="Line 37"/>
          <p:cNvSpPr>
            <a:spLocks noChangeShapeType="1"/>
          </p:cNvSpPr>
          <p:nvPr/>
        </p:nvSpPr>
        <p:spPr bwMode="auto">
          <a:xfrm flipH="1">
            <a:off x="5772484" y="1906205"/>
            <a:ext cx="431800" cy="287337"/>
          </a:xfrm>
          <a:prstGeom prst="line">
            <a:avLst/>
          </a:prstGeom>
          <a:noFill/>
          <a:ln w="76200">
            <a:solidFill>
              <a:srgbClr val="FF0000"/>
            </a:solidFill>
            <a:round/>
            <a:headEnd/>
            <a:tailEnd type="triangle" w="med" len="med"/>
          </a:ln>
        </p:spPr>
        <p:txBody>
          <a:bodyPr wrap="none" anchor="ctr"/>
          <a:lstStyle/>
          <a:p>
            <a:endParaRPr lang="hu-HU"/>
          </a:p>
        </p:txBody>
      </p:sp>
      <p:sp>
        <p:nvSpPr>
          <p:cNvPr id="29" name="Line 38"/>
          <p:cNvSpPr>
            <a:spLocks noChangeShapeType="1"/>
          </p:cNvSpPr>
          <p:nvPr/>
        </p:nvSpPr>
        <p:spPr bwMode="auto">
          <a:xfrm>
            <a:off x="5196221" y="1761741"/>
            <a:ext cx="215900" cy="431800"/>
          </a:xfrm>
          <a:prstGeom prst="line">
            <a:avLst/>
          </a:prstGeom>
          <a:noFill/>
          <a:ln w="76200">
            <a:solidFill>
              <a:srgbClr val="FF0000"/>
            </a:solidFill>
            <a:round/>
            <a:headEnd/>
            <a:tailEnd type="triangle" w="med" len="med"/>
          </a:ln>
        </p:spPr>
        <p:txBody>
          <a:bodyPr wrap="none" anchor="ctr"/>
          <a:lstStyle/>
          <a:p>
            <a:endParaRPr lang="hu-HU"/>
          </a:p>
        </p:txBody>
      </p:sp>
      <p:sp>
        <p:nvSpPr>
          <p:cNvPr id="30" name="TextBox 40"/>
          <p:cNvSpPr txBox="1"/>
          <p:nvPr/>
        </p:nvSpPr>
        <p:spPr>
          <a:xfrm>
            <a:off x="5210083" y="2264867"/>
            <a:ext cx="344966" cy="584775"/>
          </a:xfrm>
          <a:prstGeom prst="rect">
            <a:avLst/>
          </a:prstGeom>
          <a:noFill/>
        </p:spPr>
        <p:txBody>
          <a:bodyPr wrap="none" rtlCol="0">
            <a:spAutoFit/>
          </a:bodyPr>
          <a:lstStyle/>
          <a:p>
            <a:r>
              <a:rPr lang="hu-HU" sz="3200" b="1" i="1" dirty="0">
                <a:cs typeface="Times New Roman" panose="02020603050405020304" pitchFamily="18" charset="0"/>
              </a:rPr>
              <a:t>r</a:t>
            </a:r>
            <a:endParaRPr lang="en-US" sz="3200" b="1" i="1" dirty="0">
              <a:cs typeface="Times New Roman" panose="02020603050405020304" pitchFamily="18" charset="0"/>
            </a:endParaRPr>
          </a:p>
        </p:txBody>
      </p:sp>
      <p:sp>
        <p:nvSpPr>
          <p:cNvPr id="31" name="TextBox 41"/>
          <p:cNvSpPr txBox="1"/>
          <p:nvPr/>
        </p:nvSpPr>
        <p:spPr>
          <a:xfrm>
            <a:off x="6937260" y="2971406"/>
            <a:ext cx="367408" cy="584775"/>
          </a:xfrm>
          <a:prstGeom prst="rect">
            <a:avLst/>
          </a:prstGeom>
          <a:noFill/>
        </p:spPr>
        <p:txBody>
          <a:bodyPr wrap="none" rtlCol="0">
            <a:spAutoFit/>
          </a:bodyPr>
          <a:lstStyle/>
          <a:p>
            <a:r>
              <a:rPr lang="en-US" sz="3200" b="1" i="1" dirty="0">
                <a:cs typeface="Times New Roman" panose="02020603050405020304" pitchFamily="18" charset="0"/>
              </a:rPr>
              <a:t>y</a:t>
            </a:r>
            <a:endParaRPr lang="en-US" sz="3200" baseline="-25000" dirty="0">
              <a:cs typeface="Times New Roman" panose="02020603050405020304" pitchFamily="18" charset="0"/>
            </a:endParaRPr>
          </a:p>
        </p:txBody>
      </p:sp>
      <p:sp>
        <p:nvSpPr>
          <p:cNvPr id="32" name="Oval 2"/>
          <p:cNvSpPr>
            <a:spLocks noChangeArrowheads="1"/>
          </p:cNvSpPr>
          <p:nvPr/>
        </p:nvSpPr>
        <p:spPr bwMode="auto">
          <a:xfrm>
            <a:off x="4753309" y="1439480"/>
            <a:ext cx="1555750" cy="841375"/>
          </a:xfrm>
          <a:prstGeom prst="ellipse">
            <a:avLst/>
          </a:prstGeom>
          <a:solidFill>
            <a:srgbClr val="0070C0"/>
          </a:solidFill>
          <a:ln w="12700">
            <a:solidFill>
              <a:schemeClr val="accent1"/>
            </a:solidFill>
            <a:round/>
            <a:headEnd/>
            <a:tailEnd/>
          </a:ln>
        </p:spPr>
        <p:txBody>
          <a:bodyPr wrap="none" anchor="ctr"/>
          <a:lstStyle/>
          <a:p>
            <a:endParaRPr lang="hu-HU"/>
          </a:p>
        </p:txBody>
      </p:sp>
      <p:sp>
        <p:nvSpPr>
          <p:cNvPr id="33" name="Oval 6"/>
          <p:cNvSpPr>
            <a:spLocks noChangeArrowheads="1"/>
          </p:cNvSpPr>
          <p:nvPr/>
        </p:nvSpPr>
        <p:spPr bwMode="auto">
          <a:xfrm>
            <a:off x="7517619" y="1376772"/>
            <a:ext cx="1668857" cy="673100"/>
          </a:xfrm>
          <a:prstGeom prst="ellipse">
            <a:avLst/>
          </a:prstGeom>
          <a:solidFill>
            <a:srgbClr val="00B0F0"/>
          </a:solidFill>
          <a:ln w="12700">
            <a:solidFill>
              <a:schemeClr val="accent1"/>
            </a:solidFill>
            <a:round/>
            <a:headEnd/>
            <a:tailEnd/>
          </a:ln>
        </p:spPr>
        <p:txBody>
          <a:bodyPr wrap="none" anchor="ctr"/>
          <a:lstStyle/>
          <a:p>
            <a:endParaRPr lang="hu-HU"/>
          </a:p>
        </p:txBody>
      </p:sp>
      <p:graphicFrame>
        <p:nvGraphicFramePr>
          <p:cNvPr id="34" name="Object 41"/>
          <p:cNvGraphicFramePr>
            <a:graphicFrameLocks noChangeAspect="1"/>
          </p:cNvGraphicFramePr>
          <p:nvPr>
            <p:extLst>
              <p:ext uri="{D42A27DB-BD31-4B8C-83A1-F6EECF244321}">
                <p14:modId xmlns:p14="http://schemas.microsoft.com/office/powerpoint/2010/main" val="282788281"/>
              </p:ext>
            </p:extLst>
          </p:nvPr>
        </p:nvGraphicFramePr>
        <p:xfrm>
          <a:off x="8126868" y="2747584"/>
          <a:ext cx="921461" cy="1375636"/>
        </p:xfrm>
        <a:graphic>
          <a:graphicData uri="http://schemas.openxmlformats.org/presentationml/2006/ole">
            <mc:AlternateContent xmlns:mc="http://schemas.openxmlformats.org/markup-compatibility/2006">
              <mc:Choice xmlns:v="urn:schemas-microsoft-com:vml" Requires="v">
                <p:oleObj spid="_x0000_s12480" name="Klip" r:id="rId4" imgW="2478240" imgH="4461120" progId="">
                  <p:embed/>
                </p:oleObj>
              </mc:Choice>
              <mc:Fallback>
                <p:oleObj name="Klip" r:id="rId4" imgW="2478240" imgH="44611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868" y="2747584"/>
                        <a:ext cx="921461" cy="1375636"/>
                      </a:xfrm>
                      <a:prstGeom prst="rect">
                        <a:avLst/>
                      </a:prstGeom>
                      <a:noFill/>
                      <a:extLst/>
                    </p:spPr>
                  </p:pic>
                </p:oleObj>
              </mc:Fallback>
            </mc:AlternateContent>
          </a:graphicData>
        </a:graphic>
      </p:graphicFrame>
      <mc:AlternateContent xmlns:mc="http://schemas.openxmlformats.org/markup-compatibility/2006" xmlns:a14="http://schemas.microsoft.com/office/drawing/2010/main">
        <mc:Choice Requires="a14">
          <p:sp>
            <p:nvSpPr>
              <p:cNvPr id="37" name="Téglalap 36"/>
              <p:cNvSpPr/>
              <p:nvPr/>
            </p:nvSpPr>
            <p:spPr>
              <a:xfrm>
                <a:off x="5797518" y="2674364"/>
                <a:ext cx="59445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a:latin typeface="Cambria Math" panose="02040503050406030204" pitchFamily="18" charset="0"/>
                              <a:ea typeface="Cambria Math"/>
                            </a:rPr>
                          </m:ctrlPr>
                        </m:accPr>
                        <m:e>
                          <m:r>
                            <a:rPr lang="hu-HU" sz="3200" i="1">
                              <a:latin typeface="Cambria Math"/>
                              <a:ea typeface="Cambria Math"/>
                            </a:rPr>
                            <m:t>𝜔</m:t>
                          </m:r>
                        </m:e>
                      </m:acc>
                    </m:oMath>
                  </m:oMathPara>
                </a14:m>
                <a:endParaRPr lang="en-US" sz="3200" dirty="0"/>
              </a:p>
            </p:txBody>
          </p:sp>
        </mc:Choice>
        <mc:Fallback xmlns="">
          <p:sp>
            <p:nvSpPr>
              <p:cNvPr id="37" name="Téglalap 36"/>
              <p:cNvSpPr>
                <a:spLocks noRot="1" noChangeAspect="1" noMove="1" noResize="1" noEditPoints="1" noAdjustHandles="1" noChangeArrowheads="1" noChangeShapeType="1" noTextEdit="1"/>
              </p:cNvSpPr>
              <p:nvPr/>
            </p:nvSpPr>
            <p:spPr>
              <a:xfrm>
                <a:off x="5797518" y="2674364"/>
                <a:ext cx="594457" cy="584775"/>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9" name="Téglalap 38"/>
              <p:cNvSpPr/>
              <p:nvPr/>
            </p:nvSpPr>
            <p:spPr>
              <a:xfrm>
                <a:off x="3006936" y="4113076"/>
                <a:ext cx="5742982" cy="9531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i="1">
                              <a:latin typeface="Cambria Math" panose="02040503050406030204" pitchFamily="18" charset="0"/>
                              <a:ea typeface="Cambria Math"/>
                            </a:rPr>
                          </m:ctrlPr>
                        </m:naryPr>
                        <m:sub>
                          <m:r>
                            <m:rPr>
                              <m:sty m:val="p"/>
                              <m:brk m:alnAt="24"/>
                            </m:rPr>
                            <a:rPr lang="el-GR" i="1">
                              <a:latin typeface="Cambria Math"/>
                              <a:ea typeface="Cambria Math"/>
                            </a:rPr>
                            <m:t>Ω</m:t>
                          </m:r>
                        </m:sub>
                        <m:sup/>
                        <m:e>
                          <m:r>
                            <a:rPr lang="hu-HU" i="1">
                              <a:latin typeface="Cambria Math"/>
                            </a:rPr>
                            <m:t>𝐿</m:t>
                          </m:r>
                          <m:d>
                            <m:dPr>
                              <m:ctrlPr>
                                <a:rPr lang="hu-HU" i="1">
                                  <a:latin typeface="Cambria Math" panose="02040503050406030204" pitchFamily="18" charset="0"/>
                                </a:rPr>
                              </m:ctrlPr>
                            </m:dPr>
                            <m:e>
                              <m:r>
                                <a:rPr lang="en-US" b="1" i="1">
                                  <a:latin typeface="Cambria Math"/>
                                </a:rPr>
                                <m:t>𝒚</m:t>
                              </m:r>
                              <m:r>
                                <a:rPr lang="hu-HU" i="1">
                                  <a:latin typeface="Cambria Math"/>
                                </a:rPr>
                                <m:t>,</m:t>
                              </m:r>
                              <m:r>
                                <a:rPr lang="hu-HU" i="1">
                                  <a:latin typeface="Cambria Math"/>
                                  <a:ea typeface="Cambria Math"/>
                                </a:rPr>
                                <m:t>𝜔</m:t>
                              </m:r>
                              <m:r>
                                <a:rPr lang="en-US" i="1">
                                  <a:latin typeface="Cambria Math"/>
                                  <a:ea typeface="Cambria Math"/>
                                </a:rPr>
                                <m:t>′</m:t>
                              </m:r>
                            </m:e>
                          </m:d>
                          <m:r>
                            <a:rPr lang="en-US" i="1">
                              <a:latin typeface="Cambria Math"/>
                              <a:ea typeface="Cambria Math"/>
                            </a:rPr>
                            <m:t>𝑅</m:t>
                          </m:r>
                          <m:d>
                            <m:dPr>
                              <m:ctrlPr>
                                <a:rPr lang="hu-HU" i="1">
                                  <a:latin typeface="Cambria Math" panose="02040503050406030204" pitchFamily="18" charset="0"/>
                                </a:rPr>
                              </m:ctrlPr>
                            </m:dPr>
                            <m:e>
                              <m:r>
                                <a:rPr lang="hu-HU" i="1">
                                  <a:latin typeface="Cambria Math"/>
                                  <a:ea typeface="Cambria Math"/>
                                </a:rPr>
                                <m:t>𝜔</m:t>
                              </m:r>
                              <m:r>
                                <a:rPr lang="hu-HU" i="1">
                                  <a:latin typeface="Cambria Math"/>
                                </a:rPr>
                                <m:t>,</m:t>
                              </m:r>
                              <m:r>
                                <a:rPr lang="hu-HU" i="1">
                                  <a:latin typeface="Cambria Math"/>
                                  <a:ea typeface="Cambria Math"/>
                                </a:rPr>
                                <m:t>𝜔</m:t>
                              </m:r>
                              <m:r>
                                <a:rPr lang="en-US" i="1">
                                  <a:latin typeface="Cambria Math"/>
                                  <a:ea typeface="Cambria Math"/>
                                </a:rPr>
                                <m:t>′</m:t>
                              </m:r>
                            </m:e>
                          </m:d>
                        </m:e>
                      </m:nary>
                      <m:r>
                        <m:rPr>
                          <m:sty m:val="p"/>
                        </m:rPr>
                        <a:rPr lang="en-US">
                          <a:latin typeface="Cambria Math"/>
                          <a:ea typeface="Cambria Math"/>
                        </a:rPr>
                        <m:t>d</m:t>
                      </m:r>
                      <m:r>
                        <a:rPr lang="hu-HU" i="1">
                          <a:latin typeface="Cambria Math"/>
                          <a:ea typeface="Cambria Math"/>
                        </a:rPr>
                        <m:t>𝜔</m:t>
                      </m:r>
                      <m:r>
                        <a:rPr lang="en-US" i="1">
                          <a:latin typeface="Cambria Math"/>
                          <a:ea typeface="Cambria Math"/>
                        </a:rPr>
                        <m:t>′≈</m:t>
                      </m:r>
                      <m:f>
                        <m:fPr>
                          <m:ctrlPr>
                            <a:rPr lang="en-US" i="1">
                              <a:latin typeface="Cambria Math" panose="02040503050406030204" pitchFamily="18" charset="0"/>
                              <a:ea typeface="Cambria Math"/>
                            </a:rPr>
                          </m:ctrlPr>
                        </m:fPr>
                        <m:num>
                          <m:r>
                            <a:rPr lang="hu-HU" i="1">
                              <a:latin typeface="Cambria Math"/>
                            </a:rPr>
                            <m:t>𝐿</m:t>
                          </m:r>
                          <m:d>
                            <m:dPr>
                              <m:ctrlPr>
                                <a:rPr lang="hu-HU" i="1">
                                  <a:latin typeface="Cambria Math" panose="02040503050406030204" pitchFamily="18" charset="0"/>
                                </a:rPr>
                              </m:ctrlPr>
                            </m:dPr>
                            <m:e>
                              <m:r>
                                <a:rPr lang="en-US" b="1" i="1">
                                  <a:latin typeface="Cambria Math"/>
                                </a:rPr>
                                <m:t>𝒚</m:t>
                              </m:r>
                              <m:r>
                                <a:rPr lang="hu-HU" i="1">
                                  <a:latin typeface="Cambria Math"/>
                                </a:rPr>
                                <m:t>,</m:t>
                              </m:r>
                              <m:r>
                                <a:rPr lang="en-US" i="1">
                                  <a:latin typeface="Cambria Math"/>
                                  <a:ea typeface="Cambria Math"/>
                                </a:rPr>
                                <m:t> </m:t>
                              </m:r>
                              <m:acc>
                                <m:accPr>
                                  <m:chr m:val="̂"/>
                                  <m:ctrlPr>
                                    <a:rPr lang="en-US" i="1">
                                      <a:latin typeface="Cambria Math" panose="02040503050406030204" pitchFamily="18" charset="0"/>
                                      <a:ea typeface="Cambria Math"/>
                                    </a:rPr>
                                  </m:ctrlPr>
                                </m:accPr>
                                <m:e>
                                  <m:r>
                                    <a:rPr lang="hu-HU" i="1">
                                      <a:latin typeface="Cambria Math"/>
                                      <a:ea typeface="Cambria Math"/>
                                    </a:rPr>
                                    <m:t>𝜔</m:t>
                                  </m:r>
                                </m:e>
                              </m:acc>
                            </m:e>
                          </m:d>
                          <m:r>
                            <a:rPr lang="en-US" i="1">
                              <a:latin typeface="Cambria Math"/>
                              <a:ea typeface="Cambria Math"/>
                            </a:rPr>
                            <m:t>𝑅</m:t>
                          </m:r>
                          <m:d>
                            <m:dPr>
                              <m:ctrlPr>
                                <a:rPr lang="hu-HU" i="1">
                                  <a:latin typeface="Cambria Math" panose="02040503050406030204" pitchFamily="18" charset="0"/>
                                </a:rPr>
                              </m:ctrlPr>
                            </m:dPr>
                            <m:e>
                              <m:r>
                                <a:rPr lang="hu-HU" i="1">
                                  <a:latin typeface="Cambria Math"/>
                                  <a:ea typeface="Cambria Math"/>
                                </a:rPr>
                                <m:t>𝜔</m:t>
                              </m:r>
                              <m:r>
                                <a:rPr lang="hu-HU" i="1">
                                  <a:latin typeface="Cambria Math"/>
                                </a:rPr>
                                <m:t>,</m:t>
                              </m:r>
                              <m:acc>
                                <m:accPr>
                                  <m:chr m:val="̂"/>
                                  <m:ctrlPr>
                                    <a:rPr lang="hu-HU" i="1">
                                      <a:latin typeface="Cambria Math" panose="02040503050406030204" pitchFamily="18" charset="0"/>
                                      <a:ea typeface="Cambria Math"/>
                                    </a:rPr>
                                  </m:ctrlPr>
                                </m:accPr>
                                <m:e>
                                  <m:r>
                                    <a:rPr lang="hu-HU" i="1">
                                      <a:latin typeface="Cambria Math"/>
                                      <a:ea typeface="Cambria Math"/>
                                    </a:rPr>
                                    <m:t>𝜔</m:t>
                                  </m:r>
                                </m:e>
                              </m:acc>
                            </m:e>
                          </m:d>
                        </m:num>
                        <m:den>
                          <m:r>
                            <a:rPr lang="en-US" i="1">
                              <a:latin typeface="Cambria Math"/>
                              <a:ea typeface="Cambria Math"/>
                            </a:rPr>
                            <m:t>𝑝</m:t>
                          </m:r>
                          <m:r>
                            <a:rPr lang="en-US" i="1">
                              <a:latin typeface="Cambria Math"/>
                              <a:ea typeface="Cambria Math"/>
                            </a:rPr>
                            <m:t>(</m:t>
                          </m:r>
                          <m:acc>
                            <m:accPr>
                              <m:chr m:val="̂"/>
                              <m:ctrlPr>
                                <a:rPr lang="en-US" i="1">
                                  <a:latin typeface="Cambria Math" panose="02040503050406030204" pitchFamily="18" charset="0"/>
                                  <a:ea typeface="Cambria Math"/>
                                </a:rPr>
                              </m:ctrlPr>
                            </m:accPr>
                            <m:e>
                              <m:r>
                                <a:rPr lang="hu-HU" i="1">
                                  <a:latin typeface="Cambria Math"/>
                                  <a:ea typeface="Cambria Math"/>
                                </a:rPr>
                                <m:t>𝜔</m:t>
                              </m:r>
                            </m:e>
                          </m:acc>
                          <m:r>
                            <a:rPr lang="en-US" i="1">
                              <a:latin typeface="Cambria Math"/>
                              <a:ea typeface="Cambria Math"/>
                            </a:rPr>
                            <m:t>)</m:t>
                          </m:r>
                        </m:den>
                      </m:f>
                    </m:oMath>
                  </m:oMathPara>
                </a14:m>
                <a:endParaRPr lang="en-US" dirty="0"/>
              </a:p>
            </p:txBody>
          </p:sp>
        </mc:Choice>
        <mc:Fallback xmlns="">
          <p:sp>
            <p:nvSpPr>
              <p:cNvPr id="39" name="Téglalap 38"/>
              <p:cNvSpPr>
                <a:spLocks noRot="1" noChangeAspect="1" noMove="1" noResize="1" noEditPoints="1" noAdjustHandles="1" noChangeArrowheads="1" noChangeShapeType="1" noTextEdit="1"/>
              </p:cNvSpPr>
              <p:nvPr/>
            </p:nvSpPr>
            <p:spPr>
              <a:xfrm>
                <a:off x="3006936" y="4113076"/>
                <a:ext cx="5742982" cy="953146"/>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 name="Téglalap 40"/>
              <p:cNvSpPr/>
              <p:nvPr/>
            </p:nvSpPr>
            <p:spPr>
              <a:xfrm>
                <a:off x="2179041" y="5337213"/>
                <a:ext cx="7527317" cy="1200329"/>
              </a:xfrm>
              <a:prstGeom prst="rect">
                <a:avLst/>
              </a:prstGeom>
            </p:spPr>
            <p:txBody>
              <a:bodyPr wrap="none">
                <a:spAutoFit/>
              </a:bodyPr>
              <a:lstStyle/>
              <a:p>
                <a:pPr marL="342900" indent="-342900">
                  <a:buFont typeface="Arial" panose="020B0604020202020204" pitchFamily="34" charset="0"/>
                  <a:buChar char="•"/>
                </a:pPr>
                <a14:m>
                  <m:oMath xmlns:m="http://schemas.openxmlformats.org/officeDocument/2006/math">
                    <m:r>
                      <a:rPr lang="en-US" i="1">
                        <a:latin typeface="Cambria Math"/>
                        <a:ea typeface="Cambria Math"/>
                      </a:rPr>
                      <m:t>𝑝</m:t>
                    </m:r>
                    <m:r>
                      <a:rPr lang="en-US" i="1">
                        <a:latin typeface="Cambria Math"/>
                        <a:ea typeface="Cambria Math"/>
                      </a:rPr>
                      <m:t>(</m:t>
                    </m:r>
                    <m:acc>
                      <m:accPr>
                        <m:chr m:val="̂"/>
                        <m:ctrlPr>
                          <a:rPr lang="en-US" i="1">
                            <a:latin typeface="Cambria Math" panose="02040503050406030204" pitchFamily="18" charset="0"/>
                            <a:ea typeface="Cambria Math"/>
                          </a:rPr>
                        </m:ctrlPr>
                      </m:accPr>
                      <m:e>
                        <m:r>
                          <a:rPr lang="hu-HU" i="1">
                            <a:latin typeface="Cambria Math"/>
                            <a:ea typeface="Cambria Math"/>
                          </a:rPr>
                          <m:t>𝜔</m:t>
                        </m:r>
                      </m:e>
                    </m:acc>
                    <m:r>
                      <a:rPr lang="en-US" i="1">
                        <a:latin typeface="Cambria Math"/>
                        <a:ea typeface="Cambria Math"/>
                      </a:rPr>
                      <m:t>)</m:t>
                    </m:r>
                  </m:oMath>
                </a14:m>
                <a:r>
                  <a:rPr lang="en-US" dirty="0"/>
                  <a:t> </a:t>
                </a:r>
                <a:r>
                  <a:rPr lang="hu-HU" dirty="0"/>
                  <a:t>–</a:t>
                </a:r>
                <a:r>
                  <a:rPr lang="hu-HU" dirty="0" err="1"/>
                  <a:t>nak</a:t>
                </a:r>
                <a:r>
                  <a:rPr lang="hu-HU" dirty="0"/>
                  <a:t> az </a:t>
                </a:r>
                <a:r>
                  <a:rPr lang="hu-HU" dirty="0" err="1"/>
                  <a:t>integrandusra</a:t>
                </a:r>
                <a:r>
                  <a:rPr lang="hu-HU" dirty="0"/>
                  <a:t> kell hasonlítania </a:t>
                </a:r>
                <a:r>
                  <a:rPr lang="en-US" dirty="0"/>
                  <a:t>(</a:t>
                </a:r>
                <a:r>
                  <a:rPr lang="hu-HU" dirty="0"/>
                  <a:t>fontosság)</a:t>
                </a:r>
                <a:endParaRPr lang="en-US" dirty="0"/>
              </a:p>
              <a:p>
                <a:pPr marL="342900" indent="-342900">
                  <a:buFont typeface="Arial" panose="020B0604020202020204" pitchFamily="34" charset="0"/>
                  <a:buChar char="•"/>
                </a:pPr>
                <a:r>
                  <a:rPr lang="hu-HU" dirty="0"/>
                  <a:t>A</a:t>
                </a:r>
                <a14:m>
                  <m:oMath xmlns:m="http://schemas.openxmlformats.org/officeDocument/2006/math">
                    <m:r>
                      <a:rPr lang="hu-HU">
                        <a:latin typeface="Cambria Math"/>
                      </a:rPr>
                      <m:t> </m:t>
                    </m:r>
                    <m:r>
                      <a:rPr lang="hu-HU" i="1">
                        <a:latin typeface="Cambria Math"/>
                      </a:rPr>
                      <m:t>𝐿</m:t>
                    </m:r>
                    <m:d>
                      <m:dPr>
                        <m:ctrlPr>
                          <a:rPr lang="hu-HU" i="1">
                            <a:latin typeface="Cambria Math" panose="02040503050406030204" pitchFamily="18" charset="0"/>
                          </a:rPr>
                        </m:ctrlPr>
                      </m:dPr>
                      <m:e>
                        <m:r>
                          <a:rPr lang="en-US" b="1" i="1">
                            <a:latin typeface="Cambria Math"/>
                          </a:rPr>
                          <m:t>𝒚</m:t>
                        </m:r>
                        <m:r>
                          <a:rPr lang="hu-HU" i="1">
                            <a:latin typeface="Cambria Math"/>
                          </a:rPr>
                          <m:t>,</m:t>
                        </m:r>
                        <m:r>
                          <a:rPr lang="hu-HU" i="1">
                            <a:latin typeface="Cambria Math"/>
                            <a:ea typeface="Cambria Math"/>
                          </a:rPr>
                          <m:t>𝜔</m:t>
                        </m:r>
                        <m:r>
                          <a:rPr lang="en-US" i="1">
                            <a:latin typeface="Cambria Math"/>
                            <a:ea typeface="Cambria Math"/>
                          </a:rPr>
                          <m:t>′</m:t>
                        </m:r>
                      </m:e>
                    </m:d>
                  </m:oMath>
                </a14:m>
                <a:r>
                  <a:rPr lang="en-US" dirty="0"/>
                  <a:t> </a:t>
                </a:r>
                <a:r>
                  <a:rPr lang="hu-HU" dirty="0"/>
                  <a:t>nem ismerjük, mert éppen számoljuk</a:t>
                </a:r>
              </a:p>
              <a:p>
                <a:pPr marL="342900" indent="-342900">
                  <a:buFont typeface="Arial" panose="020B0604020202020204" pitchFamily="34" charset="0"/>
                  <a:buChar char="•"/>
                </a:pPr>
                <a14:m>
                  <m:oMath xmlns:m="http://schemas.openxmlformats.org/officeDocument/2006/math">
                    <m:r>
                      <a:rPr lang="en-US" i="1">
                        <a:latin typeface="Cambria Math"/>
                        <a:ea typeface="Cambria Math"/>
                      </a:rPr>
                      <m:t>𝑝</m:t>
                    </m:r>
                    <m:r>
                      <a:rPr lang="en-US" i="1">
                        <a:latin typeface="Cambria Math"/>
                        <a:ea typeface="Cambria Math"/>
                      </a:rPr>
                      <m:t>(</m:t>
                    </m:r>
                    <m:acc>
                      <m:accPr>
                        <m:chr m:val="̂"/>
                        <m:ctrlPr>
                          <a:rPr lang="en-US" i="1">
                            <a:latin typeface="Cambria Math" panose="02040503050406030204" pitchFamily="18" charset="0"/>
                            <a:ea typeface="Cambria Math"/>
                          </a:rPr>
                        </m:ctrlPr>
                      </m:accPr>
                      <m:e>
                        <m:r>
                          <a:rPr lang="hu-HU" i="1">
                            <a:latin typeface="Cambria Math"/>
                            <a:ea typeface="Cambria Math"/>
                          </a:rPr>
                          <m:t>𝜔</m:t>
                        </m:r>
                      </m:e>
                    </m:acc>
                    <m:r>
                      <a:rPr lang="en-US" i="1">
                        <a:latin typeface="Cambria Math"/>
                        <a:ea typeface="Cambria Math"/>
                      </a:rPr>
                      <m:t>)</m:t>
                    </m:r>
                  </m:oMath>
                </a14:m>
                <a:r>
                  <a:rPr lang="en-US" dirty="0"/>
                  <a:t> </a:t>
                </a:r>
                <a:r>
                  <a:rPr lang="hu-HU" dirty="0"/>
                  <a:t>legyen arányos</a:t>
                </a:r>
                <a:r>
                  <a:rPr lang="en-US" dirty="0"/>
                  <a:t> </a:t>
                </a:r>
                <a14:m>
                  <m:oMath xmlns:m="http://schemas.openxmlformats.org/officeDocument/2006/math">
                    <m:r>
                      <a:rPr lang="en-US" i="1">
                        <a:latin typeface="Cambria Math"/>
                        <a:ea typeface="Cambria Math"/>
                      </a:rPr>
                      <m:t>𝑅</m:t>
                    </m:r>
                    <m:d>
                      <m:dPr>
                        <m:ctrlPr>
                          <a:rPr lang="hu-HU" i="1">
                            <a:latin typeface="Cambria Math" panose="02040503050406030204" pitchFamily="18" charset="0"/>
                          </a:rPr>
                        </m:ctrlPr>
                      </m:dPr>
                      <m:e>
                        <m:r>
                          <a:rPr lang="hu-HU" i="1">
                            <a:latin typeface="Cambria Math"/>
                            <a:ea typeface="Cambria Math"/>
                          </a:rPr>
                          <m:t>𝜔</m:t>
                        </m:r>
                        <m:r>
                          <a:rPr lang="hu-HU" i="1">
                            <a:latin typeface="Cambria Math"/>
                          </a:rPr>
                          <m:t>,</m:t>
                        </m:r>
                        <m:acc>
                          <m:accPr>
                            <m:chr m:val="̂"/>
                            <m:ctrlPr>
                              <a:rPr lang="hu-HU" i="1">
                                <a:latin typeface="Cambria Math" panose="02040503050406030204" pitchFamily="18" charset="0"/>
                                <a:ea typeface="Cambria Math"/>
                              </a:rPr>
                            </m:ctrlPr>
                          </m:accPr>
                          <m:e>
                            <m:r>
                              <a:rPr lang="hu-HU" i="1">
                                <a:latin typeface="Cambria Math"/>
                                <a:ea typeface="Cambria Math"/>
                              </a:rPr>
                              <m:t>𝜔</m:t>
                            </m:r>
                          </m:e>
                        </m:acc>
                      </m:e>
                    </m:d>
                  </m:oMath>
                </a14:m>
                <a:endParaRPr lang="en-US" dirty="0"/>
              </a:p>
            </p:txBody>
          </p:sp>
        </mc:Choice>
        <mc:Fallback xmlns="">
          <p:sp>
            <p:nvSpPr>
              <p:cNvPr id="41" name="Téglalap 40"/>
              <p:cNvSpPr>
                <a:spLocks noRot="1" noChangeAspect="1" noMove="1" noResize="1" noEditPoints="1" noAdjustHandles="1" noChangeArrowheads="1" noChangeShapeType="1" noTextEdit="1"/>
              </p:cNvSpPr>
              <p:nvPr/>
            </p:nvSpPr>
            <p:spPr>
              <a:xfrm>
                <a:off x="2179041" y="5337213"/>
                <a:ext cx="7527317" cy="1200329"/>
              </a:xfrm>
              <a:prstGeom prst="rect">
                <a:avLst/>
              </a:prstGeom>
              <a:blipFill>
                <a:blip r:embed="rId8"/>
                <a:stretch>
                  <a:fillRect l="-1053" t="-4082" r="-243" b="-11224"/>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2" name="Téglalap 41"/>
              <p:cNvSpPr/>
              <p:nvPr/>
            </p:nvSpPr>
            <p:spPr>
              <a:xfrm>
                <a:off x="4456080" y="2492897"/>
                <a:ext cx="59445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3200" i="1">
                          <a:latin typeface="Cambria Math"/>
                          <a:ea typeface="Cambria Math"/>
                        </a:rPr>
                        <m:t>𝜔</m:t>
                      </m:r>
                    </m:oMath>
                  </m:oMathPara>
                </a14:m>
                <a:endParaRPr lang="en-US" sz="3200" dirty="0"/>
              </a:p>
            </p:txBody>
          </p:sp>
        </mc:Choice>
        <mc:Fallback xmlns="">
          <p:sp>
            <p:nvSpPr>
              <p:cNvPr id="42" name="Téglalap 41"/>
              <p:cNvSpPr>
                <a:spLocks noRot="1" noChangeAspect="1" noMove="1" noResize="1" noEditPoints="1" noAdjustHandles="1" noChangeArrowheads="1" noChangeShapeType="1" noTextEdit="1"/>
              </p:cNvSpPr>
              <p:nvPr/>
            </p:nvSpPr>
            <p:spPr>
              <a:xfrm>
                <a:off x="4456080" y="2492897"/>
                <a:ext cx="594458" cy="584775"/>
              </a:xfrm>
              <a:prstGeom prst="rect">
                <a:avLst/>
              </a:prstGeom>
              <a:blipFill>
                <a:blip r:embed="rId9"/>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2521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31" grpId="0"/>
      <p:bldP spid="3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solidFill>
                  <a:srgbClr val="FF0000"/>
                </a:solidFill>
              </a:rPr>
              <a:t>Tükör</a:t>
            </a:r>
            <a:r>
              <a:rPr lang="en-US" dirty="0" smtClean="0">
                <a:solidFill>
                  <a:srgbClr val="FF0000"/>
                </a:solidFill>
              </a:rPr>
              <a:t>: </a:t>
            </a:r>
            <a:r>
              <a:rPr lang="hu-HU" dirty="0" smtClean="0">
                <a:solidFill>
                  <a:srgbClr val="FF0000"/>
                </a:solidFill>
              </a:rPr>
              <a:t>Irány diszkrét eloszlású </a:t>
            </a:r>
            <a:br>
              <a:rPr lang="hu-HU" dirty="0" smtClean="0">
                <a:solidFill>
                  <a:srgbClr val="FF0000"/>
                </a:solidFill>
              </a:rPr>
            </a:br>
            <a:r>
              <a:rPr lang="hu-HU" dirty="0" smtClean="0">
                <a:solidFill>
                  <a:srgbClr val="FF0000"/>
                </a:solidFill>
              </a:rPr>
              <a:t>(</a:t>
            </a:r>
            <a:r>
              <a:rPr lang="en-US" dirty="0" err="1" smtClean="0">
                <a:solidFill>
                  <a:srgbClr val="FF0000"/>
                </a:solidFill>
              </a:rPr>
              <a:t>Diract</a:t>
            </a:r>
            <a:r>
              <a:rPr lang="en-US" dirty="0" smtClean="0">
                <a:solidFill>
                  <a:srgbClr val="FF0000"/>
                </a:solidFill>
              </a:rPr>
              <a:t>-delta</a:t>
            </a:r>
            <a:r>
              <a:rPr lang="hu-HU" dirty="0">
                <a:solidFill>
                  <a:srgbClr val="FF0000"/>
                </a:solidFill>
              </a:rPr>
              <a:t>)</a:t>
            </a:r>
            <a:endParaRPr lang="en-US" dirty="0">
              <a:solidFill>
                <a:srgbClr val="FF0000"/>
              </a:solidFill>
            </a:endParaRPr>
          </a:p>
        </p:txBody>
      </p:sp>
      <p:sp>
        <p:nvSpPr>
          <p:cNvPr id="3" name="Text Box 3"/>
          <p:cNvSpPr txBox="1">
            <a:spLocks noChangeArrowheads="1"/>
          </p:cNvSpPr>
          <p:nvPr/>
        </p:nvSpPr>
        <p:spPr bwMode="auto">
          <a:xfrm>
            <a:off x="2225675" y="2581932"/>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ES_tradnl" altLang="en-US" sz="2400">
              <a:latin typeface="Times New Roman" pitchFamily="18" charset="0"/>
            </a:endParaRPr>
          </a:p>
        </p:txBody>
      </p:sp>
      <mc:AlternateContent xmlns:mc="http://schemas.openxmlformats.org/markup-compatibility/2006" xmlns:a14="http://schemas.microsoft.com/office/drawing/2010/main">
        <mc:Choice Requires="a14">
          <p:sp>
            <p:nvSpPr>
              <p:cNvPr id="4" name="Rectangle 4"/>
              <p:cNvSpPr>
                <a:spLocks noChangeArrowheads="1"/>
              </p:cNvSpPr>
              <p:nvPr/>
            </p:nvSpPr>
            <p:spPr bwMode="auto">
              <a:xfrm>
                <a:off x="6828402" y="3110571"/>
                <a:ext cx="3389775" cy="58221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14:m>
                  <m:oMath xmlns:m="http://schemas.openxmlformats.org/officeDocument/2006/math">
                    <m:acc>
                      <m:accPr>
                        <m:chr m:val="̂"/>
                        <m:ctrlPr>
                          <a:rPr lang="hu-HU" i="1">
                            <a:latin typeface="Cambria Math" panose="02040503050406030204" pitchFamily="18" charset="0"/>
                            <a:ea typeface="Cambria Math"/>
                          </a:rPr>
                        </m:ctrlPr>
                      </m:accPr>
                      <m:e>
                        <m:r>
                          <a:rPr lang="hu-HU" i="1">
                            <a:latin typeface="Cambria Math"/>
                            <a:ea typeface="Cambria Math"/>
                          </a:rPr>
                          <m:t>𝜔</m:t>
                        </m:r>
                      </m:e>
                    </m:acc>
                  </m:oMath>
                </a14:m>
                <a:r>
                  <a:rPr lang="hu-HU" altLang="en-US" baseline="-25000" dirty="0">
                    <a:latin typeface="Times New Roman" pitchFamily="18" charset="0"/>
                  </a:rPr>
                  <a:t> </a:t>
                </a:r>
                <a:r>
                  <a:rPr lang="hu-HU" altLang="en-US" dirty="0">
                    <a:latin typeface="Times New Roman" pitchFamily="18" charset="0"/>
                  </a:rPr>
                  <a:t>= </a:t>
                </a:r>
                <a14:m>
                  <m:oMath xmlns:m="http://schemas.openxmlformats.org/officeDocument/2006/math">
                    <m:r>
                      <a:rPr lang="hu-HU" i="1">
                        <a:latin typeface="Cambria Math"/>
                        <a:ea typeface="Cambria Math"/>
                      </a:rPr>
                      <m:t>𝜔</m:t>
                    </m:r>
                  </m:oMath>
                </a14:m>
                <a:r>
                  <a:rPr lang="hu-HU" altLang="en-US" dirty="0">
                    <a:latin typeface="Times New Roman" pitchFamily="18" charset="0"/>
                  </a:rPr>
                  <a:t> + 2</a:t>
                </a:r>
                <a:r>
                  <a:rPr lang="hu-HU" altLang="en-US" b="1" dirty="0">
                    <a:latin typeface="Times New Roman" pitchFamily="18" charset="0"/>
                  </a:rPr>
                  <a:t>N </a:t>
                </a:r>
                <a:r>
                  <a:rPr lang="hu-HU" altLang="en-US" dirty="0">
                    <a:latin typeface="Times New Roman" pitchFamily="18" charset="0"/>
                  </a:rPr>
                  <a:t>cos </a:t>
                </a:r>
                <a:r>
                  <a:rPr lang="hu-HU" altLang="en-US" dirty="0">
                    <a:latin typeface="Symbol" pitchFamily="18" charset="2"/>
                  </a:rPr>
                  <a:t>a</a:t>
                </a:r>
                <a:r>
                  <a:rPr lang="hu-HU" altLang="en-US" dirty="0">
                    <a:latin typeface="Helvetica" pitchFamily="34" charset="0"/>
                  </a:rPr>
                  <a:t> </a:t>
                </a:r>
              </a:p>
            </p:txBody>
          </p:sp>
        </mc:Choice>
        <mc:Fallback xmlns="">
          <p:sp>
            <p:nvSpPr>
              <p:cNvPr id="4" name="Rectangle 4"/>
              <p:cNvSpPr>
                <a:spLocks noRot="1" noChangeAspect="1" noMove="1" noResize="1" noEditPoints="1" noAdjustHandles="1" noChangeArrowheads="1" noChangeShapeType="1" noTextEdit="1"/>
              </p:cNvSpPr>
              <p:nvPr/>
            </p:nvSpPr>
            <p:spPr bwMode="auto">
              <a:xfrm>
                <a:off x="6828402" y="3110571"/>
                <a:ext cx="3389775" cy="582211"/>
              </a:xfrm>
              <a:prstGeom prst="rect">
                <a:avLst/>
              </a:prstGeom>
              <a:blipFill>
                <a:blip r:embed="rId3"/>
                <a:stretch>
                  <a:fillRect t="-13542"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 name="Line 5"/>
          <p:cNvSpPr>
            <a:spLocks noChangeShapeType="1"/>
          </p:cNvSpPr>
          <p:nvPr/>
        </p:nvSpPr>
        <p:spPr bwMode="auto">
          <a:xfrm flipH="1" flipV="1">
            <a:off x="2393950" y="2940707"/>
            <a:ext cx="1524000" cy="89535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6"/>
          <p:cNvSpPr>
            <a:spLocks noChangeShapeType="1"/>
          </p:cNvSpPr>
          <p:nvPr/>
        </p:nvSpPr>
        <p:spPr bwMode="auto">
          <a:xfrm flipH="1">
            <a:off x="3917950" y="2921657"/>
            <a:ext cx="1524000" cy="91440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7"/>
          <p:cNvSpPr>
            <a:spLocks noChangeShapeType="1"/>
          </p:cNvSpPr>
          <p:nvPr/>
        </p:nvSpPr>
        <p:spPr bwMode="auto">
          <a:xfrm>
            <a:off x="2012950" y="3836057"/>
            <a:ext cx="3733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8"/>
          <p:cNvSpPr>
            <a:spLocks noChangeShapeType="1"/>
          </p:cNvSpPr>
          <p:nvPr/>
        </p:nvSpPr>
        <p:spPr bwMode="auto">
          <a:xfrm flipV="1">
            <a:off x="3917950" y="2064407"/>
            <a:ext cx="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15"/>
          <p:cNvSpPr>
            <a:spLocks noChangeArrowheads="1"/>
          </p:cNvSpPr>
          <p:nvPr/>
        </p:nvSpPr>
        <p:spPr bwMode="auto">
          <a:xfrm>
            <a:off x="3929064" y="3194707"/>
            <a:ext cx="441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a:latin typeface="Symbol" pitchFamily="18" charset="2"/>
              </a:rPr>
              <a:t>a</a:t>
            </a:r>
          </a:p>
        </p:txBody>
      </p:sp>
      <p:sp>
        <p:nvSpPr>
          <p:cNvPr id="16" name="Rectangle 16"/>
          <p:cNvSpPr>
            <a:spLocks noChangeArrowheads="1"/>
          </p:cNvSpPr>
          <p:nvPr/>
        </p:nvSpPr>
        <p:spPr bwMode="auto">
          <a:xfrm>
            <a:off x="3471864" y="3194707"/>
            <a:ext cx="441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a:latin typeface="Symbol" pitchFamily="18" charset="2"/>
              </a:rPr>
              <a:t>a</a:t>
            </a:r>
          </a:p>
        </p:txBody>
      </p:sp>
      <p:sp>
        <p:nvSpPr>
          <p:cNvPr id="18" name="Rectangle 18"/>
          <p:cNvSpPr>
            <a:spLocks noChangeArrowheads="1"/>
          </p:cNvSpPr>
          <p:nvPr/>
        </p:nvSpPr>
        <p:spPr bwMode="auto">
          <a:xfrm>
            <a:off x="3917950" y="1808821"/>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b="1">
                <a:latin typeface="Times New Roman" pitchFamily="18" charset="0"/>
              </a:rPr>
              <a:t>N</a:t>
            </a:r>
            <a:endParaRPr lang="hu-HU" altLang="en-US">
              <a:latin typeface="Times New Roman" pitchFamily="18" charset="0"/>
            </a:endParaRPr>
          </a:p>
        </p:txBody>
      </p:sp>
      <p:sp>
        <p:nvSpPr>
          <p:cNvPr id="20" name="Rectangle 20"/>
          <p:cNvSpPr>
            <a:spLocks noChangeArrowheads="1"/>
          </p:cNvSpPr>
          <p:nvPr/>
        </p:nvSpPr>
        <p:spPr bwMode="auto">
          <a:xfrm>
            <a:off x="6786563" y="3034370"/>
            <a:ext cx="3287712" cy="730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2400">
              <a:latin typeface="Times New Roman" pitchFamily="18" charset="0"/>
            </a:endParaRPr>
          </a:p>
        </p:txBody>
      </p:sp>
      <mc:AlternateContent xmlns:mc="http://schemas.openxmlformats.org/markup-compatibility/2006" xmlns:a14="http://schemas.microsoft.com/office/drawing/2010/main">
        <mc:Choice Requires="a14">
          <p:sp>
            <p:nvSpPr>
              <p:cNvPr id="21" name="Rectangle 24"/>
              <p:cNvSpPr>
                <a:spLocks noChangeArrowheads="1"/>
              </p:cNvSpPr>
              <p:nvPr/>
            </p:nvSpPr>
            <p:spPr bwMode="auto">
              <a:xfrm>
                <a:off x="7181592" y="2119971"/>
                <a:ext cx="2766836"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pPr>
                <a:r>
                  <a:rPr lang="hu-HU" altLang="en-US" dirty="0">
                    <a:latin typeface="Times New Roman" pitchFamily="18" charset="0"/>
                  </a:rPr>
                  <a:t>cos </a:t>
                </a:r>
                <a:r>
                  <a:rPr lang="hu-HU" altLang="en-US" dirty="0">
                    <a:latin typeface="Symbol" pitchFamily="18" charset="2"/>
                  </a:rPr>
                  <a:t>a </a:t>
                </a:r>
                <a:r>
                  <a:rPr lang="hu-HU" altLang="en-US" dirty="0">
                    <a:latin typeface="Times New Roman" pitchFamily="18" charset="0"/>
                  </a:rPr>
                  <a:t>= - (</a:t>
                </a:r>
                <a14:m>
                  <m:oMath xmlns:m="http://schemas.openxmlformats.org/officeDocument/2006/math">
                    <m:r>
                      <a:rPr lang="hu-HU" i="1">
                        <a:latin typeface="Cambria Math"/>
                        <a:ea typeface="Cambria Math"/>
                      </a:rPr>
                      <m:t>𝜔</m:t>
                    </m:r>
                  </m:oMath>
                </a14:m>
                <a:r>
                  <a:rPr lang="hu-HU" altLang="en-US" dirty="0">
                    <a:latin typeface="Times New Roman" pitchFamily="18" charset="0"/>
                    <a:sym typeface="Symbol" pitchFamily="18" charset="2"/>
                  </a:rPr>
                  <a:t>·</a:t>
                </a:r>
                <a:r>
                  <a:rPr lang="hu-HU" altLang="en-US" b="1" dirty="0">
                    <a:latin typeface="Times New Roman" pitchFamily="18" charset="0"/>
                  </a:rPr>
                  <a:t>N</a:t>
                </a:r>
                <a:r>
                  <a:rPr lang="hu-HU" altLang="en-US" dirty="0">
                    <a:latin typeface="Times New Roman" pitchFamily="18" charset="0"/>
                  </a:rPr>
                  <a:t>)</a:t>
                </a:r>
                <a:r>
                  <a:rPr lang="hu-HU" altLang="en-US" dirty="0">
                    <a:latin typeface="Symbol" pitchFamily="18" charset="2"/>
                  </a:rPr>
                  <a:t> </a:t>
                </a:r>
              </a:p>
            </p:txBody>
          </p:sp>
        </mc:Choice>
        <mc:Fallback xmlns="">
          <p:sp>
            <p:nvSpPr>
              <p:cNvPr id="21" name="Rectangle 24"/>
              <p:cNvSpPr>
                <a:spLocks noRot="1" noChangeAspect="1" noMove="1" noResize="1" noEditPoints="1" noAdjustHandles="1" noChangeArrowheads="1" noChangeShapeType="1" noTextEdit="1"/>
              </p:cNvSpPr>
              <p:nvPr/>
            </p:nvSpPr>
            <p:spPr bwMode="auto">
              <a:xfrm>
                <a:off x="7181592" y="2119971"/>
                <a:ext cx="2766836" cy="584775"/>
              </a:xfrm>
              <a:prstGeom prst="rect">
                <a:avLst/>
              </a:prstGeom>
              <a:blipFill>
                <a:blip r:embed="rId4"/>
                <a:stretch>
                  <a:fillRect l="-5507" t="-13542" r="-5286" b="-3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2" name="Rectangle 28"/>
          <p:cNvSpPr>
            <a:spLocks noChangeArrowheads="1"/>
          </p:cNvSpPr>
          <p:nvPr/>
        </p:nvSpPr>
        <p:spPr bwMode="auto">
          <a:xfrm>
            <a:off x="3797855" y="3728108"/>
            <a:ext cx="3449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b="1" i="1" dirty="0">
                <a:latin typeface="Times New Roman" pitchFamily="18" charset="0"/>
              </a:rPr>
              <a:t>r</a:t>
            </a:r>
          </a:p>
        </p:txBody>
      </p:sp>
      <p:sp>
        <p:nvSpPr>
          <p:cNvPr id="23" name="Téglalap 4"/>
          <p:cNvSpPr/>
          <p:nvPr/>
        </p:nvSpPr>
        <p:spPr>
          <a:xfrm>
            <a:off x="1787562" y="4725144"/>
            <a:ext cx="8568951" cy="136815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defRPr/>
            </a:pPr>
            <a:r>
              <a:rPr lang="hu-HU" sz="2000" b="1" dirty="0" err="1">
                <a:solidFill>
                  <a:schemeClr val="tx1"/>
                </a:solidFill>
                <a:latin typeface="Courier New" panose="02070309020205020404" pitchFamily="49" charset="0"/>
                <a:cs typeface="Courier New" panose="02070309020205020404" pitchFamily="49" charset="0"/>
              </a:rPr>
              <a:t>float</a:t>
            </a:r>
            <a:r>
              <a:rPr lang="hu-HU" sz="2000" b="1" dirty="0">
                <a:solidFill>
                  <a:schemeClr val="tx1"/>
                </a:solidFill>
                <a:latin typeface="Courier New" panose="02070309020205020404" pitchFamily="49" charset="0"/>
                <a:cs typeface="Courier New" panose="02070309020205020404" pitchFamily="49" charset="0"/>
              </a:rPr>
              <a:t> </a:t>
            </a:r>
            <a:r>
              <a:rPr lang="en-US" sz="2000" b="1" dirty="0" err="1">
                <a:solidFill>
                  <a:schemeClr val="tx1"/>
                </a:solidFill>
                <a:latin typeface="Courier New" panose="02070309020205020404" pitchFamily="49" charset="0"/>
                <a:cs typeface="Courier New" panose="02070309020205020404" pitchFamily="49" charset="0"/>
              </a:rPr>
              <a:t>SampleMirror</a:t>
            </a:r>
            <a:r>
              <a:rPr lang="en-US" sz="2000" b="1" dirty="0">
                <a:solidFill>
                  <a:schemeClr val="tx1"/>
                </a:solidFill>
                <a:latin typeface="Courier New" panose="02070309020205020404" pitchFamily="49" charset="0"/>
                <a:cs typeface="Courier New" panose="02070309020205020404" pitchFamily="49" charset="0"/>
              </a:rPr>
              <a:t>(vec3 N, vec3 </a:t>
            </a:r>
            <a:r>
              <a:rPr lang="en-US" sz="2000" b="1" dirty="0" err="1">
                <a:solidFill>
                  <a:schemeClr val="tx1"/>
                </a:solidFill>
                <a:latin typeface="Courier New" panose="02070309020205020404" pitchFamily="49" charset="0"/>
                <a:cs typeface="Courier New" panose="02070309020205020404" pitchFamily="49" charset="0"/>
              </a:rPr>
              <a:t>inDir</a:t>
            </a:r>
            <a:r>
              <a:rPr lang="en-US" sz="2000" b="1" dirty="0">
                <a:solidFill>
                  <a:schemeClr val="tx1"/>
                </a:solidFill>
                <a:latin typeface="Courier New" panose="02070309020205020404" pitchFamily="49" charset="0"/>
                <a:cs typeface="Courier New" panose="02070309020205020404" pitchFamily="49" charset="0"/>
              </a:rPr>
              <a:t>, vec3&amp; </a:t>
            </a:r>
            <a:r>
              <a:rPr lang="en-US" sz="2000" b="1" dirty="0" err="1">
                <a:solidFill>
                  <a:schemeClr val="tx1"/>
                </a:solidFill>
                <a:latin typeface="Courier New" panose="02070309020205020404" pitchFamily="49" charset="0"/>
                <a:cs typeface="Courier New" panose="02070309020205020404" pitchFamily="49" charset="0"/>
              </a:rPr>
              <a:t>outDir</a:t>
            </a:r>
            <a:r>
              <a:rPr lang="en-US" sz="2000" b="1" dirty="0">
                <a:solidFill>
                  <a:schemeClr val="tx1"/>
                </a:solidFill>
                <a:latin typeface="Courier New" panose="02070309020205020404" pitchFamily="49" charset="0"/>
                <a:cs typeface="Courier New" panose="02070309020205020404" pitchFamily="49" charset="0"/>
              </a:rPr>
              <a:t>)</a:t>
            </a:r>
            <a:r>
              <a:rPr lang="hu-HU" sz="2000" b="1" dirty="0">
                <a:solidFill>
                  <a:schemeClr val="tx1"/>
                </a:solidFill>
                <a:latin typeface="Courier New" panose="02070309020205020404" pitchFamily="49" charset="0"/>
                <a:cs typeface="Courier New" panose="02070309020205020404" pitchFamily="49" charset="0"/>
              </a:rPr>
              <a:t> </a:t>
            </a:r>
            <a:r>
              <a:rPr lang="en-US" sz="2000" b="1" dirty="0">
                <a:solidFill>
                  <a:schemeClr val="tx1"/>
                </a:solidFill>
                <a:latin typeface="Courier New" panose="02070309020205020404" pitchFamily="49" charset="0"/>
                <a:cs typeface="Courier New" panose="02070309020205020404" pitchFamily="49" charset="0"/>
              </a:rPr>
              <a:t>{</a:t>
            </a:r>
          </a:p>
          <a:p>
            <a:pPr>
              <a:defRPr/>
            </a:pPr>
            <a:r>
              <a:rPr lang="en-US" sz="2000" b="1" dirty="0">
                <a:solidFill>
                  <a:schemeClr val="tx1"/>
                </a:solidFill>
                <a:latin typeface="Courier New" panose="02070309020205020404" pitchFamily="49" charset="0"/>
                <a:cs typeface="Courier New" panose="02070309020205020404" pitchFamily="49" charset="0"/>
              </a:rPr>
              <a:t>   </a:t>
            </a:r>
            <a:r>
              <a:rPr lang="en-US" sz="2000" b="1" dirty="0" err="1">
                <a:solidFill>
                  <a:schemeClr val="tx1"/>
                </a:solidFill>
                <a:latin typeface="Courier New" pitchFamily="49" charset="0"/>
                <a:cs typeface="Courier New" pitchFamily="49" charset="0"/>
              </a:rPr>
              <a:t>outDir</a:t>
            </a:r>
            <a:r>
              <a:rPr lang="en-US" sz="2000" b="1" dirty="0">
                <a:solidFill>
                  <a:schemeClr val="tx1"/>
                </a:solidFill>
                <a:latin typeface="Courier New" pitchFamily="49" charset="0"/>
                <a:cs typeface="Courier New" pitchFamily="49" charset="0"/>
              </a:rPr>
              <a:t> = </a:t>
            </a:r>
            <a:r>
              <a:rPr lang="en-US" sz="2000" b="1" dirty="0" err="1">
                <a:solidFill>
                  <a:schemeClr val="tx1"/>
                </a:solidFill>
                <a:latin typeface="Courier New" pitchFamily="49" charset="0"/>
                <a:cs typeface="Courier New" pitchFamily="49" charset="0"/>
              </a:rPr>
              <a:t>inDir</a:t>
            </a:r>
            <a:r>
              <a:rPr lang="en-US" sz="2000" b="1" dirty="0">
                <a:solidFill>
                  <a:schemeClr val="tx1"/>
                </a:solidFill>
                <a:latin typeface="Courier New" pitchFamily="49" charset="0"/>
                <a:cs typeface="Courier New" pitchFamily="49" charset="0"/>
              </a:rPr>
              <a:t> - N *</a:t>
            </a:r>
            <a:r>
              <a:rPr lang="hu-HU" sz="2000" b="1" dirty="0">
                <a:solidFill>
                  <a:schemeClr val="tx1"/>
                </a:solidFill>
                <a:latin typeface="Courier New" pitchFamily="49" charset="0"/>
                <a:cs typeface="Courier New" pitchFamily="49" charset="0"/>
              </a:rPr>
              <a:t> </a:t>
            </a:r>
            <a:r>
              <a:rPr lang="hu-HU" sz="2000" b="1" dirty="0" err="1">
                <a:solidFill>
                  <a:schemeClr val="tx1"/>
                </a:solidFill>
                <a:latin typeface="Courier New" pitchFamily="49" charset="0"/>
                <a:cs typeface="Courier New" pitchFamily="49" charset="0"/>
              </a:rPr>
              <a:t>dot</a:t>
            </a:r>
            <a:r>
              <a:rPr lang="hu-HU" sz="2000" b="1" dirty="0">
                <a:solidFill>
                  <a:schemeClr val="tx1"/>
                </a:solidFill>
                <a:latin typeface="Courier New" pitchFamily="49" charset="0"/>
                <a:cs typeface="Courier New" pitchFamily="49" charset="0"/>
              </a:rPr>
              <a:t>(</a:t>
            </a:r>
            <a:r>
              <a:rPr lang="en-US" sz="2000" b="1" dirty="0">
                <a:solidFill>
                  <a:schemeClr val="tx1"/>
                </a:solidFill>
                <a:latin typeface="Courier New" pitchFamily="49" charset="0"/>
                <a:cs typeface="Courier New" pitchFamily="49" charset="0"/>
              </a:rPr>
              <a:t>N</a:t>
            </a:r>
            <a:r>
              <a:rPr lang="hu-HU" sz="2000" b="1" dirty="0">
                <a:solidFill>
                  <a:schemeClr val="tx1"/>
                </a:solidFill>
                <a:latin typeface="Courier New" pitchFamily="49" charset="0"/>
                <a:cs typeface="Courier New" pitchFamily="49" charset="0"/>
              </a:rPr>
              <a:t>, </a:t>
            </a:r>
            <a:r>
              <a:rPr lang="en-US" sz="2000" b="1" dirty="0" err="1">
                <a:solidFill>
                  <a:schemeClr val="tx1"/>
                </a:solidFill>
                <a:latin typeface="Courier New" pitchFamily="49" charset="0"/>
                <a:cs typeface="Courier New" pitchFamily="49" charset="0"/>
              </a:rPr>
              <a:t>inDir</a:t>
            </a:r>
            <a:r>
              <a:rPr lang="en-US" sz="2000" b="1" dirty="0">
                <a:solidFill>
                  <a:schemeClr val="tx1"/>
                </a:solidFill>
                <a:latin typeface="Courier New" pitchFamily="49" charset="0"/>
                <a:cs typeface="Courier New" pitchFamily="49" charset="0"/>
              </a:rPr>
              <a:t>) * 2</a:t>
            </a:r>
            <a:r>
              <a:rPr lang="hu-HU" sz="2000" b="1" dirty="0">
                <a:solidFill>
                  <a:schemeClr val="tx1"/>
                </a:solidFill>
                <a:latin typeface="Courier New" pitchFamily="49" charset="0"/>
                <a:cs typeface="Courier New" pitchFamily="49" charset="0"/>
              </a:rPr>
              <a:t>.0f</a:t>
            </a:r>
            <a:r>
              <a:rPr lang="en-US" sz="2000" b="1" dirty="0">
                <a:solidFill>
                  <a:schemeClr val="tx1"/>
                </a:solidFill>
                <a:latin typeface="Courier New" pitchFamily="49" charset="0"/>
                <a:cs typeface="Courier New" pitchFamily="49" charset="0"/>
              </a:rPr>
              <a:t>;</a:t>
            </a:r>
          </a:p>
          <a:p>
            <a:pPr algn="l">
              <a:defRPr/>
            </a:pPr>
            <a:r>
              <a:rPr lang="en-US" sz="2000" b="1" dirty="0">
                <a:solidFill>
                  <a:schemeClr val="tx1"/>
                </a:solidFill>
                <a:latin typeface="Courier New" pitchFamily="49" charset="0"/>
                <a:cs typeface="Courier New" pitchFamily="49" charset="0"/>
              </a:rPr>
              <a:t>   return 1; // pdf</a:t>
            </a:r>
          </a:p>
          <a:p>
            <a:pPr algn="l">
              <a:defRPr/>
            </a:pPr>
            <a:r>
              <a:rPr lang="en-US" sz="2000" b="1" dirty="0">
                <a:solidFill>
                  <a:schemeClr val="tx1"/>
                </a:solidFill>
                <a:latin typeface="Courier New" pitchFamily="49" charset="0"/>
                <a:cs typeface="Courier New" pitchFamily="49" charset="0"/>
              </a:rPr>
              <a:t>}</a:t>
            </a:r>
          </a:p>
        </p:txBody>
      </p:sp>
      <mc:AlternateContent xmlns:mc="http://schemas.openxmlformats.org/markup-compatibility/2006" xmlns:a14="http://schemas.microsoft.com/office/drawing/2010/main">
        <mc:Choice Requires="a14">
          <p:sp>
            <p:nvSpPr>
              <p:cNvPr id="24" name="Téglalap 23"/>
              <p:cNvSpPr/>
              <p:nvPr/>
            </p:nvSpPr>
            <p:spPr>
              <a:xfrm>
                <a:off x="2516738" y="3185489"/>
                <a:ext cx="59445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sz="3200" i="1">
                          <a:latin typeface="Cambria Math"/>
                          <a:ea typeface="Cambria Math"/>
                        </a:rPr>
                        <m:t>𝜔</m:t>
                      </m:r>
                    </m:oMath>
                  </m:oMathPara>
                </a14:m>
                <a:endParaRPr lang="en-US" sz="3200" dirty="0"/>
              </a:p>
            </p:txBody>
          </p:sp>
        </mc:Choice>
        <mc:Fallback xmlns="">
          <p:sp>
            <p:nvSpPr>
              <p:cNvPr id="24" name="Téglalap 23"/>
              <p:cNvSpPr>
                <a:spLocks noRot="1" noChangeAspect="1" noMove="1" noResize="1" noEditPoints="1" noAdjustHandles="1" noChangeArrowheads="1" noChangeShapeType="1" noTextEdit="1"/>
              </p:cNvSpPr>
              <p:nvPr/>
            </p:nvSpPr>
            <p:spPr>
              <a:xfrm>
                <a:off x="2516738" y="3185489"/>
                <a:ext cx="594458" cy="584775"/>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 name="Téglalap 26"/>
              <p:cNvSpPr/>
              <p:nvPr/>
            </p:nvSpPr>
            <p:spPr>
              <a:xfrm>
                <a:off x="5152294" y="2997858"/>
                <a:ext cx="59445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a:latin typeface="Cambria Math" panose="02040503050406030204" pitchFamily="18" charset="0"/>
                              <a:ea typeface="Cambria Math"/>
                            </a:rPr>
                          </m:ctrlPr>
                        </m:accPr>
                        <m:e>
                          <m:r>
                            <a:rPr lang="hu-HU" sz="3200" i="1">
                              <a:latin typeface="Cambria Math"/>
                              <a:ea typeface="Cambria Math"/>
                            </a:rPr>
                            <m:t>𝜔</m:t>
                          </m:r>
                        </m:e>
                      </m:acc>
                    </m:oMath>
                  </m:oMathPara>
                </a14:m>
                <a:endParaRPr lang="en-US" sz="3200" dirty="0"/>
              </a:p>
            </p:txBody>
          </p:sp>
        </mc:Choice>
        <mc:Fallback xmlns="">
          <p:sp>
            <p:nvSpPr>
              <p:cNvPr id="27" name="Téglalap 26"/>
              <p:cNvSpPr>
                <a:spLocks noRot="1" noChangeAspect="1" noMove="1" noResize="1" noEditPoints="1" noAdjustHandles="1" noChangeArrowheads="1" noChangeShapeType="1" noTextEdit="1"/>
              </p:cNvSpPr>
              <p:nvPr/>
            </p:nvSpPr>
            <p:spPr>
              <a:xfrm>
                <a:off x="5152294" y="2997858"/>
                <a:ext cx="594457" cy="584775"/>
              </a:xfrm>
              <a:prstGeom prst="rect">
                <a:avLst/>
              </a:prstGeom>
              <a:blipFill>
                <a:blip r:embed="rId6"/>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252454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1704975" y="170237"/>
            <a:ext cx="7772400" cy="1143000"/>
          </a:xfrm>
        </p:spPr>
        <p:txBody>
          <a:bodyPr/>
          <a:lstStyle/>
          <a:p>
            <a:pPr>
              <a:defRPr/>
            </a:pPr>
            <a:r>
              <a:rPr lang="hu-HU" dirty="0" err="1" smtClean="0">
                <a:solidFill>
                  <a:srgbClr val="FF0000"/>
                </a:solidFill>
              </a:rPr>
              <a:t>Ambiens</a:t>
            </a:r>
            <a:r>
              <a:rPr lang="hu-HU" dirty="0" smtClean="0">
                <a:solidFill>
                  <a:srgbClr val="FF0000"/>
                </a:solidFill>
              </a:rPr>
              <a:t> tag</a:t>
            </a:r>
          </a:p>
        </p:txBody>
      </p:sp>
      <p:pic>
        <p:nvPicPr>
          <p:cNvPr id="22531" name="Picture 3" descr="locillum"/>
          <p:cNvPicPr>
            <a:picLocks noChangeAspect="1" noChangeArrowheads="1"/>
          </p:cNvPicPr>
          <p:nvPr/>
        </p:nvPicPr>
        <p:blipFill>
          <a:blip r:embed="rId3" cstate="print">
            <a:lum bright="20000"/>
            <a:extLst>
              <a:ext uri="{28A0092B-C50C-407E-A947-70E740481C1C}">
                <a14:useLocalDpi xmlns:a14="http://schemas.microsoft.com/office/drawing/2010/main" val="0"/>
              </a:ext>
            </a:extLst>
          </a:blip>
          <a:srcRect/>
          <a:stretch>
            <a:fillRect/>
          </a:stretch>
        </p:blipFill>
        <p:spPr bwMode="auto">
          <a:xfrm>
            <a:off x="309017" y="1700808"/>
            <a:ext cx="38100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locillumamb"/>
          <p:cNvPicPr>
            <a:picLocks noChangeAspect="1" noChangeArrowheads="1"/>
          </p:cNvPicPr>
          <p:nvPr/>
        </p:nvPicPr>
        <p:blipFill>
          <a:blip r:embed="rId4" cstate="print">
            <a:lum bright="20000"/>
            <a:extLst>
              <a:ext uri="{28A0092B-C50C-407E-A947-70E740481C1C}">
                <a14:useLocalDpi xmlns:a14="http://schemas.microsoft.com/office/drawing/2010/main" val="0"/>
              </a:ext>
            </a:extLst>
          </a:blip>
          <a:srcRect/>
          <a:stretch>
            <a:fillRect/>
          </a:stretch>
        </p:blipFill>
        <p:spPr bwMode="auto">
          <a:xfrm>
            <a:off x="4223792" y="1700808"/>
            <a:ext cx="38100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7"/>
          <p:cNvSpPr txBox="1">
            <a:spLocks noChangeArrowheads="1"/>
          </p:cNvSpPr>
          <p:nvPr/>
        </p:nvSpPr>
        <p:spPr bwMode="auto">
          <a:xfrm>
            <a:off x="315914" y="1239143"/>
            <a:ext cx="2449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Lokális illumináció</a:t>
            </a:r>
          </a:p>
        </p:txBody>
      </p:sp>
      <p:sp>
        <p:nvSpPr>
          <p:cNvPr id="22535" name="Text Box 8"/>
          <p:cNvSpPr txBox="1">
            <a:spLocks noChangeArrowheads="1"/>
          </p:cNvSpPr>
          <p:nvPr/>
        </p:nvSpPr>
        <p:spPr bwMode="auto">
          <a:xfrm>
            <a:off x="4245471" y="1226464"/>
            <a:ext cx="1928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 </a:t>
            </a:r>
            <a:r>
              <a:rPr lang="hu-HU" altLang="en-US" dirty="0" err="1">
                <a:latin typeface="+mn-lt"/>
              </a:rPr>
              <a:t>ambiens</a:t>
            </a:r>
            <a:r>
              <a:rPr lang="hu-HU" altLang="en-US" dirty="0">
                <a:latin typeface="+mn-lt"/>
              </a:rPr>
              <a:t> tag</a:t>
            </a:r>
          </a:p>
        </p:txBody>
      </p:sp>
      <p:pic>
        <p:nvPicPr>
          <p:cNvPr id="22536" name="Picture 10" descr="spierfro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0256" y="1701071"/>
            <a:ext cx="3672408" cy="387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539" name="Rectangle 13"/>
              <p:cNvSpPr>
                <a:spLocks noChangeArrowheads="1"/>
              </p:cNvSpPr>
              <p:nvPr/>
            </p:nvSpPr>
            <p:spPr bwMode="auto">
              <a:xfrm>
                <a:off x="196734" y="5663527"/>
                <a:ext cx="8636339" cy="10027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3200" i="1" dirty="0">
                          <a:latin typeface="Cambria Math"/>
                        </a:rPr>
                        <m:t>𝐿</m:t>
                      </m:r>
                      <m:r>
                        <a:rPr lang="hu-HU" altLang="en-US" sz="3200" i="1" baseline="-25000" dirty="0">
                          <a:latin typeface="Cambria Math"/>
                        </a:rPr>
                        <m:t> </m:t>
                      </m:r>
                      <m:r>
                        <a:rPr lang="hu-HU" altLang="en-US" sz="3200" i="1" dirty="0">
                          <a:latin typeface="Cambria Math"/>
                        </a:rPr>
                        <m:t>(</m:t>
                      </m:r>
                      <m:r>
                        <a:rPr lang="en-GB" altLang="en-US" sz="3200" b="1" i="1" dirty="0">
                          <a:latin typeface="Cambria Math"/>
                        </a:rPr>
                        <m:t>𝑽</m:t>
                      </m:r>
                      <m:r>
                        <a:rPr lang="hu-HU" altLang="en-US" sz="3200" i="1" dirty="0">
                          <a:latin typeface="Cambria Math"/>
                        </a:rPr>
                        <m:t>) </m:t>
                      </m:r>
                      <m:r>
                        <a:rPr lang="hu-HU" altLang="en-US" sz="3200" i="1" dirty="0">
                          <a:latin typeface="Cambria Math"/>
                          <a:sym typeface="Symbol" pitchFamily="18" charset="2"/>
                        </a:rPr>
                        <m:t></m:t>
                      </m:r>
                      <m:nary>
                        <m:naryPr>
                          <m:chr m:val="∑"/>
                          <m:limLoc m:val="subSup"/>
                          <m:supHide m:val="on"/>
                          <m:ctrlPr>
                            <a:rPr lang="hu-HU" altLang="en-US" sz="3200" i="1" dirty="0">
                              <a:latin typeface="Cambria Math" panose="02040503050406030204" pitchFamily="18" charset="0"/>
                              <a:ea typeface="Cambria Math"/>
                            </a:rPr>
                          </m:ctrlPr>
                        </m:naryPr>
                        <m:sub>
                          <m:r>
                            <m:rPr>
                              <m:brk m:alnAt="9"/>
                            </m:rPr>
                            <a:rPr lang="hu-HU" altLang="en-US" sz="3200" i="1" dirty="0">
                              <a:latin typeface="Cambria Math"/>
                              <a:ea typeface="Cambria Math"/>
                            </a:rPr>
                            <m:t>𝑙</m:t>
                          </m:r>
                        </m:sub>
                        <m:sup/>
                        <m:e>
                          <m:sSubSup>
                            <m:sSubSupPr>
                              <m:ctrlPr>
                                <a:rPr lang="hu-HU" altLang="en-US" sz="3200" i="1" dirty="0">
                                  <a:latin typeface="Cambria Math" panose="02040503050406030204" pitchFamily="18" charset="0"/>
                                  <a:ea typeface="Cambria Math"/>
                                </a:rPr>
                              </m:ctrlPr>
                            </m:sSubSupPr>
                            <m:e>
                              <m:r>
                                <a:rPr lang="hu-HU" altLang="en-US" sz="3200" i="1" dirty="0">
                                  <a:latin typeface="Cambria Math"/>
                                </a:rPr>
                                <m:t>𝐿</m:t>
                              </m:r>
                              <m:r>
                                <a:rPr lang="hu-HU" altLang="en-US" sz="3200" i="1" baseline="30000" dirty="0" err="1">
                                  <a:latin typeface="Cambria Math"/>
                                  <a:sym typeface="Symbol" pitchFamily="18" charset="2"/>
                                </a:rPr>
                                <m:t>𝑖</m:t>
                              </m:r>
                              <m:r>
                                <a:rPr lang="hu-HU" altLang="en-US" sz="3200" i="1" baseline="30000" dirty="0">
                                  <a:latin typeface="Cambria Math"/>
                                  <a:sym typeface="Symbol" pitchFamily="18" charset="2"/>
                                </a:rPr>
                                <m:t>𝑛</m:t>
                              </m:r>
                            </m:e>
                            <m:sub>
                              <m:r>
                                <a:rPr lang="hu-HU" altLang="en-US" sz="3200" i="1" dirty="0">
                                  <a:latin typeface="Cambria Math"/>
                                  <a:ea typeface="Cambria Math"/>
                                </a:rPr>
                                <m:t>𝑙</m:t>
                              </m:r>
                            </m:sub>
                            <m:sup/>
                          </m:sSubSup>
                          <m:r>
                            <a:rPr lang="en-GB" altLang="en-US" sz="3200" i="1" dirty="0">
                              <a:latin typeface="Cambria Math"/>
                            </a:rPr>
                            <m:t>∗</m:t>
                          </m:r>
                          <m:r>
                            <a:rPr lang="hu-HU" altLang="en-US" sz="3200" i="1" dirty="0">
                              <a:latin typeface="Cambria Math"/>
                            </a:rPr>
                            <m:t>𝑓</m:t>
                          </m:r>
                          <m:r>
                            <a:rPr lang="hu-HU" altLang="en-US" sz="3200" i="1" baseline="-25000" dirty="0" err="1">
                              <a:latin typeface="Cambria Math"/>
                            </a:rPr>
                            <m:t>𝑟</m:t>
                          </m:r>
                          <m:r>
                            <a:rPr lang="hu-HU" altLang="en-US" sz="3200" i="1" dirty="0">
                              <a:latin typeface="Cambria Math"/>
                            </a:rPr>
                            <m:t>(</m:t>
                          </m:r>
                          <m:r>
                            <a:rPr lang="en-GB" altLang="en-US" sz="3200" b="1" i="1" dirty="0">
                              <a:latin typeface="Cambria Math"/>
                            </a:rPr>
                            <m:t>𝑳</m:t>
                          </m:r>
                          <m:r>
                            <a:rPr lang="hu-HU" altLang="en-US" sz="3200" i="1" baseline="-25000" dirty="0">
                              <a:latin typeface="Cambria Math"/>
                            </a:rPr>
                            <m:t>𝑙</m:t>
                          </m:r>
                          <m:r>
                            <a:rPr lang="hu-HU" altLang="en-US" sz="3200" i="1" dirty="0">
                              <a:latin typeface="Cambria Math"/>
                            </a:rPr>
                            <m:t>,</m:t>
                          </m:r>
                          <m:r>
                            <a:rPr lang="hu-HU" altLang="en-US" sz="3200" b="1" i="1" dirty="0">
                              <a:latin typeface="Cambria Math"/>
                            </a:rPr>
                            <m:t>𝑵</m:t>
                          </m:r>
                          <m:r>
                            <a:rPr lang="hu-HU" altLang="en-US" sz="3200" i="1" dirty="0">
                              <a:latin typeface="Cambria Math"/>
                            </a:rPr>
                            <m:t>,</m:t>
                          </m:r>
                          <m:r>
                            <a:rPr lang="en-GB" altLang="en-US" sz="3200" b="1" i="1" dirty="0">
                              <a:latin typeface="Cambria Math"/>
                            </a:rPr>
                            <m:t>𝑽</m:t>
                          </m:r>
                          <m:r>
                            <a:rPr lang="hu-HU" altLang="en-US" sz="3200" i="1" dirty="0">
                              <a:latin typeface="Cambria Math"/>
                            </a:rPr>
                            <m:t>)</m:t>
                          </m:r>
                          <m:r>
                            <a:rPr lang="hu-HU" altLang="en-US" sz="3200" i="1" dirty="0">
                              <a:latin typeface="Cambria Math"/>
                              <a:sym typeface="Symbol" pitchFamily="18" charset="2"/>
                            </a:rPr>
                            <m:t></m:t>
                          </m:r>
                          <m:sSup>
                            <m:sSupPr>
                              <m:ctrlPr>
                                <a:rPr lang="hu-HU" altLang="en-US" sz="3600" i="1" dirty="0">
                                  <a:latin typeface="Cambria Math" panose="02040503050406030204" pitchFamily="18" charset="0"/>
                                </a:rPr>
                              </m:ctrlPr>
                            </m:sSupPr>
                            <m:e>
                              <m:r>
                                <m:rPr>
                                  <m:sty m:val="p"/>
                                </m:rPr>
                                <a:rPr lang="en-US" altLang="en-US" sz="3600" dirty="0">
                                  <a:latin typeface="Cambria Math"/>
                                </a:rPr>
                                <m:t>cos</m:t>
                              </m:r>
                            </m:e>
                            <m:sup>
                              <m:r>
                                <a:rPr lang="en-US" altLang="en-US" sz="3600" i="1" dirty="0">
                                  <a:latin typeface="Cambria Math"/>
                                </a:rPr>
                                <m:t>+</m:t>
                              </m:r>
                            </m:sup>
                          </m:sSup>
                          <m:sSub>
                            <m:sSubPr>
                              <m:ctrlPr>
                                <a:rPr lang="en-US" altLang="en-US" sz="3600" i="1" dirty="0">
                                  <a:latin typeface="Cambria Math" panose="02040503050406030204" pitchFamily="18" charset="0"/>
                                </a:rPr>
                              </m:ctrlPr>
                            </m:sSubPr>
                            <m:e>
                              <m:r>
                                <a:rPr lang="hu-HU" altLang="en-US" sz="3600" i="1" dirty="0">
                                  <a:latin typeface="Cambria Math"/>
                                  <a:sym typeface="Symbol" pitchFamily="18" charset="2"/>
                                </a:rPr>
                                <m:t></m:t>
                              </m:r>
                              <m:r>
                                <a:rPr lang="hu-HU" altLang="en-US" sz="3600" i="1" baseline="30000" dirty="0" err="1">
                                  <a:latin typeface="Cambria Math"/>
                                  <a:sym typeface="Symbol" pitchFamily="18" charset="2"/>
                                </a:rPr>
                                <m:t>𝑖𝑛</m:t>
                              </m:r>
                            </m:e>
                            <m:sub>
                              <m:r>
                                <a:rPr lang="hu-HU" altLang="en-US" sz="3600" i="1" dirty="0">
                                  <a:latin typeface="Cambria Math"/>
                                </a:rPr>
                                <m:t>𝑙</m:t>
                              </m:r>
                            </m:sub>
                          </m:sSub>
                        </m:e>
                      </m:nary>
                      <m:r>
                        <a:rPr lang="hu-HU" altLang="en-US" sz="3200" i="1" dirty="0">
                          <a:latin typeface="Cambria Math"/>
                        </a:rPr>
                        <m:t>+</m:t>
                      </m:r>
                      <m:r>
                        <a:rPr lang="hu-HU" altLang="en-US" sz="3200" i="1" dirty="0" err="1">
                          <a:latin typeface="Cambria Math"/>
                        </a:rPr>
                        <m:t>𝑘</m:t>
                      </m:r>
                      <m:r>
                        <a:rPr lang="hu-HU" altLang="en-US" sz="3200" i="1" baseline="-25000" dirty="0">
                          <a:latin typeface="Cambria Math"/>
                        </a:rPr>
                        <m:t>𝑎</m:t>
                      </m:r>
                      <m:r>
                        <a:rPr lang="en-GB" altLang="en-US" sz="3200" i="1" dirty="0">
                          <a:latin typeface="Cambria Math"/>
                        </a:rPr>
                        <m:t>∗</m:t>
                      </m:r>
                      <m:r>
                        <a:rPr lang="hu-HU" altLang="en-US" sz="3200" i="1" dirty="0">
                          <a:latin typeface="Cambria Math"/>
                        </a:rPr>
                        <m:t>𝐿</m:t>
                      </m:r>
                      <m:r>
                        <a:rPr lang="hu-HU" altLang="en-US" sz="3200" i="1" baseline="-25000" dirty="0">
                          <a:latin typeface="Cambria Math"/>
                        </a:rPr>
                        <m:t>𝑎</m:t>
                      </m:r>
                    </m:oMath>
                  </m:oMathPara>
                </a14:m>
                <a:endParaRPr lang="hu-HU" altLang="en-US" sz="3200" i="1" baseline="-25000" dirty="0"/>
              </a:p>
            </p:txBody>
          </p:sp>
        </mc:Choice>
        <mc:Fallback xmlns="">
          <p:sp>
            <p:nvSpPr>
              <p:cNvPr id="22539" name="Rectangle 13"/>
              <p:cNvSpPr>
                <a:spLocks noRot="1" noChangeAspect="1" noMove="1" noResize="1" noEditPoints="1" noAdjustHandles="1" noChangeArrowheads="1" noChangeShapeType="1" noTextEdit="1"/>
              </p:cNvSpPr>
              <p:nvPr/>
            </p:nvSpPr>
            <p:spPr bwMode="auto">
              <a:xfrm>
                <a:off x="196734" y="5663527"/>
                <a:ext cx="8636339" cy="100271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 name="Téglalap 2"/>
          <p:cNvSpPr/>
          <p:nvPr/>
        </p:nvSpPr>
        <p:spPr>
          <a:xfrm>
            <a:off x="7464152" y="5876850"/>
            <a:ext cx="122413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8"/>
          <p:cNvSpPr txBox="1">
            <a:spLocks noChangeArrowheads="1"/>
          </p:cNvSpPr>
          <p:nvPr/>
        </p:nvSpPr>
        <p:spPr bwMode="auto">
          <a:xfrm>
            <a:off x="8298667" y="1239143"/>
            <a:ext cx="2611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smtClean="0">
                <a:latin typeface="+mn-lt"/>
              </a:rPr>
              <a:t>Glob</a:t>
            </a:r>
            <a:r>
              <a:rPr lang="hu-HU" altLang="en-US" dirty="0" err="1" smtClean="0">
                <a:latin typeface="+mn-lt"/>
              </a:rPr>
              <a:t>ális</a:t>
            </a:r>
            <a:r>
              <a:rPr lang="hu-HU" altLang="en-US" dirty="0" smtClean="0">
                <a:latin typeface="+mn-lt"/>
              </a:rPr>
              <a:t> illumináció</a:t>
            </a:r>
            <a:endParaRPr lang="hu-HU" altLang="en-US" dirty="0">
              <a:latin typeface="+mn-lt"/>
            </a:endParaRPr>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zabadkézi sokszög 18"/>
          <p:cNvSpPr/>
          <p:nvPr/>
        </p:nvSpPr>
        <p:spPr>
          <a:xfrm>
            <a:off x="1667509" y="3107043"/>
            <a:ext cx="3494149" cy="1393706"/>
          </a:xfrm>
          <a:custGeom>
            <a:avLst/>
            <a:gdLst>
              <a:gd name="connsiteX0" fmla="*/ 3301340 w 3301340"/>
              <a:gd name="connsiteY0" fmla="*/ 59376 h 1496291"/>
              <a:gd name="connsiteX1" fmla="*/ 2481943 w 3301340"/>
              <a:gd name="connsiteY1" fmla="*/ 1496291 h 1496291"/>
              <a:gd name="connsiteX2" fmla="*/ 0 w 3301340"/>
              <a:gd name="connsiteY2" fmla="*/ 1436914 h 1496291"/>
              <a:gd name="connsiteX3" fmla="*/ 926276 w 3301340"/>
              <a:gd name="connsiteY3" fmla="*/ 0 h 1496291"/>
              <a:gd name="connsiteX4" fmla="*/ 3301340 w 3301340"/>
              <a:gd name="connsiteY4" fmla="*/ 59376 h 1496291"/>
              <a:gd name="connsiteX0" fmla="*/ 3241964 w 3241964"/>
              <a:gd name="connsiteY0" fmla="*/ 59376 h 1508166"/>
              <a:gd name="connsiteX1" fmla="*/ 2422567 w 3241964"/>
              <a:gd name="connsiteY1" fmla="*/ 1496291 h 1508166"/>
              <a:gd name="connsiteX2" fmla="*/ 0 w 3241964"/>
              <a:gd name="connsiteY2" fmla="*/ 1508166 h 1508166"/>
              <a:gd name="connsiteX3" fmla="*/ 866900 w 3241964"/>
              <a:gd name="connsiteY3" fmla="*/ 0 h 1508166"/>
              <a:gd name="connsiteX4" fmla="*/ 3241964 w 3241964"/>
              <a:gd name="connsiteY4" fmla="*/ 59376 h 1508166"/>
              <a:gd name="connsiteX0" fmla="*/ 3241964 w 3241964"/>
              <a:gd name="connsiteY0" fmla="*/ 0 h 1448790"/>
              <a:gd name="connsiteX1" fmla="*/ 2422567 w 3241964"/>
              <a:gd name="connsiteY1" fmla="*/ 1436915 h 1448790"/>
              <a:gd name="connsiteX2" fmla="*/ 0 w 3241964"/>
              <a:gd name="connsiteY2" fmla="*/ 1448790 h 1448790"/>
              <a:gd name="connsiteX3" fmla="*/ 855025 w 3241964"/>
              <a:gd name="connsiteY3" fmla="*/ 0 h 1448790"/>
              <a:gd name="connsiteX4" fmla="*/ 3241964 w 3241964"/>
              <a:gd name="connsiteY4" fmla="*/ 0 h 1448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964" h="1448790">
                <a:moveTo>
                  <a:pt x="3241964" y="0"/>
                </a:moveTo>
                <a:lnTo>
                  <a:pt x="2422567" y="1436915"/>
                </a:lnTo>
                <a:lnTo>
                  <a:pt x="0" y="1448790"/>
                </a:lnTo>
                <a:lnTo>
                  <a:pt x="855025" y="0"/>
                </a:lnTo>
                <a:lnTo>
                  <a:pt x="3241964"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ím 1"/>
          <p:cNvSpPr>
            <a:spLocks noGrp="1"/>
          </p:cNvSpPr>
          <p:nvPr>
            <p:ph type="title"/>
          </p:nvPr>
        </p:nvSpPr>
        <p:spPr/>
        <p:txBody>
          <a:bodyPr>
            <a:normAutofit/>
          </a:bodyPr>
          <a:lstStyle/>
          <a:p>
            <a:r>
              <a:rPr lang="hu-HU" dirty="0" smtClean="0">
                <a:solidFill>
                  <a:srgbClr val="FF0000"/>
                </a:solidFill>
              </a:rPr>
              <a:t>Diffúz</a:t>
            </a:r>
            <a:r>
              <a:rPr lang="en-US" dirty="0" smtClean="0">
                <a:solidFill>
                  <a:srgbClr val="FF0000"/>
                </a:solidFill>
              </a:rPr>
              <a:t>: </a:t>
            </a:r>
            <a:r>
              <a:rPr lang="hu-HU" dirty="0" smtClean="0">
                <a:solidFill>
                  <a:srgbClr val="FF0000"/>
                </a:solidFill>
              </a:rPr>
              <a:t>Irány cos eloszlással</a:t>
            </a:r>
            <a:endParaRPr lang="en-US" dirty="0">
              <a:solidFill>
                <a:srgbClr val="FF0000"/>
              </a:solidFill>
            </a:endParaRPr>
          </a:p>
        </p:txBody>
      </p:sp>
      <p:sp>
        <p:nvSpPr>
          <p:cNvPr id="3" name="Oval 5"/>
          <p:cNvSpPr>
            <a:spLocks noChangeArrowheads="1"/>
          </p:cNvSpPr>
          <p:nvPr/>
        </p:nvSpPr>
        <p:spPr bwMode="auto">
          <a:xfrm>
            <a:off x="2468442" y="3222023"/>
            <a:ext cx="1959115" cy="103089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 name="Freeform 7"/>
          <p:cNvSpPr>
            <a:spLocks/>
          </p:cNvSpPr>
          <p:nvPr/>
        </p:nvSpPr>
        <p:spPr bwMode="auto">
          <a:xfrm>
            <a:off x="2452318" y="2614255"/>
            <a:ext cx="1985989" cy="1109113"/>
          </a:xfrm>
          <a:custGeom>
            <a:avLst/>
            <a:gdLst>
              <a:gd name="T0" fmla="*/ 0 w 1216"/>
              <a:gd name="T1" fmla="*/ 928 h 850"/>
              <a:gd name="T2" fmla="*/ 349 w 1216"/>
              <a:gd name="T3" fmla="*/ 405 h 850"/>
              <a:gd name="T4" fmla="*/ 1208 w 1216"/>
              <a:gd name="T5" fmla="*/ 63 h 850"/>
              <a:gd name="T6" fmla="*/ 2196 w 1216"/>
              <a:gd name="T7" fmla="*/ 75 h 850"/>
              <a:gd name="T8" fmla="*/ 3057 w 1216"/>
              <a:gd name="T9" fmla="*/ 522 h 850"/>
              <a:gd name="T10" fmla="*/ 3215 w 1216"/>
              <a:gd name="T11" fmla="*/ 928 h 850"/>
              <a:gd name="T12" fmla="*/ 0 60000 65536"/>
              <a:gd name="T13" fmla="*/ 0 60000 65536"/>
              <a:gd name="T14" fmla="*/ 0 60000 65536"/>
              <a:gd name="T15" fmla="*/ 0 60000 65536"/>
              <a:gd name="T16" fmla="*/ 0 60000 65536"/>
              <a:gd name="T17" fmla="*/ 0 60000 65536"/>
              <a:gd name="T18" fmla="*/ 0 w 1216"/>
              <a:gd name="T19" fmla="*/ 0 h 850"/>
              <a:gd name="T20" fmla="*/ 1216 w 1216"/>
              <a:gd name="T21" fmla="*/ 850 h 850"/>
            </a:gdLst>
            <a:ahLst/>
            <a:cxnLst>
              <a:cxn ang="T12">
                <a:pos x="T0" y="T1"/>
              </a:cxn>
              <a:cxn ang="T13">
                <a:pos x="T2" y="T3"/>
              </a:cxn>
              <a:cxn ang="T14">
                <a:pos x="T4" y="T5"/>
              </a:cxn>
              <a:cxn ang="T15">
                <a:pos x="T6" y="T7"/>
              </a:cxn>
              <a:cxn ang="T16">
                <a:pos x="T8" y="T9"/>
              </a:cxn>
              <a:cxn ang="T17">
                <a:pos x="T10" y="T11"/>
              </a:cxn>
            </a:cxnLst>
            <a:rect l="T18" t="T19" r="T20" b="T21"/>
            <a:pathLst>
              <a:path w="1216" h="850">
                <a:moveTo>
                  <a:pt x="0" y="850"/>
                </a:moveTo>
                <a:cubicBezTo>
                  <a:pt x="22" y="770"/>
                  <a:pt x="56" y="502"/>
                  <a:pt x="132" y="370"/>
                </a:cubicBezTo>
                <a:cubicBezTo>
                  <a:pt x="208" y="238"/>
                  <a:pt x="340" y="108"/>
                  <a:pt x="456" y="58"/>
                </a:cubicBezTo>
                <a:cubicBezTo>
                  <a:pt x="572" y="8"/>
                  <a:pt x="712" y="0"/>
                  <a:pt x="828" y="70"/>
                </a:cubicBezTo>
                <a:cubicBezTo>
                  <a:pt x="944" y="140"/>
                  <a:pt x="1088" y="348"/>
                  <a:pt x="1152" y="478"/>
                </a:cubicBezTo>
                <a:cubicBezTo>
                  <a:pt x="1216" y="608"/>
                  <a:pt x="1200" y="773"/>
                  <a:pt x="1212" y="85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Oval 10"/>
          <p:cNvSpPr>
            <a:spLocks noChangeArrowheads="1"/>
          </p:cNvSpPr>
          <p:nvPr/>
        </p:nvSpPr>
        <p:spPr bwMode="auto">
          <a:xfrm>
            <a:off x="3684231" y="3501009"/>
            <a:ext cx="359542" cy="221261"/>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2" name="Line 5"/>
          <p:cNvSpPr>
            <a:spLocks noChangeShapeType="1"/>
          </p:cNvSpPr>
          <p:nvPr/>
        </p:nvSpPr>
        <p:spPr bwMode="auto">
          <a:xfrm flipH="1" flipV="1">
            <a:off x="1916549" y="2845969"/>
            <a:ext cx="1524000" cy="89535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8"/>
          <p:cNvSpPr>
            <a:spLocks noChangeShapeType="1"/>
          </p:cNvSpPr>
          <p:nvPr/>
        </p:nvSpPr>
        <p:spPr bwMode="auto">
          <a:xfrm flipV="1">
            <a:off x="3445311" y="1969669"/>
            <a:ext cx="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Rectangle 18"/>
          <p:cNvSpPr>
            <a:spLocks noChangeArrowheads="1"/>
          </p:cNvSpPr>
          <p:nvPr/>
        </p:nvSpPr>
        <p:spPr bwMode="auto">
          <a:xfrm>
            <a:off x="3445311" y="1714083"/>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b="1">
                <a:latin typeface="Times New Roman" pitchFamily="18" charset="0"/>
              </a:rPr>
              <a:t>N</a:t>
            </a:r>
            <a:endParaRPr lang="hu-HU" altLang="en-US">
              <a:latin typeface="Times New Roman" pitchFamily="18" charset="0"/>
            </a:endParaRPr>
          </a:p>
        </p:txBody>
      </p:sp>
      <mc:AlternateContent xmlns:mc="http://schemas.openxmlformats.org/markup-compatibility/2006" xmlns:a14="http://schemas.microsoft.com/office/drawing/2010/main">
        <mc:Choice Requires="a14">
          <p:sp>
            <p:nvSpPr>
              <p:cNvPr id="16" name="Téglalap 15"/>
              <p:cNvSpPr/>
              <p:nvPr/>
            </p:nvSpPr>
            <p:spPr>
              <a:xfrm>
                <a:off x="3923150" y="1969670"/>
                <a:ext cx="59445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a:latin typeface="Cambria Math" panose="02040503050406030204" pitchFamily="18" charset="0"/>
                              <a:ea typeface="Cambria Math"/>
                            </a:rPr>
                          </m:ctrlPr>
                        </m:accPr>
                        <m:e>
                          <m:r>
                            <a:rPr lang="hu-HU" sz="3200" i="1">
                              <a:latin typeface="Cambria Math"/>
                              <a:ea typeface="Cambria Math"/>
                            </a:rPr>
                            <m:t>𝜔</m:t>
                          </m:r>
                        </m:e>
                      </m:acc>
                    </m:oMath>
                  </m:oMathPara>
                </a14:m>
                <a:endParaRPr lang="en-US" sz="3200" dirty="0"/>
              </a:p>
            </p:txBody>
          </p:sp>
        </mc:Choice>
        <mc:Fallback xmlns="">
          <p:sp>
            <p:nvSpPr>
              <p:cNvPr id="16" name="Téglalap 15"/>
              <p:cNvSpPr>
                <a:spLocks noRot="1" noChangeAspect="1" noMove="1" noResize="1" noEditPoints="1" noAdjustHandles="1" noChangeArrowheads="1" noChangeShapeType="1" noTextEdit="1"/>
              </p:cNvSpPr>
              <p:nvPr/>
            </p:nvSpPr>
            <p:spPr>
              <a:xfrm>
                <a:off x="3923150" y="1969670"/>
                <a:ext cx="594457" cy="584775"/>
              </a:xfrm>
              <a:prstGeom prst="rect">
                <a:avLst/>
              </a:prstGeom>
              <a:blipFill>
                <a:blip r:embed="rId3"/>
                <a:stretch>
                  <a:fillRect/>
                </a:stretch>
              </a:blipFill>
            </p:spPr>
            <p:txBody>
              <a:bodyPr/>
              <a:lstStyle/>
              <a:p>
                <a:r>
                  <a:rPr lang="hu-HU">
                    <a:noFill/>
                  </a:rPr>
                  <a:t> </a:t>
                </a:r>
              </a:p>
            </p:txBody>
          </p:sp>
        </mc:Fallback>
      </mc:AlternateContent>
      <p:sp>
        <p:nvSpPr>
          <p:cNvPr id="15" name="Line 6"/>
          <p:cNvSpPr>
            <a:spLocks noChangeShapeType="1"/>
          </p:cNvSpPr>
          <p:nvPr/>
        </p:nvSpPr>
        <p:spPr bwMode="auto">
          <a:xfrm flipH="1">
            <a:off x="3463841" y="2465885"/>
            <a:ext cx="697612" cy="1257483"/>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Oval 11"/>
          <p:cNvSpPr>
            <a:spLocks noChangeArrowheads="1"/>
          </p:cNvSpPr>
          <p:nvPr/>
        </p:nvSpPr>
        <p:spPr bwMode="auto">
          <a:xfrm rot="8059319">
            <a:off x="3754890" y="2822640"/>
            <a:ext cx="195660" cy="357252"/>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 name="Téglalap 16"/>
          <p:cNvSpPr/>
          <p:nvPr/>
        </p:nvSpPr>
        <p:spPr>
          <a:xfrm>
            <a:off x="3395700" y="2636913"/>
            <a:ext cx="397866" cy="584775"/>
          </a:xfrm>
          <a:prstGeom prst="rect">
            <a:avLst/>
          </a:prstGeom>
        </p:spPr>
        <p:txBody>
          <a:bodyPr wrap="none">
            <a:spAutoFit/>
          </a:bodyPr>
          <a:lstStyle/>
          <a:p>
            <a:r>
              <a:rPr lang="hu-HU" altLang="en-US" sz="3200" dirty="0">
                <a:sym typeface="Symbol" pitchFamily="18" charset="2"/>
              </a:rPr>
              <a:t></a:t>
            </a:r>
          </a:p>
        </p:txBody>
      </p:sp>
      <mc:AlternateContent xmlns:mc="http://schemas.openxmlformats.org/markup-compatibility/2006" xmlns:a14="http://schemas.microsoft.com/office/drawing/2010/main">
        <mc:Choice Requires="a14">
          <p:sp>
            <p:nvSpPr>
              <p:cNvPr id="18" name="Téglalap 17"/>
              <p:cNvSpPr/>
              <p:nvPr/>
            </p:nvSpPr>
            <p:spPr>
              <a:xfrm>
                <a:off x="5267909" y="1947583"/>
                <a:ext cx="3609963" cy="461665"/>
              </a:xfrm>
              <a:prstGeom prst="rect">
                <a:avLst/>
              </a:prstGeom>
            </p:spPr>
            <p:txBody>
              <a:bodyPr wrap="none">
                <a:spAutoFit/>
              </a:bodyPr>
              <a:lstStyle/>
              <a:p>
                <a:pPr algn="l"/>
                <a14:m>
                  <m:oMath xmlns:m="http://schemas.openxmlformats.org/officeDocument/2006/math">
                    <m:r>
                      <a:rPr lang="hu-HU" i="1">
                        <a:latin typeface="Cambria Math"/>
                        <a:ea typeface="Cambria Math"/>
                      </a:rPr>
                      <m:t>𝑝</m:t>
                    </m:r>
                    <m:r>
                      <a:rPr lang="hu-HU" i="1">
                        <a:latin typeface="Cambria Math"/>
                        <a:ea typeface="Cambria Math"/>
                      </a:rPr>
                      <m:t>(</m:t>
                    </m:r>
                    <m:acc>
                      <m:accPr>
                        <m:chr m:val="̂"/>
                        <m:ctrlPr>
                          <a:rPr lang="hu-HU" i="1">
                            <a:latin typeface="Cambria Math" panose="02040503050406030204" pitchFamily="18" charset="0"/>
                            <a:ea typeface="Cambria Math"/>
                          </a:rPr>
                        </m:ctrlPr>
                      </m:accPr>
                      <m:e>
                        <m:r>
                          <a:rPr lang="hu-HU" i="1">
                            <a:latin typeface="Cambria Math"/>
                            <a:ea typeface="Cambria Math"/>
                          </a:rPr>
                          <m:t>𝜔</m:t>
                        </m:r>
                      </m:e>
                    </m:acc>
                    <m:r>
                      <a:rPr lang="hu-HU" i="1">
                        <a:latin typeface="Cambria Math"/>
                        <a:ea typeface="Cambria Math"/>
                      </a:rPr>
                      <m:t>)</m:t>
                    </m:r>
                  </m:oMath>
                </a14:m>
                <a:r>
                  <a:rPr lang="hu-HU" dirty="0">
                    <a:ea typeface="Cambria Math"/>
                  </a:rPr>
                  <a:t> d</a:t>
                </a:r>
                <a14:m>
                  <m:oMath xmlns:m="http://schemas.openxmlformats.org/officeDocument/2006/math">
                    <m:r>
                      <a:rPr lang="hu-HU" i="1">
                        <a:latin typeface="Cambria Math"/>
                        <a:ea typeface="Cambria Math"/>
                      </a:rPr>
                      <m:t>𝜔</m:t>
                    </m:r>
                    <m:r>
                      <a:rPr lang="en-US" i="1">
                        <a:latin typeface="Cambria Math"/>
                        <a:ea typeface="Cambria Math"/>
                      </a:rPr>
                      <m:t>=</m:t>
                    </m:r>
                    <m:r>
                      <m:rPr>
                        <m:sty m:val="p"/>
                      </m:rPr>
                      <a:rPr lang="en-US">
                        <a:latin typeface="Cambria Math"/>
                        <a:ea typeface="Cambria Math"/>
                      </a:rPr>
                      <m:t>Prob</m:t>
                    </m:r>
                    <m:r>
                      <a:rPr lang="en-US" i="1">
                        <a:latin typeface="Cambria Math"/>
                        <a:ea typeface="Cambria Math"/>
                      </a:rPr>
                      <m:t>{</m:t>
                    </m:r>
                    <m:acc>
                      <m:accPr>
                        <m:chr m:val="̂"/>
                        <m:ctrlPr>
                          <a:rPr lang="hu-HU" i="1">
                            <a:latin typeface="Cambria Math" panose="02040503050406030204" pitchFamily="18" charset="0"/>
                            <a:ea typeface="Cambria Math"/>
                          </a:rPr>
                        </m:ctrlPr>
                      </m:accPr>
                      <m:e>
                        <m:r>
                          <a:rPr lang="hu-HU" i="1">
                            <a:latin typeface="Cambria Math"/>
                            <a:ea typeface="Cambria Math"/>
                          </a:rPr>
                          <m:t>𝜔</m:t>
                        </m:r>
                      </m:e>
                    </m:acc>
                    <m:r>
                      <a:rPr lang="en-US" i="1">
                        <a:latin typeface="Cambria Math"/>
                        <a:ea typeface="Cambria Math"/>
                      </a:rPr>
                      <m:t> </m:t>
                    </m:r>
                    <m:r>
                      <m:rPr>
                        <m:sty m:val="p"/>
                      </m:rPr>
                      <a:rPr lang="en-US">
                        <a:latin typeface="Cambria Math"/>
                        <a:ea typeface="Cambria Math"/>
                      </a:rPr>
                      <m:t>in</m:t>
                    </m:r>
                    <m:r>
                      <m:rPr>
                        <m:nor/>
                      </m:rPr>
                      <a:rPr lang="en-US">
                        <a:latin typeface="Cambria Math"/>
                        <a:ea typeface="Cambria Math"/>
                      </a:rPr>
                      <m:t> </m:t>
                    </m:r>
                    <m:r>
                      <m:rPr>
                        <m:nor/>
                      </m:rPr>
                      <a:rPr lang="hu-HU" dirty="0">
                        <a:ea typeface="Cambria Math"/>
                      </a:rPr>
                      <m:t>d</m:t>
                    </m:r>
                    <m:r>
                      <a:rPr lang="hu-HU" i="1">
                        <a:latin typeface="Cambria Math"/>
                        <a:ea typeface="Cambria Math"/>
                      </a:rPr>
                      <m:t>𝜔</m:t>
                    </m:r>
                  </m:oMath>
                </a14:m>
                <a:r>
                  <a:rPr lang="en-US" dirty="0"/>
                  <a:t>}</a:t>
                </a:r>
              </a:p>
            </p:txBody>
          </p:sp>
        </mc:Choice>
        <mc:Fallback xmlns="">
          <p:sp>
            <p:nvSpPr>
              <p:cNvPr id="18" name="Téglalap 17"/>
              <p:cNvSpPr>
                <a:spLocks noRot="1" noChangeAspect="1" noMove="1" noResize="1" noEditPoints="1" noAdjustHandles="1" noChangeArrowheads="1" noChangeShapeType="1" noTextEdit="1"/>
              </p:cNvSpPr>
              <p:nvPr/>
            </p:nvSpPr>
            <p:spPr>
              <a:xfrm>
                <a:off x="5267909" y="1947583"/>
                <a:ext cx="3609963" cy="461665"/>
              </a:xfrm>
              <a:prstGeom prst="rect">
                <a:avLst/>
              </a:prstGeom>
              <a:blipFill>
                <a:blip r:embed="rId4"/>
                <a:stretch>
                  <a:fillRect l="-507" t="-10526" r="-1689" b="-28947"/>
                </a:stretch>
              </a:blipFill>
            </p:spPr>
            <p:txBody>
              <a:bodyPr/>
              <a:lstStyle/>
              <a:p>
                <a:r>
                  <a:rPr lang="hu-HU">
                    <a:noFill/>
                  </a:rPr>
                  <a:t> </a:t>
                </a:r>
              </a:p>
            </p:txBody>
          </p:sp>
        </mc:Fallback>
      </mc:AlternateContent>
      <p:sp>
        <p:nvSpPr>
          <p:cNvPr id="20" name="Ellipszis 19"/>
          <p:cNvSpPr/>
          <p:nvPr/>
        </p:nvSpPr>
        <p:spPr>
          <a:xfrm>
            <a:off x="3791745" y="3570398"/>
            <a:ext cx="141353" cy="1106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zis 20"/>
          <p:cNvSpPr/>
          <p:nvPr/>
        </p:nvSpPr>
        <p:spPr>
          <a:xfrm>
            <a:off x="3791745" y="2958330"/>
            <a:ext cx="141353" cy="1106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églalap 21"/>
              <p:cNvSpPr/>
              <p:nvPr/>
            </p:nvSpPr>
            <p:spPr>
              <a:xfrm>
                <a:off x="3928882" y="3408608"/>
                <a:ext cx="53572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a:ea typeface="Cambria Math"/>
                        </a:rPr>
                        <m:t>𝒒</m:t>
                      </m:r>
                    </m:oMath>
                  </m:oMathPara>
                </a14:m>
                <a:endParaRPr lang="en-US" sz="3200" dirty="0"/>
              </a:p>
            </p:txBody>
          </p:sp>
        </mc:Choice>
        <mc:Fallback xmlns="">
          <p:sp>
            <p:nvSpPr>
              <p:cNvPr id="22" name="Téglalap 21"/>
              <p:cNvSpPr>
                <a:spLocks noRot="1" noChangeAspect="1" noMove="1" noResize="1" noEditPoints="1" noAdjustHandles="1" noChangeArrowheads="1" noChangeShapeType="1" noTextEdit="1"/>
              </p:cNvSpPr>
              <p:nvPr/>
            </p:nvSpPr>
            <p:spPr>
              <a:xfrm>
                <a:off x="3928882" y="3408608"/>
                <a:ext cx="535723" cy="584775"/>
              </a:xfrm>
              <a:prstGeom prst="rect">
                <a:avLst/>
              </a:prstGeom>
              <a:blipFill>
                <a:blip r:embed="rId5"/>
                <a:stretch>
                  <a:fillRect/>
                </a:stretch>
              </a:blipFill>
            </p:spPr>
            <p:txBody>
              <a:bodyPr/>
              <a:lstStyle/>
              <a:p>
                <a:r>
                  <a:rPr lang="hu-HU">
                    <a:noFill/>
                  </a:rPr>
                  <a:t> </a:t>
                </a:r>
              </a:p>
            </p:txBody>
          </p:sp>
        </mc:Fallback>
      </mc:AlternateContent>
      <p:sp>
        <p:nvSpPr>
          <p:cNvPr id="23" name="Téglalap 22"/>
          <p:cNvSpPr/>
          <p:nvPr/>
        </p:nvSpPr>
        <p:spPr>
          <a:xfrm>
            <a:off x="9408701" y="3039313"/>
            <a:ext cx="2148345" cy="830997"/>
          </a:xfrm>
          <a:prstGeom prst="rect">
            <a:avLst/>
          </a:prstGeom>
        </p:spPr>
        <p:txBody>
          <a:bodyPr wrap="none">
            <a:spAutoFit/>
          </a:bodyPr>
          <a:lstStyle/>
          <a:p>
            <a:r>
              <a:rPr lang="hu-HU" dirty="0"/>
              <a:t>Ha</a:t>
            </a:r>
            <a:r>
              <a:rPr lang="en-US" dirty="0"/>
              <a:t> </a:t>
            </a:r>
            <a:r>
              <a:rPr lang="en-US" b="1" i="1" dirty="0"/>
              <a:t>q </a:t>
            </a:r>
            <a:r>
              <a:rPr lang="hu-HU" dirty="0"/>
              <a:t>egyenletes</a:t>
            </a:r>
          </a:p>
          <a:p>
            <a:r>
              <a:rPr lang="hu-HU" dirty="0"/>
              <a:t>eloszlású</a:t>
            </a:r>
            <a:endParaRPr lang="en-US" dirty="0"/>
          </a:p>
        </p:txBody>
      </p:sp>
      <mc:AlternateContent xmlns:mc="http://schemas.openxmlformats.org/markup-compatibility/2006" xmlns:a14="http://schemas.microsoft.com/office/drawing/2010/main">
        <mc:Choice Requires="a14">
          <p:sp>
            <p:nvSpPr>
              <p:cNvPr id="24" name="Téglalap 23"/>
              <p:cNvSpPr/>
              <p:nvPr/>
            </p:nvSpPr>
            <p:spPr>
              <a:xfrm>
                <a:off x="6222798" y="5089664"/>
                <a:ext cx="2193549" cy="79810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hu-HU" i="1">
                          <a:latin typeface="Cambria Math"/>
                          <a:ea typeface="Cambria Math"/>
                        </a:rPr>
                        <m:t>𝑝</m:t>
                      </m:r>
                      <m:d>
                        <m:dPr>
                          <m:ctrlPr>
                            <a:rPr lang="hu-HU" i="1">
                              <a:latin typeface="Cambria Math" panose="02040503050406030204" pitchFamily="18" charset="0"/>
                              <a:ea typeface="Cambria Math"/>
                            </a:rPr>
                          </m:ctrlPr>
                        </m:dPr>
                        <m:e>
                          <m:acc>
                            <m:accPr>
                              <m:chr m:val="̂"/>
                              <m:ctrlPr>
                                <a:rPr lang="hu-HU" i="1">
                                  <a:latin typeface="Cambria Math" panose="02040503050406030204" pitchFamily="18" charset="0"/>
                                  <a:ea typeface="Cambria Math"/>
                                </a:rPr>
                              </m:ctrlPr>
                            </m:accPr>
                            <m:e>
                              <m:r>
                                <a:rPr lang="hu-HU" i="1">
                                  <a:latin typeface="Cambria Math"/>
                                  <a:ea typeface="Cambria Math"/>
                                </a:rPr>
                                <m:t>𝜔</m:t>
                              </m:r>
                            </m:e>
                          </m:acc>
                        </m:e>
                      </m:d>
                      <m:r>
                        <a:rPr lang="en-US" i="1">
                          <a:latin typeface="Cambria Math"/>
                          <a:ea typeface="Cambria Math"/>
                        </a:rPr>
                        <m:t>=</m:t>
                      </m:r>
                      <m:f>
                        <m:fPr>
                          <m:ctrlPr>
                            <a:rPr lang="en-US" i="1">
                              <a:latin typeface="Cambria Math" panose="02040503050406030204" pitchFamily="18" charset="0"/>
                              <a:ea typeface="Cambria Math"/>
                            </a:rPr>
                          </m:ctrlPr>
                        </m:fPr>
                        <m:num>
                          <m:r>
                            <m:rPr>
                              <m:sty m:val="p"/>
                            </m:rPr>
                            <a:rPr lang="en-US">
                              <a:latin typeface="Cambria Math"/>
                              <a:ea typeface="Cambria Math"/>
                            </a:rPr>
                            <m:t>cos</m:t>
                          </m:r>
                          <m:r>
                            <a:rPr lang="en-US" i="1">
                              <a:latin typeface="Cambria Math"/>
                              <a:ea typeface="Cambria Math"/>
                            </a:rPr>
                            <m:t>⁡(</m:t>
                          </m:r>
                          <m:r>
                            <a:rPr lang="en-US" i="1">
                              <a:latin typeface="Cambria Math"/>
                              <a:ea typeface="Cambria Math"/>
                            </a:rPr>
                            <m:t>𝜃</m:t>
                          </m:r>
                          <m:r>
                            <a:rPr lang="en-US" i="1">
                              <a:latin typeface="Cambria Math"/>
                              <a:ea typeface="Cambria Math"/>
                            </a:rPr>
                            <m:t>)</m:t>
                          </m:r>
                        </m:num>
                        <m:den>
                          <m:r>
                            <a:rPr lang="en-US" i="1">
                              <a:latin typeface="Cambria Math"/>
                              <a:ea typeface="Cambria Math"/>
                              <a:sym typeface="Symbol"/>
                            </a:rPr>
                            <m:t></m:t>
                          </m:r>
                        </m:den>
                      </m:f>
                    </m:oMath>
                  </m:oMathPara>
                </a14:m>
                <a:endParaRPr lang="en-US" dirty="0"/>
              </a:p>
            </p:txBody>
          </p:sp>
        </mc:Choice>
        <mc:Fallback xmlns="">
          <p:sp>
            <p:nvSpPr>
              <p:cNvPr id="24" name="Téglalap 23"/>
              <p:cNvSpPr>
                <a:spLocks noRot="1" noChangeAspect="1" noMove="1" noResize="1" noEditPoints="1" noAdjustHandles="1" noChangeArrowheads="1" noChangeShapeType="1" noTextEdit="1"/>
              </p:cNvSpPr>
              <p:nvPr/>
            </p:nvSpPr>
            <p:spPr>
              <a:xfrm>
                <a:off x="6222798" y="5089664"/>
                <a:ext cx="2193549" cy="798104"/>
              </a:xfrm>
              <a:prstGeom prst="rect">
                <a:avLst/>
              </a:prstGeom>
              <a:blipFill>
                <a:blip r:embed="rId6"/>
                <a:stretch>
                  <a:fillRect/>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 name="Téglalap 24"/>
              <p:cNvSpPr/>
              <p:nvPr/>
            </p:nvSpPr>
            <p:spPr>
              <a:xfrm>
                <a:off x="4099269" y="2520190"/>
                <a:ext cx="697050" cy="584775"/>
              </a:xfrm>
              <a:prstGeom prst="rect">
                <a:avLst/>
              </a:prstGeom>
            </p:spPr>
            <p:txBody>
              <a:bodyPr wrap="none">
                <a:spAutoFit/>
              </a:bodyPr>
              <a:lstStyle/>
              <a:p>
                <a:r>
                  <a:rPr lang="hu-HU" sz="3200" dirty="0">
                    <a:ea typeface="Cambria Math"/>
                  </a:rPr>
                  <a:t>d</a:t>
                </a:r>
                <a14:m>
                  <m:oMath xmlns:m="http://schemas.openxmlformats.org/officeDocument/2006/math">
                    <m:r>
                      <a:rPr lang="hu-HU" sz="3200" i="1">
                        <a:latin typeface="Cambria Math"/>
                        <a:ea typeface="Cambria Math"/>
                      </a:rPr>
                      <m:t>𝜔</m:t>
                    </m:r>
                  </m:oMath>
                </a14:m>
                <a:endParaRPr lang="en-US" sz="3200" dirty="0"/>
              </a:p>
            </p:txBody>
          </p:sp>
        </mc:Choice>
        <mc:Fallback xmlns="">
          <p:sp>
            <p:nvSpPr>
              <p:cNvPr id="25" name="Téglalap 24"/>
              <p:cNvSpPr>
                <a:spLocks noRot="1" noChangeAspect="1" noMove="1" noResize="1" noEditPoints="1" noAdjustHandles="1" noChangeArrowheads="1" noChangeShapeType="1" noTextEdit="1"/>
              </p:cNvSpPr>
              <p:nvPr/>
            </p:nvSpPr>
            <p:spPr>
              <a:xfrm>
                <a:off x="4099269" y="2520190"/>
                <a:ext cx="697050" cy="584775"/>
              </a:xfrm>
              <a:prstGeom prst="rect">
                <a:avLst/>
              </a:prstGeom>
              <a:blipFill>
                <a:blip r:embed="rId7"/>
                <a:stretch>
                  <a:fillRect l="-21739" t="-14583" b="-3229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6" name="Téglalap 25"/>
              <p:cNvSpPr/>
              <p:nvPr/>
            </p:nvSpPr>
            <p:spPr>
              <a:xfrm>
                <a:off x="6434450" y="2539602"/>
                <a:ext cx="3297954" cy="461665"/>
              </a:xfrm>
              <a:prstGeom prst="rect">
                <a:avLst/>
              </a:prstGeom>
            </p:spPr>
            <p:txBody>
              <a:bodyPr wrap="none">
                <a:spAutoFit/>
              </a:bodyPr>
              <a:lstStyle/>
              <a:p>
                <a14:m>
                  <m:oMath xmlns:m="http://schemas.openxmlformats.org/officeDocument/2006/math">
                    <m:r>
                      <a:rPr lang="en-US" i="1">
                        <a:latin typeface="Cambria Math"/>
                        <a:ea typeface="Cambria Math"/>
                      </a:rPr>
                      <m:t>=</m:t>
                    </m:r>
                    <m:r>
                      <m:rPr>
                        <m:sty m:val="p"/>
                      </m:rPr>
                      <a:rPr lang="en-US">
                        <a:latin typeface="Cambria Math"/>
                        <a:ea typeface="Cambria Math"/>
                      </a:rPr>
                      <m:t>Prob</m:t>
                    </m:r>
                    <m:r>
                      <a:rPr lang="en-US" i="1">
                        <a:latin typeface="Cambria Math"/>
                        <a:ea typeface="Cambria Math"/>
                      </a:rPr>
                      <m:t>{</m:t>
                    </m:r>
                    <m:r>
                      <a:rPr lang="en-US" b="1" i="1">
                        <a:latin typeface="Cambria Math"/>
                        <a:ea typeface="Cambria Math"/>
                      </a:rPr>
                      <m:t>𝒒</m:t>
                    </m:r>
                    <m:r>
                      <a:rPr lang="en-US" i="1">
                        <a:latin typeface="Cambria Math"/>
                        <a:ea typeface="Cambria Math"/>
                      </a:rPr>
                      <m:t> </m:t>
                    </m:r>
                    <m:r>
                      <m:rPr>
                        <m:sty m:val="p"/>
                      </m:rPr>
                      <a:rPr lang="en-US">
                        <a:latin typeface="Cambria Math"/>
                        <a:ea typeface="Cambria Math"/>
                      </a:rPr>
                      <m:t>in</m:t>
                    </m:r>
                    <m:r>
                      <m:rPr>
                        <m:nor/>
                      </m:rPr>
                      <a:rPr lang="en-US">
                        <a:latin typeface="Cambria Math"/>
                        <a:ea typeface="Cambria Math"/>
                      </a:rPr>
                      <m:t> </m:t>
                    </m:r>
                    <m:r>
                      <m:rPr>
                        <m:nor/>
                      </m:rPr>
                      <a:rPr lang="hu-HU" dirty="0">
                        <a:ea typeface="Cambria Math"/>
                      </a:rPr>
                      <m:t>d</m:t>
                    </m:r>
                    <m:r>
                      <a:rPr lang="hu-HU" i="1">
                        <a:latin typeface="Cambria Math"/>
                        <a:ea typeface="Cambria Math"/>
                      </a:rPr>
                      <m:t>𝜔</m:t>
                    </m:r>
                    <m:r>
                      <m:rPr>
                        <m:sty m:val="p"/>
                      </m:rPr>
                      <a:rPr lang="en-US">
                        <a:latin typeface="Cambria Math"/>
                        <a:ea typeface="Cambria Math"/>
                      </a:rPr>
                      <m:t>cos</m:t>
                    </m:r>
                    <m:r>
                      <a:rPr lang="en-US" i="1">
                        <a:latin typeface="Cambria Math"/>
                        <a:ea typeface="Cambria Math"/>
                      </a:rPr>
                      <m:t>⁡(</m:t>
                    </m:r>
                    <m:r>
                      <a:rPr lang="en-US" i="1">
                        <a:latin typeface="Cambria Math"/>
                        <a:ea typeface="Cambria Math"/>
                      </a:rPr>
                      <m:t>𝜃</m:t>
                    </m:r>
                    <m:r>
                      <a:rPr lang="en-US" i="1">
                        <a:latin typeface="Cambria Math"/>
                        <a:ea typeface="Cambria Math"/>
                      </a:rPr>
                      <m:t>)</m:t>
                    </m:r>
                  </m:oMath>
                </a14:m>
                <a:r>
                  <a:rPr lang="en-US" dirty="0"/>
                  <a:t>}</a:t>
                </a:r>
              </a:p>
            </p:txBody>
          </p:sp>
        </mc:Choice>
        <mc:Fallback xmlns="">
          <p:sp>
            <p:nvSpPr>
              <p:cNvPr id="26" name="Téglalap 25"/>
              <p:cNvSpPr>
                <a:spLocks noRot="1" noChangeAspect="1" noMove="1" noResize="1" noEditPoints="1" noAdjustHandles="1" noChangeArrowheads="1" noChangeShapeType="1" noTextEdit="1"/>
              </p:cNvSpPr>
              <p:nvPr/>
            </p:nvSpPr>
            <p:spPr>
              <a:xfrm>
                <a:off x="6434450" y="2539602"/>
                <a:ext cx="3297954" cy="461665"/>
              </a:xfrm>
              <a:prstGeom prst="rect">
                <a:avLst/>
              </a:prstGeom>
              <a:blipFill>
                <a:blip r:embed="rId8"/>
                <a:stretch>
                  <a:fillRect t="-10667" b="-30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 name="Téglalap 26"/>
              <p:cNvSpPr/>
              <p:nvPr/>
            </p:nvSpPr>
            <p:spPr>
              <a:xfrm>
                <a:off x="3321555" y="4624550"/>
                <a:ext cx="194880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hu-HU" sz="3200" dirty="0">
                          <a:ea typeface="Cambria Math"/>
                        </a:rPr>
                        <m:t>d</m:t>
                      </m:r>
                      <m:r>
                        <a:rPr lang="hu-HU" sz="3200" i="1">
                          <a:latin typeface="Cambria Math"/>
                          <a:ea typeface="Cambria Math"/>
                        </a:rPr>
                        <m:t>𝜔</m:t>
                      </m:r>
                      <m:r>
                        <m:rPr>
                          <m:sty m:val="p"/>
                        </m:rPr>
                        <a:rPr lang="en-US" sz="3200">
                          <a:latin typeface="Cambria Math"/>
                          <a:ea typeface="Cambria Math"/>
                        </a:rPr>
                        <m:t>cos</m:t>
                      </m:r>
                      <m:r>
                        <a:rPr lang="en-US" sz="3200" i="1">
                          <a:latin typeface="Cambria Math"/>
                          <a:ea typeface="Cambria Math"/>
                        </a:rPr>
                        <m:t>⁡(</m:t>
                      </m:r>
                      <m:r>
                        <a:rPr lang="en-US" sz="3200" i="1">
                          <a:latin typeface="Cambria Math"/>
                          <a:ea typeface="Cambria Math"/>
                        </a:rPr>
                        <m:t>𝜃</m:t>
                      </m:r>
                      <m:r>
                        <a:rPr lang="en-US" sz="3200" i="1">
                          <a:latin typeface="Cambria Math"/>
                          <a:ea typeface="Cambria Math"/>
                        </a:rPr>
                        <m:t>)</m:t>
                      </m:r>
                    </m:oMath>
                  </m:oMathPara>
                </a14:m>
                <a:endParaRPr lang="en-US" sz="3200" dirty="0"/>
              </a:p>
            </p:txBody>
          </p:sp>
        </mc:Choice>
        <mc:Fallback xmlns="">
          <p:sp>
            <p:nvSpPr>
              <p:cNvPr id="27" name="Téglalap 26"/>
              <p:cNvSpPr>
                <a:spLocks noRot="1" noChangeAspect="1" noMove="1" noResize="1" noEditPoints="1" noAdjustHandles="1" noChangeArrowheads="1" noChangeShapeType="1" noTextEdit="1"/>
              </p:cNvSpPr>
              <p:nvPr/>
            </p:nvSpPr>
            <p:spPr>
              <a:xfrm>
                <a:off x="3321555" y="4624550"/>
                <a:ext cx="1948803" cy="584775"/>
              </a:xfrm>
              <a:prstGeom prst="rect">
                <a:avLst/>
              </a:prstGeom>
              <a:blipFill>
                <a:blip r:embed="rId9"/>
                <a:stretch>
                  <a:fillRect/>
                </a:stretch>
              </a:blipFill>
            </p:spPr>
            <p:txBody>
              <a:bodyPr/>
              <a:lstStyle/>
              <a:p>
                <a:r>
                  <a:rPr lang="hu-HU">
                    <a:noFill/>
                  </a:rPr>
                  <a:t> </a:t>
                </a:r>
              </a:p>
            </p:txBody>
          </p:sp>
        </mc:Fallback>
      </mc:AlternateContent>
      <p:cxnSp>
        <p:nvCxnSpPr>
          <p:cNvPr id="29" name="Egyenes összekötő nyíllal 28"/>
          <p:cNvCxnSpPr/>
          <p:nvPr/>
        </p:nvCxnSpPr>
        <p:spPr>
          <a:xfrm flipH="1" flipV="1">
            <a:off x="3933098" y="3803897"/>
            <a:ext cx="181429" cy="8206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églalap 31"/>
              <p:cNvSpPr/>
              <p:nvPr/>
            </p:nvSpPr>
            <p:spPr>
              <a:xfrm>
                <a:off x="6384032" y="3103079"/>
                <a:ext cx="2073022" cy="7958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m:t>
                      </m:r>
                      <m:f>
                        <m:fPr>
                          <m:ctrlPr>
                            <a:rPr lang="en-US" i="1">
                              <a:latin typeface="Cambria Math" panose="02040503050406030204" pitchFamily="18" charset="0"/>
                              <a:ea typeface="Cambria Math"/>
                            </a:rPr>
                          </m:ctrlPr>
                        </m:fPr>
                        <m:num>
                          <m:r>
                            <m:rPr>
                              <m:nor/>
                            </m:rPr>
                            <a:rPr lang="hu-HU" dirty="0">
                              <a:ea typeface="Cambria Math"/>
                            </a:rPr>
                            <m:t>d</m:t>
                          </m:r>
                          <m:r>
                            <a:rPr lang="hu-HU" i="1">
                              <a:latin typeface="Cambria Math"/>
                              <a:ea typeface="Cambria Math"/>
                            </a:rPr>
                            <m:t>𝜔</m:t>
                          </m:r>
                          <m:r>
                            <a:rPr lang="en-US">
                              <a:latin typeface="Cambria Math"/>
                              <a:ea typeface="Cambria Math"/>
                            </a:rPr>
                            <m:t> </m:t>
                          </m:r>
                          <m:r>
                            <m:rPr>
                              <m:sty m:val="p"/>
                            </m:rPr>
                            <a:rPr lang="en-US">
                              <a:latin typeface="Cambria Math"/>
                              <a:ea typeface="Cambria Math"/>
                            </a:rPr>
                            <m:t>cos</m:t>
                          </m:r>
                          <m:r>
                            <a:rPr lang="en-US" i="1">
                              <a:latin typeface="Cambria Math"/>
                              <a:ea typeface="Cambria Math"/>
                            </a:rPr>
                            <m:t>⁡(</m:t>
                          </m:r>
                          <m:r>
                            <a:rPr lang="en-US" i="1">
                              <a:latin typeface="Cambria Math"/>
                              <a:ea typeface="Cambria Math"/>
                            </a:rPr>
                            <m:t>𝜃</m:t>
                          </m:r>
                          <m:r>
                            <a:rPr lang="en-US" i="1">
                              <a:latin typeface="Cambria Math"/>
                              <a:ea typeface="Cambria Math"/>
                            </a:rPr>
                            <m:t>)</m:t>
                          </m:r>
                        </m:num>
                        <m:den>
                          <m:r>
                            <m:rPr>
                              <m:sty m:val="p"/>
                            </m:rPr>
                            <a:rPr lang="hu-HU">
                              <a:latin typeface="Cambria Math"/>
                              <a:ea typeface="Cambria Math"/>
                            </a:rPr>
                            <m:t>k</m:t>
                          </m:r>
                          <m:r>
                            <a:rPr lang="hu-HU">
                              <a:latin typeface="Cambria Math"/>
                              <a:ea typeface="Cambria Math"/>
                            </a:rPr>
                            <m:t>ö</m:t>
                          </m:r>
                          <m:r>
                            <m:rPr>
                              <m:sty m:val="p"/>
                            </m:rPr>
                            <a:rPr lang="hu-HU">
                              <a:latin typeface="Cambria Math"/>
                              <a:ea typeface="Cambria Math"/>
                            </a:rPr>
                            <m:t>r</m:t>
                          </m:r>
                          <m:r>
                            <a:rPr lang="hu-HU">
                              <a:latin typeface="Cambria Math"/>
                              <a:ea typeface="Cambria Math"/>
                            </a:rPr>
                            <m:t> </m:t>
                          </m:r>
                          <m:r>
                            <m:rPr>
                              <m:sty m:val="p"/>
                            </m:rPr>
                            <a:rPr lang="hu-HU">
                              <a:latin typeface="Cambria Math"/>
                              <a:ea typeface="Cambria Math"/>
                            </a:rPr>
                            <m:t>ter</m:t>
                          </m:r>
                          <m:r>
                            <a:rPr lang="hu-HU">
                              <a:latin typeface="Cambria Math"/>
                              <a:ea typeface="Cambria Math"/>
                            </a:rPr>
                            <m:t>ü</m:t>
                          </m:r>
                          <m:r>
                            <m:rPr>
                              <m:sty m:val="p"/>
                            </m:rPr>
                            <a:rPr lang="hu-HU">
                              <a:latin typeface="Cambria Math"/>
                              <a:ea typeface="Cambria Math"/>
                            </a:rPr>
                            <m:t>lete</m:t>
                          </m:r>
                        </m:den>
                      </m:f>
                    </m:oMath>
                  </m:oMathPara>
                </a14:m>
                <a:endParaRPr lang="en-US" dirty="0"/>
              </a:p>
            </p:txBody>
          </p:sp>
        </mc:Choice>
        <mc:Fallback xmlns="">
          <p:sp>
            <p:nvSpPr>
              <p:cNvPr id="32" name="Téglalap 31"/>
              <p:cNvSpPr>
                <a:spLocks noRot="1" noChangeAspect="1" noMove="1" noResize="1" noEditPoints="1" noAdjustHandles="1" noChangeArrowheads="1" noChangeShapeType="1" noTextEdit="1"/>
              </p:cNvSpPr>
              <p:nvPr/>
            </p:nvSpPr>
            <p:spPr>
              <a:xfrm>
                <a:off x="6384032" y="3103079"/>
                <a:ext cx="2073022" cy="795859"/>
              </a:xfrm>
              <a:prstGeom prst="rect">
                <a:avLst/>
              </a:prstGeom>
              <a:blipFill>
                <a:blip r:embed="rId10"/>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3" name="Téglalap 32"/>
              <p:cNvSpPr/>
              <p:nvPr/>
            </p:nvSpPr>
            <p:spPr>
              <a:xfrm>
                <a:off x="6456041" y="4053031"/>
                <a:ext cx="1898533" cy="798104"/>
              </a:xfrm>
              <a:prstGeom prst="rect">
                <a:avLst/>
              </a:prstGeom>
            </p:spPr>
            <p:txBody>
              <a:bodyPr wrap="none">
                <a:spAutoFit/>
              </a:bodyPr>
              <a:lstStyle/>
              <a:p>
                <a:pPr algn="l"/>
                <a14:m>
                  <m:oMathPara xmlns:m="http://schemas.openxmlformats.org/officeDocument/2006/math">
                    <m:oMathParaPr>
                      <m:jc m:val="left"/>
                    </m:oMathParaPr>
                    <m:oMath xmlns:m="http://schemas.openxmlformats.org/officeDocument/2006/math">
                      <m:r>
                        <a:rPr lang="en-US" i="1">
                          <a:latin typeface="Cambria Math"/>
                          <a:ea typeface="Cambria Math"/>
                        </a:rPr>
                        <m:t>=</m:t>
                      </m:r>
                      <m:f>
                        <m:fPr>
                          <m:ctrlPr>
                            <a:rPr lang="en-US" i="1">
                              <a:latin typeface="Cambria Math" panose="02040503050406030204" pitchFamily="18" charset="0"/>
                              <a:ea typeface="Cambria Math"/>
                            </a:rPr>
                          </m:ctrlPr>
                        </m:fPr>
                        <m:num>
                          <m:r>
                            <m:rPr>
                              <m:nor/>
                            </m:rPr>
                            <a:rPr lang="hu-HU" dirty="0">
                              <a:ea typeface="Cambria Math"/>
                            </a:rPr>
                            <m:t>d</m:t>
                          </m:r>
                          <m:r>
                            <a:rPr lang="hu-HU" i="1">
                              <a:latin typeface="Cambria Math"/>
                              <a:ea typeface="Cambria Math"/>
                            </a:rPr>
                            <m:t>𝜔</m:t>
                          </m:r>
                          <m:r>
                            <a:rPr lang="en-US">
                              <a:latin typeface="Cambria Math"/>
                              <a:ea typeface="Cambria Math"/>
                            </a:rPr>
                            <m:t> </m:t>
                          </m:r>
                          <m:r>
                            <m:rPr>
                              <m:sty m:val="p"/>
                            </m:rPr>
                            <a:rPr lang="en-US">
                              <a:latin typeface="Cambria Math"/>
                              <a:ea typeface="Cambria Math"/>
                            </a:rPr>
                            <m:t>cos</m:t>
                          </m:r>
                          <m:r>
                            <a:rPr lang="en-US" i="1">
                              <a:latin typeface="Cambria Math"/>
                              <a:ea typeface="Cambria Math"/>
                            </a:rPr>
                            <m:t>⁡(</m:t>
                          </m:r>
                          <m:r>
                            <a:rPr lang="en-US" i="1">
                              <a:latin typeface="Cambria Math"/>
                              <a:ea typeface="Cambria Math"/>
                            </a:rPr>
                            <m:t>𝜃</m:t>
                          </m:r>
                          <m:r>
                            <a:rPr lang="en-US" i="1">
                              <a:latin typeface="Cambria Math"/>
                              <a:ea typeface="Cambria Math"/>
                            </a:rPr>
                            <m:t>)</m:t>
                          </m:r>
                        </m:num>
                        <m:den>
                          <m:r>
                            <a:rPr lang="en-US" i="1">
                              <a:latin typeface="Cambria Math"/>
                              <a:ea typeface="Cambria Math"/>
                              <a:sym typeface="Symbol"/>
                            </a:rPr>
                            <m:t></m:t>
                          </m:r>
                        </m:den>
                      </m:f>
                    </m:oMath>
                  </m:oMathPara>
                </a14:m>
                <a:endParaRPr lang="en-US" dirty="0"/>
              </a:p>
            </p:txBody>
          </p:sp>
        </mc:Choice>
        <mc:Fallback xmlns="">
          <p:sp>
            <p:nvSpPr>
              <p:cNvPr id="33" name="Téglalap 32"/>
              <p:cNvSpPr>
                <a:spLocks noRot="1" noChangeAspect="1" noMove="1" noResize="1" noEditPoints="1" noAdjustHandles="1" noChangeArrowheads="1" noChangeShapeType="1" noTextEdit="1"/>
              </p:cNvSpPr>
              <p:nvPr/>
            </p:nvSpPr>
            <p:spPr>
              <a:xfrm>
                <a:off x="6456041" y="4053031"/>
                <a:ext cx="1898533" cy="798104"/>
              </a:xfrm>
              <a:prstGeom prst="rect">
                <a:avLst/>
              </a:prstGeom>
              <a:blipFill>
                <a:blip r:embed="rId11"/>
                <a:stretch>
                  <a:fillRect/>
                </a:stretch>
              </a:blipFill>
            </p:spPr>
            <p:txBody>
              <a:bodyPr/>
              <a:lstStyle/>
              <a:p>
                <a:r>
                  <a:rPr lang="hu-HU">
                    <a:noFill/>
                  </a:rPr>
                  <a:t> </a:t>
                </a:r>
              </a:p>
            </p:txBody>
          </p:sp>
        </mc:Fallback>
      </mc:AlternateContent>
      <p:sp>
        <p:nvSpPr>
          <p:cNvPr id="35" name="Line 6"/>
          <p:cNvSpPr>
            <a:spLocks noChangeShapeType="1"/>
          </p:cNvSpPr>
          <p:nvPr/>
        </p:nvSpPr>
        <p:spPr bwMode="auto">
          <a:xfrm flipH="1">
            <a:off x="3863752" y="2459199"/>
            <a:ext cx="290042" cy="550526"/>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Line 9"/>
          <p:cNvSpPr>
            <a:spLocks noChangeShapeType="1"/>
          </p:cNvSpPr>
          <p:nvPr/>
        </p:nvSpPr>
        <p:spPr bwMode="auto">
          <a:xfrm flipV="1">
            <a:off x="3863752" y="3094625"/>
            <a:ext cx="250" cy="53514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004902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additive="base">
                                        <p:cTn id="14" dur="500" fill="hold"/>
                                        <p:tgtEl>
                                          <p:spTgt spid="25"/>
                                        </p:tgtEl>
                                        <p:attrNameLst>
                                          <p:attrName>ppt_x</p:attrName>
                                        </p:attrNameLst>
                                      </p:cBhvr>
                                      <p:tavLst>
                                        <p:tav tm="0">
                                          <p:val>
                                            <p:strVal val="#ppt_x"/>
                                          </p:val>
                                        </p:tav>
                                        <p:tav tm="100000">
                                          <p:val>
                                            <p:strVal val="#ppt_x"/>
                                          </p:val>
                                        </p:tav>
                                      </p:tavLst>
                                    </p:anim>
                                    <p:anim calcmode="lin" valueType="num">
                                      <p:cBhvr additive="base">
                                        <p:cTn id="1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8" grpId="0"/>
      <p:bldP spid="23" grpId="0"/>
      <p:bldP spid="24" grpId="0" animBg="1"/>
      <p:bldP spid="25" grpId="0"/>
      <p:bldP spid="26" grpId="0"/>
      <p:bldP spid="27" grpId="0"/>
      <p:bldP spid="32" grpId="0"/>
      <p:bldP spid="3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1977305" y="103985"/>
            <a:ext cx="8229600" cy="1143000"/>
          </a:xfrm>
        </p:spPr>
        <p:txBody>
          <a:bodyPr/>
          <a:lstStyle/>
          <a:p>
            <a:pPr>
              <a:defRPr/>
            </a:pPr>
            <a:r>
              <a:rPr lang="en-US" dirty="0" smtClean="0">
                <a:solidFill>
                  <a:srgbClr val="FF0000"/>
                </a:solidFill>
              </a:rPr>
              <a:t>Cos</a:t>
            </a:r>
            <a:r>
              <a:rPr lang="hu-HU" dirty="0" smtClean="0">
                <a:solidFill>
                  <a:srgbClr val="FF0000"/>
                </a:solidFill>
              </a:rPr>
              <a:t> eloszlású minták</a:t>
            </a:r>
          </a:p>
        </p:txBody>
      </p:sp>
      <p:sp>
        <p:nvSpPr>
          <p:cNvPr id="24602" name="Oval 23"/>
          <p:cNvSpPr>
            <a:spLocks noChangeArrowheads="1"/>
          </p:cNvSpPr>
          <p:nvPr/>
        </p:nvSpPr>
        <p:spPr bwMode="auto">
          <a:xfrm>
            <a:off x="1124825" y="739458"/>
            <a:ext cx="1676938" cy="166174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603" name="Rectangle 24"/>
          <p:cNvSpPr>
            <a:spLocks noChangeArrowheads="1"/>
          </p:cNvSpPr>
          <p:nvPr/>
        </p:nvSpPr>
        <p:spPr bwMode="auto">
          <a:xfrm>
            <a:off x="1124825" y="739458"/>
            <a:ext cx="1676938" cy="166174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611" name="Rectangle 32"/>
          <p:cNvSpPr>
            <a:spLocks noChangeArrowheads="1"/>
          </p:cNvSpPr>
          <p:nvPr/>
        </p:nvSpPr>
        <p:spPr bwMode="auto">
          <a:xfrm>
            <a:off x="778390" y="2668507"/>
            <a:ext cx="23839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sz="2800" dirty="0"/>
              <a:t>Elvetett minták</a:t>
            </a:r>
          </a:p>
        </p:txBody>
      </p:sp>
      <p:sp>
        <p:nvSpPr>
          <p:cNvPr id="24612" name="Line 33"/>
          <p:cNvSpPr>
            <a:spLocks noChangeShapeType="1"/>
          </p:cNvSpPr>
          <p:nvPr/>
        </p:nvSpPr>
        <p:spPr bwMode="auto">
          <a:xfrm flipV="1">
            <a:off x="1253820" y="2278112"/>
            <a:ext cx="0" cy="4308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13" name="Line 34"/>
          <p:cNvSpPr>
            <a:spLocks noChangeShapeType="1"/>
          </p:cNvSpPr>
          <p:nvPr/>
        </p:nvSpPr>
        <p:spPr bwMode="auto">
          <a:xfrm flipV="1">
            <a:off x="1253820" y="2278112"/>
            <a:ext cx="1354450" cy="43082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14" name="Line 35"/>
          <p:cNvSpPr>
            <a:spLocks noChangeShapeType="1"/>
          </p:cNvSpPr>
          <p:nvPr/>
        </p:nvSpPr>
        <p:spPr bwMode="auto">
          <a:xfrm flipV="1">
            <a:off x="1253230" y="950876"/>
            <a:ext cx="1395689" cy="175805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3" name="Egyenes összekötő nyíllal 2"/>
          <p:cNvCxnSpPr/>
          <p:nvPr/>
        </p:nvCxnSpPr>
        <p:spPr>
          <a:xfrm flipV="1">
            <a:off x="1931045" y="556212"/>
            <a:ext cx="0" cy="21527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Egyenes összekötő nyíllal 40"/>
          <p:cNvCxnSpPr/>
          <p:nvPr/>
        </p:nvCxnSpPr>
        <p:spPr>
          <a:xfrm flipV="1">
            <a:off x="912033" y="1570331"/>
            <a:ext cx="214272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Ellipszis 46"/>
          <p:cNvSpPr/>
          <p:nvPr/>
        </p:nvSpPr>
        <p:spPr>
          <a:xfrm>
            <a:off x="1563970" y="1065557"/>
            <a:ext cx="141353" cy="1448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8" name="Ellipszis 47"/>
          <p:cNvSpPr/>
          <p:nvPr/>
        </p:nvSpPr>
        <p:spPr>
          <a:xfrm>
            <a:off x="1398578" y="1750667"/>
            <a:ext cx="141353" cy="1448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Ellipszis 48"/>
          <p:cNvSpPr/>
          <p:nvPr/>
        </p:nvSpPr>
        <p:spPr>
          <a:xfrm>
            <a:off x="1977305" y="1247467"/>
            <a:ext cx="141353" cy="1448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Ellipszis 49"/>
          <p:cNvSpPr/>
          <p:nvPr/>
        </p:nvSpPr>
        <p:spPr>
          <a:xfrm>
            <a:off x="2481361" y="1642655"/>
            <a:ext cx="141353" cy="1448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Ellipszis 50"/>
          <p:cNvSpPr/>
          <p:nvPr/>
        </p:nvSpPr>
        <p:spPr>
          <a:xfrm>
            <a:off x="2118658" y="2002695"/>
            <a:ext cx="141353" cy="1448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llipszis 51"/>
          <p:cNvSpPr/>
          <p:nvPr/>
        </p:nvSpPr>
        <p:spPr>
          <a:xfrm>
            <a:off x="1182554" y="2146711"/>
            <a:ext cx="141353" cy="1448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llipszis 52"/>
          <p:cNvSpPr/>
          <p:nvPr/>
        </p:nvSpPr>
        <p:spPr>
          <a:xfrm>
            <a:off x="2586710" y="2218719"/>
            <a:ext cx="141353" cy="1448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Ellipszis 53"/>
          <p:cNvSpPr/>
          <p:nvPr/>
        </p:nvSpPr>
        <p:spPr>
          <a:xfrm>
            <a:off x="2589373" y="814563"/>
            <a:ext cx="141353" cy="14487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zabadkézi sokszög 54"/>
          <p:cNvSpPr/>
          <p:nvPr/>
        </p:nvSpPr>
        <p:spPr>
          <a:xfrm>
            <a:off x="8112224" y="1750667"/>
            <a:ext cx="3494149" cy="1393706"/>
          </a:xfrm>
          <a:custGeom>
            <a:avLst/>
            <a:gdLst>
              <a:gd name="connsiteX0" fmla="*/ 3301340 w 3301340"/>
              <a:gd name="connsiteY0" fmla="*/ 59376 h 1496291"/>
              <a:gd name="connsiteX1" fmla="*/ 2481943 w 3301340"/>
              <a:gd name="connsiteY1" fmla="*/ 1496291 h 1496291"/>
              <a:gd name="connsiteX2" fmla="*/ 0 w 3301340"/>
              <a:gd name="connsiteY2" fmla="*/ 1436914 h 1496291"/>
              <a:gd name="connsiteX3" fmla="*/ 926276 w 3301340"/>
              <a:gd name="connsiteY3" fmla="*/ 0 h 1496291"/>
              <a:gd name="connsiteX4" fmla="*/ 3301340 w 3301340"/>
              <a:gd name="connsiteY4" fmla="*/ 59376 h 1496291"/>
              <a:gd name="connsiteX0" fmla="*/ 3241964 w 3241964"/>
              <a:gd name="connsiteY0" fmla="*/ 59376 h 1508166"/>
              <a:gd name="connsiteX1" fmla="*/ 2422567 w 3241964"/>
              <a:gd name="connsiteY1" fmla="*/ 1496291 h 1508166"/>
              <a:gd name="connsiteX2" fmla="*/ 0 w 3241964"/>
              <a:gd name="connsiteY2" fmla="*/ 1508166 h 1508166"/>
              <a:gd name="connsiteX3" fmla="*/ 866900 w 3241964"/>
              <a:gd name="connsiteY3" fmla="*/ 0 h 1508166"/>
              <a:gd name="connsiteX4" fmla="*/ 3241964 w 3241964"/>
              <a:gd name="connsiteY4" fmla="*/ 59376 h 1508166"/>
              <a:gd name="connsiteX0" fmla="*/ 3241964 w 3241964"/>
              <a:gd name="connsiteY0" fmla="*/ 0 h 1448790"/>
              <a:gd name="connsiteX1" fmla="*/ 2422567 w 3241964"/>
              <a:gd name="connsiteY1" fmla="*/ 1436915 h 1448790"/>
              <a:gd name="connsiteX2" fmla="*/ 0 w 3241964"/>
              <a:gd name="connsiteY2" fmla="*/ 1448790 h 1448790"/>
              <a:gd name="connsiteX3" fmla="*/ 855025 w 3241964"/>
              <a:gd name="connsiteY3" fmla="*/ 0 h 1448790"/>
              <a:gd name="connsiteX4" fmla="*/ 3241964 w 3241964"/>
              <a:gd name="connsiteY4" fmla="*/ 0 h 1448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964" h="1448790">
                <a:moveTo>
                  <a:pt x="3241964" y="0"/>
                </a:moveTo>
                <a:lnTo>
                  <a:pt x="2422567" y="1436915"/>
                </a:lnTo>
                <a:lnTo>
                  <a:pt x="0" y="1448790"/>
                </a:lnTo>
                <a:lnTo>
                  <a:pt x="855025" y="0"/>
                </a:lnTo>
                <a:lnTo>
                  <a:pt x="3241964"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
          <p:cNvSpPr>
            <a:spLocks noChangeArrowheads="1"/>
          </p:cNvSpPr>
          <p:nvPr/>
        </p:nvSpPr>
        <p:spPr bwMode="auto">
          <a:xfrm>
            <a:off x="8913157" y="1865647"/>
            <a:ext cx="1959115" cy="103089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7" name="Freeform 7"/>
          <p:cNvSpPr>
            <a:spLocks/>
          </p:cNvSpPr>
          <p:nvPr/>
        </p:nvSpPr>
        <p:spPr bwMode="auto">
          <a:xfrm>
            <a:off x="8920775" y="1282612"/>
            <a:ext cx="1955692" cy="1096308"/>
          </a:xfrm>
          <a:custGeom>
            <a:avLst/>
            <a:gdLst>
              <a:gd name="T0" fmla="*/ 0 w 1216"/>
              <a:gd name="T1" fmla="*/ 928 h 850"/>
              <a:gd name="T2" fmla="*/ 349 w 1216"/>
              <a:gd name="T3" fmla="*/ 405 h 850"/>
              <a:gd name="T4" fmla="*/ 1208 w 1216"/>
              <a:gd name="T5" fmla="*/ 63 h 850"/>
              <a:gd name="T6" fmla="*/ 2196 w 1216"/>
              <a:gd name="T7" fmla="*/ 75 h 850"/>
              <a:gd name="T8" fmla="*/ 3057 w 1216"/>
              <a:gd name="T9" fmla="*/ 522 h 850"/>
              <a:gd name="T10" fmla="*/ 3215 w 1216"/>
              <a:gd name="T11" fmla="*/ 928 h 850"/>
              <a:gd name="T12" fmla="*/ 0 60000 65536"/>
              <a:gd name="T13" fmla="*/ 0 60000 65536"/>
              <a:gd name="T14" fmla="*/ 0 60000 65536"/>
              <a:gd name="T15" fmla="*/ 0 60000 65536"/>
              <a:gd name="T16" fmla="*/ 0 60000 65536"/>
              <a:gd name="T17" fmla="*/ 0 60000 65536"/>
              <a:gd name="T18" fmla="*/ 0 w 1216"/>
              <a:gd name="T19" fmla="*/ 0 h 850"/>
              <a:gd name="T20" fmla="*/ 1216 w 1216"/>
              <a:gd name="T21" fmla="*/ 850 h 850"/>
              <a:gd name="connsiteX0" fmla="*/ 0 w 9967"/>
              <a:gd name="connsiteY0" fmla="*/ 9777 h 9777"/>
              <a:gd name="connsiteX1" fmla="*/ 1086 w 9967"/>
              <a:gd name="connsiteY1" fmla="*/ 4130 h 9777"/>
              <a:gd name="connsiteX2" fmla="*/ 3750 w 9967"/>
              <a:gd name="connsiteY2" fmla="*/ 459 h 9777"/>
              <a:gd name="connsiteX3" fmla="*/ 6809 w 9967"/>
              <a:gd name="connsiteY3" fmla="*/ 601 h 9777"/>
              <a:gd name="connsiteX4" fmla="*/ 9474 w 9967"/>
              <a:gd name="connsiteY4" fmla="*/ 5401 h 9777"/>
              <a:gd name="connsiteX5" fmla="*/ 9967 w 9967"/>
              <a:gd name="connsiteY5" fmla="*/ 9777 h 9777"/>
              <a:gd name="connsiteX0" fmla="*/ 0 w 9760"/>
              <a:gd name="connsiteY0" fmla="*/ 10110 h 10110"/>
              <a:gd name="connsiteX1" fmla="*/ 850 w 9760"/>
              <a:gd name="connsiteY1" fmla="*/ 4224 h 10110"/>
              <a:gd name="connsiteX2" fmla="*/ 3522 w 9760"/>
              <a:gd name="connsiteY2" fmla="*/ 469 h 10110"/>
              <a:gd name="connsiteX3" fmla="*/ 6592 w 9760"/>
              <a:gd name="connsiteY3" fmla="*/ 615 h 10110"/>
              <a:gd name="connsiteX4" fmla="*/ 9265 w 9760"/>
              <a:gd name="connsiteY4" fmla="*/ 5524 h 10110"/>
              <a:gd name="connsiteX5" fmla="*/ 9760 w 9760"/>
              <a:gd name="connsiteY5" fmla="*/ 10000 h 10110"/>
              <a:gd name="connsiteX0" fmla="*/ 0 w 10123"/>
              <a:gd name="connsiteY0" fmla="*/ 10000 h 10000"/>
              <a:gd name="connsiteX1" fmla="*/ 994 w 10123"/>
              <a:gd name="connsiteY1" fmla="*/ 4178 h 10000"/>
              <a:gd name="connsiteX2" fmla="*/ 3732 w 10123"/>
              <a:gd name="connsiteY2" fmla="*/ 464 h 10000"/>
              <a:gd name="connsiteX3" fmla="*/ 6877 w 10123"/>
              <a:gd name="connsiteY3" fmla="*/ 608 h 10000"/>
              <a:gd name="connsiteX4" fmla="*/ 9616 w 10123"/>
              <a:gd name="connsiteY4" fmla="*/ 5464 h 10000"/>
              <a:gd name="connsiteX5" fmla="*/ 10123 w 10123"/>
              <a:gd name="connsiteY5" fmla="*/ 989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3" h="10000">
                <a:moveTo>
                  <a:pt x="0" y="10000"/>
                </a:moveTo>
                <a:cubicBezTo>
                  <a:pt x="63" y="7748"/>
                  <a:pt x="372" y="5767"/>
                  <a:pt x="994" y="4178"/>
                </a:cubicBezTo>
                <a:cubicBezTo>
                  <a:pt x="1616" y="2589"/>
                  <a:pt x="2751" y="1060"/>
                  <a:pt x="3732" y="464"/>
                </a:cubicBezTo>
                <a:cubicBezTo>
                  <a:pt x="4713" y="-131"/>
                  <a:pt x="5896" y="-226"/>
                  <a:pt x="6877" y="608"/>
                </a:cubicBezTo>
                <a:cubicBezTo>
                  <a:pt x="7858" y="1440"/>
                  <a:pt x="9075" y="3916"/>
                  <a:pt x="9616" y="5464"/>
                </a:cubicBezTo>
                <a:cubicBezTo>
                  <a:pt x="10157" y="7011"/>
                  <a:pt x="10022" y="8974"/>
                  <a:pt x="10123" y="9891"/>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9" name="Line 5"/>
          <p:cNvSpPr>
            <a:spLocks noChangeShapeType="1"/>
          </p:cNvSpPr>
          <p:nvPr/>
        </p:nvSpPr>
        <p:spPr bwMode="auto">
          <a:xfrm flipH="1" flipV="1">
            <a:off x="8371302" y="1419138"/>
            <a:ext cx="1524000" cy="895350"/>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8"/>
          <p:cNvSpPr>
            <a:spLocks noChangeShapeType="1"/>
          </p:cNvSpPr>
          <p:nvPr/>
        </p:nvSpPr>
        <p:spPr bwMode="auto">
          <a:xfrm flipV="1">
            <a:off x="9890026" y="568674"/>
            <a:ext cx="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 name="Rectangle 18"/>
          <p:cNvSpPr>
            <a:spLocks noChangeArrowheads="1"/>
          </p:cNvSpPr>
          <p:nvPr/>
        </p:nvSpPr>
        <p:spPr bwMode="auto">
          <a:xfrm>
            <a:off x="9890026" y="529298"/>
            <a:ext cx="47783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hu-HU" altLang="en-US" b="1" dirty="0">
                <a:latin typeface="Times New Roman" pitchFamily="18" charset="0"/>
              </a:rPr>
              <a:t>N</a:t>
            </a:r>
            <a:endParaRPr lang="hu-HU" altLang="en-US" dirty="0">
              <a:latin typeface="Times New Roman" pitchFamily="18" charset="0"/>
            </a:endParaRPr>
          </a:p>
        </p:txBody>
      </p:sp>
      <mc:AlternateContent xmlns:mc="http://schemas.openxmlformats.org/markup-compatibility/2006" xmlns:a14="http://schemas.microsoft.com/office/drawing/2010/main">
        <mc:Choice Requires="a14">
          <p:sp>
            <p:nvSpPr>
              <p:cNvPr id="62" name="Téglalap 61"/>
              <p:cNvSpPr/>
              <p:nvPr/>
            </p:nvSpPr>
            <p:spPr>
              <a:xfrm>
                <a:off x="10367865" y="613294"/>
                <a:ext cx="594457"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a:latin typeface="Cambria Math" panose="02040503050406030204" pitchFamily="18" charset="0"/>
                              <a:ea typeface="Cambria Math"/>
                            </a:rPr>
                          </m:ctrlPr>
                        </m:accPr>
                        <m:e>
                          <m:r>
                            <a:rPr lang="hu-HU" sz="3200" i="1">
                              <a:latin typeface="Cambria Math"/>
                              <a:ea typeface="Cambria Math"/>
                            </a:rPr>
                            <m:t>𝜔</m:t>
                          </m:r>
                        </m:e>
                      </m:acc>
                    </m:oMath>
                  </m:oMathPara>
                </a14:m>
                <a:endParaRPr lang="en-US" sz="3200" dirty="0"/>
              </a:p>
            </p:txBody>
          </p:sp>
        </mc:Choice>
        <mc:Fallback xmlns="">
          <p:sp>
            <p:nvSpPr>
              <p:cNvPr id="62" name="Téglalap 61"/>
              <p:cNvSpPr>
                <a:spLocks noRot="1" noChangeAspect="1" noMove="1" noResize="1" noEditPoints="1" noAdjustHandles="1" noChangeArrowheads="1" noChangeShapeType="1" noTextEdit="1"/>
              </p:cNvSpPr>
              <p:nvPr/>
            </p:nvSpPr>
            <p:spPr>
              <a:xfrm>
                <a:off x="10367865" y="613294"/>
                <a:ext cx="594457" cy="584775"/>
              </a:xfrm>
              <a:prstGeom prst="rect">
                <a:avLst/>
              </a:prstGeom>
              <a:blipFill>
                <a:blip r:embed="rId3"/>
                <a:stretch>
                  <a:fillRect/>
                </a:stretch>
              </a:blipFill>
            </p:spPr>
            <p:txBody>
              <a:bodyPr/>
              <a:lstStyle/>
              <a:p>
                <a:r>
                  <a:rPr lang="hu-HU">
                    <a:noFill/>
                  </a:rPr>
                  <a:t> </a:t>
                </a:r>
              </a:p>
            </p:txBody>
          </p:sp>
        </mc:Fallback>
      </mc:AlternateContent>
      <p:sp>
        <p:nvSpPr>
          <p:cNvPr id="63" name="Line 6"/>
          <p:cNvSpPr>
            <a:spLocks noChangeShapeType="1"/>
          </p:cNvSpPr>
          <p:nvPr/>
        </p:nvSpPr>
        <p:spPr bwMode="auto">
          <a:xfrm flipH="1">
            <a:off x="9890026" y="1059098"/>
            <a:ext cx="761360" cy="1273772"/>
          </a:xfrm>
          <a:prstGeom prst="line">
            <a:avLst/>
          </a:prstGeom>
          <a:noFill/>
          <a:ln w="38100">
            <a:solidFill>
              <a:schemeClr val="hlink"/>
            </a:solidFill>
            <a:round/>
            <a:headEnd type="stealth" w="lg" len="lg"/>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Téglalap 64"/>
          <p:cNvSpPr/>
          <p:nvPr/>
        </p:nvSpPr>
        <p:spPr>
          <a:xfrm>
            <a:off x="9840415" y="1280537"/>
            <a:ext cx="397866" cy="584775"/>
          </a:xfrm>
          <a:prstGeom prst="rect">
            <a:avLst/>
          </a:prstGeom>
        </p:spPr>
        <p:txBody>
          <a:bodyPr wrap="none">
            <a:spAutoFit/>
          </a:bodyPr>
          <a:lstStyle/>
          <a:p>
            <a:r>
              <a:rPr lang="hu-HU" altLang="en-US" sz="3200" dirty="0">
                <a:sym typeface="Symbol" pitchFamily="18" charset="2"/>
              </a:rPr>
              <a:t></a:t>
            </a:r>
          </a:p>
        </p:txBody>
      </p:sp>
      <p:sp>
        <p:nvSpPr>
          <p:cNvPr id="66" name="Line 9"/>
          <p:cNvSpPr>
            <a:spLocks noChangeShapeType="1"/>
          </p:cNvSpPr>
          <p:nvPr/>
        </p:nvSpPr>
        <p:spPr bwMode="auto">
          <a:xfrm flipV="1">
            <a:off x="10307135" y="1738247"/>
            <a:ext cx="1582" cy="7092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 name="Ellipszis 66"/>
          <p:cNvSpPr/>
          <p:nvPr/>
        </p:nvSpPr>
        <p:spPr>
          <a:xfrm>
            <a:off x="10236460" y="2404879"/>
            <a:ext cx="141353" cy="1106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Ellipszis 67"/>
          <p:cNvSpPr/>
          <p:nvPr/>
        </p:nvSpPr>
        <p:spPr>
          <a:xfrm>
            <a:off x="10236460" y="1601954"/>
            <a:ext cx="141353" cy="1106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9" name="Téglalap 68"/>
              <p:cNvSpPr/>
              <p:nvPr/>
            </p:nvSpPr>
            <p:spPr>
              <a:xfrm>
                <a:off x="9751287" y="2375262"/>
                <a:ext cx="9814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r>
                        <a:rPr lang="en-US" i="1">
                          <a:latin typeface="Cambria Math"/>
                        </a:rPr>
                        <m:t>𝑥</m:t>
                      </m:r>
                      <m:r>
                        <a:rPr lang="en-US" i="1">
                          <a:latin typeface="Cambria Math"/>
                        </a:rPr>
                        <m:t>,</m:t>
                      </m:r>
                      <m:r>
                        <a:rPr lang="en-US" i="1">
                          <a:latin typeface="Cambria Math"/>
                        </a:rPr>
                        <m:t>𝑦</m:t>
                      </m:r>
                      <m:r>
                        <a:rPr lang="en-US" i="1">
                          <a:latin typeface="Cambria Math"/>
                        </a:rPr>
                        <m:t>)</m:t>
                      </m:r>
                    </m:oMath>
                  </m:oMathPara>
                </a14:m>
                <a:endParaRPr lang="en-US" dirty="0"/>
              </a:p>
            </p:txBody>
          </p:sp>
        </mc:Choice>
        <mc:Fallback xmlns="">
          <p:sp>
            <p:nvSpPr>
              <p:cNvPr id="69" name="Téglalap 68"/>
              <p:cNvSpPr>
                <a:spLocks noRot="1" noChangeAspect="1" noMove="1" noResize="1" noEditPoints="1" noAdjustHandles="1" noChangeArrowheads="1" noChangeShapeType="1" noTextEdit="1"/>
              </p:cNvSpPr>
              <p:nvPr/>
            </p:nvSpPr>
            <p:spPr>
              <a:xfrm>
                <a:off x="9751287" y="2375262"/>
                <a:ext cx="981487" cy="461665"/>
              </a:xfrm>
              <a:prstGeom prst="rect">
                <a:avLst/>
              </a:prstGeom>
              <a:blipFill>
                <a:blip r:embed="rId4"/>
                <a:stretch>
                  <a:fillRect l="-1242" r="-621" b="-20000"/>
                </a:stretch>
              </a:blipFill>
            </p:spPr>
            <p:txBody>
              <a:bodyPr/>
              <a:lstStyle/>
              <a:p>
                <a:r>
                  <a:rPr lang="hu-HU">
                    <a:noFill/>
                  </a:rPr>
                  <a:t> </a:t>
                </a:r>
              </a:p>
            </p:txBody>
          </p:sp>
        </mc:Fallback>
      </mc:AlternateContent>
      <p:sp>
        <p:nvSpPr>
          <p:cNvPr id="74" name="Rectangle 30"/>
          <p:cNvSpPr>
            <a:spLocks noChangeArrowheads="1"/>
          </p:cNvSpPr>
          <p:nvPr/>
        </p:nvSpPr>
        <p:spPr bwMode="auto">
          <a:xfrm>
            <a:off x="191344" y="3573016"/>
            <a:ext cx="11881320" cy="3416320"/>
          </a:xfrm>
          <a:prstGeom prst="rect">
            <a:avLst/>
          </a:prstGeom>
          <a:solidFill>
            <a:schemeClr val="accent6">
              <a:lumMod val="20000"/>
              <a:lumOff val="80000"/>
            </a:schemeClr>
          </a:solidFill>
          <a:ln>
            <a:solidFill>
              <a:schemeClr val="accent6">
                <a:lumMod val="50000"/>
              </a:schemeClr>
            </a:solidFill>
          </a:ln>
        </p:spPr>
        <p:txBody>
          <a:bodyPr wrap="squar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lvl="1"/>
            <a:r>
              <a:rPr lang="hu-HU" b="1" dirty="0" err="1">
                <a:latin typeface="Courier New" panose="02070309020205020404" pitchFamily="49" charset="0"/>
                <a:cs typeface="Courier New" panose="02070309020205020404" pitchFamily="49" charset="0"/>
              </a:rPr>
              <a:t>float</a:t>
            </a:r>
            <a:r>
              <a:rPr lang="hu-HU"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SampleDiffuse</a:t>
            </a:r>
            <a:r>
              <a:rPr lang="en-US" b="1" dirty="0">
                <a:latin typeface="Courier New" panose="02070309020205020404" pitchFamily="49" charset="0"/>
                <a:cs typeface="Courier New" panose="02070309020205020404" pitchFamily="49" charset="0"/>
              </a:rPr>
              <a:t>(vec3 N, vec3 </a:t>
            </a:r>
            <a:r>
              <a:rPr lang="en-US" b="1" dirty="0" err="1">
                <a:latin typeface="Courier New" panose="02070309020205020404" pitchFamily="49" charset="0"/>
                <a:cs typeface="Courier New" panose="02070309020205020404" pitchFamily="49" charset="0"/>
              </a:rPr>
              <a:t>inDir</a:t>
            </a:r>
            <a:r>
              <a:rPr lang="en-US" b="1" dirty="0">
                <a:latin typeface="Courier New" panose="02070309020205020404" pitchFamily="49" charset="0"/>
                <a:cs typeface="Courier New" panose="02070309020205020404" pitchFamily="49" charset="0"/>
              </a:rPr>
              <a:t>, vec3&amp; </a:t>
            </a:r>
            <a:r>
              <a:rPr lang="en-US" b="1" dirty="0" err="1">
                <a:latin typeface="Courier New" panose="02070309020205020404" pitchFamily="49" charset="0"/>
                <a:cs typeface="Courier New" panose="02070309020205020404" pitchFamily="49" charset="0"/>
              </a:rPr>
              <a:t>outDir</a:t>
            </a:r>
            <a:r>
              <a:rPr lang="en-US" b="1" dirty="0">
                <a:latin typeface="Courier New" panose="02070309020205020404" pitchFamily="49" charset="0"/>
                <a:cs typeface="Courier New" panose="02070309020205020404" pitchFamily="49" charset="0"/>
              </a:rPr>
              <a:t>) {</a:t>
            </a:r>
          </a:p>
          <a:p>
            <a:pPr marL="0" lvl="1"/>
            <a:r>
              <a:rPr lang="en-US" b="1" dirty="0">
                <a:latin typeface="Courier New" panose="02070309020205020404" pitchFamily="49" charset="0"/>
                <a:cs typeface="Courier New" panose="02070309020205020404" pitchFamily="49" charset="0"/>
              </a:rPr>
              <a:t>   vec3 T = normalize(cross(N, vec3(1,0,0)));</a:t>
            </a:r>
          </a:p>
          <a:p>
            <a:pPr marL="0" lvl="1"/>
            <a:r>
              <a:rPr lang="en-US" b="1" dirty="0">
                <a:latin typeface="Courier New" panose="02070309020205020404" pitchFamily="49" charset="0"/>
                <a:cs typeface="Courier New" panose="02070309020205020404" pitchFamily="49" charset="0"/>
              </a:rPr>
              <a:t>   vec3 B = cross(N, T);</a:t>
            </a:r>
          </a:p>
          <a:p>
            <a:pPr marL="176213" lvl="1"/>
            <a:r>
              <a:rPr lang="en-US" altLang="en-US" b="1" dirty="0">
                <a:latin typeface="Courier New" pitchFamily="49" charset="0"/>
              </a:rPr>
              <a:t>  float x, y, z;</a:t>
            </a:r>
          </a:p>
          <a:p>
            <a:pPr marL="176213" lvl="1"/>
            <a:r>
              <a:rPr lang="en-US" altLang="en-US" b="1" dirty="0">
                <a:latin typeface="Courier New" pitchFamily="49" charset="0"/>
              </a:rPr>
              <a:t>  </a:t>
            </a:r>
            <a:r>
              <a:rPr lang="hu-HU" altLang="en-US" b="1" dirty="0" err="1">
                <a:latin typeface="Courier New" pitchFamily="49" charset="0"/>
              </a:rPr>
              <a:t>do</a:t>
            </a:r>
            <a:r>
              <a:rPr lang="hu-HU" altLang="en-US" b="1" dirty="0">
                <a:latin typeface="Courier New" pitchFamily="49" charset="0"/>
              </a:rPr>
              <a:t> { x = </a:t>
            </a:r>
            <a:r>
              <a:rPr lang="en-US" altLang="en-US" b="1" dirty="0">
                <a:latin typeface="Courier New" pitchFamily="49" charset="0"/>
              </a:rPr>
              <a:t>2*random()-1</a:t>
            </a:r>
            <a:r>
              <a:rPr lang="en-GB" altLang="en-US" b="1" dirty="0">
                <a:latin typeface="Courier New" pitchFamily="49" charset="0"/>
              </a:rPr>
              <a:t>; </a:t>
            </a:r>
            <a:r>
              <a:rPr lang="en-US" altLang="en-US" b="1" dirty="0">
                <a:latin typeface="Courier New" pitchFamily="49" charset="0"/>
              </a:rPr>
              <a:t>y = 2*random()-1; </a:t>
            </a:r>
            <a:r>
              <a:rPr lang="hu-HU" altLang="en-US" b="1" dirty="0">
                <a:latin typeface="Courier New" pitchFamily="49" charset="0"/>
              </a:rPr>
              <a:t>} </a:t>
            </a:r>
            <a:r>
              <a:rPr lang="hu-HU" altLang="en-US" b="1" dirty="0" err="1" smtClean="0">
                <a:latin typeface="Courier New" pitchFamily="49" charset="0"/>
              </a:rPr>
              <a:t>while</a:t>
            </a:r>
            <a:r>
              <a:rPr lang="hu-HU" altLang="en-US" b="1" dirty="0" smtClean="0">
                <a:latin typeface="Courier New" pitchFamily="49" charset="0"/>
              </a:rPr>
              <a:t>(x</a:t>
            </a:r>
            <a:r>
              <a:rPr lang="en-GB" altLang="en-US" b="1" dirty="0" smtClean="0">
                <a:latin typeface="Courier New" pitchFamily="49" charset="0"/>
              </a:rPr>
              <a:t>*x</a:t>
            </a:r>
            <a:r>
              <a:rPr lang="hu-HU" altLang="en-US" b="1" dirty="0" smtClean="0">
                <a:latin typeface="Courier New" pitchFamily="49" charset="0"/>
              </a:rPr>
              <a:t>+y</a:t>
            </a:r>
            <a:r>
              <a:rPr lang="en-GB" altLang="en-US" b="1" dirty="0" smtClean="0">
                <a:latin typeface="Courier New" pitchFamily="49" charset="0"/>
              </a:rPr>
              <a:t>*y</a:t>
            </a:r>
            <a:r>
              <a:rPr lang="hu-HU" altLang="en-US" b="1" dirty="0" smtClean="0">
                <a:latin typeface="Courier New" pitchFamily="49" charset="0"/>
              </a:rPr>
              <a:t>&gt;1</a:t>
            </a:r>
            <a:r>
              <a:rPr lang="hu-HU" altLang="en-US" b="1" dirty="0">
                <a:latin typeface="Courier New" pitchFamily="49" charset="0"/>
              </a:rPr>
              <a:t>)</a:t>
            </a:r>
            <a:r>
              <a:rPr lang="en-GB" altLang="en-US" b="1" dirty="0">
                <a:latin typeface="Courier New" pitchFamily="49" charset="0"/>
              </a:rPr>
              <a:t>; </a:t>
            </a:r>
            <a:endParaRPr lang="en-GB" altLang="en-US" sz="1200" b="1" dirty="0">
              <a:latin typeface="Courier New" pitchFamily="49" charset="0"/>
            </a:endParaRPr>
          </a:p>
          <a:p>
            <a:pPr marL="176213" lvl="1"/>
            <a:r>
              <a:rPr lang="en-GB" altLang="en-US" b="1" dirty="0">
                <a:latin typeface="Courier New" pitchFamily="49" charset="0"/>
              </a:rPr>
              <a:t>  z = </a:t>
            </a:r>
            <a:r>
              <a:rPr lang="en-GB" altLang="en-US" b="1" dirty="0" err="1">
                <a:latin typeface="Courier New" pitchFamily="49" charset="0"/>
              </a:rPr>
              <a:t>sqrtf</a:t>
            </a:r>
            <a:r>
              <a:rPr lang="en-GB" altLang="en-US" b="1" dirty="0">
                <a:latin typeface="Courier New" pitchFamily="49" charset="0"/>
              </a:rPr>
              <a:t>(1 - </a:t>
            </a:r>
            <a:r>
              <a:rPr lang="hu-HU" altLang="en-US" b="1" dirty="0">
                <a:latin typeface="Courier New" pitchFamily="49" charset="0"/>
              </a:rPr>
              <a:t>x</a:t>
            </a:r>
            <a:r>
              <a:rPr lang="en-GB" altLang="en-US" b="1" dirty="0">
                <a:latin typeface="Courier New" pitchFamily="49" charset="0"/>
              </a:rPr>
              <a:t>*x</a:t>
            </a:r>
            <a:r>
              <a:rPr lang="en-US" altLang="en-US" b="1" dirty="0">
                <a:latin typeface="Courier New" pitchFamily="49" charset="0"/>
              </a:rPr>
              <a:t> -</a:t>
            </a:r>
            <a:r>
              <a:rPr lang="hu-HU" altLang="en-US" b="1" dirty="0">
                <a:latin typeface="Courier New" pitchFamily="49" charset="0"/>
              </a:rPr>
              <a:t> y</a:t>
            </a:r>
            <a:r>
              <a:rPr lang="en-GB" altLang="en-US" b="1" dirty="0">
                <a:latin typeface="Courier New" pitchFamily="49" charset="0"/>
              </a:rPr>
              <a:t>*y); // project to hemisphere</a:t>
            </a:r>
            <a:endParaRPr lang="en-GB" altLang="en-US" sz="1050" b="1" dirty="0">
              <a:latin typeface="Courier New" pitchFamily="49" charset="0"/>
            </a:endParaRPr>
          </a:p>
          <a:p>
            <a:pPr marL="176213" lvl="1"/>
            <a:r>
              <a:rPr lang="en-GB" altLang="en-US" b="1" dirty="0">
                <a:latin typeface="Courier New" pitchFamily="49" charset="0"/>
              </a:rPr>
              <a:t>  </a:t>
            </a:r>
            <a:r>
              <a:rPr lang="en-GB" altLang="en-US" b="1" dirty="0" err="1">
                <a:latin typeface="Courier New" pitchFamily="49" charset="0"/>
              </a:rPr>
              <a:t>outDir</a:t>
            </a:r>
            <a:r>
              <a:rPr lang="en-GB" altLang="en-US" b="1" dirty="0">
                <a:latin typeface="Courier New" pitchFamily="49" charset="0"/>
              </a:rPr>
              <a:t> = T * x + B * y + N * z;</a:t>
            </a:r>
          </a:p>
          <a:p>
            <a:pPr marL="176213" lvl="1"/>
            <a:r>
              <a:rPr lang="en-GB" altLang="en-US" b="1" dirty="0">
                <a:latin typeface="Courier New" pitchFamily="49" charset="0"/>
              </a:rPr>
              <a:t>  return z/M_PI;  // pdf</a:t>
            </a:r>
          </a:p>
          <a:p>
            <a:pPr marL="0" lvl="1"/>
            <a:r>
              <a:rPr lang="en-GB" altLang="en-US" b="1" dirty="0">
                <a:latin typeface="Courier New" pitchFamily="49" charset="0"/>
              </a:rPr>
              <a:t>}</a:t>
            </a:r>
          </a:p>
        </p:txBody>
      </p:sp>
      <mc:AlternateContent xmlns:mc="http://schemas.openxmlformats.org/markup-compatibility/2006" xmlns:a14="http://schemas.microsoft.com/office/drawing/2010/main">
        <mc:Choice Requires="a14">
          <p:sp>
            <p:nvSpPr>
              <p:cNvPr id="76" name="Téglalap 75"/>
              <p:cNvSpPr/>
              <p:nvPr/>
            </p:nvSpPr>
            <p:spPr>
              <a:xfrm>
                <a:off x="1698590" y="835448"/>
                <a:ext cx="9814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r>
                        <a:rPr lang="en-US" i="1">
                          <a:latin typeface="Cambria Math"/>
                        </a:rPr>
                        <m:t>𝑥</m:t>
                      </m:r>
                      <m:r>
                        <a:rPr lang="en-US" i="1">
                          <a:latin typeface="Cambria Math"/>
                        </a:rPr>
                        <m:t>,</m:t>
                      </m:r>
                      <m:r>
                        <a:rPr lang="en-US" i="1">
                          <a:latin typeface="Cambria Math"/>
                        </a:rPr>
                        <m:t>𝑦</m:t>
                      </m:r>
                      <m:r>
                        <a:rPr lang="en-US" i="1">
                          <a:latin typeface="Cambria Math"/>
                        </a:rPr>
                        <m:t>)</m:t>
                      </m:r>
                    </m:oMath>
                  </m:oMathPara>
                </a14:m>
                <a:endParaRPr lang="en-US" dirty="0"/>
              </a:p>
            </p:txBody>
          </p:sp>
        </mc:Choice>
        <mc:Fallback xmlns="">
          <p:sp>
            <p:nvSpPr>
              <p:cNvPr id="76" name="Téglalap 75"/>
              <p:cNvSpPr>
                <a:spLocks noRot="1" noChangeAspect="1" noMove="1" noResize="1" noEditPoints="1" noAdjustHandles="1" noChangeArrowheads="1" noChangeShapeType="1" noTextEdit="1"/>
              </p:cNvSpPr>
              <p:nvPr/>
            </p:nvSpPr>
            <p:spPr>
              <a:xfrm>
                <a:off x="1698590" y="835448"/>
                <a:ext cx="981487" cy="461665"/>
              </a:xfrm>
              <a:prstGeom prst="rect">
                <a:avLst/>
              </a:prstGeom>
              <a:blipFill>
                <a:blip r:embed="rId5"/>
                <a:stretch>
                  <a:fillRect l="-1242" r="-621" b="-18421"/>
                </a:stretch>
              </a:blipFill>
            </p:spPr>
            <p:txBody>
              <a:bodyPr/>
              <a:lstStyle/>
              <a:p>
                <a:r>
                  <a:rPr lang="hu-HU">
                    <a:noFill/>
                  </a:rPr>
                  <a:t> </a:t>
                </a:r>
              </a:p>
            </p:txBody>
          </p:sp>
        </mc:Fallback>
      </mc:AlternateContent>
      <p:sp>
        <p:nvSpPr>
          <p:cNvPr id="77" name="Text Box 22"/>
          <p:cNvSpPr txBox="1">
            <a:spLocks noChangeArrowheads="1"/>
          </p:cNvSpPr>
          <p:nvPr/>
        </p:nvSpPr>
        <p:spPr bwMode="auto">
          <a:xfrm>
            <a:off x="343164" y="2132759"/>
            <a:ext cx="7745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-1,</a:t>
            </a:r>
            <a:r>
              <a:rPr lang="hu-HU" altLang="en-US" dirty="0" err="1"/>
              <a:t>-1</a:t>
            </a:r>
            <a:endParaRPr lang="hu-HU" altLang="en-US" dirty="0"/>
          </a:p>
        </p:txBody>
      </p:sp>
      <p:sp>
        <p:nvSpPr>
          <p:cNvPr id="78" name="Text Box 22"/>
          <p:cNvSpPr txBox="1">
            <a:spLocks noChangeArrowheads="1"/>
          </p:cNvSpPr>
          <p:nvPr/>
        </p:nvSpPr>
        <p:spPr bwMode="auto">
          <a:xfrm>
            <a:off x="2787199" y="419376"/>
            <a:ext cx="9156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a:t>+</a:t>
            </a:r>
            <a:r>
              <a:rPr lang="hu-HU" altLang="en-US" dirty="0"/>
              <a:t>1,</a:t>
            </a:r>
            <a:r>
              <a:rPr lang="en-US" altLang="en-US" dirty="0" err="1"/>
              <a:t>+</a:t>
            </a:r>
            <a:r>
              <a:rPr lang="hu-HU" altLang="en-US" dirty="0"/>
              <a:t>1</a:t>
            </a:r>
          </a:p>
        </p:txBody>
      </p:sp>
      <p:sp>
        <p:nvSpPr>
          <p:cNvPr id="36" name="Line 8"/>
          <p:cNvSpPr>
            <a:spLocks noChangeShapeType="1"/>
          </p:cNvSpPr>
          <p:nvPr/>
        </p:nvSpPr>
        <p:spPr bwMode="auto">
          <a:xfrm flipH="1">
            <a:off x="9247230" y="2332871"/>
            <a:ext cx="641055" cy="105549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8"/>
          <p:cNvSpPr>
            <a:spLocks noChangeShapeType="1"/>
          </p:cNvSpPr>
          <p:nvPr/>
        </p:nvSpPr>
        <p:spPr bwMode="auto">
          <a:xfrm>
            <a:off x="9888283" y="2324653"/>
            <a:ext cx="17180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Rectangle 18"/>
          <p:cNvSpPr>
            <a:spLocks noChangeArrowheads="1"/>
          </p:cNvSpPr>
          <p:nvPr/>
        </p:nvSpPr>
        <p:spPr bwMode="auto">
          <a:xfrm>
            <a:off x="9004476" y="2686148"/>
            <a:ext cx="4587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b="1" dirty="0">
                <a:latin typeface="Times New Roman" pitchFamily="18" charset="0"/>
              </a:rPr>
              <a:t>T</a:t>
            </a:r>
            <a:endParaRPr lang="hu-HU" altLang="en-US" dirty="0">
              <a:latin typeface="Times New Roman" pitchFamily="18" charset="0"/>
            </a:endParaRPr>
          </a:p>
        </p:txBody>
      </p:sp>
      <p:sp>
        <p:nvSpPr>
          <p:cNvPr id="39" name="Rectangle 18"/>
          <p:cNvSpPr>
            <a:spLocks noChangeArrowheads="1"/>
          </p:cNvSpPr>
          <p:nvPr/>
        </p:nvSpPr>
        <p:spPr bwMode="auto">
          <a:xfrm>
            <a:off x="11147594" y="2285460"/>
            <a:ext cx="4587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b="1" dirty="0">
                <a:latin typeface="Times New Roman" pitchFamily="18" charset="0"/>
              </a:rPr>
              <a:t>B</a:t>
            </a:r>
            <a:endParaRPr lang="hu-HU" altLang="en-US" dirty="0">
              <a:latin typeface="Times New Roman" pitchFamily="18" charset="0"/>
            </a:endParaRPr>
          </a:p>
        </p:txBody>
      </p:sp>
      <p:sp>
        <p:nvSpPr>
          <p:cNvPr id="40" name="Rectangle 18"/>
          <p:cNvSpPr>
            <a:spLocks noChangeArrowheads="1"/>
          </p:cNvSpPr>
          <p:nvPr/>
        </p:nvSpPr>
        <p:spPr bwMode="auto">
          <a:xfrm>
            <a:off x="1511604" y="194897"/>
            <a:ext cx="4587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b="1" dirty="0">
                <a:latin typeface="Times New Roman" pitchFamily="18" charset="0"/>
              </a:rPr>
              <a:t>T</a:t>
            </a:r>
            <a:endParaRPr lang="hu-HU" altLang="en-US" dirty="0">
              <a:latin typeface="Times New Roman" pitchFamily="18" charset="0"/>
            </a:endParaRPr>
          </a:p>
        </p:txBody>
      </p:sp>
      <p:sp>
        <p:nvSpPr>
          <p:cNvPr id="42" name="Rectangle 18"/>
          <p:cNvSpPr>
            <a:spLocks noChangeArrowheads="1"/>
          </p:cNvSpPr>
          <p:nvPr/>
        </p:nvSpPr>
        <p:spPr bwMode="auto">
          <a:xfrm>
            <a:off x="2825372" y="1463166"/>
            <a:ext cx="4587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b="1" dirty="0">
                <a:latin typeface="Times New Roman" pitchFamily="18" charset="0"/>
              </a:rPr>
              <a:t>B</a:t>
            </a:r>
            <a:endParaRPr lang="hu-HU" altLang="en-US" dirty="0">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81200" y="274638"/>
            <a:ext cx="8229600" cy="994122"/>
          </a:xfrm>
        </p:spPr>
        <p:txBody>
          <a:bodyPr/>
          <a:lstStyle/>
          <a:p>
            <a:r>
              <a:rPr lang="hu-HU" dirty="0" smtClean="0">
                <a:solidFill>
                  <a:srgbClr val="FF0000"/>
                </a:solidFill>
              </a:rPr>
              <a:t>Fontosság szerinti mintavétel</a:t>
            </a:r>
            <a:endParaRPr lang="en-US" dirty="0">
              <a:solidFill>
                <a:srgbClr val="FF0000"/>
              </a:solidFill>
            </a:endParaRPr>
          </a:p>
        </p:txBody>
      </p:sp>
      <p:sp>
        <p:nvSpPr>
          <p:cNvPr id="9" name="Text Box 16"/>
          <p:cNvSpPr txBox="1">
            <a:spLocks noChangeArrowheads="1"/>
          </p:cNvSpPr>
          <p:nvPr/>
        </p:nvSpPr>
        <p:spPr bwMode="auto">
          <a:xfrm>
            <a:off x="2651864" y="6340731"/>
            <a:ext cx="2063457" cy="461665"/>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1 </a:t>
            </a:r>
            <a:r>
              <a:rPr lang="hu-HU" altLang="en-US" dirty="0" err="1"/>
              <a:t>sample</a:t>
            </a:r>
            <a:r>
              <a:rPr lang="hu-HU" altLang="en-US" dirty="0"/>
              <a:t>/pixel</a:t>
            </a:r>
            <a:endParaRPr lang="en-US" altLang="en-US" dirty="0"/>
          </a:p>
        </p:txBody>
      </p:sp>
      <p:sp>
        <p:nvSpPr>
          <p:cNvPr id="10" name="Text Box 19"/>
          <p:cNvSpPr txBox="1">
            <a:spLocks noChangeArrowheads="1"/>
          </p:cNvSpPr>
          <p:nvPr/>
        </p:nvSpPr>
        <p:spPr bwMode="auto">
          <a:xfrm>
            <a:off x="5172282" y="6356674"/>
            <a:ext cx="2448272" cy="461665"/>
          </a:xfrm>
          <a:prstGeom prst="rect">
            <a:avLst/>
          </a:prstGeom>
          <a:noFill/>
          <a:ln>
            <a:noFill/>
          </a:ln>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10 </a:t>
            </a:r>
            <a:r>
              <a:rPr lang="hu-HU" altLang="en-US" dirty="0" err="1"/>
              <a:t>samples</a:t>
            </a:r>
            <a:r>
              <a:rPr lang="hu-HU" altLang="en-US" dirty="0"/>
              <a:t>/pixel</a:t>
            </a:r>
            <a:endParaRPr lang="en-US" altLang="en-US" dirty="0"/>
          </a:p>
        </p:txBody>
      </p:sp>
      <p:sp>
        <p:nvSpPr>
          <p:cNvPr id="11" name="Text Box 21"/>
          <p:cNvSpPr txBox="1">
            <a:spLocks noChangeArrowheads="1"/>
          </p:cNvSpPr>
          <p:nvPr/>
        </p:nvSpPr>
        <p:spPr bwMode="auto">
          <a:xfrm>
            <a:off x="7968208" y="6378188"/>
            <a:ext cx="2412840" cy="461665"/>
          </a:xfrm>
          <a:prstGeom prst="rect">
            <a:avLst/>
          </a:prstGeom>
          <a:noFill/>
          <a:ln>
            <a:noFill/>
          </a:ln>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t>100 </a:t>
            </a:r>
            <a:r>
              <a:rPr lang="hu-HU" altLang="en-US" dirty="0" err="1"/>
              <a:t>samples</a:t>
            </a:r>
            <a:r>
              <a:rPr lang="hu-HU" altLang="en-US" dirty="0"/>
              <a:t>/pixel</a:t>
            </a:r>
            <a:endParaRPr lang="en-US" altLang="en-US" dirty="0"/>
          </a:p>
        </p:txBody>
      </p:sp>
      <p:sp>
        <p:nvSpPr>
          <p:cNvPr id="3" name="Szövegdoboz 2"/>
          <p:cNvSpPr txBox="1"/>
          <p:nvPr/>
        </p:nvSpPr>
        <p:spPr>
          <a:xfrm rot="16200000">
            <a:off x="1247053" y="2273658"/>
            <a:ext cx="1696298" cy="523220"/>
          </a:xfrm>
          <a:prstGeom prst="rect">
            <a:avLst/>
          </a:prstGeom>
          <a:noFill/>
        </p:spPr>
        <p:txBody>
          <a:bodyPr wrap="none" rtlCol="0">
            <a:spAutoFit/>
          </a:bodyPr>
          <a:lstStyle/>
          <a:p>
            <a:r>
              <a:rPr lang="hu-HU" sz="2800" dirty="0"/>
              <a:t>egyenletes</a:t>
            </a:r>
            <a:endParaRPr lang="en-US" sz="2800" dirty="0"/>
          </a:p>
        </p:txBody>
      </p:sp>
      <p:sp>
        <p:nvSpPr>
          <p:cNvPr id="16" name="Szövegdoboz 15"/>
          <p:cNvSpPr txBox="1"/>
          <p:nvPr/>
        </p:nvSpPr>
        <p:spPr>
          <a:xfrm rot="16200000">
            <a:off x="1005801" y="4900830"/>
            <a:ext cx="2178802" cy="523220"/>
          </a:xfrm>
          <a:prstGeom prst="rect">
            <a:avLst/>
          </a:prstGeom>
          <a:noFill/>
        </p:spPr>
        <p:txBody>
          <a:bodyPr wrap="none" rtlCol="0">
            <a:spAutoFit/>
          </a:bodyPr>
          <a:lstStyle/>
          <a:p>
            <a:r>
              <a:rPr lang="en-US" sz="2800" dirty="0"/>
              <a:t>cos</a:t>
            </a:r>
            <a:r>
              <a:rPr lang="hu-HU" sz="2800" dirty="0"/>
              <a:t> + diszkrét</a:t>
            </a:r>
            <a:endParaRPr lang="en-US" sz="28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595" y="3933336"/>
            <a:ext cx="2520000"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758" y="3939212"/>
            <a:ext cx="2520000"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3714" y="3902440"/>
            <a:ext cx="2520000"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3872" y="1275268"/>
            <a:ext cx="2520000"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9896" y="1275268"/>
            <a:ext cx="2520000"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93149" y="1275268"/>
            <a:ext cx="2520000"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2573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dirty="0" smtClean="0">
                <a:solidFill>
                  <a:srgbClr val="FF0000"/>
                </a:solidFill>
              </a:rPr>
              <a:t>Megállás és visszaverődés típus</a:t>
            </a:r>
            <a:r>
              <a:rPr lang="en-US" dirty="0" smtClean="0">
                <a:solidFill>
                  <a:srgbClr val="FF0000"/>
                </a:solidFill>
              </a:rPr>
              <a:t>: </a:t>
            </a:r>
            <a:r>
              <a:rPr lang="hu-HU" dirty="0" smtClean="0">
                <a:solidFill>
                  <a:srgbClr val="FF0000"/>
                </a:solidFill>
              </a:rPr>
              <a:t>Orosz rulett</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Rectangle 3"/>
              <p:cNvSpPr>
                <a:spLocks noChangeArrowheads="1"/>
              </p:cNvSpPr>
              <p:nvPr/>
            </p:nvSpPr>
            <p:spPr bwMode="auto">
              <a:xfrm>
                <a:off x="1055440" y="1448780"/>
                <a:ext cx="10526960" cy="397031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lvl="1"/>
                <a:r>
                  <a:rPr lang="hu-HU" altLang="en-US" sz="2800" dirty="0"/>
                  <a:t>1. M</a:t>
                </a:r>
                <a:r>
                  <a:rPr lang="en-US" altLang="en-US" sz="2800" dirty="0" err="1"/>
                  <a:t>onte</a:t>
                </a:r>
                <a:r>
                  <a:rPr lang="en-US" altLang="en-US" sz="2800" dirty="0"/>
                  <a:t> Carlo </a:t>
                </a:r>
                <a:r>
                  <a:rPr lang="en-US" altLang="en-US" sz="2800" dirty="0" err="1"/>
                  <a:t>integr</a:t>
                </a:r>
                <a:r>
                  <a:rPr lang="hu-HU" altLang="en-US" sz="2800" dirty="0"/>
                  <a:t>á</a:t>
                </a:r>
                <a:r>
                  <a:rPr lang="en-US" altLang="en-US" sz="2800" dirty="0"/>
                  <a:t>l</a:t>
                </a:r>
                <a:r>
                  <a:rPr lang="hu-HU" altLang="en-US" sz="2800" dirty="0"/>
                  <a:t>:</a:t>
                </a:r>
              </a:p>
              <a:p>
                <a:pPr lvl="1" algn="l"/>
                <a:r>
                  <a:rPr lang="hu-HU" altLang="en-US" sz="2800" dirty="0"/>
                  <a:t>	</a:t>
                </a:r>
                <a:endParaRPr lang="en-US" altLang="en-US" sz="2800" dirty="0"/>
              </a:p>
              <a:p>
                <a:pPr lvl="1" algn="l"/>
                <a:endParaRPr lang="en-US" altLang="en-US" sz="2800" dirty="0"/>
              </a:p>
              <a:p>
                <a:pPr lvl="1" algn="l"/>
                <a:endParaRPr lang="en-US" altLang="en-US" sz="2800" dirty="0"/>
              </a:p>
              <a:p>
                <a:pPr lvl="1" algn="l"/>
                <a:endParaRPr lang="en-US" altLang="en-US" sz="2800" dirty="0"/>
              </a:p>
              <a:p>
                <a:pPr marL="357188" lvl="1" indent="-357188"/>
                <a:r>
                  <a:rPr lang="hu-HU" altLang="en-US" sz="2800" dirty="0"/>
                  <a:t>2. Számold</a:t>
                </a:r>
                <a:r>
                  <a:rPr lang="en-US" altLang="en-US" sz="2800" dirty="0"/>
                  <a:t> </a:t>
                </a:r>
                <a14:m>
                  <m:oMath xmlns:m="http://schemas.openxmlformats.org/officeDocument/2006/math">
                    <m:r>
                      <a:rPr lang="en-US" sz="2800" b="1">
                        <a:latin typeface="Cambria Math"/>
                        <a:ea typeface="Cambria Math"/>
                      </a:rPr>
                      <m:t>𝐄</m:t>
                    </m:r>
                    <m:d>
                      <m:dPr>
                        <m:begChr m:val="["/>
                        <m:endChr m:val="]"/>
                        <m:ctrlPr>
                          <a:rPr lang="en-US" sz="2800" i="1">
                            <a:latin typeface="Cambria Math" panose="02040503050406030204" pitchFamily="18" charset="0"/>
                            <a:ea typeface="Cambria Math"/>
                          </a:rPr>
                        </m:ctrlPr>
                      </m:dPr>
                      <m:e>
                        <m:sSub>
                          <m:sSubPr>
                            <m:ctrlPr>
                              <a:rPr lang="hu-HU" sz="2800" i="1">
                                <a:latin typeface="Cambria Math" panose="02040503050406030204" pitchFamily="18" charset="0"/>
                                <a:ea typeface="Cambria Math"/>
                              </a:rPr>
                            </m:ctrlPr>
                          </m:sSubPr>
                          <m:e>
                            <m:r>
                              <a:rPr lang="en-US" sz="2800" i="1">
                                <a:latin typeface="Cambria Math"/>
                                <a:ea typeface="Cambria Math"/>
                              </a:rPr>
                              <m:t>𝐿</m:t>
                            </m:r>
                          </m:e>
                          <m:sub>
                            <m:r>
                              <a:rPr lang="en-US" sz="2800" i="1">
                                <a:latin typeface="Cambria Math"/>
                                <a:ea typeface="Cambria Math"/>
                              </a:rPr>
                              <m:t>𝑑</m:t>
                            </m:r>
                          </m:sub>
                        </m:sSub>
                      </m:e>
                    </m:d>
                    <m:r>
                      <a:rPr lang="en-US" sz="2800" i="1">
                        <a:latin typeface="Cambria Math"/>
                        <a:ea typeface="Cambria Math"/>
                      </a:rPr>
                      <m:t> </m:t>
                    </m:r>
                  </m:oMath>
                </a14:m>
                <a:r>
                  <a:rPr lang="hu-HU" altLang="en-US" sz="2800" dirty="0"/>
                  <a:t>-t</a:t>
                </a:r>
                <a:r>
                  <a:rPr lang="en-US" altLang="en-US" sz="2800" dirty="0"/>
                  <a:t> </a:t>
                </a:r>
                <a14:m>
                  <m:oMath xmlns:m="http://schemas.openxmlformats.org/officeDocument/2006/math">
                    <m:sSub>
                      <m:sSubPr>
                        <m:ctrlPr>
                          <a:rPr lang="hu-HU" sz="2800" i="1">
                            <a:latin typeface="Cambria Math" panose="02040503050406030204" pitchFamily="18" charset="0"/>
                            <a:ea typeface="Cambria Math"/>
                          </a:rPr>
                        </m:ctrlPr>
                      </m:sSubPr>
                      <m:e>
                        <m:r>
                          <a:rPr lang="en-US" sz="2800" i="1">
                            <a:latin typeface="Cambria Math"/>
                            <a:ea typeface="Cambria Math"/>
                          </a:rPr>
                          <m:t>𝑠</m:t>
                        </m:r>
                      </m:e>
                      <m:sub>
                        <m:r>
                          <a:rPr lang="en-US" sz="2800" i="1">
                            <a:latin typeface="Cambria Math"/>
                            <a:ea typeface="Cambria Math"/>
                          </a:rPr>
                          <m:t>𝑑</m:t>
                        </m:r>
                      </m:sub>
                    </m:sSub>
                  </m:oMath>
                </a14:m>
                <a:r>
                  <a:rPr lang="hu-HU" altLang="en-US" sz="2800" dirty="0"/>
                  <a:t> valószínűséggel</a:t>
                </a:r>
                <a:r>
                  <a:rPr lang="en-US" altLang="en-US" sz="2800" dirty="0"/>
                  <a:t>, </a:t>
                </a:r>
                <a14:m>
                  <m:oMath xmlns:m="http://schemas.openxmlformats.org/officeDocument/2006/math">
                    <m:r>
                      <a:rPr lang="en-US" sz="2800" b="1">
                        <a:latin typeface="Cambria Math"/>
                        <a:ea typeface="Cambria Math"/>
                      </a:rPr>
                      <m:t>𝐄</m:t>
                    </m:r>
                    <m:d>
                      <m:dPr>
                        <m:begChr m:val="["/>
                        <m:endChr m:val="]"/>
                        <m:ctrlPr>
                          <a:rPr lang="en-US" sz="2800" i="1">
                            <a:latin typeface="Cambria Math" panose="02040503050406030204" pitchFamily="18" charset="0"/>
                            <a:ea typeface="Cambria Math"/>
                          </a:rPr>
                        </m:ctrlPr>
                      </m:dPr>
                      <m:e>
                        <m:sSub>
                          <m:sSubPr>
                            <m:ctrlPr>
                              <a:rPr lang="hu-HU" sz="2800" i="1">
                                <a:latin typeface="Cambria Math" panose="02040503050406030204" pitchFamily="18" charset="0"/>
                                <a:ea typeface="Cambria Math"/>
                              </a:rPr>
                            </m:ctrlPr>
                          </m:sSubPr>
                          <m:e>
                            <m:r>
                              <a:rPr lang="en-US" sz="2800" i="1">
                                <a:latin typeface="Cambria Math"/>
                                <a:ea typeface="Cambria Math"/>
                              </a:rPr>
                              <m:t>𝐿</m:t>
                            </m:r>
                          </m:e>
                          <m:sub>
                            <m:r>
                              <a:rPr lang="en-US" sz="2800" i="1">
                                <a:latin typeface="Cambria Math"/>
                                <a:ea typeface="Cambria Math"/>
                              </a:rPr>
                              <m:t>𝑚</m:t>
                            </m:r>
                          </m:sub>
                        </m:sSub>
                      </m:e>
                    </m:d>
                    <m:r>
                      <a:rPr lang="en-US" sz="2800" i="1">
                        <a:latin typeface="Cambria Math"/>
                        <a:ea typeface="Cambria Math"/>
                      </a:rPr>
                      <m:t> </m:t>
                    </m:r>
                  </m:oMath>
                </a14:m>
                <a:r>
                  <a:rPr lang="hu-HU" altLang="en-US" sz="2800" dirty="0" err="1"/>
                  <a:t>-t</a:t>
                </a:r>
                <a:r>
                  <a:rPr lang="hu-HU" altLang="en-US" sz="2800" dirty="0"/>
                  <a:t> </a:t>
                </a:r>
                <a14:m>
                  <m:oMath xmlns:m="http://schemas.openxmlformats.org/officeDocument/2006/math">
                    <m:sSub>
                      <m:sSubPr>
                        <m:ctrlPr>
                          <a:rPr lang="hu-HU" sz="2800" i="1">
                            <a:latin typeface="Cambria Math" panose="02040503050406030204" pitchFamily="18" charset="0"/>
                            <a:ea typeface="Cambria Math"/>
                          </a:rPr>
                        </m:ctrlPr>
                      </m:sSubPr>
                      <m:e>
                        <m:r>
                          <a:rPr lang="en-US" sz="2800" i="1">
                            <a:latin typeface="Cambria Math"/>
                            <a:ea typeface="Cambria Math"/>
                          </a:rPr>
                          <m:t>𝑠</m:t>
                        </m:r>
                      </m:e>
                      <m:sub>
                        <m:r>
                          <a:rPr lang="en-US" sz="2800" i="1">
                            <a:latin typeface="Cambria Math"/>
                            <a:ea typeface="Cambria Math"/>
                          </a:rPr>
                          <m:t>𝑚</m:t>
                        </m:r>
                      </m:sub>
                    </m:sSub>
                  </m:oMath>
                </a14:m>
                <a:r>
                  <a:rPr lang="hu-HU" altLang="en-US" sz="2800" dirty="0"/>
                  <a:t> valószínűséggel</a:t>
                </a:r>
                <a:r>
                  <a:rPr lang="en-US" altLang="en-US" sz="2800" dirty="0"/>
                  <a:t>, </a:t>
                </a:r>
                <a:r>
                  <a:rPr lang="hu-HU" altLang="en-US" sz="2800" dirty="0"/>
                  <a:t>egyébként</a:t>
                </a:r>
                <a:r>
                  <a:rPr lang="en-US" altLang="en-US" sz="2800" dirty="0"/>
                  <a:t> 0</a:t>
                </a:r>
              </a:p>
              <a:p>
                <a:pPr marL="0" lvl="1"/>
                <a:r>
                  <a:rPr lang="hu-HU" altLang="en-US" sz="2800" dirty="0"/>
                  <a:t>3. K</a:t>
                </a:r>
                <a14:m>
                  <m:oMath xmlns:m="http://schemas.openxmlformats.org/officeDocument/2006/math">
                    <m:r>
                      <m:rPr>
                        <m:sty m:val="p"/>
                      </m:rPr>
                      <a:rPr lang="hu-HU" sz="2800">
                        <a:latin typeface="Cambria Math"/>
                        <a:ea typeface="Cambria Math"/>
                      </a:rPr>
                      <m:t>ompenz</m:t>
                    </m:r>
                    <m:r>
                      <a:rPr lang="hu-HU" sz="2800">
                        <a:latin typeface="Cambria Math"/>
                        <a:ea typeface="Cambria Math"/>
                      </a:rPr>
                      <m:t>á</m:t>
                    </m:r>
                    <m:r>
                      <m:rPr>
                        <m:sty m:val="p"/>
                      </m:rPr>
                      <a:rPr lang="hu-HU" sz="2800">
                        <a:latin typeface="Cambria Math"/>
                        <a:ea typeface="Cambria Math"/>
                      </a:rPr>
                      <m:t>lj</m:t>
                    </m:r>
                    <m:r>
                      <a:rPr lang="hu-HU" sz="2800">
                        <a:latin typeface="Cambria Math"/>
                        <a:ea typeface="Cambria Math"/>
                      </a:rPr>
                      <m:t> </m:t>
                    </m:r>
                    <m:r>
                      <a:rPr lang="en-US" sz="2800" i="1">
                        <a:latin typeface="Cambria Math"/>
                        <a:ea typeface="Cambria Math"/>
                      </a:rPr>
                      <m:t>𝑠</m:t>
                    </m:r>
                  </m:oMath>
                </a14:m>
                <a:r>
                  <a:rPr lang="hu-HU" altLang="en-US" sz="2800" dirty="0" err="1"/>
                  <a:t>-sel</a:t>
                </a:r>
                <a:r>
                  <a:rPr lang="hu-HU" altLang="en-US" sz="2800" dirty="0"/>
                  <a:t> osztással </a:t>
                </a:r>
              </a:p>
              <a:p>
                <a:pPr lvl="1" algn="l"/>
                <a:endParaRPr lang="hu-HU" altLang="en-US" sz="2800" dirty="0"/>
              </a:p>
            </p:txBody>
          </p:sp>
        </mc:Choice>
        <mc:Fallback xmlns="">
          <p:sp>
            <p:nvSpPr>
              <p:cNvPr id="3" name="Rectangle 3"/>
              <p:cNvSpPr>
                <a:spLocks noRot="1" noChangeAspect="1" noMove="1" noResize="1" noEditPoints="1" noAdjustHandles="1" noChangeArrowheads="1" noChangeShapeType="1" noTextEdit="1"/>
              </p:cNvSpPr>
              <p:nvPr/>
            </p:nvSpPr>
            <p:spPr bwMode="auto">
              <a:xfrm>
                <a:off x="1055440" y="1448780"/>
                <a:ext cx="10526960" cy="3970318"/>
              </a:xfrm>
              <a:prstGeom prst="rect">
                <a:avLst/>
              </a:prstGeom>
              <a:blipFill>
                <a:blip r:embed="rId3"/>
                <a:stretch>
                  <a:fillRect l="-1158" t="-169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Téglalap 3"/>
              <p:cNvSpPr/>
              <p:nvPr/>
            </p:nvSpPr>
            <p:spPr>
              <a:xfrm>
                <a:off x="2151586" y="2024845"/>
                <a:ext cx="7739876" cy="7448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trlPr>
                            <a:rPr lang="en-US" sz="1800" i="1">
                              <a:latin typeface="Cambria Math" panose="02040503050406030204" pitchFamily="18" charset="0"/>
                              <a:ea typeface="Cambria Math"/>
                            </a:rPr>
                          </m:ctrlPr>
                        </m:naryPr>
                        <m:sub>
                          <m:r>
                            <m:rPr>
                              <m:sty m:val="p"/>
                              <m:brk m:alnAt="24"/>
                            </m:rPr>
                            <a:rPr lang="el-GR" sz="1800" i="1">
                              <a:latin typeface="Cambria Math"/>
                              <a:ea typeface="Cambria Math"/>
                            </a:rPr>
                            <m:t>Ω</m:t>
                          </m:r>
                        </m:sub>
                        <m:sup/>
                        <m:e>
                          <m:r>
                            <a:rPr lang="hu-HU" sz="1800" i="1">
                              <a:latin typeface="Cambria Math"/>
                            </a:rPr>
                            <m:t>𝐿</m:t>
                          </m:r>
                          <m:d>
                            <m:dPr>
                              <m:ctrlPr>
                                <a:rPr lang="hu-HU" sz="1800" i="1">
                                  <a:latin typeface="Cambria Math" panose="02040503050406030204" pitchFamily="18" charset="0"/>
                                </a:rPr>
                              </m:ctrlPr>
                            </m:dPr>
                            <m:e>
                              <m:r>
                                <a:rPr lang="en-US" sz="1800" b="1" i="1">
                                  <a:latin typeface="Cambria Math"/>
                                </a:rPr>
                                <m:t>𝒚</m:t>
                              </m:r>
                              <m:r>
                                <a:rPr lang="hu-HU" sz="1800" i="1">
                                  <a:latin typeface="Cambria Math"/>
                                </a:rPr>
                                <m:t>,</m:t>
                              </m:r>
                              <m:r>
                                <a:rPr lang="hu-HU" sz="1800" i="1">
                                  <a:latin typeface="Cambria Math"/>
                                  <a:ea typeface="Cambria Math"/>
                                </a:rPr>
                                <m:t>𝜔</m:t>
                              </m:r>
                              <m:r>
                                <a:rPr lang="en-US" sz="1800" i="1">
                                  <a:latin typeface="Cambria Math"/>
                                  <a:ea typeface="Cambria Math"/>
                                </a:rPr>
                                <m:t>′</m:t>
                              </m:r>
                            </m:e>
                          </m:d>
                          <m:r>
                            <a:rPr lang="en-US" sz="1800" i="1">
                              <a:latin typeface="Cambria Math"/>
                              <a:ea typeface="Cambria Math"/>
                            </a:rPr>
                            <m:t>𝑅</m:t>
                          </m:r>
                          <m:d>
                            <m:dPr>
                              <m:ctrlPr>
                                <a:rPr lang="hu-HU" sz="1800" i="1">
                                  <a:latin typeface="Cambria Math" panose="02040503050406030204" pitchFamily="18" charset="0"/>
                                </a:rPr>
                              </m:ctrlPr>
                            </m:dPr>
                            <m:e>
                              <m:r>
                                <a:rPr lang="hu-HU" sz="1800" i="1">
                                  <a:latin typeface="Cambria Math"/>
                                  <a:ea typeface="Cambria Math"/>
                                </a:rPr>
                                <m:t>𝜔</m:t>
                              </m:r>
                              <m:r>
                                <a:rPr lang="hu-HU" sz="1800" i="1">
                                  <a:latin typeface="Cambria Math"/>
                                </a:rPr>
                                <m:t>,</m:t>
                              </m:r>
                              <m:r>
                                <a:rPr lang="hu-HU" sz="1800" i="1">
                                  <a:latin typeface="Cambria Math"/>
                                  <a:ea typeface="Cambria Math"/>
                                </a:rPr>
                                <m:t>𝜔</m:t>
                              </m:r>
                              <m:r>
                                <a:rPr lang="en-US" sz="1800" i="1">
                                  <a:latin typeface="Cambria Math"/>
                                  <a:ea typeface="Cambria Math"/>
                                </a:rPr>
                                <m:t>′</m:t>
                              </m:r>
                            </m:e>
                          </m:d>
                        </m:e>
                      </m:nary>
                      <m:r>
                        <m:rPr>
                          <m:sty m:val="p"/>
                        </m:rPr>
                        <a:rPr lang="en-US" sz="1800">
                          <a:latin typeface="Cambria Math"/>
                          <a:ea typeface="Cambria Math"/>
                        </a:rPr>
                        <m:t>d</m:t>
                      </m:r>
                      <m:sSup>
                        <m:sSupPr>
                          <m:ctrlPr>
                            <a:rPr lang="en-US" sz="1800" i="1">
                              <a:latin typeface="Cambria Math" panose="02040503050406030204" pitchFamily="18" charset="0"/>
                              <a:ea typeface="Cambria Math"/>
                            </a:rPr>
                          </m:ctrlPr>
                        </m:sSupPr>
                        <m:e>
                          <m:r>
                            <a:rPr lang="hu-HU" sz="1800" i="1">
                              <a:latin typeface="Cambria Math"/>
                              <a:ea typeface="Cambria Math"/>
                            </a:rPr>
                            <m:t>𝜔</m:t>
                          </m:r>
                        </m:e>
                        <m:sup>
                          <m:r>
                            <a:rPr lang="en-US" sz="1800" i="1">
                              <a:latin typeface="Cambria Math"/>
                              <a:ea typeface="Cambria Math"/>
                            </a:rPr>
                            <m:t>′</m:t>
                          </m:r>
                        </m:sup>
                      </m:sSup>
                      <m:r>
                        <a:rPr lang="en-US" sz="1800" i="1">
                          <a:latin typeface="Cambria Math"/>
                          <a:ea typeface="Cambria Math"/>
                        </a:rPr>
                        <m:t>=</m:t>
                      </m:r>
                      <m:r>
                        <a:rPr lang="en-US" sz="1800" b="1">
                          <a:latin typeface="Cambria Math"/>
                          <a:ea typeface="Cambria Math"/>
                        </a:rPr>
                        <m:t>𝐄</m:t>
                      </m:r>
                      <m:d>
                        <m:dPr>
                          <m:begChr m:val="["/>
                          <m:endChr m:val="]"/>
                          <m:ctrlPr>
                            <a:rPr lang="en-US" sz="1800" b="1" i="1">
                              <a:latin typeface="Cambria Math" panose="02040503050406030204" pitchFamily="18" charset="0"/>
                              <a:ea typeface="Cambria Math"/>
                            </a:rPr>
                          </m:ctrlPr>
                        </m:dPr>
                        <m:e>
                          <m:f>
                            <m:fPr>
                              <m:ctrlPr>
                                <a:rPr lang="en-US" sz="1800" i="1">
                                  <a:latin typeface="Cambria Math" panose="02040503050406030204" pitchFamily="18" charset="0"/>
                                  <a:ea typeface="Cambria Math"/>
                                </a:rPr>
                              </m:ctrlPr>
                            </m:fPr>
                            <m:num>
                              <m:r>
                                <a:rPr lang="hu-HU" sz="1800" i="1">
                                  <a:latin typeface="Cambria Math"/>
                                </a:rPr>
                                <m:t>𝐿</m:t>
                              </m:r>
                              <m:d>
                                <m:dPr>
                                  <m:ctrlPr>
                                    <a:rPr lang="hu-HU" sz="1800" i="1">
                                      <a:latin typeface="Cambria Math" panose="02040503050406030204" pitchFamily="18" charset="0"/>
                                    </a:rPr>
                                  </m:ctrlPr>
                                </m:dPr>
                                <m:e>
                                  <m:r>
                                    <a:rPr lang="en-US" sz="1800" b="1" i="1">
                                      <a:latin typeface="Cambria Math"/>
                                    </a:rPr>
                                    <m:t>𝒚</m:t>
                                  </m:r>
                                  <m:r>
                                    <a:rPr lang="hu-HU" sz="1800" i="1">
                                      <a:latin typeface="Cambria Math"/>
                                    </a:rPr>
                                    <m:t>,</m:t>
                                  </m:r>
                                  <m:r>
                                    <a:rPr lang="en-US" sz="1800" i="1">
                                      <a:latin typeface="Cambria Math"/>
                                      <a:ea typeface="Cambria Math"/>
                                    </a:rPr>
                                    <m:t> </m:t>
                                  </m:r>
                                  <m:acc>
                                    <m:accPr>
                                      <m:chr m:val="̂"/>
                                      <m:ctrlPr>
                                        <a:rPr lang="en-US" sz="1800" i="1">
                                          <a:latin typeface="Cambria Math" panose="02040503050406030204" pitchFamily="18" charset="0"/>
                                          <a:ea typeface="Cambria Math"/>
                                        </a:rPr>
                                      </m:ctrlPr>
                                    </m:accPr>
                                    <m:e>
                                      <m:r>
                                        <a:rPr lang="hu-HU" sz="1800" i="1">
                                          <a:latin typeface="Cambria Math"/>
                                          <a:ea typeface="Cambria Math"/>
                                        </a:rPr>
                                        <m:t>𝜔</m:t>
                                      </m:r>
                                    </m:e>
                                  </m:acc>
                                </m:e>
                              </m:d>
                              <m:sSub>
                                <m:sSubPr>
                                  <m:ctrlPr>
                                    <a:rPr lang="hu-HU" sz="2000" i="1">
                                      <a:latin typeface="Cambria Math" panose="02040503050406030204" pitchFamily="18" charset="0"/>
                                      <a:ea typeface="Cambria Math"/>
                                    </a:rPr>
                                  </m:ctrlPr>
                                </m:sSubPr>
                                <m:e>
                                  <m:r>
                                    <a:rPr lang="en-US" sz="2000" i="1">
                                      <a:latin typeface="Cambria Math"/>
                                      <a:ea typeface="Cambria Math"/>
                                    </a:rPr>
                                    <m:t>𝑘</m:t>
                                  </m:r>
                                </m:e>
                                <m:sub>
                                  <m:r>
                                    <a:rPr lang="en-US" sz="2000" i="1">
                                      <a:latin typeface="Cambria Math"/>
                                      <a:ea typeface="Cambria Math"/>
                                    </a:rPr>
                                    <m:t>𝑑</m:t>
                                  </m:r>
                                </m:sub>
                              </m:sSub>
                              <m:r>
                                <a:rPr lang="en-US" sz="2000" i="1">
                                  <a:latin typeface="Cambria Math"/>
                                  <a:ea typeface="Cambria Math"/>
                                </a:rPr>
                                <m:t>⁡</m:t>
                              </m:r>
                              <m:sSup>
                                <m:sSupPr>
                                  <m:ctrlPr>
                                    <a:rPr lang="en-US" sz="2000" i="1">
                                      <a:latin typeface="Cambria Math" panose="02040503050406030204" pitchFamily="18" charset="0"/>
                                      <a:ea typeface="Cambria Math"/>
                                    </a:rPr>
                                  </m:ctrlPr>
                                </m:sSupPr>
                                <m:e>
                                  <m:r>
                                    <m:rPr>
                                      <m:sty m:val="p"/>
                                    </m:rPr>
                                    <a:rPr lang="en-US" sz="2000">
                                      <a:latin typeface="Cambria Math"/>
                                      <a:ea typeface="Cambria Math"/>
                                    </a:rPr>
                                    <m:t>cos</m:t>
                                  </m:r>
                                </m:e>
                                <m:sup>
                                  <m:r>
                                    <a:rPr lang="en-US" sz="2000" i="1">
                                      <a:latin typeface="Cambria Math"/>
                                      <a:ea typeface="Cambria Math"/>
                                    </a:rPr>
                                    <m:t>+</m:t>
                                  </m:r>
                                </m:sup>
                              </m:sSup>
                              <m:r>
                                <a:rPr lang="en-US" sz="2000" i="1">
                                  <a:latin typeface="Cambria Math"/>
                                  <a:ea typeface="Cambria Math"/>
                                </a:rPr>
                                <m:t>(</m:t>
                              </m:r>
                              <m:r>
                                <a:rPr lang="en-US" sz="2000" i="1">
                                  <a:latin typeface="Cambria Math"/>
                                  <a:ea typeface="Cambria Math"/>
                                </a:rPr>
                                <m:t>𝜃</m:t>
                              </m:r>
                              <m:r>
                                <a:rPr lang="en-US" sz="2000" i="1">
                                  <a:latin typeface="Cambria Math"/>
                                  <a:ea typeface="Cambria Math"/>
                                </a:rPr>
                                <m:t>)</m:t>
                              </m:r>
                            </m:num>
                            <m:den>
                              <m:sSub>
                                <m:sSubPr>
                                  <m:ctrlPr>
                                    <a:rPr lang="hu-HU" sz="1800" i="1">
                                      <a:latin typeface="Cambria Math" panose="02040503050406030204" pitchFamily="18" charset="0"/>
                                      <a:ea typeface="Cambria Math"/>
                                    </a:rPr>
                                  </m:ctrlPr>
                                </m:sSubPr>
                                <m:e>
                                  <m:r>
                                    <a:rPr lang="en-US" sz="1800" i="1">
                                      <a:latin typeface="Cambria Math"/>
                                      <a:ea typeface="Cambria Math"/>
                                    </a:rPr>
                                    <m:t>𝑝</m:t>
                                  </m:r>
                                </m:e>
                                <m:sub>
                                  <m:r>
                                    <a:rPr lang="en-US" sz="1800" i="1">
                                      <a:latin typeface="Cambria Math"/>
                                      <a:ea typeface="Cambria Math"/>
                                    </a:rPr>
                                    <m:t>𝑑</m:t>
                                  </m:r>
                                </m:sub>
                              </m:sSub>
                              <m:r>
                                <a:rPr lang="en-US" sz="1800" i="1">
                                  <a:latin typeface="Cambria Math"/>
                                  <a:ea typeface="Cambria Math"/>
                                </a:rPr>
                                <m:t>(</m:t>
                              </m:r>
                              <m:acc>
                                <m:accPr>
                                  <m:chr m:val="̂"/>
                                  <m:ctrlPr>
                                    <a:rPr lang="en-US" sz="1800" i="1">
                                      <a:latin typeface="Cambria Math" panose="02040503050406030204" pitchFamily="18" charset="0"/>
                                      <a:ea typeface="Cambria Math"/>
                                    </a:rPr>
                                  </m:ctrlPr>
                                </m:accPr>
                                <m:e>
                                  <m:r>
                                    <a:rPr lang="hu-HU" sz="1800" i="1">
                                      <a:latin typeface="Cambria Math"/>
                                      <a:ea typeface="Cambria Math"/>
                                    </a:rPr>
                                    <m:t>𝜔</m:t>
                                  </m:r>
                                </m:e>
                              </m:acc>
                              <m:r>
                                <a:rPr lang="en-US" sz="1800" i="1">
                                  <a:latin typeface="Cambria Math"/>
                                  <a:ea typeface="Cambria Math"/>
                                </a:rPr>
                                <m:t>)</m:t>
                              </m:r>
                            </m:den>
                          </m:f>
                        </m:e>
                      </m:d>
                      <m:r>
                        <a:rPr lang="en-US" sz="1800" b="1" i="1">
                          <a:latin typeface="Cambria Math"/>
                          <a:ea typeface="Cambria Math"/>
                        </a:rPr>
                        <m:t>+</m:t>
                      </m:r>
                      <m:r>
                        <a:rPr lang="en-US" sz="1800" b="1">
                          <a:latin typeface="Cambria Math"/>
                          <a:ea typeface="Cambria Math"/>
                        </a:rPr>
                        <m:t>𝐄</m:t>
                      </m:r>
                      <m:d>
                        <m:dPr>
                          <m:begChr m:val="["/>
                          <m:endChr m:val="]"/>
                          <m:ctrlPr>
                            <a:rPr lang="en-US" sz="1800" b="1" i="1">
                              <a:latin typeface="Cambria Math" panose="02040503050406030204" pitchFamily="18" charset="0"/>
                              <a:ea typeface="Cambria Math"/>
                            </a:rPr>
                          </m:ctrlPr>
                        </m:dPr>
                        <m:e>
                          <m:f>
                            <m:fPr>
                              <m:ctrlPr>
                                <a:rPr lang="en-US" sz="1800" i="1">
                                  <a:latin typeface="Cambria Math" panose="02040503050406030204" pitchFamily="18" charset="0"/>
                                  <a:ea typeface="Cambria Math"/>
                                </a:rPr>
                              </m:ctrlPr>
                            </m:fPr>
                            <m:num>
                              <m:r>
                                <a:rPr lang="hu-HU" sz="1800" i="1">
                                  <a:latin typeface="Cambria Math"/>
                                </a:rPr>
                                <m:t>𝐿</m:t>
                              </m:r>
                              <m:d>
                                <m:dPr>
                                  <m:ctrlPr>
                                    <a:rPr lang="hu-HU" sz="1800" i="1">
                                      <a:latin typeface="Cambria Math" panose="02040503050406030204" pitchFamily="18" charset="0"/>
                                    </a:rPr>
                                  </m:ctrlPr>
                                </m:dPr>
                                <m:e>
                                  <m:r>
                                    <a:rPr lang="en-US" sz="1800" b="1" i="1">
                                      <a:latin typeface="Cambria Math"/>
                                    </a:rPr>
                                    <m:t>𝒚</m:t>
                                  </m:r>
                                  <m:r>
                                    <a:rPr lang="hu-HU" sz="1800" i="1">
                                      <a:latin typeface="Cambria Math"/>
                                    </a:rPr>
                                    <m:t>,</m:t>
                                  </m:r>
                                  <m:r>
                                    <a:rPr lang="en-US" sz="1800" i="1">
                                      <a:latin typeface="Cambria Math"/>
                                      <a:ea typeface="Cambria Math"/>
                                    </a:rPr>
                                    <m:t> </m:t>
                                  </m:r>
                                  <m:acc>
                                    <m:accPr>
                                      <m:chr m:val="̂"/>
                                      <m:ctrlPr>
                                        <a:rPr lang="en-US" sz="1800" i="1">
                                          <a:latin typeface="Cambria Math" panose="02040503050406030204" pitchFamily="18" charset="0"/>
                                          <a:ea typeface="Cambria Math"/>
                                        </a:rPr>
                                      </m:ctrlPr>
                                    </m:accPr>
                                    <m:e>
                                      <m:r>
                                        <a:rPr lang="hu-HU" sz="1800" i="1">
                                          <a:latin typeface="Cambria Math"/>
                                          <a:ea typeface="Cambria Math"/>
                                        </a:rPr>
                                        <m:t>𝜔</m:t>
                                      </m:r>
                                    </m:e>
                                  </m:acc>
                                </m:e>
                              </m:d>
                              <m:r>
                                <a:rPr lang="en-US" sz="1800" i="1">
                                  <a:latin typeface="Cambria Math"/>
                                  <a:ea typeface="Cambria Math"/>
                                </a:rPr>
                                <m:t>𝐹</m:t>
                              </m:r>
                              <m:r>
                                <a:rPr lang="en-US" sz="1800" i="1">
                                  <a:latin typeface="Cambria Math"/>
                                  <a:ea typeface="Cambria Math"/>
                                </a:rPr>
                                <m:t>𝛿</m:t>
                              </m:r>
                              <m:d>
                                <m:dPr>
                                  <m:ctrlPr>
                                    <a:rPr lang="hu-HU" sz="1800" i="1">
                                      <a:latin typeface="Cambria Math" panose="02040503050406030204" pitchFamily="18" charset="0"/>
                                    </a:rPr>
                                  </m:ctrlPr>
                                </m:dPr>
                                <m:e>
                                  <m:sSub>
                                    <m:sSubPr>
                                      <m:ctrlPr>
                                        <a:rPr lang="hu-HU" sz="1800" i="1">
                                          <a:latin typeface="Cambria Math" panose="02040503050406030204" pitchFamily="18" charset="0"/>
                                          <a:ea typeface="Cambria Math"/>
                                        </a:rPr>
                                      </m:ctrlPr>
                                    </m:sSubPr>
                                    <m:e>
                                      <m:r>
                                        <a:rPr lang="hu-HU" sz="1800" i="1">
                                          <a:latin typeface="Cambria Math"/>
                                          <a:ea typeface="Cambria Math"/>
                                        </a:rPr>
                                        <m:t>𝜔</m:t>
                                      </m:r>
                                    </m:e>
                                    <m:sub>
                                      <m:r>
                                        <a:rPr lang="en-US" sz="1800" i="1">
                                          <a:latin typeface="Cambria Math"/>
                                          <a:ea typeface="Cambria Math"/>
                                        </a:rPr>
                                        <m:t>𝑚</m:t>
                                      </m:r>
                                    </m:sub>
                                  </m:sSub>
                                  <m:r>
                                    <a:rPr lang="en-US" sz="1800" i="1">
                                      <a:latin typeface="Cambria Math"/>
                                      <a:ea typeface="Cambria Math"/>
                                    </a:rPr>
                                    <m:t>,</m:t>
                                  </m:r>
                                  <m:acc>
                                    <m:accPr>
                                      <m:chr m:val="̂"/>
                                      <m:ctrlPr>
                                        <a:rPr lang="hu-HU" sz="1800" i="1">
                                          <a:latin typeface="Cambria Math" panose="02040503050406030204" pitchFamily="18" charset="0"/>
                                          <a:ea typeface="Cambria Math"/>
                                        </a:rPr>
                                      </m:ctrlPr>
                                    </m:accPr>
                                    <m:e>
                                      <m:r>
                                        <a:rPr lang="hu-HU" sz="1800" i="1">
                                          <a:latin typeface="Cambria Math"/>
                                          <a:ea typeface="Cambria Math"/>
                                        </a:rPr>
                                        <m:t>𝜔</m:t>
                                      </m:r>
                                    </m:e>
                                  </m:acc>
                                </m:e>
                              </m:d>
                            </m:num>
                            <m:den>
                              <m:sSub>
                                <m:sSubPr>
                                  <m:ctrlPr>
                                    <a:rPr lang="hu-HU" sz="1800" i="1">
                                      <a:latin typeface="Cambria Math" panose="02040503050406030204" pitchFamily="18" charset="0"/>
                                      <a:ea typeface="Cambria Math"/>
                                    </a:rPr>
                                  </m:ctrlPr>
                                </m:sSubPr>
                                <m:e>
                                  <m:r>
                                    <a:rPr lang="en-US" sz="1800" i="1">
                                      <a:latin typeface="Cambria Math"/>
                                      <a:ea typeface="Cambria Math"/>
                                    </a:rPr>
                                    <m:t>𝑝</m:t>
                                  </m:r>
                                </m:e>
                                <m:sub>
                                  <m:r>
                                    <a:rPr lang="en-US" sz="1800" i="1">
                                      <a:latin typeface="Cambria Math"/>
                                      <a:ea typeface="Cambria Math"/>
                                    </a:rPr>
                                    <m:t>𝑚</m:t>
                                  </m:r>
                                </m:sub>
                              </m:sSub>
                              <m:r>
                                <a:rPr lang="en-US" sz="1800" i="1">
                                  <a:latin typeface="Cambria Math"/>
                                  <a:ea typeface="Cambria Math"/>
                                </a:rPr>
                                <m:t>(</m:t>
                              </m:r>
                              <m:acc>
                                <m:accPr>
                                  <m:chr m:val="̂"/>
                                  <m:ctrlPr>
                                    <a:rPr lang="en-US" sz="1800" i="1">
                                      <a:latin typeface="Cambria Math" panose="02040503050406030204" pitchFamily="18" charset="0"/>
                                      <a:ea typeface="Cambria Math"/>
                                    </a:rPr>
                                  </m:ctrlPr>
                                </m:accPr>
                                <m:e>
                                  <m:r>
                                    <a:rPr lang="hu-HU" sz="1800" i="1">
                                      <a:latin typeface="Cambria Math"/>
                                      <a:ea typeface="Cambria Math"/>
                                    </a:rPr>
                                    <m:t>𝜔</m:t>
                                  </m:r>
                                </m:e>
                              </m:acc>
                              <m:r>
                                <a:rPr lang="en-US" sz="1800" i="1">
                                  <a:latin typeface="Cambria Math"/>
                                  <a:ea typeface="Cambria Math"/>
                                </a:rPr>
                                <m:t>)</m:t>
                              </m:r>
                            </m:den>
                          </m:f>
                        </m:e>
                      </m:d>
                    </m:oMath>
                  </m:oMathPara>
                </a14:m>
                <a:endParaRPr lang="en-US" sz="2000" dirty="0"/>
              </a:p>
            </p:txBody>
          </p:sp>
        </mc:Choice>
        <mc:Fallback xmlns="">
          <p:sp>
            <p:nvSpPr>
              <p:cNvPr id="4" name="Téglalap 3"/>
              <p:cNvSpPr>
                <a:spLocks noRot="1" noChangeAspect="1" noMove="1" noResize="1" noEditPoints="1" noAdjustHandles="1" noChangeArrowheads="1" noChangeShapeType="1" noTextEdit="1"/>
              </p:cNvSpPr>
              <p:nvPr/>
            </p:nvSpPr>
            <p:spPr>
              <a:xfrm>
                <a:off x="2151586" y="2024845"/>
                <a:ext cx="7739876" cy="744819"/>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1739516" y="5196078"/>
                <a:ext cx="8873196" cy="1123384"/>
              </a:xfrm>
              <a:prstGeom prst="rect">
                <a:avLst/>
              </a:prstGeom>
            </p:spPr>
            <p:txBody>
              <a:bodyPr wrap="square">
                <a:spAutoFit/>
              </a:bodyPr>
              <a:lstStyle/>
              <a:p>
                <a:pPr marL="0" lvl="1"/>
                <a:r>
                  <a:rPr lang="hu-HU" altLang="en-US" sz="2800" u="sng" dirty="0"/>
                  <a:t>Várható érték OK</a:t>
                </a:r>
                <a:r>
                  <a:rPr lang="en-US" altLang="en-US" sz="2800" u="sng" dirty="0"/>
                  <a:t>:</a:t>
                </a:r>
              </a:p>
              <a:p>
                <a:pPr lvl="1" algn="l"/>
                <a:endParaRPr lang="hu-HU" altLang="en-US" sz="1100" dirty="0"/>
              </a:p>
              <a:p>
                <a:pPr marL="0" lvl="1"/>
                <a:r>
                  <a:rPr lang="hu-HU" altLang="en-US" sz="2800" dirty="0"/>
                  <a:t> </a:t>
                </a:r>
                <a14:m>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𝑑</m:t>
                        </m:r>
                      </m:sub>
                    </m:sSub>
                    <m:r>
                      <a:rPr lang="en-US" b="1">
                        <a:latin typeface="Cambria Math"/>
                        <a:ea typeface="Cambria Math"/>
                      </a:rPr>
                      <m:t>𝐄</m:t>
                    </m:r>
                    <m:d>
                      <m:dPr>
                        <m:begChr m:val="["/>
                        <m:endChr m:val="]"/>
                        <m:ctrlPr>
                          <a:rPr lang="en-US" i="1">
                            <a:latin typeface="Cambria Math" panose="02040503050406030204" pitchFamily="18" charset="0"/>
                            <a:ea typeface="Cambria Math"/>
                          </a:rPr>
                        </m:ctrlPr>
                      </m:dPr>
                      <m:e>
                        <m:sSub>
                          <m:sSubPr>
                            <m:ctrlPr>
                              <a:rPr lang="hu-HU" i="1">
                                <a:latin typeface="Cambria Math" panose="02040503050406030204" pitchFamily="18" charset="0"/>
                                <a:ea typeface="Cambria Math"/>
                              </a:rPr>
                            </m:ctrlPr>
                          </m:sSubPr>
                          <m:e>
                            <m:r>
                              <a:rPr lang="en-US" i="1">
                                <a:latin typeface="Cambria Math"/>
                                <a:ea typeface="Cambria Math"/>
                              </a:rPr>
                              <m:t>𝐿</m:t>
                            </m:r>
                          </m:e>
                          <m:sub>
                            <m:r>
                              <a:rPr lang="en-US" i="1">
                                <a:latin typeface="Cambria Math"/>
                                <a:ea typeface="Cambria Math"/>
                              </a:rPr>
                              <m:t>𝑑</m:t>
                            </m:r>
                          </m:sub>
                        </m:sSub>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𝑑</m:t>
                            </m:r>
                          </m:sub>
                        </m:sSub>
                      </m:e>
                    </m:d>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𝑚</m:t>
                        </m:r>
                      </m:sub>
                    </m:sSub>
                    <m:r>
                      <a:rPr lang="en-US" b="1">
                        <a:latin typeface="Cambria Math"/>
                        <a:ea typeface="Cambria Math"/>
                      </a:rPr>
                      <m:t>𝐄</m:t>
                    </m:r>
                    <m:d>
                      <m:dPr>
                        <m:begChr m:val="["/>
                        <m:endChr m:val="]"/>
                        <m:ctrlPr>
                          <a:rPr lang="en-US" i="1">
                            <a:latin typeface="Cambria Math" panose="02040503050406030204" pitchFamily="18" charset="0"/>
                            <a:ea typeface="Cambria Math"/>
                          </a:rPr>
                        </m:ctrlPr>
                      </m:dPr>
                      <m:e>
                        <m:sSub>
                          <m:sSubPr>
                            <m:ctrlPr>
                              <a:rPr lang="hu-HU" i="1">
                                <a:latin typeface="Cambria Math" panose="02040503050406030204" pitchFamily="18" charset="0"/>
                                <a:ea typeface="Cambria Math"/>
                              </a:rPr>
                            </m:ctrlPr>
                          </m:sSubPr>
                          <m:e>
                            <m:r>
                              <a:rPr lang="en-US" i="1">
                                <a:latin typeface="Cambria Math"/>
                                <a:ea typeface="Cambria Math"/>
                              </a:rPr>
                              <m:t>𝐿</m:t>
                            </m:r>
                          </m:e>
                          <m:sub>
                            <m:r>
                              <a:rPr lang="en-US" i="1">
                                <a:latin typeface="Cambria Math"/>
                                <a:ea typeface="Cambria Math"/>
                              </a:rPr>
                              <m:t>𝑚</m:t>
                            </m:r>
                          </m:sub>
                        </m:sSub>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𝑚</m:t>
                            </m:r>
                          </m:sub>
                        </m:sSub>
                      </m:e>
                    </m:d>
                    <m:r>
                      <a:rPr lang="en-US" i="1">
                        <a:latin typeface="Cambria Math"/>
                        <a:ea typeface="Cambria Math"/>
                      </a:rPr>
                      <m:t>+</m:t>
                    </m:r>
                    <m:d>
                      <m:dPr>
                        <m:ctrlPr>
                          <a:rPr lang="en-US" i="1">
                            <a:latin typeface="Cambria Math" panose="02040503050406030204" pitchFamily="18" charset="0"/>
                            <a:ea typeface="Cambria Math"/>
                          </a:rPr>
                        </m:ctrlPr>
                      </m:dPr>
                      <m:e>
                        <m:r>
                          <a:rPr lang="en-US" i="1">
                            <a:latin typeface="Cambria Math"/>
                            <a:ea typeface="Cambria Math"/>
                          </a:rPr>
                          <m:t>1−</m:t>
                        </m:r>
                        <m:sSub>
                          <m:sSubPr>
                            <m:ctrlPr>
                              <a:rPr lang="en-US" i="1">
                                <a:latin typeface="Cambria Math" panose="02040503050406030204" pitchFamily="18" charset="0"/>
                                <a:ea typeface="Cambria Math"/>
                              </a:rPr>
                            </m:ctrlPr>
                          </m:sSubPr>
                          <m:e>
                            <m:sSub>
                              <m:sSubPr>
                                <m:ctrlPr>
                                  <a:rPr lang="en-US"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𝑑</m:t>
                                </m:r>
                              </m:sub>
                            </m:sSub>
                            <m:r>
                              <a:rPr lang="hu-HU" i="1">
                                <a:latin typeface="Cambria Math"/>
                                <a:ea typeface="Cambria Math"/>
                              </a:rPr>
                              <m:t>−</m:t>
                            </m:r>
                            <m:r>
                              <a:rPr lang="en-US" i="1">
                                <a:latin typeface="Cambria Math"/>
                                <a:ea typeface="Cambria Math"/>
                              </a:rPr>
                              <m:t>𝑠</m:t>
                            </m:r>
                          </m:e>
                          <m:sub>
                            <m:r>
                              <a:rPr lang="en-US" i="1">
                                <a:latin typeface="Cambria Math"/>
                                <a:ea typeface="Cambria Math"/>
                              </a:rPr>
                              <m:t>𝑚</m:t>
                            </m:r>
                          </m:sub>
                        </m:sSub>
                      </m:e>
                    </m:d>
                    <m:r>
                      <a:rPr lang="en-US" i="1">
                        <a:latin typeface="Cambria Math"/>
                        <a:ea typeface="Cambria Math"/>
                      </a:rPr>
                      <m:t>0=</m:t>
                    </m:r>
                    <m:r>
                      <a:rPr lang="en-US" b="1">
                        <a:latin typeface="Cambria Math"/>
                        <a:ea typeface="Cambria Math"/>
                      </a:rPr>
                      <m:t>𝐄</m:t>
                    </m:r>
                    <m:d>
                      <m:dPr>
                        <m:begChr m:val="["/>
                        <m:endChr m:val="]"/>
                        <m:ctrlPr>
                          <a:rPr lang="en-US" i="1">
                            <a:latin typeface="Cambria Math" panose="02040503050406030204" pitchFamily="18" charset="0"/>
                            <a:ea typeface="Cambria Math"/>
                          </a:rPr>
                        </m:ctrlPr>
                      </m:dPr>
                      <m:e>
                        <m:sSub>
                          <m:sSubPr>
                            <m:ctrlPr>
                              <a:rPr lang="hu-HU" i="1">
                                <a:latin typeface="Cambria Math" panose="02040503050406030204" pitchFamily="18" charset="0"/>
                                <a:ea typeface="Cambria Math"/>
                              </a:rPr>
                            </m:ctrlPr>
                          </m:sSubPr>
                          <m:e>
                            <m:r>
                              <a:rPr lang="en-US" i="1">
                                <a:latin typeface="Cambria Math"/>
                                <a:ea typeface="Cambria Math"/>
                              </a:rPr>
                              <m:t>𝐿</m:t>
                            </m:r>
                          </m:e>
                          <m:sub>
                            <m:r>
                              <a:rPr lang="en-US" i="1">
                                <a:latin typeface="Cambria Math"/>
                                <a:ea typeface="Cambria Math"/>
                              </a:rPr>
                              <m:t>𝑑</m:t>
                            </m:r>
                          </m:sub>
                        </m:sSub>
                      </m:e>
                    </m:d>
                    <m:r>
                      <a:rPr lang="en-US" i="1">
                        <a:latin typeface="Cambria Math"/>
                        <a:ea typeface="Cambria Math"/>
                      </a:rPr>
                      <m:t>+</m:t>
                    </m:r>
                  </m:oMath>
                </a14:m>
                <a:r>
                  <a:rPr lang="en-US" b="1" dirty="0">
                    <a:ea typeface="Cambria Math"/>
                  </a:rPr>
                  <a:t> </a:t>
                </a:r>
                <a14:m>
                  <m:oMath xmlns:m="http://schemas.openxmlformats.org/officeDocument/2006/math">
                    <m:r>
                      <a:rPr lang="en-US" b="1">
                        <a:latin typeface="Cambria Math"/>
                        <a:ea typeface="Cambria Math"/>
                      </a:rPr>
                      <m:t>𝐄</m:t>
                    </m:r>
                    <m:d>
                      <m:dPr>
                        <m:begChr m:val="["/>
                        <m:endChr m:val="]"/>
                        <m:ctrlPr>
                          <a:rPr lang="en-US" i="1">
                            <a:latin typeface="Cambria Math" panose="02040503050406030204" pitchFamily="18" charset="0"/>
                            <a:ea typeface="Cambria Math"/>
                          </a:rPr>
                        </m:ctrlPr>
                      </m:dPr>
                      <m:e>
                        <m:sSub>
                          <m:sSubPr>
                            <m:ctrlPr>
                              <a:rPr lang="hu-HU" i="1">
                                <a:latin typeface="Cambria Math" panose="02040503050406030204" pitchFamily="18" charset="0"/>
                                <a:ea typeface="Cambria Math"/>
                              </a:rPr>
                            </m:ctrlPr>
                          </m:sSubPr>
                          <m:e>
                            <m:r>
                              <a:rPr lang="en-US" i="1">
                                <a:latin typeface="Cambria Math"/>
                                <a:ea typeface="Cambria Math"/>
                              </a:rPr>
                              <m:t>𝐿</m:t>
                            </m:r>
                          </m:e>
                          <m:sub>
                            <m:r>
                              <a:rPr lang="en-US" i="1">
                                <a:latin typeface="Cambria Math"/>
                                <a:ea typeface="Cambria Math"/>
                              </a:rPr>
                              <m:t>𝑚</m:t>
                            </m:r>
                          </m:sub>
                        </m:sSub>
                      </m:e>
                    </m:d>
                  </m:oMath>
                </a14:m>
                <a:endParaRPr lang="hu-HU" altLang="en-US" sz="2800" dirty="0"/>
              </a:p>
            </p:txBody>
          </p:sp>
        </mc:Choice>
        <mc:Fallback xmlns="">
          <p:sp>
            <p:nvSpPr>
              <p:cNvPr id="5" name="Téglalap 4"/>
              <p:cNvSpPr>
                <a:spLocks noRot="1" noChangeAspect="1" noMove="1" noResize="1" noEditPoints="1" noAdjustHandles="1" noChangeArrowheads="1" noChangeShapeType="1" noTextEdit="1"/>
              </p:cNvSpPr>
              <p:nvPr/>
            </p:nvSpPr>
            <p:spPr>
              <a:xfrm>
                <a:off x="1739516" y="5196078"/>
                <a:ext cx="8873196" cy="1123384"/>
              </a:xfrm>
              <a:prstGeom prst="rect">
                <a:avLst/>
              </a:prstGeom>
              <a:blipFill>
                <a:blip r:embed="rId5"/>
                <a:stretch>
                  <a:fillRect l="-1374" t="-5405"/>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Téglalap 5"/>
              <p:cNvSpPr/>
              <p:nvPr/>
            </p:nvSpPr>
            <p:spPr>
              <a:xfrm>
                <a:off x="5694073" y="2995237"/>
                <a:ext cx="105477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 </m:t>
                      </m:r>
                      <m:r>
                        <a:rPr lang="en-US" b="1">
                          <a:latin typeface="Cambria Math"/>
                          <a:ea typeface="Cambria Math"/>
                        </a:rPr>
                        <m:t>𝐄</m:t>
                      </m:r>
                      <m:d>
                        <m:dPr>
                          <m:begChr m:val="["/>
                          <m:endChr m:val="]"/>
                          <m:ctrlPr>
                            <a:rPr lang="en-US" i="1">
                              <a:latin typeface="Cambria Math" panose="02040503050406030204" pitchFamily="18" charset="0"/>
                              <a:ea typeface="Cambria Math"/>
                            </a:rPr>
                          </m:ctrlPr>
                        </m:dPr>
                        <m:e>
                          <m:sSub>
                            <m:sSubPr>
                              <m:ctrlPr>
                                <a:rPr lang="hu-HU" i="1">
                                  <a:latin typeface="Cambria Math" panose="02040503050406030204" pitchFamily="18" charset="0"/>
                                  <a:ea typeface="Cambria Math"/>
                                </a:rPr>
                              </m:ctrlPr>
                            </m:sSubPr>
                            <m:e>
                              <m:r>
                                <a:rPr lang="en-US" i="1">
                                  <a:latin typeface="Cambria Math"/>
                                  <a:ea typeface="Cambria Math"/>
                                </a:rPr>
                                <m:t>𝐿</m:t>
                              </m:r>
                            </m:e>
                            <m:sub>
                              <m:r>
                                <a:rPr lang="en-US" i="1">
                                  <a:latin typeface="Cambria Math"/>
                                  <a:ea typeface="Cambria Math"/>
                                </a:rPr>
                                <m:t>𝑑</m:t>
                              </m:r>
                            </m:sub>
                          </m:sSub>
                        </m:e>
                      </m:d>
                    </m:oMath>
                  </m:oMathPara>
                </a14:m>
                <a:endParaRPr lang="en-US" dirty="0"/>
              </a:p>
            </p:txBody>
          </p:sp>
        </mc:Choice>
        <mc:Fallback xmlns="">
          <p:sp>
            <p:nvSpPr>
              <p:cNvPr id="6" name="Téglalap 5"/>
              <p:cNvSpPr>
                <a:spLocks noRot="1" noChangeAspect="1" noMove="1" noResize="1" noEditPoints="1" noAdjustHandles="1" noChangeArrowheads="1" noChangeShapeType="1" noTextEdit="1"/>
              </p:cNvSpPr>
              <p:nvPr/>
            </p:nvSpPr>
            <p:spPr>
              <a:xfrm>
                <a:off x="5694073" y="2995237"/>
                <a:ext cx="1054776" cy="461665"/>
              </a:xfrm>
              <a:prstGeom prst="rect">
                <a:avLst/>
              </a:prstGeom>
              <a:blipFill>
                <a:blip r:embed="rId6"/>
                <a:stretch>
                  <a:fillRect b="-394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Téglalap 6"/>
              <p:cNvSpPr/>
              <p:nvPr/>
            </p:nvSpPr>
            <p:spPr>
              <a:xfrm>
                <a:off x="3340413" y="2986700"/>
                <a:ext cx="1206099" cy="461665"/>
              </a:xfrm>
              <a:prstGeom prst="rect">
                <a:avLst/>
              </a:prstGeom>
            </p:spPr>
            <p:txBody>
              <a:bodyPr wrap="none">
                <a:spAutoFit/>
              </a:bodyPr>
              <a:lstStyle/>
              <a:p>
                <a14:m>
                  <m:oMath xmlns:m="http://schemas.openxmlformats.org/officeDocument/2006/math">
                    <m:sSub>
                      <m:sSubPr>
                        <m:ctrlPr>
                          <a:rPr lang="hu-HU" i="1">
                            <a:latin typeface="Cambria Math" panose="02040503050406030204" pitchFamily="18" charset="0"/>
                            <a:ea typeface="Cambria Math"/>
                          </a:rPr>
                        </m:ctrlPr>
                      </m:sSubPr>
                      <m:e>
                        <m:r>
                          <a:rPr lang="en-US" i="1">
                            <a:latin typeface="Cambria Math"/>
                            <a:ea typeface="Cambria Math"/>
                          </a:rPr>
                          <m:t>𝑅</m:t>
                        </m:r>
                      </m:e>
                      <m:sub>
                        <m:r>
                          <a:rPr lang="en-US" i="1">
                            <a:latin typeface="Cambria Math"/>
                            <a:ea typeface="Cambria Math"/>
                          </a:rPr>
                          <m:t>𝑑</m:t>
                        </m:r>
                      </m:sub>
                    </m:sSub>
                  </m:oMath>
                </a14:m>
                <a:r>
                  <a:rPr lang="en-US" dirty="0"/>
                  <a:t>+</a:t>
                </a:r>
                <a:r>
                  <a:rPr lang="hu-HU" dirty="0">
                    <a:ea typeface="Cambria Math"/>
                  </a:rPr>
                  <a:t> </a:t>
                </a:r>
                <a14:m>
                  <m:oMath xmlns:m="http://schemas.openxmlformats.org/officeDocument/2006/math">
                    <m:sSub>
                      <m:sSubPr>
                        <m:ctrlPr>
                          <a:rPr lang="hu-HU" i="1">
                            <a:latin typeface="Cambria Math" panose="02040503050406030204" pitchFamily="18" charset="0"/>
                            <a:ea typeface="Cambria Math"/>
                          </a:rPr>
                        </m:ctrlPr>
                      </m:sSubPr>
                      <m:e>
                        <m:r>
                          <a:rPr lang="en-US" i="1">
                            <a:latin typeface="Cambria Math"/>
                            <a:ea typeface="Cambria Math"/>
                          </a:rPr>
                          <m:t>𝑅</m:t>
                        </m:r>
                      </m:e>
                      <m:sub>
                        <m:r>
                          <a:rPr lang="en-US" i="1">
                            <a:latin typeface="Cambria Math"/>
                            <a:ea typeface="Cambria Math"/>
                          </a:rPr>
                          <m:t>𝑚</m:t>
                        </m:r>
                      </m:sub>
                    </m:sSub>
                  </m:oMath>
                </a14:m>
                <a:endParaRPr lang="en-US" dirty="0"/>
              </a:p>
            </p:txBody>
          </p:sp>
        </mc:Choice>
        <mc:Fallback xmlns="">
          <p:sp>
            <p:nvSpPr>
              <p:cNvPr id="7" name="Téglalap 6"/>
              <p:cNvSpPr>
                <a:spLocks noRot="1" noChangeAspect="1" noMove="1" noResize="1" noEditPoints="1" noAdjustHandles="1" noChangeArrowheads="1" noChangeShapeType="1" noTextEdit="1"/>
              </p:cNvSpPr>
              <p:nvPr/>
            </p:nvSpPr>
            <p:spPr>
              <a:xfrm>
                <a:off x="3340413" y="2986700"/>
                <a:ext cx="1206099" cy="461665"/>
              </a:xfrm>
              <a:prstGeom prst="rect">
                <a:avLst/>
              </a:prstGeom>
              <a:blipFill>
                <a:blip r:embed="rId7"/>
                <a:stretch>
                  <a:fillRect l="-1515" t="-10526" b="-2894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Téglalap 7"/>
              <p:cNvSpPr/>
              <p:nvPr/>
            </p:nvSpPr>
            <p:spPr>
              <a:xfrm>
                <a:off x="8255136" y="2972275"/>
                <a:ext cx="11172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a:ea typeface="Cambria Math"/>
                        </a:rPr>
                        <m:t> </m:t>
                      </m:r>
                      <m:r>
                        <a:rPr lang="en-US" b="1">
                          <a:latin typeface="Cambria Math"/>
                          <a:ea typeface="Cambria Math"/>
                        </a:rPr>
                        <m:t>𝐄</m:t>
                      </m:r>
                      <m:d>
                        <m:dPr>
                          <m:begChr m:val="["/>
                          <m:endChr m:val="]"/>
                          <m:ctrlPr>
                            <a:rPr lang="en-US" i="1">
                              <a:latin typeface="Cambria Math" panose="02040503050406030204" pitchFamily="18" charset="0"/>
                              <a:ea typeface="Cambria Math"/>
                            </a:rPr>
                          </m:ctrlPr>
                        </m:dPr>
                        <m:e>
                          <m:sSub>
                            <m:sSubPr>
                              <m:ctrlPr>
                                <a:rPr lang="hu-HU" i="1">
                                  <a:latin typeface="Cambria Math" panose="02040503050406030204" pitchFamily="18" charset="0"/>
                                  <a:ea typeface="Cambria Math"/>
                                </a:rPr>
                              </m:ctrlPr>
                            </m:sSubPr>
                            <m:e>
                              <m:r>
                                <a:rPr lang="en-US" i="1">
                                  <a:latin typeface="Cambria Math"/>
                                  <a:ea typeface="Cambria Math"/>
                                </a:rPr>
                                <m:t>𝐿</m:t>
                              </m:r>
                            </m:e>
                            <m:sub>
                              <m:r>
                                <a:rPr lang="en-US" i="1">
                                  <a:latin typeface="Cambria Math"/>
                                  <a:ea typeface="Cambria Math"/>
                                </a:rPr>
                                <m:t>𝑚</m:t>
                              </m:r>
                            </m:sub>
                          </m:sSub>
                        </m:e>
                      </m:d>
                    </m:oMath>
                  </m:oMathPara>
                </a14:m>
                <a:endParaRPr lang="en-US" dirty="0"/>
              </a:p>
            </p:txBody>
          </p:sp>
        </mc:Choice>
        <mc:Fallback xmlns="">
          <p:sp>
            <p:nvSpPr>
              <p:cNvPr id="8" name="Téglalap 7"/>
              <p:cNvSpPr>
                <a:spLocks noRot="1" noChangeAspect="1" noMove="1" noResize="1" noEditPoints="1" noAdjustHandles="1" noChangeArrowheads="1" noChangeShapeType="1" noTextEdit="1"/>
              </p:cNvSpPr>
              <p:nvPr/>
            </p:nvSpPr>
            <p:spPr>
              <a:xfrm>
                <a:off x="8255136" y="2972275"/>
                <a:ext cx="1117229" cy="461665"/>
              </a:xfrm>
              <a:prstGeom prst="rect">
                <a:avLst/>
              </a:prstGeom>
              <a:blipFill>
                <a:blip r:embed="rId8"/>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952404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solidFill>
                  <a:srgbClr val="FF0000"/>
                </a:solidFill>
              </a:rPr>
              <a:t>A visszaverődés típusának kiválasztása</a:t>
            </a:r>
            <a:endParaRPr lang="en-US" dirty="0">
              <a:solidFill>
                <a:srgbClr val="FF0000"/>
              </a:solidFill>
            </a:endParaRPr>
          </a:p>
        </p:txBody>
      </p:sp>
      <mc:AlternateContent xmlns:mc="http://schemas.openxmlformats.org/markup-compatibility/2006" xmlns:a14="http://schemas.microsoft.com/office/drawing/2010/main">
        <mc:Choice Requires="a14">
          <p:sp>
            <p:nvSpPr>
              <p:cNvPr id="17" name="Szövegdoboz 16"/>
              <p:cNvSpPr txBox="1"/>
              <p:nvPr/>
            </p:nvSpPr>
            <p:spPr>
              <a:xfrm>
                <a:off x="2531605" y="4244896"/>
                <a:ext cx="6758389" cy="1200329"/>
              </a:xfrm>
              <a:prstGeom prst="rect">
                <a:avLst/>
              </a:prstGeom>
              <a:noFill/>
              <a:ln>
                <a:solidFill>
                  <a:schemeClr val="tx1"/>
                </a:solidFill>
              </a:ln>
            </p:spPr>
            <p:txBody>
              <a:bodyPr wrap="none" rtlCol="0">
                <a:spAutoFit/>
              </a:bodyPr>
              <a:lstStyle/>
              <a:p>
                <a:pPr marL="342900" indent="-342900">
                  <a:buFont typeface="Arial" panose="020B0604020202020204" pitchFamily="34" charset="0"/>
                  <a:buChar char="•"/>
                </a:pPr>
                <a:r>
                  <a:rPr lang="hu-HU" dirty="0">
                    <a:latin typeface="+mn-lt"/>
                  </a:rPr>
                  <a:t>Tükörirány valószínűsége:</a:t>
                </a:r>
                <a:r>
                  <a:rPr lang="en-US" dirty="0">
                    <a:latin typeface="+mn-lt"/>
                  </a:rPr>
                  <a:t> </a:t>
                </a:r>
                <a14:m>
                  <m:oMath xmlns:m="http://schemas.openxmlformats.org/officeDocument/2006/math">
                    <m:sSub>
                      <m:sSubPr>
                        <m:ctrlPr>
                          <a:rPr lang="hu-HU"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𝑚</m:t>
                        </m:r>
                      </m:sub>
                    </m:sSub>
                    <m:r>
                      <a:rPr lang="en-US" i="1">
                        <a:latin typeface="Cambria Math"/>
                        <a:ea typeface="Cambria Math"/>
                      </a:rPr>
                      <m:t>=</m:t>
                    </m:r>
                    <m:r>
                      <a:rPr lang="en-US" i="1">
                        <a:latin typeface="Cambria Math"/>
                        <a:ea typeface="Cambria Math"/>
                      </a:rPr>
                      <m:t>𝐹</m:t>
                    </m:r>
                  </m:oMath>
                </a14:m>
                <a:r>
                  <a:rPr lang="en-US" dirty="0">
                    <a:latin typeface="+mn-lt"/>
                  </a:rPr>
                  <a:t> luminance</a:t>
                </a:r>
              </a:p>
              <a:p>
                <a:pPr marL="342900" indent="-342900">
                  <a:buFont typeface="Arial" panose="020B0604020202020204" pitchFamily="34" charset="0"/>
                  <a:buChar char="•"/>
                </a:pPr>
                <a:r>
                  <a:rPr lang="hu-HU" dirty="0">
                    <a:latin typeface="+mn-lt"/>
                  </a:rPr>
                  <a:t>D</a:t>
                </a:r>
                <a14:m>
                  <m:oMath xmlns:m="http://schemas.openxmlformats.org/officeDocument/2006/math">
                    <m:r>
                      <m:rPr>
                        <m:sty m:val="p"/>
                      </m:rPr>
                      <a:rPr lang="hu-HU">
                        <a:latin typeface="Cambria Math"/>
                        <a:ea typeface="Cambria Math"/>
                      </a:rPr>
                      <m:t>iff</m:t>
                    </m:r>
                    <m:r>
                      <a:rPr lang="hu-HU">
                        <a:latin typeface="Cambria Math"/>
                        <a:ea typeface="Cambria Math"/>
                      </a:rPr>
                      <m:t>ú</m:t>
                    </m:r>
                    <m:r>
                      <m:rPr>
                        <m:sty m:val="p"/>
                      </m:rPr>
                      <a:rPr lang="hu-HU">
                        <a:latin typeface="Cambria Math"/>
                        <a:ea typeface="Cambria Math"/>
                      </a:rPr>
                      <m:t>z</m:t>
                    </m:r>
                    <m:r>
                      <a:rPr lang="hu-HU">
                        <a:latin typeface="Cambria Math"/>
                        <a:ea typeface="Cambria Math"/>
                      </a:rPr>
                      <m:t> </m:t>
                    </m:r>
                    <m:r>
                      <m:rPr>
                        <m:sty m:val="p"/>
                      </m:rPr>
                      <a:rPr lang="hu-HU">
                        <a:latin typeface="Cambria Math"/>
                        <a:ea typeface="Cambria Math"/>
                      </a:rPr>
                      <m:t>ir</m:t>
                    </m:r>
                    <m:r>
                      <a:rPr lang="hu-HU">
                        <a:latin typeface="Cambria Math"/>
                        <a:ea typeface="Cambria Math"/>
                      </a:rPr>
                      <m:t>á</m:t>
                    </m:r>
                    <m:r>
                      <m:rPr>
                        <m:sty m:val="p"/>
                      </m:rPr>
                      <a:rPr lang="hu-HU">
                        <a:latin typeface="Cambria Math"/>
                        <a:ea typeface="Cambria Math"/>
                      </a:rPr>
                      <m:t>ny</m:t>
                    </m:r>
                    <m:r>
                      <a:rPr lang="hu-HU">
                        <a:latin typeface="Cambria Math"/>
                        <a:ea typeface="Cambria Math"/>
                      </a:rPr>
                      <m:t> </m:t>
                    </m:r>
                    <m:r>
                      <m:rPr>
                        <m:sty m:val="p"/>
                      </m:rPr>
                      <a:rPr lang="hu-HU">
                        <a:latin typeface="Cambria Math"/>
                        <a:ea typeface="Cambria Math"/>
                      </a:rPr>
                      <m:t>val</m:t>
                    </m:r>
                    <m:r>
                      <a:rPr lang="hu-HU">
                        <a:latin typeface="Cambria Math"/>
                        <a:ea typeface="Cambria Math"/>
                      </a:rPr>
                      <m:t>ó</m:t>
                    </m:r>
                    <m:r>
                      <m:rPr>
                        <m:sty m:val="p"/>
                      </m:rPr>
                      <a:rPr lang="hu-HU">
                        <a:latin typeface="Cambria Math"/>
                        <a:ea typeface="Cambria Math"/>
                      </a:rPr>
                      <m:t>sz</m:t>
                    </m:r>
                    <m:r>
                      <a:rPr lang="hu-HU">
                        <a:latin typeface="Cambria Math"/>
                        <a:ea typeface="Cambria Math"/>
                      </a:rPr>
                      <m:t>í</m:t>
                    </m:r>
                    <m:r>
                      <m:rPr>
                        <m:sty m:val="p"/>
                      </m:rPr>
                      <a:rPr lang="hu-HU">
                        <a:latin typeface="Cambria Math"/>
                        <a:ea typeface="Cambria Math"/>
                      </a:rPr>
                      <m:t>n</m:t>
                    </m:r>
                    <m:r>
                      <a:rPr lang="hu-HU">
                        <a:latin typeface="Cambria Math"/>
                        <a:ea typeface="Cambria Math"/>
                      </a:rPr>
                      <m:t>ű</m:t>
                    </m:r>
                    <m:r>
                      <m:rPr>
                        <m:sty m:val="p"/>
                      </m:rPr>
                      <a:rPr lang="hu-HU">
                        <a:latin typeface="Cambria Math"/>
                        <a:ea typeface="Cambria Math"/>
                      </a:rPr>
                      <m:t>s</m:t>
                    </m:r>
                    <m:r>
                      <a:rPr lang="hu-HU">
                        <a:latin typeface="Cambria Math"/>
                        <a:ea typeface="Cambria Math"/>
                      </a:rPr>
                      <m:t>é</m:t>
                    </m:r>
                    <m:r>
                      <m:rPr>
                        <m:sty m:val="p"/>
                      </m:rPr>
                      <a:rPr lang="hu-HU">
                        <a:latin typeface="Cambria Math"/>
                        <a:ea typeface="Cambria Math"/>
                      </a:rPr>
                      <m:t>ge</m:t>
                    </m:r>
                    <m:r>
                      <a:rPr lang="hu-HU">
                        <a:latin typeface="Cambria Math"/>
                        <a:ea typeface="Cambria Math"/>
                      </a:rPr>
                      <m:t>: </m:t>
                    </m:r>
                    <m:sSub>
                      <m:sSubPr>
                        <m:ctrlPr>
                          <a:rPr lang="hu-HU"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𝑑</m:t>
                        </m:r>
                      </m:sub>
                    </m:sSub>
                    <m:r>
                      <a:rPr lang="en-US" i="1">
                        <a:latin typeface="Cambria Math"/>
                        <a:ea typeface="Cambria Math"/>
                      </a:rPr>
                      <m:t>=</m:t>
                    </m:r>
                    <m:sSub>
                      <m:sSubPr>
                        <m:ctrlPr>
                          <a:rPr lang="hu-HU" i="1">
                            <a:latin typeface="Cambria Math" panose="02040503050406030204" pitchFamily="18" charset="0"/>
                            <a:ea typeface="Cambria Math"/>
                          </a:rPr>
                        </m:ctrlPr>
                      </m:sSubPr>
                      <m:e>
                        <m:r>
                          <a:rPr lang="en-US" i="1">
                            <a:latin typeface="Cambria Math"/>
                            <a:ea typeface="Cambria Math"/>
                          </a:rPr>
                          <m:t>𝑘</m:t>
                        </m:r>
                      </m:e>
                      <m:sub>
                        <m:r>
                          <a:rPr lang="en-US" i="1">
                            <a:latin typeface="Cambria Math"/>
                            <a:ea typeface="Cambria Math"/>
                          </a:rPr>
                          <m:t>𝑑</m:t>
                        </m:r>
                      </m:sub>
                    </m:sSub>
                    <m:r>
                      <a:rPr lang="en-US" i="1">
                        <a:latin typeface="Cambria Math"/>
                        <a:ea typeface="Cambria Math"/>
                      </a:rPr>
                      <m:t>𝜋</m:t>
                    </m:r>
                  </m:oMath>
                </a14:m>
                <a:r>
                  <a:rPr lang="en-US" dirty="0">
                    <a:solidFill>
                      <a:prstClr val="black"/>
                    </a:solidFill>
                    <a:latin typeface="+mn-lt"/>
                  </a:rPr>
                  <a:t> luminance</a:t>
                </a:r>
                <a:endParaRPr lang="hu-HU" altLang="en-US" sz="1600" dirty="0">
                  <a:latin typeface="+mn-lt"/>
                  <a:sym typeface="Symbol" pitchFamily="18" charset="2"/>
                </a:endParaRPr>
              </a:p>
              <a:p>
                <a:pPr marL="342900" indent="-342900">
                  <a:buFont typeface="Arial" panose="020B0604020202020204" pitchFamily="34" charset="0"/>
                  <a:buChar char="•"/>
                </a:pPr>
                <a:r>
                  <a:rPr lang="hu-HU" dirty="0">
                    <a:latin typeface="+mn-lt"/>
                  </a:rPr>
                  <a:t>M</a:t>
                </a:r>
                <a14:m>
                  <m:oMath xmlns:m="http://schemas.openxmlformats.org/officeDocument/2006/math">
                    <m:r>
                      <m:rPr>
                        <m:sty m:val="p"/>
                      </m:rPr>
                      <a:rPr lang="hu-HU" altLang="en-US" dirty="0">
                        <a:latin typeface="Cambria Math"/>
                      </a:rPr>
                      <m:t>eg</m:t>
                    </m:r>
                    <m:r>
                      <a:rPr lang="hu-HU" altLang="en-US" dirty="0">
                        <a:latin typeface="Cambria Math"/>
                      </a:rPr>
                      <m:t>á</m:t>
                    </m:r>
                    <m:r>
                      <m:rPr>
                        <m:sty m:val="p"/>
                      </m:rPr>
                      <a:rPr lang="hu-HU" altLang="en-US" dirty="0">
                        <a:latin typeface="Cambria Math"/>
                      </a:rPr>
                      <m:t>ll</m:t>
                    </m:r>
                    <m:r>
                      <a:rPr lang="hu-HU" altLang="en-US" dirty="0">
                        <a:latin typeface="Cambria Math"/>
                      </a:rPr>
                      <m:t>á</m:t>
                    </m:r>
                    <m:r>
                      <m:rPr>
                        <m:sty m:val="p"/>
                      </m:rPr>
                      <a:rPr lang="hu-HU" altLang="en-US" dirty="0">
                        <a:latin typeface="Cambria Math"/>
                      </a:rPr>
                      <m:t>s</m:t>
                    </m:r>
                    <m:r>
                      <a:rPr lang="hu-HU" altLang="en-US" dirty="0">
                        <a:latin typeface="Cambria Math"/>
                      </a:rPr>
                      <m:t> </m:t>
                    </m:r>
                    <m:r>
                      <m:rPr>
                        <m:sty m:val="p"/>
                      </m:rPr>
                      <a:rPr lang="hu-HU" altLang="en-US" dirty="0">
                        <a:latin typeface="Cambria Math"/>
                      </a:rPr>
                      <m:t>val</m:t>
                    </m:r>
                    <m:r>
                      <a:rPr lang="hu-HU" altLang="en-US" dirty="0">
                        <a:latin typeface="Cambria Math"/>
                      </a:rPr>
                      <m:t>ó</m:t>
                    </m:r>
                    <m:r>
                      <m:rPr>
                        <m:sty m:val="p"/>
                      </m:rPr>
                      <a:rPr lang="hu-HU" altLang="en-US" dirty="0">
                        <a:latin typeface="Cambria Math"/>
                      </a:rPr>
                      <m:t>sz</m:t>
                    </m:r>
                    <m:r>
                      <a:rPr lang="hu-HU" altLang="en-US" dirty="0">
                        <a:latin typeface="Cambria Math"/>
                      </a:rPr>
                      <m:t>í</m:t>
                    </m:r>
                    <m:r>
                      <m:rPr>
                        <m:sty m:val="p"/>
                      </m:rPr>
                      <a:rPr lang="hu-HU" altLang="en-US" dirty="0">
                        <a:latin typeface="Cambria Math"/>
                      </a:rPr>
                      <m:t>n</m:t>
                    </m:r>
                    <m:r>
                      <a:rPr lang="hu-HU" altLang="en-US" dirty="0">
                        <a:latin typeface="Cambria Math"/>
                      </a:rPr>
                      <m:t>ű</m:t>
                    </m:r>
                    <m:r>
                      <m:rPr>
                        <m:sty m:val="p"/>
                      </m:rPr>
                      <a:rPr lang="hu-HU" altLang="en-US" dirty="0">
                        <a:latin typeface="Cambria Math"/>
                      </a:rPr>
                      <m:t>s</m:t>
                    </m:r>
                    <m:r>
                      <a:rPr lang="hu-HU" altLang="en-US" dirty="0">
                        <a:latin typeface="Cambria Math"/>
                      </a:rPr>
                      <m:t>é</m:t>
                    </m:r>
                    <m:r>
                      <m:rPr>
                        <m:sty m:val="p"/>
                      </m:rPr>
                      <a:rPr lang="hu-HU" altLang="en-US" dirty="0">
                        <a:latin typeface="Cambria Math"/>
                      </a:rPr>
                      <m:t>ge</m:t>
                    </m:r>
                    <m:r>
                      <a:rPr lang="hu-HU" altLang="en-US" dirty="0">
                        <a:latin typeface="Cambria Math"/>
                      </a:rPr>
                      <m:t>: 1−</m:t>
                    </m:r>
                    <m:sSub>
                      <m:sSubPr>
                        <m:ctrlPr>
                          <a:rPr lang="hu-HU"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𝑚</m:t>
                        </m:r>
                      </m:sub>
                    </m:sSub>
                    <m:r>
                      <a:rPr lang="en-US" altLang="en-US" dirty="0">
                        <a:latin typeface="Cambria Math"/>
                      </a:rPr>
                      <m:t>−</m:t>
                    </m:r>
                    <m:sSub>
                      <m:sSubPr>
                        <m:ctrlPr>
                          <a:rPr lang="hu-HU"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𝑑</m:t>
                        </m:r>
                      </m:sub>
                    </m:sSub>
                  </m:oMath>
                </a14:m>
                <a:endParaRPr lang="en-US" dirty="0">
                  <a:latin typeface="+mn-lt"/>
                </a:endParaRPr>
              </a:p>
            </p:txBody>
          </p:sp>
        </mc:Choice>
        <mc:Fallback xmlns="">
          <p:sp>
            <p:nvSpPr>
              <p:cNvPr id="17" name="Szövegdoboz 16"/>
              <p:cNvSpPr txBox="1">
                <a:spLocks noRot="1" noChangeAspect="1" noMove="1" noResize="1" noEditPoints="1" noAdjustHandles="1" noChangeArrowheads="1" noChangeShapeType="1" noTextEdit="1"/>
              </p:cNvSpPr>
              <p:nvPr/>
            </p:nvSpPr>
            <p:spPr>
              <a:xfrm>
                <a:off x="2531605" y="4244896"/>
                <a:ext cx="6758389" cy="1200329"/>
              </a:xfrm>
              <a:prstGeom prst="rect">
                <a:avLst/>
              </a:prstGeom>
              <a:blipFill>
                <a:blip r:embed="rId3"/>
                <a:stretch>
                  <a:fillRect l="-1080" t="-3518" r="-180" b="-10050"/>
                </a:stretch>
              </a:blipFill>
              <a:ln>
                <a:solidFill>
                  <a:schemeClr val="tx1"/>
                </a:solidFill>
              </a:ln>
            </p:spPr>
            <p:txBody>
              <a:bodyPr/>
              <a:lstStyle/>
              <a:p>
                <a:r>
                  <a:rPr lang="hu-HU">
                    <a:noFill/>
                  </a:rPr>
                  <a:t> </a:t>
                </a:r>
              </a:p>
            </p:txBody>
          </p:sp>
        </mc:Fallback>
      </mc:AlternateContent>
      <p:sp>
        <p:nvSpPr>
          <p:cNvPr id="15" name="Téglalap 14"/>
          <p:cNvSpPr/>
          <p:nvPr/>
        </p:nvSpPr>
        <p:spPr>
          <a:xfrm>
            <a:off x="3455854" y="4725144"/>
            <a:ext cx="184731" cy="400110"/>
          </a:xfrm>
          <a:prstGeom prst="rect">
            <a:avLst/>
          </a:prstGeom>
        </p:spPr>
        <p:txBody>
          <a:bodyPr wrap="none">
            <a:spAutoFit/>
          </a:bodyPr>
          <a:lstStyle/>
          <a:p>
            <a:endParaRPr lang="en-US" sz="2000" dirty="0"/>
          </a:p>
        </p:txBody>
      </p:sp>
      <mc:AlternateContent xmlns:mc="http://schemas.openxmlformats.org/markup-compatibility/2006" xmlns:a14="http://schemas.microsoft.com/office/drawing/2010/main">
        <mc:Choice Requires="a14">
          <p:sp>
            <p:nvSpPr>
              <p:cNvPr id="18" name="Téglalap 17"/>
              <p:cNvSpPr/>
              <p:nvPr/>
            </p:nvSpPr>
            <p:spPr>
              <a:xfrm>
                <a:off x="2027548" y="1376772"/>
                <a:ext cx="8604956" cy="1134734"/>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i="1">
                              <a:latin typeface="Cambria Math" panose="02040503050406030204" pitchFamily="18" charset="0"/>
                              <a:ea typeface="Cambria Math"/>
                            </a:rPr>
                          </m:ctrlPr>
                        </m:fPr>
                        <m:num>
                          <m:sSub>
                            <m:sSubPr>
                              <m:ctrlPr>
                                <a:rPr lang="hu-HU" i="1">
                                  <a:latin typeface="Cambria Math" panose="02040503050406030204" pitchFamily="18" charset="0"/>
                                  <a:ea typeface="Cambria Math"/>
                                </a:rPr>
                              </m:ctrlPr>
                            </m:sSubPr>
                            <m:e>
                              <m:r>
                                <a:rPr lang="en-US" i="1">
                                  <a:latin typeface="Cambria Math"/>
                                  <a:ea typeface="Cambria Math"/>
                                </a:rPr>
                                <m:t>𝐿</m:t>
                              </m:r>
                            </m:e>
                            <m:sub>
                              <m:r>
                                <a:rPr lang="en-US" i="1">
                                  <a:latin typeface="Cambria Math"/>
                                  <a:ea typeface="Cambria Math"/>
                                </a:rPr>
                                <m:t>𝑑</m:t>
                              </m:r>
                            </m:sub>
                          </m:sSub>
                        </m:num>
                        <m:den>
                          <m:sSub>
                            <m:sSubPr>
                              <m:ctrlPr>
                                <a:rPr lang="hu-HU"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𝑑</m:t>
                              </m:r>
                            </m:sub>
                          </m:sSub>
                        </m:den>
                      </m:f>
                      <m:r>
                        <a:rPr lang="en-US" b="1">
                          <a:latin typeface="Cambria Math"/>
                          <a:ea typeface="Cambria Math"/>
                        </a:rPr>
                        <m:t>=</m:t>
                      </m:r>
                      <m:f>
                        <m:fPr>
                          <m:ctrlPr>
                            <a:rPr lang="en-US" i="1">
                              <a:latin typeface="Cambria Math" panose="02040503050406030204" pitchFamily="18" charset="0"/>
                              <a:ea typeface="Cambria Math"/>
                            </a:rPr>
                          </m:ctrlPr>
                        </m:fPr>
                        <m:num>
                          <m:r>
                            <a:rPr lang="hu-HU" i="1">
                              <a:latin typeface="Cambria Math"/>
                            </a:rPr>
                            <m:t>𝐿</m:t>
                          </m:r>
                          <m:d>
                            <m:dPr>
                              <m:ctrlPr>
                                <a:rPr lang="hu-HU" i="1">
                                  <a:latin typeface="Cambria Math" panose="02040503050406030204" pitchFamily="18" charset="0"/>
                                </a:rPr>
                              </m:ctrlPr>
                            </m:dPr>
                            <m:e>
                              <m:r>
                                <a:rPr lang="en-US" b="1" i="1">
                                  <a:latin typeface="Cambria Math"/>
                                </a:rPr>
                                <m:t>𝒚</m:t>
                              </m:r>
                              <m:r>
                                <a:rPr lang="hu-HU" i="1">
                                  <a:latin typeface="Cambria Math"/>
                                </a:rPr>
                                <m:t>,</m:t>
                              </m:r>
                              <m:r>
                                <a:rPr lang="en-US" i="1">
                                  <a:latin typeface="Cambria Math"/>
                                  <a:ea typeface="Cambria Math"/>
                                </a:rPr>
                                <m:t> </m:t>
                              </m:r>
                              <m:acc>
                                <m:accPr>
                                  <m:chr m:val="̂"/>
                                  <m:ctrlPr>
                                    <a:rPr lang="en-US" i="1">
                                      <a:latin typeface="Cambria Math" panose="02040503050406030204" pitchFamily="18" charset="0"/>
                                      <a:ea typeface="Cambria Math"/>
                                    </a:rPr>
                                  </m:ctrlPr>
                                </m:accPr>
                                <m:e>
                                  <m:r>
                                    <a:rPr lang="hu-HU" i="1">
                                      <a:latin typeface="Cambria Math"/>
                                      <a:ea typeface="Cambria Math"/>
                                    </a:rPr>
                                    <m:t>𝜔</m:t>
                                  </m:r>
                                </m:e>
                              </m:acc>
                            </m:e>
                          </m:d>
                          <m:sSub>
                            <m:sSubPr>
                              <m:ctrlPr>
                                <a:rPr lang="hu-HU" i="1">
                                  <a:latin typeface="Cambria Math" panose="02040503050406030204" pitchFamily="18" charset="0"/>
                                  <a:ea typeface="Cambria Math"/>
                                </a:rPr>
                              </m:ctrlPr>
                            </m:sSubPr>
                            <m:e>
                              <m:r>
                                <a:rPr lang="en-US" i="1">
                                  <a:latin typeface="Cambria Math"/>
                                  <a:ea typeface="Cambria Math"/>
                                </a:rPr>
                                <m:t>𝑘</m:t>
                              </m:r>
                            </m:e>
                            <m:sub>
                              <m:r>
                                <a:rPr lang="en-US" i="1">
                                  <a:latin typeface="Cambria Math"/>
                                  <a:ea typeface="Cambria Math"/>
                                </a:rPr>
                                <m:t>𝑑</m:t>
                              </m:r>
                            </m:sub>
                          </m:sSub>
                          <m:r>
                            <a:rPr lang="en-US" i="1">
                              <a:latin typeface="Cambria Math"/>
                              <a:ea typeface="Cambria Math"/>
                            </a:rPr>
                            <m:t>⁡</m:t>
                          </m:r>
                          <m:sSup>
                            <m:sSupPr>
                              <m:ctrlPr>
                                <a:rPr lang="en-US" i="1">
                                  <a:latin typeface="Cambria Math" panose="02040503050406030204" pitchFamily="18" charset="0"/>
                                  <a:ea typeface="Cambria Math"/>
                                </a:rPr>
                              </m:ctrlPr>
                            </m:sSupPr>
                            <m:e>
                              <m:r>
                                <m:rPr>
                                  <m:sty m:val="p"/>
                                </m:rPr>
                                <a:rPr lang="en-US">
                                  <a:latin typeface="Cambria Math"/>
                                  <a:ea typeface="Cambria Math"/>
                                </a:rPr>
                                <m:t>cos</m:t>
                              </m:r>
                            </m:e>
                            <m:sup>
                              <m:r>
                                <a:rPr lang="en-US" i="1">
                                  <a:latin typeface="Cambria Math"/>
                                  <a:ea typeface="Cambria Math"/>
                                </a:rPr>
                                <m:t>+</m:t>
                              </m:r>
                            </m:sup>
                          </m:sSup>
                          <m:r>
                            <a:rPr lang="en-US" i="1">
                              <a:latin typeface="Cambria Math"/>
                              <a:ea typeface="Cambria Math"/>
                            </a:rPr>
                            <m:t>(</m:t>
                          </m:r>
                          <m:r>
                            <a:rPr lang="en-US" i="1">
                              <a:latin typeface="Cambria Math"/>
                              <a:ea typeface="Cambria Math"/>
                            </a:rPr>
                            <m:t>𝜃</m:t>
                          </m:r>
                          <m:r>
                            <a:rPr lang="en-US" i="1">
                              <a:latin typeface="Cambria Math"/>
                              <a:ea typeface="Cambria Math"/>
                            </a:rPr>
                            <m:t>)</m:t>
                          </m:r>
                        </m:num>
                        <m:den>
                          <m:sSub>
                            <m:sSubPr>
                              <m:ctrlPr>
                                <a:rPr lang="hu-HU" i="1">
                                  <a:latin typeface="Cambria Math" panose="02040503050406030204" pitchFamily="18" charset="0"/>
                                  <a:ea typeface="Cambria Math"/>
                                </a:rPr>
                              </m:ctrlPr>
                            </m:sSubPr>
                            <m:e>
                              <m:r>
                                <a:rPr lang="en-US" i="1">
                                  <a:latin typeface="Cambria Math"/>
                                  <a:ea typeface="Cambria Math"/>
                                </a:rPr>
                                <m:t>𝑝</m:t>
                              </m:r>
                            </m:e>
                            <m:sub>
                              <m:r>
                                <a:rPr lang="en-US" i="1">
                                  <a:latin typeface="Cambria Math"/>
                                  <a:ea typeface="Cambria Math"/>
                                </a:rPr>
                                <m:t>𝑑</m:t>
                              </m:r>
                            </m:sub>
                          </m:sSub>
                          <m:r>
                            <a:rPr lang="en-US" i="1">
                              <a:latin typeface="Cambria Math"/>
                              <a:ea typeface="Cambria Math"/>
                            </a:rPr>
                            <m:t>(</m:t>
                          </m:r>
                          <m:acc>
                            <m:accPr>
                              <m:chr m:val="̂"/>
                              <m:ctrlPr>
                                <a:rPr lang="en-US" i="1">
                                  <a:latin typeface="Cambria Math" panose="02040503050406030204" pitchFamily="18" charset="0"/>
                                  <a:ea typeface="Cambria Math"/>
                                </a:rPr>
                              </m:ctrlPr>
                            </m:accPr>
                            <m:e>
                              <m:r>
                                <a:rPr lang="hu-HU" i="1">
                                  <a:latin typeface="Cambria Math"/>
                                  <a:ea typeface="Cambria Math"/>
                                </a:rPr>
                                <m:t>𝜔</m:t>
                              </m:r>
                            </m:e>
                          </m:acc>
                          <m:r>
                            <a:rPr lang="en-US" i="1">
                              <a:latin typeface="Cambria Math"/>
                              <a:ea typeface="Cambria Math"/>
                            </a:rPr>
                            <m:t>)</m:t>
                          </m:r>
                          <m:sSub>
                            <m:sSubPr>
                              <m:ctrlPr>
                                <a:rPr lang="hu-HU"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𝑑</m:t>
                              </m:r>
                            </m:sub>
                          </m:sSub>
                        </m:den>
                      </m:f>
                      <m:r>
                        <a:rPr lang="en-US" i="1">
                          <a:latin typeface="Cambria Math"/>
                          <a:ea typeface="Cambria Math"/>
                        </a:rPr>
                        <m:t>=</m:t>
                      </m:r>
                      <m:r>
                        <a:rPr lang="hu-HU" i="1">
                          <a:latin typeface="Cambria Math"/>
                        </a:rPr>
                        <m:t>𝐿</m:t>
                      </m:r>
                      <m:d>
                        <m:dPr>
                          <m:ctrlPr>
                            <a:rPr lang="hu-HU" i="1">
                              <a:latin typeface="Cambria Math" panose="02040503050406030204" pitchFamily="18" charset="0"/>
                            </a:rPr>
                          </m:ctrlPr>
                        </m:dPr>
                        <m:e>
                          <m:r>
                            <a:rPr lang="en-US" b="1" i="1">
                              <a:latin typeface="Cambria Math"/>
                            </a:rPr>
                            <m:t>𝒚</m:t>
                          </m:r>
                          <m:r>
                            <a:rPr lang="hu-HU" i="1">
                              <a:latin typeface="Cambria Math"/>
                            </a:rPr>
                            <m:t>,</m:t>
                          </m:r>
                          <m:r>
                            <a:rPr lang="en-US" i="1">
                              <a:latin typeface="Cambria Math"/>
                              <a:ea typeface="Cambria Math"/>
                            </a:rPr>
                            <m:t> </m:t>
                          </m:r>
                          <m:acc>
                            <m:accPr>
                              <m:chr m:val="̂"/>
                              <m:ctrlPr>
                                <a:rPr lang="en-US" i="1">
                                  <a:latin typeface="Cambria Math" panose="02040503050406030204" pitchFamily="18" charset="0"/>
                                  <a:ea typeface="Cambria Math"/>
                                </a:rPr>
                              </m:ctrlPr>
                            </m:accPr>
                            <m:e>
                              <m:r>
                                <a:rPr lang="hu-HU" i="1">
                                  <a:latin typeface="Cambria Math"/>
                                  <a:ea typeface="Cambria Math"/>
                                </a:rPr>
                                <m:t>𝜔</m:t>
                              </m:r>
                            </m:e>
                          </m:acc>
                        </m:e>
                      </m:d>
                      <m:f>
                        <m:fPr>
                          <m:ctrlPr>
                            <a:rPr lang="en-US" i="1">
                              <a:latin typeface="Cambria Math" panose="02040503050406030204" pitchFamily="18" charset="0"/>
                              <a:ea typeface="Cambria Math"/>
                            </a:rPr>
                          </m:ctrlPr>
                        </m:fPr>
                        <m:num>
                          <m:sSub>
                            <m:sSubPr>
                              <m:ctrlPr>
                                <a:rPr lang="hu-HU" i="1">
                                  <a:latin typeface="Cambria Math" panose="02040503050406030204" pitchFamily="18" charset="0"/>
                                  <a:ea typeface="Cambria Math"/>
                                </a:rPr>
                              </m:ctrlPr>
                            </m:sSubPr>
                            <m:e>
                              <m:r>
                                <a:rPr lang="en-US" i="1">
                                  <a:latin typeface="Cambria Math"/>
                                  <a:ea typeface="Cambria Math"/>
                                </a:rPr>
                                <m:t>𝑘</m:t>
                              </m:r>
                            </m:e>
                            <m:sub>
                              <m:r>
                                <a:rPr lang="en-US" i="1">
                                  <a:latin typeface="Cambria Math"/>
                                  <a:ea typeface="Cambria Math"/>
                                </a:rPr>
                                <m:t>𝑑</m:t>
                              </m:r>
                            </m:sub>
                          </m:sSub>
                          <m:r>
                            <a:rPr lang="en-US" i="1">
                              <a:latin typeface="Cambria Math"/>
                              <a:ea typeface="Cambria Math"/>
                            </a:rPr>
                            <m:t>⁡</m:t>
                          </m:r>
                          <m:sSup>
                            <m:sSupPr>
                              <m:ctrlPr>
                                <a:rPr lang="en-US" i="1">
                                  <a:latin typeface="Cambria Math" panose="02040503050406030204" pitchFamily="18" charset="0"/>
                                  <a:ea typeface="Cambria Math"/>
                                </a:rPr>
                              </m:ctrlPr>
                            </m:sSupPr>
                            <m:e>
                              <m:r>
                                <m:rPr>
                                  <m:sty m:val="p"/>
                                </m:rPr>
                                <a:rPr lang="en-US">
                                  <a:latin typeface="Cambria Math"/>
                                  <a:ea typeface="Cambria Math"/>
                                </a:rPr>
                                <m:t>cos</m:t>
                              </m:r>
                            </m:e>
                            <m:sup>
                              <m:r>
                                <a:rPr lang="en-US" i="1">
                                  <a:latin typeface="Cambria Math"/>
                                  <a:ea typeface="Cambria Math"/>
                                </a:rPr>
                                <m:t>+</m:t>
                              </m:r>
                            </m:sup>
                          </m:sSup>
                          <m:r>
                            <a:rPr lang="en-US" i="1">
                              <a:latin typeface="Cambria Math"/>
                              <a:ea typeface="Cambria Math"/>
                            </a:rPr>
                            <m:t>(</m:t>
                          </m:r>
                          <m:r>
                            <a:rPr lang="en-US" i="1">
                              <a:latin typeface="Cambria Math"/>
                              <a:ea typeface="Cambria Math"/>
                            </a:rPr>
                            <m:t>𝜃</m:t>
                          </m:r>
                          <m:r>
                            <a:rPr lang="en-US" i="1">
                              <a:latin typeface="Cambria Math"/>
                              <a:ea typeface="Cambria Math"/>
                            </a:rPr>
                            <m:t>)</m:t>
                          </m:r>
                        </m:num>
                        <m:den>
                          <m:f>
                            <m:fPr>
                              <m:ctrlPr>
                                <a:rPr lang="en-US" i="1">
                                  <a:latin typeface="Cambria Math" panose="02040503050406030204" pitchFamily="18" charset="0"/>
                                  <a:ea typeface="Cambria Math"/>
                                </a:rPr>
                              </m:ctrlPr>
                            </m:fPr>
                            <m:num>
                              <m:r>
                                <m:rPr>
                                  <m:sty m:val="p"/>
                                </m:rPr>
                                <a:rPr lang="en-US">
                                  <a:latin typeface="Cambria Math"/>
                                  <a:ea typeface="Cambria Math"/>
                                </a:rPr>
                                <m:t>cos</m:t>
                              </m:r>
                              <m:r>
                                <a:rPr lang="en-US" i="1">
                                  <a:latin typeface="Cambria Math"/>
                                  <a:ea typeface="Cambria Math"/>
                                </a:rPr>
                                <m:t>⁡(</m:t>
                              </m:r>
                              <m:r>
                                <a:rPr lang="en-US" i="1">
                                  <a:latin typeface="Cambria Math"/>
                                  <a:ea typeface="Cambria Math"/>
                                </a:rPr>
                                <m:t>𝜃</m:t>
                              </m:r>
                              <m:r>
                                <a:rPr lang="en-US" i="1">
                                  <a:latin typeface="Cambria Math"/>
                                  <a:ea typeface="Cambria Math"/>
                                </a:rPr>
                                <m:t>)</m:t>
                              </m:r>
                            </m:num>
                            <m:den>
                              <m:r>
                                <a:rPr lang="en-US" i="1">
                                  <a:latin typeface="Cambria Math"/>
                                  <a:ea typeface="Cambria Math"/>
                                </a:rPr>
                                <m:t>𝜋</m:t>
                              </m:r>
                            </m:den>
                          </m:f>
                          <m:sSub>
                            <m:sSubPr>
                              <m:ctrlPr>
                                <a:rPr lang="hu-HU"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𝑑</m:t>
                              </m:r>
                            </m:sub>
                          </m:sSub>
                        </m:den>
                      </m:f>
                      <m:r>
                        <a:rPr lang="en-US">
                          <a:latin typeface="Cambria Math"/>
                          <a:ea typeface="Cambria Math"/>
                        </a:rPr>
                        <m:t>=</m:t>
                      </m:r>
                      <m:r>
                        <a:rPr lang="hu-HU" i="1">
                          <a:latin typeface="Cambria Math"/>
                        </a:rPr>
                        <m:t>𝐿</m:t>
                      </m:r>
                      <m:d>
                        <m:dPr>
                          <m:ctrlPr>
                            <a:rPr lang="hu-HU" i="1">
                              <a:latin typeface="Cambria Math" panose="02040503050406030204" pitchFamily="18" charset="0"/>
                            </a:rPr>
                          </m:ctrlPr>
                        </m:dPr>
                        <m:e>
                          <m:r>
                            <a:rPr lang="en-US" b="1" i="1">
                              <a:latin typeface="Cambria Math"/>
                            </a:rPr>
                            <m:t>𝒚</m:t>
                          </m:r>
                          <m:r>
                            <a:rPr lang="hu-HU" i="1">
                              <a:latin typeface="Cambria Math"/>
                            </a:rPr>
                            <m:t>,</m:t>
                          </m:r>
                          <m:r>
                            <a:rPr lang="en-US" i="1">
                              <a:latin typeface="Cambria Math"/>
                              <a:ea typeface="Cambria Math"/>
                            </a:rPr>
                            <m:t> </m:t>
                          </m:r>
                          <m:acc>
                            <m:accPr>
                              <m:chr m:val="̂"/>
                              <m:ctrlPr>
                                <a:rPr lang="en-US" i="1">
                                  <a:latin typeface="Cambria Math" panose="02040503050406030204" pitchFamily="18" charset="0"/>
                                  <a:ea typeface="Cambria Math"/>
                                </a:rPr>
                              </m:ctrlPr>
                            </m:accPr>
                            <m:e>
                              <m:r>
                                <a:rPr lang="hu-HU" i="1">
                                  <a:latin typeface="Cambria Math"/>
                                  <a:ea typeface="Cambria Math"/>
                                </a:rPr>
                                <m:t>𝜔</m:t>
                              </m:r>
                            </m:e>
                          </m:acc>
                        </m:e>
                      </m:d>
                      <m:f>
                        <m:fPr>
                          <m:ctrlPr>
                            <a:rPr lang="en-US" i="1">
                              <a:latin typeface="Cambria Math" panose="02040503050406030204" pitchFamily="18" charset="0"/>
                              <a:ea typeface="Cambria Math"/>
                            </a:rPr>
                          </m:ctrlPr>
                        </m:fPr>
                        <m:num>
                          <m:sSub>
                            <m:sSubPr>
                              <m:ctrlPr>
                                <a:rPr lang="hu-HU" i="1">
                                  <a:latin typeface="Cambria Math" panose="02040503050406030204" pitchFamily="18" charset="0"/>
                                  <a:ea typeface="Cambria Math"/>
                                </a:rPr>
                              </m:ctrlPr>
                            </m:sSubPr>
                            <m:e>
                              <m:r>
                                <a:rPr lang="en-US" i="1">
                                  <a:latin typeface="Cambria Math"/>
                                  <a:ea typeface="Cambria Math"/>
                                </a:rPr>
                                <m:t>𝑘</m:t>
                              </m:r>
                            </m:e>
                            <m:sub>
                              <m:r>
                                <a:rPr lang="en-US" i="1">
                                  <a:latin typeface="Cambria Math"/>
                                  <a:ea typeface="Cambria Math"/>
                                </a:rPr>
                                <m:t>𝑑</m:t>
                              </m:r>
                            </m:sub>
                          </m:sSub>
                          <m:r>
                            <a:rPr lang="en-US" i="1">
                              <a:latin typeface="Cambria Math"/>
                              <a:ea typeface="Cambria Math"/>
                            </a:rPr>
                            <m:t>𝜋</m:t>
                          </m:r>
                        </m:num>
                        <m:den>
                          <m:sSub>
                            <m:sSubPr>
                              <m:ctrlPr>
                                <a:rPr lang="hu-HU"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𝑑</m:t>
                              </m:r>
                            </m:sub>
                          </m:sSub>
                        </m:den>
                      </m:f>
                    </m:oMath>
                  </m:oMathPara>
                </a14:m>
                <a:endParaRPr lang="en-US" dirty="0"/>
              </a:p>
            </p:txBody>
          </p:sp>
        </mc:Choice>
        <mc:Fallback xmlns="">
          <p:sp>
            <p:nvSpPr>
              <p:cNvPr id="18" name="Téglalap 17"/>
              <p:cNvSpPr>
                <a:spLocks noRot="1" noChangeAspect="1" noMove="1" noResize="1" noEditPoints="1" noAdjustHandles="1" noChangeArrowheads="1" noChangeShapeType="1" noTextEdit="1"/>
              </p:cNvSpPr>
              <p:nvPr/>
            </p:nvSpPr>
            <p:spPr>
              <a:xfrm>
                <a:off x="2027548" y="1376772"/>
                <a:ext cx="8604956" cy="1134734"/>
              </a:xfrm>
              <a:prstGeom prst="rect">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0" name="Téglalap 19"/>
              <p:cNvSpPr/>
              <p:nvPr/>
            </p:nvSpPr>
            <p:spPr>
              <a:xfrm>
                <a:off x="2027548" y="2780928"/>
                <a:ext cx="6300700" cy="87459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f>
                        <m:fPr>
                          <m:ctrlPr>
                            <a:rPr lang="en-US" i="1">
                              <a:latin typeface="Cambria Math" panose="02040503050406030204" pitchFamily="18" charset="0"/>
                              <a:ea typeface="Cambria Math"/>
                            </a:rPr>
                          </m:ctrlPr>
                        </m:fPr>
                        <m:num>
                          <m:sSub>
                            <m:sSubPr>
                              <m:ctrlPr>
                                <a:rPr lang="hu-HU" i="1">
                                  <a:latin typeface="Cambria Math" panose="02040503050406030204" pitchFamily="18" charset="0"/>
                                  <a:ea typeface="Cambria Math"/>
                                </a:rPr>
                              </m:ctrlPr>
                            </m:sSubPr>
                            <m:e>
                              <m:r>
                                <a:rPr lang="en-US" i="1">
                                  <a:latin typeface="Cambria Math"/>
                                  <a:ea typeface="Cambria Math"/>
                                </a:rPr>
                                <m:t>𝐿</m:t>
                              </m:r>
                            </m:e>
                            <m:sub>
                              <m:r>
                                <a:rPr lang="en-US" i="1">
                                  <a:latin typeface="Cambria Math"/>
                                  <a:ea typeface="Cambria Math"/>
                                </a:rPr>
                                <m:t>𝑚</m:t>
                              </m:r>
                            </m:sub>
                          </m:sSub>
                        </m:num>
                        <m:den>
                          <m:sSub>
                            <m:sSubPr>
                              <m:ctrlPr>
                                <a:rPr lang="hu-HU"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𝑚</m:t>
                              </m:r>
                            </m:sub>
                          </m:sSub>
                        </m:den>
                      </m:f>
                      <m:r>
                        <a:rPr lang="en-US" b="1">
                          <a:latin typeface="Cambria Math"/>
                          <a:ea typeface="Cambria Math"/>
                        </a:rPr>
                        <m:t>=</m:t>
                      </m:r>
                      <m:f>
                        <m:fPr>
                          <m:ctrlPr>
                            <a:rPr lang="en-US" i="1">
                              <a:latin typeface="Cambria Math" panose="02040503050406030204" pitchFamily="18" charset="0"/>
                              <a:ea typeface="Cambria Math"/>
                            </a:rPr>
                          </m:ctrlPr>
                        </m:fPr>
                        <m:num>
                          <m:r>
                            <a:rPr lang="hu-HU" i="1">
                              <a:latin typeface="Cambria Math"/>
                            </a:rPr>
                            <m:t>𝐿</m:t>
                          </m:r>
                          <m:d>
                            <m:dPr>
                              <m:ctrlPr>
                                <a:rPr lang="hu-HU" i="1">
                                  <a:latin typeface="Cambria Math" panose="02040503050406030204" pitchFamily="18" charset="0"/>
                                </a:rPr>
                              </m:ctrlPr>
                            </m:dPr>
                            <m:e>
                              <m:r>
                                <a:rPr lang="en-US" b="1" i="1">
                                  <a:latin typeface="Cambria Math"/>
                                </a:rPr>
                                <m:t>𝒚</m:t>
                              </m:r>
                              <m:r>
                                <a:rPr lang="hu-HU" i="1">
                                  <a:latin typeface="Cambria Math"/>
                                </a:rPr>
                                <m:t>,</m:t>
                              </m:r>
                              <m:r>
                                <a:rPr lang="en-US" i="1">
                                  <a:latin typeface="Cambria Math"/>
                                  <a:ea typeface="Cambria Math"/>
                                </a:rPr>
                                <m:t> </m:t>
                              </m:r>
                              <m:acc>
                                <m:accPr>
                                  <m:chr m:val="̂"/>
                                  <m:ctrlPr>
                                    <a:rPr lang="en-US" i="1">
                                      <a:latin typeface="Cambria Math" panose="02040503050406030204" pitchFamily="18" charset="0"/>
                                      <a:ea typeface="Cambria Math"/>
                                    </a:rPr>
                                  </m:ctrlPr>
                                </m:accPr>
                                <m:e>
                                  <m:r>
                                    <a:rPr lang="hu-HU" i="1">
                                      <a:latin typeface="Cambria Math"/>
                                      <a:ea typeface="Cambria Math"/>
                                    </a:rPr>
                                    <m:t>𝜔</m:t>
                                  </m:r>
                                </m:e>
                              </m:acc>
                            </m:e>
                          </m:d>
                          <m:r>
                            <a:rPr lang="en-US" i="1">
                              <a:latin typeface="Cambria Math"/>
                              <a:ea typeface="Cambria Math"/>
                            </a:rPr>
                            <m:t>𝐹</m:t>
                          </m:r>
                          <m:r>
                            <a:rPr lang="en-US" i="1">
                              <a:latin typeface="Cambria Math"/>
                              <a:ea typeface="Cambria Math"/>
                            </a:rPr>
                            <m:t>𝛿</m:t>
                          </m:r>
                          <m:d>
                            <m:dPr>
                              <m:ctrlPr>
                                <a:rPr lang="hu-HU" i="1">
                                  <a:latin typeface="Cambria Math" panose="02040503050406030204" pitchFamily="18" charset="0"/>
                                </a:rPr>
                              </m:ctrlPr>
                            </m:dPr>
                            <m:e>
                              <m:sSub>
                                <m:sSubPr>
                                  <m:ctrlPr>
                                    <a:rPr lang="hu-HU" i="1">
                                      <a:latin typeface="Cambria Math" panose="02040503050406030204" pitchFamily="18" charset="0"/>
                                      <a:ea typeface="Cambria Math"/>
                                    </a:rPr>
                                  </m:ctrlPr>
                                </m:sSubPr>
                                <m:e>
                                  <m:r>
                                    <a:rPr lang="hu-HU" i="1">
                                      <a:latin typeface="Cambria Math"/>
                                      <a:ea typeface="Cambria Math"/>
                                    </a:rPr>
                                    <m:t>𝜔</m:t>
                                  </m:r>
                                </m:e>
                                <m:sub>
                                  <m:r>
                                    <a:rPr lang="en-US" i="1">
                                      <a:latin typeface="Cambria Math"/>
                                      <a:ea typeface="Cambria Math"/>
                                    </a:rPr>
                                    <m:t>𝑚</m:t>
                                  </m:r>
                                </m:sub>
                              </m:sSub>
                              <m:r>
                                <a:rPr lang="en-US" i="1">
                                  <a:latin typeface="Cambria Math"/>
                                  <a:ea typeface="Cambria Math"/>
                                </a:rPr>
                                <m:t>,</m:t>
                              </m:r>
                              <m:acc>
                                <m:accPr>
                                  <m:chr m:val="̂"/>
                                  <m:ctrlPr>
                                    <a:rPr lang="hu-HU" i="1">
                                      <a:latin typeface="Cambria Math" panose="02040503050406030204" pitchFamily="18" charset="0"/>
                                      <a:ea typeface="Cambria Math"/>
                                    </a:rPr>
                                  </m:ctrlPr>
                                </m:accPr>
                                <m:e>
                                  <m:r>
                                    <a:rPr lang="hu-HU" i="1">
                                      <a:latin typeface="Cambria Math"/>
                                      <a:ea typeface="Cambria Math"/>
                                    </a:rPr>
                                    <m:t>𝜔</m:t>
                                  </m:r>
                                </m:e>
                              </m:acc>
                            </m:e>
                          </m:d>
                        </m:num>
                        <m:den>
                          <m:sSub>
                            <m:sSubPr>
                              <m:ctrlPr>
                                <a:rPr lang="hu-HU" i="1">
                                  <a:latin typeface="Cambria Math" panose="02040503050406030204" pitchFamily="18" charset="0"/>
                                  <a:ea typeface="Cambria Math"/>
                                </a:rPr>
                              </m:ctrlPr>
                            </m:sSubPr>
                            <m:e>
                              <m:r>
                                <a:rPr lang="en-US" i="1">
                                  <a:latin typeface="Cambria Math"/>
                                  <a:ea typeface="Cambria Math"/>
                                </a:rPr>
                                <m:t>𝑝</m:t>
                              </m:r>
                            </m:e>
                            <m:sub>
                              <m:r>
                                <a:rPr lang="en-US" i="1">
                                  <a:latin typeface="Cambria Math"/>
                                  <a:ea typeface="Cambria Math"/>
                                </a:rPr>
                                <m:t>𝑚</m:t>
                              </m:r>
                            </m:sub>
                          </m:sSub>
                          <m:r>
                            <a:rPr lang="en-US" i="1">
                              <a:latin typeface="Cambria Math"/>
                              <a:ea typeface="Cambria Math"/>
                            </a:rPr>
                            <m:t>(</m:t>
                          </m:r>
                          <m:acc>
                            <m:accPr>
                              <m:chr m:val="̂"/>
                              <m:ctrlPr>
                                <a:rPr lang="en-US" i="1">
                                  <a:latin typeface="Cambria Math" panose="02040503050406030204" pitchFamily="18" charset="0"/>
                                  <a:ea typeface="Cambria Math"/>
                                </a:rPr>
                              </m:ctrlPr>
                            </m:accPr>
                            <m:e>
                              <m:r>
                                <a:rPr lang="hu-HU" i="1">
                                  <a:latin typeface="Cambria Math"/>
                                  <a:ea typeface="Cambria Math"/>
                                </a:rPr>
                                <m:t>𝜔</m:t>
                              </m:r>
                            </m:e>
                          </m:acc>
                          <m:r>
                            <a:rPr lang="en-US" i="1">
                              <a:latin typeface="Cambria Math"/>
                              <a:ea typeface="Cambria Math"/>
                            </a:rPr>
                            <m:t>)</m:t>
                          </m:r>
                          <m:sSub>
                            <m:sSubPr>
                              <m:ctrlPr>
                                <a:rPr lang="hu-HU"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𝑚</m:t>
                              </m:r>
                            </m:sub>
                          </m:sSub>
                        </m:den>
                      </m:f>
                      <m:r>
                        <a:rPr lang="en-US" i="1">
                          <a:latin typeface="Cambria Math"/>
                          <a:ea typeface="Cambria Math"/>
                        </a:rPr>
                        <m:t>=</m:t>
                      </m:r>
                      <m:r>
                        <a:rPr lang="hu-HU" i="1">
                          <a:latin typeface="Cambria Math"/>
                        </a:rPr>
                        <m:t>𝐿</m:t>
                      </m:r>
                      <m:d>
                        <m:dPr>
                          <m:ctrlPr>
                            <a:rPr lang="hu-HU" i="1">
                              <a:latin typeface="Cambria Math" panose="02040503050406030204" pitchFamily="18" charset="0"/>
                            </a:rPr>
                          </m:ctrlPr>
                        </m:dPr>
                        <m:e>
                          <m:r>
                            <a:rPr lang="en-US" b="1" i="1">
                              <a:latin typeface="Cambria Math"/>
                            </a:rPr>
                            <m:t>𝒚</m:t>
                          </m:r>
                          <m:r>
                            <a:rPr lang="hu-HU" i="1">
                              <a:latin typeface="Cambria Math"/>
                            </a:rPr>
                            <m:t>,</m:t>
                          </m:r>
                          <m:r>
                            <a:rPr lang="en-US" i="1">
                              <a:latin typeface="Cambria Math"/>
                              <a:ea typeface="Cambria Math"/>
                            </a:rPr>
                            <m:t> </m:t>
                          </m:r>
                          <m:acc>
                            <m:accPr>
                              <m:chr m:val="̂"/>
                              <m:ctrlPr>
                                <a:rPr lang="en-US" i="1">
                                  <a:latin typeface="Cambria Math" panose="02040503050406030204" pitchFamily="18" charset="0"/>
                                  <a:ea typeface="Cambria Math"/>
                                </a:rPr>
                              </m:ctrlPr>
                            </m:accPr>
                            <m:e>
                              <m:r>
                                <a:rPr lang="hu-HU" i="1">
                                  <a:latin typeface="Cambria Math"/>
                                  <a:ea typeface="Cambria Math"/>
                                </a:rPr>
                                <m:t>𝜔</m:t>
                              </m:r>
                            </m:e>
                          </m:acc>
                        </m:e>
                      </m:d>
                      <m:f>
                        <m:fPr>
                          <m:ctrlPr>
                            <a:rPr lang="en-US" i="1">
                              <a:latin typeface="Cambria Math" panose="02040503050406030204" pitchFamily="18" charset="0"/>
                              <a:ea typeface="Cambria Math"/>
                            </a:rPr>
                          </m:ctrlPr>
                        </m:fPr>
                        <m:num>
                          <m:r>
                            <a:rPr lang="en-US" i="1">
                              <a:latin typeface="Cambria Math"/>
                              <a:ea typeface="Cambria Math"/>
                            </a:rPr>
                            <m:t>𝐹</m:t>
                          </m:r>
                        </m:num>
                        <m:den>
                          <m:sSub>
                            <m:sSubPr>
                              <m:ctrlPr>
                                <a:rPr lang="hu-HU"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𝑚</m:t>
                              </m:r>
                            </m:sub>
                          </m:sSub>
                        </m:den>
                      </m:f>
                    </m:oMath>
                  </m:oMathPara>
                </a14:m>
                <a:endParaRPr lang="en-US" dirty="0"/>
              </a:p>
            </p:txBody>
          </p:sp>
        </mc:Choice>
        <mc:Fallback xmlns="">
          <p:sp>
            <p:nvSpPr>
              <p:cNvPr id="20" name="Téglalap 19"/>
              <p:cNvSpPr>
                <a:spLocks noRot="1" noChangeAspect="1" noMove="1" noResize="1" noEditPoints="1" noAdjustHandles="1" noChangeArrowheads="1" noChangeShapeType="1" noTextEdit="1"/>
              </p:cNvSpPr>
              <p:nvPr/>
            </p:nvSpPr>
            <p:spPr>
              <a:xfrm>
                <a:off x="2027548" y="2780928"/>
                <a:ext cx="6300700" cy="874598"/>
              </a:xfrm>
              <a:prstGeom prst="rect">
                <a:avLst/>
              </a:prstGeom>
              <a:blipFill>
                <a:blip r:embed="rId5"/>
                <a:stretch>
                  <a:fillRect/>
                </a:stretch>
              </a:blipFill>
            </p:spPr>
            <p:txBody>
              <a:bodyPr/>
              <a:lstStyle/>
              <a:p>
                <a:r>
                  <a:rPr lang="hu-HU">
                    <a:noFill/>
                  </a:rPr>
                  <a:t> </a:t>
                </a:r>
              </a:p>
            </p:txBody>
          </p:sp>
        </mc:Fallback>
      </mc:AlternateContent>
      <p:cxnSp>
        <p:nvCxnSpPr>
          <p:cNvPr id="21" name="Egyenes összekötő 20"/>
          <p:cNvCxnSpPr/>
          <p:nvPr/>
        </p:nvCxnSpPr>
        <p:spPr>
          <a:xfrm>
            <a:off x="3673399" y="6017222"/>
            <a:ext cx="20522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zövegdoboz 21"/>
          <p:cNvSpPr txBox="1"/>
          <p:nvPr/>
        </p:nvSpPr>
        <p:spPr>
          <a:xfrm>
            <a:off x="3327476" y="5769419"/>
            <a:ext cx="338555" cy="461665"/>
          </a:xfrm>
          <a:prstGeom prst="rect">
            <a:avLst/>
          </a:prstGeom>
          <a:noFill/>
        </p:spPr>
        <p:txBody>
          <a:bodyPr wrap="none" rtlCol="0">
            <a:spAutoFit/>
          </a:bodyPr>
          <a:lstStyle/>
          <a:p>
            <a:r>
              <a:rPr lang="en-US" dirty="0"/>
              <a:t>0</a:t>
            </a:r>
          </a:p>
        </p:txBody>
      </p:sp>
      <p:sp>
        <p:nvSpPr>
          <p:cNvPr id="23" name="Szövegdoboz 22"/>
          <p:cNvSpPr txBox="1"/>
          <p:nvPr/>
        </p:nvSpPr>
        <p:spPr>
          <a:xfrm>
            <a:off x="5725628" y="5794639"/>
            <a:ext cx="338555" cy="461665"/>
          </a:xfrm>
          <a:prstGeom prst="rect">
            <a:avLst/>
          </a:prstGeom>
          <a:noFill/>
        </p:spPr>
        <p:txBody>
          <a:bodyPr wrap="none" rtlCol="0">
            <a:spAutoFit/>
          </a:bodyPr>
          <a:lstStyle/>
          <a:p>
            <a:r>
              <a:rPr lang="en-US" dirty="0"/>
              <a:t>1</a:t>
            </a:r>
          </a:p>
        </p:txBody>
      </p:sp>
      <mc:AlternateContent xmlns:mc="http://schemas.openxmlformats.org/markup-compatibility/2006" xmlns:a14="http://schemas.microsoft.com/office/drawing/2010/main">
        <mc:Choice Requires="a14">
          <p:sp>
            <p:nvSpPr>
              <p:cNvPr id="24" name="Téglalap 23"/>
              <p:cNvSpPr/>
              <p:nvPr/>
            </p:nvSpPr>
            <p:spPr>
              <a:xfrm>
                <a:off x="3904565" y="6063680"/>
                <a:ext cx="56092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𝑑</m:t>
                          </m:r>
                        </m:sub>
                      </m:sSub>
                    </m:oMath>
                  </m:oMathPara>
                </a14:m>
                <a:endParaRPr lang="en-US" dirty="0"/>
              </a:p>
            </p:txBody>
          </p:sp>
        </mc:Choice>
        <mc:Fallback xmlns="">
          <p:sp>
            <p:nvSpPr>
              <p:cNvPr id="24" name="Téglalap 23"/>
              <p:cNvSpPr>
                <a:spLocks noRot="1" noChangeAspect="1" noMove="1" noResize="1" noEditPoints="1" noAdjustHandles="1" noChangeArrowheads="1" noChangeShapeType="1" noTextEdit="1"/>
              </p:cNvSpPr>
              <p:nvPr/>
            </p:nvSpPr>
            <p:spPr>
              <a:xfrm>
                <a:off x="3904565" y="6063680"/>
                <a:ext cx="560923" cy="461665"/>
              </a:xfrm>
              <a:prstGeom prst="rect">
                <a:avLst/>
              </a:prstGeom>
              <a:blipFill>
                <a:blip r:embed="rId6"/>
                <a:stretch>
                  <a:fillRect b="-400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 name="Téglalap 24"/>
              <p:cNvSpPr/>
              <p:nvPr/>
            </p:nvSpPr>
            <p:spPr>
              <a:xfrm>
                <a:off x="4534725" y="6067141"/>
                <a:ext cx="61734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hu-HU" i="1">
                              <a:latin typeface="Cambria Math" panose="02040503050406030204" pitchFamily="18" charset="0"/>
                              <a:ea typeface="Cambria Math"/>
                            </a:rPr>
                          </m:ctrlPr>
                        </m:sSubPr>
                        <m:e>
                          <m:r>
                            <a:rPr lang="en-US" i="1">
                              <a:latin typeface="Cambria Math"/>
                              <a:ea typeface="Cambria Math"/>
                            </a:rPr>
                            <m:t>𝑠</m:t>
                          </m:r>
                        </m:e>
                        <m:sub>
                          <m:r>
                            <a:rPr lang="en-US" i="1">
                              <a:latin typeface="Cambria Math"/>
                              <a:ea typeface="Cambria Math"/>
                            </a:rPr>
                            <m:t>𝑚</m:t>
                          </m:r>
                        </m:sub>
                      </m:sSub>
                    </m:oMath>
                  </m:oMathPara>
                </a14:m>
                <a:endParaRPr lang="en-US" dirty="0"/>
              </a:p>
            </p:txBody>
          </p:sp>
        </mc:Choice>
        <mc:Fallback xmlns="">
          <p:sp>
            <p:nvSpPr>
              <p:cNvPr id="25" name="Téglalap 24"/>
              <p:cNvSpPr>
                <a:spLocks noRot="1" noChangeAspect="1" noMove="1" noResize="1" noEditPoints="1" noAdjustHandles="1" noChangeArrowheads="1" noChangeShapeType="1" noTextEdit="1"/>
              </p:cNvSpPr>
              <p:nvPr/>
            </p:nvSpPr>
            <p:spPr>
              <a:xfrm>
                <a:off x="4534725" y="6067141"/>
                <a:ext cx="617348" cy="461665"/>
              </a:xfrm>
              <a:prstGeom prst="rect">
                <a:avLst/>
              </a:prstGeom>
              <a:blipFill>
                <a:blip r:embed="rId7"/>
                <a:stretch>
                  <a:fillRect/>
                </a:stretch>
              </a:blipFill>
            </p:spPr>
            <p:txBody>
              <a:bodyPr/>
              <a:lstStyle/>
              <a:p>
                <a:r>
                  <a:rPr lang="hu-HU">
                    <a:noFill/>
                  </a:rPr>
                  <a:t> </a:t>
                </a:r>
              </a:p>
            </p:txBody>
          </p:sp>
        </mc:Fallback>
      </mc:AlternateContent>
      <p:cxnSp>
        <p:nvCxnSpPr>
          <p:cNvPr id="26" name="Egyenes összekötő 25"/>
          <p:cNvCxnSpPr/>
          <p:nvPr/>
        </p:nvCxnSpPr>
        <p:spPr>
          <a:xfrm>
            <a:off x="3661012" y="6157291"/>
            <a:ext cx="929937" cy="0"/>
          </a:xfrm>
          <a:prstGeom prst="line">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7" name="Egyenes összekötő 26"/>
          <p:cNvCxnSpPr/>
          <p:nvPr/>
        </p:nvCxnSpPr>
        <p:spPr>
          <a:xfrm flipV="1">
            <a:off x="4532215" y="6157292"/>
            <a:ext cx="617348" cy="2195"/>
          </a:xfrm>
          <a:prstGeom prst="line">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Egyenes összekötő 27"/>
          <p:cNvCxnSpPr/>
          <p:nvPr/>
        </p:nvCxnSpPr>
        <p:spPr>
          <a:xfrm flipV="1">
            <a:off x="5119409" y="6165305"/>
            <a:ext cx="617348" cy="2195"/>
          </a:xfrm>
          <a:prstGeom prst="line">
            <a:avLst/>
          </a:prstGeom>
          <a:ln w="381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9" name="Ellipszis 28"/>
          <p:cNvSpPr/>
          <p:nvPr/>
        </p:nvSpPr>
        <p:spPr>
          <a:xfrm>
            <a:off x="4185025" y="5948412"/>
            <a:ext cx="136446" cy="1130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8144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2207623" y="131567"/>
            <a:ext cx="7772400" cy="1143000"/>
          </a:xfrm>
        </p:spPr>
        <p:txBody>
          <a:bodyPr/>
          <a:lstStyle/>
          <a:p>
            <a:pPr>
              <a:defRPr/>
            </a:pPr>
            <a:r>
              <a:rPr lang="hu-HU" dirty="0" err="1" smtClean="0">
                <a:solidFill>
                  <a:srgbClr val="FF0000"/>
                </a:solidFill>
              </a:rPr>
              <a:t>Path</a:t>
            </a:r>
            <a:r>
              <a:rPr lang="hu-HU" dirty="0" smtClean="0">
                <a:solidFill>
                  <a:srgbClr val="FF0000"/>
                </a:solidFill>
              </a:rPr>
              <a:t> </a:t>
            </a:r>
            <a:r>
              <a:rPr lang="hu-HU" dirty="0" err="1" smtClean="0">
                <a:solidFill>
                  <a:srgbClr val="FF0000"/>
                </a:solidFill>
              </a:rPr>
              <a:t>Tracer</a:t>
            </a:r>
            <a:endParaRPr lang="hu-HU" dirty="0" smtClean="0">
              <a:solidFill>
                <a:srgbClr val="FF0000"/>
              </a:solidFill>
            </a:endParaRPr>
          </a:p>
        </p:txBody>
      </p:sp>
      <p:sp>
        <p:nvSpPr>
          <p:cNvPr id="2" name="Téglalap 1"/>
          <p:cNvSpPr/>
          <p:nvPr/>
        </p:nvSpPr>
        <p:spPr>
          <a:xfrm>
            <a:off x="335360" y="1196752"/>
            <a:ext cx="11449272" cy="5709255"/>
          </a:xfrm>
          <a:prstGeom prst="rect">
            <a:avLst/>
          </a:prstGeom>
          <a:solidFill>
            <a:schemeClr val="accent6">
              <a:lumMod val="20000"/>
              <a:lumOff val="80000"/>
            </a:schemeClr>
          </a:solidFill>
          <a:ln>
            <a:solidFill>
              <a:schemeClr val="accent6">
                <a:lumMod val="50000"/>
              </a:schemeClr>
            </a:solidFill>
          </a:ln>
        </p:spPr>
        <p:txBody>
          <a:bodyPr wrap="square">
            <a:spAutoFit/>
          </a:bodyPr>
          <a:lstStyle/>
          <a:p>
            <a:pPr algn="l"/>
            <a:r>
              <a:rPr lang="en-US" sz="2000" b="1" dirty="0">
                <a:latin typeface="Courier New" panose="02070309020205020404" pitchFamily="49" charset="0"/>
                <a:cs typeface="Courier New" panose="02070309020205020404" pitchFamily="49" charset="0"/>
              </a:rPr>
              <a:t>vec3 trace(Ray </a:t>
            </a:r>
            <a:r>
              <a:rPr lang="en-US" sz="2000" b="1" dirty="0" err="1">
                <a:latin typeface="Courier New" panose="02070309020205020404" pitchFamily="49" charset="0"/>
                <a:cs typeface="Courier New" panose="02070309020205020404" pitchFamily="49" charset="0"/>
              </a:rPr>
              <a:t>ray</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int</a:t>
            </a:r>
            <a:r>
              <a:rPr lang="en-US" sz="2000" b="1" dirty="0">
                <a:latin typeface="Courier New" panose="02070309020205020404" pitchFamily="49" charset="0"/>
                <a:cs typeface="Courier New" panose="02070309020205020404" pitchFamily="49" charset="0"/>
              </a:rPr>
              <a:t> depth = 0) {</a:t>
            </a:r>
          </a:p>
          <a:p>
            <a:pPr algn="l"/>
            <a:r>
              <a:rPr lang="en-US" sz="2000" b="1" dirty="0">
                <a:latin typeface="Courier New" panose="02070309020205020404" pitchFamily="49" charset="0"/>
                <a:cs typeface="Courier New" panose="02070309020205020404" pitchFamily="49" charset="0"/>
              </a:rPr>
              <a:t>   Hit </a:t>
            </a:r>
            <a:r>
              <a:rPr lang="en-US" sz="2000" b="1" dirty="0" err="1">
                <a:latin typeface="Courier New" panose="02070309020205020404" pitchFamily="49" charset="0"/>
                <a:cs typeface="Courier New" panose="02070309020205020404" pitchFamily="49" charset="0"/>
              </a:rPr>
              <a:t>hit</a:t>
            </a:r>
            <a:r>
              <a:rPr lang="en-US" sz="2000" b="1" dirty="0">
                <a:latin typeface="Courier New" panose="02070309020205020404" pitchFamily="49" charset="0"/>
                <a:cs typeface="Courier New" panose="02070309020205020404" pitchFamily="49" charset="0"/>
              </a:rPr>
              <a:t> = </a:t>
            </a:r>
            <a:r>
              <a:rPr lang="en-US" sz="2000" b="1" dirty="0" err="1">
                <a:latin typeface="Courier New" panose="02070309020205020404" pitchFamily="49" charset="0"/>
                <a:cs typeface="Courier New" panose="02070309020205020404" pitchFamily="49" charset="0"/>
              </a:rPr>
              <a:t>firstIntersect</a:t>
            </a:r>
            <a:r>
              <a:rPr lang="en-US" sz="2000" b="1" dirty="0">
                <a:latin typeface="Courier New" panose="02070309020205020404" pitchFamily="49" charset="0"/>
                <a:cs typeface="Courier New" panose="02070309020205020404" pitchFamily="49" charset="0"/>
              </a:rPr>
              <a:t>(ray); </a:t>
            </a:r>
          </a:p>
          <a:p>
            <a:pPr algn="l"/>
            <a:r>
              <a:rPr lang="en-US" sz="2000" b="1" dirty="0">
                <a:latin typeface="Courier New" panose="02070309020205020404" pitchFamily="49" charset="0"/>
                <a:cs typeface="Courier New" panose="02070309020205020404" pitchFamily="49" charset="0"/>
              </a:rPr>
              <a:t>   if (hit.t &lt; 0 || depth &gt;= </a:t>
            </a:r>
            <a:r>
              <a:rPr lang="en-US" sz="2000" b="1" dirty="0" err="1">
                <a:latin typeface="Courier New" panose="02070309020205020404" pitchFamily="49" charset="0"/>
                <a:cs typeface="Courier New" panose="02070309020205020404" pitchFamily="49" charset="0"/>
              </a:rPr>
              <a:t>maxdepth</a:t>
            </a:r>
            <a:r>
              <a:rPr lang="en-US" sz="2000" b="1" dirty="0">
                <a:latin typeface="Courier New" panose="02070309020205020404" pitchFamily="49" charset="0"/>
                <a:cs typeface="Courier New" panose="02070309020205020404" pitchFamily="49" charset="0"/>
              </a:rPr>
              <a:t>) return vec3(0,0,0); </a:t>
            </a:r>
          </a:p>
          <a:p>
            <a:r>
              <a:rPr lang="en-US" sz="2000" b="1" dirty="0">
                <a:latin typeface="Courier New" panose="02070309020205020404" pitchFamily="49" charset="0"/>
                <a:cs typeface="Courier New" panose="02070309020205020404" pitchFamily="49" charset="0"/>
              </a:rPr>
              <a:t>   </a:t>
            </a:r>
            <a:r>
              <a:rPr lang="en-US" sz="2000" dirty="0">
                <a:latin typeface="Courier New" pitchFamily="49" charset="0"/>
                <a:cs typeface="Courier New" pitchFamily="49" charset="0"/>
              </a:rPr>
              <a:t>[</a:t>
            </a:r>
            <a:r>
              <a:rPr lang="hu-HU" sz="2000" b="1" dirty="0">
                <a:latin typeface="Courier New" pitchFamily="49" charset="0"/>
                <a:cs typeface="Courier New" pitchFamily="49" charset="0"/>
              </a:rPr>
              <a:t>r</a:t>
            </a:r>
            <a:r>
              <a:rPr lang="hu-HU" altLang="en-US" sz="2000" i="1" baseline="-25000" dirty="0"/>
              <a:t> </a:t>
            </a:r>
            <a:r>
              <a:rPr lang="hu-HU" altLang="en-US" sz="2000" i="1" dirty="0"/>
              <a:t>, </a:t>
            </a:r>
            <a:r>
              <a:rPr lang="hu-HU" sz="2000" b="1" dirty="0">
                <a:latin typeface="Courier New" pitchFamily="49" charset="0"/>
                <a:cs typeface="Courier New" pitchFamily="49" charset="0"/>
              </a:rPr>
              <a:t>N</a:t>
            </a:r>
            <a:r>
              <a:rPr lang="hu-HU" altLang="en-US" sz="2000" i="1" baseline="-25000" dirty="0"/>
              <a:t> </a:t>
            </a:r>
            <a:r>
              <a:rPr lang="hu-HU" altLang="en-US" sz="2000" i="1" dirty="0"/>
              <a:t>,</a:t>
            </a:r>
            <a:r>
              <a:rPr lang="hu-HU" altLang="en-US" sz="1050" b="1" dirty="0">
                <a:latin typeface="Courier New" pitchFamily="49" charset="0"/>
                <a:cs typeface="Courier New" pitchFamily="49" charset="0"/>
              </a:rPr>
              <a:t> </a:t>
            </a:r>
            <a:r>
              <a:rPr lang="en-GB" altLang="en-US" sz="2000" i="1" dirty="0" err="1"/>
              <a:t>k</a:t>
            </a:r>
            <a:r>
              <a:rPr lang="en-GB" altLang="en-US" sz="2000" i="1" baseline="-25000" dirty="0" err="1"/>
              <a:t>d</a:t>
            </a:r>
            <a:r>
              <a:rPr lang="hu-HU" altLang="en-US" sz="2000" i="1" baseline="-25000" dirty="0"/>
              <a:t> </a:t>
            </a:r>
            <a:r>
              <a:rPr lang="hu-HU" altLang="en-US" sz="2000" i="1" dirty="0"/>
              <a:t>, </a:t>
            </a:r>
            <a:r>
              <a:rPr lang="en-US" altLang="en-US" sz="2000" i="1" dirty="0"/>
              <a:t>n, </a:t>
            </a:r>
            <a:r>
              <a:rPr lang="en-US" altLang="en-US" sz="2000" i="1" dirty="0">
                <a:sym typeface="Symbol"/>
              </a:rPr>
              <a:t></a:t>
            </a:r>
            <a:r>
              <a:rPr lang="en-US" altLang="en-US" sz="2000" dirty="0"/>
              <a:t>] </a:t>
            </a:r>
            <a:r>
              <a:rPr lang="en-US" altLang="en-US" sz="2000" dirty="0">
                <a:sym typeface="Symbol"/>
              </a:rPr>
              <a:t></a:t>
            </a:r>
            <a:r>
              <a:rPr lang="en-US" altLang="en-US" sz="2000" dirty="0"/>
              <a:t> </a:t>
            </a:r>
            <a:r>
              <a:rPr lang="en-US" altLang="en-US" sz="2000" b="1" dirty="0">
                <a:latin typeface="Courier New" panose="02070309020205020404" pitchFamily="49" charset="0"/>
                <a:cs typeface="Courier New" panose="02070309020205020404" pitchFamily="49" charset="0"/>
              </a:rPr>
              <a:t>hit</a:t>
            </a:r>
            <a:r>
              <a:rPr lang="en-US" altLang="en-US" sz="2000" dirty="0">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vec3 </a:t>
            </a:r>
            <a:r>
              <a:rPr lang="en-US" sz="2000" b="1" dirty="0" err="1">
                <a:latin typeface="Courier New" panose="02070309020205020404" pitchFamily="49" charset="0"/>
                <a:cs typeface="Courier New" panose="02070309020205020404" pitchFamily="49" charset="0"/>
              </a:rPr>
              <a:t>outRad</a:t>
            </a:r>
            <a:r>
              <a:rPr lang="en-US" sz="2000" b="1" dirty="0">
                <a:latin typeface="Courier New" panose="02070309020205020404" pitchFamily="49" charset="0"/>
                <a:cs typeface="Courier New" panose="02070309020205020404" pitchFamily="49" charset="0"/>
              </a:rPr>
              <a:t> = </a:t>
            </a:r>
            <a:r>
              <a:rPr lang="en-US" sz="2000" b="1" dirty="0" err="1">
                <a:latin typeface="Courier New" panose="02070309020205020404" pitchFamily="49" charset="0"/>
                <a:cs typeface="Courier New" panose="02070309020205020404" pitchFamily="49" charset="0"/>
              </a:rPr>
              <a:t>DirectLight</a:t>
            </a:r>
            <a:r>
              <a:rPr lang="en-US" sz="2000" b="1" dirty="0">
                <a:latin typeface="Courier New" panose="02070309020205020404" pitchFamily="49" charset="0"/>
                <a:cs typeface="Courier New" panose="02070309020205020404" pitchFamily="49" charset="0"/>
              </a:rPr>
              <a:t>(hit);</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rnd</a:t>
            </a:r>
            <a:r>
              <a:rPr lang="en-US" sz="2000" b="1" dirty="0">
                <a:latin typeface="Courier New" panose="02070309020205020404" pitchFamily="49" charset="0"/>
                <a:cs typeface="Courier New" panose="02070309020205020404" pitchFamily="49" charset="0"/>
              </a:rPr>
              <a:t> = random();       // Russian roulette</a:t>
            </a:r>
          </a:p>
          <a:p>
            <a:r>
              <a:rPr lang="en-US" altLang="en-US" sz="2000" i="1" dirty="0"/>
              <a:t>       s</a:t>
            </a:r>
            <a:r>
              <a:rPr lang="hu-HU" altLang="en-US" sz="2000" i="1" baseline="-25000" dirty="0"/>
              <a:t>d</a:t>
            </a:r>
            <a:r>
              <a:rPr lang="en-US" sz="2000" b="1" dirty="0">
                <a:latin typeface="Courier New" panose="02070309020205020404" pitchFamily="49" charset="0"/>
                <a:cs typeface="Courier New" panose="02070309020205020404" pitchFamily="49" charset="0"/>
              </a:rPr>
              <a:t> = Luminance(</a:t>
            </a:r>
            <a:r>
              <a:rPr lang="en-GB" altLang="en-US" i="1" dirty="0" err="1"/>
              <a:t>k</a:t>
            </a:r>
            <a:r>
              <a:rPr lang="en-GB" altLang="en-US" i="1" baseline="-25000" dirty="0" err="1"/>
              <a:t>d</a:t>
            </a:r>
            <a:r>
              <a:rPr lang="en-US" altLang="en-US" sz="120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sym typeface="Symbol"/>
              </a:rPr>
              <a:t></a:t>
            </a:r>
            <a:r>
              <a:rPr lang="en-US" sz="2000" b="1" dirty="0">
                <a:latin typeface="Courier New" panose="02070309020205020404" pitchFamily="49" charset="0"/>
                <a:cs typeface="Courier New" panose="02070309020205020404" pitchFamily="49" charset="0"/>
              </a:rPr>
              <a:t>); </a:t>
            </a:r>
            <a:r>
              <a:rPr lang="en-US" altLang="en-US" sz="2000" i="1" dirty="0" err="1">
                <a:solidFill>
                  <a:prstClr val="black"/>
                </a:solidFill>
              </a:rPr>
              <a:t>s</a:t>
            </a:r>
            <a:r>
              <a:rPr lang="en-US" altLang="en-US" sz="2000" i="1" baseline="-25000" dirty="0" err="1">
                <a:solidFill>
                  <a:prstClr val="black"/>
                </a:solidFill>
              </a:rPr>
              <a:t>m</a:t>
            </a:r>
            <a:r>
              <a:rPr lang="en-US" altLang="en-US" sz="2000" i="1" baseline="-25000" dirty="0">
                <a:solidFill>
                  <a:prstClr val="black"/>
                </a:solidFill>
              </a:rPr>
              <a:t>  </a:t>
            </a:r>
            <a:r>
              <a:rPr lang="en-US" sz="2000" b="1" dirty="0">
                <a:latin typeface="Courier New" panose="02070309020205020404" pitchFamily="49" charset="0"/>
                <a:cs typeface="Courier New" panose="02070309020205020404" pitchFamily="49" charset="0"/>
              </a:rPr>
              <a:t>= Luminance(Fresnel(</a:t>
            </a:r>
            <a:r>
              <a:rPr lang="hu-HU" sz="2000" b="1" dirty="0" err="1">
                <a:latin typeface="Courier New" pitchFamily="49" charset="0"/>
                <a:cs typeface="Courier New" pitchFamily="49" charset="0"/>
              </a:rPr>
              <a:t>ray.dir</a:t>
            </a:r>
            <a:r>
              <a:rPr lang="hu-HU" sz="2000" b="1" dirty="0">
                <a:latin typeface="Courier New" pitchFamily="49" charset="0"/>
                <a:cs typeface="Courier New" pitchFamily="49" charset="0"/>
              </a:rPr>
              <a:t>,</a:t>
            </a:r>
            <a:r>
              <a:rPr lang="en-US" sz="2000" b="1" dirty="0">
                <a:solidFill>
                  <a:srgbClr val="7030A0"/>
                </a:solidFill>
                <a:latin typeface="Courier New" panose="02070309020205020404" pitchFamily="49" charset="0"/>
                <a:cs typeface="Courier New" panose="02070309020205020404" pitchFamily="49" charset="0"/>
              </a:rPr>
              <a:t>N</a:t>
            </a:r>
            <a:r>
              <a:rPr lang="en-US" sz="2000" b="1" dirty="0">
                <a:latin typeface="Courier New" panose="02070309020205020404" pitchFamily="49" charset="0"/>
                <a:cs typeface="Courier New" panose="02070309020205020404" pitchFamily="49" charset="0"/>
              </a:rPr>
              <a:t>)); </a:t>
            </a:r>
          </a:p>
          <a:p>
            <a:pPr algn="l"/>
            <a:r>
              <a:rPr lang="en-US" sz="2000" b="1" dirty="0">
                <a:latin typeface="Courier New" panose="02070309020205020404" pitchFamily="49" charset="0"/>
                <a:cs typeface="Courier New" panose="02070309020205020404" pitchFamily="49" charset="0"/>
              </a:rPr>
              <a:t>   if (</a:t>
            </a:r>
            <a:r>
              <a:rPr lang="en-US" sz="2000" b="1" dirty="0" err="1">
                <a:latin typeface="Courier New" panose="02070309020205020404" pitchFamily="49" charset="0"/>
                <a:cs typeface="Courier New" panose="02070309020205020404" pitchFamily="49" charset="0"/>
              </a:rPr>
              <a:t>rnd</a:t>
            </a:r>
            <a:r>
              <a:rPr lang="en-US" sz="2000" b="1" dirty="0">
                <a:latin typeface="Courier New" panose="02070309020205020404" pitchFamily="49" charset="0"/>
                <a:cs typeface="Courier New" panose="02070309020205020404" pitchFamily="49" charset="0"/>
              </a:rPr>
              <a:t> &lt; </a:t>
            </a:r>
            <a:r>
              <a:rPr lang="en-US" altLang="en-US" sz="2000" i="1" dirty="0"/>
              <a:t>s</a:t>
            </a:r>
            <a:r>
              <a:rPr lang="hu-HU" altLang="en-US" sz="2000" i="1" baseline="-25000" dirty="0"/>
              <a:t>d</a:t>
            </a:r>
            <a:r>
              <a:rPr lang="en-US" sz="2000" b="1" dirty="0">
                <a:latin typeface="Courier New" panose="02070309020205020404" pitchFamily="49" charset="0"/>
                <a:cs typeface="Courier New" panose="02070309020205020404" pitchFamily="49" charset="0"/>
              </a:rPr>
              <a:t>) { // diffuse</a:t>
            </a:r>
          </a:p>
          <a:p>
            <a:pPr algn="l"/>
            <a:r>
              <a:rPr lang="en-US" sz="2000" b="1" dirty="0">
                <a:latin typeface="Courier New" panose="02070309020205020404" pitchFamily="49" charset="0"/>
                <a:cs typeface="Courier New" panose="02070309020205020404" pitchFamily="49" charset="0"/>
              </a:rPr>
              <a:t>      pdf = </a:t>
            </a:r>
            <a:r>
              <a:rPr lang="en-US" sz="2000" b="1" dirty="0" err="1">
                <a:latin typeface="Courier New" panose="02070309020205020404" pitchFamily="49" charset="0"/>
                <a:cs typeface="Courier New" panose="02070309020205020404" pitchFamily="49" charset="0"/>
              </a:rPr>
              <a:t>SampleDiffuse</a:t>
            </a:r>
            <a:r>
              <a:rPr lang="en-US" sz="2000" b="1" dirty="0">
                <a:latin typeface="Courier New" panose="02070309020205020404" pitchFamily="49" charset="0"/>
                <a:cs typeface="Courier New" panose="02070309020205020404" pitchFamily="49" charset="0"/>
              </a:rPr>
              <a:t>(</a:t>
            </a:r>
            <a:r>
              <a:rPr lang="en-US" sz="2000" b="1" dirty="0">
                <a:solidFill>
                  <a:srgbClr val="7030A0"/>
                </a:solidFill>
                <a:latin typeface="Courier New" panose="02070309020205020404" pitchFamily="49" charset="0"/>
                <a:cs typeface="Courier New" panose="02070309020205020404" pitchFamily="49" charset="0"/>
              </a:rPr>
              <a:t>N</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ray.dir</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outDir</a:t>
            </a:r>
            <a:r>
              <a:rPr lang="en-US" sz="2000" b="1" dirty="0">
                <a:latin typeface="Courier New" panose="02070309020205020404" pitchFamily="49" charset="0"/>
                <a:cs typeface="Courier New" panose="02070309020205020404" pitchFamily="49" charset="0"/>
              </a:rPr>
              <a:t>);</a:t>
            </a:r>
          </a:p>
          <a:p>
            <a:pPr algn="l"/>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inRad</a:t>
            </a:r>
            <a:r>
              <a:rPr lang="en-US" sz="2000" b="1" dirty="0">
                <a:latin typeface="Courier New" panose="02070309020205020404" pitchFamily="49" charset="0"/>
                <a:cs typeface="Courier New" panose="02070309020205020404" pitchFamily="49" charset="0"/>
              </a:rPr>
              <a:t> = trace(Ray(</a:t>
            </a:r>
            <a:r>
              <a:rPr lang="en-US" sz="2000" b="1" dirty="0">
                <a:solidFill>
                  <a:srgbClr val="FF0000"/>
                </a:solidFill>
                <a:cs typeface="Times New Roman" panose="02020603050405020304" pitchFamily="18" charset="0"/>
              </a:rPr>
              <a:t>r</a:t>
            </a:r>
            <a:r>
              <a:rPr lang="hu-HU" sz="2000" b="1" i="1" dirty="0">
                <a:solidFill>
                  <a:srgbClr val="FF0000"/>
                </a:solidFill>
                <a:cs typeface="Times New Roman" panose="02020603050405020304" pitchFamily="18" charset="0"/>
              </a:rPr>
              <a:t> </a:t>
            </a:r>
            <a:r>
              <a:rPr lang="hu-HU" sz="2000" b="1" i="1" dirty="0">
                <a:solidFill>
                  <a:srgbClr val="7030A0"/>
                </a:solidFill>
                <a:cs typeface="Times New Roman" panose="02020603050405020304" pitchFamily="18" charset="0"/>
              </a:rPr>
              <a:t>+ </a:t>
            </a:r>
            <a:r>
              <a:rPr lang="en-US" sz="2000" b="1" dirty="0">
                <a:solidFill>
                  <a:srgbClr val="7030A0"/>
                </a:solidFill>
                <a:cs typeface="Times New Roman" panose="02020603050405020304" pitchFamily="18" charset="0"/>
              </a:rPr>
              <a:t>N</a:t>
            </a:r>
            <a:r>
              <a:rPr lang="hu-HU" sz="2000" b="1" i="1" dirty="0">
                <a:solidFill>
                  <a:srgbClr val="7030A0"/>
                </a:solidFill>
                <a:cs typeface="Times New Roman" panose="02020603050405020304" pitchFamily="18" charset="0"/>
                <a:sym typeface="Symbol" panose="05050102010706020507" pitchFamily="18" charset="2"/>
              </a:rPr>
              <a:t></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outDir</a:t>
            </a:r>
            <a:r>
              <a:rPr lang="en-US" sz="2000" b="1" dirty="0">
                <a:latin typeface="Courier New" panose="02070309020205020404" pitchFamily="49" charset="0"/>
                <a:cs typeface="Courier New" panose="02070309020205020404" pitchFamily="49" charset="0"/>
              </a:rPr>
              <a:t>), depth+1);</a:t>
            </a:r>
          </a:p>
          <a:p>
            <a:pPr algn="l"/>
            <a:r>
              <a:rPr lang="hu-HU"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outRad</a:t>
            </a:r>
            <a:r>
              <a:rPr lang="en-US" sz="2000" b="1" dirty="0">
                <a:latin typeface="Courier New" panose="02070309020205020404" pitchFamily="49" charset="0"/>
                <a:cs typeface="Courier New" panose="02070309020205020404" pitchFamily="49" charset="0"/>
              </a:rPr>
              <a:t> += </a:t>
            </a:r>
            <a:r>
              <a:rPr lang="en-US" sz="2000" b="1" dirty="0" err="1">
                <a:latin typeface="Courier New" panose="02070309020205020404" pitchFamily="49" charset="0"/>
                <a:cs typeface="Courier New" panose="02070309020205020404" pitchFamily="49" charset="0"/>
              </a:rPr>
              <a:t>inRad</a:t>
            </a:r>
            <a:r>
              <a:rPr lang="en-US" sz="2000" b="1" dirty="0">
                <a:latin typeface="Courier New" panose="02070309020205020404" pitchFamily="49" charset="0"/>
                <a:cs typeface="Courier New" panose="02070309020205020404" pitchFamily="49" charset="0"/>
              </a:rPr>
              <a:t> * </a:t>
            </a:r>
            <a:r>
              <a:rPr lang="en-US" altLang="en-US" sz="2000" i="1" dirty="0"/>
              <a:t>k</a:t>
            </a:r>
            <a:r>
              <a:rPr lang="hu-HU" altLang="en-US" sz="2000" i="1" baseline="-25000" dirty="0"/>
              <a:t>d</a:t>
            </a:r>
            <a:r>
              <a:rPr lang="en-GB" altLang="en-US" sz="2000" i="1" baseline="-25000" dirty="0"/>
              <a:t> </a:t>
            </a:r>
            <a:r>
              <a:rPr lang="hu-HU" altLang="en-US" sz="2000" i="1" baseline="-25000" dirty="0"/>
              <a:t> </a:t>
            </a:r>
            <a:r>
              <a:rPr lang="en-US" sz="2000" b="1" dirty="0">
                <a:latin typeface="Courier New" panose="02070309020205020404" pitchFamily="49" charset="0"/>
                <a:cs typeface="Courier New" panose="02070309020205020404" pitchFamily="49" charset="0"/>
              </a:rPr>
              <a:t>* dot(</a:t>
            </a:r>
            <a:r>
              <a:rPr lang="en-US" sz="2000" b="1" dirty="0">
                <a:solidFill>
                  <a:srgbClr val="7030A0"/>
                </a:solidFill>
                <a:latin typeface="Courier New" panose="02070309020205020404" pitchFamily="49" charset="0"/>
                <a:cs typeface="Courier New" panose="02070309020205020404" pitchFamily="49" charset="0"/>
              </a:rPr>
              <a:t>N</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outDir</a:t>
            </a:r>
            <a:r>
              <a:rPr lang="en-US" sz="2000" b="1" dirty="0">
                <a:latin typeface="Courier New" panose="02070309020205020404" pitchFamily="49" charset="0"/>
                <a:cs typeface="Courier New" panose="02070309020205020404" pitchFamily="49" charset="0"/>
              </a:rPr>
              <a:t>) / pdf / </a:t>
            </a:r>
            <a:r>
              <a:rPr lang="en-US" altLang="en-US" sz="2000" i="1" dirty="0">
                <a:solidFill>
                  <a:prstClr val="black"/>
                </a:solidFill>
              </a:rPr>
              <a:t>s</a:t>
            </a:r>
            <a:r>
              <a:rPr lang="hu-HU" altLang="en-US" sz="2000" i="1" baseline="-25000" dirty="0">
                <a:solidFill>
                  <a:prstClr val="black"/>
                </a:solidFill>
              </a:rPr>
              <a:t>d</a:t>
            </a:r>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 else if (</a:t>
            </a:r>
            <a:r>
              <a:rPr lang="en-US" sz="2000" b="1" dirty="0" err="1">
                <a:latin typeface="Courier New" panose="02070309020205020404" pitchFamily="49" charset="0"/>
                <a:cs typeface="Courier New" panose="02070309020205020404" pitchFamily="49" charset="0"/>
              </a:rPr>
              <a:t>rnd</a:t>
            </a:r>
            <a:r>
              <a:rPr lang="en-US" sz="2000" b="1" dirty="0">
                <a:latin typeface="Courier New" panose="02070309020205020404" pitchFamily="49" charset="0"/>
                <a:cs typeface="Courier New" panose="02070309020205020404" pitchFamily="49" charset="0"/>
              </a:rPr>
              <a:t> &lt; </a:t>
            </a:r>
            <a:r>
              <a:rPr lang="en-US" altLang="en-US" sz="2000" i="1" dirty="0"/>
              <a:t>s</a:t>
            </a:r>
            <a:r>
              <a:rPr lang="hu-HU" altLang="en-US" sz="2000" i="1" baseline="-25000" dirty="0"/>
              <a:t>d</a:t>
            </a:r>
            <a:r>
              <a:rPr lang="en-US" altLang="en-US" sz="2000" i="1" baseline="-25000" dirty="0"/>
              <a:t> </a:t>
            </a:r>
            <a:r>
              <a:rPr lang="en-US" altLang="en-US" sz="2000" b="1" dirty="0">
                <a:latin typeface="Courier New" panose="02070309020205020404" pitchFamily="49" charset="0"/>
                <a:cs typeface="Courier New" panose="02070309020205020404" pitchFamily="49" charset="0"/>
              </a:rPr>
              <a:t>+</a:t>
            </a:r>
            <a:r>
              <a:rPr lang="hu-HU" altLang="en-US" sz="2000" i="1" baseline="-25000" dirty="0"/>
              <a:t> </a:t>
            </a:r>
            <a:r>
              <a:rPr lang="en-US" altLang="en-US" sz="2000" i="1" baseline="-25000" dirty="0"/>
              <a:t> </a:t>
            </a:r>
            <a:r>
              <a:rPr lang="en-US" altLang="en-US" sz="2000" i="1" dirty="0" err="1"/>
              <a:t>s</a:t>
            </a:r>
            <a:r>
              <a:rPr lang="en-US" altLang="en-US" sz="2000" i="1" baseline="-25000" dirty="0" err="1"/>
              <a:t>m</a:t>
            </a:r>
            <a:r>
              <a:rPr lang="en-US" sz="2000" b="1" dirty="0">
                <a:latin typeface="Courier New" panose="02070309020205020404" pitchFamily="49" charset="0"/>
                <a:cs typeface="Courier New" panose="02070309020205020404" pitchFamily="49" charset="0"/>
              </a:rPr>
              <a:t>) { // mirror</a:t>
            </a:r>
          </a:p>
          <a:p>
            <a:pPr algn="l"/>
            <a:r>
              <a:rPr lang="en-US" sz="2000" b="1" dirty="0">
                <a:latin typeface="Courier New" panose="02070309020205020404" pitchFamily="49" charset="0"/>
                <a:cs typeface="Courier New" panose="02070309020205020404" pitchFamily="49" charset="0"/>
              </a:rPr>
              <a:t>      pdf = </a:t>
            </a:r>
            <a:r>
              <a:rPr lang="en-US" sz="2000" b="1" dirty="0" err="1">
                <a:latin typeface="Courier New" panose="02070309020205020404" pitchFamily="49" charset="0"/>
                <a:cs typeface="Courier New" panose="02070309020205020404" pitchFamily="49" charset="0"/>
              </a:rPr>
              <a:t>SampleMirror</a:t>
            </a:r>
            <a:r>
              <a:rPr lang="en-US" sz="2000" b="1" dirty="0">
                <a:latin typeface="Courier New" panose="02070309020205020404" pitchFamily="49" charset="0"/>
                <a:cs typeface="Courier New" panose="02070309020205020404" pitchFamily="49" charset="0"/>
              </a:rPr>
              <a:t>(</a:t>
            </a:r>
            <a:r>
              <a:rPr lang="en-US" sz="2000" b="1" dirty="0">
                <a:solidFill>
                  <a:srgbClr val="7030A0"/>
                </a:solidFill>
                <a:latin typeface="Courier New" panose="02070309020205020404" pitchFamily="49" charset="0"/>
                <a:cs typeface="Courier New" panose="02070309020205020404" pitchFamily="49" charset="0"/>
              </a:rPr>
              <a:t>N</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ray.dir</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outDir</a:t>
            </a:r>
            <a:r>
              <a:rPr lang="en-US" sz="2000" b="1" dirty="0">
                <a:latin typeface="Courier New" panose="02070309020205020404" pitchFamily="49" charset="0"/>
                <a:cs typeface="Courier New" panose="02070309020205020404" pitchFamily="49" charset="0"/>
              </a:rPr>
              <a:t>);</a:t>
            </a:r>
          </a:p>
          <a:p>
            <a:pPr algn="l"/>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inRad</a:t>
            </a:r>
            <a:r>
              <a:rPr lang="en-US" sz="2000" b="1" dirty="0">
                <a:latin typeface="Courier New" panose="02070309020205020404" pitchFamily="49" charset="0"/>
                <a:cs typeface="Courier New" panose="02070309020205020404" pitchFamily="49" charset="0"/>
              </a:rPr>
              <a:t> = trace(Ray(</a:t>
            </a:r>
            <a:r>
              <a:rPr lang="en-US" sz="2000" b="1" dirty="0">
                <a:solidFill>
                  <a:srgbClr val="FF0000"/>
                </a:solidFill>
                <a:cs typeface="Times New Roman" panose="02020603050405020304" pitchFamily="18" charset="0"/>
              </a:rPr>
              <a:t>r</a:t>
            </a:r>
            <a:r>
              <a:rPr lang="hu-HU" sz="2000" b="1" i="1" dirty="0">
                <a:solidFill>
                  <a:srgbClr val="FF0000"/>
                </a:solidFill>
                <a:cs typeface="Times New Roman" panose="02020603050405020304" pitchFamily="18" charset="0"/>
              </a:rPr>
              <a:t> </a:t>
            </a:r>
            <a:r>
              <a:rPr lang="hu-HU" sz="2000" b="1" i="1" dirty="0">
                <a:solidFill>
                  <a:srgbClr val="7030A0"/>
                </a:solidFill>
                <a:cs typeface="Times New Roman" panose="02020603050405020304" pitchFamily="18" charset="0"/>
              </a:rPr>
              <a:t>+ </a:t>
            </a:r>
            <a:r>
              <a:rPr lang="en-US" sz="2000" b="1" dirty="0">
                <a:solidFill>
                  <a:srgbClr val="7030A0"/>
                </a:solidFill>
                <a:cs typeface="Times New Roman" panose="02020603050405020304" pitchFamily="18" charset="0"/>
              </a:rPr>
              <a:t>N</a:t>
            </a:r>
            <a:r>
              <a:rPr lang="hu-HU" sz="2000" b="1" i="1" dirty="0">
                <a:solidFill>
                  <a:srgbClr val="7030A0"/>
                </a:solidFill>
                <a:cs typeface="Times New Roman" panose="02020603050405020304" pitchFamily="18" charset="0"/>
                <a:sym typeface="Symbol" panose="05050102010706020507" pitchFamily="18" charset="2"/>
              </a:rPr>
              <a:t></a:t>
            </a:r>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outDir</a:t>
            </a:r>
            <a:r>
              <a:rPr lang="en-US" sz="2000" b="1" dirty="0">
                <a:latin typeface="Courier New" panose="02070309020205020404" pitchFamily="49" charset="0"/>
                <a:cs typeface="Courier New" panose="02070309020205020404" pitchFamily="49" charset="0"/>
              </a:rPr>
              <a:t>), depth+1);      </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outRad</a:t>
            </a:r>
            <a:r>
              <a:rPr lang="en-US" sz="2000" b="1" dirty="0">
                <a:latin typeface="Courier New" panose="02070309020205020404" pitchFamily="49" charset="0"/>
                <a:cs typeface="Courier New" panose="02070309020205020404" pitchFamily="49" charset="0"/>
              </a:rPr>
              <a:t> += </a:t>
            </a:r>
            <a:r>
              <a:rPr lang="en-US" sz="2000" b="1" dirty="0" err="1">
                <a:latin typeface="Courier New" panose="02070309020205020404" pitchFamily="49" charset="0"/>
                <a:cs typeface="Courier New" panose="02070309020205020404" pitchFamily="49" charset="0"/>
              </a:rPr>
              <a:t>inRad</a:t>
            </a:r>
            <a:r>
              <a:rPr lang="en-US" sz="2000" b="1" dirty="0">
                <a:latin typeface="Courier New" panose="02070309020205020404" pitchFamily="49" charset="0"/>
                <a:cs typeface="Courier New" panose="02070309020205020404" pitchFamily="49" charset="0"/>
              </a:rPr>
              <a:t> * </a:t>
            </a:r>
            <a:r>
              <a:rPr lang="en-US" b="1" dirty="0">
                <a:latin typeface="Courier New" pitchFamily="49" charset="0"/>
                <a:cs typeface="Courier New" pitchFamily="49" charset="0"/>
              </a:rPr>
              <a:t>Fresnel(</a:t>
            </a:r>
            <a:r>
              <a:rPr lang="hu-HU" b="1" dirty="0" err="1">
                <a:latin typeface="Courier New" pitchFamily="49" charset="0"/>
                <a:cs typeface="Courier New" pitchFamily="49" charset="0"/>
              </a:rPr>
              <a:t>ray.dir</a:t>
            </a:r>
            <a:r>
              <a:rPr lang="hu-HU" b="1" dirty="0">
                <a:latin typeface="Courier New" pitchFamily="49" charset="0"/>
                <a:cs typeface="Courier New" pitchFamily="49" charset="0"/>
              </a:rPr>
              <a:t>,</a:t>
            </a:r>
            <a:r>
              <a:rPr lang="en-US" b="1" dirty="0">
                <a:solidFill>
                  <a:srgbClr val="7030A0"/>
                </a:solidFill>
                <a:latin typeface="Courier New" panose="02070309020205020404" pitchFamily="49" charset="0"/>
                <a:cs typeface="Courier New" panose="02070309020205020404" pitchFamily="49" charset="0"/>
              </a:rPr>
              <a:t>N</a:t>
            </a:r>
            <a:r>
              <a:rPr lang="en-US" b="1" dirty="0">
                <a:latin typeface="Courier New" pitchFamily="49" charset="0"/>
                <a:cs typeface="Courier New" pitchFamily="49" charset="0"/>
              </a:rPr>
              <a:t>)</a:t>
            </a:r>
            <a:r>
              <a:rPr lang="en-US" altLang="en-US" sz="2000" i="1" dirty="0"/>
              <a:t> </a:t>
            </a:r>
            <a:r>
              <a:rPr lang="en-US" sz="2000" b="1" dirty="0">
                <a:latin typeface="Courier New" panose="02070309020205020404" pitchFamily="49" charset="0"/>
                <a:cs typeface="Courier New" panose="02070309020205020404" pitchFamily="49" charset="0"/>
              </a:rPr>
              <a:t>/ pdf / </a:t>
            </a:r>
            <a:r>
              <a:rPr lang="en-US" altLang="en-US" sz="2000" i="1" dirty="0" err="1">
                <a:solidFill>
                  <a:prstClr val="black"/>
                </a:solidFill>
              </a:rPr>
              <a:t>s</a:t>
            </a:r>
            <a:r>
              <a:rPr lang="en-US" altLang="en-US" sz="2000" i="1" baseline="-25000" dirty="0" err="1">
                <a:solidFill>
                  <a:prstClr val="black"/>
                </a:solidFill>
              </a:rPr>
              <a:t>m</a:t>
            </a:r>
            <a:r>
              <a:rPr lang="en-US" sz="2000" b="1" dirty="0">
                <a:latin typeface="Courier New" panose="02070309020205020404" pitchFamily="49" charset="0"/>
                <a:cs typeface="Courier New" panose="02070309020205020404" pitchFamily="49" charset="0"/>
              </a:rPr>
              <a:t>;</a:t>
            </a:r>
          </a:p>
          <a:p>
            <a:pPr algn="l"/>
            <a:r>
              <a:rPr lang="en-US" sz="2000" b="1" dirty="0">
                <a:latin typeface="Courier New" panose="02070309020205020404" pitchFamily="49" charset="0"/>
                <a:cs typeface="Courier New" panose="02070309020205020404" pitchFamily="49" charset="0"/>
              </a:rPr>
              <a:t>   }</a:t>
            </a:r>
          </a:p>
          <a:p>
            <a:pPr algn="l"/>
            <a:r>
              <a:rPr lang="en-US" sz="2000" b="1" dirty="0">
                <a:latin typeface="Courier New" panose="02070309020205020404" pitchFamily="49" charset="0"/>
                <a:cs typeface="Courier New" panose="02070309020205020404" pitchFamily="49" charset="0"/>
              </a:rPr>
              <a:t>   return </a:t>
            </a:r>
            <a:r>
              <a:rPr lang="en-US" sz="2000" b="1" dirty="0" err="1">
                <a:latin typeface="Courier New" panose="02070309020205020404" pitchFamily="49" charset="0"/>
                <a:cs typeface="Courier New" panose="02070309020205020404" pitchFamily="49" charset="0"/>
              </a:rPr>
              <a:t>outRad</a:t>
            </a:r>
            <a:r>
              <a:rPr lang="en-US" sz="2000" b="1" dirty="0">
                <a:latin typeface="Courier New" panose="02070309020205020404" pitchFamily="49" charset="0"/>
                <a:cs typeface="Courier New" panose="02070309020205020404" pitchFamily="49" charset="0"/>
              </a:rPr>
              <a:t>;</a:t>
            </a:r>
          </a:p>
          <a:p>
            <a:pPr algn="l"/>
            <a:r>
              <a:rPr lang="en-US" sz="2000" b="1" dirty="0">
                <a:latin typeface="Courier New" panose="02070309020205020404" pitchFamily="49" charset="0"/>
                <a:cs typeface="Courier New" panose="02070309020205020404" pitchFamily="49" charset="0"/>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524000" y="188913"/>
            <a:ext cx="5543550" cy="1143000"/>
          </a:xfrm>
        </p:spPr>
        <p:txBody>
          <a:bodyPr/>
          <a:lstStyle/>
          <a:p>
            <a:pPr>
              <a:defRPr/>
            </a:pPr>
            <a:r>
              <a:rPr lang="hu-HU" dirty="0" smtClean="0">
                <a:solidFill>
                  <a:srgbClr val="FF0000"/>
                </a:solidFill>
              </a:rPr>
              <a:t>Láthatóság</a:t>
            </a:r>
          </a:p>
        </p:txBody>
      </p:sp>
      <p:sp>
        <p:nvSpPr>
          <p:cNvPr id="23555" name="Oval 3"/>
          <p:cNvSpPr>
            <a:spLocks noChangeArrowheads="1"/>
          </p:cNvSpPr>
          <p:nvPr/>
        </p:nvSpPr>
        <p:spPr bwMode="auto">
          <a:xfrm>
            <a:off x="5545139" y="1941514"/>
            <a:ext cx="822325" cy="479425"/>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56" name="Oval 5"/>
          <p:cNvSpPr>
            <a:spLocks noChangeArrowheads="1"/>
          </p:cNvSpPr>
          <p:nvPr/>
        </p:nvSpPr>
        <p:spPr bwMode="auto">
          <a:xfrm>
            <a:off x="3792538" y="2017713"/>
            <a:ext cx="1160462" cy="400050"/>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57" name="Line 7"/>
          <p:cNvSpPr>
            <a:spLocks noChangeShapeType="1"/>
          </p:cNvSpPr>
          <p:nvPr/>
        </p:nvSpPr>
        <p:spPr bwMode="auto">
          <a:xfrm flipH="1">
            <a:off x="2855913" y="2133601"/>
            <a:ext cx="4032250" cy="176213"/>
          </a:xfrm>
          <a:prstGeom prst="line">
            <a:avLst/>
          </a:prstGeom>
          <a:noFill/>
          <a:ln w="76200">
            <a:solidFill>
              <a:srgbClr val="FFC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8" name="Line 8"/>
          <p:cNvSpPr>
            <a:spLocks noChangeShapeType="1"/>
          </p:cNvSpPr>
          <p:nvPr/>
        </p:nvSpPr>
        <p:spPr bwMode="auto">
          <a:xfrm>
            <a:off x="3454400" y="1722438"/>
            <a:ext cx="0" cy="1041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9" name="Line 9"/>
          <p:cNvSpPr>
            <a:spLocks noChangeShapeType="1"/>
          </p:cNvSpPr>
          <p:nvPr/>
        </p:nvSpPr>
        <p:spPr bwMode="auto">
          <a:xfrm>
            <a:off x="3357564" y="2443163"/>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0" name="Line 10"/>
          <p:cNvSpPr>
            <a:spLocks noChangeShapeType="1"/>
          </p:cNvSpPr>
          <p:nvPr/>
        </p:nvSpPr>
        <p:spPr bwMode="auto">
          <a:xfrm>
            <a:off x="3357564" y="2093913"/>
            <a:ext cx="1936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1" name="Text Box 11"/>
          <p:cNvSpPr txBox="1">
            <a:spLocks noChangeArrowheads="1"/>
          </p:cNvSpPr>
          <p:nvPr/>
        </p:nvSpPr>
        <p:spPr bwMode="auto">
          <a:xfrm>
            <a:off x="3076576" y="1123950"/>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dirty="0">
                <a:latin typeface="+mn-lt"/>
              </a:rPr>
              <a:t>pixel</a:t>
            </a:r>
          </a:p>
        </p:txBody>
      </p:sp>
      <p:sp>
        <p:nvSpPr>
          <p:cNvPr id="23572" name="Oval 23"/>
          <p:cNvSpPr>
            <a:spLocks noChangeArrowheads="1"/>
          </p:cNvSpPr>
          <p:nvPr/>
        </p:nvSpPr>
        <p:spPr bwMode="auto">
          <a:xfrm>
            <a:off x="3792538" y="2170113"/>
            <a:ext cx="152400" cy="152400"/>
          </a:xfrm>
          <a:prstGeom prst="ellipse">
            <a:avLst/>
          </a:prstGeom>
          <a:solidFill>
            <a:srgbClr val="FF0000"/>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3" name="Oval 24"/>
          <p:cNvSpPr>
            <a:spLocks noChangeArrowheads="1"/>
          </p:cNvSpPr>
          <p:nvPr/>
        </p:nvSpPr>
        <p:spPr bwMode="auto">
          <a:xfrm>
            <a:off x="4876800" y="2114550"/>
            <a:ext cx="152400" cy="152400"/>
          </a:xfrm>
          <a:prstGeom prst="ellipse">
            <a:avLst/>
          </a:prstGeom>
          <a:solidFill>
            <a:srgbClr val="C96DD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4" name="Oval 25"/>
          <p:cNvSpPr>
            <a:spLocks noChangeArrowheads="1"/>
          </p:cNvSpPr>
          <p:nvPr/>
        </p:nvSpPr>
        <p:spPr bwMode="auto">
          <a:xfrm>
            <a:off x="5468938" y="2093913"/>
            <a:ext cx="152400" cy="152400"/>
          </a:xfrm>
          <a:prstGeom prst="ellipse">
            <a:avLst/>
          </a:prstGeom>
          <a:solidFill>
            <a:srgbClr val="C96DD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5" name="Oval 26"/>
          <p:cNvSpPr>
            <a:spLocks noChangeArrowheads="1"/>
          </p:cNvSpPr>
          <p:nvPr/>
        </p:nvSpPr>
        <p:spPr bwMode="auto">
          <a:xfrm>
            <a:off x="6324600" y="2051050"/>
            <a:ext cx="152400" cy="152400"/>
          </a:xfrm>
          <a:prstGeom prst="ellipse">
            <a:avLst/>
          </a:prstGeom>
          <a:solidFill>
            <a:srgbClr val="C96DD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mc:AlternateContent xmlns:mc="http://schemas.openxmlformats.org/markup-compatibility/2006" xmlns:a14="http://schemas.microsoft.com/office/drawing/2010/main">
        <mc:Choice Requires="a14">
          <p:sp>
            <p:nvSpPr>
              <p:cNvPr id="23576" name="Text Box 29"/>
              <p:cNvSpPr txBox="1">
                <a:spLocks noChangeArrowheads="1"/>
              </p:cNvSpPr>
              <p:nvPr/>
            </p:nvSpPr>
            <p:spPr bwMode="auto">
              <a:xfrm>
                <a:off x="2040335" y="2985828"/>
                <a:ext cx="365680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rPr>
                        <m:t>𝒓𝒂𝒚</m:t>
                      </m:r>
                      <m:r>
                        <a:rPr lang="hu-HU" altLang="en-US" i="1" dirty="0">
                          <a:latin typeface="Cambria Math"/>
                        </a:rPr>
                        <m:t>(</m:t>
                      </m:r>
                      <m:r>
                        <a:rPr lang="hu-HU" altLang="en-US" i="1" dirty="0">
                          <a:latin typeface="Cambria Math"/>
                        </a:rPr>
                        <m:t>𝑡</m:t>
                      </m:r>
                      <m:r>
                        <a:rPr lang="hu-HU" altLang="en-US" i="1" dirty="0">
                          <a:latin typeface="Cambria Math"/>
                        </a:rPr>
                        <m:t>)=</m:t>
                      </m:r>
                      <m:r>
                        <a:rPr lang="hu-HU" altLang="en-US" b="1" i="1" dirty="0">
                          <a:latin typeface="Cambria Math"/>
                        </a:rPr>
                        <m:t>𝒔𝒕𝒂𝒓𝒕</m:t>
                      </m:r>
                      <m:r>
                        <a:rPr lang="hu-HU" altLang="en-US" i="1" dirty="0">
                          <a:latin typeface="Cambria Math"/>
                        </a:rPr>
                        <m:t>+</m:t>
                      </m:r>
                      <m:r>
                        <a:rPr lang="en-US" altLang="en-US" b="1" i="1" dirty="0" err="1">
                          <a:latin typeface="Cambria Math"/>
                        </a:rPr>
                        <m:t>𝒅𝒊𝒓</m:t>
                      </m:r>
                      <m:r>
                        <a:rPr lang="hu-HU" altLang="en-US" i="1" dirty="0">
                          <a:latin typeface="Cambria Math"/>
                        </a:rPr>
                        <m:t>·</m:t>
                      </m:r>
                      <m:r>
                        <a:rPr lang="hu-HU" altLang="en-US" i="1" dirty="0">
                          <a:latin typeface="Cambria Math"/>
                        </a:rPr>
                        <m:t>𝑡</m:t>
                      </m:r>
                      <m:r>
                        <a:rPr lang="hu-HU" altLang="en-US" i="1" dirty="0">
                          <a:latin typeface="Cambria Math"/>
                        </a:rPr>
                        <m:t>,  </m:t>
                      </m:r>
                    </m:oMath>
                  </m:oMathPara>
                </a14:m>
                <a:endParaRPr lang="hu-HU" altLang="en-US" dirty="0"/>
              </a:p>
            </p:txBody>
          </p:sp>
        </mc:Choice>
        <mc:Fallback xmlns="">
          <p:sp>
            <p:nvSpPr>
              <p:cNvPr id="23576" name="Text Box 29"/>
              <p:cNvSpPr txBox="1">
                <a:spLocks noRot="1" noChangeAspect="1" noMove="1" noResize="1" noEditPoints="1" noAdjustHandles="1" noChangeArrowheads="1" noChangeShapeType="1" noTextEdit="1"/>
              </p:cNvSpPr>
              <p:nvPr/>
            </p:nvSpPr>
            <p:spPr bwMode="auto">
              <a:xfrm>
                <a:off x="2040335" y="2985828"/>
                <a:ext cx="3656807" cy="461665"/>
              </a:xfrm>
              <a:prstGeom prst="rect">
                <a:avLst/>
              </a:prstGeom>
              <a:blipFill>
                <a:blip r:embed="rId3"/>
                <a:stretch>
                  <a:fillRect l="-50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577" name="Rectangle 32"/>
              <p:cNvSpPr>
                <a:spLocks noChangeArrowheads="1"/>
              </p:cNvSpPr>
              <p:nvPr/>
            </p:nvSpPr>
            <p:spPr bwMode="auto">
              <a:xfrm>
                <a:off x="1991545" y="1550066"/>
                <a:ext cx="10310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rPr>
                        <m:t>𝒔𝒕𝒂𝒓𝒕</m:t>
                      </m:r>
                    </m:oMath>
                  </m:oMathPara>
                </a14:m>
                <a:endParaRPr lang="hu-HU" altLang="en-US" b="1" dirty="0"/>
              </a:p>
            </p:txBody>
          </p:sp>
        </mc:Choice>
        <mc:Fallback xmlns="">
          <p:sp>
            <p:nvSpPr>
              <p:cNvPr id="23577" name="Rectangle 32"/>
              <p:cNvSpPr>
                <a:spLocks noRot="1" noChangeAspect="1" noMove="1" noResize="1" noEditPoints="1" noAdjustHandles="1" noChangeArrowheads="1" noChangeShapeType="1" noTextEdit="1"/>
              </p:cNvSpPr>
              <p:nvPr/>
            </p:nvSpPr>
            <p:spPr bwMode="auto">
              <a:xfrm>
                <a:off x="1991545" y="1550066"/>
                <a:ext cx="1031051" cy="46166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3578" name="Oval 22"/>
          <p:cNvSpPr>
            <a:spLocks noChangeArrowheads="1"/>
          </p:cNvSpPr>
          <p:nvPr/>
        </p:nvSpPr>
        <p:spPr bwMode="auto">
          <a:xfrm>
            <a:off x="5808664" y="2492376"/>
            <a:ext cx="822325" cy="479425"/>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79" name="Oval 22"/>
          <p:cNvSpPr>
            <a:spLocks noChangeArrowheads="1"/>
          </p:cNvSpPr>
          <p:nvPr/>
        </p:nvSpPr>
        <p:spPr bwMode="auto">
          <a:xfrm>
            <a:off x="4511676" y="1341439"/>
            <a:ext cx="822325" cy="479425"/>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80" name="Oval 22"/>
          <p:cNvSpPr>
            <a:spLocks noChangeArrowheads="1"/>
          </p:cNvSpPr>
          <p:nvPr/>
        </p:nvSpPr>
        <p:spPr bwMode="auto">
          <a:xfrm>
            <a:off x="1560514" y="1484314"/>
            <a:ext cx="503237" cy="1296987"/>
          </a:xfrm>
          <a:prstGeom prst="ellipse">
            <a:avLst/>
          </a:prstGeom>
          <a:solidFill>
            <a:schemeClr val="accent1"/>
          </a:solidFill>
          <a:ln w="12700">
            <a:solidFill>
              <a:schemeClr val="accent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4" name="Téglalap 4"/>
          <p:cNvSpPr/>
          <p:nvPr/>
        </p:nvSpPr>
        <p:spPr>
          <a:xfrm>
            <a:off x="335361" y="3697114"/>
            <a:ext cx="11521280" cy="3160887"/>
          </a:xfrm>
          <a:prstGeom prst="rect">
            <a:avLst/>
          </a:prstGeom>
          <a:solidFill>
            <a:schemeClr val="accent6">
              <a:lumMod val="20000"/>
              <a:lumOff val="80000"/>
            </a:schemeClr>
          </a:solidFill>
          <a:ln w="12700" cap="flat" cmpd="sng" algn="ctr">
            <a:solidFill>
              <a:srgbClr val="5B9BD5">
                <a:shade val="50000"/>
              </a:srgbClr>
            </a:solidFill>
            <a:prstDash val="solid"/>
            <a:miter lim="800000"/>
          </a:ln>
          <a:effectLst/>
        </p:spPr>
        <p:txBody>
          <a:bodyPr/>
          <a:lstStyle/>
          <a:p>
            <a:pPr fontAlgn="auto">
              <a:spcBef>
                <a:spcPts val="0"/>
              </a:spcBef>
              <a:spcAft>
                <a:spcPts val="0"/>
              </a:spcAft>
              <a:defRPr/>
            </a:pPr>
            <a:r>
              <a:rPr lang="hu-HU" sz="2000" b="1" kern="0" dirty="0">
                <a:solidFill>
                  <a:srgbClr val="00B0F0"/>
                </a:solidFill>
                <a:latin typeface="Courier New" pitchFamily="49" charset="0"/>
                <a:cs typeface="Courier New" pitchFamily="49" charset="0"/>
              </a:rPr>
              <a:t>Hit</a:t>
            </a:r>
            <a:r>
              <a:rPr lang="hu-HU" sz="2000" b="1" kern="0" dirty="0">
                <a:solidFill>
                  <a:sysClr val="windowText" lastClr="000000"/>
                </a:solidFill>
                <a:latin typeface="Courier New" pitchFamily="49" charset="0"/>
                <a:cs typeface="Courier New" pitchFamily="49" charset="0"/>
              </a:rPr>
              <a:t> </a:t>
            </a:r>
            <a:r>
              <a:rPr lang="hu-HU" sz="2000" b="1" kern="0" dirty="0">
                <a:solidFill>
                  <a:srgbClr val="0070C0"/>
                </a:solidFill>
                <a:latin typeface="Courier New" pitchFamily="49" charset="0"/>
                <a:cs typeface="Courier New" pitchFamily="49" charset="0"/>
              </a:rPr>
              <a:t>firstIntersect</a:t>
            </a:r>
            <a:r>
              <a:rPr lang="hu-HU" sz="2000" b="1" kern="0" dirty="0">
                <a:solidFill>
                  <a:sysClr val="windowText" lastClr="000000"/>
                </a:solidFill>
                <a:latin typeface="Courier New" pitchFamily="49" charset="0"/>
                <a:cs typeface="Courier New" pitchFamily="49" charset="0"/>
              </a:rPr>
              <a:t>(</a:t>
            </a:r>
            <a:r>
              <a:rPr lang="hu-HU" sz="2000" b="1" kern="0" dirty="0">
                <a:solidFill>
                  <a:srgbClr val="00B050"/>
                </a:solidFill>
                <a:latin typeface="Courier New" pitchFamily="49" charset="0"/>
                <a:cs typeface="Courier New" pitchFamily="49" charset="0"/>
              </a:rPr>
              <a:t>Ray ray</a:t>
            </a:r>
            <a:r>
              <a:rPr lang="hu-HU" sz="2000" b="1" kern="0" dirty="0">
                <a:solidFill>
                  <a:sysClr val="windowText" lastClr="000000"/>
                </a:solidFill>
                <a:latin typeface="Courier New" pitchFamily="49" charset="0"/>
                <a:cs typeface="Courier New" pitchFamily="49" charset="0"/>
              </a:rPr>
              <a:t>)</a:t>
            </a:r>
            <a:r>
              <a:rPr lang="en-US" sz="2000" b="1" kern="0" dirty="0">
                <a:solidFill>
                  <a:sysClr val="windowText" lastClr="000000"/>
                </a:solidFill>
                <a:latin typeface="Courier New" pitchFamily="49" charset="0"/>
                <a:cs typeface="Courier New" pitchFamily="49" charset="0"/>
              </a:rPr>
              <a:t> {</a:t>
            </a:r>
          </a:p>
          <a:p>
            <a:pPr fontAlgn="auto">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en-US" sz="2000" b="1" kern="0" dirty="0">
                <a:solidFill>
                  <a:srgbClr val="00B0F0"/>
                </a:solidFill>
                <a:latin typeface="Courier New" pitchFamily="49" charset="0"/>
                <a:cs typeface="Courier New" pitchFamily="49" charset="0"/>
              </a:rPr>
              <a:t>Hit </a:t>
            </a:r>
            <a:r>
              <a:rPr lang="en-US" sz="2000" b="1" kern="0" dirty="0" err="1">
                <a:solidFill>
                  <a:srgbClr val="00B0F0"/>
                </a:solidFill>
                <a:latin typeface="Courier New" pitchFamily="49" charset="0"/>
                <a:cs typeface="Courier New" pitchFamily="49" charset="0"/>
              </a:rPr>
              <a:t>bestHit</a:t>
            </a:r>
            <a:r>
              <a:rPr lang="en-US" sz="20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hu-HU" sz="2000" b="1" kern="0" dirty="0" err="1">
                <a:solidFill>
                  <a:sysClr val="windowText" lastClr="000000"/>
                </a:solidFill>
                <a:latin typeface="Courier New" pitchFamily="49" charset="0"/>
                <a:cs typeface="Courier New" pitchFamily="49" charset="0"/>
              </a:rPr>
              <a:t>for</a:t>
            </a:r>
            <a:r>
              <a:rPr lang="hu-HU" sz="2000" b="1" kern="0" dirty="0">
                <a:solidFill>
                  <a:sysClr val="windowText" lastClr="000000"/>
                </a:solidFill>
                <a:latin typeface="Courier New" pitchFamily="49" charset="0"/>
                <a:cs typeface="Courier New" pitchFamily="49" charset="0"/>
              </a:rPr>
              <a:t>(</a:t>
            </a:r>
            <a:r>
              <a:rPr lang="hu-HU" sz="2000" b="1" kern="0" dirty="0" err="1">
                <a:solidFill>
                  <a:srgbClr val="00B0F0"/>
                </a:solidFill>
                <a:latin typeface="Courier New" pitchFamily="49" charset="0"/>
                <a:cs typeface="Courier New" pitchFamily="49" charset="0"/>
              </a:rPr>
              <a:t>Intersectable</a:t>
            </a:r>
            <a:r>
              <a:rPr lang="en-US" sz="2000" b="1" kern="0" dirty="0">
                <a:solidFill>
                  <a:srgbClr val="00B0F0"/>
                </a:solidFill>
                <a:latin typeface="Courier New" pitchFamily="49" charset="0"/>
                <a:cs typeface="Courier New" pitchFamily="49" charset="0"/>
              </a:rPr>
              <a:t> </a:t>
            </a:r>
            <a:r>
              <a:rPr lang="hu-HU" sz="2000" b="1" kern="0" dirty="0">
                <a:solidFill>
                  <a:sysClr val="windowText" lastClr="000000"/>
                </a:solidFill>
                <a:latin typeface="Courier New" pitchFamily="49" charset="0"/>
                <a:cs typeface="Courier New" pitchFamily="49" charset="0"/>
              </a:rPr>
              <a:t>* obj </a:t>
            </a:r>
            <a:r>
              <a:rPr lang="en-US" sz="2000" b="1" kern="0" dirty="0">
                <a:solidFill>
                  <a:sysClr val="windowText" lastClr="000000"/>
                </a:solidFill>
                <a:latin typeface="Courier New" pitchFamily="49" charset="0"/>
                <a:cs typeface="Courier New" pitchFamily="49" charset="0"/>
              </a:rPr>
              <a:t>: </a:t>
            </a:r>
            <a:r>
              <a:rPr lang="en-US" sz="2000" b="1" kern="0" dirty="0">
                <a:solidFill>
                  <a:srgbClr val="C00000"/>
                </a:solidFill>
                <a:latin typeface="Courier New" pitchFamily="49" charset="0"/>
                <a:cs typeface="Courier New" pitchFamily="49" charset="0"/>
              </a:rPr>
              <a:t>objects</a:t>
            </a:r>
            <a:r>
              <a:rPr lang="hu-HU" sz="2000" b="1" kern="0" dirty="0">
                <a:solidFill>
                  <a:sysClr val="windowText" lastClr="000000"/>
                </a:solidFill>
                <a:latin typeface="Courier New" pitchFamily="49" charset="0"/>
                <a:cs typeface="Courier New" pitchFamily="49" charset="0"/>
              </a:rPr>
              <a:t>)</a:t>
            </a:r>
            <a:r>
              <a:rPr lang="en-US" sz="2000" b="1" kern="0" dirty="0">
                <a:solidFill>
                  <a:sysClr val="windowText" lastClr="000000"/>
                </a:solidFill>
                <a:latin typeface="Courier New" pitchFamily="49" charset="0"/>
                <a:cs typeface="Courier New" pitchFamily="49" charset="0"/>
              </a:rPr>
              <a:t> {</a:t>
            </a:r>
          </a:p>
          <a:p>
            <a:pPr fontAlgn="auto">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en-US" sz="2000" b="1" kern="0" dirty="0">
                <a:solidFill>
                  <a:srgbClr val="00B0F0"/>
                </a:solidFill>
                <a:latin typeface="Courier New" pitchFamily="49" charset="0"/>
                <a:cs typeface="Courier New" pitchFamily="49" charset="0"/>
              </a:rPr>
              <a:t>Hit</a:t>
            </a:r>
            <a:r>
              <a:rPr lang="en-US" sz="2000" b="1" kern="0" dirty="0">
                <a:solidFill>
                  <a:sysClr val="windowText" lastClr="000000"/>
                </a:solidFill>
                <a:latin typeface="Courier New" pitchFamily="49" charset="0"/>
                <a:cs typeface="Courier New" pitchFamily="49" charset="0"/>
              </a:rPr>
              <a:t> </a:t>
            </a:r>
            <a:r>
              <a:rPr lang="en-US" sz="2000" b="1" kern="0" dirty="0" err="1">
                <a:solidFill>
                  <a:sysClr val="windowText" lastClr="000000"/>
                </a:solidFill>
                <a:latin typeface="Courier New" pitchFamily="49" charset="0"/>
                <a:cs typeface="Courier New" pitchFamily="49" charset="0"/>
              </a:rPr>
              <a:t>hit</a:t>
            </a:r>
            <a:r>
              <a:rPr lang="en-US" sz="2000" b="1" kern="0" dirty="0">
                <a:solidFill>
                  <a:sysClr val="windowText" lastClr="000000"/>
                </a:solidFill>
                <a:latin typeface="Courier New" pitchFamily="49" charset="0"/>
                <a:cs typeface="Courier New" pitchFamily="49" charset="0"/>
              </a:rPr>
              <a:t> = </a:t>
            </a:r>
            <a:r>
              <a:rPr lang="en-US" sz="2000" b="1" kern="0" dirty="0" err="1">
                <a:solidFill>
                  <a:sysClr val="windowText" lastClr="000000"/>
                </a:solidFill>
                <a:latin typeface="Courier New" pitchFamily="49" charset="0"/>
                <a:cs typeface="Courier New" pitchFamily="49" charset="0"/>
              </a:rPr>
              <a:t>obj</a:t>
            </a:r>
            <a:r>
              <a:rPr lang="en-US" sz="2000" b="1" kern="0" dirty="0">
                <a:solidFill>
                  <a:sysClr val="windowText" lastClr="000000"/>
                </a:solidFill>
                <a:latin typeface="Courier New" pitchFamily="49" charset="0"/>
                <a:cs typeface="Courier New" pitchFamily="49" charset="0"/>
              </a:rPr>
              <a:t>-&gt;</a:t>
            </a:r>
            <a:r>
              <a:rPr lang="en-US" sz="2000" b="1" kern="0" dirty="0">
                <a:solidFill>
                  <a:srgbClr val="0070C0"/>
                </a:solidFill>
                <a:latin typeface="Courier New" pitchFamily="49" charset="0"/>
                <a:cs typeface="Courier New" pitchFamily="49" charset="0"/>
              </a:rPr>
              <a:t>intersect</a:t>
            </a:r>
            <a:r>
              <a:rPr lang="en-US" sz="2000" b="1" kern="0" dirty="0">
                <a:solidFill>
                  <a:sysClr val="windowText" lastClr="000000"/>
                </a:solidFill>
                <a:latin typeface="Courier New" pitchFamily="49" charset="0"/>
                <a:cs typeface="Courier New" pitchFamily="49" charset="0"/>
              </a:rPr>
              <a:t>(</a:t>
            </a:r>
            <a:r>
              <a:rPr lang="en-US" sz="2000" b="1" kern="0" dirty="0">
                <a:solidFill>
                  <a:srgbClr val="00B050"/>
                </a:solidFill>
                <a:latin typeface="Courier New" pitchFamily="49" charset="0"/>
                <a:cs typeface="Courier New" pitchFamily="49" charset="0"/>
              </a:rPr>
              <a:t>ray</a:t>
            </a:r>
            <a:r>
              <a:rPr lang="en-US" sz="2000" b="1" kern="0" dirty="0">
                <a:latin typeface="Courier New" pitchFamily="49" charset="0"/>
                <a:cs typeface="Courier New" pitchFamily="49" charset="0"/>
              </a:rPr>
              <a:t>); </a:t>
            </a:r>
            <a:r>
              <a:rPr lang="en-US" sz="2000" dirty="0">
                <a:latin typeface="+mn-lt"/>
              </a:rPr>
              <a:t>//  </a:t>
            </a:r>
            <a:r>
              <a:rPr lang="en-US" sz="2000" i="1" dirty="0">
                <a:latin typeface="+mn-lt"/>
              </a:rPr>
              <a:t>hit.</a:t>
            </a:r>
            <a:r>
              <a:rPr lang="hu-HU" sz="2000" i="1" dirty="0">
                <a:latin typeface="+mn-lt"/>
              </a:rPr>
              <a:t>t </a:t>
            </a:r>
            <a:r>
              <a:rPr lang="en-US" sz="2000" i="1" dirty="0">
                <a:latin typeface="+mn-lt"/>
              </a:rPr>
              <a:t>&lt; 0 </a:t>
            </a:r>
            <a:r>
              <a:rPr lang="hu-HU" sz="2000" i="1" dirty="0">
                <a:latin typeface="+mn-lt"/>
              </a:rPr>
              <a:t>ha nincs metszés</a:t>
            </a:r>
            <a:endParaRPr lang="en-US" sz="2000" b="1" i="1" kern="0" dirty="0">
              <a:latin typeface="+mn-lt"/>
              <a:cs typeface="Courier New" pitchFamily="49" charset="0"/>
            </a:endParaRPr>
          </a:p>
          <a:p>
            <a:pPr fontAlgn="auto">
              <a:spcBef>
                <a:spcPts val="0"/>
              </a:spcBef>
              <a:spcAft>
                <a:spcPts val="0"/>
              </a:spcAft>
              <a:defRPr/>
            </a:pPr>
            <a:r>
              <a:rPr lang="en-US" sz="2000" b="1" kern="0" dirty="0">
                <a:solidFill>
                  <a:sysClr val="windowText" lastClr="000000"/>
                </a:solidFill>
                <a:latin typeface="Courier New" pitchFamily="49" charset="0"/>
                <a:cs typeface="Courier New" pitchFamily="49" charset="0"/>
              </a:rPr>
              <a:t>    if(hit.t &gt; 0 &amp;&amp; (bestHit.t &lt; 0 || hit.t &lt; bestHit.t</a:t>
            </a:r>
            <a:r>
              <a:rPr lang="en-US" sz="2000" b="1" kern="0" dirty="0" smtClean="0">
                <a:solidFill>
                  <a:sysClr val="windowText" lastClr="000000"/>
                </a:solidFill>
                <a:latin typeface="Courier New" pitchFamily="49" charset="0"/>
                <a:cs typeface="Courier New" pitchFamily="49" charset="0"/>
              </a:rPr>
              <a:t>))</a:t>
            </a:r>
            <a:r>
              <a:rPr lang="hu-HU" sz="2000" b="1" kern="0" dirty="0" smtClean="0">
                <a:solidFill>
                  <a:sysClr val="windowText" lastClr="000000"/>
                </a:solidFill>
                <a:latin typeface="Courier New" pitchFamily="49" charset="0"/>
                <a:cs typeface="Courier New" pitchFamily="49" charset="0"/>
              </a:rPr>
              <a:t> </a:t>
            </a:r>
            <a:r>
              <a:rPr lang="en-US" sz="2000" b="1" kern="0" dirty="0" err="1" smtClean="0">
                <a:solidFill>
                  <a:srgbClr val="00B0F0"/>
                </a:solidFill>
                <a:latin typeface="Courier New" pitchFamily="49" charset="0"/>
                <a:cs typeface="Courier New" pitchFamily="49" charset="0"/>
              </a:rPr>
              <a:t>bestHit</a:t>
            </a:r>
            <a:r>
              <a:rPr lang="en-US" sz="2000" b="1" kern="0" dirty="0" smtClean="0">
                <a:solidFill>
                  <a:sysClr val="windowText" lastClr="000000"/>
                </a:solidFill>
                <a:latin typeface="Courier New" pitchFamily="49" charset="0"/>
                <a:cs typeface="Courier New" pitchFamily="49" charset="0"/>
              </a:rPr>
              <a:t> </a:t>
            </a:r>
            <a:r>
              <a:rPr lang="en-US" sz="2000" b="1" kern="0" dirty="0">
                <a:solidFill>
                  <a:sysClr val="windowText" lastClr="000000"/>
                </a:solidFill>
                <a:latin typeface="Courier New" pitchFamily="49" charset="0"/>
                <a:cs typeface="Courier New" pitchFamily="49" charset="0"/>
              </a:rPr>
              <a:t>= hit;</a:t>
            </a:r>
          </a:p>
          <a:p>
            <a:pPr fontAlgn="auto">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p>
          <a:p>
            <a:pPr fontAlgn="auto">
              <a:spcBef>
                <a:spcPts val="0"/>
              </a:spcBef>
              <a:spcAft>
                <a:spcPts val="0"/>
              </a:spcAft>
              <a:defRPr/>
            </a:pPr>
            <a:r>
              <a:rPr lang="en-US" sz="2000" b="1" kern="0" dirty="0">
                <a:solidFill>
                  <a:sysClr val="windowText" lastClr="000000"/>
                </a:solidFill>
                <a:latin typeface="Courier New" pitchFamily="49" charset="0"/>
                <a:cs typeface="Courier New" pitchFamily="49" charset="0"/>
              </a:rPr>
              <a:t>  if (dot(</a:t>
            </a:r>
            <a:r>
              <a:rPr lang="en-US" sz="2000" b="1" kern="0" dirty="0" err="1">
                <a:solidFill>
                  <a:sysClr val="windowText" lastClr="000000"/>
                </a:solidFill>
                <a:latin typeface="Courier New" pitchFamily="49" charset="0"/>
                <a:cs typeface="Courier New" pitchFamily="49" charset="0"/>
              </a:rPr>
              <a:t>ray.dir</a:t>
            </a:r>
            <a:r>
              <a:rPr lang="en-US" sz="2000" b="1" kern="0" dirty="0">
                <a:solidFill>
                  <a:sysClr val="windowText" lastClr="000000"/>
                </a:solidFill>
                <a:latin typeface="Courier New" pitchFamily="49" charset="0"/>
                <a:cs typeface="Courier New" pitchFamily="49" charset="0"/>
              </a:rPr>
              <a:t>, </a:t>
            </a:r>
            <a:r>
              <a:rPr lang="en-US" sz="2000" b="1" kern="0" dirty="0" err="1">
                <a:solidFill>
                  <a:sysClr val="windowText" lastClr="000000"/>
                </a:solidFill>
                <a:latin typeface="Courier New" pitchFamily="49" charset="0"/>
                <a:cs typeface="Courier New" pitchFamily="49" charset="0"/>
              </a:rPr>
              <a:t>bestHit.normal</a:t>
            </a:r>
            <a:r>
              <a:rPr lang="en-US" sz="2000" b="1" kern="0" dirty="0">
                <a:solidFill>
                  <a:sysClr val="windowText" lastClr="000000"/>
                </a:solidFill>
                <a:latin typeface="Courier New" pitchFamily="49" charset="0"/>
                <a:cs typeface="Courier New" pitchFamily="49" charset="0"/>
              </a:rPr>
              <a:t>) &gt; 0) </a:t>
            </a:r>
            <a:r>
              <a:rPr lang="en-US" sz="2000" b="1" kern="0" dirty="0" err="1">
                <a:solidFill>
                  <a:srgbClr val="00B0F0"/>
                </a:solidFill>
                <a:latin typeface="Courier New" pitchFamily="49" charset="0"/>
                <a:cs typeface="Courier New" pitchFamily="49" charset="0"/>
              </a:rPr>
              <a:t>bestHit.normal</a:t>
            </a:r>
            <a:r>
              <a:rPr lang="en-US" sz="2000" b="1" kern="0" dirty="0">
                <a:solidFill>
                  <a:sysClr val="windowText" lastClr="000000"/>
                </a:solidFill>
                <a:latin typeface="Courier New" pitchFamily="49" charset="0"/>
                <a:cs typeface="Courier New" pitchFamily="49" charset="0"/>
              </a:rPr>
              <a:t> *= -1;</a:t>
            </a:r>
          </a:p>
          <a:p>
            <a:pPr fontAlgn="auto">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r>
              <a:rPr lang="en-US" sz="2000" b="1" kern="0" dirty="0">
                <a:solidFill>
                  <a:srgbClr val="00B0F0"/>
                </a:solidFill>
                <a:latin typeface="Courier New" pitchFamily="49" charset="0"/>
                <a:cs typeface="Courier New" pitchFamily="49" charset="0"/>
              </a:rPr>
              <a:t>return </a:t>
            </a:r>
            <a:r>
              <a:rPr lang="hu-HU" sz="2000" b="1" kern="0" dirty="0" err="1">
                <a:solidFill>
                  <a:srgbClr val="00B0F0"/>
                </a:solidFill>
                <a:latin typeface="Courier New" pitchFamily="49" charset="0"/>
                <a:cs typeface="Courier New" pitchFamily="49" charset="0"/>
              </a:rPr>
              <a:t>bestH</a:t>
            </a:r>
            <a:r>
              <a:rPr lang="en-US" sz="2000" b="1" kern="0" dirty="0">
                <a:solidFill>
                  <a:srgbClr val="00B0F0"/>
                </a:solidFill>
                <a:latin typeface="Courier New" pitchFamily="49" charset="0"/>
                <a:cs typeface="Courier New" pitchFamily="49" charset="0"/>
              </a:rPr>
              <a:t>it</a:t>
            </a:r>
            <a:r>
              <a:rPr lang="en-US" sz="20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2000" b="1" kern="0" dirty="0">
                <a:solidFill>
                  <a:sysClr val="windowText" lastClr="000000"/>
                </a:solidFill>
                <a:latin typeface="Courier New" pitchFamily="49" charset="0"/>
                <a:cs typeface="Courier New" pitchFamily="49" charset="0"/>
              </a:rPr>
              <a:t>} </a:t>
            </a:r>
          </a:p>
        </p:txBody>
      </p:sp>
      <p:sp>
        <p:nvSpPr>
          <p:cNvPr id="36" name="Téglalap 35"/>
          <p:cNvSpPr/>
          <p:nvPr/>
        </p:nvSpPr>
        <p:spPr>
          <a:xfrm>
            <a:off x="8316538" y="78814"/>
            <a:ext cx="3528392" cy="3528392"/>
          </a:xfrm>
          <a:prstGeom prst="rect">
            <a:avLst/>
          </a:prstGeom>
          <a:solidFill>
            <a:schemeClr val="accent6">
              <a:lumMod val="20000"/>
              <a:lumOff val="80000"/>
            </a:schemeClr>
          </a:solidFill>
          <a:ln w="12700" cap="flat" cmpd="sng" algn="ctr">
            <a:solidFill>
              <a:srgbClr val="5B9BD5">
                <a:shade val="50000"/>
              </a:srgbClr>
            </a:solidFill>
            <a:prstDash val="solid"/>
            <a:miter lim="800000"/>
          </a:ln>
          <a:effectLst/>
        </p:spPr>
        <p:txBody>
          <a:bodyPr>
            <a:noAutofit/>
          </a:bodyPr>
          <a:lstStyle/>
          <a:p>
            <a:pPr fontAlgn="auto">
              <a:spcBef>
                <a:spcPts val="0"/>
              </a:spcBef>
              <a:spcAft>
                <a:spcPts val="0"/>
              </a:spcAft>
              <a:defRPr/>
            </a:pPr>
            <a:r>
              <a:rPr lang="en-US" sz="1800" b="1" kern="0" dirty="0" err="1">
                <a:solidFill>
                  <a:sysClr val="windowText" lastClr="000000"/>
                </a:solidFill>
                <a:latin typeface="Courier New" pitchFamily="49" charset="0"/>
                <a:cs typeface="Courier New" pitchFamily="49" charset="0"/>
              </a:rPr>
              <a:t>struct</a:t>
            </a:r>
            <a:r>
              <a:rPr lang="en-US" sz="1800" b="1" kern="0" dirty="0">
                <a:solidFill>
                  <a:sysClr val="windowText" lastClr="000000"/>
                </a:solidFill>
                <a:latin typeface="Courier New" pitchFamily="49" charset="0"/>
                <a:cs typeface="Courier New" pitchFamily="49" charset="0"/>
              </a:rPr>
              <a:t> </a:t>
            </a:r>
            <a:r>
              <a:rPr lang="en-US" sz="1800" b="1" kern="0" dirty="0">
                <a:solidFill>
                  <a:srgbClr val="00B0F0"/>
                </a:solidFill>
                <a:latin typeface="Courier New" pitchFamily="49" charset="0"/>
                <a:cs typeface="Courier New" pitchFamily="49" charset="0"/>
              </a:rPr>
              <a:t>Ray</a:t>
            </a:r>
            <a:r>
              <a:rPr lang="en-US" sz="1800" b="1" kern="0" dirty="0">
                <a:solidFill>
                  <a:sysClr val="windowText" lastClr="000000"/>
                </a:solidFill>
                <a:latin typeface="Courier New" pitchFamily="49" charset="0"/>
                <a:cs typeface="Courier New" pitchFamily="49" charset="0"/>
              </a:rPr>
              <a:t> {</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vec3 </a:t>
            </a:r>
            <a:r>
              <a:rPr lang="en-US" sz="1800" b="1" kern="0" dirty="0">
                <a:solidFill>
                  <a:srgbClr val="C00000"/>
                </a:solidFill>
                <a:latin typeface="Courier New" pitchFamily="49" charset="0"/>
                <a:cs typeface="Courier New" pitchFamily="49" charset="0"/>
              </a:rPr>
              <a:t>start</a:t>
            </a:r>
            <a:r>
              <a:rPr lang="en-US" sz="18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vec3 </a:t>
            </a:r>
            <a:r>
              <a:rPr lang="en-US" sz="1800" b="1" kern="0" dirty="0" err="1">
                <a:solidFill>
                  <a:srgbClr val="C00000"/>
                </a:solidFill>
                <a:latin typeface="Courier New" pitchFamily="49" charset="0"/>
                <a:cs typeface="Courier New" pitchFamily="49" charset="0"/>
              </a:rPr>
              <a:t>dir</a:t>
            </a:r>
            <a:r>
              <a:rPr lang="en-US" sz="1800" b="1" kern="0" dirty="0">
                <a:solidFill>
                  <a:sysClr val="windowText" lastClr="000000"/>
                </a:solidFill>
                <a:latin typeface="Courier New" pitchFamily="49" charset="0"/>
                <a:cs typeface="Courier New" pitchFamily="49" charset="0"/>
              </a:rPr>
              <a:t>; </a:t>
            </a:r>
            <a:r>
              <a:rPr lang="en-US" sz="1800" i="1" kern="0" dirty="0">
                <a:solidFill>
                  <a:sysClr val="windowText" lastClr="000000"/>
                </a:solidFill>
                <a:latin typeface="+mn-lt"/>
                <a:cs typeface="Courier New" pitchFamily="49" charset="0"/>
              </a:rPr>
              <a:t>// </a:t>
            </a:r>
            <a:r>
              <a:rPr lang="hu-HU" sz="1800" i="1" kern="0" dirty="0">
                <a:solidFill>
                  <a:sysClr val="windowText" lastClr="000000"/>
                </a:solidFill>
                <a:latin typeface="+mn-lt"/>
                <a:cs typeface="Courier New" pitchFamily="49" charset="0"/>
              </a:rPr>
              <a:t>egységvektor</a:t>
            </a:r>
            <a:endParaRPr lang="en-US" sz="1800" i="1" kern="0" dirty="0">
              <a:solidFill>
                <a:sysClr val="windowText" lastClr="000000"/>
              </a:solidFill>
              <a:latin typeface="+mn-lt"/>
              <a:cs typeface="Courier New" pitchFamily="49" charset="0"/>
            </a:endParaRP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bool out;</a:t>
            </a:r>
            <a:r>
              <a:rPr lang="hu-HU" sz="1800" b="1" kern="0" dirty="0">
                <a:solidFill>
                  <a:sysClr val="windowText" lastClr="000000"/>
                </a:solidFill>
                <a:latin typeface="Courier New" pitchFamily="49" charset="0"/>
                <a:cs typeface="Courier New" pitchFamily="49" charset="0"/>
              </a:rPr>
              <a:t> </a:t>
            </a:r>
            <a:r>
              <a:rPr lang="en-US" sz="1800" i="1" kern="0" dirty="0">
                <a:solidFill>
                  <a:sysClr val="windowText" lastClr="000000"/>
                </a:solidFill>
                <a:latin typeface="+mn-lt"/>
                <a:cs typeface="Courier New" pitchFamily="49" charset="0"/>
              </a:rPr>
              <a:t>// </a:t>
            </a:r>
            <a:r>
              <a:rPr lang="en-US" sz="1800" i="1" kern="0" dirty="0">
                <a:solidFill>
                  <a:sysClr val="windowText" lastClr="000000"/>
                </a:solidFill>
                <a:latin typeface="+mn-lt"/>
                <a:cs typeface="Calibri" panose="020F0502020204030204" pitchFamily="34" charset="0"/>
              </a:rPr>
              <a:t>k</a:t>
            </a:r>
            <a:r>
              <a:rPr lang="hu-HU" sz="1800" i="1" kern="0" dirty="0">
                <a:solidFill>
                  <a:sysClr val="windowText" lastClr="000000"/>
                </a:solidFill>
                <a:latin typeface="+mn-lt"/>
                <a:cs typeface="Calibri" panose="020F0502020204030204" pitchFamily="34" charset="0"/>
              </a:rPr>
              <a:t>ívül?</a:t>
            </a:r>
            <a:r>
              <a:rPr lang="en-US" sz="1800" i="1" kern="0" dirty="0">
                <a:solidFill>
                  <a:sysClr val="windowText" lastClr="000000"/>
                </a:solidFill>
                <a:latin typeface="+mn-lt"/>
                <a:cs typeface="Calibri" panose="020F0502020204030204" pitchFamily="34" charset="0"/>
              </a:rPr>
              <a:t> </a:t>
            </a:r>
            <a:r>
              <a:rPr lang="en-US" sz="1800" i="1" kern="0" dirty="0" err="1">
                <a:solidFill>
                  <a:sysClr val="windowText" lastClr="000000"/>
                </a:solidFill>
                <a:latin typeface="+mn-lt"/>
                <a:cs typeface="Calibri" panose="020F0502020204030204" pitchFamily="34" charset="0"/>
              </a:rPr>
              <a:t>vagy</a:t>
            </a:r>
            <a:r>
              <a:rPr lang="en-US" sz="1800" i="1" kern="0" dirty="0">
                <a:solidFill>
                  <a:sysClr val="windowText" lastClr="000000"/>
                </a:solidFill>
                <a:latin typeface="+mn-lt"/>
                <a:cs typeface="Calibri" panose="020F0502020204030204" pitchFamily="34" charset="0"/>
              </a:rPr>
              <a:t> </a:t>
            </a:r>
            <a:r>
              <a:rPr lang="en-US" sz="1800" i="1" kern="0" dirty="0" err="1">
                <a:solidFill>
                  <a:sysClr val="windowText" lastClr="000000"/>
                </a:solidFill>
                <a:latin typeface="+mn-lt"/>
                <a:cs typeface="Calibri" panose="020F0502020204030204" pitchFamily="34" charset="0"/>
              </a:rPr>
              <a:t>ior</a:t>
            </a:r>
            <a:endParaRPr lang="en-US" sz="1800" i="1" kern="0" dirty="0">
              <a:solidFill>
                <a:sysClr val="windowText" lastClr="000000"/>
              </a:solidFill>
              <a:latin typeface="+mn-lt"/>
              <a:cs typeface="Calibri" panose="020F0502020204030204" pitchFamily="34" charset="0"/>
            </a:endParaRP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endParaRPr lang="en-US" sz="10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en-US" sz="1800" b="1" kern="0" dirty="0" err="1">
                <a:solidFill>
                  <a:sysClr val="windowText" lastClr="000000"/>
                </a:solidFill>
                <a:latin typeface="Courier New" pitchFamily="49" charset="0"/>
                <a:cs typeface="Courier New" pitchFamily="49" charset="0"/>
              </a:rPr>
              <a:t>struct</a:t>
            </a:r>
            <a:r>
              <a:rPr lang="en-US" sz="1800" b="1" kern="0" dirty="0">
                <a:solidFill>
                  <a:sysClr val="windowText" lastClr="000000"/>
                </a:solidFill>
                <a:latin typeface="Courier New" pitchFamily="49" charset="0"/>
                <a:cs typeface="Courier New" pitchFamily="49" charset="0"/>
              </a:rPr>
              <a:t> </a:t>
            </a:r>
            <a:r>
              <a:rPr lang="en-US" sz="1800" b="1" kern="0" dirty="0">
                <a:solidFill>
                  <a:srgbClr val="00B0F0"/>
                </a:solidFill>
                <a:latin typeface="Courier New" pitchFamily="49" charset="0"/>
                <a:cs typeface="Courier New" pitchFamily="49" charset="0"/>
              </a:rPr>
              <a:t>Hit </a:t>
            </a:r>
            <a:r>
              <a:rPr lang="en-US" sz="18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float </a:t>
            </a:r>
            <a:r>
              <a:rPr lang="en-US" sz="1800" b="1" kern="0" dirty="0">
                <a:solidFill>
                  <a:srgbClr val="C00000"/>
                </a:solidFill>
                <a:latin typeface="Courier New" pitchFamily="49" charset="0"/>
                <a:cs typeface="Courier New" pitchFamily="49" charset="0"/>
              </a:rPr>
              <a:t>t</a:t>
            </a:r>
            <a:r>
              <a:rPr lang="en-US" sz="1800" b="1" kern="0" dirty="0">
                <a:solidFill>
                  <a:sysClr val="windowText" lastClr="000000"/>
                </a:solidFill>
                <a:latin typeface="Courier New" pitchFamily="49" charset="0"/>
                <a:cs typeface="Courier New" pitchFamily="49" charset="0"/>
              </a:rPr>
              <a:t>;</a:t>
            </a:r>
            <a:endParaRPr lang="hu-HU" sz="18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hu-HU" sz="1800" b="1" kern="0" dirty="0">
                <a:solidFill>
                  <a:sysClr val="windowText" lastClr="000000"/>
                </a:solidFill>
                <a:latin typeface="Courier New" pitchFamily="49" charset="0"/>
                <a:cs typeface="Courier New" pitchFamily="49" charset="0"/>
              </a:rPr>
              <a:t>  </a:t>
            </a:r>
            <a:r>
              <a:rPr lang="hu-HU" sz="1800" b="1" kern="0" dirty="0" err="1">
                <a:solidFill>
                  <a:sysClr val="windowText" lastClr="000000"/>
                </a:solidFill>
                <a:latin typeface="Courier New" pitchFamily="49" charset="0"/>
                <a:cs typeface="Courier New" pitchFamily="49" charset="0"/>
              </a:rPr>
              <a:t>vec</a:t>
            </a:r>
            <a:r>
              <a:rPr lang="en-US" sz="1800" b="1" kern="0" dirty="0">
                <a:solidFill>
                  <a:sysClr val="windowText" lastClr="000000"/>
                </a:solidFill>
                <a:latin typeface="Courier New" pitchFamily="49" charset="0"/>
                <a:cs typeface="Courier New" pitchFamily="49" charset="0"/>
              </a:rPr>
              <a:t>3 </a:t>
            </a:r>
            <a:r>
              <a:rPr lang="en-US" sz="1800" b="1" kern="0" dirty="0">
                <a:solidFill>
                  <a:srgbClr val="C00000"/>
                </a:solidFill>
                <a:latin typeface="Courier New" pitchFamily="49" charset="0"/>
                <a:cs typeface="Courier New" pitchFamily="49" charset="0"/>
              </a:rPr>
              <a:t>position</a:t>
            </a:r>
            <a:r>
              <a:rPr lang="en-US" sz="18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hu-HU" sz="1800" b="1" kern="0" dirty="0" err="1">
                <a:solidFill>
                  <a:sysClr val="windowText" lastClr="000000"/>
                </a:solidFill>
                <a:latin typeface="Courier New" pitchFamily="49" charset="0"/>
                <a:cs typeface="Courier New" pitchFamily="49" charset="0"/>
              </a:rPr>
              <a:t>vec</a:t>
            </a:r>
            <a:r>
              <a:rPr lang="en-US" sz="1800" b="1" kern="0" dirty="0">
                <a:solidFill>
                  <a:sysClr val="windowText" lastClr="000000"/>
                </a:solidFill>
                <a:latin typeface="Courier New" pitchFamily="49" charset="0"/>
                <a:cs typeface="Courier New" pitchFamily="49" charset="0"/>
              </a:rPr>
              <a:t>3 </a:t>
            </a:r>
            <a:r>
              <a:rPr lang="en-US" sz="1800" b="1" kern="0" dirty="0">
                <a:solidFill>
                  <a:srgbClr val="C00000"/>
                </a:solidFill>
                <a:latin typeface="Courier New" pitchFamily="49" charset="0"/>
                <a:cs typeface="Courier New" pitchFamily="49" charset="0"/>
              </a:rPr>
              <a:t>normal</a:t>
            </a:r>
            <a:r>
              <a:rPr lang="en-US" sz="18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Material* </a:t>
            </a:r>
            <a:r>
              <a:rPr lang="en-US" sz="1800" b="1" kern="0" dirty="0">
                <a:solidFill>
                  <a:srgbClr val="C00000"/>
                </a:solidFill>
                <a:latin typeface="Courier New" pitchFamily="49" charset="0"/>
                <a:cs typeface="Courier New" pitchFamily="49" charset="0"/>
              </a:rPr>
              <a:t>material</a:t>
            </a:r>
            <a:r>
              <a:rPr lang="en-US" sz="1800" b="1" kern="0" dirty="0">
                <a:solidFill>
                  <a:sysClr val="windowText" lastClr="000000"/>
                </a:solidFill>
                <a:latin typeface="Courier New" pitchFamily="49" charset="0"/>
                <a:cs typeface="Courier New" pitchFamily="49" charset="0"/>
              </a:rPr>
              <a:t>;</a:t>
            </a:r>
            <a:endParaRPr lang="hu-HU" sz="18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hu-HU" sz="1800" b="1" kern="0" dirty="0">
                <a:solidFill>
                  <a:sysClr val="windowText" lastClr="000000"/>
                </a:solidFill>
                <a:latin typeface="Courier New" pitchFamily="49" charset="0"/>
                <a:cs typeface="Courier New" pitchFamily="49" charset="0"/>
              </a:rPr>
              <a:t>  Hit</a:t>
            </a:r>
            <a:r>
              <a:rPr lang="en-US" sz="1800" b="1" kern="0" dirty="0">
                <a:solidFill>
                  <a:sysClr val="windowText" lastClr="000000"/>
                </a:solidFill>
                <a:latin typeface="Courier New" pitchFamily="49" charset="0"/>
                <a:cs typeface="Courier New" pitchFamily="49" charset="0"/>
              </a:rPr>
              <a:t>() { t = -1; }</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a:t>
            </a:r>
          </a:p>
        </p:txBody>
      </p:sp>
      <p:grpSp>
        <p:nvGrpSpPr>
          <p:cNvPr id="31" name="Csoportba foglalás 135"/>
          <p:cNvGrpSpPr>
            <a:grpSpLocks/>
          </p:cNvGrpSpPr>
          <p:nvPr/>
        </p:nvGrpSpPr>
        <p:grpSpPr bwMode="auto">
          <a:xfrm>
            <a:off x="2166143" y="1911351"/>
            <a:ext cx="833438" cy="820737"/>
            <a:chOff x="4933950" y="1860550"/>
            <a:chExt cx="833438" cy="820738"/>
          </a:xfrm>
        </p:grpSpPr>
        <p:sp>
          <p:nvSpPr>
            <p:cNvPr id="32" name="Line 60"/>
            <p:cNvSpPr>
              <a:spLocks noChangeShapeType="1"/>
            </p:cNvSpPr>
            <p:nvPr/>
          </p:nvSpPr>
          <p:spPr bwMode="auto">
            <a:xfrm flipV="1">
              <a:off x="4933950" y="2041525"/>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61"/>
            <p:cNvSpPr>
              <a:spLocks noChangeShapeType="1"/>
            </p:cNvSpPr>
            <p:nvPr/>
          </p:nvSpPr>
          <p:spPr bwMode="auto">
            <a:xfrm>
              <a:off x="4933950" y="228123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Oval 62"/>
            <p:cNvSpPr>
              <a:spLocks noChangeArrowheads="1"/>
            </p:cNvSpPr>
            <p:nvPr/>
          </p:nvSpPr>
          <p:spPr bwMode="auto">
            <a:xfrm>
              <a:off x="5416550" y="2081213"/>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7" name="Oval 63"/>
            <p:cNvSpPr>
              <a:spLocks noChangeArrowheads="1"/>
            </p:cNvSpPr>
            <p:nvPr/>
          </p:nvSpPr>
          <p:spPr bwMode="auto">
            <a:xfrm>
              <a:off x="5513388" y="2160588"/>
              <a:ext cx="96837" cy="239712"/>
            </a:xfrm>
            <a:prstGeom prst="ellipse">
              <a:avLst/>
            </a:prstGeom>
            <a:solidFill>
              <a:schemeClr val="tx1"/>
            </a:solidFill>
            <a:ln w="38100">
              <a:solidFill>
                <a:schemeClr val="tx1"/>
              </a:solidFill>
              <a:round/>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hu-HU" altLang="hu-HU" sz="2200" b="1">
                <a:latin typeface="Times New Roman" pitchFamily="18" charset="0"/>
              </a:endParaRPr>
            </a:p>
          </p:txBody>
        </p:sp>
        <p:sp>
          <p:nvSpPr>
            <p:cNvPr id="38" name="Freeform 64"/>
            <p:cNvSpPr>
              <a:spLocks/>
            </p:cNvSpPr>
            <p:nvPr/>
          </p:nvSpPr>
          <p:spPr bwMode="auto">
            <a:xfrm>
              <a:off x="5513388" y="1881188"/>
              <a:ext cx="146050" cy="160337"/>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65"/>
            <p:cNvSpPr>
              <a:spLocks/>
            </p:cNvSpPr>
            <p:nvPr/>
          </p:nvSpPr>
          <p:spPr bwMode="auto">
            <a:xfrm>
              <a:off x="5562600" y="1911350"/>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 name="Freeform 66"/>
            <p:cNvSpPr>
              <a:spLocks/>
            </p:cNvSpPr>
            <p:nvPr/>
          </p:nvSpPr>
          <p:spPr bwMode="auto">
            <a:xfrm>
              <a:off x="5513388" y="2481263"/>
              <a:ext cx="254000" cy="119062"/>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67"/>
            <p:cNvSpPr>
              <a:spLocks/>
            </p:cNvSpPr>
            <p:nvPr/>
          </p:nvSpPr>
          <p:spPr bwMode="auto">
            <a:xfrm>
              <a:off x="5513388" y="2481263"/>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Freeform 68"/>
            <p:cNvSpPr>
              <a:spLocks/>
            </p:cNvSpPr>
            <p:nvPr/>
          </p:nvSpPr>
          <p:spPr bwMode="auto">
            <a:xfrm>
              <a:off x="5513388" y="2481263"/>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Freeform 69"/>
            <p:cNvSpPr>
              <a:spLocks/>
            </p:cNvSpPr>
            <p:nvPr/>
          </p:nvSpPr>
          <p:spPr bwMode="auto">
            <a:xfrm>
              <a:off x="5538788" y="1860550"/>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44" name="Szövegdoboz 43"/>
              <p:cNvSpPr txBox="1"/>
              <p:nvPr/>
            </p:nvSpPr>
            <p:spPr>
              <a:xfrm flipH="1">
                <a:off x="6486088" y="5949280"/>
                <a:ext cx="4176388" cy="830997"/>
              </a:xfrm>
              <a:prstGeom prst="rect">
                <a:avLst/>
              </a:prstGeom>
              <a:solidFill>
                <a:schemeClr val="accent5">
                  <a:lumMod val="40000"/>
                  <a:lumOff val="60000"/>
                </a:schemeClr>
              </a:solidFill>
              <a:ln>
                <a:solidFill>
                  <a:schemeClr val="accent6">
                    <a:lumMod val="50000"/>
                  </a:schemeClr>
                </a:solidFill>
              </a:ln>
            </p:spPr>
            <p:txBody>
              <a:bodyPr wrap="square" rtlCol="0">
                <a:spAutoFit/>
              </a:bodyPr>
              <a:lstStyle/>
              <a:p>
                <a:r>
                  <a:rPr lang="en-US" u="sng" dirty="0">
                    <a:latin typeface="+mn-lt"/>
                  </a:rPr>
                  <a:t>N</a:t>
                </a:r>
                <a:r>
                  <a:rPr lang="hu-HU" u="sng" dirty="0" err="1">
                    <a:latin typeface="+mn-lt"/>
                  </a:rPr>
                  <a:t>ézzen</a:t>
                </a:r>
                <a:r>
                  <a:rPr lang="hu-HU" u="sng" dirty="0">
                    <a:latin typeface="+mn-lt"/>
                  </a:rPr>
                  <a:t> felénk</a:t>
                </a:r>
                <a:r>
                  <a:rPr lang="en-US" u="sng" dirty="0">
                    <a:latin typeface="+mn-lt"/>
                  </a:rPr>
                  <a:t>!</a:t>
                </a:r>
              </a:p>
              <a:p>
                <a:r>
                  <a:rPr lang="en-US" dirty="0"/>
                  <a:t>if (</a:t>
                </a:r>
                <a14:m>
                  <m:oMath xmlns:m="http://schemas.openxmlformats.org/officeDocument/2006/math">
                    <m:r>
                      <a:rPr lang="en-US" b="1" i="1" dirty="0">
                        <a:latin typeface="Cambria Math"/>
                      </a:rPr>
                      <m:t>𝑵</m:t>
                    </m:r>
                    <m:r>
                      <a:rPr lang="hu-HU" altLang="en-US" i="1" dirty="0">
                        <a:latin typeface="Cambria Math"/>
                        <a:sym typeface="Symbol" pitchFamily="18" charset="2"/>
                      </a:rPr>
                      <m:t> </m:t>
                    </m:r>
                    <m:r>
                      <a:rPr lang="en-US" altLang="en-US" i="1" dirty="0">
                        <a:latin typeface="Cambria Math"/>
                        <a:sym typeface="Symbol" pitchFamily="18" charset="2"/>
                      </a:rPr>
                      <m:t> </m:t>
                    </m:r>
                    <m:r>
                      <a:rPr lang="hu-HU" altLang="en-US" b="1" i="1" dirty="0" err="1">
                        <a:latin typeface="Cambria Math"/>
                      </a:rPr>
                      <m:t>𝒅𝒊𝒓</m:t>
                    </m:r>
                    <m:r>
                      <a:rPr lang="en-US" altLang="en-US" i="1" dirty="0">
                        <a:latin typeface="Cambria Math"/>
                      </a:rPr>
                      <m:t>&gt;0</m:t>
                    </m:r>
                  </m:oMath>
                </a14:m>
                <a:r>
                  <a:rPr lang="en-US" altLang="en-US" dirty="0"/>
                  <a:t>) {</a:t>
                </a:r>
                <a:r>
                  <a:rPr lang="hu-HU" altLang="en-US" dirty="0"/>
                  <a:t> </a:t>
                </a:r>
                <a14:m>
                  <m:oMath xmlns:m="http://schemas.openxmlformats.org/officeDocument/2006/math">
                    <m:r>
                      <a:rPr lang="en-US" b="1" i="1" dirty="0">
                        <a:latin typeface="Cambria Math"/>
                      </a:rPr>
                      <m:t>𝑵</m:t>
                    </m:r>
                    <m:r>
                      <a:rPr lang="en-US" i="1" dirty="0">
                        <a:latin typeface="Cambria Math"/>
                      </a:rPr>
                      <m:t>= −</m:t>
                    </m:r>
                    <m:r>
                      <a:rPr lang="en-US" b="1" i="1" dirty="0">
                        <a:latin typeface="Cambria Math"/>
                      </a:rPr>
                      <m:t>𝑵</m:t>
                    </m:r>
                    <m:r>
                      <a:rPr lang="en-US" dirty="0">
                        <a:latin typeface="Cambria Math"/>
                      </a:rPr>
                      <m:t>;</m:t>
                    </m:r>
                  </m:oMath>
                </a14:m>
                <a:r>
                  <a:rPr lang="en-US" dirty="0"/>
                  <a:t> }</a:t>
                </a:r>
              </a:p>
            </p:txBody>
          </p:sp>
        </mc:Choice>
        <mc:Fallback xmlns="">
          <p:sp>
            <p:nvSpPr>
              <p:cNvPr id="44" name="Szövegdoboz 43"/>
              <p:cNvSpPr txBox="1">
                <a:spLocks noRot="1" noChangeAspect="1" noMove="1" noResize="1" noEditPoints="1" noAdjustHandles="1" noChangeArrowheads="1" noChangeShapeType="1" noTextEdit="1"/>
              </p:cNvSpPr>
              <p:nvPr/>
            </p:nvSpPr>
            <p:spPr>
              <a:xfrm flipH="1">
                <a:off x="6486088" y="5949280"/>
                <a:ext cx="4176388" cy="830997"/>
              </a:xfrm>
              <a:prstGeom prst="rect">
                <a:avLst/>
              </a:prstGeom>
              <a:blipFill>
                <a:blip r:embed="rId5"/>
                <a:stretch>
                  <a:fillRect l="-2183" t="-5072" b="-15217"/>
                </a:stretch>
              </a:blipFill>
              <a:ln>
                <a:solidFill>
                  <a:schemeClr val="accent6">
                    <a:lumMod val="50000"/>
                  </a:schemeClr>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 name="Téglalap 1"/>
              <p:cNvSpPr/>
              <p:nvPr/>
            </p:nvSpPr>
            <p:spPr>
              <a:xfrm>
                <a:off x="5547357" y="2985829"/>
                <a:ext cx="10972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i="1" dirty="0">
                          <a:latin typeface="Cambria Math"/>
                        </a:rPr>
                        <m:t>𝑡</m:t>
                      </m:r>
                      <m:r>
                        <a:rPr lang="hu-HU" altLang="en-US" i="1" dirty="0">
                          <a:latin typeface="Cambria Math"/>
                        </a:rPr>
                        <m:t> &gt; 0</m:t>
                      </m:r>
                    </m:oMath>
                  </m:oMathPara>
                </a14:m>
                <a:endParaRPr lang="en-US" dirty="0"/>
              </a:p>
            </p:txBody>
          </p:sp>
        </mc:Choice>
        <mc:Fallback xmlns="">
          <p:sp>
            <p:nvSpPr>
              <p:cNvPr id="2" name="Téglalap 1"/>
              <p:cNvSpPr>
                <a:spLocks noRot="1" noChangeAspect="1" noMove="1" noResize="1" noEditPoints="1" noAdjustHandles="1" noChangeArrowheads="1" noChangeShapeType="1" noTextEdit="1"/>
              </p:cNvSpPr>
              <p:nvPr/>
            </p:nvSpPr>
            <p:spPr>
              <a:xfrm>
                <a:off x="5547357" y="2985829"/>
                <a:ext cx="1097287" cy="461665"/>
              </a:xfrm>
              <a:prstGeom prst="rect">
                <a:avLst/>
              </a:prstGeom>
              <a:blipFill>
                <a:blip r:embed="rId6"/>
                <a:stretch>
                  <a:fillRect/>
                </a:stretch>
              </a:blipFill>
            </p:spPr>
            <p:txBody>
              <a:bodyPr/>
              <a:lstStyle/>
              <a:p>
                <a:r>
                  <a:rPr lang="hu-HU">
                    <a:noFill/>
                  </a:rPr>
                  <a:t> </a:t>
                </a:r>
              </a:p>
            </p:txBody>
          </p:sp>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Objektum </a:t>
            </a:r>
            <a:r>
              <a:rPr lang="en-US" dirty="0" smtClean="0">
                <a:solidFill>
                  <a:srgbClr val="FF0000"/>
                </a:solidFill>
              </a:rPr>
              <a:t>= </a:t>
            </a:r>
            <a:r>
              <a:rPr lang="hu-HU" dirty="0" err="1" smtClean="0">
                <a:solidFill>
                  <a:srgbClr val="FF0000"/>
                </a:solidFill>
              </a:rPr>
              <a:t>Intersectable</a:t>
            </a:r>
            <a:endParaRPr lang="en-US" dirty="0">
              <a:solidFill>
                <a:srgbClr val="FF0000"/>
              </a:solidFill>
            </a:endParaRPr>
          </a:p>
        </p:txBody>
      </p:sp>
      <p:sp>
        <p:nvSpPr>
          <p:cNvPr id="3" name="Téglalap 2"/>
          <p:cNvSpPr/>
          <p:nvPr/>
        </p:nvSpPr>
        <p:spPr>
          <a:xfrm>
            <a:off x="1775520" y="2564904"/>
            <a:ext cx="8640960" cy="1584176"/>
          </a:xfrm>
          <a:prstGeom prst="rect">
            <a:avLst/>
          </a:prstGeom>
          <a:solidFill>
            <a:schemeClr val="accent6">
              <a:lumMod val="20000"/>
              <a:lumOff val="80000"/>
            </a:schemeClr>
          </a:solidFill>
          <a:ln w="12700" cap="flat" cmpd="sng" algn="ctr">
            <a:solidFill>
              <a:srgbClr val="5B9BD5">
                <a:shade val="50000"/>
              </a:srgbClr>
            </a:solidFill>
            <a:prstDash val="solid"/>
            <a:miter lim="800000"/>
          </a:ln>
          <a:effectLst/>
        </p:spPr>
        <p:txBody>
          <a:bodyPr/>
          <a:lstStyle/>
          <a:p>
            <a:pPr fontAlgn="auto">
              <a:spcBef>
                <a:spcPts val="0"/>
              </a:spcBef>
              <a:spcAft>
                <a:spcPts val="0"/>
              </a:spcAft>
              <a:defRPr/>
            </a:pPr>
            <a:r>
              <a:rPr lang="en-US" b="1" u="sng" kern="0" dirty="0" err="1">
                <a:latin typeface="Courier New" pitchFamily="49" charset="0"/>
                <a:cs typeface="Courier New" pitchFamily="49" charset="0"/>
              </a:rPr>
              <a:t>struct</a:t>
            </a:r>
            <a:r>
              <a:rPr lang="en-US" b="1" u="sng" kern="0" dirty="0">
                <a:latin typeface="Courier New" pitchFamily="49" charset="0"/>
                <a:cs typeface="Courier New" pitchFamily="49" charset="0"/>
              </a:rPr>
              <a:t> </a:t>
            </a:r>
            <a:r>
              <a:rPr lang="en-US" b="1" u="sng" kern="0" dirty="0" err="1">
                <a:latin typeface="Courier New" pitchFamily="49" charset="0"/>
                <a:cs typeface="Courier New" pitchFamily="49" charset="0"/>
              </a:rPr>
              <a:t>Intersectable</a:t>
            </a:r>
            <a:r>
              <a:rPr lang="en-US" b="1" u="sng" kern="0" dirty="0">
                <a:latin typeface="Courier New" pitchFamily="49" charset="0"/>
                <a:cs typeface="Courier New" pitchFamily="49" charset="0"/>
              </a:rPr>
              <a:t> </a:t>
            </a:r>
            <a:r>
              <a:rPr lang="en-US"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b="1" kern="0" dirty="0">
                <a:solidFill>
                  <a:sysClr val="windowText" lastClr="000000"/>
                </a:solidFill>
                <a:latin typeface="Courier New" pitchFamily="49" charset="0"/>
                <a:cs typeface="Courier New" pitchFamily="49" charset="0"/>
              </a:rPr>
              <a:t>  Material* </a:t>
            </a:r>
            <a:r>
              <a:rPr lang="en-US" b="1" kern="0" dirty="0">
                <a:solidFill>
                  <a:srgbClr val="C00000"/>
                </a:solidFill>
                <a:latin typeface="Courier New" pitchFamily="49" charset="0"/>
                <a:cs typeface="Courier New" pitchFamily="49" charset="0"/>
              </a:rPr>
              <a:t>material</a:t>
            </a:r>
            <a:r>
              <a:rPr lang="en-US"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b="1" kern="0" dirty="0">
                <a:solidFill>
                  <a:sysClr val="windowText" lastClr="000000"/>
                </a:solidFill>
                <a:latin typeface="Courier New" pitchFamily="49" charset="0"/>
                <a:cs typeface="Courier New" pitchFamily="49" charset="0"/>
              </a:rPr>
              <a:t>  virtual </a:t>
            </a:r>
            <a:r>
              <a:rPr lang="en-US" b="1" kern="0" dirty="0">
                <a:solidFill>
                  <a:srgbClr val="00B0F0"/>
                </a:solidFill>
                <a:latin typeface="Courier New" pitchFamily="49" charset="0"/>
                <a:cs typeface="Courier New" pitchFamily="49" charset="0"/>
              </a:rPr>
              <a:t>Hit</a:t>
            </a:r>
            <a:r>
              <a:rPr lang="en-US" b="1" kern="0" dirty="0">
                <a:solidFill>
                  <a:sysClr val="windowText" lastClr="000000"/>
                </a:solidFill>
                <a:latin typeface="Courier New" pitchFamily="49" charset="0"/>
                <a:cs typeface="Courier New" pitchFamily="49" charset="0"/>
              </a:rPr>
              <a:t> </a:t>
            </a:r>
            <a:r>
              <a:rPr lang="en-US" b="1" kern="0" dirty="0">
                <a:solidFill>
                  <a:srgbClr val="0070C0"/>
                </a:solidFill>
                <a:latin typeface="Courier New" pitchFamily="49" charset="0"/>
                <a:cs typeface="Courier New" pitchFamily="49" charset="0"/>
              </a:rPr>
              <a:t>intersect</a:t>
            </a:r>
            <a:r>
              <a:rPr lang="en-US" b="1" kern="0" dirty="0">
                <a:solidFill>
                  <a:sysClr val="windowText" lastClr="000000"/>
                </a:solidFill>
                <a:latin typeface="Courier New" pitchFamily="49" charset="0"/>
                <a:cs typeface="Courier New" pitchFamily="49" charset="0"/>
              </a:rPr>
              <a:t>(</a:t>
            </a:r>
            <a:r>
              <a:rPr lang="en-US" b="1" kern="0" dirty="0" err="1">
                <a:solidFill>
                  <a:sysClr val="windowText" lastClr="000000"/>
                </a:solidFill>
                <a:latin typeface="Courier New" pitchFamily="49" charset="0"/>
                <a:cs typeface="Courier New" pitchFamily="49" charset="0"/>
              </a:rPr>
              <a:t>const</a:t>
            </a:r>
            <a:r>
              <a:rPr lang="en-US" b="1" kern="0" dirty="0">
                <a:solidFill>
                  <a:sysClr val="windowText" lastClr="000000"/>
                </a:solidFill>
                <a:latin typeface="Courier New" pitchFamily="49" charset="0"/>
                <a:cs typeface="Courier New" pitchFamily="49" charset="0"/>
              </a:rPr>
              <a:t> </a:t>
            </a:r>
            <a:r>
              <a:rPr lang="en-US" b="1" kern="0" dirty="0">
                <a:solidFill>
                  <a:srgbClr val="00B050"/>
                </a:solidFill>
                <a:latin typeface="Courier New" pitchFamily="49" charset="0"/>
                <a:cs typeface="Courier New" pitchFamily="49" charset="0"/>
              </a:rPr>
              <a:t>Ray&amp; ray</a:t>
            </a:r>
            <a:r>
              <a:rPr lang="en-US" b="1" kern="0" dirty="0">
                <a:solidFill>
                  <a:sysClr val="windowText" lastClr="000000"/>
                </a:solidFill>
                <a:latin typeface="Courier New" pitchFamily="49" charset="0"/>
                <a:cs typeface="Courier New" pitchFamily="49" charset="0"/>
              </a:rPr>
              <a:t>) = 0;</a:t>
            </a:r>
          </a:p>
          <a:p>
            <a:pPr fontAlgn="auto">
              <a:spcBef>
                <a:spcPts val="0"/>
              </a:spcBef>
              <a:spcAft>
                <a:spcPts val="0"/>
              </a:spcAft>
              <a:defRPr/>
            </a:pPr>
            <a:r>
              <a:rPr lang="en-US"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endParaRPr lang="en-US" sz="1400" b="1" kern="0" dirty="0">
              <a:solidFill>
                <a:sysClr val="windowText" lastClr="000000"/>
              </a:solidFill>
              <a:latin typeface="Courier New" pitchFamily="49" charset="0"/>
              <a:cs typeface="Courier New" pitchFamily="49" charset="0"/>
            </a:endParaRPr>
          </a:p>
        </p:txBody>
      </p:sp>
    </p:spTree>
    <p:extLst>
      <p:ext uri="{BB962C8B-B14F-4D97-AF65-F5344CB8AC3E}">
        <p14:creationId xmlns:p14="http://schemas.microsoft.com/office/powerpoint/2010/main" val="1380589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1535251" y="135112"/>
            <a:ext cx="9144000" cy="1143000"/>
          </a:xfrm>
        </p:spPr>
        <p:txBody>
          <a:bodyPr/>
          <a:lstStyle/>
          <a:p>
            <a:pPr>
              <a:defRPr/>
            </a:pPr>
            <a:r>
              <a:rPr lang="en-US" dirty="0" err="1" smtClean="0">
                <a:solidFill>
                  <a:srgbClr val="FF0000"/>
                </a:solidFill>
              </a:rPr>
              <a:t>Metszéspont</a:t>
            </a:r>
            <a:r>
              <a:rPr lang="en-US" dirty="0" smtClean="0">
                <a:solidFill>
                  <a:srgbClr val="FF0000"/>
                </a:solidFill>
              </a:rPr>
              <a:t> </a:t>
            </a:r>
            <a:r>
              <a:rPr lang="en-US" dirty="0" err="1" smtClean="0">
                <a:solidFill>
                  <a:srgbClr val="FF0000"/>
                </a:solidFill>
              </a:rPr>
              <a:t>számítás</a:t>
            </a:r>
            <a:r>
              <a:rPr lang="en-US" dirty="0" smtClean="0">
                <a:solidFill>
                  <a:srgbClr val="FF0000"/>
                </a:solidFill>
              </a:rPr>
              <a:t> </a:t>
            </a:r>
            <a:r>
              <a:rPr lang="en-US" dirty="0" err="1" smtClean="0">
                <a:solidFill>
                  <a:srgbClr val="FF0000"/>
                </a:solidFill>
              </a:rPr>
              <a:t>gömbbel</a:t>
            </a:r>
            <a:endParaRPr lang="en-US" dirty="0" smtClean="0">
              <a:solidFill>
                <a:srgbClr val="FF0000"/>
              </a:solidFill>
            </a:endParaRPr>
          </a:p>
        </p:txBody>
      </p:sp>
      <mc:AlternateContent xmlns:mc="http://schemas.openxmlformats.org/markup-compatibility/2006" xmlns:a14="http://schemas.microsoft.com/office/drawing/2010/main">
        <mc:Choice Requires="a14">
          <p:sp>
            <p:nvSpPr>
              <p:cNvPr id="24580" name="Text Box 4"/>
              <p:cNvSpPr txBox="1">
                <a:spLocks noChangeArrowheads="1"/>
              </p:cNvSpPr>
              <p:nvPr/>
            </p:nvSpPr>
            <p:spPr bwMode="auto">
              <a:xfrm>
                <a:off x="2813050" y="5805265"/>
                <a:ext cx="6303838" cy="461665"/>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dirty="0" err="1">
                    <a:latin typeface="+mn-lt"/>
                  </a:rPr>
                  <a:t>Felületi</a:t>
                </a:r>
                <a:r>
                  <a:rPr lang="en-US" altLang="en-US" dirty="0">
                    <a:latin typeface="+mn-lt"/>
                  </a:rPr>
                  <a:t> </a:t>
                </a:r>
                <a:r>
                  <a:rPr lang="en-US" altLang="en-US" dirty="0" err="1" smtClean="0">
                    <a:latin typeface="+mn-lt"/>
                  </a:rPr>
                  <a:t>normális</a:t>
                </a:r>
                <a:r>
                  <a:rPr lang="en-US" altLang="en-US" dirty="0" smtClean="0">
                    <a:latin typeface="+mn-lt"/>
                  </a:rPr>
                  <a:t> g</a:t>
                </a:r>
                <a:r>
                  <a:rPr lang="hu-HU" altLang="en-US" dirty="0" err="1" smtClean="0">
                    <a:latin typeface="+mn-lt"/>
                  </a:rPr>
                  <a:t>ömbre</a:t>
                </a:r>
                <a:r>
                  <a:rPr lang="en-US" altLang="en-US" dirty="0" smtClean="0">
                    <a:cs typeface="Times New Roman" panose="02020603050405020304" pitchFamily="18" charset="0"/>
                  </a:rPr>
                  <a:t>:  </a:t>
                </a:r>
                <a14:m>
                  <m:oMath xmlns:m="http://schemas.openxmlformats.org/officeDocument/2006/math">
                    <m:r>
                      <a:rPr lang="en-US" altLang="en-US" b="1" i="1" dirty="0">
                        <a:latin typeface="Cambria Math"/>
                        <a:cs typeface="Times New Roman" panose="02020603050405020304" pitchFamily="18" charset="0"/>
                      </a:rPr>
                      <m:t>𝑵</m:t>
                    </m:r>
                    <m:r>
                      <a:rPr lang="en-US" altLang="en-US" i="1" dirty="0">
                        <a:latin typeface="Cambria Math"/>
                        <a:cs typeface="Times New Roman" panose="02020603050405020304" pitchFamily="18" charset="0"/>
                      </a:rPr>
                      <m:t>=</m:t>
                    </m:r>
                    <m:r>
                      <a:rPr lang="en-US" altLang="en-US" i="1" dirty="0">
                        <a:latin typeface="Cambria Math"/>
                      </a:rPr>
                      <m:t>(</m:t>
                    </m:r>
                    <m:r>
                      <a:rPr lang="en-US" altLang="en-US" b="1" i="1" dirty="0">
                        <a:latin typeface="Cambria Math"/>
                      </a:rPr>
                      <m:t>𝒓𝒂𝒚</m:t>
                    </m:r>
                    <m:d>
                      <m:dPr>
                        <m:ctrlPr>
                          <a:rPr lang="en-US" altLang="en-US" b="1" i="1" dirty="0">
                            <a:latin typeface="Cambria Math" panose="02040503050406030204" pitchFamily="18" charset="0"/>
                          </a:rPr>
                        </m:ctrlPr>
                      </m:dPr>
                      <m:e>
                        <m:r>
                          <a:rPr lang="en-US" altLang="en-US" i="1" dirty="0">
                            <a:latin typeface="Cambria Math"/>
                          </a:rPr>
                          <m:t>𝑡</m:t>
                        </m:r>
                      </m:e>
                    </m:d>
                    <m:r>
                      <a:rPr lang="hu-HU" altLang="en-US" b="1" i="1" dirty="0">
                        <a:latin typeface="Cambria Math"/>
                      </a:rPr>
                      <m:t>−</m:t>
                    </m:r>
                    <m:r>
                      <a:rPr lang="en-US" altLang="en-US" b="1" i="1" dirty="0">
                        <a:latin typeface="Cambria Math"/>
                      </a:rPr>
                      <m:t>𝒄</m:t>
                    </m:r>
                    <m:r>
                      <a:rPr lang="en-US" altLang="en-US" b="1" i="1" dirty="0">
                        <a:latin typeface="Cambria Math"/>
                      </a:rPr>
                      <m:t>)/</m:t>
                    </m:r>
                    <m:r>
                      <a:rPr lang="en-US" altLang="en-US" i="1" dirty="0">
                        <a:latin typeface="Cambria Math"/>
                      </a:rPr>
                      <m:t>𝑅</m:t>
                    </m:r>
                    <m:r>
                      <a:rPr lang="en-US" altLang="en-US" i="1" dirty="0">
                        <a:latin typeface="Cambria Math"/>
                      </a:rPr>
                      <m:t> </m:t>
                    </m:r>
                  </m:oMath>
                </a14:m>
                <a:endParaRPr lang="en-US" altLang="en-US" i="1" dirty="0"/>
              </a:p>
            </p:txBody>
          </p:sp>
        </mc:Choice>
        <mc:Fallback xmlns="">
          <p:sp>
            <p:nvSpPr>
              <p:cNvPr id="24580" name="Text Box 4"/>
              <p:cNvSpPr txBox="1">
                <a:spLocks noRot="1" noChangeAspect="1" noMove="1" noResize="1" noEditPoints="1" noAdjustHandles="1" noChangeArrowheads="1" noChangeShapeType="1" noTextEdit="1"/>
              </p:cNvSpPr>
              <p:nvPr/>
            </p:nvSpPr>
            <p:spPr bwMode="auto">
              <a:xfrm>
                <a:off x="2813050" y="5805265"/>
                <a:ext cx="6303838" cy="461665"/>
              </a:xfrm>
              <a:prstGeom prst="rect">
                <a:avLst/>
              </a:prstGeom>
              <a:blipFill>
                <a:blip r:embed="rId3"/>
                <a:stretch>
                  <a:fillRect l="-1350" t="-10256" b="-26923"/>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24581" name="Oval 5"/>
          <p:cNvSpPr>
            <a:spLocks noChangeArrowheads="1"/>
          </p:cNvSpPr>
          <p:nvPr/>
        </p:nvSpPr>
        <p:spPr bwMode="auto">
          <a:xfrm>
            <a:off x="1919536" y="1201912"/>
            <a:ext cx="2120528" cy="2057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582" name="Line 6"/>
          <p:cNvSpPr>
            <a:spLocks noChangeShapeType="1"/>
          </p:cNvSpPr>
          <p:nvPr/>
        </p:nvSpPr>
        <p:spPr bwMode="auto">
          <a:xfrm>
            <a:off x="1631950" y="1430512"/>
            <a:ext cx="990600" cy="457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3" name="Line 7"/>
          <p:cNvSpPr>
            <a:spLocks noChangeShapeType="1"/>
          </p:cNvSpPr>
          <p:nvPr/>
        </p:nvSpPr>
        <p:spPr bwMode="auto">
          <a:xfrm>
            <a:off x="3648075" y="2349674"/>
            <a:ext cx="990600" cy="457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4" name="Line 8"/>
          <p:cNvSpPr>
            <a:spLocks noChangeShapeType="1"/>
          </p:cNvSpPr>
          <p:nvPr/>
        </p:nvSpPr>
        <p:spPr bwMode="auto">
          <a:xfrm>
            <a:off x="2622550" y="1887712"/>
            <a:ext cx="990600" cy="457200"/>
          </a:xfrm>
          <a:prstGeom prst="line">
            <a:avLst/>
          </a:prstGeom>
          <a:noFill/>
          <a:ln w="38100">
            <a:solidFill>
              <a:schemeClr val="accent2"/>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4585" name="Rectangle 9"/>
              <p:cNvSpPr>
                <a:spLocks noChangeArrowheads="1"/>
              </p:cNvSpPr>
              <p:nvPr/>
            </p:nvSpPr>
            <p:spPr bwMode="auto">
              <a:xfrm>
                <a:off x="2857777" y="2252557"/>
                <a:ext cx="41710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rPr>
                        <m:t>𝒄</m:t>
                      </m:r>
                    </m:oMath>
                  </m:oMathPara>
                </a14:m>
                <a:endParaRPr lang="en-US" altLang="en-US" b="1" dirty="0"/>
              </a:p>
            </p:txBody>
          </p:sp>
        </mc:Choice>
        <mc:Fallback xmlns="">
          <p:sp>
            <p:nvSpPr>
              <p:cNvPr id="24585" name="Rectangle 9"/>
              <p:cNvSpPr>
                <a:spLocks noRot="1" noChangeAspect="1" noMove="1" noResize="1" noEditPoints="1" noAdjustHandles="1" noChangeArrowheads="1" noChangeShapeType="1" noTextEdit="1"/>
              </p:cNvSpPr>
              <p:nvPr/>
            </p:nvSpPr>
            <p:spPr bwMode="auto">
              <a:xfrm>
                <a:off x="2857777" y="2252557"/>
                <a:ext cx="417102" cy="46166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4586" name="Oval 10"/>
          <p:cNvSpPr>
            <a:spLocks noChangeArrowheads="1"/>
          </p:cNvSpPr>
          <p:nvPr/>
        </p:nvSpPr>
        <p:spPr bwMode="auto">
          <a:xfrm>
            <a:off x="2927350" y="2192512"/>
            <a:ext cx="152400" cy="152400"/>
          </a:xfrm>
          <a:prstGeom prst="ellipse">
            <a:avLst/>
          </a:prstGeom>
          <a:solidFill>
            <a:schemeClr val="accent1"/>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587" name="Line 11"/>
          <p:cNvSpPr>
            <a:spLocks noChangeShapeType="1"/>
          </p:cNvSpPr>
          <p:nvPr/>
        </p:nvSpPr>
        <p:spPr bwMode="auto">
          <a:xfrm>
            <a:off x="2622550" y="1887712"/>
            <a:ext cx="3810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4588" name="Rectangle 12"/>
              <p:cNvSpPr>
                <a:spLocks noChangeArrowheads="1"/>
              </p:cNvSpPr>
              <p:nvPr/>
            </p:nvSpPr>
            <p:spPr bwMode="auto">
              <a:xfrm>
                <a:off x="2393950" y="1963913"/>
                <a:ext cx="46621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i="1" dirty="0">
                          <a:latin typeface="Cambria Math"/>
                        </a:rPr>
                        <m:t>𝑅</m:t>
                      </m:r>
                    </m:oMath>
                  </m:oMathPara>
                </a14:m>
                <a:endParaRPr lang="en-US" altLang="en-US" dirty="0"/>
              </a:p>
            </p:txBody>
          </p:sp>
        </mc:Choice>
        <mc:Fallback xmlns="">
          <p:sp>
            <p:nvSpPr>
              <p:cNvPr id="24588" name="Rectangle 12"/>
              <p:cNvSpPr>
                <a:spLocks noRot="1" noChangeAspect="1" noMove="1" noResize="1" noEditPoints="1" noAdjustHandles="1" noChangeArrowheads="1" noChangeShapeType="1" noTextEdit="1"/>
              </p:cNvSpPr>
              <p:nvPr/>
            </p:nvSpPr>
            <p:spPr bwMode="auto">
              <a:xfrm>
                <a:off x="2393950" y="1963913"/>
                <a:ext cx="466218" cy="46166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4589" name="Line 13"/>
          <p:cNvSpPr>
            <a:spLocks noChangeShapeType="1"/>
          </p:cNvSpPr>
          <p:nvPr/>
        </p:nvSpPr>
        <p:spPr bwMode="auto">
          <a:xfrm flipH="1" flipV="1">
            <a:off x="2012950" y="1278112"/>
            <a:ext cx="6096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4590" name="Rectangle 14"/>
              <p:cNvSpPr>
                <a:spLocks noChangeArrowheads="1"/>
              </p:cNvSpPr>
              <p:nvPr/>
            </p:nvSpPr>
            <p:spPr bwMode="auto">
              <a:xfrm>
                <a:off x="3807241" y="1318817"/>
                <a:ext cx="1982659"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i="1" dirty="0">
                          <a:latin typeface="Cambria Math"/>
                        </a:rPr>
                        <m:t>|</m:t>
                      </m:r>
                      <m:r>
                        <a:rPr lang="en-US" altLang="en-US" b="1" i="1" dirty="0">
                          <a:latin typeface="Cambria Math"/>
                        </a:rPr>
                        <m:t>𝒓</m:t>
                      </m:r>
                      <m:r>
                        <a:rPr lang="en-US" altLang="en-US" i="1" dirty="0">
                          <a:latin typeface="Cambria Math"/>
                        </a:rPr>
                        <m:t> – </m:t>
                      </m:r>
                      <m:r>
                        <a:rPr lang="en-US" altLang="en-US" b="1" i="1" dirty="0">
                          <a:latin typeface="Cambria Math"/>
                        </a:rPr>
                        <m:t>𝒄</m:t>
                      </m:r>
                      <m:r>
                        <a:rPr lang="en-US" altLang="en-US" i="1" dirty="0">
                          <a:latin typeface="Cambria Math"/>
                        </a:rPr>
                        <m:t>|</m:t>
                      </m:r>
                      <m:r>
                        <a:rPr lang="en-US" altLang="en-US" i="1" baseline="30000" dirty="0">
                          <a:latin typeface="Cambria Math"/>
                        </a:rPr>
                        <m:t>2</m:t>
                      </m:r>
                      <m:r>
                        <a:rPr lang="en-US" altLang="en-US" i="1" dirty="0">
                          <a:latin typeface="Cambria Math"/>
                        </a:rPr>
                        <m:t>=</m:t>
                      </m:r>
                      <m:r>
                        <a:rPr lang="en-US" altLang="en-US" i="1" dirty="0">
                          <a:latin typeface="Cambria Math"/>
                        </a:rPr>
                        <m:t>𝑅</m:t>
                      </m:r>
                      <m:r>
                        <a:rPr lang="en-US" altLang="en-US" i="1" baseline="30000" dirty="0">
                          <a:latin typeface="Cambria Math"/>
                        </a:rPr>
                        <m:t>2</m:t>
                      </m:r>
                    </m:oMath>
                  </m:oMathPara>
                </a14:m>
                <a:endParaRPr lang="en-US" altLang="en-US" baseline="30000" dirty="0"/>
              </a:p>
            </p:txBody>
          </p:sp>
        </mc:Choice>
        <mc:Fallback xmlns="">
          <p:sp>
            <p:nvSpPr>
              <p:cNvPr id="24590" name="Rectangle 14"/>
              <p:cNvSpPr>
                <a:spLocks noRot="1" noChangeAspect="1" noMove="1" noResize="1" noEditPoints="1" noAdjustHandles="1" noChangeArrowheads="1" noChangeShapeType="1" noTextEdit="1"/>
              </p:cNvSpPr>
              <p:nvPr/>
            </p:nvSpPr>
            <p:spPr bwMode="auto">
              <a:xfrm>
                <a:off x="3807241" y="1318817"/>
                <a:ext cx="1982659" cy="453137"/>
              </a:xfrm>
              <a:prstGeom prst="rect">
                <a:avLst/>
              </a:prstGeom>
              <a:blipFill>
                <a:blip r:embed="rId6"/>
                <a:stretch>
                  <a:fillRect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4591" name="Rectangle 15"/>
              <p:cNvSpPr>
                <a:spLocks noChangeArrowheads="1"/>
              </p:cNvSpPr>
              <p:nvPr/>
            </p:nvSpPr>
            <p:spPr bwMode="auto">
              <a:xfrm>
                <a:off x="2546350" y="1430513"/>
                <a:ext cx="42672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en-US" b="1" i="1" dirty="0">
                          <a:latin typeface="Cambria Math"/>
                        </a:rPr>
                        <m:t>𝒓</m:t>
                      </m:r>
                    </m:oMath>
                  </m:oMathPara>
                </a14:m>
                <a:endParaRPr lang="en-US" altLang="en-US" dirty="0"/>
              </a:p>
            </p:txBody>
          </p:sp>
        </mc:Choice>
        <mc:Fallback xmlns="">
          <p:sp>
            <p:nvSpPr>
              <p:cNvPr id="24591" name="Rectangle 15"/>
              <p:cNvSpPr>
                <a:spLocks noRot="1" noChangeAspect="1" noMove="1" noResize="1" noEditPoints="1" noAdjustHandles="1" noChangeArrowheads="1" noChangeShapeType="1" noTextEdit="1"/>
              </p:cNvSpPr>
              <p:nvPr/>
            </p:nvSpPr>
            <p:spPr bwMode="auto">
              <a:xfrm>
                <a:off x="2546350" y="1430513"/>
                <a:ext cx="426720" cy="46166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4592" name="Rectangle 16"/>
              <p:cNvSpPr>
                <a:spLocks noChangeArrowheads="1"/>
              </p:cNvSpPr>
              <p:nvPr/>
            </p:nvSpPr>
            <p:spPr bwMode="auto">
              <a:xfrm>
                <a:off x="1775520" y="4573577"/>
                <a:ext cx="8892480" cy="107721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r>
                        <a:rPr lang="en-US" altLang="en-US" sz="2000" i="1" dirty="0">
                          <a:latin typeface="Cambria Math"/>
                        </a:rPr>
                        <m:t>(</m:t>
                      </m:r>
                      <m:r>
                        <a:rPr lang="en-US" altLang="en-US" sz="2000" b="1" i="1" dirty="0" err="1">
                          <a:latin typeface="Cambria Math"/>
                        </a:rPr>
                        <m:t>𝒅𝒊𝒓</m:t>
                      </m:r>
                      <m:r>
                        <a:rPr lang="hu-HU" altLang="en-US" sz="2000" i="1" dirty="0">
                          <a:latin typeface="Cambria Math"/>
                        </a:rPr>
                        <m:t>·</m:t>
                      </m:r>
                      <m:r>
                        <a:rPr lang="en-US" altLang="en-US" sz="2000" b="1" i="1" dirty="0" err="1">
                          <a:latin typeface="Cambria Math"/>
                        </a:rPr>
                        <m:t>𝒅𝒊𝒓</m:t>
                      </m:r>
                      <m:r>
                        <a:rPr lang="en-US" altLang="en-US" sz="2000" i="1" dirty="0">
                          <a:latin typeface="Cambria Math"/>
                        </a:rPr>
                        <m:t>)</m:t>
                      </m:r>
                      <m:r>
                        <a:rPr lang="en-US" altLang="en-US" sz="2000" i="1" dirty="0">
                          <a:latin typeface="Cambria Math"/>
                        </a:rPr>
                        <m:t>𝑡</m:t>
                      </m:r>
                      <m:r>
                        <a:rPr lang="en-US" altLang="en-US" sz="2000" i="1" baseline="30000" dirty="0">
                          <a:latin typeface="Cambria Math"/>
                        </a:rPr>
                        <m:t>2</m:t>
                      </m:r>
                      <m:r>
                        <a:rPr lang="en-US" altLang="en-US" sz="2000" i="1" dirty="0">
                          <a:latin typeface="Cambria Math"/>
                        </a:rPr>
                        <m:t>+2((</m:t>
                      </m:r>
                      <m:r>
                        <a:rPr lang="en-US" altLang="en-US" sz="2000" b="1" i="1" dirty="0">
                          <a:latin typeface="Cambria Math"/>
                        </a:rPr>
                        <m:t>𝒔𝒕𝒂𝒓𝒕</m:t>
                      </m:r>
                      <m:r>
                        <a:rPr lang="hu-HU" altLang="en-US" sz="2000" i="1" dirty="0">
                          <a:latin typeface="Cambria Math"/>
                        </a:rPr>
                        <m:t>−</m:t>
                      </m:r>
                      <m:r>
                        <a:rPr lang="en-US" altLang="en-US" sz="2000" b="1" i="1" dirty="0">
                          <a:latin typeface="Cambria Math"/>
                        </a:rPr>
                        <m:t>𝒄</m:t>
                      </m:r>
                      <m:r>
                        <a:rPr lang="en-US" altLang="en-US" sz="2000" b="1" i="1" dirty="0">
                          <a:latin typeface="Cambria Math"/>
                        </a:rPr>
                        <m:t>)</m:t>
                      </m:r>
                      <m:r>
                        <a:rPr lang="hu-HU" altLang="en-US" sz="2000" i="1" dirty="0">
                          <a:latin typeface="Cambria Math"/>
                        </a:rPr>
                        <m:t>·</m:t>
                      </m:r>
                      <m:r>
                        <a:rPr lang="en-US" altLang="en-US" sz="2000" b="1" i="1" dirty="0" err="1">
                          <a:latin typeface="Cambria Math"/>
                        </a:rPr>
                        <m:t>𝒅𝒊𝒓</m:t>
                      </m:r>
                      <m:r>
                        <a:rPr lang="en-US" altLang="en-US" sz="2000" i="1" dirty="0">
                          <a:latin typeface="Cambria Math"/>
                        </a:rPr>
                        <m:t>)</m:t>
                      </m:r>
                      <m:r>
                        <a:rPr lang="en-US" altLang="en-US" sz="2000" i="1" dirty="0">
                          <a:latin typeface="Cambria Math"/>
                        </a:rPr>
                        <m:t>𝑡</m:t>
                      </m:r>
                      <m:r>
                        <a:rPr lang="en-US" altLang="en-US" sz="2000" i="1" dirty="0">
                          <a:latin typeface="Cambria Math"/>
                        </a:rPr>
                        <m:t>+(</m:t>
                      </m:r>
                      <m:r>
                        <a:rPr lang="en-US" altLang="en-US" sz="2000" b="1" i="1" dirty="0">
                          <a:latin typeface="Cambria Math"/>
                        </a:rPr>
                        <m:t>𝒔𝒕𝒂𝒓𝒕</m:t>
                      </m:r>
                      <m:r>
                        <a:rPr lang="hu-HU" altLang="en-US" sz="2000" i="1" dirty="0">
                          <a:latin typeface="Cambria Math"/>
                        </a:rPr>
                        <m:t>−</m:t>
                      </m:r>
                      <m:r>
                        <a:rPr lang="en-US" altLang="en-US" sz="2000" b="1" i="1" dirty="0">
                          <a:latin typeface="Cambria Math"/>
                        </a:rPr>
                        <m:t>𝒄</m:t>
                      </m:r>
                      <m:r>
                        <a:rPr lang="en-US" altLang="en-US" sz="2000" b="1" i="1" dirty="0">
                          <a:latin typeface="Cambria Math"/>
                        </a:rPr>
                        <m:t>)</m:t>
                      </m:r>
                      <m:r>
                        <a:rPr lang="hu-HU" altLang="en-US" sz="2000" i="1" dirty="0">
                          <a:latin typeface="Cambria Math"/>
                        </a:rPr>
                        <m:t>·</m:t>
                      </m:r>
                      <m:r>
                        <a:rPr lang="en-US" altLang="en-US" sz="2000" i="1" dirty="0">
                          <a:latin typeface="Cambria Math"/>
                        </a:rPr>
                        <m:t>(</m:t>
                      </m:r>
                      <m:r>
                        <a:rPr lang="en-US" altLang="en-US" sz="2000" b="1" i="1" dirty="0">
                          <a:latin typeface="Cambria Math"/>
                        </a:rPr>
                        <m:t>𝒔𝒕𝒂𝒓𝒕</m:t>
                      </m:r>
                      <m:r>
                        <a:rPr lang="hu-HU" altLang="en-US" sz="2000" i="1" dirty="0">
                          <a:latin typeface="Cambria Math"/>
                        </a:rPr>
                        <m:t>−</m:t>
                      </m:r>
                      <m:r>
                        <a:rPr lang="en-US" altLang="en-US" sz="2000" b="1" i="1" dirty="0">
                          <a:latin typeface="Cambria Math"/>
                        </a:rPr>
                        <m:t>𝒄</m:t>
                      </m:r>
                      <m:r>
                        <a:rPr lang="en-US" altLang="en-US" sz="2000" b="1" i="1" dirty="0">
                          <a:latin typeface="Cambria Math"/>
                        </a:rPr>
                        <m:t>)</m:t>
                      </m:r>
                      <m:r>
                        <a:rPr lang="hu-HU" altLang="en-US" sz="2000" i="1" dirty="0">
                          <a:latin typeface="Cambria Math"/>
                        </a:rPr>
                        <m:t>−</m:t>
                      </m:r>
                      <m:r>
                        <a:rPr lang="en-US" altLang="en-US" sz="2000" i="1" dirty="0">
                          <a:latin typeface="Cambria Math"/>
                        </a:rPr>
                        <m:t>𝑅</m:t>
                      </m:r>
                      <m:r>
                        <a:rPr lang="en-US" altLang="en-US" sz="2000" i="1" baseline="30000" dirty="0">
                          <a:latin typeface="Cambria Math"/>
                        </a:rPr>
                        <m:t>2 </m:t>
                      </m:r>
                      <m:r>
                        <a:rPr lang="en-US" altLang="en-US" sz="2000" i="1" dirty="0">
                          <a:latin typeface="Cambria Math"/>
                        </a:rPr>
                        <m:t>= 0</m:t>
                      </m:r>
                    </m:oMath>
                  </m:oMathPara>
                </a14:m>
                <a:endParaRPr lang="en-US" altLang="en-US" sz="2000" dirty="0"/>
              </a:p>
              <a:p>
                <a:endParaRPr lang="en-US" altLang="en-US" sz="2000" dirty="0"/>
              </a:p>
              <a:p>
                <a:r>
                  <a:rPr lang="en-US" altLang="en-US" dirty="0">
                    <a:latin typeface="+mn-lt"/>
                  </a:rPr>
                  <a:t>Wanted: </a:t>
                </a:r>
                <a:r>
                  <a:rPr lang="hu-HU" altLang="en-US" dirty="0">
                    <a:latin typeface="+mn-lt"/>
                  </a:rPr>
                  <a:t>a</a:t>
                </a:r>
                <a:r>
                  <a:rPr lang="en-US" altLang="en-US" dirty="0">
                    <a:latin typeface="+mn-lt"/>
                  </a:rPr>
                  <a:t> </a:t>
                </a:r>
                <a:r>
                  <a:rPr lang="en-US" altLang="en-US" dirty="0" err="1">
                    <a:latin typeface="+mn-lt"/>
                  </a:rPr>
                  <a:t>pozitív</a:t>
                </a:r>
                <a:r>
                  <a:rPr lang="en-US" altLang="en-US" dirty="0">
                    <a:latin typeface="+mn-lt"/>
                  </a:rPr>
                  <a:t> </a:t>
                </a:r>
                <a:r>
                  <a:rPr lang="en-US" altLang="en-US" dirty="0" err="1">
                    <a:latin typeface="+mn-lt"/>
                  </a:rPr>
                  <a:t>megoldások</a:t>
                </a:r>
                <a:r>
                  <a:rPr lang="en-US" altLang="en-US" dirty="0">
                    <a:latin typeface="+mn-lt"/>
                  </a:rPr>
                  <a:t> k</a:t>
                </a:r>
                <a:r>
                  <a:rPr lang="hu-HU" altLang="en-US" dirty="0" err="1">
                    <a:latin typeface="+mn-lt"/>
                  </a:rPr>
                  <a:t>özül</a:t>
                </a:r>
                <a:r>
                  <a:rPr lang="hu-HU" altLang="en-US" dirty="0">
                    <a:latin typeface="+mn-lt"/>
                  </a:rPr>
                  <a:t> a kisebb</a:t>
                </a:r>
                <a:endParaRPr lang="en-US" altLang="en-US" dirty="0">
                  <a:latin typeface="+mn-lt"/>
                </a:endParaRPr>
              </a:p>
            </p:txBody>
          </p:sp>
        </mc:Choice>
        <mc:Fallback xmlns="">
          <p:sp>
            <p:nvSpPr>
              <p:cNvPr id="24592" name="Rectangle 16"/>
              <p:cNvSpPr>
                <a:spLocks noRot="1" noChangeAspect="1" noMove="1" noResize="1" noEditPoints="1" noAdjustHandles="1" noChangeArrowheads="1" noChangeShapeType="1" noTextEdit="1"/>
              </p:cNvSpPr>
              <p:nvPr/>
            </p:nvSpPr>
            <p:spPr bwMode="auto">
              <a:xfrm>
                <a:off x="1775520" y="4573577"/>
                <a:ext cx="8892480" cy="1077218"/>
              </a:xfrm>
              <a:prstGeom prst="rect">
                <a:avLst/>
              </a:prstGeom>
              <a:blipFill>
                <a:blip r:embed="rId8"/>
                <a:stretch>
                  <a:fillRect l="-1028" b="-1186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4593" name="Oval 17"/>
          <p:cNvSpPr>
            <a:spLocks noChangeArrowheads="1"/>
          </p:cNvSpPr>
          <p:nvPr/>
        </p:nvSpPr>
        <p:spPr bwMode="auto">
          <a:xfrm>
            <a:off x="6921376" y="2006774"/>
            <a:ext cx="914400" cy="838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594" name="Oval 18"/>
          <p:cNvSpPr>
            <a:spLocks noChangeArrowheads="1"/>
          </p:cNvSpPr>
          <p:nvPr/>
        </p:nvSpPr>
        <p:spPr bwMode="auto">
          <a:xfrm>
            <a:off x="8202488" y="2006774"/>
            <a:ext cx="914400" cy="838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595" name="Oval 19"/>
          <p:cNvSpPr>
            <a:spLocks noChangeArrowheads="1"/>
          </p:cNvSpPr>
          <p:nvPr/>
        </p:nvSpPr>
        <p:spPr bwMode="auto">
          <a:xfrm>
            <a:off x="9574088" y="2006774"/>
            <a:ext cx="914400" cy="8382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596" name="Line 20"/>
          <p:cNvSpPr>
            <a:spLocks noChangeShapeType="1"/>
          </p:cNvSpPr>
          <p:nvPr/>
        </p:nvSpPr>
        <p:spPr bwMode="auto">
          <a:xfrm flipV="1">
            <a:off x="6464176" y="1397174"/>
            <a:ext cx="762000" cy="1447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1"/>
          <p:cNvSpPr>
            <a:spLocks noChangeShapeType="1"/>
          </p:cNvSpPr>
          <p:nvPr/>
        </p:nvSpPr>
        <p:spPr bwMode="auto">
          <a:xfrm flipV="1">
            <a:off x="7821488" y="1549574"/>
            <a:ext cx="762000" cy="1447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8" name="Line 22"/>
          <p:cNvSpPr>
            <a:spLocks noChangeShapeType="1"/>
          </p:cNvSpPr>
          <p:nvPr/>
        </p:nvSpPr>
        <p:spPr bwMode="auto">
          <a:xfrm flipV="1">
            <a:off x="9650288" y="1549574"/>
            <a:ext cx="762000" cy="14478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9" name="Text Box 23"/>
          <p:cNvSpPr txBox="1">
            <a:spLocks noChangeArrowheads="1"/>
          </p:cNvSpPr>
          <p:nvPr/>
        </p:nvSpPr>
        <p:spPr bwMode="auto">
          <a:xfrm>
            <a:off x="6308602" y="3068813"/>
            <a:ext cx="3886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en-US">
                <a:latin typeface="+mn-lt"/>
              </a:rPr>
              <a:t>Nincs gyök     1 gyök      2 gyök</a:t>
            </a:r>
          </a:p>
        </p:txBody>
      </p:sp>
      <mc:AlternateContent xmlns:mc="http://schemas.openxmlformats.org/markup-compatibility/2006" xmlns:a14="http://schemas.microsoft.com/office/drawing/2010/main">
        <mc:Choice Requires="a14">
          <p:sp>
            <p:nvSpPr>
              <p:cNvPr id="24600" name="Text Box 24"/>
              <p:cNvSpPr txBox="1">
                <a:spLocks noChangeArrowheads="1"/>
              </p:cNvSpPr>
              <p:nvPr/>
            </p:nvSpPr>
            <p:spPr bwMode="auto">
              <a:xfrm>
                <a:off x="2317751" y="3300296"/>
                <a:ext cx="354171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b="1" i="1" dirty="0">
                          <a:latin typeface="Cambria Math"/>
                        </a:rPr>
                        <m:t>𝒓𝒂𝒚</m:t>
                      </m:r>
                      <m:r>
                        <a:rPr lang="hu-HU" altLang="en-US" i="1" dirty="0">
                          <a:latin typeface="Cambria Math"/>
                        </a:rPr>
                        <m:t>(</m:t>
                      </m:r>
                      <m:r>
                        <a:rPr lang="hu-HU" altLang="en-US" i="1" dirty="0">
                          <a:latin typeface="Cambria Math"/>
                        </a:rPr>
                        <m:t>𝑡</m:t>
                      </m:r>
                      <m:r>
                        <a:rPr lang="hu-HU" altLang="en-US" i="1" dirty="0">
                          <a:latin typeface="Cambria Math"/>
                        </a:rPr>
                        <m:t>)=</m:t>
                      </m:r>
                      <m:r>
                        <a:rPr lang="en-US" altLang="en-US" b="1" i="1" dirty="0">
                          <a:latin typeface="Cambria Math"/>
                        </a:rPr>
                        <m:t>𝒔𝒕𝒂𝒓𝒕</m:t>
                      </m:r>
                      <m:r>
                        <a:rPr lang="hu-HU" altLang="en-US" i="1" dirty="0">
                          <a:latin typeface="Cambria Math"/>
                        </a:rPr>
                        <m:t>+</m:t>
                      </m:r>
                      <m:r>
                        <a:rPr lang="en-US" altLang="en-US" b="1" i="1" dirty="0" err="1">
                          <a:latin typeface="Cambria Math"/>
                        </a:rPr>
                        <m:t>𝒅𝒊𝒓</m:t>
                      </m:r>
                      <m:r>
                        <a:rPr lang="hu-HU" altLang="en-US" i="1" dirty="0">
                          <a:latin typeface="Cambria Math"/>
                        </a:rPr>
                        <m:t>·</m:t>
                      </m:r>
                      <m:r>
                        <a:rPr lang="hu-HU" altLang="en-US" i="1" dirty="0">
                          <a:latin typeface="Cambria Math"/>
                        </a:rPr>
                        <m:t>𝑡</m:t>
                      </m:r>
                    </m:oMath>
                  </m:oMathPara>
                </a14:m>
                <a:endParaRPr lang="hu-HU" altLang="en-US" dirty="0"/>
              </a:p>
            </p:txBody>
          </p:sp>
        </mc:Choice>
        <mc:Fallback xmlns="">
          <p:sp>
            <p:nvSpPr>
              <p:cNvPr id="24600" name="Text Box 24"/>
              <p:cNvSpPr txBox="1">
                <a:spLocks noRot="1" noChangeAspect="1" noMove="1" noResize="1" noEditPoints="1" noAdjustHandles="1" noChangeArrowheads="1" noChangeShapeType="1" noTextEdit="1"/>
              </p:cNvSpPr>
              <p:nvPr/>
            </p:nvSpPr>
            <p:spPr bwMode="auto">
              <a:xfrm>
                <a:off x="2317751" y="3300296"/>
                <a:ext cx="3541713" cy="461665"/>
              </a:xfrm>
              <a:prstGeom prst="rect">
                <a:avLst/>
              </a:prstGeom>
              <a:blipFill>
                <a:blip r:embed="rId9"/>
                <a:stretch>
                  <a:fillRect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 name="Text Box 3"/>
              <p:cNvSpPr txBox="1">
                <a:spLocks noChangeArrowheads="1"/>
              </p:cNvSpPr>
              <p:nvPr/>
            </p:nvSpPr>
            <p:spPr bwMode="auto">
              <a:xfrm>
                <a:off x="1775520" y="4172665"/>
                <a:ext cx="8496944" cy="39299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r>
                        <a:rPr lang="en-US" altLang="en-US" sz="2000" i="1" dirty="0">
                          <a:latin typeface="Cambria Math"/>
                        </a:rPr>
                        <m:t>|</m:t>
                      </m:r>
                      <m:r>
                        <a:rPr lang="en-US" altLang="en-US" sz="2000" b="1" i="1" dirty="0">
                          <a:latin typeface="Cambria Math"/>
                        </a:rPr>
                        <m:t>𝒓𝒂𝒚</m:t>
                      </m:r>
                      <m:r>
                        <a:rPr lang="en-US" altLang="en-US" sz="2000" i="1" dirty="0">
                          <a:latin typeface="Cambria Math"/>
                        </a:rPr>
                        <m:t>(</m:t>
                      </m:r>
                      <m:r>
                        <a:rPr lang="en-US" altLang="en-US" sz="2000" i="1" dirty="0">
                          <a:latin typeface="Cambria Math"/>
                        </a:rPr>
                        <m:t>𝑡</m:t>
                      </m:r>
                      <m:r>
                        <a:rPr lang="en-US" altLang="en-US" sz="2000" i="1" dirty="0">
                          <a:latin typeface="Cambria Math"/>
                        </a:rPr>
                        <m:t>) – </m:t>
                      </m:r>
                      <m:r>
                        <a:rPr lang="en-US" altLang="en-US" sz="2000" b="1" i="1" dirty="0">
                          <a:latin typeface="Cambria Math"/>
                        </a:rPr>
                        <m:t>𝒄</m:t>
                      </m:r>
                      <m:r>
                        <a:rPr lang="en-US" altLang="en-US" sz="2000" i="1" dirty="0">
                          <a:latin typeface="Cambria Math"/>
                        </a:rPr>
                        <m:t>|</m:t>
                      </m:r>
                      <m:r>
                        <a:rPr lang="en-US" altLang="en-US" sz="2000" i="1" baseline="30000" dirty="0">
                          <a:latin typeface="Cambria Math"/>
                        </a:rPr>
                        <m:t>2</m:t>
                      </m:r>
                      <m:r>
                        <a:rPr lang="en-US" altLang="en-US" sz="2000" i="1" dirty="0">
                          <a:latin typeface="Cambria Math"/>
                        </a:rPr>
                        <m:t>=(</m:t>
                      </m:r>
                      <m:r>
                        <a:rPr lang="en-US" altLang="en-US" sz="2000" b="1" i="1" dirty="0">
                          <a:latin typeface="Cambria Math"/>
                        </a:rPr>
                        <m:t>𝒔𝒕𝒂𝒓𝒕</m:t>
                      </m:r>
                      <m:r>
                        <a:rPr lang="hu-HU" altLang="en-US" sz="2000" i="1" dirty="0">
                          <a:latin typeface="Cambria Math"/>
                        </a:rPr>
                        <m:t>+</m:t>
                      </m:r>
                      <m:r>
                        <a:rPr lang="en-US" altLang="en-US" sz="2000" b="1" i="1" dirty="0" err="1">
                          <a:latin typeface="Cambria Math"/>
                        </a:rPr>
                        <m:t>𝒅𝒊𝒓</m:t>
                      </m:r>
                      <m:r>
                        <a:rPr lang="hu-HU" altLang="en-US" sz="2000" i="1" dirty="0">
                          <a:latin typeface="Cambria Math"/>
                        </a:rPr>
                        <m:t>·</m:t>
                      </m:r>
                      <m:r>
                        <a:rPr lang="hu-HU" altLang="en-US" sz="2000" i="1" dirty="0">
                          <a:latin typeface="Cambria Math"/>
                        </a:rPr>
                        <m:t>𝑡</m:t>
                      </m:r>
                      <m:r>
                        <a:rPr lang="hu-HU" altLang="en-US" sz="2000" i="1" dirty="0">
                          <a:latin typeface="Cambria Math"/>
                        </a:rPr>
                        <m:t>−</m:t>
                      </m:r>
                      <m:r>
                        <a:rPr lang="en-US" altLang="en-US" sz="2000" b="1" i="1" dirty="0">
                          <a:latin typeface="Cambria Math"/>
                        </a:rPr>
                        <m:t>𝒄</m:t>
                      </m:r>
                      <m:r>
                        <a:rPr lang="en-US" altLang="en-US" sz="2000" b="1" i="1" dirty="0">
                          <a:latin typeface="Cambria Math"/>
                        </a:rPr>
                        <m:t>)</m:t>
                      </m:r>
                      <m:r>
                        <a:rPr lang="hu-HU" altLang="en-US" sz="2000" i="1" dirty="0">
                          <a:latin typeface="Cambria Math"/>
                        </a:rPr>
                        <m:t>·</m:t>
                      </m:r>
                      <m:r>
                        <a:rPr lang="en-US" altLang="en-US" sz="2000" i="1" dirty="0">
                          <a:latin typeface="Cambria Math"/>
                        </a:rPr>
                        <m:t>(</m:t>
                      </m:r>
                      <m:r>
                        <a:rPr lang="en-US" altLang="en-US" sz="2000" b="1" i="1" dirty="0">
                          <a:latin typeface="Cambria Math"/>
                        </a:rPr>
                        <m:t>𝒔𝒕𝒂𝒓𝒕</m:t>
                      </m:r>
                      <m:r>
                        <a:rPr lang="hu-HU" altLang="en-US" sz="2000" i="1" dirty="0">
                          <a:latin typeface="Cambria Math"/>
                        </a:rPr>
                        <m:t>+</m:t>
                      </m:r>
                      <m:r>
                        <a:rPr lang="en-US" altLang="en-US" sz="2000" b="1" i="1" dirty="0" err="1">
                          <a:latin typeface="Cambria Math"/>
                        </a:rPr>
                        <m:t>𝒅𝒊𝒓</m:t>
                      </m:r>
                      <m:r>
                        <a:rPr lang="hu-HU" altLang="en-US" sz="2000" i="1" dirty="0">
                          <a:latin typeface="Cambria Math"/>
                        </a:rPr>
                        <m:t>·</m:t>
                      </m:r>
                      <m:r>
                        <a:rPr lang="hu-HU" altLang="en-US" sz="2000" i="1" dirty="0">
                          <a:latin typeface="Cambria Math"/>
                        </a:rPr>
                        <m:t>𝑡</m:t>
                      </m:r>
                      <m:r>
                        <a:rPr lang="hu-HU" altLang="en-US" sz="2000" i="1" dirty="0">
                          <a:latin typeface="Cambria Math"/>
                        </a:rPr>
                        <m:t>−</m:t>
                      </m:r>
                      <m:r>
                        <a:rPr lang="en-US" altLang="en-US" sz="2000" b="1" i="1" dirty="0">
                          <a:latin typeface="Cambria Math"/>
                        </a:rPr>
                        <m:t>𝒄</m:t>
                      </m:r>
                      <m:r>
                        <a:rPr lang="en-US" altLang="en-US" sz="2000" i="1" dirty="0">
                          <a:latin typeface="Cambria Math"/>
                        </a:rPr>
                        <m:t>)=</m:t>
                      </m:r>
                      <m:r>
                        <a:rPr lang="en-US" altLang="en-US" sz="2000" i="1" dirty="0">
                          <a:latin typeface="Cambria Math"/>
                        </a:rPr>
                        <m:t>𝑅</m:t>
                      </m:r>
                      <m:r>
                        <a:rPr lang="en-US" altLang="en-US" sz="2000" i="1" baseline="30000" dirty="0">
                          <a:latin typeface="Cambria Math"/>
                        </a:rPr>
                        <m:t>2</m:t>
                      </m:r>
                    </m:oMath>
                  </m:oMathPara>
                </a14:m>
                <a:endParaRPr lang="en-US" altLang="en-US" sz="2000" baseline="30000" dirty="0"/>
              </a:p>
            </p:txBody>
          </p:sp>
        </mc:Choice>
        <mc:Fallback xmlns="">
          <p:sp>
            <p:nvSpPr>
              <p:cNvPr id="25" name="Text Box 3"/>
              <p:cNvSpPr txBox="1">
                <a:spLocks noRot="1" noChangeAspect="1" noMove="1" noResize="1" noEditPoints="1" noAdjustHandles="1" noChangeArrowheads="1" noChangeShapeType="1" noTextEdit="1"/>
              </p:cNvSpPr>
              <p:nvPr/>
            </p:nvSpPr>
            <p:spPr bwMode="auto">
              <a:xfrm>
                <a:off x="1775520" y="4172665"/>
                <a:ext cx="8496944" cy="392993"/>
              </a:xfrm>
              <a:prstGeom prst="rect">
                <a:avLst/>
              </a:prstGeom>
              <a:blipFill>
                <a:blip r:embed="rId10"/>
                <a:stretch>
                  <a:fillRect l="-287" b="-184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églalap 4"/>
          <p:cNvSpPr/>
          <p:nvPr/>
        </p:nvSpPr>
        <p:spPr>
          <a:xfrm>
            <a:off x="1055440" y="1052736"/>
            <a:ext cx="10153128" cy="5805264"/>
          </a:xfrm>
          <a:prstGeom prst="rect">
            <a:avLst/>
          </a:prstGeom>
          <a:solidFill>
            <a:schemeClr val="accent6">
              <a:lumMod val="20000"/>
              <a:lumOff val="80000"/>
            </a:schemeClr>
          </a:solidFill>
          <a:ln w="12700" cap="flat" cmpd="sng" algn="ctr">
            <a:solidFill>
              <a:srgbClr val="5B9BD5">
                <a:shade val="50000"/>
              </a:srgbClr>
            </a:solidFill>
            <a:prstDash val="solid"/>
            <a:miter lim="800000"/>
          </a:ln>
          <a:effectLst/>
        </p:spPr>
        <p:txBody>
          <a:bodyPr/>
          <a:lstStyle/>
          <a:p>
            <a:pPr fontAlgn="auto">
              <a:spcBef>
                <a:spcPts val="0"/>
              </a:spcBef>
              <a:spcAft>
                <a:spcPts val="0"/>
              </a:spcAft>
              <a:defRPr/>
            </a:pPr>
            <a:r>
              <a:rPr lang="en-US" sz="1800" b="1" u="sng" kern="0" dirty="0">
                <a:latin typeface="Courier New" pitchFamily="49" charset="0"/>
                <a:cs typeface="Courier New" pitchFamily="49" charset="0"/>
              </a:rPr>
              <a:t>class Sphere </a:t>
            </a:r>
            <a:r>
              <a:rPr lang="en-US" sz="1800" b="1" kern="0" dirty="0">
                <a:latin typeface="Courier New" pitchFamily="49" charset="0"/>
                <a:cs typeface="Courier New" pitchFamily="49" charset="0"/>
              </a:rPr>
              <a:t>: public </a:t>
            </a:r>
            <a:r>
              <a:rPr lang="en-US" sz="1800" b="1" kern="0" dirty="0" err="1">
                <a:latin typeface="Courier New" pitchFamily="49" charset="0"/>
                <a:cs typeface="Courier New" pitchFamily="49" charset="0"/>
              </a:rPr>
              <a:t>Intersectable</a:t>
            </a:r>
            <a:r>
              <a:rPr lang="en-US" sz="1800" b="1" kern="0" dirty="0">
                <a:latin typeface="Courier New" pitchFamily="49" charset="0"/>
                <a:cs typeface="Courier New" pitchFamily="49" charset="0"/>
              </a:rPr>
              <a:t> {</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hu-HU" sz="1800" b="1" kern="0" dirty="0">
                <a:solidFill>
                  <a:sysClr val="windowText" lastClr="000000"/>
                </a:solidFill>
                <a:latin typeface="Courier New" pitchFamily="49" charset="0"/>
                <a:cs typeface="Courier New" pitchFamily="49" charset="0"/>
              </a:rPr>
              <a:t> </a:t>
            </a:r>
            <a:r>
              <a:rPr lang="hu-HU" sz="1800" b="1" kern="0" dirty="0" err="1">
                <a:solidFill>
                  <a:sysClr val="windowText" lastClr="000000"/>
                </a:solidFill>
                <a:latin typeface="Courier New" pitchFamily="49" charset="0"/>
                <a:cs typeface="Courier New" pitchFamily="49" charset="0"/>
              </a:rPr>
              <a:t>vec</a:t>
            </a:r>
            <a:r>
              <a:rPr lang="en-US" sz="1800" b="1" kern="0" dirty="0">
                <a:solidFill>
                  <a:sysClr val="windowText" lastClr="000000"/>
                </a:solidFill>
                <a:latin typeface="Courier New" pitchFamily="49" charset="0"/>
                <a:cs typeface="Courier New" pitchFamily="49" charset="0"/>
              </a:rPr>
              <a:t>3 </a:t>
            </a:r>
            <a:r>
              <a:rPr lang="en-US" sz="1800" b="1" kern="0" dirty="0">
                <a:solidFill>
                  <a:srgbClr val="C00000"/>
                </a:solidFill>
                <a:latin typeface="Courier New" pitchFamily="49" charset="0"/>
                <a:cs typeface="Courier New" pitchFamily="49" charset="0"/>
              </a:rPr>
              <a:t>center</a:t>
            </a:r>
            <a:r>
              <a:rPr lang="en-US" sz="18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hu-HU" sz="1800" b="1" kern="0" dirty="0">
                <a:solidFill>
                  <a:sysClr val="windowText" lastClr="000000"/>
                </a:solidFill>
                <a:latin typeface="Courier New" pitchFamily="49" charset="0"/>
                <a:cs typeface="Courier New" pitchFamily="49" charset="0"/>
              </a:rPr>
              <a:t> </a:t>
            </a:r>
            <a:r>
              <a:rPr lang="en-US" sz="1800" b="1" kern="0" dirty="0">
                <a:solidFill>
                  <a:sysClr val="windowText" lastClr="000000"/>
                </a:solidFill>
                <a:latin typeface="Courier New" pitchFamily="49" charset="0"/>
                <a:cs typeface="Courier New" pitchFamily="49" charset="0"/>
              </a:rPr>
              <a:t>float </a:t>
            </a:r>
            <a:r>
              <a:rPr lang="hu-HU" sz="1800" b="1" kern="0" dirty="0" err="1">
                <a:solidFill>
                  <a:srgbClr val="C00000"/>
                </a:solidFill>
                <a:latin typeface="Courier New" pitchFamily="49" charset="0"/>
                <a:cs typeface="Courier New" pitchFamily="49" charset="0"/>
              </a:rPr>
              <a:t>radius</a:t>
            </a:r>
            <a:r>
              <a:rPr lang="en-US" sz="18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public:</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hu-HU" sz="1800" b="1" kern="0" dirty="0">
                <a:solidFill>
                  <a:sysClr val="windowText" lastClr="000000"/>
                </a:solidFill>
                <a:latin typeface="Courier New" pitchFamily="49" charset="0"/>
                <a:cs typeface="Courier New" pitchFamily="49" charset="0"/>
              </a:rPr>
              <a:t> </a:t>
            </a:r>
            <a:r>
              <a:rPr lang="en-US" sz="1800" b="1" kern="0" dirty="0">
                <a:solidFill>
                  <a:srgbClr val="00B0F0"/>
                </a:solidFill>
                <a:latin typeface="Courier New" pitchFamily="49" charset="0"/>
                <a:cs typeface="Courier New" pitchFamily="49" charset="0"/>
              </a:rPr>
              <a:t>Hit</a:t>
            </a:r>
            <a:r>
              <a:rPr lang="en-US" sz="1800" b="1" kern="0" dirty="0">
                <a:solidFill>
                  <a:sysClr val="windowText" lastClr="000000"/>
                </a:solidFill>
                <a:latin typeface="Courier New" pitchFamily="49" charset="0"/>
                <a:cs typeface="Courier New" pitchFamily="49" charset="0"/>
              </a:rPr>
              <a:t> </a:t>
            </a:r>
            <a:r>
              <a:rPr lang="en-US" sz="1800" b="1" kern="0" dirty="0">
                <a:solidFill>
                  <a:srgbClr val="0070C0"/>
                </a:solidFill>
                <a:latin typeface="Courier New" pitchFamily="49" charset="0"/>
                <a:cs typeface="Courier New" pitchFamily="49" charset="0"/>
              </a:rPr>
              <a:t>intersect</a:t>
            </a:r>
            <a:r>
              <a:rPr lang="en-US" sz="1800" b="1" kern="0" dirty="0">
                <a:solidFill>
                  <a:sysClr val="windowText" lastClr="000000"/>
                </a:solidFill>
                <a:latin typeface="Courier New" pitchFamily="49" charset="0"/>
                <a:cs typeface="Courier New" pitchFamily="49" charset="0"/>
              </a:rPr>
              <a:t>(</a:t>
            </a:r>
            <a:r>
              <a:rPr lang="en-US" sz="1800" b="1" kern="0" dirty="0" err="1">
                <a:solidFill>
                  <a:sysClr val="windowText" lastClr="000000"/>
                </a:solidFill>
                <a:latin typeface="Courier New" pitchFamily="49" charset="0"/>
                <a:cs typeface="Courier New" pitchFamily="49" charset="0"/>
              </a:rPr>
              <a:t>const</a:t>
            </a:r>
            <a:r>
              <a:rPr lang="en-US" sz="1800" b="1" kern="0" dirty="0">
                <a:solidFill>
                  <a:sysClr val="windowText" lastClr="000000"/>
                </a:solidFill>
                <a:latin typeface="Courier New" pitchFamily="49" charset="0"/>
                <a:cs typeface="Courier New" pitchFamily="49" charset="0"/>
              </a:rPr>
              <a:t> </a:t>
            </a:r>
            <a:r>
              <a:rPr lang="en-US" sz="1800" b="1" kern="0" dirty="0">
                <a:solidFill>
                  <a:srgbClr val="00B050"/>
                </a:solidFill>
                <a:latin typeface="Courier New" pitchFamily="49" charset="0"/>
                <a:cs typeface="Courier New" pitchFamily="49" charset="0"/>
              </a:rPr>
              <a:t>Ray&amp; ray</a:t>
            </a:r>
            <a:r>
              <a:rPr lang="en-US" sz="1800" b="1" kern="0" dirty="0">
                <a:solidFill>
                  <a:sysClr val="windowText" lastClr="000000"/>
                </a:solidFill>
                <a:latin typeface="Courier New" pitchFamily="49" charset="0"/>
                <a:cs typeface="Courier New" pitchFamily="49" charset="0"/>
              </a:rPr>
              <a:t>) {</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en-US" sz="1800" b="1" kern="0" dirty="0">
                <a:solidFill>
                  <a:srgbClr val="00B0F0"/>
                </a:solidFill>
                <a:latin typeface="Courier New" pitchFamily="49" charset="0"/>
                <a:cs typeface="Courier New" pitchFamily="49" charset="0"/>
              </a:rPr>
              <a:t>Hit </a:t>
            </a:r>
            <a:r>
              <a:rPr lang="en-US" sz="1800" b="1" kern="0" dirty="0" err="1">
                <a:solidFill>
                  <a:srgbClr val="00B0F0"/>
                </a:solidFill>
                <a:latin typeface="Courier New" pitchFamily="49" charset="0"/>
                <a:cs typeface="Courier New" pitchFamily="49" charset="0"/>
              </a:rPr>
              <a:t>hit</a:t>
            </a:r>
            <a:r>
              <a:rPr lang="en-US" sz="1800" b="1" kern="0" dirty="0">
                <a:solidFill>
                  <a:srgbClr val="00B0F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vec3 </a:t>
            </a:r>
            <a:r>
              <a:rPr lang="en-US" sz="1800" b="1" kern="0" dirty="0" err="1">
                <a:solidFill>
                  <a:sysClr val="windowText" lastClr="000000"/>
                </a:solidFill>
                <a:latin typeface="Courier New" pitchFamily="49" charset="0"/>
                <a:cs typeface="Courier New" pitchFamily="49" charset="0"/>
              </a:rPr>
              <a:t>dist</a:t>
            </a:r>
            <a:r>
              <a:rPr lang="en-US" sz="1800" b="1" kern="0" dirty="0">
                <a:solidFill>
                  <a:sysClr val="windowText" lastClr="000000"/>
                </a:solidFill>
                <a:latin typeface="Courier New" pitchFamily="49" charset="0"/>
                <a:cs typeface="Courier New" pitchFamily="49" charset="0"/>
              </a:rPr>
              <a:t> = </a:t>
            </a:r>
            <a:r>
              <a:rPr lang="en-US" sz="1800" b="1" kern="0" dirty="0" err="1">
                <a:solidFill>
                  <a:srgbClr val="00B050"/>
                </a:solidFill>
                <a:latin typeface="Courier New" pitchFamily="49" charset="0"/>
                <a:cs typeface="Courier New" pitchFamily="49" charset="0"/>
              </a:rPr>
              <a:t>ray.start</a:t>
            </a:r>
            <a:r>
              <a:rPr lang="en-US" sz="1800" b="1" kern="0" dirty="0">
                <a:solidFill>
                  <a:sysClr val="windowText" lastClr="000000"/>
                </a:solidFill>
                <a:latin typeface="Courier New" pitchFamily="49" charset="0"/>
                <a:cs typeface="Courier New" pitchFamily="49" charset="0"/>
              </a:rPr>
              <a:t> - </a:t>
            </a:r>
            <a:r>
              <a:rPr lang="en-US" sz="1800" b="1" kern="0" dirty="0">
                <a:solidFill>
                  <a:srgbClr val="C00000"/>
                </a:solidFill>
                <a:latin typeface="Courier New" pitchFamily="49" charset="0"/>
                <a:cs typeface="Courier New" pitchFamily="49" charset="0"/>
              </a:rPr>
              <a:t>center</a:t>
            </a:r>
            <a:r>
              <a:rPr lang="en-US" sz="18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float a = dot(</a:t>
            </a:r>
            <a:r>
              <a:rPr lang="en-US" sz="1800" b="1" kern="0" dirty="0" err="1">
                <a:solidFill>
                  <a:srgbClr val="00B050"/>
                </a:solidFill>
                <a:latin typeface="Courier New" pitchFamily="49" charset="0"/>
                <a:cs typeface="Courier New" pitchFamily="49" charset="0"/>
              </a:rPr>
              <a:t>ray.dir</a:t>
            </a:r>
            <a:r>
              <a:rPr lang="en-US" sz="1800" b="1" kern="0" dirty="0">
                <a:solidFill>
                  <a:sysClr val="windowText" lastClr="000000"/>
                </a:solidFill>
                <a:latin typeface="Courier New" pitchFamily="49" charset="0"/>
                <a:cs typeface="Courier New" pitchFamily="49" charset="0"/>
              </a:rPr>
              <a:t>, </a:t>
            </a:r>
            <a:r>
              <a:rPr lang="en-US" sz="1800" b="1" kern="0" dirty="0" err="1">
                <a:solidFill>
                  <a:srgbClr val="00B050"/>
                </a:solidFill>
                <a:latin typeface="Courier New" pitchFamily="49" charset="0"/>
                <a:cs typeface="Courier New" pitchFamily="49" charset="0"/>
              </a:rPr>
              <a:t>ray.dir</a:t>
            </a:r>
            <a:r>
              <a:rPr lang="en-US" sz="18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float b = dot(</a:t>
            </a:r>
            <a:r>
              <a:rPr lang="en-US" sz="1800" b="1" kern="0" dirty="0" err="1">
                <a:solidFill>
                  <a:sysClr val="windowText" lastClr="000000"/>
                </a:solidFill>
                <a:latin typeface="Courier New" pitchFamily="49" charset="0"/>
                <a:cs typeface="Courier New" pitchFamily="49" charset="0"/>
              </a:rPr>
              <a:t>dist</a:t>
            </a:r>
            <a:r>
              <a:rPr lang="en-US" sz="1800" b="1" kern="0" dirty="0">
                <a:solidFill>
                  <a:sysClr val="windowText" lastClr="000000"/>
                </a:solidFill>
                <a:latin typeface="Courier New" pitchFamily="49" charset="0"/>
                <a:cs typeface="Courier New" pitchFamily="49" charset="0"/>
              </a:rPr>
              <a:t>, </a:t>
            </a:r>
            <a:r>
              <a:rPr lang="en-US" sz="1800" b="1" kern="0" dirty="0" err="1">
                <a:solidFill>
                  <a:srgbClr val="00B050"/>
                </a:solidFill>
                <a:latin typeface="Courier New" pitchFamily="49" charset="0"/>
                <a:cs typeface="Courier New" pitchFamily="49" charset="0"/>
              </a:rPr>
              <a:t>ray.dir</a:t>
            </a:r>
            <a:r>
              <a:rPr lang="en-US" sz="1800" b="1" kern="0" dirty="0">
                <a:solidFill>
                  <a:sysClr val="windowText" lastClr="000000"/>
                </a:solidFill>
                <a:latin typeface="Courier New" pitchFamily="49" charset="0"/>
                <a:cs typeface="Courier New" pitchFamily="49" charset="0"/>
              </a:rPr>
              <a:t>) * 2;</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float c = dot(</a:t>
            </a:r>
            <a:r>
              <a:rPr lang="en-US" sz="1800" b="1" kern="0" dirty="0" err="1">
                <a:solidFill>
                  <a:sysClr val="windowText" lastClr="000000"/>
                </a:solidFill>
                <a:latin typeface="Courier New" pitchFamily="49" charset="0"/>
                <a:cs typeface="Courier New" pitchFamily="49" charset="0"/>
              </a:rPr>
              <a:t>dist</a:t>
            </a:r>
            <a:r>
              <a:rPr lang="en-US" sz="1800" b="1" kern="0" dirty="0">
                <a:solidFill>
                  <a:sysClr val="windowText" lastClr="000000"/>
                </a:solidFill>
                <a:latin typeface="Courier New" pitchFamily="49" charset="0"/>
                <a:cs typeface="Courier New" pitchFamily="49" charset="0"/>
              </a:rPr>
              <a:t>, </a:t>
            </a:r>
            <a:r>
              <a:rPr lang="en-US" sz="1800" b="1" kern="0" dirty="0" err="1">
                <a:solidFill>
                  <a:sysClr val="windowText" lastClr="000000"/>
                </a:solidFill>
                <a:latin typeface="Courier New" pitchFamily="49" charset="0"/>
                <a:cs typeface="Courier New" pitchFamily="49" charset="0"/>
              </a:rPr>
              <a:t>dist</a:t>
            </a:r>
            <a:r>
              <a:rPr lang="en-US" sz="1800" b="1" kern="0" dirty="0">
                <a:solidFill>
                  <a:sysClr val="windowText" lastClr="000000"/>
                </a:solidFill>
                <a:latin typeface="Courier New" pitchFamily="49" charset="0"/>
                <a:cs typeface="Courier New" pitchFamily="49" charset="0"/>
              </a:rPr>
              <a:t>)</a:t>
            </a:r>
            <a:r>
              <a:rPr lang="hu-HU" sz="1800" b="1" kern="0" dirty="0">
                <a:solidFill>
                  <a:sysClr val="windowText" lastClr="000000"/>
                </a:solidFill>
                <a:latin typeface="Courier New" pitchFamily="49" charset="0"/>
                <a:cs typeface="Courier New" pitchFamily="49" charset="0"/>
              </a:rPr>
              <a:t> </a:t>
            </a:r>
            <a:r>
              <a:rPr lang="en-US" sz="1800" b="1" kern="0" dirty="0">
                <a:solidFill>
                  <a:sysClr val="windowText" lastClr="000000"/>
                </a:solidFill>
                <a:latin typeface="Courier New" pitchFamily="49" charset="0"/>
                <a:cs typeface="Courier New" pitchFamily="49" charset="0"/>
              </a:rPr>
              <a:t>- </a:t>
            </a:r>
            <a:r>
              <a:rPr lang="hu-HU" sz="1800" b="1" kern="0" dirty="0" err="1">
                <a:solidFill>
                  <a:srgbClr val="C00000"/>
                </a:solidFill>
                <a:latin typeface="Courier New" pitchFamily="49" charset="0"/>
                <a:cs typeface="Courier New" pitchFamily="49" charset="0"/>
              </a:rPr>
              <a:t>radius</a:t>
            </a:r>
            <a:r>
              <a:rPr lang="en-US" sz="1800" b="1" kern="0" dirty="0">
                <a:solidFill>
                  <a:sysClr val="windowText" lastClr="000000"/>
                </a:solidFill>
                <a:latin typeface="Courier New" pitchFamily="49" charset="0"/>
                <a:cs typeface="Courier New" pitchFamily="49" charset="0"/>
              </a:rPr>
              <a:t> * </a:t>
            </a:r>
            <a:r>
              <a:rPr lang="hu-HU" sz="1800" b="1" kern="0" dirty="0" err="1">
                <a:solidFill>
                  <a:srgbClr val="C00000"/>
                </a:solidFill>
                <a:latin typeface="Courier New" pitchFamily="49" charset="0"/>
                <a:cs typeface="Courier New" pitchFamily="49" charset="0"/>
              </a:rPr>
              <a:t>radius</a:t>
            </a:r>
            <a:r>
              <a:rPr lang="en-US" sz="18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float </a:t>
            </a:r>
            <a:r>
              <a:rPr lang="en-US" sz="1800" b="1" kern="0" dirty="0" err="1">
                <a:solidFill>
                  <a:sysClr val="windowText" lastClr="000000"/>
                </a:solidFill>
                <a:latin typeface="Courier New" pitchFamily="49" charset="0"/>
                <a:cs typeface="Courier New" pitchFamily="49" charset="0"/>
              </a:rPr>
              <a:t>discr</a:t>
            </a:r>
            <a:r>
              <a:rPr lang="en-US" sz="1800" b="1" kern="0" dirty="0">
                <a:solidFill>
                  <a:sysClr val="windowText" lastClr="000000"/>
                </a:solidFill>
                <a:latin typeface="Courier New" pitchFamily="49" charset="0"/>
                <a:cs typeface="Courier New" pitchFamily="49" charset="0"/>
              </a:rPr>
              <a:t> = b * b - 4 * a * c;</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if (</a:t>
            </a:r>
            <a:r>
              <a:rPr lang="en-US" sz="1800" b="1" kern="0" dirty="0" err="1">
                <a:solidFill>
                  <a:sysClr val="windowText" lastClr="000000"/>
                </a:solidFill>
                <a:latin typeface="Courier New" pitchFamily="49" charset="0"/>
                <a:cs typeface="Courier New" pitchFamily="49" charset="0"/>
              </a:rPr>
              <a:t>discr</a:t>
            </a:r>
            <a:r>
              <a:rPr lang="en-US" sz="1800" b="1" kern="0" dirty="0">
                <a:solidFill>
                  <a:sysClr val="windowText" lastClr="000000"/>
                </a:solidFill>
                <a:latin typeface="Courier New" pitchFamily="49" charset="0"/>
                <a:cs typeface="Courier New" pitchFamily="49" charset="0"/>
              </a:rPr>
              <a:t> &lt; 0) </a:t>
            </a:r>
            <a:r>
              <a:rPr lang="en-US" sz="1800" b="1" kern="0" dirty="0">
                <a:solidFill>
                  <a:srgbClr val="00B0F0"/>
                </a:solidFill>
                <a:latin typeface="Courier New" pitchFamily="49" charset="0"/>
                <a:cs typeface="Courier New" pitchFamily="49" charset="0"/>
              </a:rPr>
              <a:t>return hit</a:t>
            </a:r>
            <a:r>
              <a:rPr lang="en-US" sz="1800" b="1" kern="0" dirty="0">
                <a:solidFill>
                  <a:sysClr val="windowText" lastClr="000000"/>
                </a:solidFill>
                <a:latin typeface="Courier New" pitchFamily="49" charset="0"/>
                <a:cs typeface="Courier New" pitchFamily="49" charset="0"/>
              </a:rPr>
              <a:t>; else </a:t>
            </a:r>
            <a:r>
              <a:rPr lang="en-US" sz="1800" b="1" kern="0" dirty="0" err="1">
                <a:solidFill>
                  <a:sysClr val="windowText" lastClr="000000"/>
                </a:solidFill>
                <a:latin typeface="Courier New" pitchFamily="49" charset="0"/>
                <a:cs typeface="Courier New" pitchFamily="49" charset="0"/>
              </a:rPr>
              <a:t>discr</a:t>
            </a:r>
            <a:r>
              <a:rPr lang="en-US" sz="1800" b="1" kern="0" dirty="0">
                <a:solidFill>
                  <a:sysClr val="windowText" lastClr="000000"/>
                </a:solidFill>
                <a:latin typeface="Courier New" pitchFamily="49" charset="0"/>
                <a:cs typeface="Courier New" pitchFamily="49" charset="0"/>
              </a:rPr>
              <a:t> = </a:t>
            </a:r>
            <a:r>
              <a:rPr lang="en-US" sz="1800" b="1" kern="0" dirty="0" err="1">
                <a:solidFill>
                  <a:sysClr val="windowText" lastClr="000000"/>
                </a:solidFill>
                <a:latin typeface="Courier New" pitchFamily="49" charset="0"/>
                <a:cs typeface="Courier New" pitchFamily="49" charset="0"/>
              </a:rPr>
              <a:t>sqrtf</a:t>
            </a:r>
            <a:r>
              <a:rPr lang="en-US" sz="1800" b="1" kern="0" dirty="0">
                <a:solidFill>
                  <a:sysClr val="windowText" lastClr="000000"/>
                </a:solidFill>
                <a:latin typeface="Courier New" pitchFamily="49" charset="0"/>
                <a:cs typeface="Courier New" pitchFamily="49" charset="0"/>
              </a:rPr>
              <a:t>(</a:t>
            </a:r>
            <a:r>
              <a:rPr lang="en-US" sz="1800" b="1" kern="0" dirty="0" err="1">
                <a:solidFill>
                  <a:sysClr val="windowText" lastClr="000000"/>
                </a:solidFill>
                <a:latin typeface="Courier New" pitchFamily="49" charset="0"/>
                <a:cs typeface="Courier New" pitchFamily="49" charset="0"/>
              </a:rPr>
              <a:t>discr</a:t>
            </a:r>
            <a:r>
              <a:rPr lang="en-US" sz="18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float t1 = (-b + </a:t>
            </a:r>
            <a:r>
              <a:rPr lang="en-US" sz="1800" b="1" kern="0" dirty="0" err="1">
                <a:solidFill>
                  <a:sysClr val="windowText" lastClr="000000"/>
                </a:solidFill>
                <a:latin typeface="Courier New" pitchFamily="49" charset="0"/>
                <a:cs typeface="Courier New" pitchFamily="49" charset="0"/>
              </a:rPr>
              <a:t>discr</a:t>
            </a:r>
            <a:r>
              <a:rPr lang="en-US" sz="1800" b="1" kern="0" dirty="0">
                <a:solidFill>
                  <a:sysClr val="windowText" lastClr="000000"/>
                </a:solidFill>
                <a:latin typeface="Courier New" pitchFamily="49" charset="0"/>
                <a:cs typeface="Courier New" pitchFamily="49" charset="0"/>
              </a:rPr>
              <a:t>)/2/a, t2 = (-b - </a:t>
            </a:r>
            <a:r>
              <a:rPr lang="en-US" sz="1800" b="1" kern="0" dirty="0" err="1">
                <a:solidFill>
                  <a:sysClr val="windowText" lastClr="000000"/>
                </a:solidFill>
                <a:latin typeface="Courier New" pitchFamily="49" charset="0"/>
                <a:cs typeface="Courier New" pitchFamily="49" charset="0"/>
              </a:rPr>
              <a:t>discr</a:t>
            </a:r>
            <a:r>
              <a:rPr lang="en-US" sz="1800" b="1" kern="0" dirty="0">
                <a:solidFill>
                  <a:sysClr val="windowText" lastClr="000000"/>
                </a:solidFill>
                <a:latin typeface="Courier New" pitchFamily="49" charset="0"/>
                <a:cs typeface="Courier New" pitchFamily="49" charset="0"/>
              </a:rPr>
              <a:t>)/2/a;</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if (t1 &lt;= 0) </a:t>
            </a:r>
            <a:r>
              <a:rPr lang="en-US" sz="1800" b="1" kern="0" dirty="0">
                <a:solidFill>
                  <a:srgbClr val="00B0F0"/>
                </a:solidFill>
                <a:latin typeface="Courier New" pitchFamily="49" charset="0"/>
                <a:cs typeface="Courier New" pitchFamily="49" charset="0"/>
              </a:rPr>
              <a:t>return hit</a:t>
            </a:r>
            <a:r>
              <a:rPr lang="en-US" sz="1800" b="1" kern="0" dirty="0">
                <a:solidFill>
                  <a:sysClr val="windowText" lastClr="000000"/>
                </a:solidFill>
                <a:latin typeface="Courier New" pitchFamily="49" charset="0"/>
                <a:cs typeface="Courier New" pitchFamily="49" charset="0"/>
              </a:rPr>
              <a:t>; // t1 &gt;= t2 for sure</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en-US" sz="1800" b="1" kern="0" dirty="0">
                <a:solidFill>
                  <a:srgbClr val="00B0F0"/>
                </a:solidFill>
                <a:latin typeface="Courier New" pitchFamily="49" charset="0"/>
                <a:cs typeface="Courier New" pitchFamily="49" charset="0"/>
              </a:rPr>
              <a:t>hit.t</a:t>
            </a:r>
            <a:r>
              <a:rPr lang="en-US" sz="1800" b="1" kern="0" dirty="0">
                <a:solidFill>
                  <a:sysClr val="windowText" lastClr="000000"/>
                </a:solidFill>
                <a:latin typeface="Courier New" pitchFamily="49" charset="0"/>
                <a:cs typeface="Courier New" pitchFamily="49" charset="0"/>
              </a:rPr>
              <a:t> = (t2 &gt; 0) ? t2 : t1;</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en-US" sz="1800" b="1" kern="0" dirty="0" err="1">
                <a:solidFill>
                  <a:srgbClr val="00B0F0"/>
                </a:solidFill>
                <a:latin typeface="Courier New" pitchFamily="49" charset="0"/>
                <a:cs typeface="Courier New" pitchFamily="49" charset="0"/>
              </a:rPr>
              <a:t>hit.position</a:t>
            </a:r>
            <a:r>
              <a:rPr lang="en-US" sz="1800" b="1" kern="0" dirty="0">
                <a:solidFill>
                  <a:sysClr val="windowText" lastClr="000000"/>
                </a:solidFill>
                <a:latin typeface="Courier New" pitchFamily="49" charset="0"/>
                <a:cs typeface="Courier New" pitchFamily="49" charset="0"/>
              </a:rPr>
              <a:t> = </a:t>
            </a:r>
            <a:r>
              <a:rPr lang="en-US" sz="1800" b="1" kern="0" dirty="0" err="1">
                <a:solidFill>
                  <a:srgbClr val="00B050"/>
                </a:solidFill>
                <a:latin typeface="Courier New" pitchFamily="49" charset="0"/>
                <a:cs typeface="Courier New" pitchFamily="49" charset="0"/>
              </a:rPr>
              <a:t>ray.start</a:t>
            </a:r>
            <a:r>
              <a:rPr lang="en-US" sz="1800" b="1" kern="0" dirty="0">
                <a:solidFill>
                  <a:sysClr val="windowText" lastClr="000000"/>
                </a:solidFill>
                <a:latin typeface="Courier New" pitchFamily="49" charset="0"/>
                <a:cs typeface="Courier New" pitchFamily="49" charset="0"/>
              </a:rPr>
              <a:t> + </a:t>
            </a:r>
            <a:r>
              <a:rPr lang="en-US" sz="1800" b="1" kern="0" dirty="0" err="1">
                <a:solidFill>
                  <a:srgbClr val="00B050"/>
                </a:solidFill>
                <a:latin typeface="Courier New" pitchFamily="49" charset="0"/>
                <a:cs typeface="Courier New" pitchFamily="49" charset="0"/>
              </a:rPr>
              <a:t>ray.dir</a:t>
            </a:r>
            <a:r>
              <a:rPr lang="en-US" sz="1800" b="1" kern="0" dirty="0">
                <a:solidFill>
                  <a:sysClr val="windowText" lastClr="000000"/>
                </a:solidFill>
                <a:latin typeface="Courier New" pitchFamily="49" charset="0"/>
                <a:cs typeface="Courier New" pitchFamily="49" charset="0"/>
              </a:rPr>
              <a:t> * hit.t;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en-US" sz="1800" b="1" kern="0" dirty="0" err="1">
                <a:solidFill>
                  <a:srgbClr val="00B0F0"/>
                </a:solidFill>
                <a:latin typeface="Courier New" pitchFamily="49" charset="0"/>
                <a:cs typeface="Courier New" pitchFamily="49" charset="0"/>
              </a:rPr>
              <a:t>hit.normal</a:t>
            </a:r>
            <a:r>
              <a:rPr lang="en-US" sz="1800" b="1" kern="0" dirty="0">
                <a:solidFill>
                  <a:sysClr val="windowText" lastClr="000000"/>
                </a:solidFill>
                <a:latin typeface="Courier New" pitchFamily="49" charset="0"/>
                <a:cs typeface="Courier New" pitchFamily="49" charset="0"/>
              </a:rPr>
              <a:t> = (</a:t>
            </a:r>
            <a:r>
              <a:rPr lang="en-US" sz="1800" b="1" kern="0" dirty="0" err="1">
                <a:solidFill>
                  <a:sysClr val="windowText" lastClr="000000"/>
                </a:solidFill>
                <a:latin typeface="Courier New" pitchFamily="49" charset="0"/>
                <a:cs typeface="Courier New" pitchFamily="49" charset="0"/>
              </a:rPr>
              <a:t>hit.position</a:t>
            </a:r>
            <a:r>
              <a:rPr lang="en-US" sz="1800" b="1" kern="0" dirty="0">
                <a:solidFill>
                  <a:sysClr val="windowText" lastClr="000000"/>
                </a:solidFill>
                <a:latin typeface="Courier New" pitchFamily="49" charset="0"/>
                <a:cs typeface="Courier New" pitchFamily="49" charset="0"/>
              </a:rPr>
              <a:t> - </a:t>
            </a:r>
            <a:r>
              <a:rPr lang="en-US" sz="1800" b="1" kern="0" dirty="0">
                <a:solidFill>
                  <a:srgbClr val="C00000"/>
                </a:solidFill>
                <a:latin typeface="Courier New" pitchFamily="49" charset="0"/>
                <a:cs typeface="Courier New" pitchFamily="49" charset="0"/>
              </a:rPr>
              <a:t>center</a:t>
            </a:r>
            <a:r>
              <a:rPr lang="en-US" sz="1800" b="1" kern="0" dirty="0">
                <a:solidFill>
                  <a:sysClr val="windowText" lastClr="000000"/>
                </a:solidFill>
                <a:latin typeface="Courier New" pitchFamily="49" charset="0"/>
                <a:cs typeface="Courier New" pitchFamily="49" charset="0"/>
              </a:rPr>
              <a:t>)/</a:t>
            </a:r>
            <a:r>
              <a:rPr lang="en-US" sz="1800" b="1" kern="0" dirty="0">
                <a:solidFill>
                  <a:srgbClr val="C00000"/>
                </a:solidFill>
                <a:latin typeface="Courier New" pitchFamily="49" charset="0"/>
                <a:cs typeface="Courier New" pitchFamily="49" charset="0"/>
              </a:rPr>
              <a:t>radius</a:t>
            </a:r>
            <a:r>
              <a:rPr lang="en-US" sz="1800" b="1" kern="0" dirty="0" smtClean="0">
                <a:solidFill>
                  <a:sysClr val="windowText" lastClr="000000"/>
                </a:solidFill>
                <a:latin typeface="Courier New" pitchFamily="49" charset="0"/>
                <a:cs typeface="Courier New" pitchFamily="49" charset="0"/>
              </a:rPr>
              <a:t>;</a:t>
            </a:r>
            <a:r>
              <a:rPr lang="hu-HU" sz="1800" b="1" kern="0" dirty="0" smtClean="0">
                <a:solidFill>
                  <a:sysClr val="windowText" lastClr="000000"/>
                </a:solidFill>
                <a:latin typeface="Courier New" pitchFamily="49" charset="0"/>
                <a:cs typeface="Courier New" pitchFamily="49" charset="0"/>
              </a:rPr>
              <a:t> </a:t>
            </a:r>
            <a:r>
              <a:rPr lang="en-US" sz="1800" b="1" kern="0" dirty="0" smtClean="0">
                <a:solidFill>
                  <a:sysClr val="windowText" lastClr="000000"/>
                </a:solidFill>
                <a:latin typeface="Courier New" pitchFamily="49" charset="0"/>
                <a:cs typeface="Courier New" pitchFamily="49" charset="0"/>
              </a:rPr>
              <a:t>// Only for sphere!!!</a:t>
            </a:r>
            <a:endParaRPr lang="en-US" sz="1800" b="1" kern="0" dirty="0">
              <a:solidFill>
                <a:sysClr val="windowText" lastClr="000000"/>
              </a:solidFill>
              <a:latin typeface="Courier New" pitchFamily="49" charset="0"/>
              <a:cs typeface="Courier New" pitchFamily="49" charset="0"/>
            </a:endParaRP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en-US" sz="1800" b="1" kern="0" dirty="0" err="1">
                <a:solidFill>
                  <a:srgbClr val="00B0F0"/>
                </a:solidFill>
                <a:latin typeface="Courier New" pitchFamily="49" charset="0"/>
                <a:cs typeface="Courier New" pitchFamily="49" charset="0"/>
              </a:rPr>
              <a:t>hit.material</a:t>
            </a:r>
            <a:r>
              <a:rPr lang="en-US" sz="1800" b="1" kern="0" dirty="0">
                <a:solidFill>
                  <a:sysClr val="windowText" lastClr="000000"/>
                </a:solidFill>
                <a:latin typeface="Courier New" pitchFamily="49" charset="0"/>
                <a:cs typeface="Courier New" pitchFamily="49" charset="0"/>
              </a:rPr>
              <a:t> = </a:t>
            </a:r>
            <a:r>
              <a:rPr lang="en-US" sz="1800" b="1" kern="0" dirty="0">
                <a:solidFill>
                  <a:srgbClr val="C00000"/>
                </a:solidFill>
                <a:latin typeface="Courier New" pitchFamily="49" charset="0"/>
                <a:cs typeface="Courier New" pitchFamily="49" charset="0"/>
              </a:rPr>
              <a:t>material</a:t>
            </a:r>
            <a:r>
              <a:rPr lang="en-US" sz="1800" b="1" kern="0" dirty="0">
                <a:solidFill>
                  <a:sysClr val="windowText" lastClr="000000"/>
                </a:solidFill>
                <a:latin typeface="Courier New" pitchFamily="49" charset="0"/>
                <a:cs typeface="Courier New" pitchFamily="49" charset="0"/>
              </a:rPr>
              <a: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r>
              <a:rPr lang="en-US" sz="1800" b="1" kern="0" dirty="0">
                <a:solidFill>
                  <a:srgbClr val="00B0F0"/>
                </a:solidFill>
                <a:latin typeface="Courier New" pitchFamily="49" charset="0"/>
                <a:cs typeface="Courier New" pitchFamily="49" charset="0"/>
              </a:rPr>
              <a:t>return hit;</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   }</a:t>
            </a:r>
          </a:p>
          <a:p>
            <a:pPr fontAlgn="auto">
              <a:spcBef>
                <a:spcPts val="0"/>
              </a:spcBef>
              <a:spcAft>
                <a:spcPts val="0"/>
              </a:spcAft>
              <a:defRPr/>
            </a:pPr>
            <a:r>
              <a:rPr lang="en-US" sz="1800" b="1" kern="0" dirty="0">
                <a:solidFill>
                  <a:sysClr val="windowText" lastClr="000000"/>
                </a:solidFill>
                <a:latin typeface="Courier New" pitchFamily="49" charset="0"/>
                <a:cs typeface="Courier New" pitchFamily="49" charset="0"/>
              </a:rPr>
              <a:t>};</a:t>
            </a:r>
          </a:p>
        </p:txBody>
      </p:sp>
      <p:sp>
        <p:nvSpPr>
          <p:cNvPr id="2" name="Cím 1"/>
          <p:cNvSpPr>
            <a:spLocks noGrp="1"/>
          </p:cNvSpPr>
          <p:nvPr>
            <p:ph type="title"/>
          </p:nvPr>
        </p:nvSpPr>
        <p:spPr>
          <a:xfrm>
            <a:off x="1524000" y="80"/>
            <a:ext cx="9144000" cy="1143000"/>
          </a:xfrm>
        </p:spPr>
        <p:txBody>
          <a:bodyPr>
            <a:normAutofit/>
          </a:bodyPr>
          <a:lstStyle/>
          <a:p>
            <a:pPr>
              <a:defRPr/>
            </a:pPr>
            <a:r>
              <a:rPr lang="en-US" dirty="0" smtClean="0">
                <a:solidFill>
                  <a:srgbClr val="FF0000"/>
                </a:solidFill>
              </a:rPr>
              <a:t>Sphere mint </a:t>
            </a:r>
            <a:r>
              <a:rPr lang="en-US" dirty="0" err="1" smtClean="0">
                <a:solidFill>
                  <a:srgbClr val="FF0000"/>
                </a:solidFill>
              </a:rPr>
              <a:t>Intersectable</a:t>
            </a:r>
            <a:endParaRPr lang="hu-HU"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2208213" y="168600"/>
            <a:ext cx="7772400" cy="1143000"/>
          </a:xfrm>
        </p:spPr>
        <p:txBody>
          <a:bodyPr/>
          <a:lstStyle/>
          <a:p>
            <a:pPr>
              <a:defRPr/>
            </a:pPr>
            <a:r>
              <a:rPr lang="hu-HU" dirty="0" smtClean="0">
                <a:solidFill>
                  <a:srgbClr val="FF0000"/>
                </a:solidFill>
              </a:rPr>
              <a:t>Implicit felületek</a:t>
            </a:r>
          </a:p>
        </p:txBody>
      </p:sp>
      <mc:AlternateContent xmlns:mc="http://schemas.openxmlformats.org/markup-compatibility/2006" xmlns:a14="http://schemas.microsoft.com/office/drawing/2010/main">
        <mc:Choice Requires="a14">
          <p:sp>
            <p:nvSpPr>
              <p:cNvPr id="26627" name="Rectangle 3"/>
              <p:cNvSpPr>
                <a:spLocks noGrp="1" noChangeArrowheads="1"/>
              </p:cNvSpPr>
              <p:nvPr>
                <p:ph idx="1"/>
              </p:nvPr>
            </p:nvSpPr>
            <p:spPr>
              <a:xfrm>
                <a:off x="767408" y="1321125"/>
                <a:ext cx="10081120" cy="2447702"/>
              </a:xfrm>
            </p:spPr>
            <p:txBody>
              <a:bodyPr>
                <a:normAutofit/>
              </a:bodyPr>
              <a:lstStyle/>
              <a:p>
                <a:pPr>
                  <a:lnSpc>
                    <a:spcPct val="90000"/>
                  </a:lnSpc>
                </a:pPr>
                <a:r>
                  <a:rPr lang="en-GB" altLang="en-US" sz="2800" dirty="0" smtClean="0"/>
                  <a:t>A </a:t>
                </a:r>
                <a:r>
                  <a:rPr lang="en-GB" altLang="en-US" sz="2800" dirty="0" err="1"/>
                  <a:t>fel</a:t>
                </a:r>
                <a:r>
                  <a:rPr lang="hu-HU" altLang="en-US" sz="2800" dirty="0"/>
                  <a:t>ület pontjai:</a:t>
                </a:r>
                <a:r>
                  <a:rPr lang="hu-HU" altLang="en-US" sz="2800" i="1" dirty="0"/>
                  <a:t> </a:t>
                </a:r>
                <a14:m>
                  <m:oMath xmlns:m="http://schemas.openxmlformats.org/officeDocument/2006/math">
                    <m:r>
                      <a:rPr lang="hu-HU" sz="2800" i="1">
                        <a:latin typeface="Cambria Math"/>
                      </a:rPr>
                      <m:t>𝑓</m:t>
                    </m:r>
                    <m:d>
                      <m:dPr>
                        <m:ctrlPr>
                          <a:rPr lang="hu-HU" sz="2800" i="1">
                            <a:latin typeface="Cambria Math" panose="02040503050406030204" pitchFamily="18" charset="0"/>
                          </a:rPr>
                        </m:ctrlPr>
                      </m:dPr>
                      <m:e>
                        <m:r>
                          <a:rPr lang="en-US" sz="2800" b="1" i="1">
                            <a:latin typeface="Cambria Math"/>
                          </a:rPr>
                          <m:t>𝒓</m:t>
                        </m:r>
                      </m:e>
                    </m:d>
                    <m:r>
                      <a:rPr lang="en-US" sz="2800" i="1">
                        <a:latin typeface="Cambria Math"/>
                      </a:rPr>
                      <m:t>=0</m:t>
                    </m:r>
                  </m:oMath>
                </a14:m>
                <a:endParaRPr lang="en-US" altLang="en-US" sz="2800" dirty="0">
                  <a:cs typeface="Times New Roman" panose="02020603050405020304" pitchFamily="18" charset="0"/>
                </a:endParaRPr>
              </a:p>
              <a:p>
                <a:pPr>
                  <a:lnSpc>
                    <a:spcPct val="90000"/>
                  </a:lnSpc>
                </a:pPr>
                <a:r>
                  <a:rPr lang="en-US" altLang="en-US" sz="2800" dirty="0" err="1">
                    <a:cs typeface="Times New Roman" panose="02020603050405020304" pitchFamily="18" charset="0"/>
                  </a:rPr>
                  <a:t>Sug</a:t>
                </a:r>
                <a:r>
                  <a:rPr lang="hu-HU" altLang="en-US" sz="2800" dirty="0">
                    <a:cs typeface="Times New Roman" panose="02020603050405020304" pitchFamily="18" charset="0"/>
                  </a:rPr>
                  <a:t>ár: </a:t>
                </a:r>
                <a14:m>
                  <m:oMath xmlns:m="http://schemas.openxmlformats.org/officeDocument/2006/math">
                    <m:r>
                      <a:rPr lang="hu-HU" altLang="en-US" sz="2800" b="1" i="1" dirty="0">
                        <a:latin typeface="Cambria Math"/>
                      </a:rPr>
                      <m:t>𝒓𝒂𝒚</m:t>
                    </m:r>
                    <m:r>
                      <a:rPr lang="hu-HU" altLang="en-US" sz="2800" i="1" dirty="0">
                        <a:latin typeface="Cambria Math"/>
                      </a:rPr>
                      <m:t>(</m:t>
                    </m:r>
                    <m:r>
                      <a:rPr lang="hu-HU" altLang="en-US" sz="2800" i="1" dirty="0">
                        <a:latin typeface="Cambria Math"/>
                      </a:rPr>
                      <m:t>𝑡</m:t>
                    </m:r>
                    <m:r>
                      <a:rPr lang="hu-HU" altLang="en-US" sz="2800" i="1" dirty="0">
                        <a:latin typeface="Cambria Math"/>
                      </a:rPr>
                      <m:t>)=</m:t>
                    </m:r>
                    <m:r>
                      <a:rPr lang="en-US" altLang="en-US" sz="2800" b="1" i="1" dirty="0">
                        <a:latin typeface="Cambria Math"/>
                      </a:rPr>
                      <m:t>𝒔</m:t>
                    </m:r>
                    <m:r>
                      <a:rPr lang="hu-HU" altLang="en-US" sz="2800" i="1" dirty="0">
                        <a:latin typeface="Cambria Math"/>
                      </a:rPr>
                      <m:t>+</m:t>
                    </m:r>
                    <m:r>
                      <a:rPr lang="en-US" altLang="en-US" sz="2800" b="1" i="1" dirty="0" err="1">
                        <a:latin typeface="Cambria Math"/>
                      </a:rPr>
                      <m:t>𝒅</m:t>
                    </m:r>
                    <m:r>
                      <a:rPr lang="hu-HU" altLang="en-US" sz="2800" i="1" dirty="0">
                        <a:latin typeface="Cambria Math"/>
                      </a:rPr>
                      <m:t>·</m:t>
                    </m:r>
                    <m:r>
                      <a:rPr lang="hu-HU" altLang="en-US" sz="2800" i="1" dirty="0">
                        <a:latin typeface="Cambria Math"/>
                      </a:rPr>
                      <m:t>𝑡</m:t>
                    </m:r>
                  </m:oMath>
                </a14:m>
                <a:endParaRPr lang="hu-HU" altLang="en-US" sz="2800" dirty="0"/>
              </a:p>
              <a:p>
                <a:pPr>
                  <a:lnSpc>
                    <a:spcPct val="90000"/>
                  </a:lnSpc>
                </a:pPr>
                <a:r>
                  <a:rPr lang="hu-HU" altLang="en-US" sz="2800" dirty="0">
                    <a:cs typeface="Times New Roman" panose="02020603050405020304" pitchFamily="18" charset="0"/>
                  </a:rPr>
                  <a:t>Metszés</a:t>
                </a:r>
                <a:r>
                  <a:rPr lang="en-US" altLang="en-US" sz="2800" dirty="0">
                    <a:cs typeface="Times New Roman" panose="02020603050405020304" pitchFamily="18" charset="0"/>
                  </a:rPr>
                  <a:t> </a:t>
                </a:r>
                <a:r>
                  <a:rPr lang="en-US" altLang="en-US" sz="2800" dirty="0" err="1">
                    <a:cs typeface="Times New Roman" panose="02020603050405020304" pitchFamily="18" charset="0"/>
                  </a:rPr>
                  <a:t>param</a:t>
                </a:r>
                <a:r>
                  <a:rPr lang="hu-HU" altLang="en-US" sz="2800" dirty="0">
                    <a:cs typeface="Times New Roman" panose="02020603050405020304" pitchFamily="18" charset="0"/>
                  </a:rPr>
                  <a:t>éter</a:t>
                </a:r>
                <a:r>
                  <a:rPr lang="en-US" altLang="en-US" sz="2800" dirty="0">
                    <a:cs typeface="Times New Roman" panose="02020603050405020304" pitchFamily="18" charset="0"/>
                  </a:rPr>
                  <a:t> </a:t>
                </a:r>
                <a14:m>
                  <m:oMath xmlns:m="http://schemas.openxmlformats.org/officeDocument/2006/math">
                    <m:sSup>
                      <m:sSupPr>
                        <m:ctrlPr>
                          <a:rPr lang="hu-HU" altLang="en-US" sz="2800" i="1" dirty="0">
                            <a:latin typeface="Cambria Math" panose="02040503050406030204" pitchFamily="18" charset="0"/>
                          </a:rPr>
                        </m:ctrlPr>
                      </m:sSupPr>
                      <m:e>
                        <m:r>
                          <a:rPr lang="hu-HU" altLang="en-US" sz="2800" i="1" dirty="0">
                            <a:latin typeface="Cambria Math"/>
                          </a:rPr>
                          <m:t>𝑡</m:t>
                        </m:r>
                      </m:e>
                      <m:sup>
                        <m:r>
                          <a:rPr lang="en-US" altLang="en-US" sz="2800" i="1" dirty="0">
                            <a:latin typeface="Cambria Math"/>
                          </a:rPr>
                          <m:t>∗</m:t>
                        </m:r>
                      </m:sup>
                    </m:sSup>
                  </m:oMath>
                </a14:m>
                <a:r>
                  <a:rPr lang="en-US" altLang="en-US" sz="2800" dirty="0">
                    <a:cs typeface="Times New Roman" panose="02020603050405020304" pitchFamily="18" charset="0"/>
                  </a:rPr>
                  <a:t>: </a:t>
                </a:r>
                <a:r>
                  <a:rPr lang="hu-HU" altLang="en-US" sz="2800" dirty="0">
                    <a:cs typeface="Times New Roman" panose="02020603050405020304" pitchFamily="18" charset="0"/>
                  </a:rPr>
                  <a:t> </a:t>
                </a:r>
                <a14:m>
                  <m:oMath xmlns:m="http://schemas.openxmlformats.org/officeDocument/2006/math">
                    <m:r>
                      <a:rPr lang="hu-HU" sz="2800" i="1">
                        <a:latin typeface="Cambria Math"/>
                      </a:rPr>
                      <m:t>𝑓</m:t>
                    </m:r>
                    <m:d>
                      <m:dPr>
                        <m:ctrlPr>
                          <a:rPr lang="hu-HU" sz="2800" i="1">
                            <a:latin typeface="Cambria Math" panose="02040503050406030204" pitchFamily="18" charset="0"/>
                          </a:rPr>
                        </m:ctrlPr>
                      </m:dPr>
                      <m:e>
                        <m:r>
                          <a:rPr lang="en-US" altLang="en-US" sz="2800" b="1" i="1" dirty="0">
                            <a:latin typeface="Cambria Math"/>
                          </a:rPr>
                          <m:t>𝒔</m:t>
                        </m:r>
                        <m:r>
                          <a:rPr lang="hu-HU" altLang="en-US" sz="2800" i="1" dirty="0">
                            <a:latin typeface="Cambria Math"/>
                          </a:rPr>
                          <m:t>+</m:t>
                        </m:r>
                        <m:r>
                          <a:rPr lang="en-US" altLang="en-US" sz="2800" b="1" i="1" dirty="0" err="1">
                            <a:latin typeface="Cambria Math"/>
                          </a:rPr>
                          <m:t>𝒅</m:t>
                        </m:r>
                        <m:r>
                          <a:rPr lang="hu-HU" altLang="en-US" sz="2800" i="1" dirty="0">
                            <a:latin typeface="Cambria Math"/>
                          </a:rPr>
                          <m:t>·</m:t>
                        </m:r>
                        <m:r>
                          <a:rPr lang="hu-HU" altLang="en-US" sz="2800" b="0" i="1" dirty="0" smtClean="0">
                            <a:latin typeface="Cambria Math" panose="02040503050406030204" pitchFamily="18" charset="0"/>
                          </a:rPr>
                          <m:t>𝑡</m:t>
                        </m:r>
                      </m:e>
                    </m:d>
                    <m:r>
                      <a:rPr lang="en-US" sz="2800" i="1">
                        <a:latin typeface="Cambria Math"/>
                      </a:rPr>
                      <m:t>=0</m:t>
                    </m:r>
                  </m:oMath>
                </a14:m>
                <a:endParaRPr lang="en-US" sz="2800" dirty="0"/>
              </a:p>
              <a:p>
                <a:pPr>
                  <a:lnSpc>
                    <a:spcPct val="90000"/>
                  </a:lnSpc>
                </a:pPr>
                <a:r>
                  <a:rPr lang="hu-HU" altLang="en-US" sz="2800" dirty="0">
                    <a:cs typeface="Times New Roman" panose="02020603050405020304" pitchFamily="18" charset="0"/>
                  </a:rPr>
                  <a:t>Metszéspont: </a:t>
                </a:r>
                <a14:m>
                  <m:oMath xmlns:m="http://schemas.openxmlformats.org/officeDocument/2006/math">
                    <m:sSup>
                      <m:sSupPr>
                        <m:ctrlPr>
                          <a:rPr lang="hu-HU" altLang="en-US" sz="2800" i="1" dirty="0">
                            <a:latin typeface="Cambria Math" panose="02040503050406030204" pitchFamily="18" charset="0"/>
                          </a:rPr>
                        </m:ctrlPr>
                      </m:sSupPr>
                      <m:e>
                        <m:r>
                          <a:rPr lang="hu-HU" altLang="en-US" sz="2800" b="1" i="1" dirty="0">
                            <a:latin typeface="Cambria Math"/>
                          </a:rPr>
                          <m:t>𝒓</m:t>
                        </m:r>
                      </m:e>
                      <m:sup>
                        <m:r>
                          <a:rPr lang="en-US" altLang="en-US" sz="2800" i="1" dirty="0">
                            <a:latin typeface="Cambria Math"/>
                          </a:rPr>
                          <m:t>∗</m:t>
                        </m:r>
                      </m:sup>
                    </m:sSup>
                    <m:r>
                      <a:rPr lang="en-US" altLang="en-US" sz="2800" i="1" dirty="0">
                        <a:latin typeface="Cambria Math"/>
                      </a:rPr>
                      <m:t>=</m:t>
                    </m:r>
                    <m:r>
                      <a:rPr lang="hu-HU" altLang="en-US" sz="2800" b="1" i="1" dirty="0">
                        <a:latin typeface="Cambria Math"/>
                      </a:rPr>
                      <m:t>𝒓𝒂𝒚</m:t>
                    </m:r>
                    <m:r>
                      <a:rPr lang="hu-HU" altLang="en-US" sz="2800" i="1" dirty="0">
                        <a:latin typeface="Cambria Math"/>
                      </a:rPr>
                      <m:t>(</m:t>
                    </m:r>
                    <m:sSup>
                      <m:sSupPr>
                        <m:ctrlPr>
                          <a:rPr lang="hu-HU" altLang="en-US" sz="2800" i="1" dirty="0">
                            <a:latin typeface="Cambria Math" panose="02040503050406030204" pitchFamily="18" charset="0"/>
                          </a:rPr>
                        </m:ctrlPr>
                      </m:sSupPr>
                      <m:e>
                        <m:r>
                          <a:rPr lang="hu-HU" altLang="en-US" sz="2800" i="1" dirty="0">
                            <a:latin typeface="Cambria Math"/>
                          </a:rPr>
                          <m:t>𝑡</m:t>
                        </m:r>
                      </m:e>
                      <m:sup>
                        <m:r>
                          <a:rPr lang="en-US" altLang="en-US" sz="2800" i="1" dirty="0">
                            <a:latin typeface="Cambria Math"/>
                          </a:rPr>
                          <m:t>∗</m:t>
                        </m:r>
                      </m:sup>
                    </m:sSup>
                    <m:r>
                      <a:rPr lang="hu-HU" altLang="en-US" sz="2800" i="1" dirty="0">
                        <a:latin typeface="Cambria Math"/>
                      </a:rPr>
                      <m:t>)=</m:t>
                    </m:r>
                    <m:r>
                      <a:rPr lang="en-US" altLang="en-US" sz="2800" b="1" i="1" dirty="0">
                        <a:latin typeface="Cambria Math"/>
                      </a:rPr>
                      <m:t>𝒔</m:t>
                    </m:r>
                    <m:r>
                      <a:rPr lang="hu-HU" altLang="en-US" sz="2800" i="1" dirty="0">
                        <a:latin typeface="Cambria Math"/>
                      </a:rPr>
                      <m:t>+</m:t>
                    </m:r>
                    <m:r>
                      <a:rPr lang="en-US" altLang="en-US" sz="2800" b="1" i="1" dirty="0" err="1">
                        <a:latin typeface="Cambria Math"/>
                      </a:rPr>
                      <m:t>𝒅</m:t>
                    </m:r>
                    <m:r>
                      <a:rPr lang="hu-HU" altLang="en-US" sz="2800" i="1" dirty="0">
                        <a:latin typeface="Cambria Math"/>
                      </a:rPr>
                      <m:t>·</m:t>
                    </m:r>
                    <m:sSup>
                      <m:sSupPr>
                        <m:ctrlPr>
                          <a:rPr lang="hu-HU" altLang="en-US" sz="2800" i="1" dirty="0">
                            <a:latin typeface="Cambria Math" panose="02040503050406030204" pitchFamily="18" charset="0"/>
                          </a:rPr>
                        </m:ctrlPr>
                      </m:sSupPr>
                      <m:e>
                        <m:r>
                          <a:rPr lang="hu-HU" altLang="en-US" sz="2800" i="1" dirty="0">
                            <a:latin typeface="Cambria Math"/>
                          </a:rPr>
                          <m:t>𝑡</m:t>
                        </m:r>
                      </m:e>
                      <m:sup>
                        <m:r>
                          <a:rPr lang="en-US" altLang="en-US" sz="2800" i="1" dirty="0">
                            <a:latin typeface="Cambria Math"/>
                          </a:rPr>
                          <m:t>∗</m:t>
                        </m:r>
                      </m:sup>
                    </m:sSup>
                  </m:oMath>
                </a14:m>
                <a:endParaRPr lang="en-US" altLang="en-US" sz="2800" dirty="0">
                  <a:cs typeface="Times New Roman" panose="02020603050405020304" pitchFamily="18" charset="0"/>
                </a:endParaRPr>
              </a:p>
              <a:p>
                <a:pPr>
                  <a:lnSpc>
                    <a:spcPct val="90000"/>
                  </a:lnSpc>
                </a:pPr>
                <a:r>
                  <a:rPr lang="hu-HU" altLang="en-US" sz="2800" dirty="0"/>
                  <a:t>Normálvektor </a:t>
                </a:r>
                <a14:m>
                  <m:oMath xmlns:m="http://schemas.openxmlformats.org/officeDocument/2006/math">
                    <m:r>
                      <a:rPr lang="en-US" sz="2800">
                        <a:latin typeface="Cambria Math"/>
                      </a:rPr>
                      <m:t>=</m:t>
                    </m:r>
                    <m:r>
                      <a:rPr lang="en-US" sz="2800" i="1">
                        <a:latin typeface="Cambria Math"/>
                        <a:ea typeface="Cambria Math"/>
                      </a:rPr>
                      <m:t>𝛻</m:t>
                    </m:r>
                    <m:r>
                      <a:rPr lang="hu-HU" sz="2800" i="1">
                        <a:latin typeface="Cambria Math"/>
                      </a:rPr>
                      <m:t>𝑓</m:t>
                    </m:r>
                    <m:d>
                      <m:dPr>
                        <m:ctrlPr>
                          <a:rPr lang="hu-HU" sz="2800" i="1">
                            <a:latin typeface="Cambria Math" panose="02040503050406030204" pitchFamily="18" charset="0"/>
                          </a:rPr>
                        </m:ctrlPr>
                      </m:dPr>
                      <m:e>
                        <m:sSup>
                          <m:sSupPr>
                            <m:ctrlPr>
                              <a:rPr lang="hu-HU" altLang="en-US" sz="2800" i="1" dirty="0">
                                <a:latin typeface="Cambria Math" panose="02040503050406030204" pitchFamily="18" charset="0"/>
                              </a:rPr>
                            </m:ctrlPr>
                          </m:sSupPr>
                          <m:e>
                            <m:r>
                              <a:rPr lang="hu-HU" altLang="en-US" sz="2800" b="1" i="1" dirty="0">
                                <a:latin typeface="Cambria Math"/>
                              </a:rPr>
                              <m:t>𝒓</m:t>
                            </m:r>
                          </m:e>
                          <m:sup>
                            <m:r>
                              <a:rPr lang="en-US" altLang="en-US" sz="2800" i="1" dirty="0">
                                <a:latin typeface="Cambria Math"/>
                              </a:rPr>
                              <m:t>∗</m:t>
                            </m:r>
                          </m:sup>
                        </m:sSup>
                      </m:e>
                    </m:d>
                  </m:oMath>
                </a14:m>
                <a:endParaRPr lang="hu-HU" altLang="en-US" sz="2800" i="1" dirty="0">
                  <a:cs typeface="Times New Roman" panose="02020603050405020304" pitchFamily="18" charset="0"/>
                </a:endParaRPr>
              </a:p>
            </p:txBody>
          </p:sp>
        </mc:Choice>
        <mc:Fallback xmlns="">
          <p:sp>
            <p:nvSpPr>
              <p:cNvPr id="26627" name="Rectangle 3"/>
              <p:cNvSpPr>
                <a:spLocks noGrp="1" noRot="1" noChangeAspect="1" noMove="1" noResize="1" noEditPoints="1" noAdjustHandles="1" noChangeArrowheads="1" noChangeShapeType="1" noTextEdit="1"/>
              </p:cNvSpPr>
              <p:nvPr>
                <p:ph idx="1"/>
              </p:nvPr>
            </p:nvSpPr>
            <p:spPr>
              <a:xfrm>
                <a:off x="767408" y="1321125"/>
                <a:ext cx="10081120" cy="2447702"/>
              </a:xfrm>
              <a:blipFill>
                <a:blip r:embed="rId3"/>
                <a:stretch>
                  <a:fillRect l="-1088" t="-4239" b="-349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Téglalap 5"/>
              <p:cNvSpPr/>
              <p:nvPr/>
            </p:nvSpPr>
            <p:spPr>
              <a:xfrm>
                <a:off x="767408" y="3480796"/>
                <a:ext cx="10873208" cy="3137782"/>
              </a:xfrm>
              <a:prstGeom prst="rect">
                <a:avLst/>
              </a:prstGeom>
            </p:spPr>
            <p:txBody>
              <a:bodyPr wrap="square">
                <a:spAutoFit/>
              </a:bodyPr>
              <a:lstStyle/>
              <a:p>
                <a:pPr eaLnBrk="1" fontAlgn="auto" hangingPunct="1">
                  <a:lnSpc>
                    <a:spcPct val="90000"/>
                  </a:lnSpc>
                  <a:spcBef>
                    <a:spcPct val="20000"/>
                  </a:spcBef>
                  <a:spcAft>
                    <a:spcPts val="0"/>
                  </a:spcAft>
                </a:pPr>
                <a:endParaRPr lang="en-GB" altLang="en-US" sz="2800" i="1" dirty="0" smtClean="0">
                  <a:solidFill>
                    <a:prstClr val="black"/>
                  </a:solidFill>
                  <a:latin typeface="Calibri"/>
                  <a:cs typeface="Times New Roman" panose="02020603050405020304" pitchFamily="18" charset="0"/>
                </a:endParaRPr>
              </a:p>
              <a:p>
                <a:pPr marL="342900" indent="-342900" eaLnBrk="1" fontAlgn="auto" hangingPunct="1">
                  <a:lnSpc>
                    <a:spcPct val="90000"/>
                  </a:lnSpc>
                  <a:spcBef>
                    <a:spcPct val="20000"/>
                  </a:spcBef>
                  <a:spcAft>
                    <a:spcPts val="0"/>
                  </a:spcAft>
                  <a:buFont typeface="Arial" panose="020B0604020202020204" pitchFamily="34" charset="0"/>
                  <a:buChar char="•"/>
                </a:pPr>
                <a:r>
                  <a:rPr lang="hu-HU" altLang="en-US" sz="2800" b="1" u="sng" dirty="0">
                    <a:solidFill>
                      <a:prstClr val="black"/>
                    </a:solidFill>
                    <a:latin typeface="Calibri"/>
                    <a:cs typeface="Times New Roman" panose="02020603050405020304" pitchFamily="18" charset="0"/>
                  </a:rPr>
                  <a:t>K</a:t>
                </a:r>
                <a:r>
                  <a:rPr lang="en-GB" altLang="en-US" sz="2800" b="1" u="sng" dirty="0" err="1">
                    <a:solidFill>
                      <a:prstClr val="black"/>
                    </a:solidFill>
                    <a:latin typeface="Calibri"/>
                    <a:cs typeface="Times New Roman" panose="02020603050405020304" pitchFamily="18" charset="0"/>
                  </a:rPr>
                  <a:t>vadratikus</a:t>
                </a:r>
                <a:r>
                  <a:rPr lang="en-GB" altLang="en-US" sz="2800" b="1" u="sng" dirty="0">
                    <a:solidFill>
                      <a:prstClr val="black"/>
                    </a:solidFill>
                    <a:latin typeface="Calibri"/>
                    <a:cs typeface="Times New Roman" panose="02020603050405020304" pitchFamily="18" charset="0"/>
                  </a:rPr>
                  <a:t> </a:t>
                </a:r>
                <a:r>
                  <a:rPr lang="en-GB" altLang="en-US" sz="2800" b="1" u="sng" dirty="0" err="1">
                    <a:solidFill>
                      <a:prstClr val="black"/>
                    </a:solidFill>
                    <a:latin typeface="Calibri"/>
                    <a:cs typeface="Times New Roman" panose="02020603050405020304" pitchFamily="18" charset="0"/>
                  </a:rPr>
                  <a:t>fel</a:t>
                </a:r>
                <a:r>
                  <a:rPr lang="hu-HU" altLang="en-US" sz="2800" b="1" u="sng" dirty="0" smtClean="0">
                    <a:solidFill>
                      <a:prstClr val="black"/>
                    </a:solidFill>
                    <a:latin typeface="Calibri"/>
                    <a:cs typeface="Times New Roman" panose="02020603050405020304" pitchFamily="18" charset="0"/>
                  </a:rPr>
                  <a:t>ületek</a:t>
                </a:r>
                <a:r>
                  <a:rPr lang="hu-HU" altLang="en-US" sz="2800" dirty="0" smtClean="0">
                    <a:solidFill>
                      <a:prstClr val="black"/>
                    </a:solidFill>
                    <a:latin typeface="Calibri"/>
                    <a:cs typeface="Times New Roman" panose="02020603050405020304" pitchFamily="18" charset="0"/>
                  </a:rPr>
                  <a:t>: </a:t>
                </a:r>
                <a14:m>
                  <m:oMath xmlns:m="http://schemas.openxmlformats.org/officeDocument/2006/math">
                    <m:r>
                      <a:rPr lang="hu-HU" sz="2800" i="1">
                        <a:solidFill>
                          <a:prstClr val="black"/>
                        </a:solidFill>
                        <a:latin typeface="Cambria Math"/>
                      </a:rPr>
                      <m:t>𝑓</m:t>
                    </m:r>
                    <m:d>
                      <m:dPr>
                        <m:ctrlPr>
                          <a:rPr lang="hu-HU" sz="2800" i="1">
                            <a:solidFill>
                              <a:prstClr val="black"/>
                            </a:solidFill>
                            <a:latin typeface="Cambria Math" panose="02040503050406030204" pitchFamily="18" charset="0"/>
                          </a:rPr>
                        </m:ctrlPr>
                      </m:dPr>
                      <m:e>
                        <m:r>
                          <a:rPr lang="en-US" sz="2800" b="1" i="1">
                            <a:solidFill>
                              <a:prstClr val="black"/>
                            </a:solidFill>
                            <a:latin typeface="Cambria Math"/>
                          </a:rPr>
                          <m:t>𝒓</m:t>
                        </m:r>
                      </m:e>
                    </m:d>
                    <m:r>
                      <a:rPr lang="en-US" sz="2800" i="1">
                        <a:solidFill>
                          <a:prstClr val="black"/>
                        </a:solidFill>
                        <a:latin typeface="Cambria Math"/>
                      </a:rPr>
                      <m:t>=</m:t>
                    </m:r>
                    <m:d>
                      <m:dPr>
                        <m:begChr m:val="["/>
                        <m:endChr m:val="]"/>
                        <m:ctrlPr>
                          <a:rPr lang="en-US" sz="2800" i="1">
                            <a:solidFill>
                              <a:prstClr val="black"/>
                            </a:solidFill>
                            <a:latin typeface="Cambria Math" panose="02040503050406030204" pitchFamily="18" charset="0"/>
                          </a:rPr>
                        </m:ctrlPr>
                      </m:dPr>
                      <m:e>
                        <m:r>
                          <a:rPr lang="en-US" sz="2800" b="1" i="1">
                            <a:solidFill>
                              <a:prstClr val="black"/>
                            </a:solidFill>
                            <a:latin typeface="Cambria Math"/>
                          </a:rPr>
                          <m:t>𝒓</m:t>
                        </m:r>
                        <m:r>
                          <a:rPr lang="en-US" sz="2800" i="1">
                            <a:solidFill>
                              <a:prstClr val="black"/>
                            </a:solidFill>
                            <a:latin typeface="Cambria Math"/>
                          </a:rPr>
                          <m:t>,1</m:t>
                        </m:r>
                      </m:e>
                    </m:d>
                    <m:r>
                      <a:rPr lang="en-US" sz="2800" i="1">
                        <a:solidFill>
                          <a:prstClr val="black"/>
                        </a:solidFill>
                        <a:latin typeface="Cambria Math"/>
                        <a:ea typeface="Cambria Math"/>
                      </a:rPr>
                      <m:t>∙</m:t>
                    </m:r>
                    <m:r>
                      <a:rPr lang="en-US" sz="2800" b="1" i="1">
                        <a:solidFill>
                          <a:prstClr val="black"/>
                        </a:solidFill>
                        <a:latin typeface="Cambria Math"/>
                      </a:rPr>
                      <m:t>𝑸</m:t>
                    </m:r>
                    <m:r>
                      <a:rPr lang="en-US" sz="2800" i="1">
                        <a:solidFill>
                          <a:prstClr val="black"/>
                        </a:solidFill>
                        <a:latin typeface="Cambria Math"/>
                        <a:ea typeface="Cambria Math"/>
                      </a:rPr>
                      <m:t>∙</m:t>
                    </m:r>
                    <m:sSup>
                      <m:sSupPr>
                        <m:ctrlPr>
                          <a:rPr lang="en-US" sz="2800" i="1">
                            <a:solidFill>
                              <a:prstClr val="black"/>
                            </a:solidFill>
                            <a:latin typeface="Cambria Math" panose="02040503050406030204" pitchFamily="18" charset="0"/>
                          </a:rPr>
                        </m:ctrlPr>
                      </m:sSupPr>
                      <m:e>
                        <m:d>
                          <m:dPr>
                            <m:begChr m:val="["/>
                            <m:endChr m:val="]"/>
                            <m:ctrlPr>
                              <a:rPr lang="en-US" sz="2800" b="1" i="1">
                                <a:solidFill>
                                  <a:prstClr val="black"/>
                                </a:solidFill>
                                <a:latin typeface="Cambria Math" panose="02040503050406030204" pitchFamily="18" charset="0"/>
                              </a:rPr>
                            </m:ctrlPr>
                          </m:dPr>
                          <m:e>
                            <m:r>
                              <a:rPr lang="en-US" sz="2800" b="1" i="1">
                                <a:solidFill>
                                  <a:prstClr val="black"/>
                                </a:solidFill>
                                <a:latin typeface="Cambria Math"/>
                              </a:rPr>
                              <m:t>𝒓</m:t>
                            </m:r>
                            <m:r>
                              <a:rPr lang="en-US" sz="2800" i="1">
                                <a:solidFill>
                                  <a:prstClr val="black"/>
                                </a:solidFill>
                                <a:latin typeface="Cambria Math"/>
                              </a:rPr>
                              <m:t>,1</m:t>
                            </m:r>
                          </m:e>
                        </m:d>
                      </m:e>
                      <m:sup>
                        <m:r>
                          <a:rPr lang="en-US" sz="2800" i="1">
                            <a:solidFill>
                              <a:prstClr val="black"/>
                            </a:solidFill>
                            <a:latin typeface="Cambria Math"/>
                          </a:rPr>
                          <m:t>𝑇</m:t>
                        </m:r>
                      </m:sup>
                    </m:sSup>
                    <m:r>
                      <a:rPr lang="en-US" sz="2800" i="1">
                        <a:solidFill>
                          <a:prstClr val="black"/>
                        </a:solidFill>
                        <a:latin typeface="Cambria Math"/>
                      </a:rPr>
                      <m:t>=0</m:t>
                    </m:r>
                    <m:r>
                      <a:rPr lang="en-US" sz="2800" b="0" i="1" smtClean="0">
                        <a:solidFill>
                          <a:prstClr val="black"/>
                        </a:solidFill>
                        <a:latin typeface="Cambria Math" panose="02040503050406030204" pitchFamily="18" charset="0"/>
                      </a:rPr>
                      <m:t>,</m:t>
                    </m:r>
                  </m:oMath>
                </a14:m>
                <a:r>
                  <a:rPr lang="en-GB" altLang="en-US" sz="2800" dirty="0" smtClean="0">
                    <a:solidFill>
                      <a:prstClr val="black"/>
                    </a:solidFill>
                    <a:latin typeface="Calibri"/>
                    <a:cs typeface="Times New Roman" panose="02020603050405020304" pitchFamily="18" charset="0"/>
                  </a:rPr>
                  <a:t>  (</a:t>
                </a:r>
                <a14:m>
                  <m:oMath xmlns:m="http://schemas.openxmlformats.org/officeDocument/2006/math">
                    <m:r>
                      <a:rPr lang="en-US" sz="2800" b="1" i="1">
                        <a:solidFill>
                          <a:prstClr val="black"/>
                        </a:solidFill>
                        <a:latin typeface="Cambria Math"/>
                      </a:rPr>
                      <m:t>𝑸</m:t>
                    </m:r>
                  </m:oMath>
                </a14:m>
                <a:r>
                  <a:rPr lang="en-GB" altLang="en-US" sz="2800" dirty="0" smtClean="0">
                    <a:solidFill>
                      <a:prstClr val="black"/>
                    </a:solidFill>
                    <a:latin typeface="Calibri"/>
                    <a:cs typeface="Times New Roman" panose="02020603050405020304" pitchFamily="18" charset="0"/>
                  </a:rPr>
                  <a:t> szimmetrikus)</a:t>
                </a:r>
                <a:endParaRPr lang="en-GB" altLang="en-US" sz="2800" dirty="0">
                  <a:solidFill>
                    <a:prstClr val="black"/>
                  </a:solidFill>
                  <a:latin typeface="Calibri"/>
                  <a:cs typeface="Times New Roman" panose="02020603050405020304" pitchFamily="18" charset="0"/>
                </a:endParaRPr>
              </a:p>
              <a:p>
                <a:pPr marL="342900" indent="-342900" eaLnBrk="1" fontAlgn="auto" hangingPunct="1">
                  <a:lnSpc>
                    <a:spcPct val="90000"/>
                  </a:lnSpc>
                  <a:spcBef>
                    <a:spcPct val="20000"/>
                  </a:spcBef>
                  <a:spcAft>
                    <a:spcPts val="0"/>
                  </a:spcAft>
                  <a:buFont typeface="Arial" panose="020B0604020202020204" pitchFamily="34" charset="0"/>
                  <a:buChar char="•"/>
                </a:pPr>
                <a:r>
                  <a:rPr lang="en-GB" altLang="en-US" sz="2800" dirty="0">
                    <a:solidFill>
                      <a:prstClr val="black"/>
                    </a:solidFill>
                    <a:latin typeface="Calibri"/>
                    <a:cs typeface="Times New Roman" panose="02020603050405020304" pitchFamily="18" charset="0"/>
                  </a:rPr>
                  <a:t>Mets</a:t>
                </a:r>
                <a:r>
                  <a:rPr lang="hu-HU" altLang="en-US" sz="2800" dirty="0" err="1">
                    <a:solidFill>
                      <a:prstClr val="black"/>
                    </a:solidFill>
                    <a:latin typeface="Calibri"/>
                    <a:cs typeface="Times New Roman" panose="02020603050405020304" pitchFamily="18" charset="0"/>
                  </a:rPr>
                  <a:t>zés</a:t>
                </a:r>
                <a:r>
                  <a:rPr lang="hu-HU" altLang="en-US" sz="2800" dirty="0">
                    <a:solidFill>
                      <a:prstClr val="black"/>
                    </a:solidFill>
                    <a:latin typeface="Calibri"/>
                    <a:cs typeface="Times New Roman" panose="02020603050405020304" pitchFamily="18" charset="0"/>
                  </a:rPr>
                  <a:t> paraméter: </a:t>
                </a:r>
              </a:p>
              <a:p>
                <a:pPr marL="342900" indent="-342900" eaLnBrk="1" fontAlgn="auto" hangingPunct="1">
                  <a:lnSpc>
                    <a:spcPct val="90000"/>
                  </a:lnSpc>
                  <a:spcBef>
                    <a:spcPct val="20000"/>
                  </a:spcBef>
                  <a:spcAft>
                    <a:spcPts val="0"/>
                  </a:spcAft>
                  <a:buFont typeface="Arial" panose="020B0604020202020204" pitchFamily="34" charset="0"/>
                  <a:buChar char="•"/>
                </a:pPr>
                <a:endParaRPr lang="hu-HU" altLang="en-US" sz="400" i="1" dirty="0">
                  <a:solidFill>
                    <a:prstClr val="black"/>
                  </a:solidFill>
                  <a:latin typeface="Cambria Math"/>
                </a:endParaRPr>
              </a:p>
              <a:p>
                <a:pPr marL="179388" indent="-179388" eaLnBrk="1" fontAlgn="auto" hangingPunct="1">
                  <a:lnSpc>
                    <a:spcPct val="90000"/>
                  </a:lnSpc>
                  <a:spcBef>
                    <a:spcPct val="20000"/>
                  </a:spcBef>
                  <a:spcAft>
                    <a:spcPts val="0"/>
                  </a:spcAft>
                </a:pPr>
                <a:r>
                  <a:rPr lang="hu-HU" dirty="0">
                    <a:solidFill>
                      <a:prstClr val="black"/>
                    </a:solidFill>
                  </a:rPr>
                  <a:t> 	</a:t>
                </a:r>
                <a:r>
                  <a:rPr lang="hu-HU" sz="2300" dirty="0">
                    <a:solidFill>
                      <a:prstClr val="black"/>
                    </a:solidFill>
                  </a:rPr>
                  <a:t>  </a:t>
                </a:r>
                <a14:m>
                  <m:oMath xmlns:m="http://schemas.openxmlformats.org/officeDocument/2006/math">
                    <m:d>
                      <m:dPr>
                        <m:begChr m:val="["/>
                        <m:endChr m:val="]"/>
                        <m:ctrlPr>
                          <a:rPr lang="en-US" sz="2800" i="1">
                            <a:solidFill>
                              <a:prstClr val="black"/>
                            </a:solidFill>
                            <a:latin typeface="Cambria Math" panose="02040503050406030204" pitchFamily="18" charset="0"/>
                          </a:rPr>
                        </m:ctrlPr>
                      </m:dPr>
                      <m:e>
                        <m:r>
                          <a:rPr lang="en-US" altLang="en-US" sz="2800" b="1" i="1" dirty="0">
                            <a:solidFill>
                              <a:prstClr val="black"/>
                            </a:solidFill>
                            <a:latin typeface="Cambria Math"/>
                          </a:rPr>
                          <m:t>𝒔</m:t>
                        </m:r>
                        <m:r>
                          <a:rPr lang="hu-HU" altLang="en-US" sz="2800" i="1" dirty="0">
                            <a:solidFill>
                              <a:prstClr val="black"/>
                            </a:solidFill>
                            <a:latin typeface="Cambria Math"/>
                          </a:rPr>
                          <m:t>+</m:t>
                        </m:r>
                        <m:r>
                          <a:rPr lang="en-US" altLang="en-US" sz="2800" b="1" i="1" dirty="0" err="1">
                            <a:solidFill>
                              <a:prstClr val="black"/>
                            </a:solidFill>
                            <a:latin typeface="Cambria Math"/>
                          </a:rPr>
                          <m:t>𝒅</m:t>
                        </m:r>
                        <m:r>
                          <a:rPr lang="hu-HU" altLang="en-US" sz="2800" i="1" dirty="0">
                            <a:solidFill>
                              <a:prstClr val="black"/>
                            </a:solidFill>
                            <a:latin typeface="Cambria Math"/>
                          </a:rPr>
                          <m:t>·</m:t>
                        </m:r>
                        <m:r>
                          <a:rPr lang="hu-HU" altLang="en-US" sz="2800" b="0" i="1" dirty="0" smtClean="0">
                            <a:solidFill>
                              <a:prstClr val="black"/>
                            </a:solidFill>
                            <a:latin typeface="Cambria Math" panose="02040503050406030204" pitchFamily="18" charset="0"/>
                          </a:rPr>
                          <m:t>𝑡</m:t>
                        </m:r>
                        <m:r>
                          <a:rPr lang="en-US" sz="2800" i="1">
                            <a:solidFill>
                              <a:prstClr val="black"/>
                            </a:solidFill>
                            <a:latin typeface="Cambria Math"/>
                          </a:rPr>
                          <m:t>,1</m:t>
                        </m:r>
                      </m:e>
                    </m:d>
                    <m:r>
                      <a:rPr lang="en-US" sz="2800" i="1">
                        <a:solidFill>
                          <a:prstClr val="black"/>
                        </a:solidFill>
                        <a:latin typeface="Cambria Math"/>
                        <a:ea typeface="Cambria Math"/>
                      </a:rPr>
                      <m:t>∙</m:t>
                    </m:r>
                    <m:r>
                      <a:rPr lang="en-US" sz="2800" b="1" i="1">
                        <a:solidFill>
                          <a:prstClr val="black"/>
                        </a:solidFill>
                        <a:latin typeface="Cambria Math"/>
                      </a:rPr>
                      <m:t>𝑸</m:t>
                    </m:r>
                    <m:sSup>
                      <m:sSupPr>
                        <m:ctrlPr>
                          <a:rPr lang="en-US" sz="2800" i="1">
                            <a:solidFill>
                              <a:prstClr val="black"/>
                            </a:solidFill>
                            <a:latin typeface="Cambria Math" panose="02040503050406030204" pitchFamily="18" charset="0"/>
                          </a:rPr>
                        </m:ctrlPr>
                      </m:sSupPr>
                      <m:e>
                        <m:r>
                          <a:rPr lang="en-US" sz="2800" i="1">
                            <a:solidFill>
                              <a:prstClr val="black"/>
                            </a:solidFill>
                            <a:latin typeface="Cambria Math"/>
                            <a:ea typeface="Cambria Math"/>
                          </a:rPr>
                          <m:t>∙</m:t>
                        </m:r>
                        <m:r>
                          <a:rPr lang="en-US" sz="2800" i="1">
                            <a:solidFill>
                              <a:prstClr val="black"/>
                            </a:solidFill>
                            <a:latin typeface="Cambria Math"/>
                          </a:rPr>
                          <m:t>[</m:t>
                        </m:r>
                        <m:r>
                          <a:rPr lang="en-US" altLang="en-US" sz="2800" b="1" i="1" dirty="0">
                            <a:solidFill>
                              <a:prstClr val="black"/>
                            </a:solidFill>
                            <a:latin typeface="Cambria Math"/>
                          </a:rPr>
                          <m:t>𝒔</m:t>
                        </m:r>
                        <m:r>
                          <a:rPr lang="hu-HU" altLang="en-US" sz="2800" i="1" dirty="0">
                            <a:solidFill>
                              <a:prstClr val="black"/>
                            </a:solidFill>
                            <a:latin typeface="Cambria Math"/>
                          </a:rPr>
                          <m:t>+</m:t>
                        </m:r>
                        <m:r>
                          <a:rPr lang="en-US" altLang="en-US" sz="2800" b="1" i="1" dirty="0" err="1">
                            <a:solidFill>
                              <a:prstClr val="black"/>
                            </a:solidFill>
                            <a:latin typeface="Cambria Math"/>
                          </a:rPr>
                          <m:t>𝒅</m:t>
                        </m:r>
                        <m:r>
                          <a:rPr lang="hu-HU" altLang="en-US" sz="2800" i="1" dirty="0">
                            <a:solidFill>
                              <a:prstClr val="black"/>
                            </a:solidFill>
                            <a:latin typeface="Cambria Math"/>
                          </a:rPr>
                          <m:t>·</m:t>
                        </m:r>
                        <m:r>
                          <a:rPr lang="hu-HU" altLang="en-US" sz="2800" b="0" i="1" dirty="0" smtClean="0">
                            <a:solidFill>
                              <a:prstClr val="black"/>
                            </a:solidFill>
                            <a:latin typeface="Cambria Math" panose="02040503050406030204" pitchFamily="18" charset="0"/>
                          </a:rPr>
                          <m:t>𝑡</m:t>
                        </m:r>
                        <m:r>
                          <a:rPr lang="en-US" sz="2800" i="1">
                            <a:solidFill>
                              <a:prstClr val="black"/>
                            </a:solidFill>
                            <a:latin typeface="Cambria Math"/>
                          </a:rPr>
                          <m:t>,1]</m:t>
                        </m:r>
                      </m:e>
                      <m:sup>
                        <m:r>
                          <a:rPr lang="en-US" sz="2800" i="1">
                            <a:solidFill>
                              <a:prstClr val="black"/>
                            </a:solidFill>
                            <a:latin typeface="Cambria Math"/>
                          </a:rPr>
                          <m:t>𝑇</m:t>
                        </m:r>
                      </m:sup>
                    </m:sSup>
                    <m:r>
                      <a:rPr lang="en-US" sz="2800" i="1">
                        <a:solidFill>
                          <a:prstClr val="black"/>
                        </a:solidFill>
                        <a:latin typeface="Cambria Math"/>
                      </a:rPr>
                      <m:t>=</m:t>
                    </m:r>
                    <m:r>
                      <a:rPr lang="hu-HU" sz="2800" i="1">
                        <a:solidFill>
                          <a:prstClr val="black"/>
                        </a:solidFill>
                        <a:latin typeface="Cambria Math"/>
                      </a:rPr>
                      <m:t>0</m:t>
                    </m:r>
                  </m:oMath>
                </a14:m>
                <a:endParaRPr lang="hu-HU" sz="2800" i="1" dirty="0">
                  <a:solidFill>
                    <a:prstClr val="black"/>
                  </a:solidFill>
                  <a:latin typeface="Cambria Math"/>
                </a:endParaRPr>
              </a:p>
              <a:p>
                <a:pPr lvl="1" eaLnBrk="1" fontAlgn="auto" hangingPunct="1">
                  <a:lnSpc>
                    <a:spcPct val="90000"/>
                  </a:lnSpc>
                  <a:spcBef>
                    <a:spcPct val="20000"/>
                  </a:spcBef>
                  <a:spcAft>
                    <a:spcPts val="0"/>
                  </a:spcAft>
                </a:pPr>
                <a:endParaRPr lang="hu-HU" sz="600" i="1" dirty="0">
                  <a:solidFill>
                    <a:prstClr val="black"/>
                  </a:solidFill>
                  <a:latin typeface="Cambria Math"/>
                </a:endParaRPr>
              </a:p>
              <a:p>
                <a:pPr marL="179388" lvl="1" eaLnBrk="1" fontAlgn="auto" hangingPunct="1">
                  <a:lnSpc>
                    <a:spcPct val="90000"/>
                  </a:lnSpc>
                  <a:spcBef>
                    <a:spcPct val="20000"/>
                  </a:spcBef>
                  <a:spcAft>
                    <a:spcPts val="0"/>
                  </a:spcAft>
                </a:pPr>
                <a:r>
                  <a:rPr lang="hu-HU" sz="2800" dirty="0">
                    <a:solidFill>
                      <a:prstClr val="black"/>
                    </a:solidFill>
                  </a:rPr>
                  <a:t>  </a:t>
                </a:r>
                <a14:m>
                  <m:oMath xmlns:m="http://schemas.openxmlformats.org/officeDocument/2006/math">
                    <m:d>
                      <m:dPr>
                        <m:begChr m:val="["/>
                        <m:endChr m:val="]"/>
                        <m:ctrlPr>
                          <a:rPr lang="en-US" sz="2800" i="1">
                            <a:solidFill>
                              <a:prstClr val="black"/>
                            </a:solidFill>
                            <a:latin typeface="Cambria Math" panose="02040503050406030204" pitchFamily="18" charset="0"/>
                          </a:rPr>
                        </m:ctrlPr>
                      </m:dPr>
                      <m:e>
                        <m:r>
                          <a:rPr lang="hu-HU" sz="2800" b="1" i="1">
                            <a:solidFill>
                              <a:prstClr val="black"/>
                            </a:solidFill>
                            <a:latin typeface="Cambria Math"/>
                          </a:rPr>
                          <m:t>𝒅</m:t>
                        </m:r>
                        <m:r>
                          <a:rPr lang="en-US" sz="2800" i="1">
                            <a:solidFill>
                              <a:prstClr val="black"/>
                            </a:solidFill>
                            <a:latin typeface="Cambria Math"/>
                          </a:rPr>
                          <m:t>,</m:t>
                        </m:r>
                        <m:r>
                          <a:rPr lang="hu-HU" sz="2800" i="1">
                            <a:solidFill>
                              <a:prstClr val="black"/>
                            </a:solidFill>
                            <a:latin typeface="Cambria Math"/>
                          </a:rPr>
                          <m:t>0</m:t>
                        </m:r>
                      </m:e>
                    </m:d>
                    <m:r>
                      <a:rPr lang="en-US" sz="2800" i="1">
                        <a:solidFill>
                          <a:prstClr val="black"/>
                        </a:solidFill>
                        <a:latin typeface="Cambria Math"/>
                        <a:ea typeface="Cambria Math"/>
                      </a:rPr>
                      <m:t>∙</m:t>
                    </m:r>
                    <m:r>
                      <a:rPr lang="en-US" sz="2800" b="1" i="1">
                        <a:solidFill>
                          <a:prstClr val="black"/>
                        </a:solidFill>
                        <a:latin typeface="Cambria Math"/>
                      </a:rPr>
                      <m:t>𝑸</m:t>
                    </m:r>
                    <m:r>
                      <a:rPr lang="en-US" sz="2800" i="1">
                        <a:solidFill>
                          <a:prstClr val="black"/>
                        </a:solidFill>
                        <a:latin typeface="Cambria Math"/>
                        <a:ea typeface="Cambria Math"/>
                      </a:rPr>
                      <m:t>∙</m:t>
                    </m:r>
                    <m:sSup>
                      <m:sSupPr>
                        <m:ctrlPr>
                          <a:rPr lang="en-US" sz="2800" i="1">
                            <a:solidFill>
                              <a:prstClr val="black"/>
                            </a:solidFill>
                            <a:latin typeface="Cambria Math" panose="02040503050406030204" pitchFamily="18" charset="0"/>
                          </a:rPr>
                        </m:ctrlPr>
                      </m:sSupPr>
                      <m:e>
                        <m:r>
                          <a:rPr lang="en-US" sz="2800" i="1">
                            <a:solidFill>
                              <a:prstClr val="black"/>
                            </a:solidFill>
                            <a:latin typeface="Cambria Math"/>
                          </a:rPr>
                          <m:t>[</m:t>
                        </m:r>
                        <m:r>
                          <a:rPr lang="hu-HU" sz="2800" b="1" i="1">
                            <a:solidFill>
                              <a:prstClr val="black"/>
                            </a:solidFill>
                            <a:latin typeface="Cambria Math"/>
                          </a:rPr>
                          <m:t>𝒅</m:t>
                        </m:r>
                        <m:r>
                          <a:rPr lang="en-US" sz="2800" i="1">
                            <a:solidFill>
                              <a:prstClr val="black"/>
                            </a:solidFill>
                            <a:latin typeface="Cambria Math"/>
                          </a:rPr>
                          <m:t>,</m:t>
                        </m:r>
                        <m:r>
                          <a:rPr lang="hu-HU" sz="2800" i="1">
                            <a:solidFill>
                              <a:prstClr val="black"/>
                            </a:solidFill>
                            <a:latin typeface="Cambria Math"/>
                          </a:rPr>
                          <m:t>0</m:t>
                        </m:r>
                        <m:r>
                          <a:rPr lang="en-US" sz="2800" i="1">
                            <a:solidFill>
                              <a:prstClr val="black"/>
                            </a:solidFill>
                            <a:latin typeface="Cambria Math"/>
                          </a:rPr>
                          <m:t>]</m:t>
                        </m:r>
                      </m:e>
                      <m:sup>
                        <m:r>
                          <a:rPr lang="en-US" sz="2800" i="1">
                            <a:solidFill>
                              <a:prstClr val="black"/>
                            </a:solidFill>
                            <a:latin typeface="Cambria Math"/>
                          </a:rPr>
                          <m:t>𝑇</m:t>
                        </m:r>
                      </m:sup>
                    </m:sSup>
                    <m:sSup>
                      <m:sSupPr>
                        <m:ctrlPr>
                          <a:rPr lang="en-US" sz="2800" i="1">
                            <a:solidFill>
                              <a:prstClr val="black"/>
                            </a:solidFill>
                            <a:latin typeface="Cambria Math" panose="02040503050406030204" pitchFamily="18" charset="0"/>
                          </a:rPr>
                        </m:ctrlPr>
                      </m:sSupPr>
                      <m:e>
                        <m:r>
                          <a:rPr lang="hu-HU" altLang="en-US" sz="2800" b="0" i="1" dirty="0" smtClean="0">
                            <a:solidFill>
                              <a:prstClr val="black"/>
                            </a:solidFill>
                            <a:latin typeface="Cambria Math" panose="02040503050406030204" pitchFamily="18" charset="0"/>
                          </a:rPr>
                          <m:t>𝑡</m:t>
                        </m:r>
                      </m:e>
                      <m:sup>
                        <m:r>
                          <a:rPr lang="en-US" sz="2800" i="1">
                            <a:solidFill>
                              <a:prstClr val="black"/>
                            </a:solidFill>
                            <a:latin typeface="Cambria Math"/>
                          </a:rPr>
                          <m:t>2</m:t>
                        </m:r>
                      </m:sup>
                    </m:sSup>
                    <m:r>
                      <a:rPr lang="hu-HU" sz="2800" i="1">
                        <a:solidFill>
                          <a:prstClr val="black"/>
                        </a:solidFill>
                        <a:latin typeface="Cambria Math"/>
                      </a:rPr>
                      <m:t>+2</m:t>
                    </m:r>
                    <m:d>
                      <m:dPr>
                        <m:begChr m:val="["/>
                        <m:endChr m:val="]"/>
                        <m:ctrlPr>
                          <a:rPr lang="en-US" sz="2800" i="1">
                            <a:solidFill>
                              <a:prstClr val="black"/>
                            </a:solidFill>
                            <a:latin typeface="Cambria Math" panose="02040503050406030204" pitchFamily="18" charset="0"/>
                          </a:rPr>
                        </m:ctrlPr>
                      </m:dPr>
                      <m:e>
                        <m:r>
                          <a:rPr lang="en-US" altLang="en-US" sz="2800" b="1" i="1" dirty="0">
                            <a:solidFill>
                              <a:prstClr val="black"/>
                            </a:solidFill>
                            <a:latin typeface="Cambria Math"/>
                          </a:rPr>
                          <m:t>𝒔</m:t>
                        </m:r>
                        <m:r>
                          <a:rPr lang="en-US" sz="2800" i="1">
                            <a:solidFill>
                              <a:prstClr val="black"/>
                            </a:solidFill>
                            <a:latin typeface="Cambria Math"/>
                          </a:rPr>
                          <m:t>,1</m:t>
                        </m:r>
                      </m:e>
                    </m:d>
                    <m:r>
                      <a:rPr lang="en-US" sz="2800" i="1">
                        <a:solidFill>
                          <a:prstClr val="black"/>
                        </a:solidFill>
                        <a:latin typeface="Cambria Math"/>
                        <a:ea typeface="Cambria Math"/>
                      </a:rPr>
                      <m:t>∙</m:t>
                    </m:r>
                    <m:r>
                      <a:rPr lang="en-US" sz="2800" b="1" i="1">
                        <a:solidFill>
                          <a:prstClr val="black"/>
                        </a:solidFill>
                        <a:latin typeface="Cambria Math"/>
                      </a:rPr>
                      <m:t>𝑸</m:t>
                    </m:r>
                    <m:r>
                      <a:rPr lang="en-US" sz="2800" i="1">
                        <a:solidFill>
                          <a:prstClr val="black"/>
                        </a:solidFill>
                        <a:latin typeface="Cambria Math"/>
                        <a:ea typeface="Cambria Math"/>
                      </a:rPr>
                      <m:t>∙</m:t>
                    </m:r>
                    <m:sSup>
                      <m:sSupPr>
                        <m:ctrlPr>
                          <a:rPr lang="en-US" sz="2800" i="1">
                            <a:solidFill>
                              <a:prstClr val="black"/>
                            </a:solidFill>
                            <a:latin typeface="Cambria Math" panose="02040503050406030204" pitchFamily="18" charset="0"/>
                          </a:rPr>
                        </m:ctrlPr>
                      </m:sSupPr>
                      <m:e>
                        <m:d>
                          <m:dPr>
                            <m:begChr m:val="["/>
                            <m:endChr m:val="]"/>
                            <m:ctrlPr>
                              <a:rPr lang="en-US" altLang="en-US" sz="2800" b="1" i="1" dirty="0" err="1">
                                <a:solidFill>
                                  <a:prstClr val="black"/>
                                </a:solidFill>
                                <a:latin typeface="Cambria Math" panose="02040503050406030204" pitchFamily="18" charset="0"/>
                              </a:rPr>
                            </m:ctrlPr>
                          </m:dPr>
                          <m:e>
                            <m:r>
                              <a:rPr lang="en-US" altLang="en-US" sz="2800" b="1" i="1" dirty="0" err="1">
                                <a:solidFill>
                                  <a:prstClr val="black"/>
                                </a:solidFill>
                                <a:latin typeface="Cambria Math"/>
                              </a:rPr>
                              <m:t>𝒅</m:t>
                            </m:r>
                            <m:r>
                              <a:rPr lang="en-US" sz="2800" i="1">
                                <a:solidFill>
                                  <a:prstClr val="black"/>
                                </a:solidFill>
                                <a:latin typeface="Cambria Math"/>
                              </a:rPr>
                              <m:t>,</m:t>
                            </m:r>
                            <m:r>
                              <a:rPr lang="hu-HU" sz="2800" i="1">
                                <a:solidFill>
                                  <a:prstClr val="black"/>
                                </a:solidFill>
                                <a:latin typeface="Cambria Math"/>
                              </a:rPr>
                              <m:t>0</m:t>
                            </m:r>
                          </m:e>
                        </m:d>
                      </m:e>
                      <m:sup>
                        <m:r>
                          <a:rPr lang="en-US" sz="2800" i="1">
                            <a:solidFill>
                              <a:prstClr val="black"/>
                            </a:solidFill>
                            <a:latin typeface="Cambria Math"/>
                          </a:rPr>
                          <m:t>𝑇</m:t>
                        </m:r>
                      </m:sup>
                    </m:sSup>
                    <m:r>
                      <a:rPr lang="hu-HU" altLang="en-US" sz="2800" b="0" i="1" dirty="0" smtClean="0">
                        <a:solidFill>
                          <a:prstClr val="black"/>
                        </a:solidFill>
                        <a:latin typeface="Cambria Math" panose="02040503050406030204" pitchFamily="18" charset="0"/>
                      </a:rPr>
                      <m:t>𝑡</m:t>
                    </m:r>
                    <m:r>
                      <a:rPr lang="hu-HU" altLang="en-US" sz="2800" i="1" dirty="0">
                        <a:solidFill>
                          <a:prstClr val="black"/>
                        </a:solidFill>
                        <a:latin typeface="Cambria Math"/>
                      </a:rPr>
                      <m:t>+</m:t>
                    </m:r>
                    <m:d>
                      <m:dPr>
                        <m:begChr m:val="["/>
                        <m:endChr m:val="]"/>
                        <m:ctrlPr>
                          <a:rPr lang="en-US" sz="2800" i="1">
                            <a:solidFill>
                              <a:prstClr val="black"/>
                            </a:solidFill>
                            <a:latin typeface="Cambria Math" panose="02040503050406030204" pitchFamily="18" charset="0"/>
                          </a:rPr>
                        </m:ctrlPr>
                      </m:dPr>
                      <m:e>
                        <m:r>
                          <a:rPr lang="hu-HU" sz="2800" b="1" i="1">
                            <a:solidFill>
                              <a:prstClr val="black"/>
                            </a:solidFill>
                            <a:latin typeface="Cambria Math"/>
                          </a:rPr>
                          <m:t>𝒔</m:t>
                        </m:r>
                        <m:r>
                          <a:rPr lang="en-US" sz="2800" i="1">
                            <a:solidFill>
                              <a:prstClr val="black"/>
                            </a:solidFill>
                            <a:latin typeface="Cambria Math"/>
                          </a:rPr>
                          <m:t>,</m:t>
                        </m:r>
                        <m:r>
                          <a:rPr lang="hu-HU" sz="2800" i="1">
                            <a:solidFill>
                              <a:prstClr val="black"/>
                            </a:solidFill>
                            <a:latin typeface="Cambria Math"/>
                          </a:rPr>
                          <m:t>1</m:t>
                        </m:r>
                      </m:e>
                    </m:d>
                    <m:r>
                      <a:rPr lang="en-US" sz="2800" i="1">
                        <a:solidFill>
                          <a:prstClr val="black"/>
                        </a:solidFill>
                        <a:latin typeface="Cambria Math"/>
                        <a:ea typeface="Cambria Math"/>
                      </a:rPr>
                      <m:t>∙</m:t>
                    </m:r>
                    <m:r>
                      <a:rPr lang="en-US" sz="2800" b="1" i="1">
                        <a:solidFill>
                          <a:prstClr val="black"/>
                        </a:solidFill>
                        <a:latin typeface="Cambria Math"/>
                      </a:rPr>
                      <m:t>𝑸</m:t>
                    </m:r>
                    <m:r>
                      <a:rPr lang="en-US" sz="2800" i="1">
                        <a:solidFill>
                          <a:prstClr val="black"/>
                        </a:solidFill>
                        <a:latin typeface="Cambria Math"/>
                        <a:ea typeface="Cambria Math"/>
                      </a:rPr>
                      <m:t>∙</m:t>
                    </m:r>
                    <m:sSup>
                      <m:sSupPr>
                        <m:ctrlPr>
                          <a:rPr lang="en-US" sz="2800" i="1">
                            <a:solidFill>
                              <a:prstClr val="black"/>
                            </a:solidFill>
                            <a:latin typeface="Cambria Math" panose="02040503050406030204" pitchFamily="18" charset="0"/>
                          </a:rPr>
                        </m:ctrlPr>
                      </m:sSupPr>
                      <m:e>
                        <m:d>
                          <m:dPr>
                            <m:begChr m:val="["/>
                            <m:endChr m:val="]"/>
                            <m:ctrlPr>
                              <a:rPr lang="en-US" sz="2800" b="1" i="1">
                                <a:solidFill>
                                  <a:prstClr val="black"/>
                                </a:solidFill>
                                <a:latin typeface="Cambria Math" panose="02040503050406030204" pitchFamily="18" charset="0"/>
                              </a:rPr>
                            </m:ctrlPr>
                          </m:dPr>
                          <m:e>
                            <m:r>
                              <a:rPr lang="hu-HU" sz="2800" b="1" i="1">
                                <a:solidFill>
                                  <a:prstClr val="black"/>
                                </a:solidFill>
                                <a:latin typeface="Cambria Math"/>
                              </a:rPr>
                              <m:t>𝒔</m:t>
                            </m:r>
                            <m:r>
                              <a:rPr lang="en-US" sz="2800" i="1">
                                <a:solidFill>
                                  <a:prstClr val="black"/>
                                </a:solidFill>
                                <a:latin typeface="Cambria Math"/>
                              </a:rPr>
                              <m:t>,1</m:t>
                            </m:r>
                          </m:e>
                        </m:d>
                      </m:e>
                      <m:sup>
                        <m:r>
                          <a:rPr lang="en-US" sz="2800" i="1">
                            <a:solidFill>
                              <a:prstClr val="black"/>
                            </a:solidFill>
                            <a:latin typeface="Cambria Math"/>
                          </a:rPr>
                          <m:t>𝑇</m:t>
                        </m:r>
                      </m:sup>
                    </m:sSup>
                    <m:r>
                      <a:rPr lang="en-US" sz="2800" i="1">
                        <a:solidFill>
                          <a:prstClr val="black"/>
                        </a:solidFill>
                        <a:latin typeface="Cambria Math"/>
                      </a:rPr>
                      <m:t>=0</m:t>
                    </m:r>
                  </m:oMath>
                </a14:m>
                <a:endParaRPr lang="hu-HU" altLang="en-US" sz="2800" dirty="0">
                  <a:solidFill>
                    <a:prstClr val="black"/>
                  </a:solidFill>
                  <a:latin typeface="Calibri"/>
                  <a:cs typeface="Times New Roman" panose="02020603050405020304" pitchFamily="18" charset="0"/>
                </a:endParaRPr>
              </a:p>
              <a:p>
                <a:pPr marL="179388" lvl="1" eaLnBrk="1" fontAlgn="auto" hangingPunct="1">
                  <a:lnSpc>
                    <a:spcPct val="90000"/>
                  </a:lnSpc>
                  <a:spcBef>
                    <a:spcPct val="20000"/>
                  </a:spcBef>
                  <a:spcAft>
                    <a:spcPts val="0"/>
                  </a:spcAft>
                </a:pPr>
                <a:endParaRPr lang="hu-HU" altLang="en-US" sz="700" dirty="0">
                  <a:solidFill>
                    <a:prstClr val="black"/>
                  </a:solidFill>
                  <a:latin typeface="Calibri"/>
                  <a:cs typeface="Times New Roman" panose="02020603050405020304" pitchFamily="18" charset="0"/>
                </a:endParaRPr>
              </a:p>
              <a:p>
                <a:pPr marL="122238" indent="-342900" eaLnBrk="1" fontAlgn="auto" hangingPunct="1">
                  <a:lnSpc>
                    <a:spcPct val="90000"/>
                  </a:lnSpc>
                  <a:spcBef>
                    <a:spcPct val="20000"/>
                  </a:spcBef>
                  <a:spcAft>
                    <a:spcPts val="0"/>
                  </a:spcAft>
                  <a:buFont typeface="Arial" panose="020B0604020202020204" pitchFamily="34" charset="0"/>
                  <a:buChar char="•"/>
                </a:pPr>
                <a:r>
                  <a:rPr lang="hu-HU" altLang="en-US" sz="2800" dirty="0">
                    <a:solidFill>
                      <a:prstClr val="black"/>
                    </a:solidFill>
                    <a:latin typeface="Calibri"/>
                    <a:cs typeface="Times New Roman" panose="02020603050405020304" pitchFamily="18" charset="0"/>
                  </a:rPr>
                  <a:t>Normálvektor: </a:t>
                </a:r>
                <a14:m>
                  <m:oMath xmlns:m="http://schemas.openxmlformats.org/officeDocument/2006/math">
                    <m:r>
                      <a:rPr lang="en-US" sz="2800" i="1">
                        <a:solidFill>
                          <a:prstClr val="black"/>
                        </a:solidFill>
                        <a:latin typeface="Cambria Math"/>
                        <a:ea typeface="Cambria Math"/>
                      </a:rPr>
                      <m:t>𝛻</m:t>
                    </m:r>
                    <m:r>
                      <a:rPr lang="hu-HU" sz="2800" i="1">
                        <a:solidFill>
                          <a:prstClr val="black"/>
                        </a:solidFill>
                        <a:latin typeface="Cambria Math"/>
                      </a:rPr>
                      <m:t>𝑓</m:t>
                    </m:r>
                    <m:d>
                      <m:dPr>
                        <m:ctrlPr>
                          <a:rPr lang="hu-HU" sz="2800" i="1">
                            <a:solidFill>
                              <a:prstClr val="black"/>
                            </a:solidFill>
                            <a:latin typeface="Cambria Math" panose="02040503050406030204" pitchFamily="18" charset="0"/>
                          </a:rPr>
                        </m:ctrlPr>
                      </m:dPr>
                      <m:e>
                        <m:sSup>
                          <m:sSupPr>
                            <m:ctrlPr>
                              <a:rPr lang="hu-HU" altLang="en-US" sz="2800" i="1" dirty="0">
                                <a:solidFill>
                                  <a:prstClr val="black"/>
                                </a:solidFill>
                                <a:latin typeface="Cambria Math" panose="02040503050406030204" pitchFamily="18" charset="0"/>
                              </a:rPr>
                            </m:ctrlPr>
                          </m:sSupPr>
                          <m:e>
                            <m:r>
                              <a:rPr lang="hu-HU" altLang="en-US" sz="2800" b="1" i="1" dirty="0">
                                <a:solidFill>
                                  <a:prstClr val="black"/>
                                </a:solidFill>
                                <a:latin typeface="Cambria Math"/>
                              </a:rPr>
                              <m:t>𝒓</m:t>
                            </m:r>
                          </m:e>
                          <m:sup>
                            <m:r>
                              <a:rPr lang="en-US" altLang="en-US" sz="2800" i="1" dirty="0">
                                <a:solidFill>
                                  <a:prstClr val="black"/>
                                </a:solidFill>
                                <a:latin typeface="Cambria Math"/>
                              </a:rPr>
                              <m:t>∗</m:t>
                            </m:r>
                          </m:sup>
                        </m:sSup>
                      </m:e>
                    </m:d>
                    <m:r>
                      <a:rPr lang="en-US" altLang="en-US" sz="2800" i="1" dirty="0">
                        <a:solidFill>
                          <a:prstClr val="black"/>
                        </a:solidFill>
                        <a:latin typeface="Cambria Math"/>
                      </a:rPr>
                      <m:t>=</m:t>
                    </m:r>
                    <m:r>
                      <a:rPr lang="en-US" sz="2800" b="1" i="1">
                        <a:solidFill>
                          <a:prstClr val="black"/>
                        </a:solidFill>
                        <a:latin typeface="Cambria Math"/>
                      </a:rPr>
                      <m:t>𝑸</m:t>
                    </m:r>
                    <m:sSup>
                      <m:sSupPr>
                        <m:ctrlPr>
                          <a:rPr lang="en-US" sz="2800" i="1">
                            <a:solidFill>
                              <a:prstClr val="black"/>
                            </a:solidFill>
                            <a:latin typeface="Cambria Math" panose="02040503050406030204" pitchFamily="18" charset="0"/>
                          </a:rPr>
                        </m:ctrlPr>
                      </m:sSupPr>
                      <m:e>
                        <m:r>
                          <a:rPr lang="en-US" sz="2800" i="1">
                            <a:solidFill>
                              <a:prstClr val="black"/>
                            </a:solidFill>
                            <a:latin typeface="Cambria Math"/>
                            <a:ea typeface="Cambria Math"/>
                          </a:rPr>
                          <m:t>∙</m:t>
                        </m:r>
                        <m:r>
                          <a:rPr lang="en-US" sz="2800" i="1">
                            <a:solidFill>
                              <a:prstClr val="black"/>
                            </a:solidFill>
                            <a:latin typeface="Cambria Math"/>
                          </a:rPr>
                          <m:t>[</m:t>
                        </m:r>
                        <m:sSup>
                          <m:sSupPr>
                            <m:ctrlPr>
                              <a:rPr lang="hu-HU" altLang="en-US" sz="2800" i="1" dirty="0">
                                <a:solidFill>
                                  <a:prstClr val="black"/>
                                </a:solidFill>
                                <a:latin typeface="Cambria Math" panose="02040503050406030204" pitchFamily="18" charset="0"/>
                              </a:rPr>
                            </m:ctrlPr>
                          </m:sSupPr>
                          <m:e>
                            <m:r>
                              <a:rPr lang="hu-HU" altLang="en-US" sz="2800" b="1" i="1" dirty="0">
                                <a:solidFill>
                                  <a:prstClr val="black"/>
                                </a:solidFill>
                                <a:latin typeface="Cambria Math"/>
                              </a:rPr>
                              <m:t>𝒓</m:t>
                            </m:r>
                          </m:e>
                          <m:sup>
                            <m:r>
                              <a:rPr lang="en-US" altLang="en-US" sz="2800" i="1" dirty="0">
                                <a:solidFill>
                                  <a:prstClr val="black"/>
                                </a:solidFill>
                                <a:latin typeface="Cambria Math"/>
                              </a:rPr>
                              <m:t>∗</m:t>
                            </m:r>
                          </m:sup>
                        </m:sSup>
                        <m:r>
                          <a:rPr lang="en-US" sz="2800" i="1">
                            <a:solidFill>
                              <a:prstClr val="black"/>
                            </a:solidFill>
                            <a:latin typeface="Cambria Math"/>
                          </a:rPr>
                          <m:t>,1]</m:t>
                        </m:r>
                      </m:e>
                      <m:sup>
                        <m:r>
                          <a:rPr lang="en-US" sz="2800" i="1">
                            <a:solidFill>
                              <a:prstClr val="black"/>
                            </a:solidFill>
                            <a:latin typeface="Cambria Math"/>
                          </a:rPr>
                          <m:t>𝑇</m:t>
                        </m:r>
                      </m:sup>
                    </m:sSup>
                  </m:oMath>
                </a14:m>
                <a:r>
                  <a:rPr lang="en-US" altLang="en-US" sz="2800" dirty="0">
                    <a:solidFill>
                      <a:prstClr val="black"/>
                    </a:solidFill>
                    <a:latin typeface="Calibri"/>
                    <a:cs typeface="Times New Roman" panose="02020603050405020304" pitchFamily="18" charset="0"/>
                  </a:rPr>
                  <a:t> </a:t>
                </a:r>
                <a:r>
                  <a:rPr lang="en-US" altLang="en-US" sz="2800" dirty="0" err="1">
                    <a:solidFill>
                      <a:prstClr val="black"/>
                    </a:solidFill>
                    <a:latin typeface="Calibri"/>
                    <a:cs typeface="Times New Roman" panose="02020603050405020304" pitchFamily="18" charset="0"/>
                  </a:rPr>
                  <a:t>els</a:t>
                </a:r>
                <a:r>
                  <a:rPr lang="hu-HU" altLang="en-US" sz="2800" dirty="0">
                    <a:solidFill>
                      <a:prstClr val="black"/>
                    </a:solidFill>
                    <a:latin typeface="Calibri"/>
                    <a:cs typeface="Times New Roman" panose="02020603050405020304" pitchFamily="18" charset="0"/>
                  </a:rPr>
                  <a:t>ő három </a:t>
                </a:r>
                <a:r>
                  <a:rPr lang="hu-HU" altLang="en-US" sz="2800" dirty="0" err="1">
                    <a:solidFill>
                      <a:prstClr val="black"/>
                    </a:solidFill>
                    <a:latin typeface="Calibri"/>
                    <a:cs typeface="Times New Roman" panose="02020603050405020304" pitchFamily="18" charset="0"/>
                  </a:rPr>
                  <a:t>koord</a:t>
                </a:r>
                <a:r>
                  <a:rPr lang="hu-HU" altLang="en-US" sz="2800" dirty="0">
                    <a:solidFill>
                      <a:prstClr val="black"/>
                    </a:solidFill>
                    <a:latin typeface="Calibri"/>
                    <a:cs typeface="Times New Roman" panose="02020603050405020304" pitchFamily="18" charset="0"/>
                  </a:rPr>
                  <a:t>.</a:t>
                </a:r>
              </a:p>
            </p:txBody>
          </p:sp>
        </mc:Choice>
        <mc:Fallback xmlns="">
          <p:sp>
            <p:nvSpPr>
              <p:cNvPr id="6" name="Téglalap 5"/>
              <p:cNvSpPr>
                <a:spLocks noRot="1" noChangeAspect="1" noMove="1" noResize="1" noEditPoints="1" noAdjustHandles="1" noChangeArrowheads="1" noChangeShapeType="1" noTextEdit="1"/>
              </p:cNvSpPr>
              <p:nvPr/>
            </p:nvSpPr>
            <p:spPr>
              <a:xfrm>
                <a:off x="767408" y="3480796"/>
                <a:ext cx="10873208" cy="3137782"/>
              </a:xfrm>
              <a:prstGeom prst="rect">
                <a:avLst/>
              </a:prstGeom>
              <a:blipFill>
                <a:blip r:embed="rId4"/>
                <a:stretch>
                  <a:fillRect l="-1009" r="-280" b="-4660"/>
                </a:stretch>
              </a:blipFill>
            </p:spPr>
            <p:txBody>
              <a:bodyPr/>
              <a:lstStyle/>
              <a:p>
                <a:r>
                  <a:rPr lang="hu-HU">
                    <a:noFill/>
                  </a:rPr>
                  <a:t> </a:t>
                </a:r>
              </a:p>
            </p:txBody>
          </p:sp>
        </mc:Fallback>
      </mc:AlternateContent>
      <p:cxnSp>
        <p:nvCxnSpPr>
          <p:cNvPr id="8" name="Egyenes összekötő 7"/>
          <p:cNvCxnSpPr/>
          <p:nvPr/>
        </p:nvCxnSpPr>
        <p:spPr>
          <a:xfrm>
            <a:off x="767408" y="3768827"/>
            <a:ext cx="964907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1299972758</TotalTime>
  <Pages>57</Pages>
  <Words>7197</Words>
  <Application>Microsoft Office PowerPoint</Application>
  <PresentationFormat>Szélesvásznú</PresentationFormat>
  <Paragraphs>721</Paragraphs>
  <Slides>45</Slides>
  <Notes>42</Notes>
  <HiddenSlides>0</HiddenSlides>
  <MMClips>0</MMClips>
  <ScaleCrop>false</ScaleCrop>
  <HeadingPairs>
    <vt:vector size="8" baseType="variant">
      <vt:variant>
        <vt:lpstr>Használt betűtípusok</vt:lpstr>
      </vt:variant>
      <vt:variant>
        <vt:i4>9</vt:i4>
      </vt:variant>
      <vt:variant>
        <vt:lpstr>Téma</vt:lpstr>
      </vt:variant>
      <vt:variant>
        <vt:i4>1</vt:i4>
      </vt:variant>
      <vt:variant>
        <vt:lpstr>Beágyazott OLE kiszolgálók</vt:lpstr>
      </vt:variant>
      <vt:variant>
        <vt:i4>1</vt:i4>
      </vt:variant>
      <vt:variant>
        <vt:lpstr>Diacímek</vt:lpstr>
      </vt:variant>
      <vt:variant>
        <vt:i4>45</vt:i4>
      </vt:variant>
    </vt:vector>
  </HeadingPairs>
  <TitlesOfParts>
    <vt:vector size="56" baseType="lpstr">
      <vt:lpstr>Arial</vt:lpstr>
      <vt:lpstr>Calibri</vt:lpstr>
      <vt:lpstr>Cambria Math</vt:lpstr>
      <vt:lpstr>Courier New</vt:lpstr>
      <vt:lpstr>Helvetica</vt:lpstr>
      <vt:lpstr>Symbol</vt:lpstr>
      <vt:lpstr>Tahoma</vt:lpstr>
      <vt:lpstr>Times New Roman</vt:lpstr>
      <vt:lpstr>Wingdings</vt:lpstr>
      <vt:lpstr>Office-téma</vt:lpstr>
      <vt:lpstr>Klip</vt:lpstr>
      <vt:lpstr>Sugárkövetés: ray-casting, ray-tracing, path-tracing</vt:lpstr>
      <vt:lpstr>Lokális illumináció:  rücskös felületek, absztrakt fényforrások</vt:lpstr>
      <vt:lpstr>Lokális illumináció:  rücskös felületek, absztrakt fényforrások</vt:lpstr>
      <vt:lpstr>Ambiens tag</vt:lpstr>
      <vt:lpstr>Láthatóság</vt:lpstr>
      <vt:lpstr>Objektum = Intersectable</vt:lpstr>
      <vt:lpstr>Metszéspont számítás gömbbel</vt:lpstr>
      <vt:lpstr>Sphere mint Intersectable</vt:lpstr>
      <vt:lpstr>Implicit felületek</vt:lpstr>
      <vt:lpstr>Háromszög (konvex sokszög)</vt:lpstr>
      <vt:lpstr>Háromszög metszés baricentrikus koordinátákban</vt:lpstr>
      <vt:lpstr>Sugárkövetés: Render</vt:lpstr>
      <vt:lpstr>Kamera: getRay</vt:lpstr>
      <vt:lpstr>PowerPoint-bemutató</vt:lpstr>
      <vt:lpstr>Rekurzív sugárkövetés</vt:lpstr>
      <vt:lpstr>PowerPoint-bemutató</vt:lpstr>
      <vt:lpstr>PowerPoint-bemutató</vt:lpstr>
      <vt:lpstr>Paul Heckbert névjegye</vt:lpstr>
      <vt:lpstr>OO dekompozíció</vt:lpstr>
      <vt:lpstr>PowerPoint-bemutató</vt:lpstr>
      <vt:lpstr>Térpartícionáló módszerek</vt:lpstr>
      <vt:lpstr>Befoglaló térfogat (Bounding Volume)</vt:lpstr>
      <vt:lpstr>AABB metszés vágással</vt:lpstr>
      <vt:lpstr>Reguláris térháló</vt:lpstr>
      <vt:lpstr>Nyolcas (oktális) fa</vt:lpstr>
      <vt:lpstr>Binary Space Partitioning fa (kd-fa)</vt:lpstr>
      <vt:lpstr>kd-fa bejárása</vt:lpstr>
      <vt:lpstr>PowerPoint-bemutató</vt:lpstr>
      <vt:lpstr>Képszintézis</vt:lpstr>
      <vt:lpstr>Rendering equation</vt:lpstr>
      <vt:lpstr>A megoldás integrálok sorozata</vt:lpstr>
      <vt:lpstr>Numerikus integrálás</vt:lpstr>
      <vt:lpstr>Magasabb dimenziók: Megátkozva</vt:lpstr>
      <vt:lpstr>Monte Carlo integrálás:  Integrál = várható érték</vt:lpstr>
      <vt:lpstr>Irányok generálása egyenletes valószínűséggel</vt:lpstr>
      <vt:lpstr>Uniform</vt:lpstr>
      <vt:lpstr>Fontosság szerinti mintavétel</vt:lpstr>
      <vt:lpstr>Véletlen bolyongás</vt:lpstr>
      <vt:lpstr>Tükör: Irány diszkrét eloszlású  (Diract-delta)</vt:lpstr>
      <vt:lpstr>Diffúz: Irány cos eloszlással</vt:lpstr>
      <vt:lpstr>Cos eloszlású minták</vt:lpstr>
      <vt:lpstr>Fontosság szerinti mintavétel</vt:lpstr>
      <vt:lpstr>Megállás és visszaverődés típus: Orosz rulett</vt:lpstr>
      <vt:lpstr>A visszaverődés típusának kiválasztása</vt:lpstr>
      <vt:lpstr>Path Tracer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Szirmay-Kalos László</cp:lastModifiedBy>
  <cp:revision>624</cp:revision>
  <cp:lastPrinted>1601-01-01T00:00:00Z</cp:lastPrinted>
  <dcterms:created xsi:type="dcterms:W3CDTF">1998-09-12T20:31:14Z</dcterms:created>
  <dcterms:modified xsi:type="dcterms:W3CDTF">2024-04-08T13:07:40Z</dcterms:modified>
</cp:coreProperties>
</file>