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6" r:id="rId1"/>
  </p:sldMasterIdLst>
  <p:notesMasterIdLst>
    <p:notesMasterId r:id="rId49"/>
  </p:notesMasterIdLst>
  <p:handoutMasterIdLst>
    <p:handoutMasterId r:id="rId50"/>
  </p:handoutMasterIdLst>
  <p:sldIdLst>
    <p:sldId id="456" r:id="rId2"/>
    <p:sldId id="532" r:id="rId3"/>
    <p:sldId id="533" r:id="rId4"/>
    <p:sldId id="534" r:id="rId5"/>
    <p:sldId id="535" r:id="rId6"/>
    <p:sldId id="412" r:id="rId7"/>
    <p:sldId id="458" r:id="rId8"/>
    <p:sldId id="454" r:id="rId9"/>
    <p:sldId id="457" r:id="rId10"/>
    <p:sldId id="404" r:id="rId11"/>
    <p:sldId id="409" r:id="rId12"/>
    <p:sldId id="411" r:id="rId13"/>
    <p:sldId id="407" r:id="rId14"/>
    <p:sldId id="530" r:id="rId15"/>
    <p:sldId id="460" r:id="rId16"/>
    <p:sldId id="490" r:id="rId17"/>
    <p:sldId id="491" r:id="rId18"/>
    <p:sldId id="486" r:id="rId19"/>
    <p:sldId id="487" r:id="rId20"/>
    <p:sldId id="488" r:id="rId21"/>
    <p:sldId id="513" r:id="rId22"/>
    <p:sldId id="529" r:id="rId23"/>
    <p:sldId id="521" r:id="rId24"/>
    <p:sldId id="523" r:id="rId25"/>
    <p:sldId id="522" r:id="rId26"/>
    <p:sldId id="531" r:id="rId27"/>
    <p:sldId id="518" r:id="rId28"/>
    <p:sldId id="479" r:id="rId29"/>
    <p:sldId id="512" r:id="rId30"/>
    <p:sldId id="500" r:id="rId31"/>
    <p:sldId id="501" r:id="rId32"/>
    <p:sldId id="505" r:id="rId33"/>
    <p:sldId id="502" r:id="rId34"/>
    <p:sldId id="503" r:id="rId35"/>
    <p:sldId id="472" r:id="rId36"/>
    <p:sldId id="473" r:id="rId37"/>
    <p:sldId id="478" r:id="rId38"/>
    <p:sldId id="474" r:id="rId39"/>
    <p:sldId id="475" r:id="rId40"/>
    <p:sldId id="476" r:id="rId41"/>
    <p:sldId id="528" r:id="rId42"/>
    <p:sldId id="520" r:id="rId43"/>
    <p:sldId id="524" r:id="rId44"/>
    <p:sldId id="527" r:id="rId45"/>
    <p:sldId id="525" r:id="rId46"/>
    <p:sldId id="526" r:id="rId47"/>
    <p:sldId id="519" r:id="rId48"/>
  </p:sldIdLst>
  <p:sldSz cx="9144000" cy="5143500" type="screen16x9"/>
  <p:notesSz cx="7099300" cy="10234613"/>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FF00"/>
    <a:srgbClr val="79FF79"/>
    <a:srgbClr val="FF695D"/>
    <a:srgbClr val="FFD4D1"/>
    <a:srgbClr val="FF8E85"/>
    <a:srgbClr val="43FF43"/>
    <a:srgbClr val="FF584B"/>
    <a:srgbClr val="2FFF2F"/>
    <a:srgbClr val="FF3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359" autoAdjust="0"/>
  </p:normalViewPr>
  <p:slideViewPr>
    <p:cSldViewPr>
      <p:cViewPr varScale="1">
        <p:scale>
          <a:sx n="107" d="100"/>
          <a:sy n="107" d="100"/>
        </p:scale>
        <p:origin x="782" y="72"/>
      </p:cViewPr>
      <p:guideLst>
        <p:guide orient="horz" pos="2160"/>
        <p:guide pos="2880"/>
        <p:guide orient="horz" pos="16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244" y="216"/>
      </p:cViewPr>
      <p:guideLst>
        <p:guide orient="horz" pos="3223"/>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989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150813" y="774700"/>
            <a:ext cx="6797675"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46150" y="4862513"/>
            <a:ext cx="5207000" cy="4308475"/>
          </a:xfrm>
          <a:prstGeom prst="rect">
            <a:avLst/>
          </a:prstGeom>
          <a:noFill/>
          <a:ln w="12700">
            <a:noFill/>
            <a:miter lim="800000"/>
            <a:headEnd/>
            <a:tailEnd/>
          </a:ln>
          <a:effectLst/>
        </p:spPr>
        <p:txBody>
          <a:bodyPr vert="horz" wrap="square" lIns="98017" tIns="48148" rIns="98017" bIns="48148"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4150982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33326" y="4862513"/>
            <a:ext cx="6048672"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main function of a graphics application, we set up the application window with the help of GLUT telling the initial position, size, what data should be stored in a pixel, and also what functions should be called when different events happen. At the end, the message loop is started, which checks whether any event occurred for which we have registered an event handler, and if this is the case, it calls the respective event handler.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main function can also be used to initialize data in OpenGL (on the GPU), especially those which are needed from the beginning of the program execution and which do not change during the application. We need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from the beginning, so this is a typical place to compile and link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and upload them to the GPU.</a:t>
            </a: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Let us start with the main function. Two header files are needed.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GLEW is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opengl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Extension Wrangler library that finds out what extensions are supported by the current GPU in run time. It is our interface to OpenGL, which works even if we select a higher OpenGL version that is supported by the header file in our computer (If you have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system, it is very likely that your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opengl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header and library files support only OpenGL 1.0, while we work in OpenGL 3.3 or higher versions. The difference is made by GLEW).</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GLUT is a windowing utility toolkit to set up the application window and to manage events.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main functions, first the application window is set up with glut calls: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initializes glut and allows use to communicate with the GPU via OpenGL.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glutInitContextVersion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sets the required OpenGL version. In this case, we want OpenGL 3.3.</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glutInitWindowSize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specifies the initial resolution of the application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glutInitWindowPosition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specifies where it is initially placed relative to the upper left corner of the screen.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glutInitDisplayMode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tells glut what to store in a single pixel. In the current case, we store 8 bit (default) R,G,B, and A (opacity) values, in two copies to support double buffering.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glutCreateWindow</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creates the window, which shows up.</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Extension Wrangler is initialized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glewExperimental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true: GLEW obtains information on the supported extensions from the graphics driver, so if it is not updated, then it might not report all features the GPU can deliver. Setting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glewExperimental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true gets GLEW to try the extension even if it is not listed by the driver. This is indeed magic.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glewInit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makes the initialization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here, we can ha an initialized OpenGL. Do not call any OpenGL functions before this point!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glViewport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sets the render target, i.e. the photograph inside the application window</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onInitialization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our custom initialization function discussed on the next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remaining functions register event handlers and start the message loop. For the time being, only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onDisplay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relevant, which is called whenever the application window becomes invalid. We use this function to render the virtual world, which consists of a single green triangle, directly given in normalized device space.</a:t>
            </a:r>
            <a:endParaRPr lang="en-US" sz="1000" noProof="0" dirty="0"/>
          </a:p>
        </p:txBody>
      </p:sp>
    </p:spTree>
    <p:extLst>
      <p:ext uri="{BB962C8B-B14F-4D97-AF65-F5344CB8AC3E}">
        <p14:creationId xmlns:p14="http://schemas.microsoft.com/office/powerpoint/2010/main" val="28724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onInitialization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those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OpenGL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data are initialized that are typically constant during the application, so they do not have to be set in every drawing. In our program, this includes the constant geometry (the triangle), and the GPU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shaderProgram</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set here but also used in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onDisplay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therefore they are global variables.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First we allocate one vertex array object and its id is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With </a:t>
            </a:r>
            <a:r>
              <a:rPr kumimoji="0" lang="en-US" sz="1000" b="0" i="0" u="sng" strike="noStrike" kern="1200" cap="none" spc="0" normalizeH="0" baseline="0" noProof="0" dirty="0" smtClean="0">
                <a:ln>
                  <a:noFill/>
                </a:ln>
                <a:solidFill>
                  <a:srgbClr val="000000"/>
                </a:solidFill>
                <a:effectLst/>
                <a:uLnTx/>
                <a:uFillTx/>
                <a:latin typeface="Times New Roman" pitchFamily="18" charset="0"/>
                <a:ea typeface="+mn-ea"/>
                <a:cs typeface="+mn-cs"/>
              </a:rPr>
              <a:t>Binding</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this is made active, which means that all subsequent operations belong to this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until another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bound or the current one is unbound with binding 0.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second step, one vertex buffer object is allocated, which will be part of the active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(we have just one, which is active). This vertex buffer object is made active, so all subsequent operations are related to this until another is bound.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Array ”vertices” stores the geometry of our triangle, and is obviously in the CPU memory. It contains 6 floats, i.e. 24 bytes. With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glBufferData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24 bytes are copied to the GPU. With the last parameter of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glBufferData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we can specify which type of GPU memory should be used (the GPU has different types of memory with different write and read speeds and capacity, so the driver may decide where to copy this 24 bytes based on our preference). We say that the 24 bytes will not be modified but it would be great if it could be fetched fast (constant memory would be an ideal choice). So far we said nothing about the organization and the meaning of the data, it is simply 24 bytes, the GPU does not know that it defines 3 vertices, each with 2 Cartesian coordinates, which are in float format.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glVertexAttribPointer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defines the interpretation of the data and also that the data associated with a single vertex goes to the input register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number 0. It specifies that a single vertex have two floats, i.e. 8 bytes. If it was non floating point value, it would also be possible to put the binary point to the most significant bit, but we set this parameter to GL_FALSE.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last two parameters tell the GPU how many bytes should be stepped from one vertex to the other (if it is 0, it means that the step size is equal to the data size, 2 floats in this case), and where the first element is (at the beginning of the array, so the pointer offset is zero). Stride and offset are essential if interleaved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vbos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used.</a:t>
            </a:r>
          </a:p>
        </p:txBody>
      </p:sp>
    </p:spTree>
    <p:extLst>
      <p:ext uri="{BB962C8B-B14F-4D97-AF65-F5344CB8AC3E}">
        <p14:creationId xmlns:p14="http://schemas.microsoft.com/office/powerpoint/2010/main" val="76067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remaining part of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onInitialization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gets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ready. The source of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can be read from a file or directly copied from a string. We use here the latter option. As programs are typically written in more than one line, the string cannot be simple “…” but should be special and hold new line characters, which is possible with the R”( … )” C++ feature.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source code starts with the version number that tells the compiler how matured GPU is assumed during execution.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Uniform parameters are like constants that cannot change during the drawing of a single primitive.  MVP is a 4x4 matrix (type mat4), which represents the model-view-projection matrix.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has one per-vertex attribute, defined with variable name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vp</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storing the x, y coordinates of the current vertex.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code computes the multiplication of 4 element vector that is the conversion of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vp</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3D homogeneous coordinates and the 4x4 MVP matrix, and the result is written into a specific output register called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gl_Position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should get the point transformed to normalized device space.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could output other variables as well, which would follow the point during clipping and rasterization, and would be interpolated during these operations. Clipping, homogeneous division, viewport transform and rasterization are fixed function elements that cannot be programmed.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output of the fixed function part is the sequence of pixels (called fragments) belonging to the current primitive and also the variables that are output by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having interpolated for the current pixel. The pixel address is in register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gl_FragCoord</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cannot be modified, but from the other registers and uniform variables, the color of this fragment can be obtained by the fragment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processor. It has one uniform input </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called the color, which will determine the output color stored in variable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outColor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 very beginning of the pipeline, vertex coordinate variable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vp</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is connected to the vertex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input register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AttribArray</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number 0 as told by </a:t>
            </a:r>
            <a:r>
              <a:rPr kumimoji="0" lang="en-US" altLang="hu-HU"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 </a:t>
            </a:r>
            <a:r>
              <a:rPr kumimoji="0" lang="en-US" altLang="hu-HU" sz="1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layout(location = 0)</a:t>
            </a:r>
            <a:r>
              <a:rPr kumimoji="0" lang="en-US" altLang="hu-HU"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statement. The output of the fragment </a:t>
            </a:r>
            <a:r>
              <a:rPr kumimoji="0" lang="en-US" altLang="hu-HU"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a:t>
            </a:r>
            <a:r>
              <a:rPr kumimoji="0" lang="en-US" altLang="hu-HU"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goes to the frame buffer as requested by </a:t>
            </a:r>
            <a:r>
              <a:rPr kumimoji="0" lang="en-US" altLang="hu-HU" sz="1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glBindFragDataLocation</a:t>
            </a:r>
            <a:r>
              <a:rPr kumimoji="0" lang="en-US" altLang="hu-HU"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Finally, the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program is linked, copied to the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processors to be executed by them. </a:t>
            </a: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0180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We have registered a single event handler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onDisplay</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that reacts to the event occurring when the application window gets invalid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DisplayFunc</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In this function, the virtual world (consisting of the single green triangle) is rendered.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glClearColor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sets the color with which the pixels of the application window is cleared. This color is black. The actual clearing is done by </a:t>
            </a:r>
            <a:r>
              <a:rPr kumimoji="0" lang="en-US" sz="1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glClear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hu-HU" sz="10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GL_COLOR_BUFFER_BIT</a:t>
            </a:r>
            <a:r>
              <a:rPr kumimoji="0" lang="en-US" altLang="hu-HU"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stands for the frame buffer storing color values. </a:t>
            </a:r>
            <a:endPar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Drawing consists of setting the values of uniform variables of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shaders</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and then forcing the geometry through the pipeline, which is called the draw call. Finally, the buffer used for drawing so far is swapped with the buffer the user could see so far by </a:t>
            </a:r>
            <a:r>
              <a:rPr kumimoji="0" lang="hu-HU" altLang="hu-HU" sz="10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glutSwapBuffers</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so the result will be visible to the user.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 fragment </a:t>
            </a:r>
            <a:r>
              <a:rPr kumimoji="0" lang="en-US" sz="10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has a single uniform variable called color and of type vec3, which can be set with function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glUniform3f(location, 0.0f, 1.0f, 0.0f) </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to value (0,1,0)=green. Note that </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3f</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the end of the function name indicates that this function takes 3 float parameters. Parameter location is the serial number of this uniform variable, which can be found with </a:t>
            </a:r>
            <a:r>
              <a:rPr kumimoji="0" 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glGetUniformLocation</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shaderProgram</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sz="10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rPr>
              <a:t>color</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which returns the serial number of uniform variable called “color” in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programs.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has uniform variable MVP of type mat4, i.e. it is a 4x4 matrix. First, its serial number must be obtained, then its value can be set with </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glUniformMatrix4fv</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Here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fv</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means that matrix elements are floats (f) and instead of passing the 16 floats by value, the address of the CPU array is given (v) from which the values can be copied (pass by address). The second parameter of </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glUniformMatrix4fv</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says that 1 matrix is passed, the third parameter that this is a row-major matrix and should be kept this way. </a:t>
            </a:r>
            <a:endPar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This issue can cause a lot of confusion: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In C or C++ two-dimensional matrices are of row-major.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In GLSL two-dimensional matrices are of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a:t>
            </a:r>
            <a:endPar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So if we use them without caution, we might apply the transpose of the matrix and not what we wanted. There are many solutions for this problem:</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an own 2D matrix class in C++ that follows the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indexing scheme, and consider vectors of points as row vectors both on the CPU and on the GPU.</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an own 2D matrix class in C++ that follows the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indexing scheme, and consider vectors of points as column vectors both on the CPU and on the GPU. The matrices will be transposed with respect to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the</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previous</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solution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the standard 2D matrix indexing on the CPU (row</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and the standard 2D matrix indexing on the GPU (column</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but consider points as row vector in the CPU program (and therefore put on the left side of the transformation matrix) and column vector in the GPU program (and put on the right side of the matrix).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Use the standard 2D matrix indexing on the CPU (row</a:t>
            </a:r>
            <a:r>
              <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major) but transpose the matrix when passed to the GPU, and consider points as row vector both in the CPU program and in the GPU program.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We use option 4, and setting the third parameter of  </a:t>
            </a:r>
            <a:r>
              <a:rPr kumimoji="0" 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glUniformMatrix4fv</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to TRUE enables just the required transpose.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Vertex Array Objects are our virtual world objects already uploaded to the GPU. With </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glBindVertexArray</a:t>
            </a:r>
            <a:r>
              <a:rPr kumimoji="0" lang="hu-HU"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vao</a:t>
            </a:r>
            <a:r>
              <a:rPr kumimoji="0" lang="hu-HU"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we can select one object for subsequent operations (drawing) and finally </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glDrawArrays</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gets the current VAO to feed the pipeline, i.e. this object is rendered. We may not send all vertices of this object, so with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startIdx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and number of elements a subset can be selected. Setting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startIdx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to 0 and sending all 3 points, our whole triangle is rendered. The first parameter of </a:t>
            </a:r>
            <a:r>
              <a:rPr kumimoji="0" lang="hu-HU"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Times New Roman" panose="02020603050405020304" pitchFamily="18" charset="0"/>
              </a:rPr>
              <a:t>glDrawArrays</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tells the GPU the topology of the primitive, that is, what the vertices define. In our case, triangles, and as we have only 3 vertices, a single triangle.  </a:t>
            </a: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rPr>
              <a:t> </a:t>
            </a:r>
            <a:endParaRPr kumimoji="0" 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4224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0645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07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50813" y="774700"/>
            <a:ext cx="6797675" cy="3824288"/>
          </a:xfrm>
          <a:ln/>
        </p:spPr>
      </p:sp>
      <p:sp>
        <p:nvSpPr>
          <p:cNvPr id="45059" name="Rectangle 3"/>
          <p:cNvSpPr>
            <a:spLocks noGrp="1" noChangeArrowheads="1"/>
          </p:cNvSpPr>
          <p:nvPr>
            <p:ph type="body" idx="1"/>
          </p:nvPr>
        </p:nvSpPr>
        <p:spPr>
          <a:xfrm>
            <a:off x="417302" y="4862513"/>
            <a:ext cx="6300700" cy="4308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system point of view, a graphics application handles the user input, changes the virtual world by modeling or animating it, and then immediately renders the updated model presenting the image to the user. This way, the user immerses into the virtual world, i.e. he feels that he is promptly informed about its current state.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process from the input to the virtual world is called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input pipeline</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Similarly, the process mapping the virtual world to the screen is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output pipeline</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complete system is a (control) loop with two important points, the virtual world and the user. In the output pipeline, the virtual world is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vectorized</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first since only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points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lines and polygons can be transformed with homogeneous linear transformations. Then modeling, view and projection transformations are executed moving the current object to normalized device space. Here clipping is done, then the object is transformed to the screen, where it is rasterized. Before being written in the frame buffer, pixels can undergo pixel operations, needed, for example, to handle transparent colors. The frame buffer is read periodically to refresh the screen. The user can see the screen and interact with the content by moving the cursor with input devices and starting actions like pressing a button. Such actions generate events taking also the screen space position with them.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Screen space is the whole screen in full-screen mode or only the application window. The unit is the pixel. Note that screen space is different for the operating system and for </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pen</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XWindow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axis y points downward while in </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pen</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GL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axis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y points upward. Thus, y must be flipped, i.e. subtracted from the vertical resolution. The input pixel coordinate goes from the screen to modeling space, thus inverse transformations are applied in the reverse order. With input devices not only the virtual world can be modified but also the camera can be controlled.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704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a:xfrm>
            <a:off x="150813" y="774700"/>
            <a:ext cx="6797675" cy="3824288"/>
          </a:xfrm>
          <a:ln/>
        </p:spPr>
      </p:sp>
      <p:sp>
        <p:nvSpPr>
          <p:cNvPr id="46083" name="Jegyzetek helye 2"/>
          <p:cNvSpPr>
            <a:spLocks noGrp="1"/>
          </p:cNvSpPr>
          <p:nvPr>
            <p:ph type="body" idx="1"/>
          </p:nvPr>
        </p:nvSpPr>
        <p:spPr>
          <a:xfrm>
            <a:off x="381298" y="4862513"/>
            <a:ext cx="6372708" cy="4308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Our graphics application runs under the control of an operating system together with other applications. The operating system handles shared resources like input devices and the frame buffer as well, so a pixel data in the frame buffer can be changed only via the operating system. Modifying pixels one by one from the application would be too slow, so a new hardware element, called the GPU, shows up that is responsible for many time consuming steps of rendering. The GPU is also a shared device that can be accessed via the operating system. Such accesses are calls to a library for the application program. We shall control the GPU through a C graphics library called OpenGL.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 the other hand, to catch input events handled by the operating system, we need another library. We shall utilize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freeGLUT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this purpose, due to its simplicity and the portability (it runs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on</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Xwindow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etc.)</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operating system separates the hardware from the application. The operating system is responsible for application window management and also letting the application give commands to the GPU via OpenGL, not to mention the re-programming of the GPU with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programs.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OpenGL is collection of C functions of names starting with gl. The second part of the name shows what the function does, and the final part allows to initiate the same action with different parameter numbers and types (note that there is not function overloading in C).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get an access to the GPU via OpenGL, the application should negotiate this with the operating system, for which operating system dependent libraries, like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wgl</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MsWindows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Xwindow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available. Using them is difficult, and more importantly, it makes our application not portable. So, to hide operating system dependent features, we use GLUT, which translates generic commands to the operating system on which it runs. It is simple and our application will be portable. GLUT function names start with glut.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4762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50813" y="774700"/>
            <a:ext cx="6797675" cy="3824288"/>
          </a:xfrm>
          <a:ln/>
        </p:spPr>
      </p:sp>
      <p:sp>
        <p:nvSpPr>
          <p:cNvPr id="52227" name="Rectangle 3"/>
          <p:cNvSpPr>
            <a:spLocks noGrp="1" noChangeArrowheads="1"/>
          </p:cNvSpPr>
          <p:nvPr>
            <p:ph type="body" idx="1"/>
          </p:nvPr>
        </p:nvSpPr>
        <p:spPr>
          <a:xfrm>
            <a:off x="417302" y="4862513"/>
            <a:ext cx="6336704" cy="4308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000" dirty="0" smtClean="0"/>
              <a:t>The graphics output is implemented by OpenGL. The application window management and the input are the responsibilities of GLUT. Our application consists of a main function and a set of event handlers (we use event driven programming paradigm in interactive systems). In main, our application program interacts with GLUT and specifies the properties of the application window (e.g. initial resolution and what a single pixel should store), and also the event handlers.</a:t>
            </a:r>
          </a:p>
          <a:p>
            <a:r>
              <a:rPr lang="en-US" altLang="hu-HU" sz="1000" dirty="0" smtClean="0"/>
              <a:t>An event handler is a C function that should be programmed by us. This function is connected to a specific event of GLUT, and having established this connection we expect GLUT to call our function when the specific event occurs. A partial list of possible events are:</a:t>
            </a:r>
          </a:p>
          <a:p>
            <a:pPr>
              <a:buFontTx/>
              <a:buChar char="-"/>
            </a:pPr>
            <a:r>
              <a:rPr lang="en-US" altLang="hu-HU" sz="1000" dirty="0" smtClean="0"/>
              <a:t> Display event that occurs when the application window becomes invalid and thus GLUT asks the</a:t>
            </a:r>
            <a:r>
              <a:rPr lang="en-US" altLang="hu-HU" sz="1000" baseline="0" dirty="0" smtClean="0"/>
              <a:t> application</a:t>
            </a:r>
            <a:r>
              <a:rPr lang="en-US" altLang="hu-HU" sz="1000" dirty="0" smtClean="0"/>
              <a:t> to redraw the window to restore its content.</a:t>
            </a:r>
          </a:p>
          <a:p>
            <a:pPr>
              <a:buFontTx/>
              <a:buChar char="-"/>
            </a:pPr>
            <a:r>
              <a:rPr lang="en-US" altLang="hu-HU" sz="1000" dirty="0" smtClean="0"/>
              <a:t> Keyboard event occurs when the user presses a key having ASCII code.</a:t>
            </a:r>
          </a:p>
          <a:p>
            <a:pPr>
              <a:buFontTx/>
              <a:buChar char="-"/>
            </a:pPr>
            <a:r>
              <a:rPr lang="en-US" altLang="hu-HU" sz="1000" dirty="0" smtClean="0"/>
              <a:t> Special event is like Keyboard event but is triggered by a key press having no ASCII code (e.g. arrows and function keys). </a:t>
            </a:r>
          </a:p>
          <a:p>
            <a:pPr>
              <a:buFontTx/>
              <a:buChar char="-"/>
            </a:pPr>
            <a:r>
              <a:rPr lang="en-US" altLang="hu-HU" sz="1000" dirty="0" smtClean="0"/>
              <a:t> Reshape handler is called when the dimensions of the application window are changed by the user.</a:t>
            </a:r>
          </a:p>
          <a:p>
            <a:pPr>
              <a:buFontTx/>
              <a:buChar char="-"/>
            </a:pPr>
            <a:r>
              <a:rPr lang="en-US" altLang="hu-HU" sz="1000" dirty="0" smtClean="0"/>
              <a:t> Mouse event means the pressing or releasing the button of the mouse.</a:t>
            </a:r>
          </a:p>
          <a:p>
            <a:pPr>
              <a:buFontTx/>
              <a:buChar char="-"/>
            </a:pPr>
            <a:r>
              <a:rPr lang="en-US" altLang="hu-HU" sz="1000" dirty="0" smtClean="0"/>
              <a:t> Idle event indicates the time elapsed and our virtual world model should be updated to reflect the new time.</a:t>
            </a:r>
          </a:p>
          <a:p>
            <a:r>
              <a:rPr lang="en-US" altLang="hu-HU" sz="1000" dirty="0" smtClean="0"/>
              <a:t>Event handler registration is optional with the exception of the Display event. If we do not register a handler function, nothing special happens when this event occurs. </a:t>
            </a:r>
            <a:endParaRPr lang="hu-HU" altLang="hu-HU" sz="1000" dirty="0" smtClean="0"/>
          </a:p>
          <a:p>
            <a:endParaRPr lang="hu-HU" altLang="hu-HU" sz="1000" dirty="0" smtClean="0"/>
          </a:p>
        </p:txBody>
      </p:sp>
    </p:spTree>
    <p:extLst>
      <p:ext uri="{BB962C8B-B14F-4D97-AF65-F5344CB8AC3E}">
        <p14:creationId xmlns:p14="http://schemas.microsoft.com/office/powerpoint/2010/main" val="523748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417302" y="4862513"/>
            <a:ext cx="6300700" cy="4308475"/>
          </a:xfrm>
        </p:spPr>
        <p:txBody>
          <a:bodyPr/>
          <a:lstStyle/>
          <a:p>
            <a:r>
              <a:rPr lang="en-US" sz="1000" noProof="0" dirty="0" smtClean="0"/>
              <a:t>Primitives (e.g.</a:t>
            </a:r>
            <a:r>
              <a:rPr lang="en-US" sz="1000" baseline="0" noProof="0" dirty="0" smtClean="0"/>
              <a:t> a line or a </a:t>
            </a:r>
            <a:r>
              <a:rPr lang="hu-HU" sz="1000" baseline="0" noProof="0" dirty="0" err="1" smtClean="0"/>
              <a:t>triangle</a:t>
            </a:r>
            <a:r>
              <a:rPr lang="hu-HU" sz="1000" baseline="0" noProof="0" dirty="0" smtClean="0"/>
              <a:t> </a:t>
            </a:r>
            <a:r>
              <a:rPr lang="hu-HU" sz="1000" baseline="0" noProof="0" dirty="0" err="1" smtClean="0"/>
              <a:t>mesh</a:t>
            </a:r>
            <a:r>
              <a:rPr lang="en-US" sz="1000" baseline="0" noProof="0" dirty="0" smtClean="0"/>
              <a:t>) go down the pipeline, each having multiple vertices associated with their homogeneous coordinates and possible attributes (e.g. vertex color). Primitives must be transformed to normalized device space for clipping, which requires the transformation of its vertices with the modeling, viewing and projection transformation matrices. Clipping is done, so is homogeneous division if the fourth homogeneous coordinate is not 1. Then the primitive is transformed to screen space taking into account the viewport position and size. The primitive is rasterized in screen space. </a:t>
            </a:r>
          </a:p>
          <a:p>
            <a:r>
              <a:rPr lang="en-US" sz="1000" baseline="0" noProof="0" dirty="0" smtClean="0"/>
              <a:t>For performance reasons, OpenGL 3 retained mode requires the application to prepare the complete data of the vertices and attributes of a single object rather than passing them one by one. These data are to be stored in arrays on the GPU, called </a:t>
            </a:r>
            <a:r>
              <a:rPr lang="en-US" sz="1000" b="1" baseline="0" noProof="0" dirty="0" smtClean="0"/>
              <a:t>Vertex Buffer Object </a:t>
            </a:r>
            <a:r>
              <a:rPr lang="en-US" sz="1000" baseline="0" noProof="0" dirty="0" smtClean="0"/>
              <a:t>(</a:t>
            </a:r>
            <a:r>
              <a:rPr lang="en-US" sz="1000" b="1" baseline="0" noProof="0" dirty="0" smtClean="0"/>
              <a:t>VBO</a:t>
            </a:r>
            <a:r>
              <a:rPr lang="en-US" sz="1000" baseline="0" noProof="0" dirty="0" smtClean="0"/>
              <a:t>). An object can have multiple VBOs, for example, we can put coordinates in a single array and vertex colors in another. Different VBOs are encapsulated into a </a:t>
            </a:r>
            <a:r>
              <a:rPr lang="en-US" sz="1000" b="1" baseline="0" noProof="0" dirty="0" smtClean="0"/>
              <a:t>Vertex Array Object</a:t>
            </a:r>
            <a:r>
              <a:rPr lang="en-US" sz="1000" baseline="0" noProof="0" dirty="0" smtClean="0"/>
              <a:t> (</a:t>
            </a:r>
            <a:r>
              <a:rPr lang="en-US" sz="1000" b="1" baseline="0" noProof="0" dirty="0" smtClean="0"/>
              <a:t>VAO</a:t>
            </a:r>
            <a:r>
              <a:rPr lang="en-US" sz="1000" baseline="0" noProof="0" dirty="0" smtClean="0"/>
              <a:t>) that also stores information about how the data should be fetched from the VBOs and sent to the input registers of the </a:t>
            </a:r>
            <a:r>
              <a:rPr lang="hu-HU" sz="1000" b="1" baseline="0" noProof="0" dirty="0" smtClean="0"/>
              <a:t>V</a:t>
            </a:r>
            <a:r>
              <a:rPr lang="en-US" sz="1000" b="1" baseline="0" noProof="0" dirty="0" err="1" smtClean="0"/>
              <a:t>ertex</a:t>
            </a:r>
            <a:r>
              <a:rPr lang="en-US" sz="1000" b="1" baseline="0" noProof="0" dirty="0" smtClean="0"/>
              <a:t> </a:t>
            </a:r>
            <a:r>
              <a:rPr lang="hu-HU" sz="1000" b="1" dirty="0" smtClean="0"/>
              <a:t>S</a:t>
            </a:r>
            <a:r>
              <a:rPr lang="en-US" sz="1000" b="1" baseline="0" noProof="0" dirty="0" err="1" smtClean="0"/>
              <a:t>hader</a:t>
            </a:r>
            <a:r>
              <a:rPr lang="en-US" sz="1000" baseline="0" noProof="0" dirty="0" smtClean="0"/>
              <a:t>. A single input register can store four 32 bit long words (4 floats called vec4, or four integers) and is called </a:t>
            </a:r>
            <a:r>
              <a:rPr lang="en-US" sz="1000" b="1" baseline="0" noProof="0" dirty="0" smtClean="0"/>
              <a:t>Vertex </a:t>
            </a:r>
            <a:r>
              <a:rPr lang="en-US" sz="1000" b="1" baseline="0" noProof="0" dirty="0" err="1" smtClean="0"/>
              <a:t>Attrib</a:t>
            </a:r>
            <a:r>
              <a:rPr lang="en-US" sz="1000" b="1" baseline="0" noProof="0" dirty="0" smtClean="0"/>
              <a:t> Array. </a:t>
            </a:r>
            <a:r>
              <a:rPr lang="en-US" sz="1000" baseline="0" noProof="0" dirty="0" smtClean="0"/>
              <a:t>The responsibility of the Vertex </a:t>
            </a:r>
            <a:r>
              <a:rPr lang="en-US" sz="1000" baseline="0" noProof="0" dirty="0" err="1" smtClean="0"/>
              <a:t>Shader</a:t>
            </a:r>
            <a:r>
              <a:rPr lang="en-US" sz="1000" baseline="0" noProof="0" dirty="0" smtClean="0"/>
              <a:t> is to transform the object to normalized device space. If the concatenation of model, view and projection matrices is given to the Vertex </a:t>
            </a:r>
            <a:r>
              <a:rPr lang="en-US" sz="1000" baseline="0" noProof="0" dirty="0" err="1" smtClean="0"/>
              <a:t>Shader</a:t>
            </a:r>
            <a:r>
              <a:rPr lang="en-US" sz="1000" baseline="0" noProof="0" dirty="0" smtClean="0"/>
              <a:t>, it is just a single matrix-vector multiplication. The output of the </a:t>
            </a:r>
            <a:r>
              <a:rPr lang="hu-HU" sz="1000" baseline="0" noProof="0" dirty="0" smtClean="0"/>
              <a:t>V</a:t>
            </a:r>
            <a:r>
              <a:rPr lang="en-US" sz="1000" baseline="0" noProof="0" dirty="0" err="1" smtClean="0"/>
              <a:t>ertex</a:t>
            </a:r>
            <a:r>
              <a:rPr lang="en-US" sz="1000" baseline="0" noProof="0" dirty="0" smtClean="0"/>
              <a:t> </a:t>
            </a:r>
            <a:r>
              <a:rPr lang="hu-HU" sz="1000" baseline="0" noProof="0" dirty="0" smtClean="0"/>
              <a:t>S</a:t>
            </a:r>
            <a:r>
              <a:rPr lang="en-US" sz="1000" baseline="0" noProof="0" dirty="0" err="1" smtClean="0"/>
              <a:t>hader</a:t>
            </a:r>
            <a:r>
              <a:rPr lang="en-US" sz="1000" baseline="0" noProof="0" dirty="0" smtClean="0"/>
              <a:t> goes to output registers including </a:t>
            </a:r>
            <a:r>
              <a:rPr lang="en-US" sz="1000" baseline="0" noProof="0" dirty="0" err="1" smtClean="0"/>
              <a:t>gl_Position</a:t>
            </a:r>
            <a:r>
              <a:rPr lang="en-US" sz="1000" baseline="0" noProof="0" dirty="0" smtClean="0"/>
              <a:t> storing the vertex position in normalized device space and other registers storing vertex attributes. Clipping, homogeneous division, viewport transformation and rasterization are performed by the </a:t>
            </a:r>
            <a:r>
              <a:rPr lang="en-US" sz="1000" b="1" baseline="0" noProof="0" dirty="0" smtClean="0"/>
              <a:t>fixed function hardware </a:t>
            </a:r>
            <a:r>
              <a:rPr lang="en-US" sz="1000" baseline="0" noProof="0" dirty="0" smtClean="0"/>
              <a:t>of the GPU, so these steps cannot be programmed. The output of the rasterization step is the sequence of pixels with pixel coordinates and interpolated vertex attributes. Pixel coordinates select the pixel that is modified in the frame buffer. From other vertex attributes and global variables, the pixel color should be computed by another programmable unit called the </a:t>
            </a:r>
            <a:r>
              <a:rPr lang="hu-HU" sz="1000" b="1" baseline="0" noProof="0" dirty="0" smtClean="0"/>
              <a:t>F</a:t>
            </a:r>
            <a:r>
              <a:rPr lang="en-US" sz="1000" b="1" baseline="0" noProof="0" dirty="0" err="1" smtClean="0"/>
              <a:t>ragment</a:t>
            </a:r>
            <a:r>
              <a:rPr lang="en-US" sz="1000" b="1" baseline="0" noProof="0" dirty="0" smtClean="0"/>
              <a:t> </a:t>
            </a:r>
            <a:r>
              <a:rPr lang="hu-HU" sz="1000" b="1" baseline="0" noProof="0" dirty="0" smtClean="0"/>
              <a:t>S</a:t>
            </a:r>
            <a:r>
              <a:rPr lang="en-US" sz="1000" b="1" baseline="0" noProof="0" dirty="0" err="1" smtClean="0"/>
              <a:t>hader</a:t>
            </a:r>
            <a:r>
              <a:rPr lang="en-US" sz="1000" b="1" baseline="0" noProof="0" dirty="0" smtClean="0"/>
              <a:t>.</a:t>
            </a:r>
            <a:r>
              <a:rPr lang="en-US" sz="1000" baseline="0" noProof="0" dirty="0" smtClean="0"/>
              <a:t>  </a:t>
            </a:r>
          </a:p>
        </p:txBody>
      </p:sp>
    </p:spTree>
    <p:extLst>
      <p:ext uri="{BB962C8B-B14F-4D97-AF65-F5344CB8AC3E}">
        <p14:creationId xmlns:p14="http://schemas.microsoft.com/office/powerpoint/2010/main" val="273146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a:xfrm>
            <a:off x="669330" y="4862513"/>
            <a:ext cx="5760640" cy="43084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Let us zoom out the connection of the vertex buffer objects,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input registers called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input variables. The object is described in arrays called VBOs. For example, coordinates can be stored in one array, colors in another (this strategy is called Structure Of Arrays, or SOA for short). To allow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process a vertex, its input registers must be filled with the data of that particular vertex, one vertex at a time. Function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glVertexAttribPointer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tells the GPU how to interpret the data in VBOs, from where the data of a single vertex can be fetched, and in which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data element should be copied. For example, coordinates can be copied to AttribArray0 while colors to AttribArray1 (a single register can store 4 floats).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runs, it can fetch its input registers. It would not be too elegant if we had to refer to the name of the input register, e.g.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AttribArray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0, so it is possible to assign variable names to it. For example, AttribArray0 can be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vertexPosition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this was only one possibility of data organization. For example, it is also perfectly reasonable to put all data in a single array where coordinates and attributes of a single vertex are not separated (this strategy is the Array Of Structures, or AOS). In this case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glVertexAttribPointer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should tell the GPU where an attribute starts in the array and what the step size (stride) is.</a:t>
            </a: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6279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the set of possible primitive types. Basically points, line segments and triangles, but in sophisticated options sharing vertices is also possible.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GL_LINE_STRIP</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assumes that the end point of a line segment is the start of the next, so shared points should be specified only once.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GL_LINE_LOOP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similar to GL_LINE_STRIP, but adds one more edge between the last and first vertices.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require vertices of multiples of three, and each three vertices define a new triangle. We use it, for example, when a polygon is decomposed to triangles with the ear clipping algorithm.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GL_TRIANGLE_STRIP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needs three vertices for the first triangle, then any additional vertex introduces a new triangle of the last, previous, and previous of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previo</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 vertices.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GL_TRIANGLE_FAN</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be used for convex polygons. Here again the first three vertices define the first triangle and any new vertex adds a new triangle of the last vertex, previous vertex and first vertex.</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672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50813" y="774700"/>
            <a:ext cx="6797675" cy="3824288"/>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52583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50813" y="774700"/>
            <a:ext cx="6797675" cy="3824288"/>
          </a:xfrm>
          <a:ln cap="flat"/>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597819"/>
            <a:ext cx="7772400" cy="1102519"/>
          </a:xfrm>
        </p:spPr>
        <p:txBody>
          <a:bodyPr/>
          <a:lstStyle/>
          <a:p>
            <a:r>
              <a:rPr lang="hu-HU" smtClean="0"/>
              <a:t>Mintacím szerkesztése</a:t>
            </a:r>
            <a:endParaRPr lang="hu-HU"/>
          </a:p>
        </p:txBody>
      </p:sp>
      <p:sp>
        <p:nvSpPr>
          <p:cNvPr id="3" name="Alcím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983480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4026914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05979"/>
            <a:ext cx="2057400" cy="4388644"/>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05979"/>
            <a:ext cx="6019800" cy="43886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92121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85273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3305176"/>
            <a:ext cx="7772400" cy="1021556"/>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21287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9520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148002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80126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372013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04787"/>
            <a:ext cx="3008313" cy="871538"/>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1048303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3600450"/>
            <a:ext cx="5486400" cy="425054"/>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CEF1C9C-6745-470F-8FDD-8D013CFBD5F7}" type="datetimeFigureOut">
              <a:rPr lang="hu-HU" smtClean="0"/>
              <a:pPr/>
              <a:t>2024. 02. 27.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077064A-F342-4E30-8D15-80A7605B48C3}" type="slidenum">
              <a:rPr lang="hu-HU" smtClean="0"/>
              <a:pPr/>
              <a:t>‹#›</a:t>
            </a:fld>
            <a:endParaRPr lang="hu-HU"/>
          </a:p>
        </p:txBody>
      </p:sp>
    </p:spTree>
    <p:extLst>
      <p:ext uri="{BB962C8B-B14F-4D97-AF65-F5344CB8AC3E}">
        <p14:creationId xmlns:p14="http://schemas.microsoft.com/office/powerpoint/2010/main" val="204671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CEF1C9C-6745-470F-8FDD-8D013CFBD5F7}" type="datetimeFigureOut">
              <a:rPr lang="hu-HU" smtClean="0"/>
              <a:pPr/>
              <a:t>2024. 02. 27.</a:t>
            </a:fld>
            <a:endParaRPr lang="hu-HU"/>
          </a:p>
        </p:txBody>
      </p:sp>
      <p:sp>
        <p:nvSpPr>
          <p:cNvPr id="5" name="Élőláb hely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77064A-F342-4E30-8D15-80A7605B48C3}" type="slidenum">
              <a:rPr lang="hu-HU" smtClean="0"/>
              <a:pPr/>
              <a:t>‹#›</a:t>
            </a:fld>
            <a:endParaRPr lang="hu-HU"/>
          </a:p>
        </p:txBody>
      </p:sp>
    </p:spTree>
    <p:extLst>
      <p:ext uri="{BB962C8B-B14F-4D97-AF65-F5344CB8AC3E}">
        <p14:creationId xmlns:p14="http://schemas.microsoft.com/office/powerpoint/2010/main" val="40484306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3DPrograms/GrafikaHazi/Programs/ConvexHull/bin/Skeleton.ex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3DPrograms/GrafikaHazi/Programs/Tesseract/bin/Skeleton.ex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7.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0.png"/><Relationship Id="rId9" Type="http://schemas.openxmlformats.org/officeDocument/2006/relationships/image" Target="../media/image24.png"/><Relationship Id="rId1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4.wmf"/><Relationship Id="rId12"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6.emf"/><Relationship Id="rId5" Type="http://schemas.openxmlformats.org/officeDocument/2006/relationships/image" Target="../media/image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0.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0.png"/><Relationship Id="rId10" Type="http://schemas.openxmlformats.org/officeDocument/2006/relationships/image" Target="../media/image40.png"/><Relationship Id="rId4" Type="http://schemas.openxmlformats.org/officeDocument/2006/relationships/image" Target="../media/image340.png"/><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5.png"/><Relationship Id="rId3" Type="http://schemas.openxmlformats.org/officeDocument/2006/relationships/image" Target="../media/image49.png"/><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40.png"/><Relationship Id="rId4" Type="http://schemas.openxmlformats.org/officeDocument/2006/relationships/image" Target="../media/image340.png"/><Relationship Id="rId9"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0797" y="1714500"/>
            <a:ext cx="8661683" cy="857250"/>
          </a:xfrm>
        </p:spPr>
        <p:txBody>
          <a:bodyPr>
            <a:normAutofit fontScale="90000"/>
          </a:bodyPr>
          <a:lstStyle/>
          <a:p>
            <a:pPr>
              <a:defRPr/>
            </a:pPr>
            <a:r>
              <a:rPr lang="hu-HU" sz="4900" b="1" dirty="0">
                <a:solidFill>
                  <a:srgbClr val="FF0000"/>
                </a:solidFill>
              </a:rPr>
              <a:t>Grafikus hardver/szoftver alapok</a:t>
            </a:r>
            <a:r>
              <a:rPr lang="hu-HU" sz="4800" b="1" dirty="0" smtClean="0">
                <a:solidFill>
                  <a:srgbClr val="FF0000"/>
                </a:solidFill>
              </a:rPr>
              <a:t/>
            </a:r>
            <a:br>
              <a:rPr lang="hu-HU" sz="4800" b="1" dirty="0" smtClean="0">
                <a:solidFill>
                  <a:srgbClr val="FF0000"/>
                </a:solidFill>
              </a:rPr>
            </a:br>
            <a:r>
              <a:rPr lang="hu-HU" b="1" dirty="0" smtClean="0">
                <a:solidFill>
                  <a:srgbClr val="FF0000"/>
                </a:solidFill>
              </a:rPr>
              <a:t>Építőelemek</a:t>
            </a:r>
          </a:p>
        </p:txBody>
      </p:sp>
      <p:sp>
        <p:nvSpPr>
          <p:cNvPr id="2051" name="Rectangle 3"/>
          <p:cNvSpPr>
            <a:spLocks noGrp="1" noChangeArrowheads="1"/>
          </p:cNvSpPr>
          <p:nvPr>
            <p:ph type="subTitle" idx="1"/>
          </p:nvPr>
        </p:nvSpPr>
        <p:spPr>
          <a:xfrm>
            <a:off x="1468573" y="2931790"/>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sp>
        <p:nvSpPr>
          <p:cNvPr id="6" name="Téglalap 5"/>
          <p:cNvSpPr>
            <a:spLocks noChangeArrowheads="1"/>
          </p:cNvSpPr>
          <p:nvPr/>
        </p:nvSpPr>
        <p:spPr bwMode="auto">
          <a:xfrm>
            <a:off x="230797" y="195486"/>
            <a:ext cx="362112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1600" i="1" dirty="0" smtClean="0">
                <a:latin typeface="+mn-lt"/>
              </a:rPr>
              <a:t>”</a:t>
            </a:r>
            <a:r>
              <a:rPr lang="hu-HU" altLang="en-US" sz="1600" i="1" dirty="0" err="1" smtClean="0">
                <a:latin typeface="+mn-lt"/>
              </a:rPr>
              <a:t>In</a:t>
            </a:r>
            <a:r>
              <a:rPr lang="hu-HU" altLang="en-US" sz="1600" i="1" dirty="0" smtClean="0">
                <a:latin typeface="+mn-lt"/>
              </a:rPr>
              <a:t> </a:t>
            </a:r>
            <a:r>
              <a:rPr lang="hu-HU" altLang="en-US" sz="1600" i="1" dirty="0" err="1" smtClean="0">
                <a:latin typeface="+mn-lt"/>
              </a:rPr>
              <a:t>theory</a:t>
            </a:r>
            <a:r>
              <a:rPr lang="hu-HU" altLang="en-US" sz="1600" i="1" dirty="0" smtClean="0">
                <a:latin typeface="+mn-lt"/>
              </a:rPr>
              <a:t>, </a:t>
            </a:r>
            <a:r>
              <a:rPr lang="hu-HU" altLang="en-US" sz="1600" i="1" dirty="0" err="1" smtClean="0">
                <a:latin typeface="+mn-lt"/>
              </a:rPr>
              <a:t>there</a:t>
            </a:r>
            <a:r>
              <a:rPr lang="hu-HU" altLang="en-US" sz="1600" i="1" dirty="0" smtClean="0">
                <a:latin typeface="+mn-lt"/>
              </a:rPr>
              <a:t> is no </a:t>
            </a:r>
            <a:r>
              <a:rPr lang="hu-HU" altLang="en-US" sz="1600" i="1" dirty="0" err="1" smtClean="0">
                <a:latin typeface="+mn-lt"/>
              </a:rPr>
              <a:t>difference</a:t>
            </a:r>
            <a:r>
              <a:rPr lang="hu-HU" altLang="en-US" sz="1600" i="1" dirty="0" smtClean="0">
                <a:latin typeface="+mn-lt"/>
              </a:rPr>
              <a:t> </a:t>
            </a:r>
            <a:r>
              <a:rPr lang="hu-HU" altLang="en-US" sz="1600" i="1" dirty="0" err="1" smtClean="0">
                <a:latin typeface="+mn-lt"/>
              </a:rPr>
              <a:t>between</a:t>
            </a:r>
            <a:r>
              <a:rPr lang="hu-HU" altLang="en-US" sz="1600" i="1" dirty="0" smtClean="0">
                <a:latin typeface="+mn-lt"/>
              </a:rPr>
              <a:t> </a:t>
            </a:r>
            <a:r>
              <a:rPr lang="hu-HU" altLang="en-US" sz="1600" i="1" dirty="0" err="1" smtClean="0">
                <a:latin typeface="+mn-lt"/>
              </a:rPr>
              <a:t>theory</a:t>
            </a:r>
            <a:r>
              <a:rPr lang="hu-HU" altLang="en-US" sz="1600" i="1" dirty="0" smtClean="0">
                <a:latin typeface="+mn-lt"/>
              </a:rPr>
              <a:t> and </a:t>
            </a:r>
            <a:r>
              <a:rPr lang="hu-HU" altLang="en-US" sz="1600" i="1" dirty="0" err="1" smtClean="0">
                <a:latin typeface="+mn-lt"/>
              </a:rPr>
              <a:t>practice</a:t>
            </a:r>
            <a:r>
              <a:rPr lang="hu-HU" altLang="en-US" sz="1600" i="1" dirty="0" smtClean="0">
                <a:latin typeface="+mn-lt"/>
              </a:rPr>
              <a:t>.  </a:t>
            </a:r>
            <a:r>
              <a:rPr lang="hu-HU" altLang="en-US" sz="1600" i="1" dirty="0" err="1" smtClean="0">
                <a:latin typeface="+mn-lt"/>
              </a:rPr>
              <a:t>In</a:t>
            </a:r>
            <a:r>
              <a:rPr lang="hu-HU" altLang="en-US" sz="1600" i="1" dirty="0" smtClean="0">
                <a:latin typeface="+mn-lt"/>
              </a:rPr>
              <a:t> </a:t>
            </a:r>
            <a:r>
              <a:rPr lang="hu-HU" altLang="en-US" sz="1600" i="1" dirty="0" err="1" smtClean="0">
                <a:latin typeface="+mn-lt"/>
              </a:rPr>
              <a:t>practice</a:t>
            </a:r>
            <a:r>
              <a:rPr lang="hu-HU" altLang="en-US" sz="1600" i="1" dirty="0" smtClean="0">
                <a:latin typeface="+mn-lt"/>
              </a:rPr>
              <a:t>, </a:t>
            </a:r>
            <a:r>
              <a:rPr lang="hu-HU" altLang="en-US" sz="1600" i="1" dirty="0" err="1" smtClean="0">
                <a:latin typeface="+mn-lt"/>
              </a:rPr>
              <a:t>there</a:t>
            </a:r>
            <a:r>
              <a:rPr lang="hu-HU" altLang="en-US" sz="1600" i="1" dirty="0" smtClean="0">
                <a:latin typeface="+mn-lt"/>
              </a:rPr>
              <a:t> is.</a:t>
            </a:r>
            <a:r>
              <a:rPr lang="en-US" altLang="en-US" sz="1600" i="1" dirty="0" smtClean="0">
                <a:latin typeface="+mn-lt"/>
              </a:rPr>
              <a:t>”</a:t>
            </a:r>
            <a:endParaRPr lang="hu-HU" altLang="en-US" sz="1600" i="1" dirty="0" smtClean="0">
              <a:latin typeface="+mn-lt"/>
            </a:endParaRPr>
          </a:p>
          <a:p>
            <a:pPr algn="r">
              <a:spcBef>
                <a:spcPct val="0"/>
              </a:spcBef>
              <a:buFont typeface="Wingdings" pitchFamily="2" charset="2"/>
              <a:buNone/>
            </a:pPr>
            <a:r>
              <a:rPr lang="en-US" sz="1600" i="1" dirty="0"/>
              <a:t>Benjamin Brewster</a:t>
            </a:r>
            <a:endParaRPr lang="en-US" altLang="en-US" sz="1600" i="1" dirty="0">
              <a:latin typeface="+mn-lt"/>
            </a:endParaRPr>
          </a:p>
        </p:txBody>
      </p:sp>
      <p:pic>
        <p:nvPicPr>
          <p:cNvPr id="3" name="Kép 2"/>
          <p:cNvPicPr>
            <a:picLocks noChangeAspect="1"/>
          </p:cNvPicPr>
          <p:nvPr/>
        </p:nvPicPr>
        <p:blipFill rotWithShape="1">
          <a:blip r:embed="rId3">
            <a:extLst>
              <a:ext uri="{28A0092B-C50C-407E-A947-70E740481C1C}">
                <a14:useLocalDpi xmlns:a14="http://schemas.microsoft.com/office/drawing/2010/main" val="0"/>
              </a:ext>
            </a:extLst>
          </a:blip>
          <a:srcRect l="9876" t="1621" r="11112" b="3302"/>
          <a:stretch/>
        </p:blipFill>
        <p:spPr>
          <a:xfrm>
            <a:off x="6724328" y="3110947"/>
            <a:ext cx="2304256" cy="19082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71501" y="654537"/>
            <a:ext cx="9396413" cy="45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400" b="1" dirty="0">
                <a:latin typeface="Courier New" pitchFamily="49" charset="0"/>
                <a:cs typeface="Courier New" pitchFamily="49" charset="0"/>
              </a:rPr>
              <a:t>#</a:t>
            </a:r>
            <a:r>
              <a:rPr lang="hu-HU" altLang="hu-HU" sz="1400" b="1" dirty="0" err="1">
                <a:latin typeface="Courier New" pitchFamily="49" charset="0"/>
                <a:cs typeface="Courier New" pitchFamily="49" charset="0"/>
              </a:rPr>
              <a:t>include</a:t>
            </a:r>
            <a:r>
              <a:rPr lang="hu-HU" altLang="hu-HU" sz="1400" b="1" dirty="0">
                <a:latin typeface="Courier New" pitchFamily="49" charset="0"/>
                <a:cs typeface="Courier New" pitchFamily="49" charset="0"/>
              </a:rPr>
              <a:t> &lt;</a:t>
            </a:r>
            <a:r>
              <a:rPr lang="hu-HU" altLang="hu-HU" sz="1400" b="1" dirty="0" err="1">
                <a:latin typeface="Courier New" pitchFamily="49" charset="0"/>
                <a:cs typeface="Courier New" pitchFamily="49" charset="0"/>
              </a:rPr>
              <a:t>windows.h</a:t>
            </a:r>
            <a:r>
              <a:rPr lang="hu-HU" altLang="hu-HU" sz="1400" b="1" dirty="0">
                <a:latin typeface="Courier New" pitchFamily="49" charset="0"/>
                <a:cs typeface="Courier New" pitchFamily="49" charset="0"/>
              </a:rPr>
              <a:t>&gt;    </a:t>
            </a:r>
            <a:r>
              <a:rPr lang="en-US" altLang="hu-HU" sz="1400" b="1" dirty="0" smtClean="0">
                <a:latin typeface="Courier New" pitchFamily="49" charset="0"/>
                <a:cs typeface="Courier New" pitchFamily="49" charset="0"/>
              </a:rPr>
              <a:t>  // </a:t>
            </a:r>
            <a:r>
              <a:rPr lang="en-US" altLang="hu-HU" sz="1400" b="1" dirty="0">
                <a:latin typeface="Courier New" pitchFamily="49" charset="0"/>
                <a:cs typeface="Courier New" pitchFamily="49" charset="0"/>
              </a:rPr>
              <a:t>Only in </a:t>
            </a:r>
            <a:r>
              <a:rPr lang="en-US" altLang="hu-HU" sz="1400" b="1" dirty="0" err="1" smtClean="0">
                <a:latin typeface="Courier New" pitchFamily="49" charset="0"/>
                <a:cs typeface="Courier New" pitchFamily="49" charset="0"/>
              </a:rPr>
              <a:t>MsWin</a:t>
            </a:r>
            <a:endParaRPr lang="en-US" altLang="hu-HU" sz="1400" b="1" dirty="0" smtClean="0">
              <a:latin typeface="Courier New" pitchFamily="49" charset="0"/>
              <a:cs typeface="Courier New" pitchFamily="49" charset="0"/>
            </a:endParaRPr>
          </a:p>
          <a:p>
            <a:r>
              <a:rPr lang="hu-HU" altLang="hu-HU" sz="1400" b="1" dirty="0" smtClean="0">
                <a:latin typeface="Courier New" pitchFamily="49" charset="0"/>
                <a:cs typeface="Courier New" pitchFamily="49" charset="0"/>
              </a:rPr>
              <a:t>#</a:t>
            </a:r>
            <a:r>
              <a:rPr lang="hu-HU" altLang="hu-HU" sz="1400" b="1" dirty="0" err="1">
                <a:latin typeface="Courier New" pitchFamily="49" charset="0"/>
                <a:cs typeface="Courier New" pitchFamily="49" charset="0"/>
              </a:rPr>
              <a:t>include</a:t>
            </a:r>
            <a:r>
              <a:rPr lang="hu-HU" altLang="hu-HU" sz="1400" b="1" dirty="0">
                <a:latin typeface="Courier New" pitchFamily="49" charset="0"/>
                <a:cs typeface="Courier New" pitchFamily="49" charset="0"/>
              </a:rPr>
              <a:t> &lt;GL/</a:t>
            </a:r>
            <a:r>
              <a:rPr lang="hu-HU" altLang="hu-HU" sz="1400" b="1" dirty="0" err="1">
                <a:latin typeface="Courier New" pitchFamily="49" charset="0"/>
                <a:cs typeface="Courier New" pitchFamily="49" charset="0"/>
              </a:rPr>
              <a:t>glew.h</a:t>
            </a:r>
            <a:r>
              <a:rPr lang="hu-HU" altLang="hu-HU" sz="1400" b="1" dirty="0" smtClean="0">
                <a:latin typeface="Courier New" pitchFamily="49" charset="0"/>
                <a:cs typeface="Courier New" pitchFamily="49" charset="0"/>
              </a:rPr>
              <a:t>&gt;	</a:t>
            </a:r>
            <a:r>
              <a:rPr lang="en-US" altLang="hu-HU" sz="1400" b="1" dirty="0" smtClean="0">
                <a:latin typeface="Courier New" pitchFamily="49" charset="0"/>
                <a:cs typeface="Courier New" pitchFamily="49" charset="0"/>
              </a:rPr>
              <a:t>// </a:t>
            </a:r>
            <a:r>
              <a:rPr lang="hu-HU" altLang="hu-HU" sz="1400" b="1" dirty="0" err="1" smtClean="0">
                <a:latin typeface="Courier New" pitchFamily="49" charset="0"/>
                <a:cs typeface="Courier New" pitchFamily="49" charset="0"/>
              </a:rPr>
              <a:t>MsWin</a:t>
            </a:r>
            <a:r>
              <a:rPr lang="hu-HU" altLang="hu-HU" sz="1400" b="1" dirty="0" smtClean="0">
                <a:latin typeface="Courier New" pitchFamily="49" charset="0"/>
                <a:cs typeface="Courier New" pitchFamily="49" charset="0"/>
              </a:rPr>
              <a:t>/</a:t>
            </a:r>
            <a:r>
              <a:rPr lang="hu-HU" altLang="hu-HU" sz="1400" b="1" dirty="0" err="1" smtClean="0">
                <a:latin typeface="Courier New" pitchFamily="49" charset="0"/>
                <a:cs typeface="Courier New" pitchFamily="49" charset="0"/>
              </a:rPr>
              <a:t>XWin</a:t>
            </a:r>
            <a:r>
              <a:rPr lang="hu-HU" altLang="hu-HU" sz="1400" b="1" dirty="0" smtClean="0">
                <a:latin typeface="Courier New" pitchFamily="49" charset="0"/>
                <a:cs typeface="Courier New" pitchFamily="49" charset="0"/>
              </a:rPr>
              <a:t>, </a:t>
            </a:r>
            <a:r>
              <a:rPr lang="en-US" altLang="hu-HU" sz="1400" b="1" dirty="0" smtClean="0">
                <a:latin typeface="Courier New" pitchFamily="49" charset="0"/>
                <a:cs typeface="Courier New" pitchFamily="49" charset="0"/>
              </a:rPr>
              <a:t>download</a:t>
            </a:r>
            <a:r>
              <a:rPr lang="hu-HU" altLang="hu-HU" sz="1400" b="1" dirty="0" smtClean="0">
                <a:latin typeface="Courier New" pitchFamily="49" charset="0"/>
                <a:cs typeface="Courier New" pitchFamily="49" charset="0"/>
              </a:rPr>
              <a:t> (</a:t>
            </a:r>
            <a:r>
              <a:rPr lang="hu-HU" altLang="hu-HU" sz="1400" b="1" dirty="0" err="1" smtClean="0">
                <a:latin typeface="Courier New" pitchFamily="49" charset="0"/>
                <a:cs typeface="Courier New" pitchFamily="49" charset="0"/>
              </a:rPr>
              <a:t>Ikits</a:t>
            </a:r>
            <a:r>
              <a:rPr lang="hu-HU" altLang="hu-HU" sz="1400" b="1" dirty="0" smtClean="0">
                <a:latin typeface="Courier New" pitchFamily="49" charset="0"/>
                <a:cs typeface="Courier New" pitchFamily="49" charset="0"/>
              </a:rPr>
              <a:t> </a:t>
            </a:r>
            <a:r>
              <a:rPr lang="hu-HU" altLang="hu-HU" sz="1400" b="1" dirty="0" smtClean="0">
                <a:latin typeface="Courier New" pitchFamily="49" charset="0"/>
                <a:cs typeface="Courier New" pitchFamily="49" charset="0"/>
              </a:rPr>
              <a:t>Milán</a:t>
            </a:r>
            <a:r>
              <a:rPr lang="en-US" altLang="hu-HU" sz="1400" b="1" dirty="0" smtClean="0">
                <a:latin typeface="Courier New" pitchFamily="49" charset="0"/>
                <a:cs typeface="Courier New" pitchFamily="49" charset="0"/>
              </a:rPr>
              <a:t>, </a:t>
            </a:r>
            <a:r>
              <a:rPr lang="en-US" altLang="hu-HU" sz="1400" b="1" dirty="0" err="1" smtClean="0">
                <a:latin typeface="Courier New" pitchFamily="49" charset="0"/>
                <a:cs typeface="Courier New" pitchFamily="49" charset="0"/>
              </a:rPr>
              <a:t>Hajr</a:t>
            </a:r>
            <a:r>
              <a:rPr lang="hu-HU" altLang="hu-HU" sz="1400" b="1" dirty="0" smtClean="0">
                <a:latin typeface="Courier New" pitchFamily="49" charset="0"/>
                <a:cs typeface="Courier New" pitchFamily="49" charset="0"/>
              </a:rPr>
              <a:t>á IIT</a:t>
            </a:r>
            <a:r>
              <a:rPr lang="hu-HU" altLang="hu-HU" sz="1400" b="1" dirty="0" smtClean="0">
                <a:latin typeface="Courier New" pitchFamily="49" charset="0"/>
                <a:cs typeface="Courier New" pitchFamily="49" charset="0"/>
              </a:rPr>
              <a:t>)</a:t>
            </a:r>
            <a:endParaRPr lang="hu-HU" altLang="hu-HU" sz="1400" b="1" dirty="0">
              <a:latin typeface="Courier New" pitchFamily="49" charset="0"/>
              <a:cs typeface="Courier New" pitchFamily="49" charset="0"/>
            </a:endParaRPr>
          </a:p>
          <a:p>
            <a:r>
              <a:rPr lang="hu-HU" altLang="hu-HU" sz="1400" b="1" dirty="0">
                <a:latin typeface="Courier New" pitchFamily="49" charset="0"/>
                <a:cs typeface="Courier New" pitchFamily="49" charset="0"/>
              </a:rPr>
              <a:t>#</a:t>
            </a:r>
            <a:r>
              <a:rPr lang="hu-HU" altLang="hu-HU" sz="1400" b="1" dirty="0" err="1">
                <a:latin typeface="Courier New" pitchFamily="49" charset="0"/>
                <a:cs typeface="Courier New" pitchFamily="49" charset="0"/>
              </a:rPr>
              <a:t>include</a:t>
            </a:r>
            <a:r>
              <a:rPr lang="hu-HU" altLang="hu-HU" sz="1400" b="1" dirty="0">
                <a:latin typeface="Courier New" pitchFamily="49" charset="0"/>
                <a:cs typeface="Courier New" pitchFamily="49" charset="0"/>
              </a:rPr>
              <a:t> &lt;GL/</a:t>
            </a:r>
            <a:r>
              <a:rPr lang="hu-HU" altLang="hu-HU" sz="1400" b="1" dirty="0" err="1">
                <a:latin typeface="Courier New" pitchFamily="49" charset="0"/>
                <a:cs typeface="Courier New" pitchFamily="49" charset="0"/>
              </a:rPr>
              <a:t>freeglut.h</a:t>
            </a:r>
            <a:r>
              <a:rPr lang="hu-HU" altLang="hu-HU" sz="1400" b="1" dirty="0" smtClean="0">
                <a:latin typeface="Courier New" pitchFamily="49" charset="0"/>
                <a:cs typeface="Courier New" pitchFamily="49" charset="0"/>
              </a:rPr>
              <a:t>&gt;</a:t>
            </a:r>
            <a:r>
              <a:rPr lang="en-US" altLang="hu-HU" sz="1400" b="1" dirty="0">
                <a:latin typeface="Courier New" pitchFamily="49" charset="0"/>
                <a:cs typeface="Courier New" pitchFamily="49" charset="0"/>
              </a:rPr>
              <a:t> </a:t>
            </a:r>
            <a:r>
              <a:rPr lang="en-US" altLang="hu-HU" sz="1400" b="1" dirty="0" smtClean="0">
                <a:latin typeface="Courier New" pitchFamily="49" charset="0"/>
                <a:cs typeface="Courier New" pitchFamily="49" charset="0"/>
              </a:rPr>
              <a:t> // </a:t>
            </a:r>
            <a:r>
              <a:rPr lang="en-US" altLang="hu-HU" sz="1400" b="1" dirty="0" smtClean="0">
                <a:latin typeface="Courier New" pitchFamily="49" charset="0"/>
                <a:cs typeface="Courier New" pitchFamily="49" charset="0"/>
              </a:rPr>
              <a:t>download (Mark </a:t>
            </a:r>
            <a:r>
              <a:rPr lang="en-US" altLang="hu-HU" sz="1400" b="1" dirty="0" err="1" smtClean="0">
                <a:latin typeface="Courier New" pitchFamily="49" charset="0"/>
                <a:cs typeface="Courier New" pitchFamily="49" charset="0"/>
              </a:rPr>
              <a:t>Kilgard</a:t>
            </a:r>
            <a:r>
              <a:rPr lang="en-US" altLang="hu-HU" sz="1400" b="1" dirty="0">
                <a:latin typeface="Courier New" pitchFamily="49" charset="0"/>
                <a:cs typeface="Courier New" pitchFamily="49" charset="0"/>
              </a:rPr>
              <a:t>)</a:t>
            </a:r>
            <a:endParaRPr lang="hu-HU" altLang="hu-HU" sz="1400" b="1" dirty="0">
              <a:latin typeface="Courier New" pitchFamily="49" charset="0"/>
              <a:cs typeface="Courier New" pitchFamily="49" charset="0"/>
            </a:endParaRPr>
          </a:p>
          <a:p>
            <a:endParaRPr lang="hu-HU" altLang="hu-HU" sz="700" dirty="0">
              <a:latin typeface="Courier New" pitchFamily="49" charset="0"/>
              <a:cs typeface="Courier New" pitchFamily="49" charset="0"/>
            </a:endParaRPr>
          </a:p>
          <a:p>
            <a:r>
              <a:rPr lang="hu-HU" altLang="hu-HU" sz="1400" b="1" dirty="0" smtClean="0">
                <a:latin typeface="Courier New" pitchFamily="49" charset="0"/>
                <a:cs typeface="Courier New" pitchFamily="49" charset="0"/>
              </a:rPr>
              <a:t>int </a:t>
            </a:r>
            <a:r>
              <a:rPr lang="hu-HU" altLang="hu-HU" sz="1400" b="1" dirty="0">
                <a:latin typeface="Courier New" pitchFamily="49" charset="0"/>
                <a:cs typeface="Courier New" pitchFamily="49" charset="0"/>
              </a:rPr>
              <a:t>main(int </a:t>
            </a:r>
            <a:r>
              <a:rPr lang="hu-HU" altLang="hu-HU" sz="1400" b="1" dirty="0" err="1">
                <a:latin typeface="Courier New" pitchFamily="49" charset="0"/>
                <a:cs typeface="Courier New" pitchFamily="49" charset="0"/>
              </a:rPr>
              <a:t>argc</a:t>
            </a:r>
            <a:r>
              <a:rPr lang="hu-HU" altLang="hu-HU" sz="1400" b="1" dirty="0">
                <a:latin typeface="Courier New" pitchFamily="49" charset="0"/>
                <a:cs typeface="Courier New" pitchFamily="49" charset="0"/>
              </a:rPr>
              <a:t>, </a:t>
            </a:r>
            <a:r>
              <a:rPr lang="hu-HU" altLang="hu-HU" sz="1400" b="1" dirty="0" err="1">
                <a:latin typeface="Courier New" pitchFamily="49" charset="0"/>
                <a:cs typeface="Courier New" pitchFamily="49" charset="0"/>
              </a:rPr>
              <a:t>char</a:t>
            </a:r>
            <a:r>
              <a:rPr lang="hu-HU" altLang="hu-HU" sz="1400" b="1" dirty="0">
                <a:latin typeface="Courier New" pitchFamily="49" charset="0"/>
                <a:cs typeface="Courier New" pitchFamily="49" charset="0"/>
              </a:rPr>
              <a:t> * </a:t>
            </a:r>
            <a:r>
              <a:rPr lang="hu-HU" altLang="hu-HU" sz="1400" b="1" dirty="0" err="1">
                <a:latin typeface="Courier New" pitchFamily="49" charset="0"/>
                <a:cs typeface="Courier New" pitchFamily="49" charset="0"/>
              </a:rPr>
              <a:t>argv</a:t>
            </a:r>
            <a:r>
              <a:rPr lang="hu-HU" altLang="hu-HU" sz="1400" b="1" dirty="0">
                <a:latin typeface="Courier New" pitchFamily="49" charset="0"/>
                <a:cs typeface="Courier New" pitchFamily="49" charset="0"/>
              </a:rPr>
              <a:t>[]) </a:t>
            </a:r>
            <a:r>
              <a:rPr lang="hu-HU" altLang="hu-HU" sz="1400" b="1" dirty="0" smtClean="0">
                <a:latin typeface="Courier New" pitchFamily="49" charset="0"/>
                <a:cs typeface="Courier New" pitchFamily="49" charset="0"/>
              </a:rPr>
              <a:t>{</a:t>
            </a:r>
          </a:p>
          <a:p>
            <a:r>
              <a:rPr lang="hu-HU" sz="1400" b="1" dirty="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glutInit</a:t>
            </a:r>
            <a:r>
              <a:rPr lang="hu-HU" sz="1400" b="1" dirty="0">
                <a:latin typeface="Courier New" panose="02070309020205020404" pitchFamily="49" charset="0"/>
                <a:cs typeface="Courier New" panose="02070309020205020404" pitchFamily="49" charset="0"/>
              </a:rPr>
              <a:t>(</a:t>
            </a:r>
            <a:r>
              <a:rPr lang="hu-HU" sz="1400" b="1" dirty="0" err="1">
                <a:latin typeface="Courier New" panose="02070309020205020404" pitchFamily="49" charset="0"/>
                <a:cs typeface="Courier New" panose="02070309020205020404" pitchFamily="49" charset="0"/>
              </a:rPr>
              <a:t>&amp;argc</a:t>
            </a:r>
            <a:r>
              <a:rPr lang="hu-HU" sz="1400" b="1" dirty="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argv</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 </a:t>
            </a:r>
            <a:r>
              <a:rPr lang="en-US" sz="1400" b="1" dirty="0" err="1" smtClean="0">
                <a:latin typeface="Courier New" panose="02070309020205020404" pitchFamily="49" charset="0"/>
                <a:cs typeface="Courier New" panose="02070309020205020404" pitchFamily="49" charset="0"/>
              </a:rPr>
              <a:t>init</a:t>
            </a:r>
            <a:r>
              <a:rPr lang="en-US" sz="1400" b="1" dirty="0" smtClean="0">
                <a:latin typeface="Courier New" panose="02070309020205020404" pitchFamily="49" charset="0"/>
                <a:cs typeface="Courier New" panose="02070309020205020404" pitchFamily="49" charset="0"/>
              </a:rPr>
              <a:t> glut</a:t>
            </a:r>
            <a:endParaRPr lang="hu-HU" sz="14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glutInitContextVersion</a:t>
            </a:r>
            <a:r>
              <a:rPr lang="hu-HU" sz="1400" b="1" dirty="0" smtClean="0">
                <a:latin typeface="Courier New" panose="02070309020205020404" pitchFamily="49" charset="0"/>
                <a:cs typeface="Courier New" panose="02070309020205020404" pitchFamily="49" charset="0"/>
              </a:rPr>
              <a:t>(3, </a:t>
            </a:r>
            <a:r>
              <a:rPr lang="en-US" sz="1400" b="1" dirty="0" smtClean="0">
                <a:latin typeface="Courier New" panose="02070309020205020404" pitchFamily="49" charset="0"/>
                <a:cs typeface="Courier New" panose="02070309020205020404" pitchFamily="49" charset="0"/>
              </a:rPr>
              <a:t>3</a:t>
            </a:r>
            <a:r>
              <a:rPr lang="hu-HU" sz="1400" b="1" dirty="0" smtClean="0">
                <a:latin typeface="Courier New" panose="02070309020205020404" pitchFamily="49" charset="0"/>
                <a:cs typeface="Courier New" panose="02070309020205020404" pitchFamily="49" charset="0"/>
              </a:rPr>
              <a:t>); // </a:t>
            </a:r>
            <a:r>
              <a:rPr lang="hu-HU" sz="1400" b="1" dirty="0" err="1" smtClean="0">
                <a:latin typeface="Courier New" panose="02070309020205020404" pitchFamily="49" charset="0"/>
                <a:cs typeface="Courier New" panose="02070309020205020404" pitchFamily="49" charset="0"/>
              </a:rPr>
              <a:t>OpenGL</a:t>
            </a:r>
            <a:r>
              <a:rPr lang="hu-HU" sz="1400" b="1" dirty="0" smtClean="0">
                <a:latin typeface="Courier New" panose="02070309020205020404" pitchFamily="49" charset="0"/>
                <a:cs typeface="Courier New" panose="02070309020205020404" pitchFamily="49" charset="0"/>
              </a:rPr>
              <a:t> 3.3</a:t>
            </a:r>
            <a:endParaRPr lang="hu-HU" sz="14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glutInitWindowSize</a:t>
            </a:r>
            <a:r>
              <a:rPr lang="hu-HU" sz="1400" b="1" dirty="0" smtClean="0">
                <a:latin typeface="Courier New" panose="02070309020205020404" pitchFamily="49" charset="0"/>
                <a:cs typeface="Courier New" panose="02070309020205020404" pitchFamily="49" charset="0"/>
              </a:rPr>
              <a:t>(600, </a:t>
            </a:r>
            <a:r>
              <a:rPr lang="hu-HU" sz="1400" b="1" dirty="0" err="1" smtClean="0">
                <a:latin typeface="Courier New" panose="02070309020205020404" pitchFamily="49" charset="0"/>
                <a:cs typeface="Courier New" panose="02070309020205020404" pitchFamily="49" charset="0"/>
              </a:rPr>
              <a:t>600</a:t>
            </a:r>
            <a:r>
              <a:rPr lang="hu-HU" sz="1400" b="1" dirty="0" smtClean="0">
                <a:latin typeface="Courier New" panose="02070309020205020404" pitchFamily="49" charset="0"/>
                <a:cs typeface="Courier New" panose="02070309020205020404" pitchFamily="49" charset="0"/>
              </a:rPr>
              <a:t>);</a:t>
            </a:r>
          </a:p>
          <a:p>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glutInitWindowPosition</a:t>
            </a:r>
            <a:r>
              <a:rPr lang="hu-HU" sz="1400" b="1" dirty="0" smtClean="0">
                <a:latin typeface="Courier New" panose="02070309020205020404" pitchFamily="49" charset="0"/>
                <a:cs typeface="Courier New" panose="02070309020205020404" pitchFamily="49" charset="0"/>
              </a:rPr>
              <a:t>(100</a:t>
            </a:r>
            <a:r>
              <a:rPr lang="hu-HU" sz="1400" b="1" dirty="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100</a:t>
            </a:r>
            <a:r>
              <a:rPr lang="hu-HU" sz="1400" b="1" dirty="0" smtClean="0">
                <a:latin typeface="Courier New" panose="02070309020205020404" pitchFamily="49" charset="0"/>
                <a:cs typeface="Courier New" panose="02070309020205020404" pitchFamily="49" charset="0"/>
              </a:rPr>
              <a:t>);</a:t>
            </a:r>
          </a:p>
          <a:p>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glutInitDisplayMode</a:t>
            </a:r>
            <a:r>
              <a:rPr lang="hu-HU" sz="1400" b="1" dirty="0" smtClean="0">
                <a:latin typeface="Courier New" panose="02070309020205020404" pitchFamily="49" charset="0"/>
                <a:cs typeface="Courier New" panose="02070309020205020404" pitchFamily="49" charset="0"/>
              </a:rPr>
              <a:t>(GLUT_RGBA | GLUT_DOUBLE</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	</a:t>
            </a:r>
            <a:endParaRPr lang="hu-HU" sz="1400" b="1" dirty="0" smtClean="0">
              <a:latin typeface="Courier New" panose="02070309020205020404" pitchFamily="49" charset="0"/>
              <a:cs typeface="Courier New" panose="02070309020205020404" pitchFamily="49" charset="0"/>
            </a:endParaRPr>
          </a:p>
          <a:p>
            <a:r>
              <a:rPr lang="hu-HU" sz="1400" b="1" dirty="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glutCreateWindow</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Hi Graphics</a:t>
            </a:r>
            <a:r>
              <a:rPr lang="hu-HU" sz="1400" b="1" dirty="0" smtClean="0">
                <a:latin typeface="Courier New" panose="02070309020205020404" pitchFamily="49" charset="0"/>
                <a:cs typeface="Courier New" panose="02070309020205020404" pitchFamily="49" charset="0"/>
              </a:rPr>
              <a:t>"); </a:t>
            </a:r>
            <a:endParaRPr lang="hu-HU" sz="14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   </a:t>
            </a:r>
            <a:endParaRPr lang="en-US" sz="1400" b="1" dirty="0" smtClean="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glewExperimental</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true</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 magic</a:t>
            </a:r>
            <a:endParaRPr lang="hu-HU" sz="14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glewInit</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smtClean="0">
                <a:solidFill>
                  <a:srgbClr val="FF0000"/>
                </a:solidFill>
                <a:latin typeface="Courier New" panose="02070309020205020404" pitchFamily="49" charset="0"/>
                <a:cs typeface="Courier New" panose="02070309020205020404" pitchFamily="49" charset="0"/>
              </a:rPr>
              <a:t>// NO </a:t>
            </a:r>
            <a:r>
              <a:rPr lang="en-US" sz="1400" b="1" dirty="0">
                <a:solidFill>
                  <a:srgbClr val="FF0000"/>
                </a:solidFill>
                <a:latin typeface="Courier New" panose="02070309020205020404" pitchFamily="49" charset="0"/>
                <a:cs typeface="Courier New" panose="02070309020205020404" pitchFamily="49" charset="0"/>
              </a:rPr>
              <a:t>OPENGL CALLS BEFORE </a:t>
            </a:r>
            <a:r>
              <a:rPr lang="en-US" sz="1400" b="1" dirty="0" smtClean="0">
                <a:solidFill>
                  <a:srgbClr val="FF0000"/>
                </a:solidFill>
                <a:latin typeface="Courier New" panose="02070309020205020404" pitchFamily="49" charset="0"/>
                <a:cs typeface="Courier New" panose="02070309020205020404" pitchFamily="49" charset="0"/>
              </a:rPr>
              <a:t>THIS </a:t>
            </a:r>
            <a:r>
              <a:rPr lang="en-US" sz="1400" b="1" dirty="0">
                <a:solidFill>
                  <a:srgbClr val="FF0000"/>
                </a:solidFill>
                <a:latin typeface="Courier New" panose="02070309020205020404" pitchFamily="49" charset="0"/>
                <a:cs typeface="Courier New" panose="02070309020205020404" pitchFamily="49" charset="0"/>
                <a:sym typeface="Wingdings"/>
              </a:rPr>
              <a:t></a:t>
            </a:r>
            <a:r>
              <a:rPr lang="en-US" sz="1400" b="1" dirty="0">
                <a:solidFill>
                  <a:srgbClr val="FF0000"/>
                </a:solidFill>
                <a:latin typeface="Courier New" panose="02070309020205020404" pitchFamily="49" charset="0"/>
                <a:cs typeface="Courier New" panose="02070309020205020404" pitchFamily="49" charset="0"/>
              </a:rPr>
              <a:t>!!!</a:t>
            </a:r>
            <a:endParaRPr lang="hu-HU" sz="1400" b="1" dirty="0">
              <a:solidFill>
                <a:srgbClr val="FF0000"/>
              </a:solidFill>
              <a:latin typeface="Courier New" panose="02070309020205020404" pitchFamily="49" charset="0"/>
              <a:cs typeface="Courier New" panose="02070309020205020404" pitchFamily="49" charset="0"/>
            </a:endParaRPr>
          </a:p>
          <a:p>
            <a:r>
              <a:rPr lang="hu-HU" altLang="hu-HU" sz="1400" b="1" dirty="0">
                <a:solidFill>
                  <a:srgbClr val="FF0000"/>
                </a:solidFill>
                <a:latin typeface="Courier New" panose="02070309020205020404" pitchFamily="49" charset="0"/>
                <a:cs typeface="Courier New" panose="02070309020205020404" pitchFamily="49" charset="0"/>
              </a:rPr>
              <a:t> </a:t>
            </a:r>
            <a:r>
              <a:rPr lang="hu-HU" altLang="hu-HU" sz="1400" b="1" dirty="0" smtClean="0">
                <a:solidFill>
                  <a:srgbClr val="FF0000"/>
                </a:solidFill>
                <a:latin typeface="Courier New" panose="02070309020205020404" pitchFamily="49" charset="0"/>
                <a:cs typeface="Courier New" panose="02070309020205020404" pitchFamily="49" charset="0"/>
              </a:rPr>
              <a:t>  </a:t>
            </a:r>
            <a:r>
              <a:rPr lang="en-US" altLang="hu-HU" sz="1400" b="1" dirty="0" err="1" smtClean="0">
                <a:latin typeface="Courier New" pitchFamily="49" charset="0"/>
                <a:cs typeface="Courier New" pitchFamily="49" charset="0"/>
              </a:rPr>
              <a:t>glViewport</a:t>
            </a:r>
            <a:r>
              <a:rPr lang="en-US" altLang="hu-HU" sz="1400" b="1" dirty="0" smtClean="0">
                <a:latin typeface="Courier New" pitchFamily="49" charset="0"/>
                <a:cs typeface="Courier New" pitchFamily="49" charset="0"/>
              </a:rPr>
              <a:t>(0, 0, </a:t>
            </a:r>
            <a:r>
              <a:rPr lang="hu-HU" altLang="hu-HU" sz="1400" b="1" dirty="0" smtClean="0">
                <a:latin typeface="Courier New" pitchFamily="49" charset="0"/>
                <a:cs typeface="Courier New" pitchFamily="49" charset="0"/>
              </a:rPr>
              <a:t>6</a:t>
            </a:r>
            <a:r>
              <a:rPr lang="en-US" altLang="hu-HU" sz="1400" b="1" dirty="0" smtClean="0">
                <a:latin typeface="Courier New" pitchFamily="49" charset="0"/>
                <a:cs typeface="Courier New" pitchFamily="49" charset="0"/>
              </a:rPr>
              <a:t>00, </a:t>
            </a:r>
            <a:r>
              <a:rPr lang="hu-HU" altLang="hu-HU" sz="1400" b="1" dirty="0" smtClean="0">
                <a:latin typeface="Courier New" pitchFamily="49" charset="0"/>
                <a:cs typeface="Courier New" pitchFamily="49" charset="0"/>
              </a:rPr>
              <a:t>6</a:t>
            </a:r>
            <a:r>
              <a:rPr lang="en-US" altLang="hu-HU" sz="1400" b="1" dirty="0" smtClean="0">
                <a:latin typeface="Courier New" pitchFamily="49" charset="0"/>
                <a:cs typeface="Courier New" pitchFamily="49" charset="0"/>
              </a:rPr>
              <a:t>00);</a:t>
            </a:r>
            <a:endParaRPr lang="hu-HU" sz="1400" b="1" dirty="0" smtClean="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   </a:t>
            </a:r>
            <a:r>
              <a:rPr lang="hu-HU" sz="1400" b="1" u="sng" dirty="0" err="1" smtClean="0">
                <a:latin typeface="Courier New" panose="02070309020205020404" pitchFamily="49" charset="0"/>
                <a:cs typeface="Courier New" panose="02070309020205020404" pitchFamily="49" charset="0"/>
              </a:rPr>
              <a:t>onInitialization</a:t>
            </a:r>
            <a:r>
              <a:rPr lang="hu-HU" sz="1400" b="1" dirty="0">
                <a:latin typeface="Courier New" panose="02070309020205020404" pitchFamily="49" charset="0"/>
                <a:cs typeface="Courier New" panose="02070309020205020404" pitchFamily="49" charset="0"/>
              </a:rPr>
              <a:t>();</a:t>
            </a:r>
          </a:p>
          <a:p>
            <a:endParaRPr lang="hu-HU" sz="7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glutDisplayFunc</a:t>
            </a:r>
            <a:r>
              <a:rPr lang="hu-HU" sz="1400" b="1" dirty="0" smtClean="0">
                <a:latin typeface="Courier New" panose="02070309020205020404" pitchFamily="49" charset="0"/>
                <a:cs typeface="Courier New" panose="02070309020205020404" pitchFamily="49" charset="0"/>
              </a:rPr>
              <a:t>(</a:t>
            </a:r>
            <a:r>
              <a:rPr lang="hu-HU" sz="1400" b="1" u="sng" dirty="0" err="1" smtClean="0">
                <a:latin typeface="Courier New" panose="02070309020205020404" pitchFamily="49" charset="0"/>
                <a:cs typeface="Courier New" panose="02070309020205020404" pitchFamily="49" charset="0"/>
              </a:rPr>
              <a:t>onDisplay</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//event handler</a:t>
            </a:r>
            <a:r>
              <a:rPr lang="hu-HU" sz="1400" b="1" dirty="0" smtClean="0">
                <a:latin typeface="Courier New" panose="02070309020205020404" pitchFamily="49" charset="0"/>
                <a:cs typeface="Courier New" panose="02070309020205020404" pitchFamily="49" charset="0"/>
              </a:rPr>
              <a:t>                </a:t>
            </a:r>
            <a:endParaRPr lang="hu-HU" sz="1400" b="1" dirty="0">
              <a:latin typeface="Courier New" panose="02070309020205020404" pitchFamily="49" charset="0"/>
              <a:cs typeface="Courier New" panose="02070309020205020404" pitchFamily="49" charset="0"/>
            </a:endParaRPr>
          </a:p>
          <a:p>
            <a:endParaRPr lang="hu-HU" sz="7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glutMainLoop</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 message loop</a:t>
            </a:r>
            <a:endParaRPr lang="hu-HU" sz="1400" b="1" dirty="0" smtClean="0">
              <a:latin typeface="Courier New" panose="02070309020205020404" pitchFamily="49" charset="0"/>
              <a:cs typeface="Courier New" panose="02070309020205020404" pitchFamily="49" charset="0"/>
            </a:endParaRPr>
          </a:p>
          <a:p>
            <a:r>
              <a:rPr lang="hu-HU" sz="1400" b="1" dirty="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return</a:t>
            </a:r>
            <a:r>
              <a:rPr lang="hu-HU" sz="1400" b="1" dirty="0" smtClean="0">
                <a:latin typeface="Courier New" panose="02070309020205020404" pitchFamily="49" charset="0"/>
                <a:cs typeface="Courier New" panose="02070309020205020404" pitchFamily="49" charset="0"/>
              </a:rPr>
              <a:t> 1</a:t>
            </a:r>
            <a:r>
              <a:rPr lang="en-US"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a:p>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p:txBody>
      </p:sp>
      <p:sp>
        <p:nvSpPr>
          <p:cNvPr id="28" name="Line 34"/>
          <p:cNvSpPr>
            <a:spLocks noChangeShapeType="1"/>
          </p:cNvSpPr>
          <p:nvPr/>
        </p:nvSpPr>
        <p:spPr bwMode="auto">
          <a:xfrm>
            <a:off x="6659563" y="4085198"/>
            <a:ext cx="1657350" cy="23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600"/>
          </a:p>
        </p:txBody>
      </p:sp>
      <p:sp>
        <p:nvSpPr>
          <p:cNvPr id="2" name="Cím 1"/>
          <p:cNvSpPr>
            <a:spLocks noGrp="1"/>
          </p:cNvSpPr>
          <p:nvPr>
            <p:ph type="title"/>
          </p:nvPr>
        </p:nvSpPr>
        <p:spPr>
          <a:xfrm>
            <a:off x="1" y="6465"/>
            <a:ext cx="9143999" cy="857250"/>
          </a:xfrm>
        </p:spPr>
        <p:txBody>
          <a:bodyPr>
            <a:normAutofit/>
          </a:bodyPr>
          <a:lstStyle/>
          <a:p>
            <a:pPr>
              <a:defRPr/>
            </a:pPr>
            <a:r>
              <a:rPr lang="en-US" sz="3600" dirty="0" err="1" smtClean="0">
                <a:solidFill>
                  <a:srgbClr val="FF0000"/>
                </a:solidFill>
              </a:rPr>
              <a:t>Az</a:t>
            </a:r>
            <a:r>
              <a:rPr lang="en-US" sz="3600" dirty="0" smtClean="0">
                <a:solidFill>
                  <a:srgbClr val="FF0000"/>
                </a:solidFill>
              </a:rPr>
              <a:t> </a:t>
            </a:r>
            <a:r>
              <a:rPr lang="en-US" sz="3600" dirty="0" err="1" smtClean="0">
                <a:solidFill>
                  <a:srgbClr val="FF0000"/>
                </a:solidFill>
              </a:rPr>
              <a:t>els</a:t>
            </a:r>
            <a:r>
              <a:rPr lang="hu-HU" sz="3600" dirty="0" smtClean="0">
                <a:solidFill>
                  <a:srgbClr val="FF0000"/>
                </a:solidFill>
              </a:rPr>
              <a:t>ő </a:t>
            </a:r>
            <a:r>
              <a:rPr lang="hu-HU" sz="3600" dirty="0" err="1" smtClean="0">
                <a:solidFill>
                  <a:srgbClr val="FF0000"/>
                </a:solidFill>
              </a:rPr>
              <a:t>OpenGL</a:t>
            </a:r>
            <a:r>
              <a:rPr lang="hu-HU" sz="3600" dirty="0" smtClean="0">
                <a:solidFill>
                  <a:srgbClr val="FF0000"/>
                </a:solidFill>
              </a:rPr>
              <a:t> programom: Zöld háromszög</a:t>
            </a:r>
            <a:endParaRPr lang="hu-HU" sz="3600" dirty="0">
              <a:solidFill>
                <a:srgbClr val="FF0000"/>
              </a:solidFill>
            </a:endParaRPr>
          </a:p>
        </p:txBody>
      </p:sp>
      <p:sp>
        <p:nvSpPr>
          <p:cNvPr id="6" name="Rectangle 6"/>
          <p:cNvSpPr>
            <a:spLocks noChangeArrowheads="1"/>
          </p:cNvSpPr>
          <p:nvPr/>
        </p:nvSpPr>
        <p:spPr bwMode="auto">
          <a:xfrm>
            <a:off x="6259430" y="4672121"/>
            <a:ext cx="77906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a:t>(-1,</a:t>
            </a:r>
            <a:r>
              <a:rPr lang="hu-HU" altLang="hu-HU" sz="1800" dirty="0" err="1"/>
              <a:t>-1</a:t>
            </a:r>
            <a:r>
              <a:rPr lang="hu-HU" altLang="hu-HU" sz="1800" dirty="0"/>
              <a:t>)</a:t>
            </a:r>
          </a:p>
        </p:txBody>
      </p:sp>
      <p:sp>
        <p:nvSpPr>
          <p:cNvPr id="7" name="Rectangle 7"/>
          <p:cNvSpPr>
            <a:spLocks noChangeArrowheads="1"/>
          </p:cNvSpPr>
          <p:nvPr/>
        </p:nvSpPr>
        <p:spPr bwMode="auto">
          <a:xfrm>
            <a:off x="7972426" y="3039802"/>
            <a:ext cx="625172"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a:t>(1,</a:t>
            </a:r>
            <a:r>
              <a:rPr lang="hu-HU" altLang="hu-HU" sz="1800" dirty="0" err="1"/>
              <a:t>1</a:t>
            </a:r>
            <a:r>
              <a:rPr lang="hu-HU" altLang="hu-HU" sz="1800" dirty="0"/>
              <a:t>)</a:t>
            </a:r>
          </a:p>
        </p:txBody>
      </p:sp>
      <p:graphicFrame>
        <p:nvGraphicFramePr>
          <p:cNvPr id="8" name="Object 15">
            <a:hlinkClick r:id="" action="ppaction://ole?verb=0"/>
          </p:cNvPr>
          <p:cNvGraphicFramePr>
            <a:graphicFrameLocks/>
          </p:cNvGraphicFramePr>
          <p:nvPr>
            <p:extLst>
              <p:ext uri="{D42A27DB-BD31-4B8C-83A1-F6EECF244321}">
                <p14:modId xmlns:p14="http://schemas.microsoft.com/office/powerpoint/2010/main" val="1956607565"/>
              </p:ext>
            </p:extLst>
          </p:nvPr>
        </p:nvGraphicFramePr>
        <p:xfrm>
          <a:off x="6011864" y="33338"/>
          <a:ext cx="3089275" cy="2457450"/>
        </p:xfrm>
        <a:graphic>
          <a:graphicData uri="http://schemas.openxmlformats.org/presentationml/2006/ole">
            <mc:AlternateContent xmlns:mc="http://schemas.openxmlformats.org/markup-compatibility/2006">
              <mc:Choice xmlns:v="urn:schemas-microsoft-com:vml" Requires="v">
                <p:oleObj spid="_x0000_s33301" name="Klip" r:id="rId4" imgW="3253680" imgH="2476800" progId="">
                  <p:embed/>
                </p:oleObj>
              </mc:Choice>
              <mc:Fallback>
                <p:oleObj name="Klip" r:id="rId4" imgW="3253680" imgH="2476800" progId="">
                  <p:embed/>
                  <p:pic>
                    <p:nvPicPr>
                      <p:cNvPr id="0" name="Picture 79"/>
                      <p:cNvPicPr>
                        <a:picLocks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6011864" y="33338"/>
                        <a:ext cx="3089275" cy="2457450"/>
                      </a:xfrm>
                      <a:prstGeom prst="rect">
                        <a:avLst/>
                      </a:prstGeom>
                      <a:noFill/>
                      <a:ln>
                        <a:noFill/>
                      </a:ln>
                      <a:effectLst/>
                      <a:extLst/>
                    </p:spPr>
                  </p:pic>
                </p:oleObj>
              </mc:Fallback>
            </mc:AlternateContent>
          </a:graphicData>
        </a:graphic>
      </p:graphicFrame>
      <p:pic>
        <p:nvPicPr>
          <p:cNvPr id="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2134" y="735807"/>
            <a:ext cx="867092" cy="82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Text Box 18"/>
          <p:cNvSpPr txBox="1">
            <a:spLocks noChangeArrowheads="1"/>
          </p:cNvSpPr>
          <p:nvPr/>
        </p:nvSpPr>
        <p:spPr bwMode="auto">
          <a:xfrm>
            <a:off x="6399478" y="366475"/>
            <a:ext cx="1088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GB" altLang="hu-HU" sz="1800" dirty="0"/>
              <a:t>(100,100)</a:t>
            </a:r>
            <a:endParaRPr lang="hu-HU" altLang="hu-HU" sz="1800" dirty="0"/>
          </a:p>
        </p:txBody>
      </p:sp>
      <p:sp>
        <p:nvSpPr>
          <p:cNvPr id="11" name="Oval 19"/>
          <p:cNvSpPr>
            <a:spLocks noChangeArrowheads="1"/>
          </p:cNvSpPr>
          <p:nvPr/>
        </p:nvSpPr>
        <p:spPr bwMode="auto">
          <a:xfrm>
            <a:off x="6840538" y="681038"/>
            <a:ext cx="144462" cy="135731"/>
          </a:xfrm>
          <a:prstGeom prst="ellipse">
            <a:avLst/>
          </a:prstGeom>
          <a:solidFill>
            <a:srgbClr val="A09C00"/>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p>
        </p:txBody>
      </p:sp>
      <p:sp>
        <p:nvSpPr>
          <p:cNvPr id="12" name="Line 20"/>
          <p:cNvSpPr>
            <a:spLocks noChangeShapeType="1"/>
          </p:cNvSpPr>
          <p:nvPr/>
        </p:nvSpPr>
        <p:spPr bwMode="auto">
          <a:xfrm>
            <a:off x="6408738" y="384572"/>
            <a:ext cx="0" cy="17275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13" name="Line 21"/>
          <p:cNvSpPr>
            <a:spLocks noChangeShapeType="1"/>
          </p:cNvSpPr>
          <p:nvPr/>
        </p:nvSpPr>
        <p:spPr bwMode="auto">
          <a:xfrm>
            <a:off x="6408739" y="384572"/>
            <a:ext cx="233997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14" name="Line 22"/>
          <p:cNvSpPr>
            <a:spLocks noChangeShapeType="1"/>
          </p:cNvSpPr>
          <p:nvPr/>
        </p:nvSpPr>
        <p:spPr bwMode="auto">
          <a:xfrm>
            <a:off x="8064500" y="735807"/>
            <a:ext cx="0" cy="837009"/>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15" name="Line 23"/>
          <p:cNvSpPr>
            <a:spLocks noChangeShapeType="1"/>
          </p:cNvSpPr>
          <p:nvPr/>
        </p:nvSpPr>
        <p:spPr bwMode="auto">
          <a:xfrm>
            <a:off x="6877051" y="1653779"/>
            <a:ext cx="9353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16" name="Rectangle 24"/>
          <p:cNvSpPr>
            <a:spLocks noChangeArrowheads="1"/>
          </p:cNvSpPr>
          <p:nvPr/>
        </p:nvSpPr>
        <p:spPr bwMode="auto">
          <a:xfrm>
            <a:off x="8041490" y="982742"/>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smtClean="0"/>
              <a:t>6</a:t>
            </a:r>
            <a:r>
              <a:rPr lang="en-GB" altLang="hu-HU" sz="1800" dirty="0" smtClean="0"/>
              <a:t>00</a:t>
            </a:r>
            <a:endParaRPr lang="hu-HU" altLang="hu-HU" sz="1800" dirty="0"/>
          </a:p>
        </p:txBody>
      </p:sp>
      <p:sp>
        <p:nvSpPr>
          <p:cNvPr id="17" name="Rectangle 25"/>
          <p:cNvSpPr>
            <a:spLocks noChangeArrowheads="1"/>
          </p:cNvSpPr>
          <p:nvPr/>
        </p:nvSpPr>
        <p:spPr bwMode="auto">
          <a:xfrm>
            <a:off x="7164389" y="160020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smtClean="0"/>
              <a:t>6</a:t>
            </a:r>
            <a:r>
              <a:rPr lang="en-GB" altLang="hu-HU" sz="1800" dirty="0" smtClean="0"/>
              <a:t>00</a:t>
            </a:r>
            <a:endParaRPr lang="hu-HU" altLang="hu-HU" sz="1800" dirty="0"/>
          </a:p>
        </p:txBody>
      </p:sp>
      <p:sp>
        <p:nvSpPr>
          <p:cNvPr id="19" name="Line 30"/>
          <p:cNvSpPr>
            <a:spLocks noChangeShapeType="1"/>
          </p:cNvSpPr>
          <p:nvPr/>
        </p:nvSpPr>
        <p:spPr bwMode="auto">
          <a:xfrm flipV="1">
            <a:off x="6911975" y="654844"/>
            <a:ext cx="0" cy="91797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0" name="Line 31"/>
          <p:cNvSpPr>
            <a:spLocks noChangeShapeType="1"/>
          </p:cNvSpPr>
          <p:nvPr/>
        </p:nvSpPr>
        <p:spPr bwMode="auto">
          <a:xfrm flipV="1">
            <a:off x="6911975" y="1572816"/>
            <a:ext cx="12954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1" name="Line 33"/>
          <p:cNvSpPr>
            <a:spLocks noChangeShapeType="1"/>
          </p:cNvSpPr>
          <p:nvPr/>
        </p:nvSpPr>
        <p:spPr bwMode="auto">
          <a:xfrm flipV="1">
            <a:off x="7451725" y="3274219"/>
            <a:ext cx="1588" cy="140748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2" name="Line 34"/>
          <p:cNvSpPr>
            <a:spLocks noChangeShapeType="1"/>
          </p:cNvSpPr>
          <p:nvPr/>
        </p:nvSpPr>
        <p:spPr bwMode="auto">
          <a:xfrm>
            <a:off x="6659563" y="4085198"/>
            <a:ext cx="1657350" cy="238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u-HU" sz="1800"/>
          </a:p>
        </p:txBody>
      </p:sp>
      <p:sp>
        <p:nvSpPr>
          <p:cNvPr id="23" name="Rectangle 27"/>
          <p:cNvSpPr>
            <a:spLocks noChangeArrowheads="1"/>
          </p:cNvSpPr>
          <p:nvPr/>
        </p:nvSpPr>
        <p:spPr bwMode="auto">
          <a:xfrm>
            <a:off x="6930275" y="789385"/>
            <a:ext cx="810376" cy="756047"/>
          </a:xfrm>
          <a:prstGeom prst="rect">
            <a:avLst/>
          </a:prstGeom>
          <a:solidFill>
            <a:schemeClr val="bg2"/>
          </a:solidFill>
          <a:ln w="12700">
            <a:solidFill>
              <a:schemeClr val="bg2"/>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p>
        </p:txBody>
      </p:sp>
      <p:sp>
        <p:nvSpPr>
          <p:cNvPr id="24" name="Freeform 11"/>
          <p:cNvSpPr>
            <a:spLocks/>
          </p:cNvSpPr>
          <p:nvPr/>
        </p:nvSpPr>
        <p:spPr bwMode="auto">
          <a:xfrm>
            <a:off x="6948489" y="805127"/>
            <a:ext cx="719138" cy="647700"/>
          </a:xfrm>
          <a:custGeom>
            <a:avLst/>
            <a:gdLst>
              <a:gd name="T0" fmla="*/ 0 w 954"/>
              <a:gd name="T1" fmla="*/ 2147483647 h 961"/>
              <a:gd name="T2" fmla="*/ 2147483647 w 954"/>
              <a:gd name="T3" fmla="*/ 0 h 961"/>
              <a:gd name="T4" fmla="*/ 2147483647 w 954"/>
              <a:gd name="T5" fmla="*/ 2147483647 h 961"/>
              <a:gd name="T6" fmla="*/ 0 w 954"/>
              <a:gd name="T7" fmla="*/ 2147483647 h 961"/>
              <a:gd name="T8" fmla="*/ 0 60000 65536"/>
              <a:gd name="T9" fmla="*/ 0 60000 65536"/>
              <a:gd name="T10" fmla="*/ 0 60000 65536"/>
              <a:gd name="T11" fmla="*/ 0 60000 65536"/>
              <a:gd name="T12" fmla="*/ 0 w 954"/>
              <a:gd name="T13" fmla="*/ 0 h 961"/>
              <a:gd name="T14" fmla="*/ 954 w 954"/>
              <a:gd name="T15" fmla="*/ 961 h 961"/>
            </a:gdLst>
            <a:ahLst/>
            <a:cxnLst>
              <a:cxn ang="T8">
                <a:pos x="T0" y="T1"/>
              </a:cxn>
              <a:cxn ang="T9">
                <a:pos x="T2" y="T3"/>
              </a:cxn>
              <a:cxn ang="T10">
                <a:pos x="T4" y="T5"/>
              </a:cxn>
              <a:cxn ang="T11">
                <a:pos x="T6" y="T7"/>
              </a:cxn>
            </a:cxnLst>
            <a:rect l="T12" t="T13" r="T14" b="T15"/>
            <a:pathLst>
              <a:path w="954" h="961">
                <a:moveTo>
                  <a:pt x="0" y="960"/>
                </a:moveTo>
                <a:lnTo>
                  <a:pt x="204" y="0"/>
                </a:lnTo>
                <a:lnTo>
                  <a:pt x="953" y="686"/>
                </a:lnTo>
                <a:lnTo>
                  <a:pt x="0" y="960"/>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hu-HU" sz="1800"/>
          </a:p>
        </p:txBody>
      </p:sp>
      <p:sp>
        <p:nvSpPr>
          <p:cNvPr id="26" name="AutoShape 36"/>
          <p:cNvSpPr>
            <a:spLocks noChangeArrowheads="1"/>
          </p:cNvSpPr>
          <p:nvPr/>
        </p:nvSpPr>
        <p:spPr bwMode="auto">
          <a:xfrm>
            <a:off x="7200901" y="1437085"/>
            <a:ext cx="466725" cy="1786100"/>
          </a:xfrm>
          <a:prstGeom prst="upArrow">
            <a:avLst>
              <a:gd name="adj1" fmla="val 50000"/>
              <a:gd name="adj2" fmla="val 150451"/>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p>
        </p:txBody>
      </p:sp>
      <p:sp>
        <p:nvSpPr>
          <p:cNvPr id="27" name="Rectangle 4"/>
          <p:cNvSpPr>
            <a:spLocks noChangeArrowheads="1"/>
          </p:cNvSpPr>
          <p:nvPr/>
        </p:nvSpPr>
        <p:spPr bwMode="auto">
          <a:xfrm>
            <a:off x="6808788" y="3406569"/>
            <a:ext cx="1371600" cy="1275131"/>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hu-HU" altLang="hu-HU" sz="1600"/>
          </a:p>
        </p:txBody>
      </p:sp>
      <p:sp>
        <p:nvSpPr>
          <p:cNvPr id="29" name="Freeform 11"/>
          <p:cNvSpPr>
            <a:spLocks/>
          </p:cNvSpPr>
          <p:nvPr/>
        </p:nvSpPr>
        <p:spPr bwMode="auto">
          <a:xfrm>
            <a:off x="6948488" y="3423819"/>
            <a:ext cx="1079500" cy="1166786"/>
          </a:xfrm>
          <a:custGeom>
            <a:avLst/>
            <a:gdLst>
              <a:gd name="T0" fmla="*/ 0 w 954"/>
              <a:gd name="T1" fmla="*/ 2147483647 h 961"/>
              <a:gd name="T2" fmla="*/ 2147483647 w 954"/>
              <a:gd name="T3" fmla="*/ 0 h 961"/>
              <a:gd name="T4" fmla="*/ 2147483647 w 954"/>
              <a:gd name="T5" fmla="*/ 2147483647 h 961"/>
              <a:gd name="T6" fmla="*/ 0 w 954"/>
              <a:gd name="T7" fmla="*/ 2147483647 h 961"/>
              <a:gd name="T8" fmla="*/ 0 60000 65536"/>
              <a:gd name="T9" fmla="*/ 0 60000 65536"/>
              <a:gd name="T10" fmla="*/ 0 60000 65536"/>
              <a:gd name="T11" fmla="*/ 0 60000 65536"/>
              <a:gd name="T12" fmla="*/ 0 w 954"/>
              <a:gd name="T13" fmla="*/ 0 h 961"/>
              <a:gd name="T14" fmla="*/ 954 w 954"/>
              <a:gd name="T15" fmla="*/ 961 h 961"/>
            </a:gdLst>
            <a:ahLst/>
            <a:cxnLst>
              <a:cxn ang="T8">
                <a:pos x="T0" y="T1"/>
              </a:cxn>
              <a:cxn ang="T9">
                <a:pos x="T2" y="T3"/>
              </a:cxn>
              <a:cxn ang="T10">
                <a:pos x="T4" y="T5"/>
              </a:cxn>
              <a:cxn ang="T11">
                <a:pos x="T6" y="T7"/>
              </a:cxn>
            </a:cxnLst>
            <a:rect l="T12" t="T13" r="T14" b="T15"/>
            <a:pathLst>
              <a:path w="954" h="961">
                <a:moveTo>
                  <a:pt x="0" y="960"/>
                </a:moveTo>
                <a:lnTo>
                  <a:pt x="204" y="0"/>
                </a:lnTo>
                <a:lnTo>
                  <a:pt x="953" y="686"/>
                </a:lnTo>
                <a:lnTo>
                  <a:pt x="0" y="960"/>
                </a:lnTo>
              </a:path>
            </a:pathLst>
          </a:custGeom>
          <a:solidFill>
            <a:srgbClr val="00FF00"/>
          </a:solidFill>
          <a:ln w="12700" cap="rnd" cmpd="sng">
            <a:solidFill>
              <a:srgbClr val="00FF00"/>
            </a:solidFill>
            <a:prstDash val="solid"/>
            <a:round/>
            <a:headEnd type="none" w="med" len="med"/>
            <a:tailEnd type="none" w="med" len="med"/>
          </a:ln>
        </p:spPr>
        <p:txBody>
          <a:bodyPr/>
          <a:lstStyle/>
          <a:p>
            <a:endParaRPr lang="hu-HU" sz="1600"/>
          </a:p>
        </p:txBody>
      </p:sp>
      <p:sp>
        <p:nvSpPr>
          <p:cNvPr id="30" name="Téglalap 29"/>
          <p:cNvSpPr/>
          <p:nvPr/>
        </p:nvSpPr>
        <p:spPr>
          <a:xfrm>
            <a:off x="6494463" y="4254267"/>
            <a:ext cx="1274762" cy="338554"/>
          </a:xfrm>
          <a:prstGeom prst="rect">
            <a:avLst/>
          </a:prstGeom>
        </p:spPr>
        <p:txBody>
          <a:bodyPr wrap="square">
            <a:spAutoFit/>
          </a:bodyPr>
          <a:lstStyle/>
          <a:p>
            <a:r>
              <a:rPr lang="en-US" altLang="hu-HU" sz="1600" dirty="0">
                <a:cs typeface="Times New Roman" panose="02020603050405020304" pitchFamily="18" charset="0"/>
              </a:rPr>
              <a:t>(</a:t>
            </a:r>
            <a:r>
              <a:rPr lang="en-US" altLang="hu-HU" sz="1600" dirty="0" smtClean="0">
                <a:cs typeface="Times New Roman" panose="02020603050405020304" pitchFamily="18" charset="0"/>
              </a:rPr>
              <a:t>-</a:t>
            </a:r>
            <a:r>
              <a:rPr lang="en-US" altLang="hu-HU" sz="1600" dirty="0">
                <a:cs typeface="Times New Roman" panose="02020603050405020304" pitchFamily="18" charset="0"/>
              </a:rPr>
              <a:t>0.8,-</a:t>
            </a:r>
            <a:r>
              <a:rPr lang="en-US" altLang="hu-HU" sz="1600" dirty="0" smtClean="0">
                <a:cs typeface="Times New Roman" panose="02020603050405020304" pitchFamily="18" charset="0"/>
              </a:rPr>
              <a:t>0.8)</a:t>
            </a:r>
            <a:endParaRPr lang="en-US" sz="1600" dirty="0">
              <a:cs typeface="Times New Roman" panose="02020603050405020304" pitchFamily="18" charset="0"/>
            </a:endParaRPr>
          </a:p>
        </p:txBody>
      </p:sp>
      <p:sp>
        <p:nvSpPr>
          <p:cNvPr id="31" name="Téglalap 30"/>
          <p:cNvSpPr/>
          <p:nvPr/>
        </p:nvSpPr>
        <p:spPr>
          <a:xfrm>
            <a:off x="6719174" y="3574261"/>
            <a:ext cx="801823" cy="338554"/>
          </a:xfrm>
          <a:prstGeom prst="rect">
            <a:avLst/>
          </a:prstGeom>
        </p:spPr>
        <p:txBody>
          <a:bodyPr wrap="none">
            <a:spAutoFit/>
          </a:bodyPr>
          <a:lstStyle/>
          <a:p>
            <a:r>
              <a:rPr lang="en-US" altLang="hu-HU" sz="1600" dirty="0" smtClean="0">
                <a:cs typeface="Times New Roman" panose="02020603050405020304" pitchFamily="18" charset="0"/>
              </a:rPr>
              <a:t>(</a:t>
            </a:r>
            <a:r>
              <a:rPr lang="hu-HU" altLang="hu-HU" sz="1600" dirty="0" smtClean="0">
                <a:cs typeface="Times New Roman" panose="02020603050405020304" pitchFamily="18" charset="0"/>
              </a:rPr>
              <a:t>-0.6,1</a:t>
            </a:r>
            <a:r>
              <a:rPr lang="en-US" altLang="hu-HU" sz="1600" dirty="0" smtClean="0">
                <a:cs typeface="Times New Roman" panose="02020603050405020304" pitchFamily="18" charset="0"/>
              </a:rPr>
              <a:t>)</a:t>
            </a:r>
            <a:endParaRPr lang="en-US" sz="1600" dirty="0"/>
          </a:p>
        </p:txBody>
      </p:sp>
      <p:sp>
        <p:nvSpPr>
          <p:cNvPr id="32" name="Téglalap 31"/>
          <p:cNvSpPr/>
          <p:nvPr/>
        </p:nvSpPr>
        <p:spPr>
          <a:xfrm>
            <a:off x="7625501" y="4112423"/>
            <a:ext cx="955711" cy="338554"/>
          </a:xfrm>
          <a:prstGeom prst="rect">
            <a:avLst/>
          </a:prstGeom>
        </p:spPr>
        <p:txBody>
          <a:bodyPr wrap="none">
            <a:spAutoFit/>
          </a:bodyPr>
          <a:lstStyle/>
          <a:p>
            <a:r>
              <a:rPr lang="en-US" altLang="hu-HU" sz="1600" dirty="0">
                <a:cs typeface="Times New Roman" panose="02020603050405020304" pitchFamily="18" charset="0"/>
              </a:rPr>
              <a:t>(</a:t>
            </a:r>
            <a:r>
              <a:rPr lang="hu-HU" altLang="hu-HU" sz="1600" dirty="0" smtClean="0">
                <a:cs typeface="Times New Roman" panose="02020603050405020304" pitchFamily="18" charset="0"/>
              </a:rPr>
              <a:t>0.8</a:t>
            </a:r>
            <a:r>
              <a:rPr lang="hu-HU" altLang="hu-HU" sz="1600" dirty="0">
                <a:cs typeface="Times New Roman" panose="02020603050405020304" pitchFamily="18" charset="0"/>
              </a:rPr>
              <a:t>,-</a:t>
            </a:r>
            <a:r>
              <a:rPr lang="hu-HU" altLang="hu-HU" sz="1600" dirty="0" smtClean="0">
                <a:cs typeface="Times New Roman" panose="02020603050405020304" pitchFamily="18" charset="0"/>
              </a:rPr>
              <a:t>0.2</a:t>
            </a:r>
            <a:r>
              <a:rPr lang="en-US" altLang="hu-HU" sz="1600" dirty="0">
                <a:cs typeface="Times New Roman" panose="02020603050405020304" pitchFamily="18" charset="0"/>
              </a:rPr>
              <a:t>)</a:t>
            </a:r>
            <a:endParaRPr lang="en-US" sz="1600" dirty="0">
              <a:cs typeface="Times New Roman" panose="02020603050405020304" pitchFamily="18" charset="0"/>
            </a:endParaRPr>
          </a:p>
        </p:txBody>
      </p:sp>
      <p:sp>
        <p:nvSpPr>
          <p:cNvPr id="18" name="Rectangle 27"/>
          <p:cNvSpPr>
            <a:spLocks noChangeArrowheads="1"/>
          </p:cNvSpPr>
          <p:nvPr/>
        </p:nvSpPr>
        <p:spPr bwMode="auto">
          <a:xfrm>
            <a:off x="6911975" y="762000"/>
            <a:ext cx="836466" cy="810816"/>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7" grpId="0"/>
      <p:bldP spid="10" grpId="0"/>
      <p:bldP spid="11" grpId="0" animBg="1"/>
      <p:bldP spid="12" grpId="0" animBg="1"/>
      <p:bldP spid="13" grpId="0" animBg="1"/>
      <p:bldP spid="14" grpId="0" animBg="1"/>
      <p:bldP spid="15" grpId="0" animBg="1"/>
      <p:bldP spid="16" grpId="0"/>
      <p:bldP spid="17" grpId="0"/>
      <p:bldP spid="19" grpId="0" animBg="1"/>
      <p:bldP spid="20" grpId="0" animBg="1"/>
      <p:bldP spid="21" grpId="0" animBg="1"/>
      <p:bldP spid="22" grpId="0" animBg="1"/>
      <p:bldP spid="23" grpId="0" animBg="1"/>
      <p:bldP spid="24" grpId="0" animBg="1"/>
      <p:bldP spid="26" grpId="0" animBg="1"/>
      <p:bldP spid="27" grpId="0" animBg="1"/>
      <p:bldP spid="29" grpId="0" animBg="1"/>
      <p:bldP spid="30" grpId="0"/>
      <p:bldP spid="31" grpId="0"/>
      <p:bldP spid="32"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églalap 9"/>
          <p:cNvSpPr/>
          <p:nvPr/>
        </p:nvSpPr>
        <p:spPr>
          <a:xfrm>
            <a:off x="6921261" y="533220"/>
            <a:ext cx="1944216" cy="11583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err="1" smtClean="0">
                <a:solidFill>
                  <a:schemeClr val="tx1"/>
                </a:solidFill>
              </a:rPr>
              <a:t>vbo</a:t>
            </a: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2" name="Cím 1"/>
          <p:cNvSpPr>
            <a:spLocks noGrp="1"/>
          </p:cNvSpPr>
          <p:nvPr>
            <p:ph type="title"/>
          </p:nvPr>
        </p:nvSpPr>
        <p:spPr>
          <a:xfrm>
            <a:off x="0" y="0"/>
            <a:ext cx="8229600" cy="857250"/>
          </a:xfrm>
        </p:spPr>
        <p:txBody>
          <a:bodyPr/>
          <a:lstStyle/>
          <a:p>
            <a:r>
              <a:rPr lang="hu-HU" dirty="0" err="1" smtClean="0">
                <a:solidFill>
                  <a:srgbClr val="FF0000"/>
                </a:solidFill>
                <a:latin typeface="+mn-lt"/>
                <a:cs typeface="Courier New" panose="02070309020205020404" pitchFamily="49" charset="0"/>
              </a:rPr>
              <a:t>onInitialization</a:t>
            </a:r>
            <a:r>
              <a:rPr lang="hu-HU" dirty="0" smtClean="0">
                <a:solidFill>
                  <a:srgbClr val="FF0000"/>
                </a:solidFill>
                <a:latin typeface="+mn-lt"/>
                <a:cs typeface="Courier New" panose="02070309020205020404" pitchFamily="49" charset="0"/>
              </a:rPr>
              <a:t>()</a:t>
            </a:r>
            <a:endParaRPr lang="hu-HU" dirty="0">
              <a:solidFill>
                <a:srgbClr val="FF0000"/>
              </a:solidFill>
              <a:latin typeface="+mn-lt"/>
            </a:endParaRPr>
          </a:p>
        </p:txBody>
      </p:sp>
      <p:sp>
        <p:nvSpPr>
          <p:cNvPr id="3" name="Szövegdoboz 2"/>
          <p:cNvSpPr txBox="1"/>
          <p:nvPr/>
        </p:nvSpPr>
        <p:spPr>
          <a:xfrm>
            <a:off x="107504" y="699542"/>
            <a:ext cx="9318577" cy="4201150"/>
          </a:xfrm>
          <a:prstGeom prst="rect">
            <a:avLst/>
          </a:prstGeom>
          <a:noFill/>
        </p:spPr>
        <p:txBody>
          <a:bodyPr wrap="none" rtlCol="0">
            <a:spAutoFit/>
          </a:bodyPr>
          <a:lstStyle/>
          <a:p>
            <a:r>
              <a:rPr lang="en-US" altLang="hu-HU" sz="1600" b="1" dirty="0">
                <a:latin typeface="Courier New" pitchFamily="49" charset="0"/>
                <a:cs typeface="Courier New" pitchFamily="49" charset="0"/>
              </a:rPr>
              <a:t>unsigned </a:t>
            </a:r>
            <a:r>
              <a:rPr lang="en-US" altLang="hu-HU" sz="1600" b="1" dirty="0" err="1">
                <a:latin typeface="Courier New" pitchFamily="49" charset="0"/>
                <a:cs typeface="Courier New" pitchFamily="49" charset="0"/>
              </a:rPr>
              <a:t>int</a:t>
            </a:r>
            <a:r>
              <a:rPr lang="en-US" altLang="hu-HU" sz="1600" b="1" dirty="0">
                <a:latin typeface="Courier New" pitchFamily="49" charset="0"/>
                <a:cs typeface="Courier New" pitchFamily="49" charset="0"/>
              </a:rPr>
              <a:t> </a:t>
            </a:r>
            <a:r>
              <a:rPr lang="en-US" altLang="hu-HU" sz="1600" b="1" dirty="0" err="1" smtClean="0">
                <a:latin typeface="Courier New" pitchFamily="49" charset="0"/>
                <a:cs typeface="Courier New" pitchFamily="49" charset="0"/>
              </a:rPr>
              <a:t>prog</a:t>
            </a:r>
            <a:r>
              <a:rPr lang="en-US" altLang="hu-HU" sz="1600" b="1" dirty="0" smtClean="0">
                <a:latin typeface="Courier New" pitchFamily="49" charset="0"/>
                <a:cs typeface="Courier New" pitchFamily="49" charset="0"/>
              </a:rPr>
              <a:t>;</a:t>
            </a:r>
            <a:r>
              <a:rPr lang="hu-HU" altLang="hu-HU" sz="1600" b="1" dirty="0" smtClean="0">
                <a:latin typeface="Courier New" pitchFamily="49" charset="0"/>
                <a:cs typeface="Courier New" pitchFamily="49" charset="0"/>
              </a:rPr>
              <a:t>      </a:t>
            </a:r>
            <a:r>
              <a:rPr lang="en-US" altLang="hu-HU" sz="1600" b="1" dirty="0" smtClean="0">
                <a:latin typeface="Courier New" pitchFamily="49" charset="0"/>
                <a:cs typeface="Courier New" pitchFamily="49" charset="0"/>
              </a:rPr>
              <a:t>// GPU program id</a:t>
            </a:r>
          </a:p>
          <a:p>
            <a:r>
              <a:rPr lang="en-US" altLang="hu-HU" sz="1600" b="1" dirty="0">
                <a:latin typeface="Courier New" pitchFamily="49" charset="0"/>
                <a:cs typeface="Courier New" pitchFamily="49" charset="0"/>
              </a:rPr>
              <a:t>unsigned </a:t>
            </a:r>
            <a:r>
              <a:rPr lang="en-US" altLang="hu-HU" sz="1600" b="1" dirty="0" err="1">
                <a:latin typeface="Courier New" pitchFamily="49" charset="0"/>
                <a:cs typeface="Courier New" pitchFamily="49" charset="0"/>
              </a:rPr>
              <a:t>int</a:t>
            </a:r>
            <a:r>
              <a:rPr lang="en-US" altLang="hu-HU" sz="1600" b="1" dirty="0">
                <a:latin typeface="Courier New" pitchFamily="49" charset="0"/>
                <a:cs typeface="Courier New" pitchFamily="49" charset="0"/>
              </a:rPr>
              <a:t> </a:t>
            </a:r>
            <a:r>
              <a:rPr lang="en-US" altLang="hu-HU" sz="1600" b="1" dirty="0" err="1" smtClean="0">
                <a:latin typeface="Courier New" pitchFamily="49" charset="0"/>
                <a:cs typeface="Courier New" pitchFamily="49" charset="0"/>
              </a:rPr>
              <a:t>vao</a:t>
            </a:r>
            <a:r>
              <a:rPr lang="hu-HU"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vbo</a:t>
            </a:r>
            <a:r>
              <a:rPr lang="en-US" altLang="hu-HU" sz="1600" b="1" dirty="0" smtClean="0">
                <a:latin typeface="Courier New" pitchFamily="49" charset="0"/>
                <a:cs typeface="Courier New" pitchFamily="49" charset="0"/>
              </a:rPr>
              <a:t>;  // </a:t>
            </a:r>
            <a:r>
              <a:rPr lang="hu-HU" altLang="hu-HU" sz="1600" b="1" dirty="0" err="1">
                <a:latin typeface="Courier New" pitchFamily="49" charset="0"/>
                <a:cs typeface="Courier New" pitchFamily="49" charset="0"/>
              </a:rPr>
              <a:t>virtual</a:t>
            </a:r>
            <a:r>
              <a:rPr lang="hu-HU" altLang="hu-HU" sz="1600" b="1" dirty="0">
                <a:latin typeface="Courier New" pitchFamily="49" charset="0"/>
                <a:cs typeface="Courier New" pitchFamily="49" charset="0"/>
              </a:rPr>
              <a:t> </a:t>
            </a:r>
            <a:r>
              <a:rPr lang="hu-HU" altLang="hu-HU" sz="1600" b="1" dirty="0" err="1">
                <a:latin typeface="Courier New" pitchFamily="49" charset="0"/>
                <a:cs typeface="Courier New" pitchFamily="49" charset="0"/>
              </a:rPr>
              <a:t>world</a:t>
            </a:r>
            <a:r>
              <a:rPr lang="hu-HU" altLang="hu-HU" sz="1600" b="1" dirty="0">
                <a:latin typeface="Courier New" pitchFamily="49" charset="0"/>
                <a:cs typeface="Courier New" pitchFamily="49" charset="0"/>
              </a:rPr>
              <a:t> </a:t>
            </a:r>
            <a:r>
              <a:rPr lang="hu-HU" altLang="hu-HU" sz="1600" b="1" dirty="0" err="1">
                <a:latin typeface="Courier New" pitchFamily="49" charset="0"/>
                <a:cs typeface="Courier New" pitchFamily="49" charset="0"/>
              </a:rPr>
              <a:t>on</a:t>
            </a:r>
            <a:r>
              <a:rPr lang="hu-HU" altLang="hu-HU" sz="1600" b="1" dirty="0">
                <a:latin typeface="Courier New" pitchFamily="49" charset="0"/>
                <a:cs typeface="Courier New" pitchFamily="49" charset="0"/>
              </a:rPr>
              <a:t> </a:t>
            </a:r>
            <a:r>
              <a:rPr lang="hu-HU" altLang="hu-HU" sz="1600" b="1" dirty="0" err="1">
                <a:latin typeface="Courier New" pitchFamily="49" charset="0"/>
                <a:cs typeface="Courier New" pitchFamily="49" charset="0"/>
              </a:rPr>
              <a:t>the</a:t>
            </a:r>
            <a:r>
              <a:rPr lang="hu-HU" altLang="hu-HU" sz="1600" b="1" dirty="0">
                <a:latin typeface="Courier New" pitchFamily="49" charset="0"/>
                <a:cs typeface="Courier New" pitchFamily="49" charset="0"/>
              </a:rPr>
              <a:t> GPU</a:t>
            </a:r>
            <a:endParaRPr lang="en-US" altLang="hu-HU" sz="1600" b="1" dirty="0">
              <a:latin typeface="Courier New" pitchFamily="49" charset="0"/>
              <a:cs typeface="Courier New" pitchFamily="49" charset="0"/>
            </a:endParaRPr>
          </a:p>
          <a:p>
            <a:endParaRPr lang="en-US" altLang="hu-HU" sz="1100" b="1" dirty="0">
              <a:latin typeface="Courier New" pitchFamily="49" charset="0"/>
              <a:cs typeface="Courier New" pitchFamily="49" charset="0"/>
            </a:endParaRPr>
          </a:p>
          <a:p>
            <a:r>
              <a:rPr lang="en-US" altLang="hu-HU" sz="1600" b="1" u="sng" dirty="0" smtClean="0">
                <a:latin typeface="Courier New" pitchFamily="49" charset="0"/>
                <a:cs typeface="Courier New" pitchFamily="49" charset="0"/>
              </a:rPr>
              <a:t>void </a:t>
            </a:r>
            <a:r>
              <a:rPr lang="hu-HU" sz="1600" b="1" u="sng" dirty="0" err="1" smtClean="0">
                <a:latin typeface="Courier New" panose="02070309020205020404" pitchFamily="49" charset="0"/>
                <a:cs typeface="Courier New" panose="02070309020205020404" pitchFamily="49" charset="0"/>
              </a:rPr>
              <a:t>onInitialization</a:t>
            </a:r>
            <a:r>
              <a:rPr lang="hu-HU" sz="1600" b="1" u="sng" dirty="0" smtClean="0">
                <a:latin typeface="Courier New" panose="02070309020205020404" pitchFamily="49" charset="0"/>
                <a:cs typeface="Courier New" panose="02070309020205020404" pitchFamily="49" charset="0"/>
              </a:rPr>
              <a:t>()</a:t>
            </a:r>
            <a:r>
              <a:rPr lang="en-US" sz="1600" b="1" u="sng" dirty="0" smtClean="0">
                <a:latin typeface="Courier New" panose="02070309020205020404" pitchFamily="49" charset="0"/>
                <a:cs typeface="Courier New" panose="02070309020205020404" pitchFamily="49" charset="0"/>
              </a:rPr>
              <a:t> {</a:t>
            </a:r>
          </a:p>
          <a:p>
            <a:r>
              <a:rPr lang="en-US"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glGenVertexArrays</a:t>
            </a:r>
            <a:r>
              <a:rPr lang="hu-HU" altLang="hu-HU" sz="1600" b="1" dirty="0" smtClean="0">
                <a:latin typeface="Courier New" pitchFamily="49" charset="0"/>
                <a:cs typeface="Courier New" pitchFamily="49" charset="0"/>
              </a:rPr>
              <a:t>(1</a:t>
            </a:r>
            <a:r>
              <a:rPr lang="hu-HU" altLang="hu-HU" sz="1600" b="1" dirty="0">
                <a:latin typeface="Courier New" pitchFamily="49" charset="0"/>
                <a:cs typeface="Courier New" pitchFamily="49" charset="0"/>
              </a:rPr>
              <a:t>, </a:t>
            </a:r>
            <a:r>
              <a:rPr lang="hu-HU" altLang="hu-HU" sz="1600" b="1" dirty="0" err="1">
                <a:latin typeface="Courier New" pitchFamily="49" charset="0"/>
                <a:cs typeface="Courier New" pitchFamily="49" charset="0"/>
              </a:rPr>
              <a:t>&amp;vao</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 // Generate </a:t>
            </a:r>
            <a:r>
              <a:rPr lang="hu-HU" altLang="hu-HU" sz="1600" b="1" dirty="0" smtClean="0">
                <a:latin typeface="Courier New" pitchFamily="49" charset="0"/>
                <a:cs typeface="Courier New" pitchFamily="49" charset="0"/>
              </a:rPr>
              <a:t>1 </a:t>
            </a:r>
            <a:r>
              <a:rPr lang="en-US" altLang="hu-HU" sz="1600" b="1" dirty="0" err="1" smtClean="0">
                <a:latin typeface="Courier New" pitchFamily="49" charset="0"/>
                <a:cs typeface="Courier New" pitchFamily="49" charset="0"/>
              </a:rPr>
              <a:t>vao</a:t>
            </a:r>
            <a:endParaRPr lang="hu-HU" altLang="hu-HU" sz="1600" b="1" dirty="0">
              <a:latin typeface="Courier New" pitchFamily="49" charset="0"/>
              <a:cs typeface="Courier New" pitchFamily="49" charset="0"/>
            </a:endParaRPr>
          </a:p>
          <a:p>
            <a:r>
              <a:rPr lang="hu-HU"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glBindVertexArray</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vao</a:t>
            </a:r>
            <a:r>
              <a:rPr lang="hu-HU" altLang="hu-HU" sz="1600" b="1" dirty="0" smtClean="0">
                <a:latin typeface="Courier New" pitchFamily="49" charset="0"/>
                <a:cs typeface="Courier New" pitchFamily="49" charset="0"/>
              </a:rPr>
              <a:t>); </a:t>
            </a:r>
            <a:r>
              <a:rPr lang="en-US" altLang="hu-HU" sz="1600" b="1" dirty="0" smtClean="0">
                <a:latin typeface="Courier New" pitchFamily="49" charset="0"/>
                <a:cs typeface="Courier New" pitchFamily="49" charset="0"/>
              </a:rPr>
              <a:t>    // make it active</a:t>
            </a:r>
            <a:r>
              <a:rPr lang="hu-HU" altLang="hu-HU" sz="1600" b="1" dirty="0" smtClean="0">
                <a:latin typeface="Courier New" pitchFamily="49" charset="0"/>
                <a:cs typeface="Courier New" pitchFamily="49" charset="0"/>
              </a:rPr>
              <a:t>  </a:t>
            </a:r>
            <a:endParaRPr lang="hu-HU" altLang="hu-HU" sz="1600" b="1" dirty="0">
              <a:latin typeface="Courier New" pitchFamily="49" charset="0"/>
              <a:cs typeface="Courier New" pitchFamily="49" charset="0"/>
            </a:endParaRPr>
          </a:p>
          <a:p>
            <a:r>
              <a:rPr lang="hu-HU"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glGenBuffers</a:t>
            </a:r>
            <a:r>
              <a:rPr lang="hu-HU" altLang="hu-HU" sz="1600" b="1" dirty="0" smtClean="0">
                <a:latin typeface="Courier New" pitchFamily="49" charset="0"/>
                <a:cs typeface="Courier New" pitchFamily="49" charset="0"/>
              </a:rPr>
              <a:t>(1</a:t>
            </a:r>
            <a:r>
              <a:rPr lang="hu-HU" altLang="hu-HU" sz="1600" b="1" dirty="0">
                <a:latin typeface="Courier New" pitchFamily="49" charset="0"/>
                <a:cs typeface="Courier New" pitchFamily="49" charset="0"/>
              </a:rPr>
              <a:t>, &amp;</a:t>
            </a:r>
            <a:r>
              <a:rPr lang="hu-HU" altLang="hu-HU" sz="1600" b="1" dirty="0" err="1">
                <a:latin typeface="Courier New" pitchFamily="49" charset="0"/>
                <a:cs typeface="Courier New" pitchFamily="49" charset="0"/>
              </a:rPr>
              <a:t>vbo</a:t>
            </a:r>
            <a:r>
              <a:rPr lang="hu-HU" altLang="hu-HU" sz="1600" b="1" dirty="0">
                <a:latin typeface="Courier New" pitchFamily="49" charset="0"/>
                <a:cs typeface="Courier New" pitchFamily="49" charset="0"/>
              </a:rPr>
              <a:t>); </a:t>
            </a:r>
            <a:r>
              <a:rPr lang="en-US" altLang="hu-HU" sz="1600" b="1" dirty="0" smtClean="0">
                <a:latin typeface="Courier New" pitchFamily="49" charset="0"/>
                <a:cs typeface="Courier New" pitchFamily="49" charset="0"/>
              </a:rPr>
              <a:t> </a:t>
            </a:r>
            <a:r>
              <a:rPr lang="hu-HU" altLang="hu-HU" sz="1600" b="1" dirty="0" smtClean="0">
                <a:latin typeface="Courier New" pitchFamily="49" charset="0"/>
                <a:cs typeface="Courier New" pitchFamily="49" charset="0"/>
              </a:rPr>
              <a:t>    // </a:t>
            </a:r>
            <a:r>
              <a:rPr lang="hu-HU" altLang="hu-HU" sz="1600" b="1" dirty="0" err="1">
                <a:latin typeface="Courier New" pitchFamily="49" charset="0"/>
                <a:cs typeface="Courier New" pitchFamily="49" charset="0"/>
              </a:rPr>
              <a:t>Generate</a:t>
            </a:r>
            <a:r>
              <a:rPr lang="hu-HU" altLang="hu-HU" sz="1600" b="1" dirty="0">
                <a:latin typeface="Courier New" pitchFamily="49" charset="0"/>
                <a:cs typeface="Courier New" pitchFamily="49" charset="0"/>
              </a:rPr>
              <a:t> 1 </a:t>
            </a:r>
            <a:r>
              <a:rPr lang="hu-HU" altLang="hu-HU" sz="1600" b="1" dirty="0" err="1">
                <a:latin typeface="Courier New" pitchFamily="49" charset="0"/>
                <a:cs typeface="Courier New" pitchFamily="49" charset="0"/>
              </a:rPr>
              <a:t>buffer</a:t>
            </a:r>
            <a:endParaRPr lang="hu-HU" altLang="hu-HU" sz="1600" b="1" dirty="0">
              <a:latin typeface="Courier New" pitchFamily="49" charset="0"/>
              <a:cs typeface="Courier New" pitchFamily="49" charset="0"/>
            </a:endParaRPr>
          </a:p>
          <a:p>
            <a:r>
              <a:rPr lang="hu-HU" altLang="hu-HU" sz="1600" b="1" dirty="0">
                <a:latin typeface="Courier New" pitchFamily="49" charset="0"/>
                <a:cs typeface="Courier New" pitchFamily="49" charset="0"/>
              </a:rPr>
              <a:t>   </a:t>
            </a:r>
            <a:r>
              <a:rPr lang="en-US" altLang="hu-HU" sz="1600" b="1" dirty="0" err="1" smtClean="0">
                <a:latin typeface="Courier New" pitchFamily="49" charset="0"/>
                <a:cs typeface="Courier New" pitchFamily="49" charset="0"/>
              </a:rPr>
              <a:t>glBindBuffer</a:t>
            </a:r>
            <a:r>
              <a:rPr lang="en-US" altLang="hu-HU" sz="1600" b="1" dirty="0" smtClean="0">
                <a:latin typeface="Courier New" pitchFamily="49" charset="0"/>
                <a:cs typeface="Courier New" pitchFamily="49" charset="0"/>
              </a:rPr>
              <a:t>(GL_ARRAY_BUFFER</a:t>
            </a:r>
            <a:r>
              <a:rPr lang="en-US" altLang="hu-HU" sz="1600" b="1" dirty="0">
                <a:latin typeface="Courier New" pitchFamily="49" charset="0"/>
                <a:cs typeface="Courier New" pitchFamily="49" charset="0"/>
              </a:rPr>
              <a:t>, </a:t>
            </a:r>
            <a:r>
              <a:rPr lang="en-US" altLang="hu-HU" sz="1600" b="1" dirty="0" err="1">
                <a:latin typeface="Courier New" pitchFamily="49" charset="0"/>
                <a:cs typeface="Courier New" pitchFamily="49" charset="0"/>
              </a:rPr>
              <a:t>vbo</a:t>
            </a:r>
            <a:r>
              <a:rPr lang="en-US" altLang="hu-HU" sz="1600" b="1" dirty="0">
                <a:latin typeface="Courier New" pitchFamily="49" charset="0"/>
                <a:cs typeface="Courier New" pitchFamily="49" charset="0"/>
              </a:rPr>
              <a:t>); </a:t>
            </a:r>
            <a:r>
              <a:rPr lang="en-US" altLang="hu-HU" sz="1600" b="1" dirty="0" smtClean="0">
                <a:latin typeface="Courier New" pitchFamily="49" charset="0"/>
                <a:cs typeface="Courier New" pitchFamily="49" charset="0"/>
              </a:rPr>
              <a:t>// make it active</a:t>
            </a:r>
          </a:p>
          <a:p>
            <a:r>
              <a:rPr lang="en-US" altLang="hu-HU" sz="1600" b="1" dirty="0" smtClean="0">
                <a:solidFill>
                  <a:schemeClr val="tx2"/>
                </a:solidFill>
                <a:latin typeface="Courier New" pitchFamily="49" charset="0"/>
                <a:cs typeface="Courier New" pitchFamily="49" charset="0"/>
              </a:rPr>
              <a:t>   float </a:t>
            </a:r>
            <a:r>
              <a:rPr lang="en-US" altLang="hu-HU" sz="1600" b="1" dirty="0">
                <a:solidFill>
                  <a:schemeClr val="tx2"/>
                </a:solidFill>
                <a:latin typeface="Courier New" pitchFamily="49" charset="0"/>
                <a:cs typeface="Courier New" pitchFamily="49" charset="0"/>
              </a:rPr>
              <a:t>vertices[] = {-</a:t>
            </a:r>
            <a:r>
              <a:rPr lang="en-US" altLang="hu-HU" sz="1600" b="1" dirty="0" smtClean="0">
                <a:solidFill>
                  <a:schemeClr val="tx2"/>
                </a:solidFill>
                <a:latin typeface="Courier New" pitchFamily="49" charset="0"/>
                <a:cs typeface="Courier New" pitchFamily="49" charset="0"/>
              </a:rPr>
              <a:t>0.8</a:t>
            </a:r>
            <a:r>
              <a:rPr lang="hu-HU" altLang="hu-HU" sz="1600" b="1" dirty="0" smtClean="0">
                <a:solidFill>
                  <a:schemeClr val="tx2"/>
                </a:solidFill>
                <a:latin typeface="Courier New" pitchFamily="49" charset="0"/>
                <a:cs typeface="Courier New" pitchFamily="49" charset="0"/>
              </a:rPr>
              <a:t>f</a:t>
            </a:r>
            <a:r>
              <a:rPr lang="en-US" altLang="hu-HU" sz="1600" b="1" dirty="0" smtClean="0">
                <a:solidFill>
                  <a:schemeClr val="tx2"/>
                </a:solidFill>
                <a:latin typeface="Courier New" pitchFamily="49" charset="0"/>
                <a:cs typeface="Courier New" pitchFamily="49" charset="0"/>
              </a:rPr>
              <a:t>,-0.8</a:t>
            </a:r>
            <a:r>
              <a:rPr lang="hu-HU" altLang="hu-HU" sz="1600" b="1" dirty="0" smtClean="0">
                <a:solidFill>
                  <a:schemeClr val="tx2"/>
                </a:solidFill>
                <a:latin typeface="Courier New" pitchFamily="49" charset="0"/>
                <a:cs typeface="Courier New" pitchFamily="49" charset="0"/>
              </a:rPr>
              <a:t>f</a:t>
            </a:r>
            <a:r>
              <a:rPr lang="en-US" altLang="hu-HU" sz="1600" b="1" dirty="0" smtClean="0">
                <a:solidFill>
                  <a:schemeClr val="tx2"/>
                </a:solidFill>
                <a:latin typeface="Courier New" pitchFamily="49" charset="0"/>
                <a:cs typeface="Courier New" pitchFamily="49" charset="0"/>
              </a:rPr>
              <a:t>,</a:t>
            </a:r>
            <a:r>
              <a:rPr lang="hu-HU" altLang="hu-HU" sz="1600" b="1" dirty="0" smtClean="0">
                <a:solidFill>
                  <a:schemeClr val="tx2"/>
                </a:solidFill>
                <a:latin typeface="Courier New" pitchFamily="49" charset="0"/>
                <a:cs typeface="Courier New" pitchFamily="49" charset="0"/>
              </a:rPr>
              <a:t> -0.6f,1.0f, 0.8f,-0.2f};</a:t>
            </a:r>
            <a:r>
              <a:rPr lang="en-US" altLang="hu-HU" sz="1600" b="1" dirty="0" smtClean="0">
                <a:solidFill>
                  <a:schemeClr val="tx2"/>
                </a:solidFill>
                <a:latin typeface="Courier New" pitchFamily="49" charset="0"/>
                <a:cs typeface="Courier New" pitchFamily="49" charset="0"/>
              </a:rPr>
              <a:t> </a:t>
            </a:r>
            <a:r>
              <a:rPr lang="en-US" altLang="hu-HU" sz="1600" b="1" dirty="0">
                <a:solidFill>
                  <a:schemeClr val="tx2"/>
                </a:solidFill>
                <a:latin typeface="Courier New" pitchFamily="49" charset="0"/>
                <a:cs typeface="Courier New" pitchFamily="49" charset="0"/>
              </a:rPr>
              <a:t>// </a:t>
            </a:r>
            <a:r>
              <a:rPr lang="en-US" altLang="hu-HU" sz="1600" b="1" dirty="0" smtClean="0">
                <a:solidFill>
                  <a:schemeClr val="tx2"/>
                </a:solidFill>
                <a:latin typeface="Courier New" pitchFamily="49" charset="0"/>
                <a:cs typeface="Courier New" pitchFamily="49" charset="0"/>
              </a:rPr>
              <a:t>Geometry</a:t>
            </a:r>
            <a:endParaRPr lang="hu-HU" altLang="hu-HU" sz="1600" b="1" dirty="0">
              <a:solidFill>
                <a:schemeClr val="tx2"/>
              </a:solidFill>
              <a:latin typeface="Courier New" pitchFamily="49" charset="0"/>
              <a:cs typeface="Courier New" pitchFamily="49" charset="0"/>
            </a:endParaRPr>
          </a:p>
          <a:p>
            <a:r>
              <a:rPr lang="en-US" altLang="hu-HU" sz="1600" b="1" dirty="0">
                <a:solidFill>
                  <a:schemeClr val="tx2"/>
                </a:solidFill>
                <a:latin typeface="Courier New" pitchFamily="49" charset="0"/>
                <a:cs typeface="Courier New" pitchFamily="49" charset="0"/>
              </a:rPr>
              <a:t> </a:t>
            </a:r>
            <a:r>
              <a:rPr lang="en-US" altLang="hu-HU" sz="1600" b="1" dirty="0" smtClean="0">
                <a:solidFill>
                  <a:schemeClr val="tx2"/>
                </a:solidFill>
                <a:latin typeface="Courier New" pitchFamily="49" charset="0"/>
                <a:cs typeface="Courier New" pitchFamily="49" charset="0"/>
              </a:rPr>
              <a:t>  </a:t>
            </a:r>
            <a:r>
              <a:rPr lang="en-US" altLang="hu-HU" sz="1600" b="1" dirty="0" err="1" smtClean="0">
                <a:solidFill>
                  <a:schemeClr val="tx2"/>
                </a:solidFill>
                <a:latin typeface="Courier New" pitchFamily="49" charset="0"/>
                <a:cs typeface="Courier New" pitchFamily="49" charset="0"/>
              </a:rPr>
              <a:t>glBufferData</a:t>
            </a:r>
            <a:r>
              <a:rPr lang="en-US" altLang="hu-HU" sz="1600" b="1" dirty="0" smtClean="0">
                <a:solidFill>
                  <a:schemeClr val="tx2"/>
                </a:solidFill>
                <a:latin typeface="Courier New" pitchFamily="49" charset="0"/>
                <a:cs typeface="Courier New" pitchFamily="49" charset="0"/>
              </a:rPr>
              <a:t>(GL_ARRAY_BUFFER</a:t>
            </a:r>
            <a:r>
              <a:rPr lang="en-US" altLang="hu-HU" sz="1600" b="1" dirty="0">
                <a:solidFill>
                  <a:schemeClr val="tx2"/>
                </a:solidFill>
                <a:latin typeface="Courier New" pitchFamily="49" charset="0"/>
                <a:cs typeface="Courier New" pitchFamily="49" charset="0"/>
              </a:rPr>
              <a:t>, 	// </a:t>
            </a:r>
            <a:r>
              <a:rPr lang="en-US" altLang="hu-HU" sz="1600" b="1" dirty="0" smtClean="0">
                <a:solidFill>
                  <a:schemeClr val="tx2"/>
                </a:solidFill>
                <a:latin typeface="Courier New" pitchFamily="49" charset="0"/>
                <a:cs typeface="Courier New" pitchFamily="49" charset="0"/>
              </a:rPr>
              <a:t>Copy to GPU target</a:t>
            </a:r>
            <a:endParaRPr lang="en-US" altLang="hu-HU" sz="1600" b="1" dirty="0">
              <a:solidFill>
                <a:schemeClr val="tx2"/>
              </a:solidFill>
              <a:latin typeface="Courier New" pitchFamily="49" charset="0"/>
              <a:cs typeface="Courier New" pitchFamily="49" charset="0"/>
            </a:endParaRPr>
          </a:p>
          <a:p>
            <a:r>
              <a:rPr lang="en-US" altLang="hu-HU" sz="1600" b="1" dirty="0">
                <a:solidFill>
                  <a:schemeClr val="tx2"/>
                </a:solidFill>
                <a:latin typeface="Courier New" pitchFamily="49" charset="0"/>
                <a:cs typeface="Courier New" pitchFamily="49" charset="0"/>
              </a:rPr>
              <a:t>                </a:t>
            </a:r>
            <a:r>
              <a:rPr lang="en-US" altLang="hu-HU" sz="1600" b="1" dirty="0" err="1" smtClean="0">
                <a:solidFill>
                  <a:schemeClr val="tx2"/>
                </a:solidFill>
                <a:latin typeface="Courier New" pitchFamily="49" charset="0"/>
                <a:cs typeface="Courier New" pitchFamily="49" charset="0"/>
              </a:rPr>
              <a:t>sizeof</a:t>
            </a:r>
            <a:r>
              <a:rPr lang="en-US" altLang="hu-HU" sz="1600" b="1" dirty="0" smtClean="0">
                <a:solidFill>
                  <a:schemeClr val="tx2"/>
                </a:solidFill>
                <a:latin typeface="Courier New" pitchFamily="49" charset="0"/>
                <a:cs typeface="Courier New" pitchFamily="49" charset="0"/>
              </a:rPr>
              <a:t>(vertices</a:t>
            </a:r>
            <a:r>
              <a:rPr lang="en-US" altLang="hu-HU" sz="1600" b="1" dirty="0">
                <a:solidFill>
                  <a:schemeClr val="tx2"/>
                </a:solidFill>
                <a:latin typeface="Courier New" pitchFamily="49" charset="0"/>
                <a:cs typeface="Courier New" pitchFamily="49" charset="0"/>
              </a:rPr>
              <a:t>), </a:t>
            </a:r>
            <a:r>
              <a:rPr lang="en-US" altLang="hu-HU" sz="1600" b="1" dirty="0" smtClean="0">
                <a:solidFill>
                  <a:schemeClr val="tx2"/>
                </a:solidFill>
                <a:latin typeface="Courier New" pitchFamily="49" charset="0"/>
                <a:cs typeface="Courier New" pitchFamily="49" charset="0"/>
              </a:rPr>
              <a:t>    // </a:t>
            </a:r>
            <a:r>
              <a:rPr lang="en-US" altLang="hu-HU" sz="1600" b="1" dirty="0">
                <a:solidFill>
                  <a:schemeClr val="tx2"/>
                </a:solidFill>
                <a:latin typeface="Courier New" pitchFamily="49" charset="0"/>
                <a:cs typeface="Courier New" pitchFamily="49" charset="0"/>
              </a:rPr>
              <a:t># bytes</a:t>
            </a:r>
          </a:p>
          <a:p>
            <a:r>
              <a:rPr lang="en-US" altLang="hu-HU" sz="1600" b="1" dirty="0">
                <a:solidFill>
                  <a:schemeClr val="tx2"/>
                </a:solidFill>
                <a:latin typeface="Courier New" pitchFamily="49" charset="0"/>
                <a:cs typeface="Courier New" pitchFamily="49" charset="0"/>
              </a:rPr>
              <a:t>                </a:t>
            </a:r>
            <a:r>
              <a:rPr lang="en-US" altLang="hu-HU" sz="1600" b="1" dirty="0" smtClean="0">
                <a:solidFill>
                  <a:schemeClr val="tx2"/>
                </a:solidFill>
                <a:latin typeface="Courier New" pitchFamily="49" charset="0"/>
                <a:cs typeface="Courier New" pitchFamily="49" charset="0"/>
              </a:rPr>
              <a:t>vertices</a:t>
            </a:r>
            <a:r>
              <a:rPr lang="en-US" altLang="hu-HU" sz="1600" b="1" dirty="0">
                <a:solidFill>
                  <a:schemeClr val="tx2"/>
                </a:solidFill>
                <a:latin typeface="Courier New" pitchFamily="49" charset="0"/>
                <a:cs typeface="Courier New" pitchFamily="49" charset="0"/>
              </a:rPr>
              <a:t>,	      	// address</a:t>
            </a:r>
          </a:p>
          <a:p>
            <a:r>
              <a:rPr lang="en-US" altLang="hu-HU" sz="1600" b="1" dirty="0">
                <a:solidFill>
                  <a:schemeClr val="tx2"/>
                </a:solidFill>
                <a:latin typeface="Courier New" pitchFamily="49" charset="0"/>
                <a:cs typeface="Courier New" pitchFamily="49" charset="0"/>
              </a:rPr>
              <a:t>                </a:t>
            </a:r>
            <a:r>
              <a:rPr lang="en-US" altLang="hu-HU" sz="1600" b="1" dirty="0" smtClean="0">
                <a:solidFill>
                  <a:schemeClr val="tx2"/>
                </a:solidFill>
                <a:latin typeface="Courier New" pitchFamily="49" charset="0"/>
                <a:cs typeface="Courier New" pitchFamily="49" charset="0"/>
              </a:rPr>
              <a:t>GL_STATIC_DRAW</a:t>
            </a:r>
            <a:r>
              <a:rPr lang="en-US" altLang="hu-HU" sz="1600" b="1" dirty="0">
                <a:solidFill>
                  <a:schemeClr val="tx2"/>
                </a:solidFill>
                <a:latin typeface="Courier New" pitchFamily="49" charset="0"/>
                <a:cs typeface="Courier New" pitchFamily="49" charset="0"/>
              </a:rPr>
              <a:t>);	// we do not change </a:t>
            </a:r>
            <a:r>
              <a:rPr lang="en-US" altLang="hu-HU" sz="1600" b="1" dirty="0" smtClean="0">
                <a:solidFill>
                  <a:schemeClr val="tx2"/>
                </a:solidFill>
                <a:latin typeface="Courier New" pitchFamily="49" charset="0"/>
                <a:cs typeface="Courier New" pitchFamily="49" charset="0"/>
              </a:rPr>
              <a:t>later</a:t>
            </a:r>
          </a:p>
          <a:p>
            <a:r>
              <a:rPr lang="en-US" altLang="hu-HU" sz="1600" b="1" dirty="0" smtClean="0">
                <a:latin typeface="Courier New" pitchFamily="49" charset="0"/>
                <a:cs typeface="Courier New" pitchFamily="49" charset="0"/>
              </a:rPr>
              <a:t>   </a:t>
            </a:r>
            <a:r>
              <a:rPr lang="en-US" altLang="hu-HU" sz="1600" b="1" dirty="0" err="1" smtClean="0">
                <a:solidFill>
                  <a:srgbClr val="FF0000"/>
                </a:solidFill>
                <a:latin typeface="Courier New" pitchFamily="49" charset="0"/>
                <a:cs typeface="Courier New" pitchFamily="49" charset="0"/>
              </a:rPr>
              <a:t>glEnableVertexAttribArray</a:t>
            </a:r>
            <a:r>
              <a:rPr lang="en-US" altLang="hu-HU" sz="1600" b="1" dirty="0" smtClean="0">
                <a:solidFill>
                  <a:srgbClr val="FF0000"/>
                </a:solidFill>
                <a:latin typeface="Courier New" pitchFamily="49" charset="0"/>
                <a:cs typeface="Courier New" pitchFamily="49" charset="0"/>
              </a:rPr>
              <a:t>(0</a:t>
            </a:r>
            <a:r>
              <a:rPr lang="en-US" altLang="hu-HU" sz="1600" b="1" dirty="0">
                <a:solidFill>
                  <a:srgbClr val="FF0000"/>
                </a:solidFill>
                <a:latin typeface="Courier New" pitchFamily="49" charset="0"/>
                <a:cs typeface="Courier New" pitchFamily="49" charset="0"/>
              </a:rPr>
              <a:t>);  // </a:t>
            </a:r>
            <a:r>
              <a:rPr lang="en-US" altLang="hu-HU" sz="1600" b="1" dirty="0" err="1" smtClean="0">
                <a:solidFill>
                  <a:srgbClr val="FF0000"/>
                </a:solidFill>
                <a:latin typeface="Courier New" pitchFamily="49" charset="0"/>
                <a:cs typeface="Courier New" pitchFamily="49" charset="0"/>
              </a:rPr>
              <a:t>AttribArray</a:t>
            </a:r>
            <a:r>
              <a:rPr lang="en-US" altLang="hu-HU" sz="1600" b="1" dirty="0" smtClean="0">
                <a:solidFill>
                  <a:srgbClr val="FF0000"/>
                </a:solidFill>
                <a:latin typeface="Courier New" pitchFamily="49" charset="0"/>
                <a:cs typeface="Courier New" pitchFamily="49" charset="0"/>
              </a:rPr>
              <a:t> 0</a:t>
            </a:r>
            <a:endParaRPr lang="en-US" altLang="hu-HU" sz="1600" b="1" dirty="0">
              <a:solidFill>
                <a:srgbClr val="FF0000"/>
              </a:solidFill>
              <a:latin typeface="Courier New" pitchFamily="49" charset="0"/>
              <a:cs typeface="Courier New" pitchFamily="49" charset="0"/>
            </a:endParaRPr>
          </a:p>
          <a:p>
            <a:r>
              <a:rPr lang="en-US" altLang="hu-HU" sz="1600" b="1" dirty="0" smtClean="0">
                <a:latin typeface="Courier New" pitchFamily="49" charset="0"/>
                <a:cs typeface="Courier New" pitchFamily="49" charset="0"/>
              </a:rPr>
              <a:t>   </a:t>
            </a:r>
            <a:r>
              <a:rPr lang="en-US" altLang="hu-HU" sz="1600" b="1" dirty="0" err="1" smtClean="0">
                <a:solidFill>
                  <a:srgbClr val="FF0000"/>
                </a:solidFill>
                <a:latin typeface="Courier New" pitchFamily="49" charset="0"/>
                <a:cs typeface="Courier New" pitchFamily="49" charset="0"/>
              </a:rPr>
              <a:t>glVertexAttribPointer</a:t>
            </a:r>
            <a:r>
              <a:rPr lang="en-US" altLang="hu-HU" sz="1600" b="1" dirty="0" smtClean="0">
                <a:solidFill>
                  <a:srgbClr val="FF0000"/>
                </a:solidFill>
                <a:latin typeface="Courier New" pitchFamily="49" charset="0"/>
                <a:cs typeface="Courier New" pitchFamily="49" charset="0"/>
              </a:rPr>
              <a:t>(0</a:t>
            </a:r>
            <a:r>
              <a:rPr lang="en-US" altLang="hu-HU" sz="1600" b="1" dirty="0">
                <a:solidFill>
                  <a:srgbClr val="FF0000"/>
                </a:solidFill>
                <a:latin typeface="Courier New" pitchFamily="49" charset="0"/>
                <a:cs typeface="Courier New" pitchFamily="49" charset="0"/>
              </a:rPr>
              <a:t>,</a:t>
            </a:r>
            <a:r>
              <a:rPr lang="hu-HU" altLang="hu-HU" sz="1600" b="1" dirty="0">
                <a:solidFill>
                  <a:srgbClr val="FF0000"/>
                </a:solidFill>
                <a:latin typeface="Courier New" pitchFamily="49" charset="0"/>
                <a:cs typeface="Courier New" pitchFamily="49" charset="0"/>
              </a:rPr>
              <a:t> </a:t>
            </a:r>
            <a:r>
              <a:rPr lang="en-US" altLang="hu-HU" sz="1600" b="1" dirty="0" smtClean="0">
                <a:solidFill>
                  <a:srgbClr val="FF0000"/>
                </a:solidFill>
                <a:latin typeface="Courier New" pitchFamily="49" charset="0"/>
                <a:cs typeface="Courier New" pitchFamily="49" charset="0"/>
              </a:rPr>
              <a:t>	    // </a:t>
            </a:r>
            <a:r>
              <a:rPr lang="en-US" altLang="hu-HU" sz="1600" b="1" dirty="0" err="1" smtClean="0">
                <a:solidFill>
                  <a:srgbClr val="FF0000"/>
                </a:solidFill>
                <a:latin typeface="Courier New" pitchFamily="49" charset="0"/>
                <a:cs typeface="Courier New" pitchFamily="49" charset="0"/>
              </a:rPr>
              <a:t>vbo</a:t>
            </a:r>
            <a:r>
              <a:rPr lang="en-US" altLang="hu-HU" sz="1600" b="1" dirty="0" smtClean="0">
                <a:solidFill>
                  <a:srgbClr val="FF0000"/>
                </a:solidFill>
                <a:latin typeface="Courier New" pitchFamily="49" charset="0"/>
                <a:cs typeface="Courier New" pitchFamily="49" charset="0"/>
              </a:rPr>
              <a:t> -&gt; </a:t>
            </a:r>
            <a:r>
              <a:rPr lang="en-US" altLang="hu-HU" sz="1600" b="1" dirty="0" err="1" smtClean="0">
                <a:solidFill>
                  <a:srgbClr val="FF0000"/>
                </a:solidFill>
                <a:latin typeface="Courier New" pitchFamily="49" charset="0"/>
                <a:cs typeface="Courier New" pitchFamily="49" charset="0"/>
              </a:rPr>
              <a:t>Attrib</a:t>
            </a:r>
            <a:r>
              <a:rPr lang="en-US" altLang="hu-HU" sz="1600" b="1" dirty="0" err="1">
                <a:solidFill>
                  <a:srgbClr val="FF0000"/>
                </a:solidFill>
                <a:latin typeface="Courier New" pitchFamily="49" charset="0"/>
                <a:cs typeface="Courier New" pitchFamily="49" charset="0"/>
              </a:rPr>
              <a:t>A</a:t>
            </a:r>
            <a:r>
              <a:rPr lang="en-US" altLang="hu-HU" sz="1600" b="1" dirty="0" err="1" smtClean="0">
                <a:solidFill>
                  <a:srgbClr val="FF0000"/>
                </a:solidFill>
                <a:latin typeface="Courier New" pitchFamily="49" charset="0"/>
                <a:cs typeface="Courier New" pitchFamily="49" charset="0"/>
              </a:rPr>
              <a:t>rray</a:t>
            </a:r>
            <a:r>
              <a:rPr lang="en-US" altLang="hu-HU" sz="1600" b="1" dirty="0" smtClean="0">
                <a:solidFill>
                  <a:srgbClr val="FF0000"/>
                </a:solidFill>
                <a:latin typeface="Courier New" pitchFamily="49" charset="0"/>
                <a:cs typeface="Courier New" pitchFamily="49" charset="0"/>
              </a:rPr>
              <a:t> 0</a:t>
            </a:r>
            <a:endParaRPr lang="hu-HU" altLang="hu-HU" sz="1600" b="1" dirty="0">
              <a:solidFill>
                <a:srgbClr val="FF0000"/>
              </a:solidFill>
              <a:latin typeface="Courier New" pitchFamily="49" charset="0"/>
              <a:cs typeface="Courier New" pitchFamily="49" charset="0"/>
            </a:endParaRPr>
          </a:p>
          <a:p>
            <a:r>
              <a:rPr lang="hu-HU" altLang="hu-HU" sz="1600" b="1" dirty="0">
                <a:solidFill>
                  <a:srgbClr val="FF0000"/>
                </a:solidFill>
                <a:latin typeface="Courier New" pitchFamily="49" charset="0"/>
                <a:cs typeface="Courier New" pitchFamily="49" charset="0"/>
              </a:rPr>
              <a:t>    </a:t>
            </a:r>
            <a:r>
              <a:rPr lang="en-US" altLang="hu-HU" sz="1600" b="1" dirty="0" smtClean="0">
                <a:solidFill>
                  <a:srgbClr val="FF0000"/>
                </a:solidFill>
                <a:latin typeface="Courier New" pitchFamily="49" charset="0"/>
                <a:cs typeface="Courier New" pitchFamily="49" charset="0"/>
              </a:rPr>
              <a:t> 2</a:t>
            </a:r>
            <a:r>
              <a:rPr lang="en-US" altLang="hu-HU" sz="1600" b="1" dirty="0">
                <a:solidFill>
                  <a:srgbClr val="FF0000"/>
                </a:solidFill>
                <a:latin typeface="Courier New" pitchFamily="49" charset="0"/>
                <a:cs typeface="Courier New" pitchFamily="49" charset="0"/>
              </a:rPr>
              <a:t>, GL_FLOAT, GL_FALSE</a:t>
            </a:r>
            <a:r>
              <a:rPr lang="en-US" altLang="hu-HU" sz="1600" b="1" dirty="0" smtClean="0">
                <a:solidFill>
                  <a:srgbClr val="FF0000"/>
                </a:solidFill>
                <a:latin typeface="Courier New" pitchFamily="49" charset="0"/>
                <a:cs typeface="Courier New" pitchFamily="49" charset="0"/>
              </a:rPr>
              <a:t>, 	    // </a:t>
            </a:r>
            <a:r>
              <a:rPr lang="en-US" altLang="hu-HU" sz="1600" b="1" dirty="0">
                <a:solidFill>
                  <a:srgbClr val="FF0000"/>
                </a:solidFill>
                <a:latin typeface="Courier New" pitchFamily="49" charset="0"/>
                <a:cs typeface="Courier New" pitchFamily="49" charset="0"/>
              </a:rPr>
              <a:t>two </a:t>
            </a:r>
            <a:r>
              <a:rPr lang="en-US" altLang="hu-HU" sz="1600" b="1" dirty="0" smtClean="0">
                <a:solidFill>
                  <a:srgbClr val="FF0000"/>
                </a:solidFill>
                <a:latin typeface="Courier New" pitchFamily="49" charset="0"/>
                <a:cs typeface="Courier New" pitchFamily="49" charset="0"/>
              </a:rPr>
              <a:t>floats/</a:t>
            </a:r>
            <a:r>
              <a:rPr lang="en-US" altLang="hu-HU" sz="1600" b="1" dirty="0" err="1" smtClean="0">
                <a:solidFill>
                  <a:srgbClr val="FF0000"/>
                </a:solidFill>
                <a:latin typeface="Courier New" pitchFamily="49" charset="0"/>
                <a:cs typeface="Courier New" pitchFamily="49" charset="0"/>
              </a:rPr>
              <a:t>attrib</a:t>
            </a:r>
            <a:r>
              <a:rPr lang="en-US" altLang="hu-HU" sz="1600" b="1" dirty="0" smtClean="0">
                <a:solidFill>
                  <a:srgbClr val="FF0000"/>
                </a:solidFill>
                <a:latin typeface="Courier New" pitchFamily="49" charset="0"/>
                <a:cs typeface="Courier New" pitchFamily="49" charset="0"/>
              </a:rPr>
              <a:t>, not </a:t>
            </a:r>
            <a:r>
              <a:rPr lang="en-US" altLang="hu-HU" sz="1600" b="1" dirty="0">
                <a:solidFill>
                  <a:srgbClr val="FF0000"/>
                </a:solidFill>
                <a:latin typeface="Courier New" pitchFamily="49" charset="0"/>
                <a:cs typeface="Courier New" pitchFamily="49" charset="0"/>
              </a:rPr>
              <a:t>fixed-point</a:t>
            </a:r>
          </a:p>
          <a:p>
            <a:r>
              <a:rPr lang="en-US" altLang="hu-HU" sz="1600" b="1" dirty="0">
                <a:solidFill>
                  <a:srgbClr val="FF0000"/>
                </a:solidFill>
                <a:latin typeface="Courier New" pitchFamily="49" charset="0"/>
                <a:cs typeface="Courier New" pitchFamily="49" charset="0"/>
              </a:rPr>
              <a:t>     0, </a:t>
            </a:r>
            <a:r>
              <a:rPr lang="en-US" altLang="hu-HU" sz="1600" b="1" dirty="0" smtClean="0">
                <a:solidFill>
                  <a:srgbClr val="FF0000"/>
                </a:solidFill>
                <a:latin typeface="Courier New" pitchFamily="49" charset="0"/>
                <a:cs typeface="Courier New" pitchFamily="49" charset="0"/>
              </a:rPr>
              <a:t>NULL); </a:t>
            </a:r>
            <a:r>
              <a:rPr lang="en-US" altLang="hu-HU" sz="1600" b="1" dirty="0">
                <a:solidFill>
                  <a:srgbClr val="FF0000"/>
                </a:solidFill>
                <a:latin typeface="Courier New" pitchFamily="49" charset="0"/>
                <a:cs typeface="Courier New" pitchFamily="49" charset="0"/>
              </a:rPr>
              <a:t>	</a:t>
            </a:r>
            <a:r>
              <a:rPr lang="en-US" altLang="hu-HU" sz="1600" b="1" dirty="0" smtClean="0">
                <a:solidFill>
                  <a:srgbClr val="FF0000"/>
                </a:solidFill>
                <a:latin typeface="Courier New" pitchFamily="49" charset="0"/>
                <a:cs typeface="Courier New" pitchFamily="49" charset="0"/>
              </a:rPr>
              <a:t>	</a:t>
            </a:r>
            <a:r>
              <a:rPr lang="en-US" altLang="hu-HU" sz="1600" b="1" dirty="0">
                <a:solidFill>
                  <a:srgbClr val="FF0000"/>
                </a:solidFill>
                <a:latin typeface="Courier New" pitchFamily="49" charset="0"/>
                <a:cs typeface="Courier New" pitchFamily="49" charset="0"/>
              </a:rPr>
              <a:t> </a:t>
            </a:r>
            <a:r>
              <a:rPr lang="en-US" altLang="hu-HU" sz="1600" b="1" dirty="0" smtClean="0">
                <a:solidFill>
                  <a:srgbClr val="FF0000"/>
                </a:solidFill>
                <a:latin typeface="Courier New" pitchFamily="49" charset="0"/>
                <a:cs typeface="Courier New" pitchFamily="49" charset="0"/>
              </a:rPr>
              <a:t>   // stride, offset: tightly packed</a:t>
            </a:r>
          </a:p>
        </p:txBody>
      </p:sp>
      <p:sp>
        <p:nvSpPr>
          <p:cNvPr id="4" name="Téglalap 3"/>
          <p:cNvSpPr/>
          <p:nvPr/>
        </p:nvSpPr>
        <p:spPr>
          <a:xfrm>
            <a:off x="6912260" y="533220"/>
            <a:ext cx="1944216" cy="11583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2"/>
              </a:solidFill>
            </a:endParaRPr>
          </a:p>
          <a:p>
            <a:pPr algn="ctr"/>
            <a:r>
              <a:rPr lang="en-US" sz="2400" dirty="0" err="1" smtClean="0">
                <a:solidFill>
                  <a:schemeClr val="tx2"/>
                </a:solidFill>
              </a:rPr>
              <a:t>vbo</a:t>
            </a:r>
            <a:endParaRPr lang="en-US" sz="2400" dirty="0" smtClean="0">
              <a:solidFill>
                <a:schemeClr val="tx2"/>
              </a:solidFill>
            </a:endParaRPr>
          </a:p>
          <a:p>
            <a:pPr algn="ctr"/>
            <a:endParaRPr lang="en-US" sz="2400" dirty="0" smtClean="0">
              <a:solidFill>
                <a:schemeClr val="tx2"/>
              </a:solidFill>
            </a:endParaRPr>
          </a:p>
          <a:p>
            <a:pPr algn="ctr"/>
            <a:r>
              <a:rPr lang="en-US" sz="2400" dirty="0" smtClean="0">
                <a:solidFill>
                  <a:schemeClr val="tx2"/>
                </a:solidFill>
              </a:rPr>
              <a:t>24 bytes</a:t>
            </a:r>
          </a:p>
          <a:p>
            <a:pPr algn="ctr"/>
            <a:endParaRPr lang="en-US" sz="2400" dirty="0" smtClean="0">
              <a:solidFill>
                <a:schemeClr val="tx2"/>
              </a:solidFill>
            </a:endParaRPr>
          </a:p>
        </p:txBody>
      </p:sp>
      <p:sp>
        <p:nvSpPr>
          <p:cNvPr id="5" name="Téglalap 4"/>
          <p:cNvSpPr/>
          <p:nvPr/>
        </p:nvSpPr>
        <p:spPr>
          <a:xfrm>
            <a:off x="6821016" y="216765"/>
            <a:ext cx="2179476" cy="1655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400" dirty="0" err="1" smtClean="0">
                <a:solidFill>
                  <a:schemeClr val="tx1"/>
                </a:solidFill>
              </a:rPr>
              <a:t>vao</a:t>
            </a: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hu-HU" sz="2400" dirty="0">
              <a:solidFill>
                <a:schemeClr val="tx1"/>
              </a:solidFill>
            </a:endParaRPr>
          </a:p>
          <a:p>
            <a:pPr algn="ctr"/>
            <a:endParaRPr lang="hu-HU" sz="2400" dirty="0" smtClean="0">
              <a:solidFill>
                <a:schemeClr val="tx1"/>
              </a:solidFill>
            </a:endParaRPr>
          </a:p>
          <a:p>
            <a:pPr algn="ctr"/>
            <a:endParaRPr lang="en-US" sz="2400" dirty="0">
              <a:solidFill>
                <a:schemeClr val="tx1"/>
              </a:solidFill>
            </a:endParaRPr>
          </a:p>
        </p:txBody>
      </p:sp>
      <p:sp>
        <p:nvSpPr>
          <p:cNvPr id="6" name="Szövegdoboz 5"/>
          <p:cNvSpPr txBox="1"/>
          <p:nvPr/>
        </p:nvSpPr>
        <p:spPr>
          <a:xfrm>
            <a:off x="6980363" y="2002073"/>
            <a:ext cx="1787541" cy="461665"/>
          </a:xfrm>
          <a:prstGeom prst="rect">
            <a:avLst/>
          </a:prstGeom>
          <a:noFill/>
        </p:spPr>
        <p:txBody>
          <a:bodyPr wrap="none" rtlCol="0">
            <a:spAutoFit/>
          </a:bodyPr>
          <a:lstStyle/>
          <a:p>
            <a:r>
              <a:rPr lang="en-US" sz="2400" dirty="0" err="1" smtClean="0">
                <a:solidFill>
                  <a:srgbClr val="FF0000"/>
                </a:solidFill>
                <a:latin typeface="Calibri" panose="020F0502020204030204" pitchFamily="34" charset="0"/>
              </a:rPr>
              <a:t>Attrib</a:t>
            </a:r>
            <a:r>
              <a:rPr lang="en-US" sz="2400" dirty="0" err="1">
                <a:solidFill>
                  <a:srgbClr val="FF0000"/>
                </a:solidFill>
                <a:latin typeface="Calibri" panose="020F0502020204030204" pitchFamily="34" charset="0"/>
              </a:rPr>
              <a:t>A</a:t>
            </a:r>
            <a:r>
              <a:rPr lang="en-US" sz="2400" dirty="0" err="1" smtClean="0">
                <a:solidFill>
                  <a:srgbClr val="FF0000"/>
                </a:solidFill>
                <a:latin typeface="Calibri" panose="020F0502020204030204" pitchFamily="34" charset="0"/>
              </a:rPr>
              <a:t>rray</a:t>
            </a:r>
            <a:r>
              <a:rPr lang="en-US" sz="2400" dirty="0" smtClean="0">
                <a:solidFill>
                  <a:srgbClr val="FF0000"/>
                </a:solidFill>
                <a:latin typeface="Calibri" panose="020F0502020204030204" pitchFamily="34" charset="0"/>
              </a:rPr>
              <a:t> 0</a:t>
            </a:r>
            <a:endParaRPr lang="en-US" sz="2400" dirty="0">
              <a:solidFill>
                <a:srgbClr val="FF0000"/>
              </a:solidFill>
              <a:latin typeface="Calibri" panose="020F0502020204030204" pitchFamily="34" charset="0"/>
            </a:endParaRPr>
          </a:p>
        </p:txBody>
      </p:sp>
      <p:cxnSp>
        <p:nvCxnSpPr>
          <p:cNvPr id="7" name="Egyenes összekötő nyíllal 6"/>
          <p:cNvCxnSpPr/>
          <p:nvPr/>
        </p:nvCxnSpPr>
        <p:spPr>
          <a:xfrm flipH="1">
            <a:off x="7884369" y="1673246"/>
            <a:ext cx="9001" cy="40583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églalap 8"/>
          <p:cNvSpPr/>
          <p:nvPr/>
        </p:nvSpPr>
        <p:spPr>
          <a:xfrm>
            <a:off x="6923890" y="533676"/>
            <a:ext cx="1992915" cy="117665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rPr>
              <a:t>vbo</a:t>
            </a:r>
            <a:endParaRPr lang="en-US" sz="2400" dirty="0">
              <a:solidFill>
                <a:srgbClr val="FF0000"/>
              </a:solidFill>
            </a:endParaRPr>
          </a:p>
          <a:p>
            <a:pPr algn="ctr"/>
            <a:endParaRPr lang="en-US" sz="200" dirty="0" smtClean="0">
              <a:solidFill>
                <a:srgbClr val="FF0000"/>
              </a:solidFill>
            </a:endParaRPr>
          </a:p>
          <a:p>
            <a:pPr algn="ctr"/>
            <a:r>
              <a:rPr lang="en-US" sz="2400" dirty="0" smtClean="0">
                <a:solidFill>
                  <a:srgbClr val="FF0000"/>
                </a:solidFill>
              </a:rPr>
              <a:t>3 vertices</a:t>
            </a:r>
          </a:p>
          <a:p>
            <a:pPr algn="ctr"/>
            <a:r>
              <a:rPr lang="en-US" sz="2400" dirty="0" smtClean="0">
                <a:solidFill>
                  <a:srgbClr val="FF0000"/>
                </a:solidFill>
              </a:rPr>
              <a:t>2 floats/vertex</a:t>
            </a:r>
          </a:p>
        </p:txBody>
      </p:sp>
    </p:spTree>
    <p:extLst>
      <p:ext uri="{BB962C8B-B14F-4D97-AF65-F5344CB8AC3E}">
        <p14:creationId xmlns:p14="http://schemas.microsoft.com/office/powerpoint/2010/main" val="60952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6"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zövegdoboz 2"/>
          <p:cNvSpPr txBox="1">
            <a:spLocks noChangeArrowheads="1"/>
          </p:cNvSpPr>
          <p:nvPr/>
        </p:nvSpPr>
        <p:spPr bwMode="auto">
          <a:xfrm>
            <a:off x="287524" y="1301298"/>
            <a:ext cx="972108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b="1" dirty="0" smtClean="0">
                <a:latin typeface="Courier New" pitchFamily="49" charset="0"/>
                <a:cs typeface="Courier New" pitchFamily="49" charset="0"/>
              </a:rPr>
              <a:t> const </a:t>
            </a:r>
            <a:r>
              <a:rPr lang="hu-HU" altLang="hu-HU" sz="1600" b="1" dirty="0" err="1" smtClean="0">
                <a:latin typeface="Courier New" pitchFamily="49" charset="0"/>
                <a:cs typeface="Courier New" pitchFamily="49" charset="0"/>
              </a:rPr>
              <a:t>char</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vertSource</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 </a:t>
            </a:r>
            <a:r>
              <a:rPr lang="hu-HU" sz="1600" b="1" dirty="0" smtClean="0">
                <a:solidFill>
                  <a:srgbClr val="FF0000"/>
                </a:solidFill>
                <a:latin typeface="Courier New" panose="02070309020205020404" pitchFamily="49" charset="0"/>
                <a:cs typeface="Courier New" panose="02070309020205020404" pitchFamily="49" charset="0"/>
              </a:rPr>
              <a:t>R"( … </a:t>
            </a:r>
            <a:r>
              <a:rPr lang="en-US" sz="1600" b="1" dirty="0" smtClean="0">
                <a:solidFill>
                  <a:srgbClr val="FF0000"/>
                </a:solidFill>
                <a:latin typeface="Courier New" panose="02070309020205020404" pitchFamily="49" charset="0"/>
                <a:cs typeface="Courier New" panose="02070309020205020404" pitchFamily="49" charset="0"/>
              </a:rPr>
              <a:t>)</a:t>
            </a:r>
            <a:r>
              <a:rPr lang="hu-HU" sz="1600" b="1" dirty="0" smtClean="0">
                <a:solidFill>
                  <a:srgbClr val="FF0000"/>
                </a:solidFill>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t>
            </a:r>
            <a:r>
              <a:rPr lang="en-US" sz="1600" b="1" dirty="0">
                <a:latin typeface="Courier New" pitchFamily="49" charset="0"/>
                <a:cs typeface="Courier New" pitchFamily="49" charset="0"/>
              </a:rPr>
              <a:t> </a:t>
            </a:r>
            <a:r>
              <a:rPr lang="en-US" altLang="hu-HU" sz="1600" b="1" dirty="0" smtClean="0">
                <a:latin typeface="Courier New" pitchFamily="49" charset="0"/>
                <a:cs typeface="Courier New" pitchFamily="49" charset="0"/>
              </a:rPr>
              <a:t>// </a:t>
            </a:r>
            <a:r>
              <a:rPr lang="en-US" altLang="hu-HU" sz="1600" b="1" i="1" dirty="0" smtClean="0">
                <a:latin typeface="Courier New" pitchFamily="49" charset="0"/>
                <a:cs typeface="Courier New" pitchFamily="49" charset="0"/>
              </a:rPr>
              <a:t>OR from file</a:t>
            </a:r>
            <a:endParaRPr lang="hu-HU" altLang="hu-HU" sz="600" b="1" dirty="0" smtClean="0">
              <a:latin typeface="Courier New" pitchFamily="49" charset="0"/>
              <a:cs typeface="Courier New" pitchFamily="49" charset="0"/>
            </a:endParaRPr>
          </a:p>
          <a:p>
            <a:r>
              <a:rPr lang="hu-HU" altLang="hu-HU" sz="1600" b="1" dirty="0" smtClean="0">
                <a:latin typeface="Courier New" pitchFamily="49" charset="0"/>
                <a:cs typeface="Courier New" pitchFamily="49" charset="0"/>
              </a:rPr>
              <a:t> const </a:t>
            </a:r>
            <a:r>
              <a:rPr lang="hu-HU" altLang="hu-HU" sz="1600" b="1" dirty="0" err="1" smtClean="0">
                <a:latin typeface="Courier New" pitchFamily="49" charset="0"/>
                <a:cs typeface="Courier New" pitchFamily="49" charset="0"/>
              </a:rPr>
              <a:t>char</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frag</a:t>
            </a:r>
            <a:r>
              <a:rPr lang="en-US" altLang="hu-HU" sz="1600" b="1" dirty="0" smtClean="0">
                <a:latin typeface="Courier New" pitchFamily="49" charset="0"/>
                <a:cs typeface="Courier New" pitchFamily="49" charset="0"/>
              </a:rPr>
              <a:t>S</a:t>
            </a:r>
            <a:r>
              <a:rPr lang="hu-HU" altLang="hu-HU" sz="1600" b="1" dirty="0" err="1" smtClean="0">
                <a:latin typeface="Courier New" pitchFamily="49" charset="0"/>
                <a:cs typeface="Courier New" pitchFamily="49" charset="0"/>
              </a:rPr>
              <a:t>ource</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 </a:t>
            </a:r>
            <a:r>
              <a:rPr lang="en-US" altLang="hu-HU" sz="1600" b="1" dirty="0" smtClean="0">
                <a:latin typeface="Courier New" pitchFamily="49" charset="0"/>
                <a:cs typeface="Courier New" pitchFamily="49" charset="0"/>
              </a:rPr>
              <a:t>R</a:t>
            </a:r>
            <a:r>
              <a:rPr lang="hu-HU" sz="1600" b="1" dirty="0" smtClean="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a:t>
            </a:r>
            <a:r>
              <a:rPr lang="en-US" altLang="hu-HU" sz="1600" b="1" dirty="0" smtClean="0">
                <a:latin typeface="Courier New" pitchFamily="49" charset="0"/>
                <a:cs typeface="Courier New" pitchFamily="49" charset="0"/>
              </a:rPr>
              <a:t>;</a:t>
            </a:r>
            <a:endParaRPr lang="en-US" altLang="hu-HU" sz="1600" b="1" dirty="0">
              <a:latin typeface="Courier New" pitchFamily="49" charset="0"/>
              <a:cs typeface="Courier New" pitchFamily="49" charset="0"/>
            </a:endParaRP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unsigned</a:t>
            </a:r>
            <a:r>
              <a:rPr lang="hu-HU" altLang="hu-HU" sz="1600" b="1" dirty="0" smtClean="0">
                <a:latin typeface="Courier New" pitchFamily="49" charset="0"/>
                <a:cs typeface="Courier New" pitchFamily="49" charset="0"/>
              </a:rPr>
              <a:t> int </a:t>
            </a:r>
            <a:r>
              <a:rPr lang="hu-HU" altLang="hu-HU" sz="1600" b="1" dirty="0" err="1" smtClean="0">
                <a:latin typeface="Courier New" pitchFamily="49" charset="0"/>
                <a:cs typeface="Courier New" pitchFamily="49" charset="0"/>
              </a:rPr>
              <a:t>vertShader</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 </a:t>
            </a:r>
            <a:r>
              <a:rPr lang="hu-HU" altLang="hu-HU" sz="1600" b="1" dirty="0" err="1">
                <a:latin typeface="Courier New" pitchFamily="49" charset="0"/>
                <a:cs typeface="Courier New" pitchFamily="49" charset="0"/>
              </a:rPr>
              <a:t>glCreateShader</a:t>
            </a:r>
            <a:r>
              <a:rPr lang="hu-HU" altLang="hu-HU" sz="1600" b="1" dirty="0">
                <a:latin typeface="Courier New" pitchFamily="49" charset="0"/>
                <a:cs typeface="Courier New" pitchFamily="49" charset="0"/>
              </a:rPr>
              <a:t>(GL_VERTEX_SHADER);</a:t>
            </a:r>
          </a:p>
          <a:p>
            <a:r>
              <a:rPr lang="en-US"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glShaderSource</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vertShader</a:t>
            </a:r>
            <a:r>
              <a:rPr lang="hu-HU" altLang="hu-HU" sz="1600" b="1" dirty="0">
                <a:latin typeface="Courier New" pitchFamily="49" charset="0"/>
                <a:cs typeface="Courier New" pitchFamily="49" charset="0"/>
              </a:rPr>
              <a:t>, 1</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 </a:t>
            </a:r>
            <a:r>
              <a:rPr lang="hu-HU" altLang="hu-HU" sz="1600" b="1" dirty="0" smtClean="0">
                <a:latin typeface="Courier New" pitchFamily="49" charset="0"/>
                <a:cs typeface="Courier New" pitchFamily="49" charset="0"/>
              </a:rPr>
              <a:t>&amp;ver</a:t>
            </a:r>
            <a:r>
              <a:rPr lang="en-US" altLang="hu-HU" sz="1600" b="1" dirty="0" smtClean="0">
                <a:latin typeface="Courier New" pitchFamily="49" charset="0"/>
                <a:cs typeface="Courier New" pitchFamily="49" charset="0"/>
              </a:rPr>
              <a:t>t</a:t>
            </a:r>
            <a:r>
              <a:rPr lang="hu-HU" altLang="hu-HU" sz="1600" b="1" dirty="0" err="1" smtClean="0">
                <a:latin typeface="Courier New" pitchFamily="49" charset="0"/>
                <a:cs typeface="Courier New" pitchFamily="49" charset="0"/>
              </a:rPr>
              <a:t>Source</a:t>
            </a:r>
            <a:r>
              <a:rPr lang="hu-HU" altLang="hu-HU" sz="1600" b="1" dirty="0">
                <a:latin typeface="Courier New" pitchFamily="49" charset="0"/>
                <a:cs typeface="Courier New" pitchFamily="49" charset="0"/>
              </a:rPr>
              <a:t>, NULL);</a:t>
            </a: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glCompileShader</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vertShader</a:t>
            </a:r>
            <a:r>
              <a:rPr lang="hu-HU" altLang="hu-HU" sz="1600" b="1" dirty="0">
                <a:latin typeface="Courier New" pitchFamily="49" charset="0"/>
                <a:cs typeface="Courier New" pitchFamily="49" charset="0"/>
              </a:rPr>
              <a:t>);</a:t>
            </a:r>
          </a:p>
          <a:p>
            <a:r>
              <a:rPr lang="en-US" altLang="hu-HU" sz="800" b="1" dirty="0">
                <a:latin typeface="Courier New" pitchFamily="49" charset="0"/>
                <a:cs typeface="Courier New" pitchFamily="49" charset="0"/>
              </a:rPr>
              <a:t>   </a:t>
            </a:r>
            <a:endParaRPr lang="en-US" altLang="hu-HU" sz="800" b="1" dirty="0" smtClean="0">
              <a:latin typeface="Courier New" pitchFamily="49" charset="0"/>
              <a:cs typeface="Courier New" pitchFamily="49" charset="0"/>
            </a:endParaRP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unsigned</a:t>
            </a:r>
            <a:r>
              <a:rPr lang="hu-HU" altLang="hu-HU" sz="1600" b="1" dirty="0" smtClean="0">
                <a:latin typeface="Courier New" pitchFamily="49" charset="0"/>
                <a:cs typeface="Courier New" pitchFamily="49" charset="0"/>
              </a:rPr>
              <a:t> int </a:t>
            </a:r>
            <a:r>
              <a:rPr lang="hu-HU" altLang="hu-HU" sz="1600" b="1" dirty="0" err="1" smtClean="0">
                <a:latin typeface="Courier New" pitchFamily="49" charset="0"/>
                <a:cs typeface="Courier New" pitchFamily="49" charset="0"/>
              </a:rPr>
              <a:t>fragShader</a:t>
            </a:r>
            <a:r>
              <a:rPr lang="en-US" altLang="hu-HU" sz="1600" b="1" dirty="0" smtClean="0">
                <a:latin typeface="Courier New" pitchFamily="49" charset="0"/>
                <a:cs typeface="Courier New" pitchFamily="49" charset="0"/>
              </a:rPr>
              <a:t> </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glCreateShader</a:t>
            </a:r>
            <a:r>
              <a:rPr lang="hu-HU" altLang="hu-HU" sz="1600" b="1" dirty="0" smtClean="0">
                <a:latin typeface="Courier New" pitchFamily="49" charset="0"/>
                <a:cs typeface="Courier New" pitchFamily="49" charset="0"/>
              </a:rPr>
              <a:t>(GL_FRAGMENT_SHADER</a:t>
            </a:r>
            <a:r>
              <a:rPr lang="hu-HU" altLang="hu-HU" sz="1600" b="1" dirty="0">
                <a:latin typeface="Courier New" pitchFamily="49" charset="0"/>
                <a:cs typeface="Courier New" pitchFamily="49" charset="0"/>
              </a:rPr>
              <a:t>);</a:t>
            </a: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glShaderSource</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fragShader</a:t>
            </a:r>
            <a:r>
              <a:rPr lang="hu-HU" altLang="hu-HU" sz="1600" b="1" dirty="0">
                <a:latin typeface="Courier New" pitchFamily="49" charset="0"/>
                <a:cs typeface="Courier New" pitchFamily="49" charset="0"/>
              </a:rPr>
              <a:t>, 1, </a:t>
            </a:r>
            <a:r>
              <a:rPr lang="hu-HU" altLang="hu-HU" sz="1600" b="1" dirty="0" smtClean="0">
                <a:latin typeface="Courier New" pitchFamily="49" charset="0"/>
                <a:cs typeface="Courier New" pitchFamily="49" charset="0"/>
              </a:rPr>
              <a:t>&amp;</a:t>
            </a:r>
            <a:r>
              <a:rPr lang="hu-HU" altLang="hu-HU" sz="1600" b="1" dirty="0" err="1" smtClean="0">
                <a:latin typeface="Courier New" pitchFamily="49" charset="0"/>
                <a:cs typeface="Courier New" pitchFamily="49" charset="0"/>
              </a:rPr>
              <a:t>fragSource</a:t>
            </a:r>
            <a:r>
              <a:rPr lang="hu-HU" altLang="hu-HU" sz="1600" b="1" dirty="0">
                <a:latin typeface="Courier New" pitchFamily="49" charset="0"/>
                <a:cs typeface="Courier New" pitchFamily="49" charset="0"/>
              </a:rPr>
              <a:t>, NULL);</a:t>
            </a: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glCompileShader</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fragShader</a:t>
            </a:r>
            <a:r>
              <a:rPr lang="hu-HU" altLang="hu-HU" sz="1600" b="1" dirty="0" smtClean="0">
                <a:latin typeface="Courier New" pitchFamily="49" charset="0"/>
                <a:cs typeface="Courier New" pitchFamily="49" charset="0"/>
              </a:rPr>
              <a:t>);</a:t>
            </a:r>
            <a:endParaRPr lang="hu-HU" altLang="hu-HU" sz="1200" b="1" dirty="0">
              <a:latin typeface="Courier New" pitchFamily="49" charset="0"/>
              <a:cs typeface="Courier New" pitchFamily="49" charset="0"/>
            </a:endParaRPr>
          </a:p>
          <a:p>
            <a:r>
              <a:rPr lang="en-US" altLang="hu-HU" sz="800" b="1" dirty="0">
                <a:latin typeface="Courier New" pitchFamily="49" charset="0"/>
                <a:cs typeface="Courier New" pitchFamily="49" charset="0"/>
              </a:rPr>
              <a:t> </a:t>
            </a:r>
            <a:endParaRPr lang="en-US" altLang="hu-HU" sz="800" b="1" dirty="0" smtClean="0">
              <a:latin typeface="Courier New" pitchFamily="49" charset="0"/>
              <a:cs typeface="Courier New" pitchFamily="49" charset="0"/>
            </a:endParaRPr>
          </a:p>
          <a:p>
            <a:r>
              <a:rPr lang="en-US" altLang="hu-HU" sz="1600" b="1" dirty="0" smtClean="0">
                <a:latin typeface="Courier New" pitchFamily="49" charset="0"/>
                <a:cs typeface="Courier New" pitchFamily="49" charset="0"/>
              </a:rPr>
              <a:t> </a:t>
            </a:r>
            <a:r>
              <a:rPr lang="en-US" altLang="hu-HU" sz="1600" b="1" dirty="0" err="1" smtClean="0">
                <a:latin typeface="Courier New" pitchFamily="49" charset="0"/>
                <a:cs typeface="Courier New" pitchFamily="49" charset="0"/>
              </a:rPr>
              <a:t>prog</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 </a:t>
            </a:r>
            <a:r>
              <a:rPr lang="hu-HU" altLang="hu-HU" sz="1600" b="1" dirty="0" err="1">
                <a:latin typeface="Courier New" pitchFamily="49" charset="0"/>
                <a:cs typeface="Courier New" pitchFamily="49" charset="0"/>
              </a:rPr>
              <a:t>glCreateProgram</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 // global variable</a:t>
            </a:r>
            <a:endParaRPr lang="hu-HU" altLang="hu-HU" sz="1600" b="1" dirty="0">
              <a:latin typeface="Courier New" pitchFamily="49" charset="0"/>
              <a:cs typeface="Courier New" pitchFamily="49" charset="0"/>
            </a:endParaRP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glAttachShader</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p</a:t>
            </a:r>
            <a:r>
              <a:rPr lang="hu-HU" altLang="hu-HU" sz="1600" b="1" dirty="0" err="1" smtClean="0">
                <a:latin typeface="Courier New" pitchFamily="49" charset="0"/>
                <a:cs typeface="Courier New" pitchFamily="49" charset="0"/>
              </a:rPr>
              <a:t>rog</a:t>
            </a:r>
            <a:r>
              <a:rPr lang="hu-HU"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vertShader</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glAttachShader</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p</a:t>
            </a:r>
            <a:r>
              <a:rPr lang="hu-HU" altLang="hu-HU" sz="1600" b="1" dirty="0" err="1" smtClean="0">
                <a:latin typeface="Courier New" pitchFamily="49" charset="0"/>
                <a:cs typeface="Courier New" pitchFamily="49" charset="0"/>
              </a:rPr>
              <a:t>rog</a:t>
            </a:r>
            <a:r>
              <a:rPr lang="hu-HU"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fragShader</a:t>
            </a:r>
            <a:r>
              <a:rPr lang="hu-HU" altLang="hu-HU" sz="1600" b="1" dirty="0">
                <a:latin typeface="Courier New" pitchFamily="49" charset="0"/>
                <a:cs typeface="Courier New" pitchFamily="49" charset="0"/>
              </a:rPr>
              <a:t>);</a:t>
            </a:r>
          </a:p>
          <a:p>
            <a:endParaRPr lang="hu-HU" altLang="hu-HU" sz="800" b="1" dirty="0">
              <a:latin typeface="Courier New" pitchFamily="49" charset="0"/>
              <a:cs typeface="Courier New" pitchFamily="49" charset="0"/>
            </a:endParaRPr>
          </a:p>
          <a:p>
            <a:r>
              <a:rPr lang="en-US" altLang="hu-HU" sz="1600" b="1" dirty="0" smtClean="0">
                <a:latin typeface="Courier New" pitchFamily="49" charset="0"/>
                <a:cs typeface="Courier New" pitchFamily="49" charset="0"/>
              </a:rPr>
              <a:t> </a:t>
            </a:r>
            <a:r>
              <a:rPr lang="en-US" altLang="hu-HU" sz="1600" b="1" dirty="0" err="1" smtClean="0">
                <a:latin typeface="Courier New" pitchFamily="49" charset="0"/>
                <a:cs typeface="Courier New" pitchFamily="49" charset="0"/>
              </a:rPr>
              <a:t>glBindFragDataLocation</a:t>
            </a:r>
            <a:r>
              <a:rPr lang="en-US" altLang="hu-HU" sz="1600" b="1" dirty="0" smtClean="0">
                <a:latin typeface="Courier New" pitchFamily="49" charset="0"/>
                <a:cs typeface="Courier New" pitchFamily="49" charset="0"/>
              </a:rPr>
              <a:t>(</a:t>
            </a:r>
            <a:r>
              <a:rPr lang="en-US" altLang="hu-HU" sz="1600" b="1" dirty="0" err="1" smtClean="0">
                <a:latin typeface="Courier New" pitchFamily="49" charset="0"/>
                <a:cs typeface="Courier New" pitchFamily="49" charset="0"/>
              </a:rPr>
              <a:t>shaderProgram</a:t>
            </a:r>
            <a:r>
              <a:rPr lang="en-US" altLang="hu-HU" sz="1600" b="1" dirty="0">
                <a:latin typeface="Courier New" pitchFamily="49" charset="0"/>
                <a:cs typeface="Courier New" pitchFamily="49" charset="0"/>
              </a:rPr>
              <a:t>, 0, "</a:t>
            </a:r>
            <a:r>
              <a:rPr lang="en-US" altLang="hu-HU" sz="1600" b="1" dirty="0" err="1">
                <a:solidFill>
                  <a:srgbClr val="0000FF"/>
                </a:solidFill>
                <a:latin typeface="Courier New" pitchFamily="49" charset="0"/>
                <a:cs typeface="Courier New" pitchFamily="49" charset="0"/>
              </a:rPr>
              <a:t>outColor</a:t>
            </a:r>
            <a:r>
              <a:rPr lang="en-US" altLang="hu-HU" sz="1600" b="1" dirty="0" smtClean="0">
                <a:latin typeface="Courier New" pitchFamily="49" charset="0"/>
                <a:cs typeface="Courier New" pitchFamily="49" charset="0"/>
              </a:rPr>
              <a:t>");</a:t>
            </a:r>
            <a:endParaRPr lang="hu-HU" altLang="hu-HU" sz="800" b="1" dirty="0">
              <a:latin typeface="Courier New" pitchFamily="49" charset="0"/>
              <a:cs typeface="Courier New" pitchFamily="49" charset="0"/>
            </a:endParaRP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glLinkProgram</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shaderProgram</a:t>
            </a:r>
            <a:r>
              <a:rPr lang="hu-HU" altLang="hu-HU" sz="1600" b="1" dirty="0">
                <a:latin typeface="Courier New" pitchFamily="49" charset="0"/>
                <a:cs typeface="Courier New" pitchFamily="49" charset="0"/>
              </a:rPr>
              <a:t>);</a:t>
            </a:r>
            <a:r>
              <a:rPr lang="en-US" altLang="hu-HU" sz="1600" b="1" dirty="0">
                <a:latin typeface="Courier New" pitchFamily="49" charset="0"/>
                <a:cs typeface="Courier New" pitchFamily="49" charset="0"/>
              </a:rPr>
              <a:t> </a:t>
            </a:r>
            <a:endParaRPr lang="en-US" altLang="hu-HU" sz="1600" b="1" dirty="0" smtClean="0">
              <a:latin typeface="Courier New" pitchFamily="49" charset="0"/>
              <a:cs typeface="Courier New" pitchFamily="49" charset="0"/>
            </a:endParaRPr>
          </a:p>
          <a:p>
            <a:r>
              <a:rPr lang="en-US" altLang="hu-HU" sz="1600" b="1" dirty="0">
                <a:latin typeface="Courier New" pitchFamily="49" charset="0"/>
                <a:cs typeface="Courier New" pitchFamily="49" charset="0"/>
              </a:rPr>
              <a:t> </a:t>
            </a:r>
            <a:r>
              <a:rPr lang="hu-HU" altLang="hu-HU" sz="1600" b="1" dirty="0" err="1" smtClean="0">
                <a:latin typeface="Courier New" pitchFamily="49" charset="0"/>
                <a:cs typeface="Courier New" pitchFamily="49" charset="0"/>
              </a:rPr>
              <a:t>glUseProgram</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shaderProgram</a:t>
            </a:r>
            <a:r>
              <a:rPr lang="hu-HU" altLang="hu-HU" sz="1600" b="1" dirty="0" smtClean="0">
                <a:latin typeface="Courier New" pitchFamily="49" charset="0"/>
                <a:cs typeface="Courier New" pitchFamily="49" charset="0"/>
              </a:rPr>
              <a:t>);</a:t>
            </a:r>
            <a:r>
              <a:rPr lang="en-US" altLang="hu-HU" sz="1600" b="1" dirty="0" smtClean="0">
                <a:latin typeface="Courier New" pitchFamily="49" charset="0"/>
                <a:cs typeface="Courier New" pitchFamily="49" charset="0"/>
              </a:rPr>
              <a:t> // make it active</a:t>
            </a:r>
          </a:p>
          <a:p>
            <a:r>
              <a:rPr lang="en-US" altLang="hu-HU" sz="1600" b="1" dirty="0">
                <a:latin typeface="Courier New" pitchFamily="49" charset="0"/>
                <a:cs typeface="Courier New" pitchFamily="49" charset="0"/>
              </a:rPr>
              <a:t>}</a:t>
            </a:r>
            <a:endParaRPr lang="hu-HU" altLang="hu-HU" sz="1600" b="1" dirty="0">
              <a:latin typeface="Courier New" pitchFamily="49" charset="0"/>
              <a:cs typeface="Courier New" pitchFamily="49" charset="0"/>
            </a:endParaRPr>
          </a:p>
        </p:txBody>
      </p:sp>
      <p:sp>
        <p:nvSpPr>
          <p:cNvPr id="3" name="Cím 1"/>
          <p:cNvSpPr>
            <a:spLocks noGrp="1"/>
          </p:cNvSpPr>
          <p:nvPr>
            <p:ph type="title"/>
          </p:nvPr>
        </p:nvSpPr>
        <p:spPr>
          <a:xfrm>
            <a:off x="6985000" y="0"/>
            <a:ext cx="2159000" cy="857250"/>
          </a:xfrm>
        </p:spPr>
        <p:txBody>
          <a:bodyPr/>
          <a:lstStyle/>
          <a:p>
            <a:pPr>
              <a:defRPr/>
            </a:pPr>
            <a:r>
              <a:rPr lang="en-US" sz="4000" dirty="0" err="1" smtClean="0"/>
              <a:t>Folyt</a:t>
            </a:r>
            <a:r>
              <a:rPr lang="en-US" sz="4000" dirty="0" smtClean="0"/>
              <a:t>.</a:t>
            </a:r>
            <a:endParaRPr lang="hu-HU" sz="4000" dirty="0"/>
          </a:p>
        </p:txBody>
      </p:sp>
      <p:sp>
        <p:nvSpPr>
          <p:cNvPr id="5" name="Téglalap feliratnak 4"/>
          <p:cNvSpPr>
            <a:spLocks noChangeArrowheads="1"/>
          </p:cNvSpPr>
          <p:nvPr/>
        </p:nvSpPr>
        <p:spPr bwMode="auto">
          <a:xfrm>
            <a:off x="0" y="0"/>
            <a:ext cx="3527884" cy="1203598"/>
          </a:xfrm>
          <a:prstGeom prst="wedgeRectCallout">
            <a:avLst>
              <a:gd name="adj1" fmla="val 67615"/>
              <a:gd name="adj2" fmla="val 63547"/>
            </a:avLst>
          </a:prstGeom>
          <a:solidFill>
            <a:srgbClr val="FFD4D1"/>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p>
          <a:p>
            <a:r>
              <a:rPr lang="en-US" sz="1200" b="1" dirty="0" smtClean="0">
                <a:latin typeface="Courier New" panose="02070309020205020404" pitchFamily="49" charset="0"/>
                <a:cs typeface="Courier New" panose="02070309020205020404" pitchFamily="49" charset="0"/>
              </a:rPr>
              <a:t>p</a:t>
            </a:r>
            <a:r>
              <a:rPr lang="hu-HU" sz="1200" b="1" dirty="0" err="1" smtClean="0">
                <a:latin typeface="Courier New" panose="02070309020205020404" pitchFamily="49" charset="0"/>
                <a:cs typeface="Courier New" panose="02070309020205020404" pitchFamily="49" charset="0"/>
              </a:rPr>
              <a:t>recision</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highp</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float</a:t>
            </a:r>
            <a:r>
              <a:rPr lang="en-US" sz="1200" b="1" dirty="0" smtClean="0">
                <a:latin typeface="Courier New" panose="02070309020205020404" pitchFamily="49" charset="0"/>
                <a:cs typeface="Courier New" panose="02070309020205020404" pitchFamily="49" charset="0"/>
              </a:rPr>
              <a:t>;</a:t>
            </a:r>
            <a:endParaRPr lang="hu-HU" sz="700" b="1" dirty="0" smtClean="0">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l</a:t>
            </a:r>
            <a:r>
              <a:rPr lang="hu-HU" sz="1200" b="1" dirty="0" err="1">
                <a:solidFill>
                  <a:srgbClr val="00B050"/>
                </a:solidFill>
                <a:latin typeface="Courier New" panose="02070309020205020404" pitchFamily="49" charset="0"/>
                <a:cs typeface="Courier New" panose="02070309020205020404" pitchFamily="49" charset="0"/>
              </a:rPr>
              <a:t>ayout</a:t>
            </a:r>
            <a:r>
              <a:rPr lang="hu-HU" sz="1200" b="1" dirty="0">
                <a:solidFill>
                  <a:srgbClr val="00B050"/>
                </a:solidFill>
                <a:latin typeface="Courier New" panose="02070309020205020404" pitchFamily="49" charset="0"/>
                <a:cs typeface="Courier New" panose="02070309020205020404" pitchFamily="49" charset="0"/>
              </a:rPr>
              <a:t>(</a:t>
            </a:r>
            <a:r>
              <a:rPr lang="hu-HU" sz="1200" b="1" dirty="0" err="1">
                <a:solidFill>
                  <a:srgbClr val="00B050"/>
                </a:solidFill>
                <a:latin typeface="Courier New" panose="02070309020205020404" pitchFamily="49" charset="0"/>
                <a:cs typeface="Courier New" panose="02070309020205020404" pitchFamily="49" charset="0"/>
              </a:rPr>
              <a:t>location</a:t>
            </a:r>
            <a:r>
              <a:rPr lang="en-US" sz="1200" b="1" dirty="0">
                <a:solidFill>
                  <a:srgbClr val="00B050"/>
                </a:solidFill>
                <a:latin typeface="Courier New" panose="02070309020205020404" pitchFamily="49" charset="0"/>
                <a:cs typeface="Courier New" panose="02070309020205020404" pitchFamily="49" charset="0"/>
              </a:rPr>
              <a:t> = 0) </a:t>
            </a:r>
            <a:r>
              <a:rPr lang="hu-HU" sz="1200" b="1" dirty="0" err="1" smtClean="0">
                <a:latin typeface="Courier New" panose="02070309020205020404" pitchFamily="49" charset="0"/>
                <a:cs typeface="Courier New" panose="02070309020205020404" pitchFamily="49" charset="0"/>
              </a:rPr>
              <a:t>in</a:t>
            </a:r>
            <a:r>
              <a:rPr lang="hu-HU" sz="1200" b="1" dirty="0" smtClean="0">
                <a:latin typeface="Courier New" panose="02070309020205020404" pitchFamily="49" charset="0"/>
                <a:cs typeface="Courier New" panose="02070309020205020404" pitchFamily="49" charset="0"/>
              </a:rPr>
              <a:t> </a:t>
            </a:r>
            <a:r>
              <a:rPr lang="hu-HU" sz="1200" b="1" dirty="0">
                <a:latin typeface="Courier New" panose="02070309020205020404" pitchFamily="49" charset="0"/>
                <a:cs typeface="Courier New" panose="02070309020205020404" pitchFamily="49" charset="0"/>
              </a:rPr>
              <a:t>vec2 </a:t>
            </a:r>
            <a:r>
              <a:rPr lang="en-US" sz="1200" b="1" dirty="0" err="1" smtClean="0">
                <a:solidFill>
                  <a:srgbClr val="FF0000"/>
                </a:solidFill>
                <a:latin typeface="Courier New" panose="02070309020205020404" pitchFamily="49" charset="0"/>
                <a:cs typeface="Courier New" panose="02070309020205020404" pitchFamily="49" charset="0"/>
              </a:rPr>
              <a:t>vp</a:t>
            </a:r>
            <a:r>
              <a:rPr lang="hu-HU" sz="1200" b="1" dirty="0" smtClean="0">
                <a:latin typeface="Courier New" panose="02070309020205020404" pitchFamily="49" charset="0"/>
                <a:cs typeface="Courier New" panose="02070309020205020404" pitchFamily="49" charset="0"/>
              </a:rPr>
              <a:t>;</a:t>
            </a:r>
            <a:endParaRPr lang="en-US" sz="1200" b="1" dirty="0" smtClean="0">
              <a:latin typeface="Courier New" panose="02070309020205020404" pitchFamily="49" charset="0"/>
              <a:cs typeface="Courier New" panose="02070309020205020404" pitchFamily="49" charset="0"/>
            </a:endParaRPr>
          </a:p>
          <a:p>
            <a:endParaRPr lang="hu-HU" sz="3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r>
              <a:rPr lang="hu-HU" sz="1200" b="1" dirty="0" smtClean="0">
                <a:latin typeface="Courier New" panose="02070309020205020404" pitchFamily="49" charset="0"/>
                <a:cs typeface="Courier New" panose="02070309020205020404" pitchFamily="49" charset="0"/>
              </a:rPr>
              <a:t>{</a:t>
            </a:r>
            <a:endParaRPr lang="hu-HU" sz="1200" b="1" dirty="0">
              <a:latin typeface="Courier New" panose="02070309020205020404" pitchFamily="49" charset="0"/>
              <a:cs typeface="Courier New" panose="02070309020205020404" pitchFamily="49" charset="0"/>
            </a:endParaRPr>
          </a:p>
          <a:p>
            <a:r>
              <a:rPr lang="fr-FR" sz="1200" b="1" dirty="0">
                <a:latin typeface="Courier New" panose="02070309020205020404" pitchFamily="49" charset="0"/>
                <a:cs typeface="Courier New" panose="02070309020205020404" pitchFamily="49" charset="0"/>
              </a:rPr>
              <a:t> </a:t>
            </a:r>
            <a:r>
              <a:rPr lang="fr-FR" sz="1200" b="1" dirty="0" smtClean="0">
                <a:latin typeface="Courier New" panose="02070309020205020404" pitchFamily="49" charset="0"/>
                <a:cs typeface="Courier New" panose="02070309020205020404" pitchFamily="49" charset="0"/>
              </a:rPr>
              <a:t> gl_Position </a:t>
            </a:r>
            <a:r>
              <a:rPr lang="fr-FR" sz="1200" b="1" dirty="0">
                <a:latin typeface="Courier New" panose="02070309020205020404" pitchFamily="49" charset="0"/>
                <a:cs typeface="Courier New" panose="02070309020205020404" pitchFamily="49" charset="0"/>
              </a:rPr>
              <a:t>= </a:t>
            </a:r>
            <a:r>
              <a:rPr lang="fr-FR" sz="1200" b="1" dirty="0" smtClean="0">
                <a:latin typeface="Courier New" panose="02070309020205020404" pitchFamily="49" charset="0"/>
                <a:cs typeface="Courier New" panose="02070309020205020404" pitchFamily="49" charset="0"/>
              </a:rPr>
              <a:t>vec4(</a:t>
            </a:r>
            <a:r>
              <a:rPr lang="fr-FR" sz="1200" b="1" dirty="0" smtClean="0">
                <a:solidFill>
                  <a:srgbClr val="FF0000"/>
                </a:solidFill>
                <a:latin typeface="Courier New" panose="02070309020205020404" pitchFamily="49" charset="0"/>
                <a:cs typeface="Courier New" panose="02070309020205020404" pitchFamily="49" charset="0"/>
              </a:rPr>
              <a:t>vp</a:t>
            </a:r>
            <a:r>
              <a:rPr lang="fr-FR" sz="1200" b="1" dirty="0" smtClean="0">
                <a:latin typeface="Courier New" panose="02070309020205020404" pitchFamily="49" charset="0"/>
                <a:cs typeface="Courier New" panose="02070309020205020404" pitchFamily="49" charset="0"/>
              </a:rPr>
              <a:t>.x,</a:t>
            </a:r>
            <a:r>
              <a:rPr lang="fr-FR" sz="1200" b="1" dirty="0" smtClean="0">
                <a:solidFill>
                  <a:srgbClr val="FF0000"/>
                </a:solidFill>
                <a:latin typeface="Courier New" panose="02070309020205020404" pitchFamily="49" charset="0"/>
                <a:cs typeface="Courier New" panose="02070309020205020404" pitchFamily="49" charset="0"/>
              </a:rPr>
              <a:t>vp</a:t>
            </a:r>
            <a:r>
              <a:rPr lang="fr-FR" sz="1200" b="1" dirty="0" smtClean="0">
                <a:latin typeface="Courier New" panose="02070309020205020404" pitchFamily="49" charset="0"/>
                <a:cs typeface="Courier New" panose="02070309020205020404" pitchFamily="49" charset="0"/>
              </a:rPr>
              <a:t>.y,0,1);</a:t>
            </a:r>
            <a:endParaRPr lang="fr-FR" sz="1200" b="1" dirty="0">
              <a:latin typeface="Courier New" panose="02070309020205020404" pitchFamily="49" charset="0"/>
              <a:cs typeface="Courier New" panose="02070309020205020404" pitchFamily="49" charset="0"/>
            </a:endParaRPr>
          </a:p>
          <a:p>
            <a:r>
              <a:rPr lang="hu-HU" sz="1200" b="1" dirty="0" smtClean="0">
                <a:latin typeface="Courier New" panose="02070309020205020404" pitchFamily="49" charset="0"/>
                <a:cs typeface="Courier New" panose="02070309020205020404" pitchFamily="49" charset="0"/>
              </a:rPr>
              <a:t>}</a:t>
            </a:r>
            <a:endParaRPr lang="hu-HU" sz="1200" b="1" dirty="0">
              <a:latin typeface="Courier New" panose="02070309020205020404" pitchFamily="49" charset="0"/>
              <a:cs typeface="Courier New" panose="02070309020205020404" pitchFamily="49" charset="0"/>
            </a:endParaRPr>
          </a:p>
        </p:txBody>
      </p:sp>
      <p:sp>
        <p:nvSpPr>
          <p:cNvPr id="6" name="Téglalap feliratnak 5"/>
          <p:cNvSpPr>
            <a:spLocks noChangeArrowheads="1"/>
          </p:cNvSpPr>
          <p:nvPr/>
        </p:nvSpPr>
        <p:spPr bwMode="auto">
          <a:xfrm>
            <a:off x="6336196" y="0"/>
            <a:ext cx="2822032" cy="1329612"/>
          </a:xfrm>
          <a:prstGeom prst="wedgeRectCallout">
            <a:avLst>
              <a:gd name="adj1" fmla="val -121620"/>
              <a:gd name="adj2" fmla="val 79842"/>
            </a:avLst>
          </a:prstGeom>
          <a:solidFill>
            <a:srgbClr val="2FFF2F"/>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p</a:t>
            </a:r>
            <a:r>
              <a:rPr lang="hu-HU" sz="1200" b="1" dirty="0" err="1" smtClean="0">
                <a:latin typeface="Courier New" panose="02070309020205020404" pitchFamily="49" charset="0"/>
                <a:cs typeface="Courier New" panose="02070309020205020404" pitchFamily="49" charset="0"/>
              </a:rPr>
              <a:t>recision</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highp</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float</a:t>
            </a:r>
            <a:r>
              <a:rPr lang="en-US" sz="1200" b="1" dirty="0" smtClean="0">
                <a:latin typeface="Courier New" panose="02070309020205020404" pitchFamily="49" charset="0"/>
                <a:cs typeface="Courier New" panose="02070309020205020404" pitchFamily="49" charset="0"/>
              </a:rPr>
              <a:t>;</a:t>
            </a:r>
            <a:endParaRPr lang="hu-HU" sz="400" b="1" dirty="0">
              <a:solidFill>
                <a:schemeClr val="accent4">
                  <a:lumMod val="75000"/>
                </a:schemeClr>
              </a:solidFill>
              <a:latin typeface="Courier New" panose="02070309020205020404" pitchFamily="49" charset="0"/>
              <a:cs typeface="Courier New" panose="02070309020205020404" pitchFamily="49" charset="0"/>
            </a:endParaRPr>
          </a:p>
          <a:p>
            <a:r>
              <a:rPr lang="hu-HU" sz="1200" b="1" dirty="0" smtClean="0">
                <a:latin typeface="Courier New" panose="02070309020205020404" pitchFamily="49" charset="0"/>
                <a:cs typeface="Courier New" panose="02070309020205020404" pitchFamily="49" charset="0"/>
              </a:rPr>
              <a:t>uniform </a:t>
            </a:r>
            <a:r>
              <a:rPr lang="en-US" sz="1200" b="1" dirty="0" smtClean="0">
                <a:latin typeface="Courier New" panose="02070309020205020404" pitchFamily="49" charset="0"/>
                <a:cs typeface="Courier New" panose="02070309020205020404" pitchFamily="49" charset="0"/>
              </a:rPr>
              <a:t>vec3</a:t>
            </a:r>
            <a:r>
              <a:rPr lang="hu-HU" sz="1200" b="1" dirty="0" smtClean="0">
                <a:latin typeface="Courier New" panose="02070309020205020404" pitchFamily="49" charset="0"/>
                <a:cs typeface="Courier New" panose="02070309020205020404" pitchFamily="49" charset="0"/>
              </a:rPr>
              <a:t> </a:t>
            </a:r>
            <a:r>
              <a:rPr lang="en-US" sz="1200" b="1" dirty="0" smtClean="0">
                <a:solidFill>
                  <a:schemeClr val="accent4">
                    <a:lumMod val="75000"/>
                  </a:schemeClr>
                </a:solidFill>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a:t>
            </a:r>
            <a:endParaRPr lang="hu-HU" sz="1200" b="1" dirty="0">
              <a:latin typeface="Courier New" panose="02070309020205020404" pitchFamily="49" charset="0"/>
              <a:cs typeface="Courier New" panose="02070309020205020404" pitchFamily="49" charset="0"/>
            </a:endParaRPr>
          </a:p>
          <a:p>
            <a:r>
              <a:rPr lang="hu-HU" sz="1200" b="1" dirty="0" smtClean="0">
                <a:latin typeface="Courier New" panose="02070309020205020404" pitchFamily="49" charset="0"/>
                <a:cs typeface="Courier New" panose="02070309020205020404" pitchFamily="49" charset="0"/>
              </a:rPr>
              <a:t>out </a:t>
            </a:r>
            <a:r>
              <a:rPr lang="hu-HU" sz="1200" b="1" dirty="0">
                <a:latin typeface="Courier New" panose="02070309020205020404" pitchFamily="49" charset="0"/>
                <a:cs typeface="Courier New" panose="02070309020205020404" pitchFamily="49" charset="0"/>
              </a:rPr>
              <a:t>vec4 </a:t>
            </a:r>
            <a:r>
              <a:rPr lang="en-US" sz="1200" b="1" dirty="0" smtClean="0">
                <a:solidFill>
                  <a:srgbClr val="0000FF"/>
                </a:solidFill>
                <a:latin typeface="Courier New" panose="02070309020205020404" pitchFamily="49" charset="0"/>
                <a:cs typeface="Courier New" panose="02070309020205020404" pitchFamily="49" charset="0"/>
              </a:rPr>
              <a:t>out</a:t>
            </a:r>
            <a:r>
              <a:rPr lang="hu-HU" sz="1200" b="1" dirty="0" err="1" smtClean="0">
                <a:solidFill>
                  <a:srgbClr val="0000FF"/>
                </a:solidFill>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a:t>
            </a:r>
            <a:endParaRPr lang="hu-HU" sz="7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en-US" sz="1200" b="1" dirty="0" smtClean="0">
                <a:solidFill>
                  <a:srgbClr val="0000FF"/>
                </a:solidFill>
                <a:latin typeface="Courier New" panose="02070309020205020404" pitchFamily="49" charset="0"/>
                <a:cs typeface="Courier New" panose="02070309020205020404" pitchFamily="49" charset="0"/>
              </a:rPr>
              <a:t>   out</a:t>
            </a:r>
            <a:r>
              <a:rPr lang="hu-HU" sz="1200" b="1" dirty="0" err="1" smtClean="0">
                <a:solidFill>
                  <a:srgbClr val="0000FF"/>
                </a:solidFill>
                <a:latin typeface="Courier New" panose="02070309020205020404" pitchFamily="49" charset="0"/>
                <a:cs typeface="Courier New" panose="02070309020205020404" pitchFamily="49" charset="0"/>
              </a:rPr>
              <a:t>Color</a:t>
            </a:r>
            <a:r>
              <a:rPr lang="hu-HU" sz="1200" b="1" dirty="0" smtClean="0">
                <a:solidFill>
                  <a:srgbClr val="0000FF"/>
                </a:solidFill>
                <a:latin typeface="Courier New" panose="02070309020205020404" pitchFamily="49" charset="0"/>
                <a:cs typeface="Courier New" panose="02070309020205020404" pitchFamily="49" charset="0"/>
              </a:rPr>
              <a:t> </a:t>
            </a:r>
            <a:r>
              <a:rPr lang="hu-HU" sz="1200" b="1" dirty="0" smtClean="0">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hu-HU" sz="1200" b="1" dirty="0" smtClean="0">
                <a:latin typeface="Courier New" panose="02070309020205020404" pitchFamily="49" charset="0"/>
                <a:cs typeface="Courier New" panose="02070309020205020404" pitchFamily="49" charset="0"/>
              </a:rPr>
              <a:t>vec4(</a:t>
            </a:r>
            <a:r>
              <a:rPr lang="en-US" sz="1200" b="1" dirty="0">
                <a:solidFill>
                  <a:schemeClr val="accent4">
                    <a:lumMod val="75000"/>
                  </a:schemeClr>
                </a:solidFill>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,1</a:t>
            </a:r>
            <a:r>
              <a:rPr lang="hu-HU" sz="1200" b="1" dirty="0">
                <a:latin typeface="Courier New" panose="02070309020205020404" pitchFamily="49" charset="0"/>
                <a:cs typeface="Courier New" panose="02070309020205020404" pitchFamily="49" charset="0"/>
              </a:rPr>
              <a:t>);</a:t>
            </a:r>
          </a:p>
          <a:p>
            <a:r>
              <a:rPr lang="hu-HU" sz="1200" b="1" dirty="0">
                <a:latin typeface="Courier New" panose="02070309020205020404" pitchFamily="49" charset="0"/>
                <a:cs typeface="Courier New" panose="02070309020205020404" pitchFamily="49" charset="0"/>
              </a:rPr>
              <a:t>}</a:t>
            </a:r>
          </a:p>
        </p:txBody>
      </p:sp>
      <p:sp>
        <p:nvSpPr>
          <p:cNvPr id="2" name="Lekerekített téglalap feliratnak 1"/>
          <p:cNvSpPr/>
          <p:nvPr/>
        </p:nvSpPr>
        <p:spPr>
          <a:xfrm>
            <a:off x="4932040" y="395861"/>
            <a:ext cx="900100" cy="315669"/>
          </a:xfrm>
          <a:prstGeom prst="wedgeRoundRectCallout">
            <a:avLst>
              <a:gd name="adj1" fmla="val -171851"/>
              <a:gd name="adj2" fmla="val 2567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smtClean="0">
                <a:solidFill>
                  <a:srgbClr val="FF0000"/>
                </a:solidFill>
              </a:rPr>
              <a:t>C++11</a:t>
            </a:r>
            <a:endParaRPr lang="en-US" sz="1800" dirty="0">
              <a:solidFill>
                <a:srgbClr val="FF0000"/>
              </a:solidFill>
            </a:endParaRPr>
          </a:p>
        </p:txBody>
      </p:sp>
    </p:spTree>
    <p:extLst>
      <p:ext uri="{BB962C8B-B14F-4D97-AF65-F5344CB8AC3E}">
        <p14:creationId xmlns:p14="http://schemas.microsoft.com/office/powerpoint/2010/main" val="248725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2"/>
          <p:cNvSpPr txBox="1">
            <a:spLocks noChangeArrowheads="1"/>
          </p:cNvSpPr>
          <p:nvPr/>
        </p:nvSpPr>
        <p:spPr bwMode="auto">
          <a:xfrm>
            <a:off x="457097" y="1599642"/>
            <a:ext cx="8207696"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1600" b="1" u="sng" dirty="0">
                <a:latin typeface="Courier New" panose="02070309020205020404" pitchFamily="49" charset="0"/>
                <a:cs typeface="Courier New" panose="02070309020205020404" pitchFamily="49" charset="0"/>
              </a:rPr>
              <a:t>void </a:t>
            </a:r>
            <a:r>
              <a:rPr lang="hu-HU" altLang="hu-HU" sz="1600" b="1" u="sng" dirty="0" err="1">
                <a:latin typeface="Courier New" panose="02070309020205020404" pitchFamily="49" charset="0"/>
                <a:cs typeface="Courier New" panose="02070309020205020404" pitchFamily="49" charset="0"/>
              </a:rPr>
              <a:t>onDisplay</a:t>
            </a:r>
            <a:r>
              <a:rPr lang="en-US" altLang="hu-HU" sz="1600" b="1" u="sng" dirty="0">
                <a:latin typeface="Courier New" panose="02070309020205020404" pitchFamily="49" charset="0"/>
                <a:cs typeface="Courier New" panose="02070309020205020404" pitchFamily="49" charset="0"/>
              </a:rPr>
              <a:t>( ) { </a:t>
            </a:r>
          </a:p>
          <a:p>
            <a:r>
              <a:rPr lang="en-US" altLang="hu-HU" sz="1600" b="1" dirty="0">
                <a:latin typeface="Courier New" panose="02070309020205020404" pitchFamily="49" charset="0"/>
                <a:cs typeface="Courier New" panose="02070309020205020404" pitchFamily="49" charset="0"/>
              </a:rPr>
              <a:t>    </a:t>
            </a:r>
            <a:r>
              <a:rPr lang="en-US" altLang="hu-HU" sz="1600" b="1" dirty="0" err="1">
                <a:latin typeface="Courier New" panose="02070309020205020404" pitchFamily="49" charset="0"/>
                <a:cs typeface="Courier New" panose="02070309020205020404" pitchFamily="49" charset="0"/>
              </a:rPr>
              <a:t>glClearColor</a:t>
            </a:r>
            <a:r>
              <a:rPr lang="en-US" altLang="hu-HU" sz="1600" b="1" dirty="0">
                <a:latin typeface="Courier New" panose="02070309020205020404" pitchFamily="49" charset="0"/>
                <a:cs typeface="Courier New" panose="02070309020205020404" pitchFamily="49" charset="0"/>
              </a:rPr>
              <a:t>(0, 0, 0, 0</a:t>
            </a:r>
            <a:r>
              <a:rPr lang="en-US" altLang="hu-HU" sz="1600" b="1" dirty="0" smtClean="0">
                <a:latin typeface="Courier New" panose="02070309020205020404" pitchFamily="49" charset="0"/>
                <a:cs typeface="Courier New" panose="02070309020205020404" pitchFamily="49" charset="0"/>
              </a:rPr>
              <a:t>);     // background color</a:t>
            </a:r>
            <a:endParaRPr lang="en-US" altLang="hu-HU" sz="1600" b="1" dirty="0">
              <a:latin typeface="Courier New" panose="02070309020205020404" pitchFamily="49" charset="0"/>
              <a:cs typeface="Courier New" panose="02070309020205020404" pitchFamily="49" charset="0"/>
            </a:endParaRPr>
          </a:p>
          <a:p>
            <a:r>
              <a:rPr lang="en-US" altLang="hu-HU" sz="1600" b="1" dirty="0">
                <a:latin typeface="Courier New" panose="02070309020205020404" pitchFamily="49" charset="0"/>
                <a:cs typeface="Courier New" panose="02070309020205020404" pitchFamily="49" charset="0"/>
              </a:rPr>
              <a:t>    </a:t>
            </a:r>
            <a:r>
              <a:rPr lang="en-US" altLang="hu-HU" sz="1600" b="1" dirty="0" err="1">
                <a:latin typeface="Courier New" panose="02070309020205020404" pitchFamily="49" charset="0"/>
                <a:cs typeface="Courier New" panose="02070309020205020404" pitchFamily="49" charset="0"/>
              </a:rPr>
              <a:t>glClear</a:t>
            </a:r>
            <a:r>
              <a:rPr lang="en-US" altLang="hu-HU" sz="1600" b="1" dirty="0">
                <a:latin typeface="Courier New" panose="02070309020205020404" pitchFamily="49" charset="0"/>
                <a:cs typeface="Courier New" panose="02070309020205020404" pitchFamily="49" charset="0"/>
              </a:rPr>
              <a:t>(GL_COLOR_BUFFER_BIT</a:t>
            </a:r>
            <a:r>
              <a:rPr lang="en-US" altLang="hu-HU" sz="1600" b="1" dirty="0" smtClean="0">
                <a:latin typeface="Courier New" panose="02070309020205020404" pitchFamily="49" charset="0"/>
                <a:cs typeface="Courier New" panose="02070309020205020404" pitchFamily="49" charset="0"/>
              </a:rPr>
              <a:t>); // clear frame buffer</a:t>
            </a:r>
          </a:p>
          <a:p>
            <a:endParaRPr lang="en-US" altLang="hu-HU" sz="700" b="1" dirty="0" smtClean="0">
              <a:latin typeface="Courier New" panose="02070309020205020404" pitchFamily="49" charset="0"/>
              <a:cs typeface="Courier New" panose="02070309020205020404" pitchFamily="49" charset="0"/>
            </a:endParaRPr>
          </a:p>
          <a:p>
            <a:r>
              <a:rPr lang="en-US" altLang="hu-HU" sz="1600" b="1" dirty="0" smtClean="0">
                <a:latin typeface="Courier New" panose="02070309020205020404" pitchFamily="49" charset="0"/>
                <a:cs typeface="Courier New" panose="02070309020205020404" pitchFamily="49" charset="0"/>
              </a:rPr>
              <a:t>    // Set </a:t>
            </a:r>
            <a:r>
              <a:rPr lang="hu-HU" altLang="hu-HU" sz="1600" b="1" dirty="0" err="1" smtClean="0">
                <a:solidFill>
                  <a:srgbClr val="0000FF"/>
                </a:solidFill>
                <a:latin typeface="Courier New" panose="02070309020205020404" pitchFamily="49" charset="0"/>
                <a:cs typeface="Courier New" panose="02070309020205020404" pitchFamily="49" charset="0"/>
              </a:rPr>
              <a:t>color</a:t>
            </a:r>
            <a:r>
              <a:rPr lang="en-US" altLang="hu-HU" sz="1600" b="1" dirty="0" smtClean="0">
                <a:latin typeface="Courier New" panose="02070309020205020404" pitchFamily="49" charset="0"/>
                <a:cs typeface="Courier New" panose="02070309020205020404" pitchFamily="49" charset="0"/>
              </a:rPr>
              <a:t> to (0, 1, 0) = green</a:t>
            </a:r>
            <a:endParaRPr lang="en-US" altLang="hu-HU"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int </a:t>
            </a:r>
            <a:r>
              <a:rPr lang="hu-HU" sz="1600" b="1" dirty="0" err="1" smtClean="0">
                <a:latin typeface="Courier New" panose="02070309020205020404" pitchFamily="49" charset="0"/>
                <a:cs typeface="Courier New" panose="02070309020205020404" pitchFamily="49" charset="0"/>
              </a:rPr>
              <a:t>loc</a:t>
            </a:r>
            <a:r>
              <a:rPr lang="en-US" sz="1600" b="1" dirty="0" err="1" smtClean="0">
                <a:latin typeface="Courier New" panose="02070309020205020404" pitchFamily="49" charset="0"/>
                <a:cs typeface="Courier New" panose="02070309020205020404" pitchFamily="49" charset="0"/>
              </a:rPr>
              <a:t>ation</a:t>
            </a:r>
            <a:r>
              <a:rPr lang="hu-HU"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glGetUniformLocation</a:t>
            </a:r>
            <a:r>
              <a:rPr lang="hu-HU"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prog</a:t>
            </a:r>
            <a:r>
              <a:rPr lang="hu-HU" sz="1600" b="1" dirty="0" smtClean="0">
                <a:latin typeface="Courier New" panose="02070309020205020404" pitchFamily="49" charset="0"/>
                <a:cs typeface="Courier New" panose="02070309020205020404" pitchFamily="49" charset="0"/>
              </a:rPr>
              <a:t>, “</a:t>
            </a:r>
            <a:r>
              <a:rPr lang="en-US" sz="1600" b="1" dirty="0" smtClean="0">
                <a:solidFill>
                  <a:srgbClr val="0000FF"/>
                </a:solidFill>
                <a:latin typeface="Courier New" panose="02070309020205020404" pitchFamily="49" charset="0"/>
                <a:cs typeface="Courier New" panose="02070309020205020404" pitchFamily="49" charset="0"/>
              </a:rPr>
              <a:t>color</a:t>
            </a:r>
            <a:r>
              <a:rPr lang="hu-HU" sz="1600" b="1" dirty="0" smtClean="0">
                <a:latin typeface="Courier New" panose="02070309020205020404" pitchFamily="49" charset="0"/>
                <a:cs typeface="Courier New" panose="02070309020205020404" pitchFamily="49" charset="0"/>
              </a:rPr>
              <a:t>");</a:t>
            </a:r>
            <a:endParaRPr lang="hu-HU"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glUniform</a:t>
            </a:r>
            <a:r>
              <a:rPr lang="en-US" sz="1600" b="1" dirty="0" smtClean="0">
                <a:solidFill>
                  <a:srgbClr val="00B050"/>
                </a:solidFill>
                <a:latin typeface="Courier New" panose="02070309020205020404" pitchFamily="49" charset="0"/>
                <a:cs typeface="Courier New" panose="02070309020205020404" pitchFamily="49" charset="0"/>
              </a:rPr>
              <a:t>3f</a:t>
            </a:r>
            <a:r>
              <a:rPr lang="en-US" sz="1600" b="1" dirty="0" smtClean="0">
                <a:latin typeface="Courier New" panose="02070309020205020404" pitchFamily="49" charset="0"/>
                <a:cs typeface="Courier New" panose="02070309020205020404" pitchFamily="49" charset="0"/>
              </a:rPr>
              <a:t>(location, </a:t>
            </a:r>
            <a:r>
              <a:rPr lang="en-US" sz="1600" b="1" dirty="0" smtClean="0">
                <a:solidFill>
                  <a:srgbClr val="00B050"/>
                </a:solidFill>
                <a:latin typeface="Courier New" panose="02070309020205020404" pitchFamily="49" charset="0"/>
                <a:cs typeface="Courier New" panose="02070309020205020404" pitchFamily="49" charset="0"/>
              </a:rPr>
              <a:t>0.0f, 1.0f, 0.0f</a:t>
            </a:r>
            <a:r>
              <a:rPr lang="en-US" sz="1600" b="1" dirty="0" smtClean="0">
                <a:latin typeface="Courier New" panose="02070309020205020404" pitchFamily="49" charset="0"/>
                <a:cs typeface="Courier New" panose="02070309020205020404" pitchFamily="49" charset="0"/>
              </a:rPr>
              <a:t>); // 3 floats</a:t>
            </a:r>
            <a:endParaRPr lang="en-US" sz="1600" b="1" dirty="0">
              <a:latin typeface="Courier New" panose="02070309020205020404" pitchFamily="49" charset="0"/>
              <a:cs typeface="Courier New" panose="02070309020205020404" pitchFamily="49" charset="0"/>
            </a:endParaRPr>
          </a:p>
          <a:p>
            <a:endParaRPr lang="hu-HU" altLang="hu-HU" sz="700" b="1" dirty="0">
              <a:latin typeface="Courier New" panose="02070309020205020404" pitchFamily="49" charset="0"/>
              <a:cs typeface="Courier New" panose="02070309020205020404" pitchFamily="49" charset="0"/>
            </a:endParaRPr>
          </a:p>
          <a:p>
            <a:r>
              <a:rPr lang="en-US" altLang="hu-HU" sz="600" b="1" dirty="0">
                <a:latin typeface="Courier New" panose="02070309020205020404" pitchFamily="49" charset="0"/>
                <a:cs typeface="Courier New" panose="02070309020205020404" pitchFamily="49" charset="0"/>
              </a:rPr>
              <a:t>    </a:t>
            </a:r>
          </a:p>
          <a:p>
            <a:r>
              <a:rPr lang="en-US" altLang="hu-HU" sz="1600" b="1" dirty="0">
                <a:latin typeface="Courier New" panose="02070309020205020404" pitchFamily="49" charset="0"/>
                <a:cs typeface="Courier New" panose="02070309020205020404" pitchFamily="49" charset="0"/>
              </a:rPr>
              <a:t>    </a:t>
            </a:r>
            <a:r>
              <a:rPr lang="hu-HU" altLang="hu-HU" sz="1600" b="1" dirty="0" err="1" smtClean="0">
                <a:latin typeface="Courier New" panose="02070309020205020404" pitchFamily="49" charset="0"/>
                <a:cs typeface="Courier New" panose="02070309020205020404" pitchFamily="49" charset="0"/>
              </a:rPr>
              <a:t>glBindVertexArray</a:t>
            </a:r>
            <a:r>
              <a:rPr lang="hu-HU" altLang="hu-HU" sz="1600" b="1" dirty="0" smtClean="0">
                <a:latin typeface="Courier New" panose="02070309020205020404" pitchFamily="49" charset="0"/>
                <a:cs typeface="Courier New" panose="02070309020205020404" pitchFamily="49" charset="0"/>
              </a:rPr>
              <a:t>(</a:t>
            </a:r>
            <a:r>
              <a:rPr lang="hu-HU" altLang="hu-HU" sz="1600" b="1" dirty="0" err="1" smtClean="0">
                <a:latin typeface="Courier New" panose="02070309020205020404" pitchFamily="49" charset="0"/>
                <a:cs typeface="Courier New" panose="02070309020205020404" pitchFamily="49" charset="0"/>
              </a:rPr>
              <a:t>vao</a:t>
            </a:r>
            <a:r>
              <a:rPr lang="hu-HU" altLang="hu-HU" sz="1600" b="1" dirty="0" smtClean="0">
                <a:latin typeface="Courier New" panose="02070309020205020404" pitchFamily="49" charset="0"/>
                <a:cs typeface="Courier New" panose="02070309020205020404" pitchFamily="49" charset="0"/>
              </a:rPr>
              <a:t>)</a:t>
            </a:r>
            <a:r>
              <a:rPr lang="en-US" altLang="hu-HU" sz="1600" b="1" dirty="0" smtClean="0">
                <a:latin typeface="Courier New" panose="02070309020205020404" pitchFamily="49" charset="0"/>
                <a:cs typeface="Courier New" panose="02070309020205020404" pitchFamily="49" charset="0"/>
              </a:rPr>
              <a:t>;  </a:t>
            </a:r>
          </a:p>
          <a:p>
            <a:r>
              <a:rPr lang="en-US" altLang="hu-HU" sz="1600" b="1" dirty="0" smtClean="0">
                <a:latin typeface="Courier New" panose="02070309020205020404" pitchFamily="49" charset="0"/>
                <a:cs typeface="Courier New" panose="02070309020205020404" pitchFamily="49" charset="0"/>
              </a:rPr>
              <a:t>    // </a:t>
            </a:r>
            <a:r>
              <a:rPr lang="en-US" altLang="hu-HU" sz="1600" b="1" dirty="0" smtClean="0">
                <a:solidFill>
                  <a:srgbClr val="FF0000"/>
                </a:solidFill>
                <a:latin typeface="Courier New" panose="02070309020205020404" pitchFamily="49" charset="0"/>
                <a:cs typeface="Courier New" panose="02070309020205020404" pitchFamily="49" charset="0"/>
              </a:rPr>
              <a:t>Draw call</a:t>
            </a:r>
          </a:p>
          <a:p>
            <a:r>
              <a:rPr lang="en-US" altLang="hu-HU" sz="1600" b="1" dirty="0" smtClean="0">
                <a:latin typeface="Courier New" panose="02070309020205020404" pitchFamily="49" charset="0"/>
                <a:cs typeface="Courier New" panose="02070309020205020404" pitchFamily="49" charset="0"/>
              </a:rPr>
              <a:t>    </a:t>
            </a:r>
            <a:r>
              <a:rPr lang="hu-HU" altLang="hu-HU" sz="1600" b="1" dirty="0" err="1" smtClean="0">
                <a:solidFill>
                  <a:srgbClr val="FF0000"/>
                </a:solidFill>
                <a:latin typeface="Courier New" panose="02070309020205020404" pitchFamily="49" charset="0"/>
                <a:cs typeface="Courier New" panose="02070309020205020404" pitchFamily="49" charset="0"/>
              </a:rPr>
              <a:t>glDrawArrays</a:t>
            </a:r>
            <a:r>
              <a:rPr lang="hu-HU" altLang="hu-HU" sz="1600" b="1" dirty="0" smtClean="0">
                <a:solidFill>
                  <a:srgbClr val="FF0000"/>
                </a:solidFill>
                <a:latin typeface="Courier New" panose="02070309020205020404" pitchFamily="49" charset="0"/>
                <a:cs typeface="Courier New" panose="02070309020205020404" pitchFamily="49" charset="0"/>
              </a:rPr>
              <a:t>(</a:t>
            </a:r>
            <a:r>
              <a:rPr lang="hu-HU" altLang="hu-HU" sz="1600" b="1" u="sng" dirty="0" smtClean="0">
                <a:solidFill>
                  <a:srgbClr val="FF0000"/>
                </a:solidFill>
                <a:latin typeface="Courier New" panose="02070309020205020404" pitchFamily="49" charset="0"/>
                <a:cs typeface="Courier New" panose="02070309020205020404" pitchFamily="49" charset="0"/>
              </a:rPr>
              <a:t>GL_TRIANGLES</a:t>
            </a:r>
            <a:r>
              <a:rPr lang="hu-HU" altLang="hu-HU" sz="1600" b="1" dirty="0" smtClean="0">
                <a:solidFill>
                  <a:srgbClr val="FF0000"/>
                </a:solidFill>
                <a:latin typeface="Courier New" panose="02070309020205020404" pitchFamily="49" charset="0"/>
                <a:cs typeface="Courier New" panose="02070309020205020404" pitchFamily="49" charset="0"/>
              </a:rPr>
              <a:t>,</a:t>
            </a:r>
            <a:r>
              <a:rPr lang="en-US" altLang="hu-HU" sz="1600" b="1" dirty="0" smtClean="0">
                <a:solidFill>
                  <a:srgbClr val="FF0000"/>
                </a:solidFill>
                <a:latin typeface="Courier New" panose="02070309020205020404" pitchFamily="49" charset="0"/>
                <a:cs typeface="Courier New" panose="02070309020205020404" pitchFamily="49" charset="0"/>
              </a:rPr>
              <a:t> 0 /*</a:t>
            </a:r>
            <a:r>
              <a:rPr lang="en-US" altLang="hu-HU" sz="1600" b="1" dirty="0" err="1" smtClean="0">
                <a:solidFill>
                  <a:srgbClr val="FF0000"/>
                </a:solidFill>
                <a:latin typeface="Courier New" panose="02070309020205020404" pitchFamily="49" charset="0"/>
                <a:cs typeface="Courier New" panose="02070309020205020404" pitchFamily="49" charset="0"/>
              </a:rPr>
              <a:t>startIdx</a:t>
            </a:r>
            <a:r>
              <a:rPr lang="en-US" altLang="hu-HU" sz="1600" b="1" dirty="0" smtClean="0">
                <a:solidFill>
                  <a:srgbClr val="FF0000"/>
                </a:solidFill>
                <a:latin typeface="Courier New" panose="02070309020205020404" pitchFamily="49" charset="0"/>
                <a:cs typeface="Courier New" panose="02070309020205020404" pitchFamily="49" charset="0"/>
              </a:rPr>
              <a:t>*/</a:t>
            </a:r>
            <a:r>
              <a:rPr lang="hu-HU" altLang="hu-HU" sz="1600" b="1" dirty="0" smtClean="0">
                <a:solidFill>
                  <a:srgbClr val="FF0000"/>
                </a:solidFill>
                <a:latin typeface="Courier New" panose="02070309020205020404" pitchFamily="49" charset="0"/>
                <a:cs typeface="Courier New" panose="02070309020205020404" pitchFamily="49" charset="0"/>
              </a:rPr>
              <a:t>,</a:t>
            </a:r>
            <a:r>
              <a:rPr lang="en-US" altLang="hu-HU" sz="1600" b="1" dirty="0" smtClean="0">
                <a:solidFill>
                  <a:srgbClr val="FF0000"/>
                </a:solidFill>
                <a:latin typeface="Courier New" panose="02070309020205020404" pitchFamily="49" charset="0"/>
                <a:cs typeface="Courier New" panose="02070309020205020404" pitchFamily="49" charset="0"/>
              </a:rPr>
              <a:t> 3 /*# Elements*/</a:t>
            </a:r>
            <a:r>
              <a:rPr lang="hu-HU" altLang="hu-HU" sz="1600" b="1" dirty="0" smtClean="0">
                <a:solidFill>
                  <a:srgbClr val="FF0000"/>
                </a:solidFill>
                <a:latin typeface="Courier New" panose="02070309020205020404" pitchFamily="49" charset="0"/>
                <a:cs typeface="Courier New" panose="02070309020205020404" pitchFamily="49" charset="0"/>
              </a:rPr>
              <a:t>);</a:t>
            </a:r>
            <a:endParaRPr lang="hu-HU" altLang="hu-HU" sz="1600" b="1" dirty="0">
              <a:solidFill>
                <a:srgbClr val="FF0000"/>
              </a:solidFill>
              <a:latin typeface="Courier New" panose="02070309020205020404" pitchFamily="49" charset="0"/>
              <a:cs typeface="Courier New" panose="02070309020205020404" pitchFamily="49" charset="0"/>
            </a:endParaRPr>
          </a:p>
          <a:p>
            <a:endParaRPr lang="hu-HU" altLang="hu-HU" sz="600" b="1" dirty="0">
              <a:latin typeface="Courier New" panose="02070309020205020404" pitchFamily="49" charset="0"/>
              <a:cs typeface="Courier New" panose="02070309020205020404" pitchFamily="49" charset="0"/>
            </a:endParaRPr>
          </a:p>
          <a:p>
            <a:r>
              <a:rPr lang="hu-HU" altLang="hu-HU" sz="1600" b="1" dirty="0">
                <a:latin typeface="Courier New" panose="02070309020205020404" pitchFamily="49" charset="0"/>
                <a:cs typeface="Courier New" panose="02070309020205020404" pitchFamily="49" charset="0"/>
              </a:rPr>
              <a:t>    </a:t>
            </a:r>
            <a:r>
              <a:rPr lang="hu-HU" altLang="hu-HU" sz="1600" b="1" dirty="0" err="1">
                <a:latin typeface="Courier New" panose="02070309020205020404" pitchFamily="49" charset="0"/>
                <a:cs typeface="Courier New" panose="02070309020205020404" pitchFamily="49" charset="0"/>
              </a:rPr>
              <a:t>glutSwapBuffers</a:t>
            </a:r>
            <a:r>
              <a:rPr lang="hu-HU" altLang="hu-HU" sz="1600" b="1" dirty="0">
                <a:latin typeface="Courier New" panose="02070309020205020404" pitchFamily="49" charset="0"/>
                <a:cs typeface="Courier New" panose="02070309020205020404" pitchFamily="49" charset="0"/>
              </a:rPr>
              <a:t>( </a:t>
            </a:r>
            <a:r>
              <a:rPr lang="hu-HU" altLang="hu-HU" sz="1600" b="1" dirty="0" smtClean="0">
                <a:latin typeface="Courier New" panose="02070309020205020404" pitchFamily="49" charset="0"/>
                <a:cs typeface="Courier New" panose="02070309020205020404" pitchFamily="49" charset="0"/>
              </a:rPr>
              <a:t>);</a:t>
            </a:r>
            <a:r>
              <a:rPr lang="en-US" altLang="hu-HU" sz="1600" b="1" dirty="0">
                <a:latin typeface="Courier New" panose="02070309020205020404" pitchFamily="49" charset="0"/>
                <a:cs typeface="Courier New" panose="02070309020205020404" pitchFamily="49" charset="0"/>
              </a:rPr>
              <a:t> </a:t>
            </a:r>
            <a:r>
              <a:rPr lang="en-US" altLang="hu-HU" sz="1600" b="1" dirty="0" smtClean="0">
                <a:latin typeface="Courier New" panose="02070309020205020404" pitchFamily="49" charset="0"/>
                <a:cs typeface="Courier New" panose="02070309020205020404" pitchFamily="49" charset="0"/>
              </a:rPr>
              <a:t>// exchange buffers for double buffering</a:t>
            </a:r>
            <a:endParaRPr lang="hu-HU" altLang="hu-HU" sz="1600" b="1" dirty="0">
              <a:latin typeface="Courier New" panose="02070309020205020404" pitchFamily="49" charset="0"/>
              <a:cs typeface="Courier New" panose="02070309020205020404" pitchFamily="49" charset="0"/>
            </a:endParaRPr>
          </a:p>
          <a:p>
            <a:r>
              <a:rPr lang="hu-HU" altLang="hu-HU" sz="1600" b="1" dirty="0" smtClean="0">
                <a:latin typeface="Courier New" panose="02070309020205020404" pitchFamily="49" charset="0"/>
                <a:cs typeface="Courier New" panose="02070309020205020404" pitchFamily="49" charset="0"/>
              </a:rPr>
              <a:t>}</a:t>
            </a:r>
            <a:endParaRPr lang="hu-HU" altLang="hu-HU" sz="1600" b="1" dirty="0">
              <a:latin typeface="Courier New" panose="02070309020205020404" pitchFamily="49" charset="0"/>
              <a:cs typeface="Courier New" panose="02070309020205020404" pitchFamily="49" charset="0"/>
            </a:endParaRPr>
          </a:p>
        </p:txBody>
      </p:sp>
      <p:sp>
        <p:nvSpPr>
          <p:cNvPr id="8" name="Téglalap feliratnak 7"/>
          <p:cNvSpPr>
            <a:spLocks noChangeArrowheads="1"/>
          </p:cNvSpPr>
          <p:nvPr/>
        </p:nvSpPr>
        <p:spPr bwMode="auto">
          <a:xfrm>
            <a:off x="0" y="-20537"/>
            <a:ext cx="3563888" cy="1224136"/>
          </a:xfrm>
          <a:prstGeom prst="wedgeRectCallout">
            <a:avLst>
              <a:gd name="adj1" fmla="val 49485"/>
              <a:gd name="adj2" fmla="val 11442"/>
            </a:avLst>
          </a:prstGeom>
          <a:solidFill>
            <a:srgbClr val="FFD4D1"/>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p</a:t>
            </a:r>
            <a:r>
              <a:rPr lang="hu-HU" sz="1200" b="1" dirty="0" err="1" smtClean="0">
                <a:latin typeface="Courier New" panose="02070309020205020404" pitchFamily="49" charset="0"/>
                <a:cs typeface="Courier New" panose="02070309020205020404" pitchFamily="49" charset="0"/>
              </a:rPr>
              <a:t>recision</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highp</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float</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l</a:t>
            </a:r>
            <a:r>
              <a:rPr lang="hu-HU" sz="1200" b="1" dirty="0" err="1">
                <a:latin typeface="Courier New" panose="02070309020205020404" pitchFamily="49" charset="0"/>
                <a:cs typeface="Courier New" panose="02070309020205020404" pitchFamily="49" charset="0"/>
              </a:rPr>
              <a:t>ayout</a:t>
            </a:r>
            <a:r>
              <a:rPr lang="hu-HU" sz="1200" b="1" dirty="0">
                <a:latin typeface="Courier New" panose="02070309020205020404" pitchFamily="49" charset="0"/>
                <a:cs typeface="Courier New" panose="02070309020205020404" pitchFamily="49" charset="0"/>
              </a:rPr>
              <a:t>(</a:t>
            </a:r>
            <a:r>
              <a:rPr lang="hu-HU" sz="1200" b="1" dirty="0" err="1">
                <a:latin typeface="Courier New" panose="02070309020205020404" pitchFamily="49" charset="0"/>
                <a:cs typeface="Courier New" panose="02070309020205020404" pitchFamily="49" charset="0"/>
              </a:rPr>
              <a:t>location</a:t>
            </a:r>
            <a:r>
              <a:rPr lang="en-US" sz="1200" b="1" dirty="0">
                <a:latin typeface="Courier New" panose="02070309020205020404" pitchFamily="49" charset="0"/>
                <a:cs typeface="Courier New" panose="02070309020205020404" pitchFamily="49" charset="0"/>
              </a:rPr>
              <a:t> = 0) </a:t>
            </a:r>
            <a:r>
              <a:rPr lang="hu-HU" sz="1200" b="1" dirty="0" err="1" smtClean="0">
                <a:latin typeface="Courier New" panose="02070309020205020404" pitchFamily="49" charset="0"/>
                <a:cs typeface="Courier New" panose="02070309020205020404" pitchFamily="49" charset="0"/>
              </a:rPr>
              <a:t>in</a:t>
            </a:r>
            <a:r>
              <a:rPr lang="hu-HU" sz="1200" b="1" dirty="0" smtClean="0">
                <a:latin typeface="Courier New" panose="02070309020205020404" pitchFamily="49" charset="0"/>
                <a:cs typeface="Courier New" panose="02070309020205020404" pitchFamily="49" charset="0"/>
              </a:rPr>
              <a:t> </a:t>
            </a:r>
            <a:r>
              <a:rPr lang="hu-HU" sz="1200" b="1" dirty="0">
                <a:latin typeface="Courier New" panose="02070309020205020404" pitchFamily="49" charset="0"/>
                <a:cs typeface="Courier New" panose="02070309020205020404" pitchFamily="49" charset="0"/>
              </a:rPr>
              <a:t>vec2 </a:t>
            </a:r>
            <a:r>
              <a:rPr lang="en-US" sz="1200" b="1" dirty="0" err="1" smtClean="0">
                <a:latin typeface="Courier New" panose="02070309020205020404" pitchFamily="49" charset="0"/>
                <a:cs typeface="Courier New" panose="02070309020205020404" pitchFamily="49" charset="0"/>
              </a:rPr>
              <a:t>vp</a:t>
            </a:r>
            <a:r>
              <a:rPr lang="en-US" sz="1200" b="1" dirty="0" smtClean="0">
                <a:latin typeface="Courier New" panose="02070309020205020404" pitchFamily="49" charset="0"/>
                <a:cs typeface="Courier New" panose="02070309020205020404" pitchFamily="49" charset="0"/>
              </a:rPr>
              <a:t>;</a:t>
            </a:r>
          </a:p>
          <a:p>
            <a:endParaRPr lang="hu-HU" sz="3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fr-FR" sz="1200" b="1" dirty="0">
                <a:latin typeface="Courier New" panose="02070309020205020404" pitchFamily="49" charset="0"/>
                <a:cs typeface="Courier New" panose="02070309020205020404" pitchFamily="49" charset="0"/>
              </a:rPr>
              <a:t>  gl_Position = vec4(vp.x,vp.y,0,1</a:t>
            </a:r>
            <a:r>
              <a:rPr lang="fr-FR" sz="1200" b="1" dirty="0" smtClean="0">
                <a:latin typeface="Courier New" panose="02070309020205020404" pitchFamily="49" charset="0"/>
                <a:cs typeface="Courier New" panose="02070309020205020404" pitchFamily="49" charset="0"/>
              </a:rPr>
              <a:t>);</a:t>
            </a:r>
            <a:endParaRPr lang="fr-FR" sz="1200" b="1" dirty="0">
              <a:latin typeface="Courier New" panose="02070309020205020404" pitchFamily="49" charset="0"/>
              <a:cs typeface="Courier New" panose="02070309020205020404" pitchFamily="49" charset="0"/>
            </a:endParaRPr>
          </a:p>
          <a:p>
            <a:r>
              <a:rPr lang="hu-HU" sz="1200" b="1" dirty="0">
                <a:latin typeface="Courier New" panose="02070309020205020404" pitchFamily="49" charset="0"/>
                <a:cs typeface="Courier New" panose="02070309020205020404" pitchFamily="49" charset="0"/>
              </a:rPr>
              <a:t>}</a:t>
            </a:r>
          </a:p>
        </p:txBody>
      </p:sp>
      <p:sp>
        <p:nvSpPr>
          <p:cNvPr id="9" name="Téglalap feliratnak 8"/>
          <p:cNvSpPr>
            <a:spLocks noChangeArrowheads="1"/>
          </p:cNvSpPr>
          <p:nvPr/>
        </p:nvSpPr>
        <p:spPr bwMode="auto">
          <a:xfrm>
            <a:off x="6372200" y="0"/>
            <a:ext cx="2786028" cy="1383618"/>
          </a:xfrm>
          <a:prstGeom prst="wedgeRectCallout">
            <a:avLst>
              <a:gd name="adj1" fmla="val -33863"/>
              <a:gd name="adj2" fmla="val 46661"/>
            </a:avLst>
          </a:prstGeom>
          <a:solidFill>
            <a:srgbClr val="2FFF2F"/>
          </a:solidFill>
          <a:ln w="12700" algn="ctr">
            <a:solidFill>
              <a:schemeClr val="tx1"/>
            </a:solidFill>
            <a:round/>
            <a:headEnd/>
            <a:tailEnd/>
          </a:ln>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sz="1200" b="1" dirty="0">
                <a:latin typeface="Courier New" panose="02070309020205020404" pitchFamily="49" charset="0"/>
                <a:cs typeface="Courier New" panose="02070309020205020404" pitchFamily="49" charset="0"/>
              </a:rPr>
              <a:t>#version </a:t>
            </a:r>
            <a:r>
              <a:rPr lang="en-US" sz="1200" b="1" dirty="0" smtClean="0">
                <a:latin typeface="Courier New" panose="02070309020205020404" pitchFamily="49" charset="0"/>
                <a:cs typeface="Courier New" panose="02070309020205020404" pitchFamily="49" charset="0"/>
              </a:rPr>
              <a:t>3</a:t>
            </a:r>
            <a:r>
              <a:rPr lang="hu-HU" sz="1200" b="1" dirty="0" smtClean="0">
                <a:latin typeface="Courier New" panose="02070309020205020404" pitchFamily="49" charset="0"/>
                <a:cs typeface="Courier New" panose="02070309020205020404" pitchFamily="49" charset="0"/>
              </a:rPr>
              <a:t>30</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p</a:t>
            </a:r>
            <a:r>
              <a:rPr lang="hu-HU" sz="1200" b="1" dirty="0" err="1" smtClean="0">
                <a:latin typeface="Courier New" panose="02070309020205020404" pitchFamily="49" charset="0"/>
                <a:cs typeface="Courier New" panose="02070309020205020404" pitchFamily="49" charset="0"/>
              </a:rPr>
              <a:t>recision</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highp</a:t>
            </a:r>
            <a:r>
              <a:rPr lang="hu-HU" sz="1200" b="1" dirty="0" smtClean="0">
                <a:latin typeface="Courier New" panose="02070309020205020404" pitchFamily="49" charset="0"/>
                <a:cs typeface="Courier New" panose="02070309020205020404" pitchFamily="49" charset="0"/>
              </a:rPr>
              <a:t> </a:t>
            </a:r>
            <a:r>
              <a:rPr lang="hu-HU" sz="1200" b="1" dirty="0" err="1" smtClean="0">
                <a:latin typeface="Courier New" panose="02070309020205020404" pitchFamily="49" charset="0"/>
                <a:cs typeface="Courier New" panose="02070309020205020404" pitchFamily="49" charset="0"/>
              </a:rPr>
              <a:t>float</a:t>
            </a:r>
            <a:r>
              <a:rPr lang="en-US" sz="1200" b="1" dirty="0" smtClean="0">
                <a:latin typeface="Courier New" panose="02070309020205020404" pitchFamily="49" charset="0"/>
                <a:cs typeface="Courier New" panose="02070309020205020404" pitchFamily="49" charset="0"/>
              </a:rPr>
              <a:t>;</a:t>
            </a:r>
            <a:endParaRPr lang="hu-HU" sz="1200" b="1" dirty="0" smtClean="0">
              <a:latin typeface="Courier New" panose="02070309020205020404" pitchFamily="49" charset="0"/>
              <a:cs typeface="Courier New" panose="02070309020205020404" pitchFamily="49" charset="0"/>
            </a:endParaRPr>
          </a:p>
          <a:p>
            <a:r>
              <a:rPr lang="hu-HU" sz="1200" b="1" u="sng" dirty="0">
                <a:solidFill>
                  <a:srgbClr val="0000FF"/>
                </a:solidFill>
                <a:latin typeface="Courier New" panose="02070309020205020404" pitchFamily="49" charset="0"/>
                <a:cs typeface="Courier New" panose="02070309020205020404" pitchFamily="49" charset="0"/>
              </a:rPr>
              <a:t>uniform </a:t>
            </a:r>
            <a:r>
              <a:rPr lang="en-US" sz="1200" b="1" u="sng" dirty="0" smtClean="0">
                <a:solidFill>
                  <a:srgbClr val="0000FF"/>
                </a:solidFill>
                <a:latin typeface="Courier New" panose="02070309020205020404" pitchFamily="49" charset="0"/>
                <a:cs typeface="Courier New" panose="02070309020205020404" pitchFamily="49" charset="0"/>
              </a:rPr>
              <a:t>vec3</a:t>
            </a:r>
            <a:r>
              <a:rPr lang="hu-HU" sz="1200" b="1" u="sng" dirty="0" smtClean="0">
                <a:solidFill>
                  <a:srgbClr val="0000FF"/>
                </a:solidFill>
                <a:latin typeface="Courier New" panose="02070309020205020404" pitchFamily="49" charset="0"/>
                <a:cs typeface="Courier New" panose="02070309020205020404" pitchFamily="49" charset="0"/>
              </a:rPr>
              <a:t> </a:t>
            </a:r>
            <a:r>
              <a:rPr lang="en-US" sz="1200" b="1" u="sng" dirty="0" smtClean="0">
                <a:solidFill>
                  <a:srgbClr val="0000FF"/>
                </a:solidFill>
                <a:latin typeface="Courier New" panose="02070309020205020404" pitchFamily="49" charset="0"/>
                <a:cs typeface="Courier New" panose="02070309020205020404" pitchFamily="49" charset="0"/>
              </a:rPr>
              <a:t>color</a:t>
            </a:r>
            <a:r>
              <a:rPr lang="hu-HU" sz="1200" b="1" u="sng" dirty="0" smtClean="0">
                <a:solidFill>
                  <a:srgbClr val="0000FF"/>
                </a:solidFill>
                <a:latin typeface="Courier New" panose="02070309020205020404" pitchFamily="49" charset="0"/>
                <a:cs typeface="Courier New" panose="02070309020205020404" pitchFamily="49" charset="0"/>
              </a:rPr>
              <a:t>;</a:t>
            </a:r>
            <a:endParaRPr lang="hu-HU" sz="1200" b="1" u="sng" dirty="0">
              <a:solidFill>
                <a:srgbClr val="0000FF"/>
              </a:solidFill>
              <a:latin typeface="Courier New" panose="02070309020205020404" pitchFamily="49" charset="0"/>
              <a:cs typeface="Courier New" panose="02070309020205020404" pitchFamily="49" charset="0"/>
            </a:endParaRPr>
          </a:p>
          <a:p>
            <a:r>
              <a:rPr lang="hu-HU" sz="1200" b="1" dirty="0" smtClean="0">
                <a:latin typeface="Courier New" panose="02070309020205020404" pitchFamily="49" charset="0"/>
                <a:cs typeface="Courier New" panose="02070309020205020404" pitchFamily="49" charset="0"/>
              </a:rPr>
              <a:t>out </a:t>
            </a:r>
            <a:r>
              <a:rPr lang="hu-HU" sz="1200" b="1" dirty="0">
                <a:latin typeface="Courier New" panose="02070309020205020404" pitchFamily="49" charset="0"/>
                <a:cs typeface="Courier New" panose="02070309020205020404" pitchFamily="49" charset="0"/>
              </a:rPr>
              <a:t>vec4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a:t>
            </a:r>
            <a:endParaRPr lang="hu-HU" sz="700" b="1" dirty="0">
              <a:latin typeface="Courier New" panose="02070309020205020404" pitchFamily="49" charset="0"/>
              <a:cs typeface="Courier New" panose="02070309020205020404" pitchFamily="49" charset="0"/>
            </a:endParaRPr>
          </a:p>
          <a:p>
            <a:r>
              <a:rPr lang="hu-HU" sz="1200" b="1" dirty="0" err="1">
                <a:latin typeface="Courier New" panose="02070309020205020404" pitchFamily="49" charset="0"/>
                <a:cs typeface="Courier New" panose="02070309020205020404" pitchFamily="49" charset="0"/>
              </a:rPr>
              <a:t>void</a:t>
            </a:r>
            <a:r>
              <a:rPr lang="hu-HU" sz="1200" b="1" dirty="0">
                <a:latin typeface="Courier New" panose="02070309020205020404" pitchFamily="49" charset="0"/>
                <a:cs typeface="Courier New" panose="02070309020205020404" pitchFamily="49" charset="0"/>
              </a:rPr>
              <a:t> main() {</a:t>
            </a:r>
          </a:p>
          <a:p>
            <a:r>
              <a:rPr lang="en-US" sz="1200" b="1" dirty="0" smtClean="0">
                <a:solidFill>
                  <a:srgbClr val="0000FF"/>
                </a:solidFill>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out</a:t>
            </a:r>
            <a:r>
              <a:rPr lang="hu-HU" sz="1200" b="1" dirty="0" err="1" smtClean="0">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a:t>
            </a:r>
            <a:r>
              <a:rPr lang="hu-HU" sz="1200" b="1" dirty="0" smtClean="0">
                <a:latin typeface="Courier New" panose="02070309020205020404" pitchFamily="49" charset="0"/>
                <a:cs typeface="Courier New" panose="02070309020205020404" pitchFamily="49" charset="0"/>
              </a:rPr>
              <a:t>vec4(</a:t>
            </a:r>
            <a:r>
              <a:rPr lang="en-US" sz="1200" b="1" dirty="0" smtClean="0">
                <a:solidFill>
                  <a:srgbClr val="0000FF"/>
                </a:solidFill>
                <a:latin typeface="Courier New" panose="02070309020205020404" pitchFamily="49" charset="0"/>
                <a:cs typeface="Courier New" panose="02070309020205020404" pitchFamily="49" charset="0"/>
              </a:rPr>
              <a:t>color</a:t>
            </a:r>
            <a:r>
              <a:rPr lang="hu-HU" sz="1200" b="1" dirty="0" smtClean="0">
                <a:latin typeface="Courier New" panose="02070309020205020404" pitchFamily="49" charset="0"/>
                <a:cs typeface="Courier New" panose="02070309020205020404" pitchFamily="49" charset="0"/>
              </a:rPr>
              <a:t>,1</a:t>
            </a:r>
            <a:r>
              <a:rPr lang="hu-HU" sz="1200" b="1" dirty="0">
                <a:latin typeface="Courier New" panose="02070309020205020404" pitchFamily="49" charset="0"/>
                <a:cs typeface="Courier New" panose="02070309020205020404" pitchFamily="49" charset="0"/>
              </a:rPr>
              <a:t>);</a:t>
            </a:r>
          </a:p>
          <a:p>
            <a:r>
              <a:rPr lang="hu-HU" sz="1200" b="1" dirty="0">
                <a:latin typeface="Courier New" panose="02070309020205020404" pitchFamily="49" charset="0"/>
                <a:cs typeface="Courier New" panose="02070309020205020404" pitchFamily="49"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0" y="-1"/>
            <a:ext cx="9001000" cy="5134907"/>
          </a:xfrm>
          <a:prstGeom prst="rect">
            <a:avLst/>
          </a:prstGeom>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8" t="4936" r="-1368" b="-4936"/>
          <a:stretch/>
        </p:blipFill>
        <p:spPr bwMode="auto">
          <a:xfrm>
            <a:off x="5508000" y="2607754"/>
            <a:ext cx="2623684" cy="25580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663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9532" y="1714500"/>
            <a:ext cx="8496944" cy="857250"/>
          </a:xfrm>
        </p:spPr>
        <p:txBody>
          <a:bodyPr>
            <a:noAutofit/>
          </a:bodyPr>
          <a:lstStyle/>
          <a:p>
            <a:pPr>
              <a:defRPr/>
            </a:pPr>
            <a:r>
              <a:rPr lang="hu-HU" sz="4000" b="1" dirty="0">
                <a:solidFill>
                  <a:srgbClr val="FF0000"/>
                </a:solidFill>
              </a:rPr>
              <a:t>Grafikus hardver/szoftver alapok</a:t>
            </a:r>
            <a:r>
              <a:rPr lang="hu-HU" sz="4000" b="1" dirty="0" smtClean="0">
                <a:solidFill>
                  <a:srgbClr val="FF0000"/>
                </a:solidFill>
              </a:rPr>
              <a:t/>
            </a:r>
            <a:br>
              <a:rPr lang="hu-HU" sz="4000" b="1" dirty="0" smtClean="0">
                <a:solidFill>
                  <a:srgbClr val="FF0000"/>
                </a:solidFill>
              </a:rPr>
            </a:br>
            <a:r>
              <a:rPr lang="hu-HU" sz="3600" b="1" dirty="0" smtClean="0">
                <a:solidFill>
                  <a:srgbClr val="FF0000"/>
                </a:solidFill>
              </a:rPr>
              <a:t>Program: Keret és zöld háromszög</a:t>
            </a:r>
          </a:p>
        </p:txBody>
      </p:sp>
      <p:sp>
        <p:nvSpPr>
          <p:cNvPr id="2051" name="Rectangle 3"/>
          <p:cNvSpPr>
            <a:spLocks noGrp="1" noChangeArrowheads="1"/>
          </p:cNvSpPr>
          <p:nvPr>
            <p:ph type="subTitle" idx="1"/>
          </p:nvPr>
        </p:nvSpPr>
        <p:spPr>
          <a:xfrm>
            <a:off x="1367644" y="2769468"/>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sp>
        <p:nvSpPr>
          <p:cNvPr id="3" name="AutoShape 2" descr="Opengl transparent - Free Cliparts &amp; PNG - Opengl transparent ..."/>
          <p:cNvSpPr>
            <a:spLocks noChangeAspect="1" noChangeArrowheads="1"/>
          </p:cNvSpPr>
          <p:nvPr/>
        </p:nvSpPr>
        <p:spPr bwMode="auto">
          <a:xfrm>
            <a:off x="155576" y="-771525"/>
            <a:ext cx="2143125" cy="1607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3146410"/>
            <a:ext cx="1867600" cy="1936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églalap 9"/>
          <p:cNvSpPr>
            <a:spLocks noChangeArrowheads="1"/>
          </p:cNvSpPr>
          <p:nvPr/>
        </p:nvSpPr>
        <p:spPr bwMode="auto">
          <a:xfrm>
            <a:off x="230797" y="195486"/>
            <a:ext cx="362112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 typeface="Wingdings" pitchFamily="2" charset="2"/>
              <a:buNone/>
            </a:pPr>
            <a:r>
              <a:rPr lang="en-US" altLang="en-US" sz="1600" i="1" dirty="0" smtClean="0">
                <a:latin typeface="+mn-lt"/>
              </a:rPr>
              <a:t>”</a:t>
            </a:r>
            <a:r>
              <a:rPr lang="hu-HU" altLang="en-US" sz="1600" i="1" dirty="0" smtClean="0">
                <a:latin typeface="+mn-lt"/>
              </a:rPr>
              <a:t>The GL in </a:t>
            </a:r>
            <a:r>
              <a:rPr lang="hu-HU" altLang="en-US" sz="1600" i="1" dirty="0" err="1" smtClean="0">
                <a:latin typeface="+mn-lt"/>
              </a:rPr>
              <a:t>OpenGL</a:t>
            </a:r>
            <a:r>
              <a:rPr lang="hu-HU" altLang="en-US" sz="1600" i="1" dirty="0" smtClean="0">
                <a:latin typeface="+mn-lt"/>
              </a:rPr>
              <a:t> </a:t>
            </a:r>
            <a:r>
              <a:rPr lang="hu-HU" altLang="en-US" sz="1600" i="1" dirty="0" err="1" smtClean="0">
                <a:latin typeface="+mn-lt"/>
              </a:rPr>
              <a:t>stands</a:t>
            </a:r>
            <a:r>
              <a:rPr lang="hu-HU" altLang="en-US" sz="1600" i="1" dirty="0" smtClean="0">
                <a:latin typeface="+mn-lt"/>
              </a:rPr>
              <a:t> </a:t>
            </a:r>
            <a:r>
              <a:rPr lang="hu-HU" altLang="en-US" sz="1600" i="1" dirty="0" err="1" smtClean="0">
                <a:latin typeface="+mn-lt"/>
              </a:rPr>
              <a:t>for</a:t>
            </a:r>
            <a:r>
              <a:rPr lang="hu-HU" altLang="en-US" sz="1600" i="1" dirty="0" smtClean="0">
                <a:latin typeface="+mn-lt"/>
              </a:rPr>
              <a:t> Good </a:t>
            </a:r>
            <a:r>
              <a:rPr lang="hu-HU" altLang="en-US" sz="1600" i="1" dirty="0" err="1" smtClean="0">
                <a:latin typeface="+mn-lt"/>
              </a:rPr>
              <a:t>Luck</a:t>
            </a:r>
            <a:r>
              <a:rPr lang="hu-HU" altLang="en-US" sz="1600" i="1" dirty="0" smtClean="0">
                <a:latin typeface="+mn-lt"/>
              </a:rPr>
              <a:t> </a:t>
            </a:r>
            <a:r>
              <a:rPr lang="hu-HU" altLang="en-US" sz="1600" i="1" dirty="0" err="1" smtClean="0">
                <a:latin typeface="+mn-lt"/>
              </a:rPr>
              <a:t>because</a:t>
            </a:r>
            <a:r>
              <a:rPr lang="hu-HU" altLang="en-US" sz="1600" i="1" dirty="0" smtClean="0">
                <a:latin typeface="+mn-lt"/>
              </a:rPr>
              <a:t> </a:t>
            </a:r>
            <a:r>
              <a:rPr lang="hu-HU" altLang="en-US" sz="1600" i="1" dirty="0" err="1" smtClean="0">
                <a:latin typeface="+mn-lt"/>
              </a:rPr>
              <a:t>you</a:t>
            </a:r>
            <a:r>
              <a:rPr lang="hu-HU" altLang="en-US" sz="1600" i="1" dirty="0" smtClean="0">
                <a:latin typeface="+mn-lt"/>
              </a:rPr>
              <a:t> </a:t>
            </a:r>
            <a:r>
              <a:rPr lang="hu-HU" altLang="en-US" sz="1600" i="1" dirty="0" err="1" smtClean="0">
                <a:latin typeface="+mn-lt"/>
              </a:rPr>
              <a:t>are</a:t>
            </a:r>
            <a:r>
              <a:rPr lang="hu-HU" altLang="en-US" sz="1600" i="1" dirty="0" smtClean="0">
                <a:latin typeface="+mn-lt"/>
              </a:rPr>
              <a:t> </a:t>
            </a:r>
            <a:r>
              <a:rPr lang="hu-HU" altLang="en-US" sz="1600" i="1" dirty="0" err="1" smtClean="0">
                <a:latin typeface="+mn-lt"/>
              </a:rPr>
              <a:t>going</a:t>
            </a:r>
            <a:r>
              <a:rPr lang="hu-HU" altLang="en-US" sz="1600" i="1" dirty="0" smtClean="0">
                <a:latin typeface="+mn-lt"/>
              </a:rPr>
              <a:t> </a:t>
            </a:r>
            <a:r>
              <a:rPr lang="hu-HU" altLang="en-US" sz="1600" i="1" dirty="0" err="1" smtClean="0">
                <a:latin typeface="+mn-lt"/>
              </a:rPr>
              <a:t>to</a:t>
            </a:r>
            <a:r>
              <a:rPr lang="hu-HU" altLang="en-US" sz="1600" i="1" dirty="0" smtClean="0">
                <a:latin typeface="+mn-lt"/>
              </a:rPr>
              <a:t> </a:t>
            </a:r>
            <a:r>
              <a:rPr lang="hu-HU" altLang="en-US" sz="1600" i="1" dirty="0" err="1" smtClean="0">
                <a:latin typeface="+mn-lt"/>
              </a:rPr>
              <a:t>need</a:t>
            </a:r>
            <a:r>
              <a:rPr lang="hu-HU" altLang="en-US" sz="1600" i="1" dirty="0" smtClean="0">
                <a:latin typeface="+mn-lt"/>
              </a:rPr>
              <a:t> it.</a:t>
            </a:r>
            <a:r>
              <a:rPr lang="en-US" altLang="en-US" sz="1600" i="1" dirty="0" smtClean="0">
                <a:latin typeface="+mn-lt"/>
              </a:rPr>
              <a:t>”</a:t>
            </a:r>
            <a:endParaRPr lang="hu-HU" altLang="en-US" sz="1600" i="1" dirty="0" smtClean="0">
              <a:latin typeface="+mn-lt"/>
            </a:endParaRPr>
          </a:p>
          <a:p>
            <a:pPr algn="r">
              <a:spcBef>
                <a:spcPct val="0"/>
              </a:spcBef>
              <a:buFont typeface="Wingdings" pitchFamily="2" charset="2"/>
              <a:buNone/>
            </a:pPr>
            <a:r>
              <a:rPr lang="hu-HU" sz="1600" i="1" dirty="0" err="1" smtClean="0"/>
              <a:t>Anonymous</a:t>
            </a:r>
            <a:endParaRPr lang="en-US" altLang="en-US" sz="1600" i="1"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168950"/>
            <a:ext cx="9046840" cy="857250"/>
          </a:xfrm>
        </p:spPr>
        <p:txBody>
          <a:bodyPr>
            <a:normAutofit/>
          </a:bodyPr>
          <a:lstStyle/>
          <a:p>
            <a:r>
              <a:rPr lang="en-US" dirty="0" smtClean="0">
                <a:solidFill>
                  <a:srgbClr val="FF0000"/>
                </a:solidFill>
              </a:rPr>
              <a:t>OpenGL start</a:t>
            </a:r>
            <a:r>
              <a:rPr lang="hu-HU" dirty="0" err="1" smtClean="0">
                <a:solidFill>
                  <a:srgbClr val="FF0000"/>
                </a:solidFill>
              </a:rPr>
              <a:t>ers</a:t>
            </a:r>
            <a:r>
              <a:rPr lang="en-US" dirty="0" smtClean="0">
                <a:solidFill>
                  <a:srgbClr val="FF0000"/>
                </a:solidFill>
              </a:rPr>
              <a:t>’ kit: </a:t>
            </a:r>
            <a:r>
              <a:rPr lang="en-US" dirty="0" err="1" smtClean="0">
                <a:solidFill>
                  <a:srgbClr val="FF0000"/>
                </a:solidFill>
              </a:rPr>
              <a:t>Shader</a:t>
            </a:r>
            <a:r>
              <a:rPr lang="en-US" dirty="0" smtClean="0">
                <a:solidFill>
                  <a:srgbClr val="FF0000"/>
                </a:solidFill>
              </a:rPr>
              <a:t> programs</a:t>
            </a:r>
            <a:endParaRPr lang="en-US" dirty="0">
              <a:solidFill>
                <a:srgbClr val="FF0000"/>
              </a:solidFill>
            </a:endParaRPr>
          </a:p>
        </p:txBody>
      </p:sp>
      <p:sp>
        <p:nvSpPr>
          <p:cNvPr id="5" name="Tartalom helye 2"/>
          <p:cNvSpPr>
            <a:spLocks noGrp="1"/>
          </p:cNvSpPr>
          <p:nvPr>
            <p:ph idx="1"/>
          </p:nvPr>
        </p:nvSpPr>
        <p:spPr>
          <a:xfrm>
            <a:off x="140465" y="843558"/>
            <a:ext cx="9397044" cy="3394472"/>
          </a:xfrm>
        </p:spPr>
        <p:txBody>
          <a:bodyPr>
            <a:noAutofit/>
          </a:bodyPr>
          <a:lstStyle/>
          <a:p>
            <a:r>
              <a:rPr lang="hu-HU" altLang="hu-HU" sz="1500" b="1" dirty="0" err="1" smtClean="0">
                <a:latin typeface="Courier New" pitchFamily="49" charset="0"/>
                <a:cs typeface="Courier New" pitchFamily="49" charset="0"/>
              </a:rPr>
              <a:t>glCreate</a:t>
            </a:r>
            <a:r>
              <a:rPr lang="en-US" altLang="hu-HU" sz="1500" b="1" dirty="0" smtClean="0">
                <a:latin typeface="Courier New" pitchFamily="49" charset="0"/>
                <a:cs typeface="Courier New" pitchFamily="49" charset="0"/>
              </a:rPr>
              <a:t>[</a:t>
            </a:r>
            <a:r>
              <a:rPr lang="hu-HU" altLang="hu-HU" sz="1500" b="1" dirty="0" err="1" smtClean="0">
                <a:latin typeface="Courier New" pitchFamily="49" charset="0"/>
                <a:cs typeface="Courier New" pitchFamily="49" charset="0"/>
              </a:rPr>
              <a:t>Shader</a:t>
            </a:r>
            <a:r>
              <a:rPr lang="en-US" altLang="hu-HU" sz="1500" b="1" dirty="0" smtClean="0">
                <a:latin typeface="Courier New" pitchFamily="49" charset="0"/>
                <a:cs typeface="Courier New" pitchFamily="49" charset="0"/>
              </a:rPr>
              <a:t>|Program]()</a:t>
            </a:r>
            <a:r>
              <a:rPr lang="hu-HU" altLang="hu-HU" sz="1500" b="1" dirty="0" smtClean="0">
                <a:latin typeface="Courier New" pitchFamily="49" charset="0"/>
                <a:cs typeface="Courier New" pitchFamily="49" charset="0"/>
              </a:rPr>
              <a:t>	létrehozás</a:t>
            </a:r>
          </a:p>
          <a:p>
            <a:r>
              <a:rPr lang="hu-HU" altLang="hu-HU" sz="1500" b="1" dirty="0" err="1" smtClean="0">
                <a:latin typeface="Courier New" pitchFamily="49" charset="0"/>
                <a:cs typeface="Courier New" pitchFamily="49" charset="0"/>
              </a:rPr>
              <a:t>glShaderSource</a:t>
            </a:r>
            <a:r>
              <a:rPr lang="en-US" altLang="hu-HU" sz="1500" b="1" dirty="0" smtClean="0">
                <a:latin typeface="Courier New" pitchFamily="49" charset="0"/>
                <a:cs typeface="Courier New" pitchFamily="49" charset="0"/>
              </a:rPr>
              <a:t>()</a:t>
            </a:r>
            <a:r>
              <a:rPr lang="hu-HU" altLang="hu-HU" sz="1500" b="1" dirty="0" smtClean="0">
                <a:latin typeface="Courier New" pitchFamily="49" charset="0"/>
                <a:cs typeface="Courier New" pitchFamily="49" charset="0"/>
              </a:rPr>
              <a:t>		forrás feltöltés</a:t>
            </a:r>
            <a:endParaRPr lang="hu-HU" altLang="hu-HU" sz="1500" b="1" dirty="0">
              <a:latin typeface="Courier New" pitchFamily="49" charset="0"/>
              <a:cs typeface="Courier New" pitchFamily="49" charset="0"/>
            </a:endParaRPr>
          </a:p>
          <a:p>
            <a:r>
              <a:rPr lang="hu-HU" altLang="hu-HU" sz="1500" b="1" dirty="0" err="1" smtClean="0">
                <a:latin typeface="Courier New" pitchFamily="49" charset="0"/>
                <a:cs typeface="Courier New" pitchFamily="49" charset="0"/>
              </a:rPr>
              <a:t>glCompileShader</a:t>
            </a:r>
            <a:r>
              <a:rPr lang="hu-HU" altLang="hu-HU" sz="1500" b="1" dirty="0" smtClean="0">
                <a:latin typeface="Courier New" pitchFamily="49" charset="0"/>
                <a:cs typeface="Courier New" pitchFamily="49" charset="0"/>
              </a:rPr>
              <a:t>()		fordítás</a:t>
            </a:r>
            <a:r>
              <a:rPr lang="en-US" altLang="hu-HU" sz="1500" b="1" dirty="0" smtClean="0">
                <a:latin typeface="Courier New" pitchFamily="49" charset="0"/>
                <a:cs typeface="Courier New" pitchFamily="49" charset="0"/>
              </a:rPr>
              <a:t>   </a:t>
            </a:r>
            <a:endParaRPr lang="en-US" altLang="hu-HU" sz="1500" b="1" dirty="0">
              <a:latin typeface="Courier New" pitchFamily="49" charset="0"/>
              <a:cs typeface="Courier New" pitchFamily="49" charset="0"/>
            </a:endParaRPr>
          </a:p>
          <a:p>
            <a:r>
              <a:rPr lang="hu-HU" altLang="hu-HU" sz="1500" b="1" dirty="0" err="1" smtClean="0">
                <a:latin typeface="Courier New" pitchFamily="49" charset="0"/>
                <a:cs typeface="Courier New" pitchFamily="49" charset="0"/>
              </a:rPr>
              <a:t>glAttachShader</a:t>
            </a:r>
            <a:r>
              <a:rPr lang="hu-HU" altLang="hu-HU" sz="1500" b="1" dirty="0" smtClean="0">
                <a:latin typeface="Courier New" pitchFamily="49" charset="0"/>
                <a:cs typeface="Courier New" pitchFamily="49" charset="0"/>
              </a:rPr>
              <a:t>()		</a:t>
            </a:r>
            <a:r>
              <a:rPr lang="hu-HU" altLang="hu-HU" sz="1500" b="1" dirty="0" err="1" smtClean="0">
                <a:latin typeface="Courier New" pitchFamily="49" charset="0"/>
                <a:cs typeface="Courier New" pitchFamily="49" charset="0"/>
              </a:rPr>
              <a:t>shader</a:t>
            </a:r>
            <a:r>
              <a:rPr lang="hu-HU" altLang="hu-HU" sz="1500" b="1" dirty="0" smtClean="0">
                <a:latin typeface="Courier New" pitchFamily="49" charset="0"/>
                <a:cs typeface="Courier New" pitchFamily="49" charset="0"/>
              </a:rPr>
              <a:t> hozzáadás programhoz</a:t>
            </a:r>
          </a:p>
          <a:p>
            <a:r>
              <a:rPr lang="en-US" altLang="hu-HU" sz="1500" b="1" dirty="0" err="1">
                <a:latin typeface="Courier New" pitchFamily="49" charset="0"/>
                <a:cs typeface="Courier New" pitchFamily="49" charset="0"/>
              </a:rPr>
              <a:t>g</a:t>
            </a:r>
            <a:r>
              <a:rPr lang="en-US" altLang="hu-HU" sz="1500" b="1" dirty="0" err="1" smtClean="0">
                <a:latin typeface="Courier New" pitchFamily="49" charset="0"/>
                <a:cs typeface="Courier New" pitchFamily="49" charset="0"/>
              </a:rPr>
              <a:t>lBindFragDataLocation</a:t>
            </a:r>
            <a:r>
              <a:rPr lang="en-US" altLang="hu-HU" sz="1500" b="1" dirty="0" smtClean="0">
                <a:latin typeface="Courier New" pitchFamily="49" charset="0"/>
                <a:cs typeface="Courier New" pitchFamily="49" charset="0"/>
              </a:rPr>
              <a:t>()</a:t>
            </a:r>
            <a:r>
              <a:rPr lang="hu-HU" altLang="hu-HU" sz="1500" b="1" dirty="0" smtClean="0">
                <a:latin typeface="Courier New" pitchFamily="49" charset="0"/>
                <a:cs typeface="Courier New" pitchFamily="49" charset="0"/>
              </a:rPr>
              <a:t>	</a:t>
            </a:r>
            <a:r>
              <a:rPr lang="hu-HU" altLang="hu-HU" sz="1500" b="1" dirty="0" err="1" smtClean="0">
                <a:latin typeface="Courier New" pitchFamily="49" charset="0"/>
                <a:cs typeface="Courier New" pitchFamily="49" charset="0"/>
              </a:rPr>
              <a:t>rasztertárba</a:t>
            </a:r>
            <a:r>
              <a:rPr lang="hu-HU" altLang="hu-HU" sz="1500" b="1" dirty="0" smtClean="0">
                <a:latin typeface="Courier New" pitchFamily="49" charset="0"/>
                <a:cs typeface="Courier New" pitchFamily="49" charset="0"/>
              </a:rPr>
              <a:t> mi megy?</a:t>
            </a:r>
            <a:endParaRPr lang="hu-HU" altLang="hu-HU" sz="1500" b="1" dirty="0">
              <a:latin typeface="Courier New" pitchFamily="49" charset="0"/>
              <a:cs typeface="Courier New" pitchFamily="49" charset="0"/>
            </a:endParaRPr>
          </a:p>
          <a:p>
            <a:r>
              <a:rPr lang="hu-HU" altLang="hu-HU" sz="1500" b="1" dirty="0" err="1" smtClean="0">
                <a:latin typeface="Courier New" pitchFamily="49" charset="0"/>
                <a:cs typeface="Courier New" pitchFamily="49" charset="0"/>
              </a:rPr>
              <a:t>glLinkProgram</a:t>
            </a:r>
            <a:r>
              <a:rPr lang="hu-HU" altLang="hu-HU" sz="1500" b="1" dirty="0" smtClean="0">
                <a:latin typeface="Courier New" pitchFamily="49" charset="0"/>
                <a:cs typeface="Courier New" pitchFamily="49" charset="0"/>
              </a:rPr>
              <a:t>()		szerkesztés	</a:t>
            </a:r>
            <a:endParaRPr lang="en-US" altLang="hu-HU" sz="1500" b="1" dirty="0">
              <a:latin typeface="Courier New" pitchFamily="49" charset="0"/>
              <a:cs typeface="Courier New" pitchFamily="49" charset="0"/>
            </a:endParaRPr>
          </a:p>
          <a:p>
            <a:r>
              <a:rPr lang="hu-HU" altLang="hu-HU" sz="1500" b="1" dirty="0" err="1" smtClean="0">
                <a:latin typeface="Courier New" pitchFamily="49" charset="0"/>
                <a:cs typeface="Courier New" pitchFamily="49" charset="0"/>
              </a:rPr>
              <a:t>glUseProgram</a:t>
            </a:r>
            <a:r>
              <a:rPr lang="hu-HU" altLang="hu-HU" sz="1500" b="1" dirty="0" smtClean="0">
                <a:latin typeface="Courier New" pitchFamily="49" charset="0"/>
                <a:cs typeface="Courier New" pitchFamily="49" charset="0"/>
              </a:rPr>
              <a:t>()		kiválasztás futásra	</a:t>
            </a:r>
            <a:endParaRPr lang="en-US" altLang="hu-HU" sz="1500" b="1" dirty="0" smtClean="0">
              <a:latin typeface="Courier New" pitchFamily="49" charset="0"/>
              <a:cs typeface="Courier New" pitchFamily="49" charset="0"/>
            </a:endParaRPr>
          </a:p>
          <a:p>
            <a:r>
              <a:rPr lang="hu-HU" sz="1500" b="1" dirty="0" err="1">
                <a:latin typeface="Courier New" panose="02070309020205020404" pitchFamily="49" charset="0"/>
                <a:cs typeface="Courier New" panose="02070309020205020404" pitchFamily="49" charset="0"/>
              </a:rPr>
              <a:t>glGetUniformLocation</a:t>
            </a:r>
            <a:r>
              <a:rPr lang="hu-HU" sz="1500" b="1" dirty="0" smtClean="0">
                <a:latin typeface="Courier New" panose="02070309020205020404" pitchFamily="49" charset="0"/>
                <a:cs typeface="Courier New" panose="02070309020205020404" pitchFamily="49" charset="0"/>
              </a:rPr>
              <a:t>()	uniform változó cím lekérdez</a:t>
            </a:r>
            <a:endParaRPr lang="en-US" altLang="hu-HU" sz="1500" b="1" dirty="0">
              <a:latin typeface="Courier New" pitchFamily="49" charset="0"/>
              <a:cs typeface="Courier New" pitchFamily="49" charset="0"/>
            </a:endParaRPr>
          </a:p>
          <a:p>
            <a:r>
              <a:rPr lang="hu-HU" sz="1500" b="1" dirty="0" err="1">
                <a:latin typeface="Courier New" panose="02070309020205020404" pitchFamily="49" charset="0"/>
                <a:cs typeface="Courier New" panose="02070309020205020404" pitchFamily="49" charset="0"/>
              </a:rPr>
              <a:t>glUniform</a:t>
            </a:r>
            <a:r>
              <a:rPr lang="en-US" sz="1500" b="1" dirty="0">
                <a:latin typeface="Courier New" panose="02070309020205020404" pitchFamily="49" charset="0"/>
                <a:cs typeface="Courier New" panose="02070309020205020404" pitchFamily="49" charset="0"/>
              </a:rPr>
              <a:t>*</a:t>
            </a:r>
            <a:r>
              <a:rPr lang="hu-HU" sz="1500" b="1" dirty="0" smtClean="0">
                <a:latin typeface="Courier New" panose="02070309020205020404" pitchFamily="49" charset="0"/>
                <a:cs typeface="Courier New" panose="02070309020205020404" pitchFamily="49" charset="0"/>
              </a:rPr>
              <a:t>()			uniform változó értékadás</a:t>
            </a:r>
            <a:endParaRPr lang="en-US" altLang="hu-HU" sz="1500" b="1" dirty="0" smtClean="0">
              <a:latin typeface="Courier New" pitchFamily="49" charset="0"/>
              <a:cs typeface="Courier New" pitchFamily="49" charset="0"/>
            </a:endParaRPr>
          </a:p>
        </p:txBody>
      </p:sp>
      <p:sp>
        <p:nvSpPr>
          <p:cNvPr id="6" name="Téglalap 5"/>
          <p:cNvSpPr/>
          <p:nvPr/>
        </p:nvSpPr>
        <p:spPr>
          <a:xfrm>
            <a:off x="140465" y="3399842"/>
            <a:ext cx="8892988" cy="1815882"/>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GPUProgram</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shader</a:t>
            </a:r>
            <a:r>
              <a:rPr lang="en-US" sz="1600" b="1" dirty="0" smtClean="0">
                <a:latin typeface="Courier New" panose="02070309020205020404" pitchFamily="49" charset="0"/>
                <a:cs typeface="Courier New" panose="02070309020205020404" pitchFamily="49" charset="0"/>
              </a:rPr>
              <a:t> management with error handling</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bool </a:t>
            </a:r>
            <a:r>
              <a:rPr lang="en-US" sz="1600" b="1" dirty="0" smtClean="0">
                <a:latin typeface="Courier New" panose="02070309020205020404" pitchFamily="49" charset="0"/>
                <a:cs typeface="Courier New" panose="02070309020205020404" pitchFamily="49" charset="0"/>
              </a:rPr>
              <a:t>create(char* </a:t>
            </a:r>
            <a:r>
              <a:rPr lang="en-US" sz="1600" b="1" dirty="0" err="1" smtClean="0">
                <a:latin typeface="Courier New" panose="02070309020205020404" pitchFamily="49" charset="0"/>
                <a:cs typeface="Courier New" panose="02070309020205020404" pitchFamily="49" charset="0"/>
              </a:rPr>
              <a:t>vertShader</a:t>
            </a:r>
            <a:r>
              <a:rPr lang="en-US" sz="1600" b="1" dirty="0" smtClean="0">
                <a:latin typeface="Courier New" panose="02070309020205020404" pitchFamily="49" charset="0"/>
                <a:cs typeface="Courier New" panose="02070309020205020404" pitchFamily="49" charset="0"/>
              </a:rPr>
              <a:t>, char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fragShader</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char </a:t>
            </a:r>
            <a:r>
              <a:rPr lang="en-US"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o</a:t>
            </a:r>
            <a:r>
              <a:rPr lang="en-US" sz="1600" b="1" dirty="0" err="1" smtClean="0">
                <a:latin typeface="Courier New" panose="02070309020205020404" pitchFamily="49" charset="0"/>
                <a:cs typeface="Courier New" panose="02070309020205020404" pitchFamily="49" charset="0"/>
              </a:rPr>
              <a:t>utputName</a:t>
            </a:r>
            <a:r>
              <a:rPr lang="en-US" sz="1600" b="1" dirty="0" smtClean="0">
                <a:latin typeface="Courier New" panose="02070309020205020404" pitchFamily="49" charset="0"/>
                <a:cs typeface="Courier New" panose="02070309020205020404" pitchFamily="49" charset="0"/>
              </a:rPr>
              <a:t>, char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geomShader</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0);</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void Use();</a:t>
            </a:r>
          </a:p>
          <a:p>
            <a:r>
              <a:rPr lang="en-US" sz="1600" b="1" dirty="0">
                <a:latin typeface="Courier New" panose="02070309020205020404" pitchFamily="49" charset="0"/>
                <a:cs typeface="Courier New" panose="02070309020205020404" pitchFamily="49" charset="0"/>
              </a:rPr>
              <a:t>   void </a:t>
            </a:r>
            <a:r>
              <a:rPr lang="en-US" sz="1600" b="1" dirty="0" err="1" smtClean="0">
                <a:latin typeface="Courier New" panose="02070309020205020404" pitchFamily="49" charset="0"/>
                <a:cs typeface="Courier New" panose="02070309020205020404" pitchFamily="49" charset="0"/>
              </a:rPr>
              <a:t>setUniform</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2041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323528" y="3654"/>
            <a:ext cx="8640960" cy="857250"/>
          </a:xfrm>
        </p:spPr>
        <p:txBody>
          <a:bodyPr>
            <a:normAutofit/>
          </a:bodyPr>
          <a:lstStyle/>
          <a:p>
            <a:r>
              <a:rPr lang="en-US" dirty="0" smtClean="0">
                <a:solidFill>
                  <a:srgbClr val="FF0000"/>
                </a:solidFill>
              </a:rPr>
              <a:t>OpenGL start</a:t>
            </a:r>
            <a:r>
              <a:rPr lang="hu-HU" dirty="0" err="1" smtClean="0">
                <a:solidFill>
                  <a:srgbClr val="FF0000"/>
                </a:solidFill>
              </a:rPr>
              <a:t>ers</a:t>
            </a:r>
            <a:r>
              <a:rPr lang="en-US" dirty="0" smtClean="0">
                <a:solidFill>
                  <a:srgbClr val="FF0000"/>
                </a:solidFill>
              </a:rPr>
              <a:t>’ kit</a:t>
            </a:r>
            <a:endParaRPr lang="en-US" dirty="0">
              <a:solidFill>
                <a:srgbClr val="FF0000"/>
              </a:solidFill>
            </a:endParaRPr>
          </a:p>
        </p:txBody>
      </p:sp>
      <p:sp>
        <p:nvSpPr>
          <p:cNvPr id="5" name="Tartalom helye 2"/>
          <p:cNvSpPr>
            <a:spLocks noGrp="1"/>
          </p:cNvSpPr>
          <p:nvPr>
            <p:ph idx="1"/>
          </p:nvPr>
        </p:nvSpPr>
        <p:spPr>
          <a:xfrm>
            <a:off x="251520" y="771550"/>
            <a:ext cx="8892480" cy="3394472"/>
          </a:xfrm>
        </p:spPr>
        <p:txBody>
          <a:bodyPr>
            <a:noAutofit/>
          </a:bodyPr>
          <a:lstStyle/>
          <a:p>
            <a:pPr marL="0" indent="0">
              <a:buNone/>
            </a:pPr>
            <a:r>
              <a:rPr lang="hu-HU" altLang="hu-HU" sz="2000" b="1" dirty="0" smtClean="0">
                <a:cs typeface="Courier New" pitchFamily="49" charset="0"/>
              </a:rPr>
              <a:t>Erőforrás létrehozás, feltöltés és aktivizálás</a:t>
            </a:r>
            <a:endParaRPr lang="hu-HU" altLang="hu-HU" sz="1800" b="1" dirty="0" smtClean="0">
              <a:cs typeface="Courier New" pitchFamily="49" charset="0"/>
            </a:endParaRPr>
          </a:p>
          <a:p>
            <a:r>
              <a:rPr lang="hu-HU" altLang="hu-HU" sz="1400" b="1" dirty="0" err="1">
                <a:latin typeface="Courier New" pitchFamily="49" charset="0"/>
                <a:cs typeface="Courier New" pitchFamily="49" charset="0"/>
              </a:rPr>
              <a:t>glGen</a:t>
            </a:r>
            <a:r>
              <a:rPr lang="en-US" altLang="hu-HU" sz="1400" b="1" dirty="0">
                <a:latin typeface="Courier New" pitchFamily="49" charset="0"/>
                <a:cs typeface="Courier New" pitchFamily="49" charset="0"/>
              </a:rPr>
              <a:t>[V</a:t>
            </a:r>
            <a:r>
              <a:rPr lang="hu-HU" altLang="hu-HU" sz="1400" b="1" dirty="0" err="1">
                <a:latin typeface="Courier New" pitchFamily="49" charset="0"/>
                <a:cs typeface="Courier New" pitchFamily="49" charset="0"/>
              </a:rPr>
              <a:t>ertexArrays</a:t>
            </a:r>
            <a:r>
              <a:rPr lang="en-US" altLang="hu-HU" sz="1400" b="1" dirty="0">
                <a:latin typeface="Courier New" pitchFamily="49" charset="0"/>
                <a:cs typeface="Courier New" pitchFamily="49" charset="0"/>
              </a:rPr>
              <a:t>|</a:t>
            </a:r>
            <a:r>
              <a:rPr lang="en-US" altLang="hu-HU" sz="1400" b="1" dirty="0" err="1">
                <a:latin typeface="Courier New" pitchFamily="49" charset="0"/>
                <a:cs typeface="Courier New" pitchFamily="49" charset="0"/>
              </a:rPr>
              <a:t>Buffers|Textures</a:t>
            </a:r>
            <a:r>
              <a:rPr lang="en-US" altLang="hu-HU" sz="1400" b="1" dirty="0">
                <a:latin typeface="Courier New" pitchFamily="49" charset="0"/>
                <a:cs typeface="Courier New" pitchFamily="49" charset="0"/>
              </a:rPr>
              <a:t>]</a:t>
            </a:r>
            <a:r>
              <a:rPr lang="hu-HU" altLang="hu-HU" sz="1400" b="1" dirty="0">
                <a:latin typeface="Courier New" pitchFamily="49" charset="0"/>
                <a:cs typeface="Courier New" pitchFamily="49" charset="0"/>
              </a:rPr>
              <a:t>(</a:t>
            </a:r>
            <a:r>
              <a:rPr lang="hu-HU" altLang="hu-HU" sz="1400" b="1" dirty="0" err="1">
                <a:latin typeface="Courier New" pitchFamily="49" charset="0"/>
                <a:cs typeface="Courier New" pitchFamily="49" charset="0"/>
              </a:rPr>
              <a:t>nIds</a:t>
            </a:r>
            <a:r>
              <a:rPr lang="hu-HU" altLang="hu-HU" sz="1400" b="1" dirty="0">
                <a:latin typeface="Courier New" pitchFamily="49" charset="0"/>
                <a:cs typeface="Courier New" pitchFamily="49" charset="0"/>
              </a:rPr>
              <a:t>, </a:t>
            </a:r>
            <a:r>
              <a:rPr lang="hu-HU" altLang="hu-HU" sz="1400" b="1" dirty="0" err="1">
                <a:latin typeface="Courier New" pitchFamily="49" charset="0"/>
                <a:cs typeface="Courier New" pitchFamily="49" charset="0"/>
              </a:rPr>
              <a:t>ids</a:t>
            </a:r>
            <a:r>
              <a:rPr lang="hu-HU" altLang="hu-HU" sz="1400" b="1" dirty="0">
                <a:latin typeface="Courier New" pitchFamily="49" charset="0"/>
                <a:cs typeface="Courier New" pitchFamily="49" charset="0"/>
              </a:rPr>
              <a:t>);</a:t>
            </a:r>
            <a:endParaRPr lang="en-US" altLang="hu-HU" sz="1400" b="1" dirty="0">
              <a:latin typeface="Courier New" pitchFamily="49" charset="0"/>
              <a:cs typeface="Courier New" pitchFamily="49" charset="0"/>
            </a:endParaRPr>
          </a:p>
          <a:p>
            <a:r>
              <a:rPr lang="hu-HU" altLang="hu-HU" sz="1400" b="1" dirty="0" err="1">
                <a:latin typeface="Courier New" pitchFamily="49" charset="0"/>
                <a:cs typeface="Courier New" pitchFamily="49" charset="0"/>
              </a:rPr>
              <a:t>glBind</a:t>
            </a:r>
            <a:r>
              <a:rPr lang="en-US" altLang="hu-HU" sz="1400" b="1" dirty="0">
                <a:latin typeface="Courier New" pitchFamily="49" charset="0"/>
                <a:cs typeface="Courier New" pitchFamily="49" charset="0"/>
              </a:rPr>
              <a:t>[</a:t>
            </a:r>
            <a:r>
              <a:rPr lang="hu-HU" altLang="hu-HU" sz="1400" b="1" dirty="0" err="1">
                <a:latin typeface="Courier New" pitchFamily="49" charset="0"/>
                <a:cs typeface="Courier New" pitchFamily="49" charset="0"/>
              </a:rPr>
              <a:t>VertexArray</a:t>
            </a:r>
            <a:r>
              <a:rPr lang="en-US" altLang="hu-HU" sz="1400" b="1" dirty="0">
                <a:latin typeface="Courier New" pitchFamily="49" charset="0"/>
                <a:cs typeface="Courier New" pitchFamily="49" charset="0"/>
              </a:rPr>
              <a:t>|</a:t>
            </a:r>
            <a:r>
              <a:rPr lang="en-US" altLang="hu-HU" sz="1400" b="1" dirty="0" err="1">
                <a:latin typeface="Courier New" pitchFamily="49" charset="0"/>
                <a:cs typeface="Courier New" pitchFamily="49" charset="0"/>
              </a:rPr>
              <a:t>Buffer|Texture</a:t>
            </a:r>
            <a:r>
              <a:rPr lang="en-US" altLang="hu-HU" sz="1400" b="1" dirty="0">
                <a:latin typeface="Courier New" pitchFamily="49" charset="0"/>
                <a:cs typeface="Courier New" pitchFamily="49" charset="0"/>
              </a:rPr>
              <a:t>]</a:t>
            </a:r>
            <a:r>
              <a:rPr lang="hu-HU" altLang="hu-HU" sz="1400" b="1" dirty="0">
                <a:latin typeface="Courier New" pitchFamily="49" charset="0"/>
                <a:cs typeface="Courier New" pitchFamily="49" charset="0"/>
              </a:rPr>
              <a:t>(</a:t>
            </a:r>
            <a:r>
              <a:rPr lang="hu-HU" altLang="hu-HU" sz="1400" b="1" dirty="0" err="1">
                <a:latin typeface="Courier New" pitchFamily="49" charset="0"/>
                <a:cs typeface="Courier New" pitchFamily="49" charset="0"/>
              </a:rPr>
              <a:t>type</a:t>
            </a:r>
            <a:r>
              <a:rPr lang="hu-HU" altLang="hu-HU" sz="1400" b="1" dirty="0">
                <a:latin typeface="Courier New" pitchFamily="49" charset="0"/>
                <a:cs typeface="Courier New" pitchFamily="49" charset="0"/>
              </a:rPr>
              <a:t>, </a:t>
            </a:r>
            <a:r>
              <a:rPr lang="hu-HU" altLang="hu-HU" sz="1400" b="1" dirty="0" err="1">
                <a:latin typeface="Courier New" pitchFamily="49" charset="0"/>
                <a:cs typeface="Courier New" pitchFamily="49" charset="0"/>
              </a:rPr>
              <a:t>id</a:t>
            </a:r>
            <a:r>
              <a:rPr lang="hu-HU" altLang="hu-HU" sz="1400" b="1" dirty="0">
                <a:latin typeface="Courier New" pitchFamily="49" charset="0"/>
                <a:cs typeface="Courier New" pitchFamily="49" charset="0"/>
              </a:rPr>
              <a:t>); </a:t>
            </a:r>
            <a:endParaRPr lang="en-US" altLang="hu-HU" sz="1400" b="1" dirty="0">
              <a:latin typeface="Courier New" pitchFamily="49" charset="0"/>
              <a:cs typeface="Courier New" pitchFamily="49" charset="0"/>
            </a:endParaRPr>
          </a:p>
          <a:p>
            <a:r>
              <a:rPr lang="en-US" altLang="hu-HU" sz="1400" b="1" dirty="0" err="1">
                <a:latin typeface="Courier New" pitchFamily="49" charset="0"/>
                <a:cs typeface="Courier New" pitchFamily="49" charset="0"/>
              </a:rPr>
              <a:t>glBufferData</a:t>
            </a:r>
            <a:r>
              <a:rPr lang="en-US" altLang="hu-HU" sz="1400" b="1" dirty="0">
                <a:latin typeface="Courier New" pitchFamily="49" charset="0"/>
                <a:cs typeface="Courier New" pitchFamily="49" charset="0"/>
              </a:rPr>
              <a:t>(</a:t>
            </a:r>
            <a:r>
              <a:rPr lang="hu-HU" altLang="hu-HU" sz="1400" b="1" dirty="0" err="1">
                <a:latin typeface="Courier New" pitchFamily="49" charset="0"/>
                <a:cs typeface="Courier New" pitchFamily="49" charset="0"/>
              </a:rPr>
              <a:t>type</a:t>
            </a:r>
            <a:r>
              <a:rPr lang="hu-HU" altLang="hu-HU" sz="1400" b="1" dirty="0">
                <a:latin typeface="Courier New" pitchFamily="49" charset="0"/>
                <a:cs typeface="Courier New" pitchFamily="49" charset="0"/>
              </a:rPr>
              <a:t>, </a:t>
            </a:r>
            <a:r>
              <a:rPr lang="hu-HU" altLang="hu-HU" sz="1400" b="1" dirty="0" err="1">
                <a:latin typeface="Courier New" pitchFamily="49" charset="0"/>
                <a:cs typeface="Courier New" pitchFamily="49" charset="0"/>
              </a:rPr>
              <a:t>nBytes</a:t>
            </a:r>
            <a:r>
              <a:rPr lang="hu-HU" altLang="hu-HU" sz="1400" b="1" dirty="0">
                <a:latin typeface="Courier New" pitchFamily="49" charset="0"/>
                <a:cs typeface="Courier New" pitchFamily="49" charset="0"/>
              </a:rPr>
              <a:t>, </a:t>
            </a:r>
            <a:r>
              <a:rPr lang="hu-HU" altLang="hu-HU" sz="1400" b="1" dirty="0" err="1">
                <a:latin typeface="Courier New" pitchFamily="49" charset="0"/>
                <a:cs typeface="Courier New" pitchFamily="49" charset="0"/>
              </a:rPr>
              <a:t>source</a:t>
            </a:r>
            <a:r>
              <a:rPr lang="hu-HU" altLang="hu-HU" sz="1400" b="1" dirty="0">
                <a:latin typeface="Courier New" pitchFamily="49" charset="0"/>
                <a:cs typeface="Courier New" pitchFamily="49" charset="0"/>
              </a:rPr>
              <a:t>, </a:t>
            </a:r>
            <a:r>
              <a:rPr lang="hu-HU" altLang="hu-HU" sz="1400" b="1" dirty="0" err="1">
                <a:latin typeface="Courier New" pitchFamily="49" charset="0"/>
                <a:cs typeface="Courier New" pitchFamily="49" charset="0"/>
              </a:rPr>
              <a:t>target</a:t>
            </a:r>
            <a:r>
              <a:rPr lang="en-US" altLang="hu-HU" sz="1400" b="1" dirty="0">
                <a:latin typeface="Courier New" pitchFamily="49" charset="0"/>
                <a:cs typeface="Courier New" pitchFamily="49" charset="0"/>
              </a:rPr>
              <a:t>);</a:t>
            </a:r>
            <a:endParaRPr lang="hu-HU" altLang="hu-HU" sz="500" b="1" dirty="0">
              <a:cs typeface="Courier New" pitchFamily="49" charset="0"/>
            </a:endParaRPr>
          </a:p>
          <a:p>
            <a:r>
              <a:rPr lang="en-US" sz="1400" b="1" dirty="0">
                <a:latin typeface="Courier New" pitchFamily="49" charset="0"/>
                <a:cs typeface="Courier New" pitchFamily="49" charset="0"/>
              </a:rPr>
              <a:t>glTexImage2D</a:t>
            </a:r>
            <a:r>
              <a:rPr lang="hu-HU" sz="1400" b="1" dirty="0">
                <a:latin typeface="Courier New" pitchFamily="49" charset="0"/>
                <a:cs typeface="Courier New" pitchFamily="49" charset="0"/>
              </a:rPr>
              <a:t>(</a:t>
            </a:r>
            <a:r>
              <a:rPr lang="hu-HU" sz="1400" b="1" dirty="0" err="1">
                <a:latin typeface="Courier New" pitchFamily="49" charset="0"/>
                <a:cs typeface="Courier New" pitchFamily="49" charset="0"/>
              </a:rPr>
              <a:t>type</a:t>
            </a:r>
            <a:r>
              <a:rPr lang="hu-HU" sz="1400" b="1" dirty="0">
                <a:latin typeface="Courier New" pitchFamily="49" charset="0"/>
                <a:cs typeface="Courier New" pitchFamily="49" charset="0"/>
              </a:rPr>
              <a:t>, …)</a:t>
            </a:r>
            <a:r>
              <a:rPr lang="en-US" sz="1400" b="1" dirty="0">
                <a:latin typeface="Courier New" pitchFamily="49" charset="0"/>
                <a:cs typeface="Courier New" pitchFamily="49" charset="0"/>
              </a:rPr>
              <a:t>;</a:t>
            </a:r>
            <a:endParaRPr lang="hu-HU" altLang="hu-HU" sz="1400" b="1" dirty="0">
              <a:latin typeface="Courier New" pitchFamily="49" charset="0"/>
              <a:cs typeface="Courier New" pitchFamily="49" charset="0"/>
            </a:endParaRPr>
          </a:p>
          <a:p>
            <a:pPr marL="0" indent="0">
              <a:spcBef>
                <a:spcPts val="0"/>
              </a:spcBef>
              <a:buNone/>
            </a:pPr>
            <a:r>
              <a:rPr lang="hu-HU" altLang="hu-HU" sz="2000" b="1" dirty="0" err="1" smtClean="0">
                <a:cs typeface="Courier New" pitchFamily="49" charset="0"/>
              </a:rPr>
              <a:t>Bufferek</a:t>
            </a:r>
            <a:r>
              <a:rPr lang="hu-HU" altLang="hu-HU" sz="2000" b="1" dirty="0" smtClean="0">
                <a:cs typeface="Courier New" pitchFamily="49" charset="0"/>
              </a:rPr>
              <a:t> </a:t>
            </a:r>
            <a:r>
              <a:rPr lang="hu-HU" altLang="hu-HU" sz="2000" b="1" dirty="0" err="1" smtClean="0">
                <a:cs typeface="Courier New" pitchFamily="49" charset="0"/>
              </a:rPr>
              <a:t>vertex</a:t>
            </a:r>
            <a:r>
              <a:rPr lang="hu-HU" altLang="hu-HU" sz="2000" b="1" dirty="0" smtClean="0">
                <a:cs typeface="Courier New" pitchFamily="49" charset="0"/>
              </a:rPr>
              <a:t> </a:t>
            </a:r>
            <a:r>
              <a:rPr lang="hu-HU" altLang="hu-HU" sz="2000" b="1" dirty="0" err="1" smtClean="0">
                <a:cs typeface="Courier New" pitchFamily="49" charset="0"/>
              </a:rPr>
              <a:t>shader</a:t>
            </a:r>
            <a:r>
              <a:rPr lang="hu-HU" altLang="hu-HU" sz="2000" b="1" dirty="0" smtClean="0">
                <a:cs typeface="Courier New" pitchFamily="49" charset="0"/>
              </a:rPr>
              <a:t> bemeneti regiszterekhez kötése</a:t>
            </a:r>
            <a:r>
              <a:rPr lang="en-US" altLang="hu-HU" sz="1600" b="1" dirty="0">
                <a:latin typeface="Courier New" pitchFamily="49" charset="0"/>
                <a:cs typeface="Courier New" pitchFamily="49" charset="0"/>
              </a:rPr>
              <a:t>	</a:t>
            </a:r>
            <a:r>
              <a:rPr lang="en-US" altLang="hu-HU" sz="1600" b="1" dirty="0" smtClean="0">
                <a:latin typeface="Courier New" pitchFamily="49" charset="0"/>
                <a:cs typeface="Courier New" pitchFamily="49" charset="0"/>
              </a:rPr>
              <a:t>   </a:t>
            </a:r>
          </a:p>
          <a:p>
            <a:r>
              <a:rPr lang="en-US" altLang="hu-HU" sz="1500" b="1" dirty="0" err="1" smtClean="0">
                <a:latin typeface="Courier New" pitchFamily="49" charset="0"/>
                <a:cs typeface="Courier New" pitchFamily="49" charset="0"/>
              </a:rPr>
              <a:t>glEnableVertexAttribArray</a:t>
            </a:r>
            <a:r>
              <a:rPr lang="en-US" altLang="hu-HU" sz="1500" b="1" dirty="0" smtClean="0">
                <a:latin typeface="Courier New" pitchFamily="49" charset="0"/>
                <a:cs typeface="Courier New" pitchFamily="49" charset="0"/>
              </a:rPr>
              <a:t>()</a:t>
            </a:r>
            <a:r>
              <a:rPr lang="hu-HU" altLang="hu-HU" sz="1500" b="1" dirty="0">
                <a:latin typeface="Courier New" pitchFamily="49" charset="0"/>
                <a:cs typeface="Courier New" pitchFamily="49" charset="0"/>
              </a:rPr>
              <a:t>	</a:t>
            </a:r>
            <a:r>
              <a:rPr lang="en-US" altLang="hu-HU" sz="1500" b="1" dirty="0" smtClean="0">
                <a:latin typeface="Courier New" pitchFamily="49" charset="0"/>
                <a:cs typeface="Courier New" pitchFamily="49" charset="0"/>
              </a:rPr>
              <a:t>	</a:t>
            </a:r>
            <a:r>
              <a:rPr lang="hu-HU" altLang="hu-HU" sz="1500" b="1" dirty="0" smtClean="0">
                <a:latin typeface="Courier New" pitchFamily="49" charset="0"/>
                <a:cs typeface="Courier New" pitchFamily="49" charset="0"/>
              </a:rPr>
              <a:t>regiszter engedély</a:t>
            </a:r>
            <a:r>
              <a:rPr lang="en-US" altLang="hu-HU" sz="1500" b="1" dirty="0" smtClean="0">
                <a:latin typeface="Courier New" pitchFamily="49" charset="0"/>
                <a:cs typeface="Courier New" pitchFamily="49" charset="0"/>
              </a:rPr>
              <a:t>  </a:t>
            </a:r>
            <a:endParaRPr lang="en-US" altLang="hu-HU" sz="1500" b="1" dirty="0">
              <a:latin typeface="Courier New" pitchFamily="49" charset="0"/>
              <a:cs typeface="Courier New" pitchFamily="49" charset="0"/>
            </a:endParaRPr>
          </a:p>
          <a:p>
            <a:r>
              <a:rPr lang="en-US" altLang="hu-HU" sz="1500" b="1" dirty="0" err="1" smtClean="0">
                <a:latin typeface="Courier New" pitchFamily="49" charset="0"/>
                <a:cs typeface="Courier New" pitchFamily="49" charset="0"/>
              </a:rPr>
              <a:t>glVertexAttribPointer</a:t>
            </a:r>
            <a:r>
              <a:rPr lang="en-US" altLang="hu-HU" sz="1500" b="1" dirty="0" smtClean="0">
                <a:latin typeface="Courier New" pitchFamily="49" charset="0"/>
                <a:cs typeface="Courier New" pitchFamily="49" charset="0"/>
              </a:rPr>
              <a:t>(</a:t>
            </a:r>
            <a:r>
              <a:rPr lang="en-US" altLang="hu-HU" sz="1500" b="1" dirty="0" err="1" smtClean="0">
                <a:latin typeface="Courier New" pitchFamily="49" charset="0"/>
                <a:cs typeface="Courier New" pitchFamily="49" charset="0"/>
              </a:rPr>
              <a:t>reg</a:t>
            </a:r>
            <a:r>
              <a:rPr lang="en-US" altLang="hu-HU" sz="1500" b="1" dirty="0" smtClean="0">
                <a:latin typeface="Courier New" pitchFamily="49" charset="0"/>
                <a:cs typeface="Courier New" pitchFamily="49" charset="0"/>
              </a:rPr>
              <a:t>, …)</a:t>
            </a:r>
            <a:r>
              <a:rPr lang="hu-HU" altLang="hu-HU" sz="1500" b="1" dirty="0">
                <a:latin typeface="Courier New" pitchFamily="49" charset="0"/>
                <a:cs typeface="Courier New" pitchFamily="49" charset="0"/>
              </a:rPr>
              <a:t>	</a:t>
            </a:r>
            <a:r>
              <a:rPr lang="hu-HU" altLang="hu-HU" sz="1500" b="1" dirty="0" err="1" smtClean="0">
                <a:latin typeface="Courier New" pitchFamily="49" charset="0"/>
                <a:cs typeface="Courier New" pitchFamily="49" charset="0"/>
              </a:rPr>
              <a:t>bufferből</a:t>
            </a:r>
            <a:r>
              <a:rPr lang="hu-HU" altLang="hu-HU" sz="1500" b="1" dirty="0" smtClean="0">
                <a:latin typeface="Courier New" pitchFamily="49" charset="0"/>
                <a:cs typeface="Courier New" pitchFamily="49" charset="0"/>
              </a:rPr>
              <a:t> mely regiszterbe</a:t>
            </a:r>
          </a:p>
          <a:p>
            <a:pPr marL="0" indent="0">
              <a:spcBef>
                <a:spcPts val="0"/>
              </a:spcBef>
              <a:buNone/>
            </a:pPr>
            <a:r>
              <a:rPr lang="hu-HU" altLang="hu-HU" sz="2000" b="1" dirty="0" smtClean="0">
                <a:cs typeface="Courier New" pitchFamily="49" charset="0"/>
              </a:rPr>
              <a:t>Rajzolás és csővezeték management</a:t>
            </a:r>
            <a:endParaRPr lang="en-US" altLang="hu-HU" sz="600" b="1" dirty="0" smtClean="0">
              <a:latin typeface="Courier New" pitchFamily="49" charset="0"/>
              <a:cs typeface="Courier New" pitchFamily="49" charset="0"/>
            </a:endParaRPr>
          </a:p>
          <a:p>
            <a:r>
              <a:rPr lang="hu-HU" altLang="hu-HU" sz="1400" b="1" dirty="0" err="1">
                <a:latin typeface="Courier New" panose="02070309020205020404" pitchFamily="49" charset="0"/>
                <a:cs typeface="Courier New" panose="02070309020205020404" pitchFamily="49" charset="0"/>
              </a:rPr>
              <a:t>glDrawArrays</a:t>
            </a:r>
            <a:r>
              <a:rPr lang="hu-HU" altLang="hu-HU" sz="1400" b="1" dirty="0">
                <a:latin typeface="Courier New" panose="02070309020205020404" pitchFamily="49" charset="0"/>
                <a:cs typeface="Courier New" panose="02070309020205020404" pitchFamily="49" charset="0"/>
              </a:rPr>
              <a:t>(</a:t>
            </a:r>
            <a:r>
              <a:rPr lang="hu-HU" altLang="hu-HU" sz="1400" b="1" dirty="0" err="1">
                <a:latin typeface="Courier New" panose="02070309020205020404" pitchFamily="49" charset="0"/>
                <a:cs typeface="Courier New" panose="02070309020205020404" pitchFamily="49" charset="0"/>
              </a:rPr>
              <a:t>type</a:t>
            </a:r>
            <a:r>
              <a:rPr lang="hu-HU" altLang="hu-HU" sz="1400" b="1" dirty="0">
                <a:latin typeface="Courier New" panose="02070309020205020404" pitchFamily="49" charset="0"/>
                <a:cs typeface="Courier New" panose="02070309020205020404" pitchFamily="49" charset="0"/>
              </a:rPr>
              <a:t>, start, n)	</a:t>
            </a:r>
            <a:r>
              <a:rPr lang="en-US" altLang="hu-HU" sz="1400" b="1" dirty="0" smtClean="0">
                <a:latin typeface="Courier New" panose="02070309020205020404" pitchFamily="49" charset="0"/>
                <a:cs typeface="Courier New" panose="02070309020205020404" pitchFamily="49" charset="0"/>
              </a:rPr>
              <a:t>	</a:t>
            </a:r>
            <a:r>
              <a:rPr lang="hu-HU" altLang="hu-HU" sz="1400" b="1" dirty="0" err="1" smtClean="0">
                <a:latin typeface="Courier New" panose="02070309020205020404" pitchFamily="49" charset="0"/>
                <a:cs typeface="Courier New" panose="02070309020205020404" pitchFamily="49" charset="0"/>
              </a:rPr>
              <a:t>vao</a:t>
            </a:r>
            <a:r>
              <a:rPr lang="hu-HU" altLang="hu-HU" sz="1400" b="1" dirty="0" smtClean="0">
                <a:latin typeface="Courier New" panose="02070309020205020404" pitchFamily="49" charset="0"/>
                <a:cs typeface="Courier New" panose="02070309020205020404" pitchFamily="49" charset="0"/>
              </a:rPr>
              <a:t> </a:t>
            </a:r>
            <a:r>
              <a:rPr lang="hu-HU" altLang="hu-HU" sz="1400" b="1" dirty="0" err="1">
                <a:latin typeface="Courier New" panose="02070309020205020404" pitchFamily="49" charset="0"/>
                <a:cs typeface="Courier New" panose="02070309020205020404" pitchFamily="49" charset="0"/>
              </a:rPr>
              <a:t>bufferek</a:t>
            </a:r>
            <a:r>
              <a:rPr lang="hu-HU" altLang="hu-HU" sz="1400" b="1" dirty="0">
                <a:latin typeface="Courier New" panose="02070309020205020404" pitchFamily="49" charset="0"/>
                <a:cs typeface="Courier New" panose="02070309020205020404" pitchFamily="49" charset="0"/>
              </a:rPr>
              <a:t> felrajzolása	</a:t>
            </a:r>
            <a:endParaRPr lang="en-US" altLang="hu-HU" sz="500" b="1" dirty="0">
              <a:latin typeface="Courier New" panose="02070309020205020404" pitchFamily="49" charset="0"/>
              <a:cs typeface="Courier New" panose="02070309020205020404" pitchFamily="49" charset="0"/>
            </a:endParaRPr>
          </a:p>
          <a:p>
            <a:r>
              <a:rPr lang="en-US" altLang="hu-HU" sz="1400" b="1" dirty="0" err="1">
                <a:latin typeface="Courier New" panose="02070309020205020404" pitchFamily="49" charset="0"/>
                <a:cs typeface="Courier New" panose="02070309020205020404" pitchFamily="49" charset="0"/>
              </a:rPr>
              <a:t>glClearColor</a:t>
            </a:r>
            <a:r>
              <a:rPr lang="en-US" altLang="hu-HU" sz="1400" b="1" dirty="0">
                <a:latin typeface="Courier New" panose="02070309020205020404" pitchFamily="49" charset="0"/>
                <a:cs typeface="Courier New" panose="02070309020205020404" pitchFamily="49" charset="0"/>
              </a:rPr>
              <a:t>(</a:t>
            </a:r>
            <a:r>
              <a:rPr lang="hu-HU" altLang="hu-HU" sz="1400" b="1" dirty="0">
                <a:latin typeface="Courier New" panose="02070309020205020404" pitchFamily="49" charset="0"/>
                <a:cs typeface="Courier New" panose="02070309020205020404" pitchFamily="49" charset="0"/>
              </a:rPr>
              <a:t>r, g, b, a</a:t>
            </a:r>
            <a:r>
              <a:rPr lang="en-US" altLang="hu-HU" sz="1400" b="1" dirty="0">
                <a:latin typeface="Courier New" panose="02070309020205020404" pitchFamily="49" charset="0"/>
                <a:cs typeface="Courier New" panose="02070309020205020404" pitchFamily="49" charset="0"/>
              </a:rPr>
              <a:t>)</a:t>
            </a:r>
            <a:r>
              <a:rPr lang="hu-HU" altLang="hu-HU" sz="1400" b="1" dirty="0">
                <a:latin typeface="Courier New" panose="02070309020205020404" pitchFamily="49" charset="0"/>
                <a:cs typeface="Courier New" panose="02070309020205020404" pitchFamily="49" charset="0"/>
              </a:rPr>
              <a:t>		háttér törlési szín</a:t>
            </a:r>
            <a:endParaRPr lang="en-US" altLang="hu-HU" sz="1400" b="1" dirty="0">
              <a:latin typeface="Courier New" panose="02070309020205020404" pitchFamily="49" charset="0"/>
              <a:cs typeface="Courier New" panose="02070309020205020404" pitchFamily="49" charset="0"/>
            </a:endParaRPr>
          </a:p>
          <a:p>
            <a:r>
              <a:rPr lang="en-US" altLang="hu-HU" sz="1400" b="1" dirty="0" err="1">
                <a:latin typeface="Courier New" panose="02070309020205020404" pitchFamily="49" charset="0"/>
                <a:cs typeface="Courier New" panose="02070309020205020404" pitchFamily="49" charset="0"/>
              </a:rPr>
              <a:t>glClear</a:t>
            </a:r>
            <a:r>
              <a:rPr lang="en-US" altLang="hu-HU" sz="1400" b="1" dirty="0">
                <a:latin typeface="Courier New" panose="02070309020205020404" pitchFamily="49" charset="0"/>
                <a:cs typeface="Courier New" panose="02070309020205020404" pitchFamily="49" charset="0"/>
              </a:rPr>
              <a:t>(</a:t>
            </a:r>
            <a:r>
              <a:rPr lang="hu-HU" altLang="hu-HU" sz="1400" b="1" dirty="0" err="1">
                <a:latin typeface="Courier New" panose="02070309020205020404" pitchFamily="49" charset="0"/>
                <a:cs typeface="Courier New" panose="02070309020205020404" pitchFamily="49" charset="0"/>
              </a:rPr>
              <a:t>buffer</a:t>
            </a:r>
            <a:r>
              <a:rPr lang="en-US" altLang="hu-HU" sz="1400" b="1" dirty="0">
                <a:latin typeface="Courier New" panose="02070309020205020404" pitchFamily="49" charset="0"/>
                <a:cs typeface="Courier New" panose="02070309020205020404" pitchFamily="49" charset="0"/>
              </a:rPr>
              <a:t>)</a:t>
            </a:r>
            <a:r>
              <a:rPr lang="hu-HU" altLang="hu-HU" sz="1400" b="1" dirty="0">
                <a:latin typeface="Courier New" panose="02070309020205020404" pitchFamily="49" charset="0"/>
                <a:cs typeface="Courier New" panose="02070309020205020404" pitchFamily="49" charset="0"/>
              </a:rPr>
              <a:t>			háttér törlés</a:t>
            </a:r>
            <a:endParaRPr lang="en-US" altLang="hu-HU" sz="1400" b="1" dirty="0">
              <a:latin typeface="Courier New" panose="02070309020205020404" pitchFamily="49" charset="0"/>
              <a:cs typeface="Courier New" panose="02070309020205020404" pitchFamily="49" charset="0"/>
            </a:endParaRPr>
          </a:p>
          <a:p>
            <a:r>
              <a:rPr lang="en-US" altLang="hu-HU" sz="1400" b="1" dirty="0" err="1">
                <a:latin typeface="Courier New" panose="02070309020205020404" pitchFamily="49" charset="0"/>
                <a:cs typeface="Courier New" panose="02070309020205020404" pitchFamily="49" charset="0"/>
              </a:rPr>
              <a:t>glViewport</a:t>
            </a:r>
            <a:r>
              <a:rPr lang="en-US" altLang="hu-HU" sz="1400" b="1" dirty="0">
                <a:latin typeface="Courier New" panose="02070309020205020404" pitchFamily="49" charset="0"/>
                <a:cs typeface="Courier New" panose="02070309020205020404" pitchFamily="49" charset="0"/>
              </a:rPr>
              <a:t>(</a:t>
            </a:r>
            <a:r>
              <a:rPr lang="hu-HU" altLang="hu-HU" sz="1400" b="1" dirty="0">
                <a:latin typeface="Courier New" panose="02070309020205020404" pitchFamily="49" charset="0"/>
                <a:cs typeface="Courier New" panose="02070309020205020404" pitchFamily="49" charset="0"/>
              </a:rPr>
              <a:t>l, b, w, h</a:t>
            </a:r>
            <a:r>
              <a:rPr lang="en-US" altLang="hu-HU" sz="1400" b="1" dirty="0">
                <a:latin typeface="Courier New" panose="02070309020205020404" pitchFamily="49" charset="0"/>
                <a:cs typeface="Courier New" panose="02070309020205020404" pitchFamily="49" charset="0"/>
              </a:rPr>
              <a:t>)</a:t>
            </a:r>
            <a:r>
              <a:rPr lang="hu-HU" altLang="hu-HU" sz="1400" b="1" dirty="0">
                <a:latin typeface="Courier New" panose="02070309020205020404" pitchFamily="49" charset="0"/>
                <a:cs typeface="Courier New" panose="02070309020205020404" pitchFamily="49" charset="0"/>
              </a:rPr>
              <a:t>		</a:t>
            </a:r>
            <a:r>
              <a:rPr lang="en-US" altLang="hu-HU" sz="1400" b="1" dirty="0" smtClean="0">
                <a:latin typeface="Courier New" panose="02070309020205020404" pitchFamily="49" charset="0"/>
                <a:cs typeface="Courier New" panose="02070309020205020404" pitchFamily="49" charset="0"/>
              </a:rPr>
              <a:t>	</a:t>
            </a:r>
            <a:r>
              <a:rPr lang="hu-HU" altLang="hu-HU" sz="1400" b="1" dirty="0" smtClean="0">
                <a:latin typeface="Courier New" panose="02070309020205020404" pitchFamily="49" charset="0"/>
                <a:cs typeface="Courier New" panose="02070309020205020404" pitchFamily="49" charset="0"/>
              </a:rPr>
              <a:t>fénykép </a:t>
            </a:r>
            <a:r>
              <a:rPr lang="hu-HU" altLang="hu-HU" sz="1400" b="1" dirty="0">
                <a:latin typeface="Courier New" panose="02070309020205020404" pitchFamily="49" charset="0"/>
                <a:cs typeface="Courier New" panose="02070309020205020404" pitchFamily="49" charset="0"/>
              </a:rPr>
              <a:t>méret</a:t>
            </a:r>
            <a:endParaRPr lang="en-US" altLang="hu-HU" sz="1400" b="1" dirty="0">
              <a:latin typeface="Courier New" panose="02070309020205020404" pitchFamily="49" charset="0"/>
              <a:cs typeface="Courier New" panose="02070309020205020404" pitchFamily="49" charset="0"/>
            </a:endParaRPr>
          </a:p>
          <a:p>
            <a:r>
              <a:rPr lang="en-US" altLang="hu-HU" sz="1400" b="1" dirty="0" err="1">
                <a:latin typeface="Courier New" panose="02070309020205020404" pitchFamily="49" charset="0"/>
                <a:cs typeface="Courier New" panose="02070309020205020404" pitchFamily="49" charset="0"/>
              </a:rPr>
              <a:t>glPointSize</a:t>
            </a:r>
            <a:r>
              <a:rPr lang="en-US" altLang="hu-HU" sz="1400" b="1" dirty="0">
                <a:latin typeface="Courier New" panose="02070309020205020404" pitchFamily="49" charset="0"/>
                <a:cs typeface="Courier New" panose="02070309020205020404" pitchFamily="49" charset="0"/>
              </a:rPr>
              <a:t>(</a:t>
            </a:r>
            <a:r>
              <a:rPr lang="hu-HU" altLang="hu-HU" sz="1400" b="1" dirty="0" err="1">
                <a:latin typeface="Courier New" panose="02070309020205020404" pitchFamily="49" charset="0"/>
                <a:cs typeface="Courier New" panose="02070309020205020404" pitchFamily="49" charset="0"/>
              </a:rPr>
              <a:t>size</a:t>
            </a:r>
            <a:r>
              <a:rPr lang="en-US" altLang="hu-HU" sz="1400" b="1" dirty="0">
                <a:latin typeface="Courier New" panose="02070309020205020404" pitchFamily="49" charset="0"/>
                <a:cs typeface="Courier New" panose="02070309020205020404" pitchFamily="49" charset="0"/>
              </a:rPr>
              <a:t>)</a:t>
            </a:r>
            <a:r>
              <a:rPr lang="hu-HU" altLang="hu-HU" sz="1400" b="1" dirty="0">
                <a:latin typeface="Courier New" panose="02070309020205020404" pitchFamily="49" charset="0"/>
                <a:cs typeface="Courier New" panose="02070309020205020404" pitchFamily="49" charset="0"/>
              </a:rPr>
              <a:t>			pont méret</a:t>
            </a:r>
            <a:endParaRPr lang="en-US" altLang="hu-HU" sz="1400" b="1" dirty="0">
              <a:latin typeface="Courier New" panose="02070309020205020404" pitchFamily="49" charset="0"/>
              <a:cs typeface="Courier New" panose="02070309020205020404" pitchFamily="49" charset="0"/>
            </a:endParaRPr>
          </a:p>
          <a:p>
            <a:r>
              <a:rPr lang="en-US" altLang="hu-HU" sz="1400" b="1" dirty="0" err="1">
                <a:latin typeface="Courier New" panose="02070309020205020404" pitchFamily="49" charset="0"/>
                <a:cs typeface="Courier New" panose="02070309020205020404" pitchFamily="49" charset="0"/>
              </a:rPr>
              <a:t>glLineWidth</a:t>
            </a:r>
            <a:r>
              <a:rPr lang="en-US" altLang="hu-HU" sz="1400" b="1" dirty="0">
                <a:latin typeface="Courier New" panose="02070309020205020404" pitchFamily="49" charset="0"/>
                <a:cs typeface="Courier New" panose="02070309020205020404" pitchFamily="49" charset="0"/>
              </a:rPr>
              <a:t>(</a:t>
            </a:r>
            <a:r>
              <a:rPr lang="hu-HU" altLang="hu-HU" sz="1400" b="1" dirty="0" err="1">
                <a:latin typeface="Courier New" panose="02070309020205020404" pitchFamily="49" charset="0"/>
                <a:cs typeface="Courier New" panose="02070309020205020404" pitchFamily="49" charset="0"/>
              </a:rPr>
              <a:t>width</a:t>
            </a:r>
            <a:r>
              <a:rPr lang="en-US" altLang="hu-HU" sz="1400" b="1" dirty="0">
                <a:latin typeface="Courier New" panose="02070309020205020404" pitchFamily="49" charset="0"/>
                <a:cs typeface="Courier New" panose="02070309020205020404" pitchFamily="49" charset="0"/>
              </a:rPr>
              <a:t>)</a:t>
            </a:r>
            <a:r>
              <a:rPr lang="hu-HU" altLang="hu-HU" sz="1400" b="1" dirty="0">
                <a:latin typeface="Courier New" panose="02070309020205020404" pitchFamily="49" charset="0"/>
                <a:cs typeface="Courier New" panose="02070309020205020404" pitchFamily="49" charset="0"/>
              </a:rPr>
              <a:t>			vonal vastagság</a:t>
            </a:r>
          </a:p>
        </p:txBody>
      </p:sp>
    </p:spTree>
    <p:extLst>
      <p:ext uri="{BB962C8B-B14F-4D97-AF65-F5344CB8AC3E}">
        <p14:creationId xmlns:p14="http://schemas.microsoft.com/office/powerpoint/2010/main" val="59359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24703" y="0"/>
            <a:ext cx="8147248" cy="857250"/>
          </a:xfrm>
        </p:spPr>
        <p:txBody>
          <a:bodyPr/>
          <a:lstStyle/>
          <a:p>
            <a:r>
              <a:rPr lang="hu-HU" dirty="0" err="1">
                <a:solidFill>
                  <a:srgbClr val="FF0000"/>
                </a:solidFill>
              </a:rPr>
              <a:t>f</a:t>
            </a:r>
            <a:r>
              <a:rPr lang="hu-HU" dirty="0" err="1" smtClean="0">
                <a:solidFill>
                  <a:srgbClr val="FF0000"/>
                </a:solidFill>
              </a:rPr>
              <a:t>ramework.h</a:t>
            </a:r>
            <a:endParaRPr lang="en-US" dirty="0">
              <a:solidFill>
                <a:srgbClr val="FF0000"/>
              </a:solidFill>
            </a:endParaRPr>
          </a:p>
        </p:txBody>
      </p:sp>
      <p:sp>
        <p:nvSpPr>
          <p:cNvPr id="4" name="Szövegdoboz 3"/>
          <p:cNvSpPr txBox="1"/>
          <p:nvPr/>
        </p:nvSpPr>
        <p:spPr>
          <a:xfrm>
            <a:off x="719572" y="901623"/>
            <a:ext cx="7590539" cy="4370427"/>
          </a:xfrm>
          <a:prstGeom prst="rect">
            <a:avLst/>
          </a:prstGeom>
          <a:noFill/>
        </p:spPr>
        <p:txBody>
          <a:bodyPr wrap="none" rtlCol="0">
            <a:spAutoFit/>
          </a:bodyPr>
          <a:lstStyle/>
          <a:p>
            <a:r>
              <a:rPr lang="en-US" sz="1600" b="1" dirty="0" smtClean="0">
                <a:latin typeface="Courier New" panose="02070309020205020404" pitchFamily="49" charset="0"/>
                <a:cs typeface="Courier New" panose="02070309020205020404" pitchFamily="49" charset="0"/>
              </a:rPr>
              <a:t>include: </a:t>
            </a:r>
            <a:r>
              <a:rPr lang="en-US" sz="1600" b="1" dirty="0">
                <a:latin typeface="Courier New" panose="02070309020205020404" pitchFamily="49" charset="0"/>
                <a:cs typeface="Courier New" panose="02070309020205020404" pitchFamily="49" charset="0"/>
              </a:rPr>
              <a:t>&lt;</a:t>
            </a:r>
            <a:r>
              <a:rPr lang="en-US" sz="1600" b="1" dirty="0" err="1">
                <a:latin typeface="Courier New" panose="02070309020205020404" pitchFamily="49" charset="0"/>
                <a:cs typeface="Courier New" panose="02070309020205020404" pitchFamily="49" charset="0"/>
              </a:rPr>
              <a:t>stdio.h</a:t>
            </a:r>
            <a:r>
              <a:rPr lang="en-US" sz="1600" b="1" dirty="0" smtClean="0">
                <a:latin typeface="Courier New" panose="02070309020205020404" pitchFamily="49" charset="0"/>
                <a:cs typeface="Courier New" panose="02070309020205020404" pitchFamily="49" charset="0"/>
              </a:rPr>
              <a:t>&gt;, &lt;</a:t>
            </a:r>
            <a:r>
              <a:rPr lang="en-US" sz="1600" b="1" dirty="0" err="1">
                <a:latin typeface="Courier New" panose="02070309020205020404" pitchFamily="49" charset="0"/>
                <a:cs typeface="Courier New" panose="02070309020205020404" pitchFamily="49" charset="0"/>
              </a:rPr>
              <a:t>stdlib.h</a:t>
            </a:r>
            <a:r>
              <a:rPr lang="en-US" sz="1600" b="1" dirty="0" smtClean="0">
                <a:latin typeface="Courier New" panose="02070309020205020404" pitchFamily="49" charset="0"/>
                <a:cs typeface="Courier New" panose="02070309020205020404" pitchFamily="49" charset="0"/>
              </a:rPr>
              <a:t>&gt;, &lt;</a:t>
            </a:r>
            <a:r>
              <a:rPr lang="en-US" sz="1600" b="1" dirty="0" err="1">
                <a:latin typeface="Courier New" panose="02070309020205020404" pitchFamily="49" charset="0"/>
                <a:cs typeface="Courier New" panose="02070309020205020404" pitchFamily="49" charset="0"/>
              </a:rPr>
              <a:t>math.h</a:t>
            </a:r>
            <a:r>
              <a:rPr lang="en-US" sz="1600" b="1" dirty="0" smtClean="0">
                <a:latin typeface="Courier New" panose="02070309020205020404" pitchFamily="49" charset="0"/>
                <a:cs typeface="Courier New" panose="02070309020205020404" pitchFamily="49" charset="0"/>
              </a:rPr>
              <a:t>&gt;, &lt;</a:t>
            </a:r>
            <a:r>
              <a:rPr lang="en-US" sz="1600" b="1" dirty="0">
                <a:latin typeface="Courier New" panose="02070309020205020404" pitchFamily="49" charset="0"/>
                <a:cs typeface="Courier New" panose="02070309020205020404" pitchFamily="49" charset="0"/>
              </a:rPr>
              <a:t>vector</a:t>
            </a:r>
            <a:r>
              <a:rPr lang="en-US" sz="1600" b="1" dirty="0" smtClean="0">
                <a:latin typeface="Courier New" panose="02070309020205020404" pitchFamily="49" charset="0"/>
                <a:cs typeface="Courier New" panose="02070309020205020404" pitchFamily="49" charset="0"/>
              </a:rPr>
              <a:t>&gt;, &lt;</a:t>
            </a:r>
            <a:r>
              <a:rPr lang="en-US" sz="1600" b="1" dirty="0">
                <a:latin typeface="Courier New" panose="02070309020205020404" pitchFamily="49" charset="0"/>
                <a:cs typeface="Courier New" panose="02070309020205020404" pitchFamily="49" charset="0"/>
              </a:rPr>
              <a:t>string&gt;</a:t>
            </a:r>
          </a:p>
          <a:p>
            <a:r>
              <a:rPr lang="en-US" sz="1600" b="1" dirty="0" smtClean="0">
                <a:latin typeface="Courier New" panose="02070309020205020404" pitchFamily="49" charset="0"/>
                <a:cs typeface="Courier New" panose="02070309020205020404" pitchFamily="49" charset="0"/>
              </a:rPr>
              <a:t>         if windows &lt;</a:t>
            </a:r>
            <a:r>
              <a:rPr lang="en-US" sz="1600" b="1" dirty="0" err="1" smtClean="0">
                <a:latin typeface="Courier New" panose="02070309020205020404" pitchFamily="49" charset="0"/>
                <a:cs typeface="Courier New" panose="02070309020205020404" pitchFamily="49" charset="0"/>
              </a:rPr>
              <a:t>windows.h</a:t>
            </a:r>
            <a:r>
              <a:rPr lang="en-US" sz="1600" b="1" dirty="0" smtClean="0">
                <a:latin typeface="Courier New" panose="02070309020205020404" pitchFamily="49" charset="0"/>
                <a:cs typeface="Courier New" panose="02070309020205020404" pitchFamily="49" charset="0"/>
              </a:rPr>
              <a:t>&gt;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&lt;</a:t>
            </a:r>
            <a:r>
              <a:rPr lang="en-US" sz="1600" b="1" dirty="0">
                <a:latin typeface="Courier New" panose="02070309020205020404" pitchFamily="49" charset="0"/>
                <a:cs typeface="Courier New" panose="02070309020205020404" pitchFamily="49" charset="0"/>
              </a:rPr>
              <a:t>GL/</a:t>
            </a:r>
            <a:r>
              <a:rPr lang="en-US" sz="1600" b="1" dirty="0" err="1">
                <a:latin typeface="Courier New" panose="02070309020205020404" pitchFamily="49" charset="0"/>
                <a:cs typeface="Courier New" panose="02070309020205020404" pitchFamily="49" charset="0"/>
              </a:rPr>
              <a:t>glew.h</a:t>
            </a:r>
            <a:r>
              <a:rPr lang="en-US" sz="1600" b="1" dirty="0" smtClean="0">
                <a:latin typeface="Courier New" panose="02070309020205020404" pitchFamily="49" charset="0"/>
                <a:cs typeface="Courier New" panose="02070309020205020404" pitchFamily="49" charset="0"/>
              </a:rPr>
              <a:t>&gt;, &lt;</a:t>
            </a:r>
            <a:r>
              <a:rPr lang="en-US" sz="1600" b="1" dirty="0">
                <a:latin typeface="Courier New" panose="02070309020205020404" pitchFamily="49" charset="0"/>
                <a:cs typeface="Courier New" panose="02070309020205020404" pitchFamily="49" charset="0"/>
              </a:rPr>
              <a:t>GL/</a:t>
            </a:r>
            <a:r>
              <a:rPr lang="en-US" sz="1600" b="1" dirty="0" err="1">
                <a:latin typeface="Courier New" panose="02070309020205020404" pitchFamily="49" charset="0"/>
                <a:cs typeface="Courier New" panose="02070309020205020404" pitchFamily="49" charset="0"/>
              </a:rPr>
              <a:t>freeglut.h</a:t>
            </a:r>
            <a:r>
              <a:rPr lang="en-US" sz="1600" b="1" dirty="0" smtClean="0">
                <a:latin typeface="Courier New" panose="02070309020205020404" pitchFamily="49" charset="0"/>
                <a:cs typeface="Courier New" panose="02070309020205020404" pitchFamily="49" charset="0"/>
              </a:rPr>
              <a:t>&gt;</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must be downloaded </a:t>
            </a:r>
            <a:endParaRPr lang="hu-HU" sz="1600" b="1" dirty="0" smtClean="0">
              <a:latin typeface="Courier New" panose="02070309020205020404" pitchFamily="49" charset="0"/>
              <a:cs typeface="Courier New" panose="02070309020205020404" pitchFamily="49" charset="0"/>
            </a:endParaRPr>
          </a:p>
          <a:p>
            <a:endParaRPr lang="en-US" sz="200" b="1" dirty="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const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unsigned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windowWidth</a:t>
            </a:r>
            <a:r>
              <a:rPr lang="en-US" sz="1600" b="1" dirty="0">
                <a:latin typeface="Courier New" panose="02070309020205020404" pitchFamily="49" charset="0"/>
                <a:cs typeface="Courier New" panose="02070309020205020404" pitchFamily="49" charset="0"/>
              </a:rPr>
              <a:t> = 600, </a:t>
            </a:r>
            <a:r>
              <a:rPr lang="en-US" sz="1600" b="1" dirty="0" err="1">
                <a:latin typeface="Courier New" panose="02070309020205020404" pitchFamily="49" charset="0"/>
                <a:cs typeface="Courier New" panose="02070309020205020404" pitchFamily="49" charset="0"/>
              </a:rPr>
              <a:t>windowHeight</a:t>
            </a:r>
            <a:r>
              <a:rPr lang="en-US" sz="1600" b="1" dirty="0">
                <a:latin typeface="Courier New" panose="02070309020205020404" pitchFamily="49" charset="0"/>
                <a:cs typeface="Courier New" panose="02070309020205020404" pitchFamily="49" charset="0"/>
              </a:rPr>
              <a:t> = 600</a:t>
            </a:r>
            <a:r>
              <a:rPr lang="en-US" sz="1600" b="1" dirty="0" smtClean="0">
                <a:latin typeface="Courier New" panose="02070309020205020404" pitchFamily="49" charset="0"/>
                <a:cs typeface="Courier New" panose="02070309020205020404" pitchFamily="49" charset="0"/>
              </a:rPr>
              <a:t>;</a:t>
            </a:r>
            <a:endParaRPr lang="hu-HU" sz="1600" b="1" dirty="0" smtClean="0">
              <a:latin typeface="Courier New" panose="02070309020205020404" pitchFamily="49" charset="0"/>
              <a:cs typeface="Courier New" panose="02070309020205020404" pitchFamily="49" charset="0"/>
            </a:endParaRPr>
          </a:p>
          <a:p>
            <a:endParaRPr lang="hu-HU" sz="200" b="1" dirty="0">
              <a:latin typeface="Courier New" panose="02070309020205020404" pitchFamily="49" charset="0"/>
              <a:cs typeface="Courier New" panose="02070309020205020404" pitchFamily="49" charset="0"/>
            </a:endParaRPr>
          </a:p>
          <a:p>
            <a:r>
              <a:rPr lang="en-US" sz="1600" b="1" dirty="0" err="1">
                <a:latin typeface="Courier New" panose="02070309020205020404" pitchFamily="49" charset="0"/>
                <a:cs typeface="Courier New" panose="02070309020205020404" pitchFamily="49" charset="0"/>
              </a:rPr>
              <a:t>struct</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vec2, vec3, vec4, mat4;</a:t>
            </a:r>
            <a:endParaRPr lang="en-US" sz="1600" b="1" dirty="0">
              <a:latin typeface="Courier New" panose="02070309020205020404" pitchFamily="49" charset="0"/>
              <a:cs typeface="Courier New" panose="02070309020205020404" pitchFamily="49" charset="0"/>
            </a:endParaRPr>
          </a:p>
          <a:p>
            <a:endParaRPr lang="en-US" sz="700" b="1" dirty="0">
              <a:latin typeface="Courier New" panose="02070309020205020404" pitchFamily="49" charset="0"/>
              <a:cs typeface="Courier New" panose="02070309020205020404" pitchFamily="49" charset="0"/>
            </a:endParaRPr>
          </a:p>
          <a:p>
            <a:r>
              <a:rPr lang="en-US" sz="1600" b="1" dirty="0" err="1" smtClean="0">
                <a:latin typeface="Courier New" panose="02070309020205020404" pitchFamily="49" charset="0"/>
                <a:cs typeface="Courier New" panose="02070309020205020404" pitchFamily="49" charset="0"/>
              </a:rPr>
              <a:t>struct</a:t>
            </a:r>
            <a:r>
              <a:rPr lang="en-US" sz="1600" b="1" dirty="0" smtClean="0">
                <a:latin typeface="Courier New" panose="02070309020205020404" pitchFamily="49" charset="0"/>
                <a:cs typeface="Courier New" panose="02070309020205020404" pitchFamily="49" charset="0"/>
              </a:rPr>
              <a:t> Texture {</a:t>
            </a:r>
          </a:p>
          <a:p>
            <a:r>
              <a:rPr lang="en-US" sz="1600" b="1" dirty="0" smtClean="0">
                <a:latin typeface="Courier New" panose="02070309020205020404" pitchFamily="49" charset="0"/>
                <a:cs typeface="Courier New" panose="02070309020205020404" pitchFamily="49" charset="0"/>
              </a:rPr>
              <a:t>   unsigned </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textureId</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void create(…);</a:t>
            </a:r>
          </a:p>
          <a:p>
            <a:r>
              <a:rPr lang="en-US" sz="1600" b="1" dirty="0" smtClean="0">
                <a:latin typeface="Courier New" panose="02070309020205020404" pitchFamily="49" charset="0"/>
                <a:cs typeface="Courier New" panose="02070309020205020404" pitchFamily="49" charset="0"/>
              </a:rPr>
              <a:t>};</a:t>
            </a:r>
          </a:p>
          <a:p>
            <a:endParaRPr lang="en-US" sz="4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class </a:t>
            </a:r>
            <a:r>
              <a:rPr lang="en-US" sz="1600" b="1" dirty="0" err="1">
                <a:latin typeface="Courier New" panose="02070309020205020404" pitchFamily="49" charset="0"/>
                <a:cs typeface="Courier New" panose="02070309020205020404" pitchFamily="49" charset="0"/>
              </a:rPr>
              <a:t>GPUProgram</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bool </a:t>
            </a:r>
            <a:r>
              <a:rPr lang="en-US" sz="1600" b="1" dirty="0" smtClean="0">
                <a:latin typeface="Courier New" panose="02070309020205020404" pitchFamily="49" charset="0"/>
                <a:cs typeface="Courier New" panose="02070309020205020404" pitchFamily="49" charset="0"/>
              </a:rPr>
              <a:t>create(char</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vertShader</a:t>
            </a:r>
            <a:r>
              <a:rPr lang="en-US" sz="1600" b="1" dirty="0">
                <a:latin typeface="Courier New" panose="02070309020205020404" pitchFamily="49" charset="0"/>
                <a:cs typeface="Courier New" panose="02070309020205020404" pitchFamily="49" charset="0"/>
              </a:rPr>
              <a:t>, </a:t>
            </a:r>
            <a:endParaRPr lang="hu-HU" sz="1600" b="1" dirty="0" smtClean="0">
              <a:latin typeface="Courier New" panose="02070309020205020404" pitchFamily="49" charset="0"/>
              <a:cs typeface="Courier New" panose="02070309020205020404" pitchFamily="49" charset="0"/>
            </a:endParaRPr>
          </a:p>
          <a:p>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char </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fragShader</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char </a:t>
            </a:r>
            <a:r>
              <a:rPr lang="en-US"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o</a:t>
            </a:r>
            <a:r>
              <a:rPr lang="en-US" sz="1600" b="1" dirty="0" err="1" smtClean="0">
                <a:latin typeface="Courier New" panose="02070309020205020404" pitchFamily="49" charset="0"/>
                <a:cs typeface="Courier New" panose="02070309020205020404" pitchFamily="49" charset="0"/>
              </a:rPr>
              <a:t>utputName</a:t>
            </a:r>
            <a:r>
              <a:rPr lang="en-US" sz="1600" b="1" dirty="0">
                <a:latin typeface="Courier New" panose="02070309020205020404" pitchFamily="49" charset="0"/>
                <a:cs typeface="Courier New" panose="02070309020205020404" pitchFamily="49" charset="0"/>
              </a:rPr>
              <a:t>, </a:t>
            </a:r>
            <a:endParaRPr lang="hu-HU" sz="1600" b="1" dirty="0" smtClean="0">
              <a:latin typeface="Courier New" panose="02070309020205020404" pitchFamily="49" charset="0"/>
              <a:cs typeface="Courier New" panose="02070309020205020404" pitchFamily="49" charset="0"/>
            </a:endParaRPr>
          </a:p>
          <a:p>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char </a:t>
            </a:r>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geomShader</a:t>
            </a:r>
            <a:r>
              <a:rPr lang="hu-HU" sz="1600" b="1" dirty="0" smtClean="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nullptr</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void Use();</a:t>
            </a:r>
          </a:p>
          <a:p>
            <a:r>
              <a:rPr lang="en-US" sz="1600" b="1" dirty="0">
                <a:latin typeface="Courier New" panose="02070309020205020404" pitchFamily="49" charset="0"/>
                <a:cs typeface="Courier New" panose="02070309020205020404" pitchFamily="49" charset="0"/>
              </a:rPr>
              <a:t>   void </a:t>
            </a:r>
            <a:r>
              <a:rPr lang="en-US" sz="1600" b="1" dirty="0" err="1">
                <a:latin typeface="Courier New" panose="02070309020205020404" pitchFamily="49" charset="0"/>
                <a:cs typeface="Courier New" panose="02070309020205020404" pitchFamily="49" charset="0"/>
              </a:rPr>
              <a:t>setUniform</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4884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84497" y="87474"/>
            <a:ext cx="9098966" cy="5324535"/>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#include "</a:t>
            </a:r>
            <a:r>
              <a:rPr lang="en-US" sz="1400" b="1" dirty="0" err="1">
                <a:latin typeface="Courier New" panose="02070309020205020404" pitchFamily="49" charset="0"/>
                <a:cs typeface="Courier New" panose="02070309020205020404" pitchFamily="49" charset="0"/>
              </a:rPr>
              <a:t>framework.h</a:t>
            </a:r>
            <a:r>
              <a:rPr lang="en-US" sz="1400" b="1" dirty="0" smtClean="0">
                <a:latin typeface="Courier New" panose="02070309020205020404" pitchFamily="49" charset="0"/>
                <a:cs typeface="Courier New" panose="02070309020205020404" pitchFamily="49" charset="0"/>
              </a:rPr>
              <a:t>"</a:t>
            </a:r>
            <a:endParaRPr lang="en-US" sz="600" b="1" dirty="0">
              <a:latin typeface="Courier New" panose="02070309020205020404" pitchFamily="49" charset="0"/>
              <a:cs typeface="Courier New" panose="02070309020205020404" pitchFamily="49" charset="0"/>
            </a:endParaRPr>
          </a:p>
          <a:p>
            <a:r>
              <a:rPr lang="en-US" sz="14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400" b="1" dirty="0" err="1">
                <a:solidFill>
                  <a:schemeClr val="bg1">
                    <a:lumMod val="50000"/>
                  </a:schemeClr>
                </a:solidFill>
                <a:latin typeface="Courier New" panose="02070309020205020404" pitchFamily="49" charset="0"/>
                <a:cs typeface="Courier New" panose="02070309020205020404" pitchFamily="49" charset="0"/>
              </a:rPr>
              <a:t>onInitialization</a:t>
            </a:r>
            <a:r>
              <a:rPr lang="en-US" sz="1400" b="1" dirty="0" smtClean="0">
                <a:solidFill>
                  <a:schemeClr val="bg1">
                    <a:lumMod val="50000"/>
                  </a:schemeClr>
                </a:solidFill>
                <a:latin typeface="Courier New" panose="02070309020205020404" pitchFamily="49" charset="0"/>
                <a:cs typeface="Courier New" panose="02070309020205020404" pitchFamily="49" charset="0"/>
              </a:rPr>
              <a:t>(); // </a:t>
            </a:r>
            <a:r>
              <a:rPr lang="en-US" sz="1400" b="1" dirty="0" err="1" smtClean="0">
                <a:solidFill>
                  <a:schemeClr val="bg1">
                    <a:lumMod val="50000"/>
                  </a:schemeClr>
                </a:solidFill>
                <a:latin typeface="Courier New" panose="02070309020205020404" pitchFamily="49" charset="0"/>
                <a:cs typeface="Courier New" panose="02070309020205020404" pitchFamily="49" charset="0"/>
              </a:rPr>
              <a:t>Init</a:t>
            </a:r>
            <a:endParaRPr lang="en-US" sz="1400" b="1" dirty="0" smtClean="0">
              <a:solidFill>
                <a:schemeClr val="bg1">
                  <a:lumMod val="50000"/>
                </a:schemeClr>
              </a:solidFill>
              <a:latin typeface="Courier New" panose="02070309020205020404" pitchFamily="49" charset="0"/>
              <a:cs typeface="Courier New" panose="02070309020205020404" pitchFamily="49" charset="0"/>
            </a:endParaRPr>
          </a:p>
          <a:p>
            <a:r>
              <a:rPr lang="en-US" sz="14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400" b="1" dirty="0" err="1" smtClean="0">
                <a:solidFill>
                  <a:schemeClr val="bg1">
                    <a:lumMod val="50000"/>
                  </a:schemeClr>
                </a:solidFill>
                <a:latin typeface="Courier New" panose="02070309020205020404" pitchFamily="49" charset="0"/>
                <a:cs typeface="Courier New" panose="02070309020205020404" pitchFamily="49" charset="0"/>
              </a:rPr>
              <a:t>onDisplay</a:t>
            </a:r>
            <a:r>
              <a:rPr lang="en-US" sz="1400" b="1" dirty="0" smtClean="0">
                <a:solidFill>
                  <a:schemeClr val="bg1">
                    <a:lumMod val="50000"/>
                  </a:schemeClr>
                </a:solidFill>
                <a:latin typeface="Courier New" panose="02070309020205020404" pitchFamily="49" charset="0"/>
                <a:cs typeface="Courier New" panose="02070309020205020404" pitchFamily="49" charset="0"/>
              </a:rPr>
              <a:t>(); // Redraw</a:t>
            </a:r>
          </a:p>
          <a:p>
            <a:r>
              <a:rPr lang="en-US" sz="14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400" b="1" dirty="0" err="1">
                <a:solidFill>
                  <a:schemeClr val="bg1">
                    <a:lumMod val="50000"/>
                  </a:schemeClr>
                </a:solidFill>
                <a:latin typeface="Courier New" panose="02070309020205020404" pitchFamily="49" charset="0"/>
                <a:cs typeface="Courier New" panose="02070309020205020404" pitchFamily="49" charset="0"/>
              </a:rPr>
              <a:t>onKeyboard</a:t>
            </a:r>
            <a:r>
              <a:rPr lang="en-US" sz="1400" b="1" dirty="0">
                <a:solidFill>
                  <a:schemeClr val="bg1">
                    <a:lumMod val="50000"/>
                  </a:schemeClr>
                </a:solidFill>
                <a:latin typeface="Courier New" panose="02070309020205020404" pitchFamily="49" charset="0"/>
                <a:cs typeface="Courier New" panose="02070309020205020404" pitchFamily="49" charset="0"/>
              </a:rPr>
              <a:t>(unsigned char key,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pX</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pY</a:t>
            </a:r>
            <a:r>
              <a:rPr lang="en-US" sz="1400" b="1" dirty="0" smtClean="0">
                <a:solidFill>
                  <a:schemeClr val="bg1">
                    <a:lumMod val="50000"/>
                  </a:schemeClr>
                </a:solidFill>
                <a:latin typeface="Courier New" panose="02070309020205020404" pitchFamily="49" charset="0"/>
                <a:cs typeface="Courier New" panose="02070309020205020404" pitchFamily="49" charset="0"/>
              </a:rPr>
              <a:t>); </a:t>
            </a:r>
            <a:r>
              <a:rPr lang="en-US" sz="1400" b="1" dirty="0">
                <a:solidFill>
                  <a:schemeClr val="bg1">
                    <a:lumMod val="50000"/>
                  </a:schemeClr>
                </a:solidFill>
                <a:latin typeface="Courier New" panose="02070309020205020404" pitchFamily="49" charset="0"/>
                <a:cs typeface="Courier New" panose="02070309020205020404" pitchFamily="49" charset="0"/>
              </a:rPr>
              <a:t>// Key </a:t>
            </a:r>
            <a:r>
              <a:rPr lang="en-US" sz="1400" b="1" dirty="0" smtClean="0">
                <a:solidFill>
                  <a:schemeClr val="bg1">
                    <a:lumMod val="50000"/>
                  </a:schemeClr>
                </a:solidFill>
                <a:latin typeface="Courier New" panose="02070309020205020404" pitchFamily="49" charset="0"/>
                <a:cs typeface="Courier New" panose="02070309020205020404" pitchFamily="49" charset="0"/>
              </a:rPr>
              <a:t>pressed</a:t>
            </a:r>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400" b="1" dirty="0" err="1">
                <a:solidFill>
                  <a:schemeClr val="bg1">
                    <a:lumMod val="50000"/>
                  </a:schemeClr>
                </a:solidFill>
                <a:latin typeface="Courier New" panose="02070309020205020404" pitchFamily="49" charset="0"/>
                <a:cs typeface="Courier New" panose="02070309020205020404" pitchFamily="49" charset="0"/>
              </a:rPr>
              <a:t>onKeyboardUp</a:t>
            </a:r>
            <a:r>
              <a:rPr lang="en-US" sz="1400" b="1" dirty="0">
                <a:solidFill>
                  <a:schemeClr val="bg1">
                    <a:lumMod val="50000"/>
                  </a:schemeClr>
                </a:solidFill>
                <a:latin typeface="Courier New" panose="02070309020205020404" pitchFamily="49" charset="0"/>
                <a:cs typeface="Courier New" panose="02070309020205020404" pitchFamily="49" charset="0"/>
              </a:rPr>
              <a:t>(unsigned char key,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pX</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pY</a:t>
            </a:r>
            <a:r>
              <a:rPr lang="en-US" sz="1400" b="1" dirty="0" smtClean="0">
                <a:solidFill>
                  <a:schemeClr val="bg1">
                    <a:lumMod val="50000"/>
                  </a:schemeClr>
                </a:solidFill>
                <a:latin typeface="Courier New" panose="02070309020205020404" pitchFamily="49" charset="0"/>
                <a:cs typeface="Courier New" panose="02070309020205020404" pitchFamily="49" charset="0"/>
              </a:rPr>
              <a:t>); </a:t>
            </a:r>
            <a:r>
              <a:rPr lang="en-US" sz="1400" b="1" dirty="0">
                <a:solidFill>
                  <a:schemeClr val="bg1">
                    <a:lumMod val="50000"/>
                  </a:schemeClr>
                </a:solidFill>
                <a:latin typeface="Courier New" panose="02070309020205020404" pitchFamily="49" charset="0"/>
                <a:cs typeface="Courier New" panose="02070309020205020404" pitchFamily="49" charset="0"/>
              </a:rPr>
              <a:t>// Key </a:t>
            </a:r>
            <a:r>
              <a:rPr lang="en-US" sz="1400" b="1" dirty="0" smtClean="0">
                <a:solidFill>
                  <a:schemeClr val="bg1">
                    <a:lumMod val="50000"/>
                  </a:schemeClr>
                </a:solidFill>
                <a:latin typeface="Courier New" panose="02070309020205020404" pitchFamily="49" charset="0"/>
                <a:cs typeface="Courier New" panose="02070309020205020404" pitchFamily="49" charset="0"/>
              </a:rPr>
              <a:t>released</a:t>
            </a:r>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400" b="1" dirty="0" err="1">
                <a:solidFill>
                  <a:schemeClr val="bg1">
                    <a:lumMod val="50000"/>
                  </a:schemeClr>
                </a:solidFill>
                <a:latin typeface="Courier New" panose="02070309020205020404" pitchFamily="49" charset="0"/>
                <a:cs typeface="Courier New" panose="02070309020205020404" pitchFamily="49" charset="0"/>
              </a:rPr>
              <a:t>onMouseMotion</a:t>
            </a:r>
            <a:r>
              <a:rPr lang="en-US" sz="1400" b="1" dirty="0">
                <a:solidFill>
                  <a:schemeClr val="bg1">
                    <a:lumMod val="50000"/>
                  </a:schemeClr>
                </a:solidFill>
                <a:latin typeface="Courier New" panose="02070309020205020404" pitchFamily="49" charset="0"/>
                <a:cs typeface="Courier New" panose="02070309020205020404" pitchFamily="49" charset="0"/>
              </a:rPr>
              <a:t>(</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pX</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pY</a:t>
            </a:r>
            <a:r>
              <a:rPr lang="en-US" sz="1400" b="1" dirty="0" smtClean="0">
                <a:solidFill>
                  <a:schemeClr val="bg1">
                    <a:lumMod val="50000"/>
                  </a:schemeClr>
                </a:solidFill>
                <a:latin typeface="Courier New" panose="02070309020205020404" pitchFamily="49" charset="0"/>
                <a:cs typeface="Courier New" panose="02070309020205020404" pitchFamily="49" charset="0"/>
              </a:rPr>
              <a:t>); </a:t>
            </a:r>
            <a:r>
              <a:rPr lang="en-US" sz="1400" b="1" dirty="0">
                <a:solidFill>
                  <a:schemeClr val="bg1">
                    <a:lumMod val="50000"/>
                  </a:schemeClr>
                </a:solidFill>
                <a:latin typeface="Courier New" panose="02070309020205020404" pitchFamily="49" charset="0"/>
                <a:cs typeface="Courier New" panose="02070309020205020404" pitchFamily="49" charset="0"/>
              </a:rPr>
              <a:t>// Move mouse with key </a:t>
            </a:r>
            <a:r>
              <a:rPr lang="en-US" sz="1400" b="1" dirty="0" smtClean="0">
                <a:solidFill>
                  <a:schemeClr val="bg1">
                    <a:lumMod val="50000"/>
                  </a:schemeClr>
                </a:solidFill>
                <a:latin typeface="Courier New" panose="02070309020205020404" pitchFamily="49" charset="0"/>
                <a:cs typeface="Courier New" panose="02070309020205020404" pitchFamily="49" charset="0"/>
              </a:rPr>
              <a:t>pressed</a:t>
            </a:r>
            <a:endParaRPr lang="en-US" sz="1400" b="1" dirty="0">
              <a:solidFill>
                <a:schemeClr val="bg1">
                  <a:lumMod val="50000"/>
                </a:schemeClr>
              </a:solidFill>
              <a:latin typeface="Courier New" panose="02070309020205020404" pitchFamily="49" charset="0"/>
              <a:cs typeface="Courier New" panose="02070309020205020404" pitchFamily="49" charset="0"/>
            </a:endParaRPr>
          </a:p>
          <a:p>
            <a:r>
              <a:rPr lang="en-US" sz="14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400" b="1" dirty="0" err="1">
                <a:solidFill>
                  <a:schemeClr val="bg1">
                    <a:lumMod val="50000"/>
                  </a:schemeClr>
                </a:solidFill>
                <a:latin typeface="Courier New" panose="02070309020205020404" pitchFamily="49" charset="0"/>
                <a:cs typeface="Courier New" panose="02070309020205020404" pitchFamily="49" charset="0"/>
              </a:rPr>
              <a:t>onMouse</a:t>
            </a:r>
            <a:r>
              <a:rPr lang="en-US" sz="1400" b="1" dirty="0">
                <a:solidFill>
                  <a:schemeClr val="bg1">
                    <a:lumMod val="50000"/>
                  </a:schemeClr>
                </a:solidFill>
                <a:latin typeface="Courier New" panose="02070309020205020404" pitchFamily="49" charset="0"/>
                <a:cs typeface="Courier New" panose="02070309020205020404" pitchFamily="49" charset="0"/>
              </a:rPr>
              <a:t>(</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button,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state,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pX</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int</a:t>
            </a:r>
            <a:r>
              <a:rPr lang="en-US" sz="1400" b="1" dirty="0">
                <a:solidFill>
                  <a:schemeClr val="bg1">
                    <a:lumMod val="50000"/>
                  </a:schemeClr>
                </a:solidFill>
                <a:latin typeface="Courier New" panose="02070309020205020404" pitchFamily="49" charset="0"/>
                <a:cs typeface="Courier New" panose="02070309020205020404" pitchFamily="49" charset="0"/>
              </a:rPr>
              <a:t> </a:t>
            </a:r>
            <a:r>
              <a:rPr lang="en-US" sz="1400" b="1" dirty="0" err="1">
                <a:solidFill>
                  <a:schemeClr val="bg1">
                    <a:lumMod val="50000"/>
                  </a:schemeClr>
                </a:solidFill>
                <a:latin typeface="Courier New" panose="02070309020205020404" pitchFamily="49" charset="0"/>
                <a:cs typeface="Courier New" panose="02070309020205020404" pitchFamily="49" charset="0"/>
              </a:rPr>
              <a:t>pY</a:t>
            </a:r>
            <a:r>
              <a:rPr lang="en-US" sz="1400" b="1" dirty="0" smtClean="0">
                <a:solidFill>
                  <a:schemeClr val="bg1">
                    <a:lumMod val="50000"/>
                  </a:schemeClr>
                </a:solidFill>
                <a:latin typeface="Courier New" panose="02070309020205020404" pitchFamily="49" charset="0"/>
                <a:cs typeface="Courier New" panose="02070309020205020404" pitchFamily="49" charset="0"/>
              </a:rPr>
              <a:t>); </a:t>
            </a:r>
            <a:r>
              <a:rPr lang="en-US" sz="1400" b="1" dirty="0">
                <a:solidFill>
                  <a:schemeClr val="bg1">
                    <a:lumMod val="50000"/>
                  </a:schemeClr>
                </a:solidFill>
                <a:latin typeface="Courier New" panose="02070309020205020404" pitchFamily="49" charset="0"/>
                <a:cs typeface="Courier New" panose="02070309020205020404" pitchFamily="49" charset="0"/>
              </a:rPr>
              <a:t>// Mouse click </a:t>
            </a:r>
            <a:endParaRPr lang="en-US" sz="1400" b="1" dirty="0" smtClean="0">
              <a:solidFill>
                <a:schemeClr val="bg1">
                  <a:lumMod val="50000"/>
                </a:schemeClr>
              </a:solidFill>
              <a:latin typeface="Courier New" panose="02070309020205020404" pitchFamily="49" charset="0"/>
              <a:cs typeface="Courier New" panose="02070309020205020404" pitchFamily="49" charset="0"/>
            </a:endParaRPr>
          </a:p>
          <a:p>
            <a:r>
              <a:rPr lang="en-US" sz="14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400" b="1" dirty="0" err="1">
                <a:solidFill>
                  <a:schemeClr val="bg1">
                    <a:lumMod val="50000"/>
                  </a:schemeClr>
                </a:solidFill>
                <a:latin typeface="Courier New" panose="02070309020205020404" pitchFamily="49" charset="0"/>
                <a:cs typeface="Courier New" panose="02070309020205020404" pitchFamily="49" charset="0"/>
              </a:rPr>
              <a:t>onIdle</a:t>
            </a:r>
            <a:r>
              <a:rPr lang="en-US" sz="1400" b="1" dirty="0" smtClean="0">
                <a:solidFill>
                  <a:schemeClr val="bg1">
                    <a:lumMod val="50000"/>
                  </a:schemeClr>
                </a:solidFill>
                <a:latin typeface="Courier New" panose="02070309020205020404" pitchFamily="49" charset="0"/>
                <a:cs typeface="Courier New" panose="02070309020205020404" pitchFamily="49" charset="0"/>
              </a:rPr>
              <a:t>(); // Time elapsed</a:t>
            </a:r>
          </a:p>
          <a:p>
            <a:endParaRPr lang="en-US" sz="600" b="1" dirty="0">
              <a:latin typeface="Courier New" panose="02070309020205020404" pitchFamily="49" charset="0"/>
              <a:cs typeface="Courier New" panose="02070309020205020404" pitchFamily="49" charset="0"/>
            </a:endParaRPr>
          </a:p>
          <a:p>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main(</a:t>
            </a:r>
            <a:r>
              <a:rPr lang="en-US" sz="1400" b="1" dirty="0" err="1">
                <a:latin typeface="Courier New" panose="02070309020205020404" pitchFamily="49" charset="0"/>
                <a:cs typeface="Courier New" panose="02070309020205020404" pitchFamily="49" charset="0"/>
              </a:rPr>
              <a:t>int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argc</a:t>
            </a:r>
            <a:r>
              <a:rPr lang="en-US" sz="1400" b="1" dirty="0">
                <a:latin typeface="Courier New" panose="02070309020205020404" pitchFamily="49" charset="0"/>
                <a:cs typeface="Courier New" panose="02070309020205020404" pitchFamily="49" charset="0"/>
              </a:rPr>
              <a:t>, char * </a:t>
            </a:r>
            <a:r>
              <a:rPr lang="en-US" sz="1400" b="1" dirty="0" err="1">
                <a:latin typeface="Courier New" panose="02070309020205020404" pitchFamily="49" charset="0"/>
                <a:cs typeface="Courier New" panose="02070309020205020404" pitchFamily="49" charset="0"/>
              </a:rPr>
              <a:t>argv</a:t>
            </a:r>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glutInit</a:t>
            </a:r>
            <a:r>
              <a:rPr lang="en-US" sz="1400" b="1" dirty="0">
                <a:latin typeface="Courier New" panose="02070309020205020404" pitchFamily="49" charset="0"/>
                <a:cs typeface="Courier New" panose="02070309020205020404" pitchFamily="49" charset="0"/>
              </a:rPr>
              <a:t>(&amp;</a:t>
            </a:r>
            <a:r>
              <a:rPr lang="en-US" sz="1400" b="1" dirty="0" err="1">
                <a:latin typeface="Courier New" panose="02070309020205020404" pitchFamily="49" charset="0"/>
                <a:cs typeface="Courier New" panose="02070309020205020404" pitchFamily="49" charset="0"/>
              </a:rPr>
              <a:t>argc</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argv</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glutInitContextVersion</a:t>
            </a:r>
            <a:r>
              <a:rPr lang="en-US" sz="1400" b="1" dirty="0" smtClean="0">
                <a:latin typeface="Courier New" panose="02070309020205020404" pitchFamily="49" charset="0"/>
                <a:cs typeface="Courier New" panose="02070309020205020404" pitchFamily="49" charset="0"/>
              </a:rPr>
              <a:t>(3, 3);</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glutInitWindowSize</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windowWidth</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windowHeight</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glutInitWindowPosition</a:t>
            </a:r>
            <a:r>
              <a:rPr lang="en-US" sz="1400" b="1" dirty="0" smtClean="0">
                <a:latin typeface="Courier New" panose="02070309020205020404" pitchFamily="49" charset="0"/>
                <a:cs typeface="Courier New" panose="02070309020205020404" pitchFamily="49" charset="0"/>
              </a:rPr>
              <a:t>(100</a:t>
            </a:r>
            <a:r>
              <a:rPr lang="en-US" sz="1400" b="1" dirty="0">
                <a:latin typeface="Courier New" panose="02070309020205020404" pitchFamily="49" charset="0"/>
                <a:cs typeface="Courier New" panose="02070309020205020404" pitchFamily="49" charset="0"/>
              </a:rPr>
              <a:t>, 100</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glutInitDisplayMode</a:t>
            </a:r>
            <a:r>
              <a:rPr lang="en-US" sz="1400" b="1" dirty="0" smtClean="0">
                <a:latin typeface="Courier New" panose="02070309020205020404" pitchFamily="49" charset="0"/>
                <a:cs typeface="Courier New" panose="02070309020205020404" pitchFamily="49" charset="0"/>
              </a:rPr>
              <a:t>(GLUT_RGBA </a:t>
            </a:r>
            <a:r>
              <a:rPr lang="en-US" sz="1400" b="1" dirty="0">
                <a:latin typeface="Courier New" panose="02070309020205020404" pitchFamily="49" charset="0"/>
                <a:cs typeface="Courier New" panose="02070309020205020404" pitchFamily="49" charset="0"/>
              </a:rPr>
              <a:t>| GLUT_DOUBLE | GLUT_DEPTH);</a:t>
            </a: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glutCreateWindow</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argv</a:t>
            </a:r>
            <a:r>
              <a:rPr lang="en-US" sz="1400" b="1" dirty="0" smtClean="0">
                <a:latin typeface="Courier New" panose="02070309020205020404" pitchFamily="49" charset="0"/>
                <a:cs typeface="Courier New" panose="02070309020205020404" pitchFamily="49" charset="0"/>
              </a:rPr>
              <a:t>[0]);</a:t>
            </a:r>
            <a:endParaRPr lang="en-US" sz="7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glewExperimental</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true</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glewInit</a:t>
            </a:r>
            <a:r>
              <a:rPr lang="en-US" sz="1400" b="1" dirty="0" smtClean="0">
                <a:latin typeface="Courier New" panose="02070309020205020404" pitchFamily="49" charset="0"/>
                <a:cs typeface="Courier New" panose="02070309020205020404" pitchFamily="49" charset="0"/>
              </a:rPr>
              <a:t>();</a:t>
            </a:r>
            <a:endParaRPr lang="en-US" sz="6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onInitialization</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glutDisplayFunc</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onDisplay</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Register event handlers</a:t>
            </a: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glutMouseFunc</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onMouse</a:t>
            </a:r>
            <a:r>
              <a:rPr lang="en-US"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glutIdleFunc</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onIdle</a:t>
            </a:r>
            <a:r>
              <a:rPr lang="en-US"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glutKeyboardFunc</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onKeyboard</a:t>
            </a:r>
            <a:r>
              <a:rPr lang="en-US"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glutKeyboardUpFunc</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onKeyboardUp</a:t>
            </a:r>
            <a:r>
              <a:rPr lang="en-US"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glutMotionFunc</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onMouseMotion</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glutMainLoop</a:t>
            </a:r>
            <a:r>
              <a:rPr lang="en-US" sz="1400" b="1" dirty="0" smtClean="0">
                <a:latin typeface="Courier New" panose="02070309020205020404" pitchFamily="49" charset="0"/>
                <a:cs typeface="Courier New" panose="02070309020205020404" pitchFamily="49" charset="0"/>
              </a:rPr>
              <a:t>(); return </a:t>
            </a:r>
            <a:r>
              <a:rPr lang="en-US" sz="1400" b="1" dirty="0">
                <a:latin typeface="Courier New" panose="02070309020205020404" pitchFamily="49" charset="0"/>
                <a:cs typeface="Courier New" panose="02070309020205020404" pitchFamily="49" charset="0"/>
              </a:rPr>
              <a:t>1;</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3810496" y="-18138"/>
            <a:ext cx="5338936" cy="857250"/>
          </a:xfrm>
        </p:spPr>
        <p:txBody>
          <a:bodyPr/>
          <a:lstStyle/>
          <a:p>
            <a:r>
              <a:rPr lang="en-US" dirty="0">
                <a:solidFill>
                  <a:srgbClr val="FF0000"/>
                </a:solidFill>
              </a:rPr>
              <a:t>f</a:t>
            </a:r>
            <a:r>
              <a:rPr lang="en-US" dirty="0" smtClean="0">
                <a:solidFill>
                  <a:srgbClr val="FF0000"/>
                </a:solidFill>
              </a:rPr>
              <a:t>ramework.cpp</a:t>
            </a:r>
            <a:endParaRPr lang="en-US" dirty="0">
              <a:solidFill>
                <a:srgbClr val="FF0000"/>
              </a:solidFill>
            </a:endParaRPr>
          </a:p>
        </p:txBody>
      </p:sp>
    </p:spTree>
    <p:extLst>
      <p:ext uri="{BB962C8B-B14F-4D97-AF65-F5344CB8AC3E}">
        <p14:creationId xmlns:p14="http://schemas.microsoft.com/office/powerpoint/2010/main" val="62038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5"/>
          <p:cNvSpPr>
            <a:spLocks noChangeArrowheads="1"/>
          </p:cNvSpPr>
          <p:nvPr/>
        </p:nvSpPr>
        <p:spPr bwMode="auto">
          <a:xfrm>
            <a:off x="4744575" y="986703"/>
            <a:ext cx="4297375" cy="2583656"/>
          </a:xfrm>
          <a:prstGeom prst="rect">
            <a:avLst/>
          </a:prstGeom>
          <a:solidFill>
            <a:schemeClr val="accent1">
              <a:lumMod val="20000"/>
              <a:lumOff val="80000"/>
            </a:schemeClr>
          </a:solidFill>
          <a:ln w="12700">
            <a:solidFill>
              <a:schemeClr val="bg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latin typeface="+mn-lt"/>
            </a:endParaRPr>
          </a:p>
        </p:txBody>
      </p:sp>
      <p:sp>
        <p:nvSpPr>
          <p:cNvPr id="2056" name="Line 5"/>
          <p:cNvSpPr>
            <a:spLocks noChangeShapeType="1"/>
          </p:cNvSpPr>
          <p:nvPr/>
        </p:nvSpPr>
        <p:spPr bwMode="auto">
          <a:xfrm flipV="1">
            <a:off x="878521" y="3592034"/>
            <a:ext cx="0" cy="3238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57" name="Oval 6"/>
          <p:cNvSpPr>
            <a:spLocks noChangeArrowheads="1"/>
          </p:cNvSpPr>
          <p:nvPr/>
        </p:nvSpPr>
        <p:spPr bwMode="auto">
          <a:xfrm>
            <a:off x="1743709" y="3745727"/>
            <a:ext cx="682588" cy="914400"/>
          </a:xfrm>
          <a:prstGeom prst="ellipse">
            <a:avLst/>
          </a:prstGeom>
          <a:solidFill>
            <a:srgbClr val="79FF79"/>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a:latin typeface="+mn-lt"/>
              </a:rPr>
              <a:t>Pixel</a:t>
            </a:r>
          </a:p>
          <a:p>
            <a:pPr algn="ctr"/>
            <a:r>
              <a:rPr lang="en-US" altLang="hu-HU" sz="1800" dirty="0" smtClean="0">
                <a:latin typeface="+mn-lt"/>
              </a:rPr>
              <a:t>proc</a:t>
            </a:r>
            <a:endParaRPr lang="hu-HU" altLang="hu-HU" sz="1800" dirty="0">
              <a:latin typeface="+mn-lt"/>
            </a:endParaRPr>
          </a:p>
        </p:txBody>
      </p:sp>
      <p:sp>
        <p:nvSpPr>
          <p:cNvPr id="2058" name="Oval 7"/>
          <p:cNvSpPr>
            <a:spLocks noChangeArrowheads="1"/>
          </p:cNvSpPr>
          <p:nvPr/>
        </p:nvSpPr>
        <p:spPr bwMode="auto">
          <a:xfrm>
            <a:off x="2655157" y="3745727"/>
            <a:ext cx="959619" cy="914400"/>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Raszteri-</a:t>
            </a:r>
          </a:p>
          <a:p>
            <a:pPr algn="ctr"/>
            <a:r>
              <a:rPr lang="hu-HU" altLang="hu-HU" sz="1800">
                <a:latin typeface="+mn-lt"/>
              </a:rPr>
              <a:t>záció</a:t>
            </a:r>
          </a:p>
        </p:txBody>
      </p:sp>
      <p:sp>
        <p:nvSpPr>
          <p:cNvPr id="2059" name="Oval 8"/>
          <p:cNvSpPr>
            <a:spLocks noChangeArrowheads="1"/>
          </p:cNvSpPr>
          <p:nvPr/>
        </p:nvSpPr>
        <p:spPr bwMode="auto">
          <a:xfrm>
            <a:off x="4981612" y="3724360"/>
            <a:ext cx="724496" cy="900113"/>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Vágás</a:t>
            </a:r>
          </a:p>
        </p:txBody>
      </p:sp>
      <p:sp>
        <p:nvSpPr>
          <p:cNvPr id="2061" name="Oval 10"/>
          <p:cNvSpPr>
            <a:spLocks noChangeArrowheads="1"/>
          </p:cNvSpPr>
          <p:nvPr/>
        </p:nvSpPr>
        <p:spPr bwMode="auto">
          <a:xfrm>
            <a:off x="7158759" y="3723878"/>
            <a:ext cx="891208" cy="851743"/>
          </a:xfrm>
          <a:prstGeom prst="ellipse">
            <a:avLst/>
          </a:prstGeom>
          <a:solidFill>
            <a:srgbClr val="79FF79"/>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smtClean="0">
                <a:latin typeface="+mn-lt"/>
              </a:rPr>
              <a:t>Modell</a:t>
            </a:r>
            <a:endParaRPr lang="hu-HU" altLang="hu-HU" sz="1800" dirty="0">
              <a:latin typeface="+mn-lt"/>
            </a:endParaRPr>
          </a:p>
          <a:p>
            <a:pPr algn="ctr"/>
            <a:r>
              <a:rPr lang="hu-HU" altLang="hu-HU" sz="1800" dirty="0" err="1">
                <a:latin typeface="+mn-lt"/>
              </a:rPr>
              <a:t>transzf</a:t>
            </a:r>
            <a:r>
              <a:rPr lang="hu-HU" altLang="hu-HU" sz="1800" dirty="0">
                <a:latin typeface="+mn-lt"/>
              </a:rPr>
              <a:t>.</a:t>
            </a:r>
          </a:p>
        </p:txBody>
      </p:sp>
      <p:sp>
        <p:nvSpPr>
          <p:cNvPr id="2064" name="Oval 13"/>
          <p:cNvSpPr>
            <a:spLocks noChangeArrowheads="1"/>
          </p:cNvSpPr>
          <p:nvPr/>
        </p:nvSpPr>
        <p:spPr bwMode="auto">
          <a:xfrm>
            <a:off x="3715169" y="1213733"/>
            <a:ext cx="868948" cy="914400"/>
          </a:xfrm>
          <a:prstGeom prst="ellipse">
            <a:avLst/>
          </a:prstGeom>
          <a:solidFill>
            <a:schemeClr val="accent6">
              <a:lumMod val="20000"/>
              <a:lumOff val="8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Eszköz-</a:t>
            </a:r>
          </a:p>
          <a:p>
            <a:pPr algn="ctr"/>
            <a:r>
              <a:rPr lang="hu-HU" altLang="hu-HU" sz="1800">
                <a:latin typeface="+mn-lt"/>
              </a:rPr>
              <a:t>képtér</a:t>
            </a:r>
          </a:p>
        </p:txBody>
      </p:sp>
      <p:sp>
        <p:nvSpPr>
          <p:cNvPr id="2065" name="Rectangle 14"/>
          <p:cNvSpPr>
            <a:spLocks noChangeArrowheads="1"/>
          </p:cNvSpPr>
          <p:nvPr/>
        </p:nvSpPr>
        <p:spPr bwMode="auto">
          <a:xfrm>
            <a:off x="7538293" y="2518658"/>
            <a:ext cx="1457710" cy="3786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Virtuális világ</a:t>
            </a:r>
          </a:p>
        </p:txBody>
      </p:sp>
      <p:sp>
        <p:nvSpPr>
          <p:cNvPr id="2066" name="Line 17"/>
          <p:cNvSpPr>
            <a:spLocks noChangeShapeType="1"/>
          </p:cNvSpPr>
          <p:nvPr/>
        </p:nvSpPr>
        <p:spPr bwMode="auto">
          <a:xfrm flipH="1" flipV="1">
            <a:off x="5702658" y="4167272"/>
            <a:ext cx="28877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67" name="Line 18"/>
          <p:cNvSpPr>
            <a:spLocks noChangeShapeType="1"/>
          </p:cNvSpPr>
          <p:nvPr/>
        </p:nvSpPr>
        <p:spPr bwMode="auto">
          <a:xfrm flipH="1">
            <a:off x="3614775" y="4202927"/>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68" name="Line 19"/>
          <p:cNvSpPr>
            <a:spLocks noChangeShapeType="1"/>
          </p:cNvSpPr>
          <p:nvPr/>
        </p:nvSpPr>
        <p:spPr bwMode="auto">
          <a:xfrm flipH="1">
            <a:off x="2426556" y="4202927"/>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69" name="Line 20"/>
          <p:cNvSpPr>
            <a:spLocks noChangeShapeType="1"/>
          </p:cNvSpPr>
          <p:nvPr/>
        </p:nvSpPr>
        <p:spPr bwMode="auto">
          <a:xfrm flipH="1">
            <a:off x="1515108" y="4202927"/>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70" name="Line 21"/>
          <p:cNvSpPr>
            <a:spLocks noChangeShapeType="1"/>
          </p:cNvSpPr>
          <p:nvPr/>
        </p:nvSpPr>
        <p:spPr bwMode="auto">
          <a:xfrm flipH="1">
            <a:off x="6882286" y="4145877"/>
            <a:ext cx="28200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73" name="Line 24"/>
          <p:cNvSpPr>
            <a:spLocks noChangeShapeType="1"/>
          </p:cNvSpPr>
          <p:nvPr/>
        </p:nvSpPr>
        <p:spPr bwMode="auto">
          <a:xfrm>
            <a:off x="7884368" y="2068653"/>
            <a:ext cx="382780" cy="45000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74" name="Line 25"/>
          <p:cNvSpPr>
            <a:spLocks noChangeShapeType="1"/>
          </p:cNvSpPr>
          <p:nvPr/>
        </p:nvSpPr>
        <p:spPr bwMode="auto">
          <a:xfrm>
            <a:off x="8317667" y="3537564"/>
            <a:ext cx="236291" cy="34899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graphicFrame>
        <p:nvGraphicFramePr>
          <p:cNvPr id="2051" name="Object 30">
            <a:hlinkClick r:id="" action="ppaction://ole?verb=0"/>
          </p:cNvPr>
          <p:cNvGraphicFramePr>
            <a:graphicFrameLocks/>
          </p:cNvGraphicFramePr>
          <p:nvPr>
            <p:extLst>
              <p:ext uri="{D42A27DB-BD31-4B8C-83A1-F6EECF244321}">
                <p14:modId xmlns:p14="http://schemas.microsoft.com/office/powerpoint/2010/main" val="4152746728"/>
              </p:ext>
            </p:extLst>
          </p:nvPr>
        </p:nvGraphicFramePr>
        <p:xfrm>
          <a:off x="244667" y="1226830"/>
          <a:ext cx="1836204" cy="1428750"/>
        </p:xfrm>
        <a:graphic>
          <a:graphicData uri="http://schemas.openxmlformats.org/presentationml/2006/ole">
            <mc:AlternateContent xmlns:mc="http://schemas.openxmlformats.org/markup-compatibility/2006">
              <mc:Choice xmlns:v="urn:schemas-microsoft-com:vml" Requires="v">
                <p:oleObj spid="_x0000_s42027" name="Microsoft ClipArt Gallery" r:id="rId4" imgW="3954463" imgH="3497263" progId="">
                  <p:embed/>
                </p:oleObj>
              </mc:Choice>
              <mc:Fallback>
                <p:oleObj name="Microsoft ClipArt Gallery" r:id="rId4" imgW="3954463" imgH="3497263" progId="">
                  <p:embed/>
                  <p:pic>
                    <p:nvPicPr>
                      <p:cNvPr id="2051" name="Object 3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667" y="1226830"/>
                        <a:ext cx="1836204" cy="1428750"/>
                      </a:xfrm>
                      <a:prstGeom prst="rect">
                        <a:avLst/>
                      </a:prstGeom>
                      <a:noFill/>
                      <a:extLst/>
                    </p:spPr>
                  </p:pic>
                </p:oleObj>
              </mc:Fallback>
            </mc:AlternateContent>
          </a:graphicData>
        </a:graphic>
      </p:graphicFrame>
      <p:sp>
        <p:nvSpPr>
          <p:cNvPr id="2079" name="Line 31"/>
          <p:cNvSpPr>
            <a:spLocks noChangeShapeType="1"/>
          </p:cNvSpPr>
          <p:nvPr/>
        </p:nvSpPr>
        <p:spPr bwMode="auto">
          <a:xfrm>
            <a:off x="886780" y="1697862"/>
            <a:ext cx="628328" cy="1190"/>
          </a:xfrm>
          <a:prstGeom prst="line">
            <a:avLst/>
          </a:prstGeom>
          <a:noFill/>
          <a:ln w="76199">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80" name="Line 32"/>
          <p:cNvSpPr>
            <a:spLocks noChangeShapeType="1"/>
          </p:cNvSpPr>
          <p:nvPr/>
        </p:nvSpPr>
        <p:spPr bwMode="auto">
          <a:xfrm flipV="1">
            <a:off x="1043608" y="1782645"/>
            <a:ext cx="528972" cy="925321"/>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83" name="Text Box 35"/>
          <p:cNvSpPr txBox="1">
            <a:spLocks noChangeArrowheads="1"/>
          </p:cNvSpPr>
          <p:nvPr/>
        </p:nvSpPr>
        <p:spPr bwMode="auto">
          <a:xfrm>
            <a:off x="3095836" y="4763784"/>
            <a:ext cx="2895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a:latin typeface="+mn-lt"/>
              </a:rPr>
              <a:t>Kimeneti </a:t>
            </a:r>
            <a:r>
              <a:rPr lang="hu-HU" altLang="hu-HU" dirty="0" smtClean="0">
                <a:latin typeface="+mn-lt"/>
              </a:rPr>
              <a:t>csővezeték</a:t>
            </a:r>
            <a:r>
              <a:rPr lang="en-US" altLang="hu-HU" dirty="0" smtClean="0">
                <a:latin typeface="+mn-lt"/>
              </a:rPr>
              <a:t>: GPU</a:t>
            </a:r>
            <a:endParaRPr lang="hu-HU" altLang="hu-HU" dirty="0">
              <a:latin typeface="+mn-lt"/>
            </a:endParaRPr>
          </a:p>
        </p:txBody>
      </p:sp>
      <p:sp>
        <p:nvSpPr>
          <p:cNvPr id="2084" name="Text Box 36"/>
          <p:cNvSpPr txBox="1">
            <a:spLocks noChangeArrowheads="1"/>
          </p:cNvSpPr>
          <p:nvPr/>
        </p:nvSpPr>
        <p:spPr bwMode="auto">
          <a:xfrm>
            <a:off x="5014251" y="711345"/>
            <a:ext cx="2384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a:latin typeface="+mn-lt"/>
              </a:rPr>
              <a:t>Bemeneti csővezeték</a:t>
            </a:r>
          </a:p>
        </p:txBody>
      </p:sp>
      <p:sp>
        <p:nvSpPr>
          <p:cNvPr id="2085" name="Line 37"/>
          <p:cNvSpPr>
            <a:spLocks noChangeShapeType="1"/>
          </p:cNvSpPr>
          <p:nvPr/>
        </p:nvSpPr>
        <p:spPr bwMode="auto">
          <a:xfrm flipV="1">
            <a:off x="2015716" y="1683068"/>
            <a:ext cx="1699453" cy="961"/>
          </a:xfrm>
          <a:prstGeom prst="line">
            <a:avLst/>
          </a:prstGeom>
          <a:noFill/>
          <a:ln w="76199">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87" name="Rectangle 39"/>
          <p:cNvSpPr>
            <a:spLocks noChangeArrowheads="1"/>
          </p:cNvSpPr>
          <p:nvPr/>
        </p:nvSpPr>
        <p:spPr bwMode="auto">
          <a:xfrm>
            <a:off x="5904148" y="2518658"/>
            <a:ext cx="1066800" cy="3786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kamera</a:t>
            </a:r>
          </a:p>
        </p:txBody>
      </p:sp>
      <p:sp>
        <p:nvSpPr>
          <p:cNvPr id="2090" name="Line 42"/>
          <p:cNvSpPr>
            <a:spLocks noChangeShapeType="1"/>
          </p:cNvSpPr>
          <p:nvPr/>
        </p:nvSpPr>
        <p:spPr bwMode="auto">
          <a:xfrm flipH="1">
            <a:off x="6434850" y="2897276"/>
            <a:ext cx="6698" cy="78047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91" name="Oval 46"/>
          <p:cNvSpPr>
            <a:spLocks noChangeArrowheads="1"/>
          </p:cNvSpPr>
          <p:nvPr/>
        </p:nvSpPr>
        <p:spPr bwMode="auto">
          <a:xfrm>
            <a:off x="7632340" y="3051788"/>
            <a:ext cx="1363663" cy="4857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GB" altLang="hu-HU" sz="1800">
                <a:latin typeface="+mn-lt"/>
              </a:rPr>
              <a:t>vektori</a:t>
            </a:r>
            <a:r>
              <a:rPr lang="en-US" altLang="hu-HU" sz="1800">
                <a:latin typeface="+mn-lt"/>
              </a:rPr>
              <a:t>z</a:t>
            </a:r>
            <a:r>
              <a:rPr lang="hu-HU" altLang="hu-HU" sz="1800">
                <a:latin typeface="+mn-lt"/>
              </a:rPr>
              <a:t>áció</a:t>
            </a:r>
          </a:p>
        </p:txBody>
      </p:sp>
      <p:sp>
        <p:nvSpPr>
          <p:cNvPr id="2092" name="Line 47"/>
          <p:cNvSpPr>
            <a:spLocks noChangeShapeType="1"/>
          </p:cNvSpPr>
          <p:nvPr/>
        </p:nvSpPr>
        <p:spPr bwMode="auto">
          <a:xfrm>
            <a:off x="8314171" y="2897277"/>
            <a:ext cx="3496" cy="15451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093" name="Oval 8"/>
          <p:cNvSpPr>
            <a:spLocks noChangeArrowheads="1"/>
          </p:cNvSpPr>
          <p:nvPr/>
        </p:nvSpPr>
        <p:spPr bwMode="auto">
          <a:xfrm>
            <a:off x="3830676" y="3737392"/>
            <a:ext cx="911225" cy="914400"/>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Viewport</a:t>
            </a:r>
            <a:endParaRPr lang="hu-HU" altLang="hu-HU" sz="1800" dirty="0">
              <a:latin typeface="+mn-lt"/>
            </a:endParaRPr>
          </a:p>
          <a:p>
            <a:pPr algn="ctr"/>
            <a:r>
              <a:rPr lang="hu-HU" altLang="hu-HU" sz="1800" dirty="0" err="1">
                <a:latin typeface="+mn-lt"/>
              </a:rPr>
              <a:t>transzf</a:t>
            </a:r>
            <a:endParaRPr lang="hu-HU" altLang="hu-HU" sz="1800" dirty="0">
              <a:latin typeface="+mn-lt"/>
            </a:endParaRPr>
          </a:p>
        </p:txBody>
      </p:sp>
      <p:sp>
        <p:nvSpPr>
          <p:cNvPr id="2094" name="Line 18"/>
          <p:cNvSpPr>
            <a:spLocks noChangeShapeType="1"/>
          </p:cNvSpPr>
          <p:nvPr/>
        </p:nvSpPr>
        <p:spPr bwMode="auto">
          <a:xfrm flipH="1">
            <a:off x="4753012" y="4183941"/>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2" name="Cím 1"/>
          <p:cNvSpPr>
            <a:spLocks noGrp="1"/>
          </p:cNvSpPr>
          <p:nvPr>
            <p:ph type="title"/>
          </p:nvPr>
        </p:nvSpPr>
        <p:spPr>
          <a:xfrm>
            <a:off x="0" y="449"/>
            <a:ext cx="9144000" cy="857250"/>
          </a:xfrm>
        </p:spPr>
        <p:txBody>
          <a:bodyPr>
            <a:normAutofit fontScale="90000"/>
          </a:bodyPr>
          <a:lstStyle/>
          <a:p>
            <a:r>
              <a:rPr lang="en-US" dirty="0" err="1" smtClean="0">
                <a:solidFill>
                  <a:srgbClr val="FF0000"/>
                </a:solidFill>
              </a:rPr>
              <a:t>Interakt</a:t>
            </a:r>
            <a:r>
              <a:rPr lang="hu-HU" dirty="0" smtClean="0">
                <a:solidFill>
                  <a:srgbClr val="FF0000"/>
                </a:solidFill>
              </a:rPr>
              <a:t>ív rendszer: Funkcionális modell</a:t>
            </a:r>
            <a:endParaRPr lang="hu-HU" dirty="0">
              <a:solidFill>
                <a:srgbClr val="FF0000"/>
              </a:solidFill>
            </a:endParaRPr>
          </a:p>
        </p:txBody>
      </p:sp>
      <p:sp>
        <p:nvSpPr>
          <p:cNvPr id="52" name="Oval 8"/>
          <p:cNvSpPr>
            <a:spLocks noChangeArrowheads="1"/>
          </p:cNvSpPr>
          <p:nvPr/>
        </p:nvSpPr>
        <p:spPr bwMode="auto">
          <a:xfrm>
            <a:off x="4812904" y="1226830"/>
            <a:ext cx="911225"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Inv</a:t>
            </a:r>
            <a:r>
              <a:rPr lang="hu-HU" altLang="hu-HU" sz="1800" dirty="0" smtClean="0">
                <a:latin typeface="+mn-lt"/>
              </a:rPr>
              <a:t>.</a:t>
            </a:r>
          </a:p>
          <a:p>
            <a:pPr algn="ctr"/>
            <a:r>
              <a:rPr lang="hu-HU" altLang="hu-HU" sz="1800" dirty="0" err="1" smtClean="0">
                <a:latin typeface="+mn-lt"/>
              </a:rPr>
              <a:t>Viewport</a:t>
            </a:r>
            <a:endParaRPr lang="hu-HU" altLang="hu-HU" sz="1800" dirty="0">
              <a:latin typeface="+mn-lt"/>
            </a:endParaRPr>
          </a:p>
          <a:p>
            <a:pPr algn="ctr"/>
            <a:r>
              <a:rPr lang="hu-HU" altLang="hu-HU" sz="1800" dirty="0" err="1">
                <a:latin typeface="+mn-lt"/>
              </a:rPr>
              <a:t>transzf</a:t>
            </a:r>
            <a:endParaRPr lang="hu-HU" altLang="hu-HU" sz="1800" dirty="0">
              <a:latin typeface="+mn-lt"/>
            </a:endParaRPr>
          </a:p>
        </p:txBody>
      </p:sp>
      <p:sp>
        <p:nvSpPr>
          <p:cNvPr id="53" name="Oval 9"/>
          <p:cNvSpPr>
            <a:spLocks noChangeArrowheads="1"/>
          </p:cNvSpPr>
          <p:nvPr/>
        </p:nvSpPr>
        <p:spPr bwMode="auto">
          <a:xfrm>
            <a:off x="5977335" y="1213375"/>
            <a:ext cx="946521"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Inv</a:t>
            </a:r>
            <a:r>
              <a:rPr lang="hu-HU" altLang="hu-HU" sz="1800" dirty="0" smtClean="0">
                <a:latin typeface="+mn-lt"/>
              </a:rPr>
              <a:t>.</a:t>
            </a:r>
          </a:p>
          <a:p>
            <a:pPr algn="ctr"/>
            <a:r>
              <a:rPr lang="hu-HU" altLang="hu-HU" sz="1800" dirty="0" smtClean="0">
                <a:latin typeface="+mn-lt"/>
              </a:rPr>
              <a:t>kamera</a:t>
            </a:r>
            <a:endParaRPr lang="hu-HU" altLang="hu-HU" sz="1800" dirty="0">
              <a:latin typeface="+mn-lt"/>
            </a:endParaRPr>
          </a:p>
          <a:p>
            <a:pPr algn="ctr"/>
            <a:r>
              <a:rPr lang="hu-HU" altLang="hu-HU" sz="1800" dirty="0" err="1" smtClean="0">
                <a:latin typeface="+mn-lt"/>
              </a:rPr>
              <a:t>transzf</a:t>
            </a:r>
            <a:endParaRPr lang="hu-HU" altLang="hu-HU" sz="1800" dirty="0">
              <a:latin typeface="+mn-lt"/>
            </a:endParaRPr>
          </a:p>
        </p:txBody>
      </p:sp>
      <p:sp>
        <p:nvSpPr>
          <p:cNvPr id="55" name="Oval 10"/>
          <p:cNvSpPr>
            <a:spLocks noChangeArrowheads="1"/>
          </p:cNvSpPr>
          <p:nvPr/>
        </p:nvSpPr>
        <p:spPr bwMode="auto">
          <a:xfrm>
            <a:off x="7158759" y="1205562"/>
            <a:ext cx="891208"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Inv</a:t>
            </a:r>
            <a:r>
              <a:rPr lang="hu-HU" altLang="hu-HU" sz="1800" dirty="0" smtClean="0">
                <a:latin typeface="+mn-lt"/>
              </a:rPr>
              <a:t>.</a:t>
            </a:r>
          </a:p>
          <a:p>
            <a:pPr algn="ctr"/>
            <a:r>
              <a:rPr lang="hu-HU" altLang="hu-HU" sz="1800" dirty="0" smtClean="0">
                <a:latin typeface="+mn-lt"/>
              </a:rPr>
              <a:t>Modell</a:t>
            </a:r>
            <a:endParaRPr lang="hu-HU" altLang="hu-HU" sz="1800" dirty="0">
              <a:latin typeface="+mn-lt"/>
            </a:endParaRPr>
          </a:p>
          <a:p>
            <a:pPr algn="ctr"/>
            <a:r>
              <a:rPr lang="hu-HU" altLang="hu-HU" sz="1800" dirty="0" err="1">
                <a:latin typeface="+mn-lt"/>
              </a:rPr>
              <a:t>transzf</a:t>
            </a:r>
            <a:r>
              <a:rPr lang="hu-HU" altLang="hu-HU" sz="1800" dirty="0">
                <a:latin typeface="+mn-lt"/>
              </a:rPr>
              <a:t>.</a:t>
            </a:r>
          </a:p>
        </p:txBody>
      </p:sp>
      <p:sp>
        <p:nvSpPr>
          <p:cNvPr id="56" name="Line 20"/>
          <p:cNvSpPr>
            <a:spLocks noChangeShapeType="1"/>
          </p:cNvSpPr>
          <p:nvPr/>
        </p:nvSpPr>
        <p:spPr bwMode="auto">
          <a:xfrm>
            <a:off x="4584117" y="1684030"/>
            <a:ext cx="228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57" name="Line 20"/>
          <p:cNvSpPr>
            <a:spLocks noChangeShapeType="1"/>
          </p:cNvSpPr>
          <p:nvPr/>
        </p:nvSpPr>
        <p:spPr bwMode="auto">
          <a:xfrm flipV="1">
            <a:off x="5724128" y="1683068"/>
            <a:ext cx="267308" cy="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58" name="Line 20"/>
          <p:cNvSpPr>
            <a:spLocks noChangeShapeType="1"/>
          </p:cNvSpPr>
          <p:nvPr/>
        </p:nvSpPr>
        <p:spPr bwMode="auto">
          <a:xfrm flipV="1">
            <a:off x="6923855" y="1683068"/>
            <a:ext cx="234903" cy="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0" name="Rectangle 38"/>
          <p:cNvSpPr>
            <a:spLocks noChangeArrowheads="1"/>
          </p:cNvSpPr>
          <p:nvPr/>
        </p:nvSpPr>
        <p:spPr bwMode="auto">
          <a:xfrm>
            <a:off x="4277932" y="2068653"/>
            <a:ext cx="817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smtClean="0">
                <a:solidFill>
                  <a:srgbClr val="FF0000"/>
                </a:solidFill>
                <a:latin typeface="+mn-lt"/>
              </a:rPr>
              <a:t>Fejre</a:t>
            </a:r>
          </a:p>
          <a:p>
            <a:r>
              <a:rPr lang="hu-HU" altLang="hu-HU" sz="1800" dirty="0">
                <a:solidFill>
                  <a:srgbClr val="FF0000"/>
                </a:solidFill>
                <a:latin typeface="+mn-lt"/>
              </a:rPr>
              <a:t>á</a:t>
            </a:r>
            <a:r>
              <a:rPr lang="hu-HU" altLang="hu-HU" sz="1800" dirty="0" smtClean="0">
                <a:solidFill>
                  <a:srgbClr val="FF0000"/>
                </a:solidFill>
                <a:latin typeface="+mn-lt"/>
              </a:rPr>
              <a:t>llítva</a:t>
            </a:r>
            <a:r>
              <a:rPr lang="en-US" altLang="hu-HU" sz="1800" dirty="0" smtClean="0">
                <a:solidFill>
                  <a:srgbClr val="FF0000"/>
                </a:solidFill>
                <a:latin typeface="+mn-lt"/>
              </a:rPr>
              <a:t>!</a:t>
            </a:r>
            <a:endParaRPr lang="hu-HU" altLang="hu-HU" sz="1800" dirty="0">
              <a:solidFill>
                <a:srgbClr val="FF0000"/>
              </a:solidFill>
              <a:latin typeface="+mn-lt"/>
            </a:endParaRPr>
          </a:p>
        </p:txBody>
      </p:sp>
      <p:sp>
        <p:nvSpPr>
          <p:cNvPr id="49" name="Line 42"/>
          <p:cNvSpPr>
            <a:spLocks noChangeShapeType="1"/>
          </p:cNvSpPr>
          <p:nvPr/>
        </p:nvSpPr>
        <p:spPr bwMode="auto">
          <a:xfrm flipV="1">
            <a:off x="6434850" y="2141230"/>
            <a:ext cx="0" cy="37742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3" name="Szövegdoboz 2"/>
          <p:cNvSpPr txBox="1"/>
          <p:nvPr/>
        </p:nvSpPr>
        <p:spPr>
          <a:xfrm>
            <a:off x="4722082" y="3188381"/>
            <a:ext cx="1127232" cy="369332"/>
          </a:xfrm>
          <a:prstGeom prst="rect">
            <a:avLst/>
          </a:prstGeom>
          <a:noFill/>
        </p:spPr>
        <p:txBody>
          <a:bodyPr wrap="none" rtlCol="0">
            <a:spAutoFit/>
          </a:bodyPr>
          <a:lstStyle/>
          <a:p>
            <a:r>
              <a:rPr lang="en-US" sz="1800" i="1" dirty="0" smtClean="0"/>
              <a:t>CPU: app</a:t>
            </a:r>
            <a:endParaRPr lang="en-US" sz="1800" i="1" dirty="0"/>
          </a:p>
        </p:txBody>
      </p:sp>
      <p:sp>
        <p:nvSpPr>
          <p:cNvPr id="62" name="Szövegdoboz 61"/>
          <p:cNvSpPr txBox="1"/>
          <p:nvPr/>
        </p:nvSpPr>
        <p:spPr>
          <a:xfrm>
            <a:off x="3047616" y="2068653"/>
            <a:ext cx="1095172" cy="923330"/>
          </a:xfrm>
          <a:prstGeom prst="rect">
            <a:avLst/>
          </a:prstGeom>
          <a:noFill/>
        </p:spPr>
        <p:txBody>
          <a:bodyPr wrap="none" rtlCol="0">
            <a:spAutoFit/>
          </a:bodyPr>
          <a:lstStyle/>
          <a:p>
            <a:r>
              <a:rPr lang="en-US" sz="1800" i="1" dirty="0" smtClean="0"/>
              <a:t>CPU: </a:t>
            </a:r>
            <a:endParaRPr lang="hu-HU" sz="1800" i="1" dirty="0" smtClean="0"/>
          </a:p>
          <a:p>
            <a:r>
              <a:rPr lang="en-US" sz="1800" i="1" dirty="0" smtClean="0"/>
              <a:t>op</a:t>
            </a:r>
            <a:r>
              <a:rPr lang="hu-HU" sz="1800" i="1" dirty="0" err="1" smtClean="0"/>
              <a:t>erációs</a:t>
            </a:r>
            <a:endParaRPr lang="hu-HU" sz="1800" i="1" dirty="0" smtClean="0"/>
          </a:p>
          <a:p>
            <a:r>
              <a:rPr lang="hu-HU" sz="1800" i="1" dirty="0" smtClean="0"/>
              <a:t>rendszer</a:t>
            </a:r>
            <a:endParaRPr lang="en-US" sz="1800" i="1" dirty="0"/>
          </a:p>
        </p:txBody>
      </p:sp>
      <p:sp>
        <p:nvSpPr>
          <p:cNvPr id="63" name="Szövegdoboz 62"/>
          <p:cNvSpPr txBox="1"/>
          <p:nvPr/>
        </p:nvSpPr>
        <p:spPr>
          <a:xfrm>
            <a:off x="6326592" y="4598155"/>
            <a:ext cx="1435008" cy="369332"/>
          </a:xfrm>
          <a:prstGeom prst="rect">
            <a:avLst/>
          </a:prstGeom>
          <a:noFill/>
        </p:spPr>
        <p:txBody>
          <a:bodyPr wrap="none" rtlCol="0">
            <a:spAutoFit/>
          </a:bodyPr>
          <a:lstStyle/>
          <a:p>
            <a:r>
              <a:rPr lang="en-US" sz="1800" i="1" dirty="0" smtClean="0"/>
              <a:t>vertex </a:t>
            </a:r>
            <a:r>
              <a:rPr lang="en-US" sz="1800" i="1" dirty="0" err="1" smtClean="0"/>
              <a:t>shader</a:t>
            </a:r>
            <a:endParaRPr lang="en-US" sz="1800" i="1" dirty="0"/>
          </a:p>
        </p:txBody>
      </p:sp>
      <p:sp>
        <p:nvSpPr>
          <p:cNvPr id="64" name="Szövegdoboz 63"/>
          <p:cNvSpPr txBox="1"/>
          <p:nvPr/>
        </p:nvSpPr>
        <p:spPr>
          <a:xfrm>
            <a:off x="3573601" y="3412042"/>
            <a:ext cx="800219" cy="369332"/>
          </a:xfrm>
          <a:prstGeom prst="rect">
            <a:avLst/>
          </a:prstGeom>
          <a:noFill/>
        </p:spPr>
        <p:txBody>
          <a:bodyPr wrap="none" rtlCol="0">
            <a:spAutoFit/>
          </a:bodyPr>
          <a:lstStyle/>
          <a:p>
            <a:r>
              <a:rPr lang="en-US" sz="1800" i="1" dirty="0" smtClean="0"/>
              <a:t> fix </a:t>
            </a:r>
            <a:r>
              <a:rPr lang="en-US" sz="1800" i="1" dirty="0" err="1" smtClean="0"/>
              <a:t>hw</a:t>
            </a:r>
            <a:endParaRPr lang="en-US" sz="1800" i="1" dirty="0"/>
          </a:p>
        </p:txBody>
      </p:sp>
      <p:sp>
        <p:nvSpPr>
          <p:cNvPr id="2055" name="Rectangle 4"/>
          <p:cNvSpPr>
            <a:spLocks noChangeArrowheads="1"/>
          </p:cNvSpPr>
          <p:nvPr/>
        </p:nvSpPr>
        <p:spPr bwMode="auto">
          <a:xfrm>
            <a:off x="143508" y="3860027"/>
            <a:ext cx="1371600" cy="629943"/>
          </a:xfrm>
          <a:prstGeom prst="rect">
            <a:avLst/>
          </a:prstGeom>
          <a:solidFill>
            <a:srgbClr val="FFD4D1"/>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a:latin typeface="+mn-lt"/>
              </a:rPr>
              <a:t>rasztertár</a:t>
            </a:r>
          </a:p>
        </p:txBody>
      </p:sp>
      <p:sp>
        <p:nvSpPr>
          <p:cNvPr id="2054" name="Oval 3"/>
          <p:cNvSpPr>
            <a:spLocks noChangeArrowheads="1"/>
          </p:cNvSpPr>
          <p:nvPr/>
        </p:nvSpPr>
        <p:spPr bwMode="auto">
          <a:xfrm>
            <a:off x="215516" y="2660054"/>
            <a:ext cx="1357064" cy="931794"/>
          </a:xfrm>
          <a:prstGeom prst="ellipse">
            <a:avLst/>
          </a:prstGeom>
          <a:solidFill>
            <a:srgbClr val="FFD4D1"/>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a:latin typeface="+mn-lt"/>
              </a:rPr>
              <a:t>Kép </a:t>
            </a:r>
          </a:p>
          <a:p>
            <a:pPr algn="ctr"/>
            <a:r>
              <a:rPr lang="hu-HU" altLang="hu-HU" sz="1800" dirty="0" smtClean="0">
                <a:latin typeface="+mn-lt"/>
              </a:rPr>
              <a:t>frissítés</a:t>
            </a:r>
            <a:endParaRPr lang="hu-HU" altLang="hu-HU" sz="1800" dirty="0">
              <a:latin typeface="+mn-lt"/>
            </a:endParaRPr>
          </a:p>
        </p:txBody>
      </p:sp>
      <p:sp>
        <p:nvSpPr>
          <p:cNvPr id="4" name="Szövegdoboz 3"/>
          <p:cNvSpPr txBox="1"/>
          <p:nvPr/>
        </p:nvSpPr>
        <p:spPr>
          <a:xfrm>
            <a:off x="210414" y="663538"/>
            <a:ext cx="1805302" cy="646331"/>
          </a:xfrm>
          <a:prstGeom prst="rect">
            <a:avLst/>
          </a:prstGeom>
          <a:noFill/>
        </p:spPr>
        <p:txBody>
          <a:bodyPr wrap="none" rtlCol="0">
            <a:spAutoFit/>
          </a:bodyPr>
          <a:lstStyle/>
          <a:p>
            <a:r>
              <a:rPr lang="hu-HU" sz="1800" dirty="0" smtClean="0">
                <a:latin typeface="+mn-lt"/>
              </a:rPr>
              <a:t>Éppen belemerül</a:t>
            </a:r>
          </a:p>
          <a:p>
            <a:r>
              <a:rPr lang="hu-HU" sz="1800" dirty="0" smtClean="0">
                <a:latin typeface="+mn-lt"/>
              </a:rPr>
              <a:t>a virtuális világba</a:t>
            </a:r>
            <a:endParaRPr lang="en-US" sz="1800" dirty="0">
              <a:latin typeface="+mn-lt"/>
            </a:endParaRPr>
          </a:p>
        </p:txBody>
      </p:sp>
      <p:sp>
        <p:nvSpPr>
          <p:cNvPr id="65" name="Szövegdoboz 64"/>
          <p:cNvSpPr txBox="1"/>
          <p:nvPr/>
        </p:nvSpPr>
        <p:spPr>
          <a:xfrm>
            <a:off x="623669" y="4653104"/>
            <a:ext cx="2282997" cy="369332"/>
          </a:xfrm>
          <a:prstGeom prst="rect">
            <a:avLst/>
          </a:prstGeom>
          <a:noFill/>
        </p:spPr>
        <p:txBody>
          <a:bodyPr wrap="none" rtlCol="0">
            <a:spAutoFit/>
          </a:bodyPr>
          <a:lstStyle/>
          <a:p>
            <a:r>
              <a:rPr lang="en-US" sz="1800" i="1" dirty="0" smtClean="0"/>
              <a:t>pixel </a:t>
            </a:r>
            <a:r>
              <a:rPr lang="en-US" sz="1800" i="1" dirty="0" err="1" smtClean="0"/>
              <a:t>shader+blending</a:t>
            </a:r>
            <a:endParaRPr lang="en-US" sz="1800" i="1" dirty="0"/>
          </a:p>
        </p:txBody>
      </p:sp>
      <p:sp>
        <p:nvSpPr>
          <p:cNvPr id="66" name="Oval 9"/>
          <p:cNvSpPr>
            <a:spLocks noChangeArrowheads="1"/>
          </p:cNvSpPr>
          <p:nvPr/>
        </p:nvSpPr>
        <p:spPr bwMode="auto">
          <a:xfrm>
            <a:off x="5946742" y="3677749"/>
            <a:ext cx="946521" cy="946723"/>
          </a:xfrm>
          <a:prstGeom prst="ellipse">
            <a:avLst/>
          </a:prstGeom>
          <a:solidFill>
            <a:srgbClr val="79FF79"/>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a:latin typeface="+mn-lt"/>
              </a:rPr>
              <a:t>K</a:t>
            </a:r>
            <a:r>
              <a:rPr lang="hu-HU" altLang="hu-HU" sz="1800" dirty="0" smtClean="0">
                <a:latin typeface="+mn-lt"/>
              </a:rPr>
              <a:t>amera</a:t>
            </a:r>
            <a:endParaRPr lang="hu-HU" altLang="hu-HU" sz="1800" dirty="0">
              <a:latin typeface="+mn-lt"/>
            </a:endParaRPr>
          </a:p>
          <a:p>
            <a:pPr algn="ctr"/>
            <a:r>
              <a:rPr lang="hu-HU" altLang="hu-HU" sz="1800" dirty="0" err="1" smtClean="0">
                <a:latin typeface="+mn-lt"/>
              </a:rPr>
              <a:t>transzf</a:t>
            </a:r>
            <a:endParaRPr lang="hu-HU" altLang="hu-HU" sz="1800" dirty="0">
              <a:latin typeface="+mn-lt"/>
            </a:endParaRPr>
          </a:p>
        </p:txBody>
      </p:sp>
      <p:sp>
        <p:nvSpPr>
          <p:cNvPr id="5" name="Téglalap 4"/>
          <p:cNvSpPr/>
          <p:nvPr/>
        </p:nvSpPr>
        <p:spPr>
          <a:xfrm>
            <a:off x="8267148" y="3896031"/>
            <a:ext cx="625332" cy="547927"/>
          </a:xfrm>
          <a:prstGeom prst="rect">
            <a:avLst/>
          </a:prstGeom>
          <a:solidFill>
            <a:srgbClr val="FFD4D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a:solidFill>
                  <a:schemeClr val="tx1"/>
                </a:solidFill>
              </a:rPr>
              <a:t>VAO</a:t>
            </a:r>
          </a:p>
          <a:p>
            <a:pPr algn="ctr"/>
            <a:r>
              <a:rPr lang="hu-HU" sz="1800" dirty="0">
                <a:solidFill>
                  <a:schemeClr val="tx1"/>
                </a:solidFill>
              </a:rPr>
              <a:t>VBO</a:t>
            </a:r>
            <a:endParaRPr lang="en-US" sz="1800" dirty="0">
              <a:solidFill>
                <a:schemeClr val="tx1"/>
              </a:solidFill>
            </a:endParaRPr>
          </a:p>
        </p:txBody>
      </p:sp>
      <p:sp>
        <p:nvSpPr>
          <p:cNvPr id="48" name="Line 21"/>
          <p:cNvSpPr>
            <a:spLocks noChangeShapeType="1"/>
          </p:cNvSpPr>
          <p:nvPr/>
        </p:nvSpPr>
        <p:spPr bwMode="auto">
          <a:xfrm flipH="1">
            <a:off x="8034414" y="4155926"/>
            <a:ext cx="2327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Tree>
    <p:extLst>
      <p:ext uri="{BB962C8B-B14F-4D97-AF65-F5344CB8AC3E}">
        <p14:creationId xmlns:p14="http://schemas.microsoft.com/office/powerpoint/2010/main" val="3176646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05064" y="4986"/>
            <a:ext cx="5338936" cy="857250"/>
          </a:xfrm>
        </p:spPr>
        <p:txBody>
          <a:bodyPr/>
          <a:lstStyle/>
          <a:p>
            <a:r>
              <a:rPr lang="en-US" dirty="0" smtClean="0">
                <a:solidFill>
                  <a:srgbClr val="FF0000"/>
                </a:solidFill>
              </a:rPr>
              <a:t>Skeleton.cpp</a:t>
            </a:r>
            <a:endParaRPr lang="en-US" dirty="0">
              <a:solidFill>
                <a:srgbClr val="FF0000"/>
              </a:solidFill>
            </a:endParaRPr>
          </a:p>
        </p:txBody>
      </p:sp>
      <p:sp>
        <p:nvSpPr>
          <p:cNvPr id="4" name="Szövegdoboz 3"/>
          <p:cNvSpPr txBox="1"/>
          <p:nvPr/>
        </p:nvSpPr>
        <p:spPr>
          <a:xfrm>
            <a:off x="179512" y="22672"/>
            <a:ext cx="7380547" cy="5262979"/>
          </a:xfrm>
          <a:prstGeom prst="rect">
            <a:avLst/>
          </a:prstGeom>
          <a:noFill/>
        </p:spPr>
        <p:txBody>
          <a:bodyPr wrap="none" rtlCol="0">
            <a:spAutoFit/>
          </a:bodyPr>
          <a:lstStyle/>
          <a:p>
            <a:r>
              <a:rPr lang="en-US" sz="1400" b="1" dirty="0">
                <a:latin typeface="Courier New" panose="02070309020205020404" pitchFamily="49" charset="0"/>
                <a:cs typeface="Courier New" panose="02070309020205020404" pitchFamily="49" charset="0"/>
              </a:rPr>
              <a:t>#include "</a:t>
            </a:r>
            <a:r>
              <a:rPr lang="en-US" sz="1400" b="1" dirty="0" err="1">
                <a:latin typeface="Courier New" panose="02070309020205020404" pitchFamily="49" charset="0"/>
                <a:cs typeface="Courier New" panose="02070309020205020404" pitchFamily="49" charset="0"/>
              </a:rPr>
              <a:t>framework.h</a:t>
            </a:r>
            <a:r>
              <a:rPr lang="en-US" sz="1400" b="1" dirty="0">
                <a:latin typeface="Courier New" panose="02070309020205020404" pitchFamily="49" charset="0"/>
                <a:cs typeface="Courier New" panose="02070309020205020404" pitchFamily="49" charset="0"/>
              </a:rPr>
              <a:t>"</a:t>
            </a:r>
          </a:p>
          <a:p>
            <a:r>
              <a:rPr lang="hu-HU" sz="1400" b="1" dirty="0" err="1" smtClean="0">
                <a:solidFill>
                  <a:srgbClr val="FF0000"/>
                </a:solidFill>
                <a:latin typeface="Courier New" panose="02070309020205020404" pitchFamily="49" charset="0"/>
                <a:cs typeface="Courier New" panose="02070309020205020404" pitchFamily="49" charset="0"/>
              </a:rPr>
              <a:t>char</a:t>
            </a:r>
            <a:r>
              <a:rPr lang="hu-HU" sz="1400" b="1" dirty="0" smtClean="0">
                <a:solidFill>
                  <a:srgbClr val="FF0000"/>
                </a:solidFill>
                <a:latin typeface="Courier New" panose="02070309020205020404" pitchFamily="49" charset="0"/>
                <a:cs typeface="Courier New" panose="02070309020205020404" pitchFamily="49" charset="0"/>
              </a:rPr>
              <a:t> </a:t>
            </a:r>
            <a:r>
              <a:rPr lang="hu-HU" sz="1400" b="1" dirty="0">
                <a:solidFill>
                  <a:srgbClr val="FF0000"/>
                </a:solidFill>
                <a:latin typeface="Courier New" panose="02070309020205020404" pitchFamily="49" charset="0"/>
                <a:cs typeface="Courier New" panose="02070309020205020404" pitchFamily="49" charset="0"/>
              </a:rPr>
              <a:t>* </a:t>
            </a:r>
            <a:r>
              <a:rPr lang="hu-HU" sz="1400" b="1" dirty="0" err="1" smtClean="0">
                <a:solidFill>
                  <a:srgbClr val="FF0000"/>
                </a:solidFill>
                <a:latin typeface="Courier New" panose="02070309020205020404" pitchFamily="49" charset="0"/>
                <a:cs typeface="Courier New" panose="02070309020205020404" pitchFamily="49" charset="0"/>
              </a:rPr>
              <a:t>vertexSource</a:t>
            </a:r>
            <a:r>
              <a:rPr lang="hu-HU" sz="1400" b="1" dirty="0" smtClean="0">
                <a:solidFill>
                  <a:srgbClr val="FF0000"/>
                </a:solidFill>
                <a:latin typeface="Courier New" panose="02070309020205020404" pitchFamily="49" charset="0"/>
                <a:cs typeface="Courier New" panose="02070309020205020404" pitchFamily="49" charset="0"/>
              </a:rPr>
              <a:t> </a:t>
            </a:r>
            <a:r>
              <a:rPr lang="hu-HU" sz="1400" b="1" dirty="0">
                <a:solidFill>
                  <a:srgbClr val="FF0000"/>
                </a:solidFill>
                <a:latin typeface="Courier New" panose="02070309020205020404" pitchFamily="49" charset="0"/>
                <a:cs typeface="Courier New" panose="02070309020205020404" pitchFamily="49" charset="0"/>
              </a:rPr>
              <a:t>= R</a:t>
            </a:r>
            <a:r>
              <a:rPr lang="hu-HU" sz="1400" b="1" dirty="0" smtClean="0">
                <a:solidFill>
                  <a:srgbClr val="FF0000"/>
                </a:solidFill>
                <a:latin typeface="Courier New" panose="02070309020205020404" pitchFamily="49" charset="0"/>
                <a:cs typeface="Courier New" panose="02070309020205020404" pitchFamily="49" charset="0"/>
              </a:rPr>
              <a:t>"(…)";</a:t>
            </a:r>
            <a:endParaRPr lang="hu-HU" sz="1400" b="1" dirty="0">
              <a:solidFill>
                <a:srgbClr val="FF0000"/>
              </a:solidFill>
              <a:latin typeface="Courier New" panose="02070309020205020404" pitchFamily="49" charset="0"/>
              <a:cs typeface="Courier New" panose="02070309020205020404" pitchFamily="49" charset="0"/>
            </a:endParaRPr>
          </a:p>
          <a:p>
            <a:r>
              <a:rPr lang="hu-HU" sz="1400" b="1" dirty="0" err="1" smtClean="0">
                <a:solidFill>
                  <a:srgbClr val="FF0000"/>
                </a:solidFill>
                <a:latin typeface="Courier New" panose="02070309020205020404" pitchFamily="49" charset="0"/>
                <a:cs typeface="Courier New" panose="02070309020205020404" pitchFamily="49" charset="0"/>
              </a:rPr>
              <a:t>char</a:t>
            </a:r>
            <a:r>
              <a:rPr lang="hu-HU" sz="1400" b="1" dirty="0" smtClean="0">
                <a:solidFill>
                  <a:srgbClr val="FF0000"/>
                </a:solidFill>
                <a:latin typeface="Courier New" panose="02070309020205020404" pitchFamily="49" charset="0"/>
                <a:cs typeface="Courier New" panose="02070309020205020404" pitchFamily="49" charset="0"/>
              </a:rPr>
              <a:t> </a:t>
            </a:r>
            <a:r>
              <a:rPr lang="hu-HU" sz="1400" b="1" dirty="0">
                <a:solidFill>
                  <a:srgbClr val="FF0000"/>
                </a:solidFill>
                <a:latin typeface="Courier New" panose="02070309020205020404" pitchFamily="49" charset="0"/>
                <a:cs typeface="Courier New" panose="02070309020205020404" pitchFamily="49" charset="0"/>
              </a:rPr>
              <a:t>* </a:t>
            </a:r>
            <a:r>
              <a:rPr lang="hu-HU" sz="1400" b="1" dirty="0" err="1" smtClean="0">
                <a:solidFill>
                  <a:srgbClr val="FF0000"/>
                </a:solidFill>
                <a:latin typeface="Courier New" panose="02070309020205020404" pitchFamily="49" charset="0"/>
                <a:cs typeface="Courier New" panose="02070309020205020404" pitchFamily="49" charset="0"/>
              </a:rPr>
              <a:t>fragmentSource</a:t>
            </a:r>
            <a:r>
              <a:rPr lang="hu-HU" sz="1400" b="1" dirty="0" smtClean="0">
                <a:solidFill>
                  <a:srgbClr val="FF0000"/>
                </a:solidFill>
                <a:latin typeface="Courier New" panose="02070309020205020404" pitchFamily="49" charset="0"/>
                <a:cs typeface="Courier New" panose="02070309020205020404" pitchFamily="49" charset="0"/>
              </a:rPr>
              <a:t> </a:t>
            </a:r>
            <a:r>
              <a:rPr lang="hu-HU" sz="1400" b="1" dirty="0">
                <a:solidFill>
                  <a:srgbClr val="FF0000"/>
                </a:solidFill>
                <a:latin typeface="Courier New" panose="02070309020205020404" pitchFamily="49" charset="0"/>
                <a:cs typeface="Courier New" panose="02070309020205020404" pitchFamily="49" charset="0"/>
              </a:rPr>
              <a:t>= R</a:t>
            </a:r>
            <a:r>
              <a:rPr lang="hu-HU"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a:t>
            </a:r>
            <a:r>
              <a:rPr lang="hu-HU"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a:t>
            </a:r>
            <a:endParaRPr lang="hu-HU" sz="1400" b="1" dirty="0">
              <a:solidFill>
                <a:srgbClr val="FF0000"/>
              </a:solidFill>
              <a:latin typeface="Courier New" panose="02070309020205020404" pitchFamily="49" charset="0"/>
              <a:cs typeface="Courier New" panose="02070309020205020404" pitchFamily="49" charset="0"/>
            </a:endParaRPr>
          </a:p>
          <a:p>
            <a:endParaRPr lang="hu-HU" sz="400" b="1" dirty="0" smtClean="0">
              <a:solidFill>
                <a:srgbClr val="FF0000"/>
              </a:solidFill>
              <a:latin typeface="Courier New" panose="02070309020205020404" pitchFamily="49" charset="0"/>
              <a:cs typeface="Courier New" panose="02070309020205020404" pitchFamily="49" charset="0"/>
            </a:endParaRPr>
          </a:p>
          <a:p>
            <a:r>
              <a:rPr lang="en-US" sz="1400" b="1" dirty="0" err="1" smtClean="0">
                <a:solidFill>
                  <a:srgbClr val="FF0000"/>
                </a:solidFill>
                <a:latin typeface="Courier New" panose="02070309020205020404" pitchFamily="49" charset="0"/>
                <a:cs typeface="Courier New" panose="02070309020205020404" pitchFamily="49" charset="0"/>
              </a:rPr>
              <a:t>GPUProgram</a:t>
            </a:r>
            <a:r>
              <a:rPr lang="en-US" sz="1400" b="1" dirty="0" smtClean="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gpuProgram</a:t>
            </a:r>
            <a:r>
              <a:rPr lang="en-US" sz="1400" b="1" dirty="0" smtClean="0">
                <a:latin typeface="Courier New" panose="02070309020205020404" pitchFamily="49" charset="0"/>
                <a:cs typeface="Courier New" panose="02070309020205020404" pitchFamily="49" charset="0"/>
              </a:rPr>
              <a:t>;</a:t>
            </a:r>
          </a:p>
          <a:p>
            <a:r>
              <a:rPr lang="en-US" sz="1400" b="1" dirty="0">
                <a:solidFill>
                  <a:srgbClr val="0000FF"/>
                </a:solidFill>
                <a:latin typeface="Courier New" panose="02070309020205020404" pitchFamily="49" charset="0"/>
                <a:cs typeface="Courier New" panose="02070309020205020404" pitchFamily="49" charset="0"/>
              </a:rPr>
              <a:t>u</a:t>
            </a:r>
            <a:r>
              <a:rPr lang="en-US" sz="1400" b="1" dirty="0" smtClean="0">
                <a:solidFill>
                  <a:srgbClr val="0000FF"/>
                </a:solidFill>
                <a:latin typeface="Courier New" panose="02070309020205020404" pitchFamily="49" charset="0"/>
                <a:cs typeface="Courier New" panose="02070309020205020404" pitchFamily="49" charset="0"/>
              </a:rPr>
              <a:t>nsigned </a:t>
            </a:r>
            <a:r>
              <a:rPr lang="en-US" sz="1400" b="1" dirty="0" err="1" smtClean="0">
                <a:solidFill>
                  <a:srgbClr val="0000FF"/>
                </a:solidFill>
                <a:latin typeface="Courier New" panose="02070309020205020404" pitchFamily="49" charset="0"/>
                <a:cs typeface="Courier New" panose="02070309020205020404" pitchFamily="49" charset="0"/>
              </a:rPr>
              <a:t>int</a:t>
            </a:r>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vao</a:t>
            </a:r>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vbo</a:t>
            </a:r>
            <a:r>
              <a:rPr lang="en-US" sz="1400" b="1" dirty="0" smtClean="0">
                <a:solidFill>
                  <a:srgbClr val="0000FF"/>
                </a:solidFill>
                <a:latin typeface="Courier New" panose="02070309020205020404" pitchFamily="49" charset="0"/>
                <a:cs typeface="Courier New" panose="02070309020205020404" pitchFamily="49" charset="0"/>
              </a:rPr>
              <a:t>; </a:t>
            </a:r>
          </a:p>
          <a:p>
            <a:endParaRPr lang="en-US" sz="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void </a:t>
            </a:r>
            <a:r>
              <a:rPr lang="en-US" sz="1400" b="1" u="sng" dirty="0" err="1">
                <a:latin typeface="Courier New" panose="02070309020205020404" pitchFamily="49" charset="0"/>
                <a:cs typeface="Courier New" panose="02070309020205020404" pitchFamily="49" charset="0"/>
              </a:rPr>
              <a:t>onInitialization</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B050"/>
                </a:solidFill>
                <a:latin typeface="Courier New" panose="02070309020205020404" pitchFamily="49" charset="0"/>
                <a:cs typeface="Courier New" panose="02070309020205020404" pitchFamily="49" charset="0"/>
              </a:rPr>
              <a:t>glViewport</a:t>
            </a:r>
            <a:r>
              <a:rPr lang="en-US" sz="1400" b="1" dirty="0" smtClean="0">
                <a:solidFill>
                  <a:srgbClr val="00B050"/>
                </a:solidFill>
                <a:latin typeface="Courier New" panose="02070309020205020404" pitchFamily="49" charset="0"/>
                <a:cs typeface="Courier New" panose="02070309020205020404" pitchFamily="49" charset="0"/>
              </a:rPr>
              <a:t>(0</a:t>
            </a:r>
            <a:r>
              <a:rPr lang="en-US" sz="1400" b="1" dirty="0">
                <a:solidFill>
                  <a:srgbClr val="00B050"/>
                </a:solidFill>
                <a:latin typeface="Courier New" panose="02070309020205020404" pitchFamily="49" charset="0"/>
                <a:cs typeface="Courier New" panose="02070309020205020404" pitchFamily="49" charset="0"/>
              </a:rPr>
              <a:t>, 0, </a:t>
            </a:r>
            <a:r>
              <a:rPr lang="en-US" sz="1400" b="1" dirty="0" err="1">
                <a:solidFill>
                  <a:srgbClr val="00B050"/>
                </a:solidFill>
                <a:latin typeface="Courier New" panose="02070309020205020404" pitchFamily="49" charset="0"/>
                <a:cs typeface="Courier New" panose="02070309020205020404" pitchFamily="49" charset="0"/>
              </a:rPr>
              <a:t>windowWidth</a:t>
            </a:r>
            <a:r>
              <a:rPr lang="en-US" sz="1400" b="1" dirty="0">
                <a:solidFill>
                  <a:srgbClr val="00B050"/>
                </a:solidFill>
                <a:latin typeface="Courier New" panose="02070309020205020404" pitchFamily="49" charset="0"/>
                <a:cs typeface="Courier New" panose="02070309020205020404" pitchFamily="49" charset="0"/>
              </a:rPr>
              <a:t>, </a:t>
            </a:r>
            <a:r>
              <a:rPr lang="en-US" sz="1400" b="1" dirty="0" err="1">
                <a:solidFill>
                  <a:srgbClr val="00B050"/>
                </a:solidFill>
                <a:latin typeface="Courier New" panose="02070309020205020404" pitchFamily="49" charset="0"/>
                <a:cs typeface="Courier New" panose="02070309020205020404" pitchFamily="49" charset="0"/>
              </a:rPr>
              <a:t>windowHeight</a:t>
            </a:r>
            <a:r>
              <a:rPr lang="en-US" sz="1400" b="1" dirty="0" smtClean="0">
                <a:solidFill>
                  <a:srgbClr val="00B050"/>
                </a:solidFill>
                <a:latin typeface="Courier New" panose="02070309020205020404" pitchFamily="49" charset="0"/>
                <a:cs typeface="Courier New" panose="02070309020205020404" pitchFamily="49" charset="0"/>
              </a:rPr>
              <a:t>);</a:t>
            </a:r>
          </a:p>
          <a:p>
            <a:r>
              <a:rPr lang="en-US" sz="1400" b="1" dirty="0" smtClean="0">
                <a:solidFill>
                  <a:srgbClr val="0000FF"/>
                </a:solidFill>
                <a:latin typeface="Courier New" panose="02070309020205020404" pitchFamily="49" charset="0"/>
                <a:cs typeface="Courier New" panose="02070309020205020404" pitchFamily="49" charset="0"/>
              </a:rPr>
              <a:t>   </a:t>
            </a:r>
            <a:r>
              <a:rPr lang="hu-HU" altLang="hu-HU" sz="1400" b="1" dirty="0" err="1">
                <a:solidFill>
                  <a:srgbClr val="0000FF"/>
                </a:solidFill>
                <a:latin typeface="Courier New" pitchFamily="49" charset="0"/>
                <a:cs typeface="Courier New" pitchFamily="49" charset="0"/>
              </a:rPr>
              <a:t>glGenVertexArrays</a:t>
            </a:r>
            <a:r>
              <a:rPr lang="hu-HU" altLang="hu-HU" sz="1400" b="1" dirty="0">
                <a:solidFill>
                  <a:srgbClr val="0000FF"/>
                </a:solidFill>
                <a:latin typeface="Courier New" pitchFamily="49" charset="0"/>
                <a:cs typeface="Courier New" pitchFamily="49" charset="0"/>
              </a:rPr>
              <a:t>(1, </a:t>
            </a:r>
            <a:r>
              <a:rPr lang="hu-HU" altLang="hu-HU" sz="1400" b="1" dirty="0" err="1">
                <a:solidFill>
                  <a:srgbClr val="0000FF"/>
                </a:solidFill>
                <a:latin typeface="Courier New" pitchFamily="49" charset="0"/>
                <a:cs typeface="Courier New" pitchFamily="49" charset="0"/>
              </a:rPr>
              <a:t>&amp;vao</a:t>
            </a:r>
            <a:r>
              <a:rPr lang="hu-HU" altLang="hu-HU" sz="1400" b="1" dirty="0">
                <a:solidFill>
                  <a:srgbClr val="0000FF"/>
                </a:solidFill>
                <a:latin typeface="Courier New" pitchFamily="49" charset="0"/>
                <a:cs typeface="Courier New" pitchFamily="49" charset="0"/>
              </a:rPr>
              <a:t>);</a:t>
            </a:r>
            <a:r>
              <a:rPr lang="en-US" altLang="hu-HU" sz="1400" b="1" dirty="0">
                <a:solidFill>
                  <a:srgbClr val="0000FF"/>
                </a:solidFill>
                <a:latin typeface="Courier New" pitchFamily="49" charset="0"/>
                <a:cs typeface="Courier New" pitchFamily="49" charset="0"/>
              </a:rPr>
              <a:t> </a:t>
            </a:r>
            <a:r>
              <a:rPr lang="hu-HU" altLang="hu-HU" sz="1400" b="1" dirty="0" err="1" smtClean="0">
                <a:solidFill>
                  <a:srgbClr val="0000FF"/>
                </a:solidFill>
                <a:latin typeface="Courier New" pitchFamily="49" charset="0"/>
                <a:cs typeface="Courier New" pitchFamily="49" charset="0"/>
              </a:rPr>
              <a:t>glBindVertexArray</a:t>
            </a:r>
            <a:r>
              <a:rPr lang="hu-HU" altLang="hu-HU" sz="1400" b="1" dirty="0" smtClean="0">
                <a:solidFill>
                  <a:srgbClr val="0000FF"/>
                </a:solidFill>
                <a:latin typeface="Courier New" pitchFamily="49" charset="0"/>
                <a:cs typeface="Courier New" pitchFamily="49" charset="0"/>
              </a:rPr>
              <a:t>(</a:t>
            </a:r>
            <a:r>
              <a:rPr lang="hu-HU" altLang="hu-HU" sz="1400" b="1" dirty="0" err="1" smtClean="0">
                <a:solidFill>
                  <a:srgbClr val="0000FF"/>
                </a:solidFill>
                <a:latin typeface="Courier New" pitchFamily="49" charset="0"/>
                <a:cs typeface="Courier New" pitchFamily="49" charset="0"/>
              </a:rPr>
              <a:t>vao</a:t>
            </a:r>
            <a:r>
              <a:rPr lang="hu-HU" altLang="hu-HU" sz="1400" b="1" dirty="0">
                <a:solidFill>
                  <a:srgbClr val="0000FF"/>
                </a:solidFill>
                <a:latin typeface="Courier New" pitchFamily="49" charset="0"/>
                <a:cs typeface="Courier New" pitchFamily="49" charset="0"/>
              </a:rPr>
              <a:t>); </a:t>
            </a:r>
          </a:p>
          <a:p>
            <a:r>
              <a:rPr lang="en-US" altLang="hu-HU" sz="1400" b="1" dirty="0" smtClean="0">
                <a:solidFill>
                  <a:srgbClr val="0000FF"/>
                </a:solidFill>
                <a:latin typeface="Courier New" pitchFamily="49" charset="0"/>
                <a:cs typeface="Courier New" pitchFamily="49" charset="0"/>
              </a:rPr>
              <a:t>   </a:t>
            </a:r>
            <a:r>
              <a:rPr lang="hu-HU" altLang="hu-HU" sz="1400" b="1" dirty="0" err="1" smtClean="0">
                <a:solidFill>
                  <a:srgbClr val="0000FF"/>
                </a:solidFill>
                <a:latin typeface="Courier New" pitchFamily="49" charset="0"/>
                <a:cs typeface="Courier New" pitchFamily="49" charset="0"/>
              </a:rPr>
              <a:t>glGenBuffers</a:t>
            </a:r>
            <a:r>
              <a:rPr lang="hu-HU" altLang="hu-HU" sz="1400" b="1" dirty="0" smtClean="0">
                <a:solidFill>
                  <a:srgbClr val="0000FF"/>
                </a:solidFill>
                <a:latin typeface="Courier New" pitchFamily="49" charset="0"/>
                <a:cs typeface="Courier New" pitchFamily="49" charset="0"/>
              </a:rPr>
              <a:t>(1</a:t>
            </a:r>
            <a:r>
              <a:rPr lang="hu-HU" altLang="hu-HU" sz="1400" b="1" dirty="0">
                <a:solidFill>
                  <a:srgbClr val="0000FF"/>
                </a:solidFill>
                <a:latin typeface="Courier New" pitchFamily="49" charset="0"/>
                <a:cs typeface="Courier New" pitchFamily="49" charset="0"/>
              </a:rPr>
              <a:t>, &amp;</a:t>
            </a:r>
            <a:r>
              <a:rPr lang="hu-HU" altLang="hu-HU" sz="1400" b="1" dirty="0" err="1">
                <a:solidFill>
                  <a:srgbClr val="0000FF"/>
                </a:solidFill>
                <a:latin typeface="Courier New" pitchFamily="49" charset="0"/>
                <a:cs typeface="Courier New" pitchFamily="49" charset="0"/>
              </a:rPr>
              <a:t>vbo</a:t>
            </a:r>
            <a:r>
              <a:rPr lang="hu-HU" altLang="hu-HU" sz="1400" b="1" dirty="0">
                <a:solidFill>
                  <a:srgbClr val="0000FF"/>
                </a:solidFill>
                <a:latin typeface="Courier New" pitchFamily="49" charset="0"/>
                <a:cs typeface="Courier New" pitchFamily="49" charset="0"/>
              </a:rPr>
              <a:t>); </a:t>
            </a:r>
            <a:r>
              <a:rPr lang="en-US" altLang="hu-HU" sz="1400" b="1" dirty="0" err="1" smtClean="0">
                <a:solidFill>
                  <a:srgbClr val="0000FF"/>
                </a:solidFill>
                <a:latin typeface="Courier New" pitchFamily="49" charset="0"/>
                <a:cs typeface="Courier New" pitchFamily="49" charset="0"/>
              </a:rPr>
              <a:t>glBindBuffer</a:t>
            </a:r>
            <a:r>
              <a:rPr lang="en-US" altLang="hu-HU" sz="1400" b="1" dirty="0" smtClean="0">
                <a:solidFill>
                  <a:srgbClr val="0000FF"/>
                </a:solidFill>
                <a:latin typeface="Courier New" pitchFamily="49" charset="0"/>
                <a:cs typeface="Courier New" pitchFamily="49" charset="0"/>
              </a:rPr>
              <a:t>(GL_ARRAY_BUFFER</a:t>
            </a:r>
            <a:r>
              <a:rPr lang="en-US" altLang="hu-HU" sz="1400" b="1" dirty="0">
                <a:solidFill>
                  <a:srgbClr val="0000FF"/>
                </a:solidFill>
                <a:latin typeface="Courier New" pitchFamily="49" charset="0"/>
                <a:cs typeface="Courier New" pitchFamily="49" charset="0"/>
              </a:rPr>
              <a:t>, </a:t>
            </a:r>
            <a:r>
              <a:rPr lang="en-US" altLang="hu-HU" sz="1400" b="1" dirty="0" err="1">
                <a:solidFill>
                  <a:srgbClr val="0000FF"/>
                </a:solidFill>
                <a:latin typeface="Courier New" pitchFamily="49" charset="0"/>
                <a:cs typeface="Courier New" pitchFamily="49" charset="0"/>
              </a:rPr>
              <a:t>vbo</a:t>
            </a:r>
            <a:r>
              <a:rPr lang="en-US" altLang="hu-HU" sz="1400" b="1" dirty="0">
                <a:solidFill>
                  <a:srgbClr val="0000FF"/>
                </a:solidFill>
                <a:latin typeface="Courier New" pitchFamily="49" charset="0"/>
                <a:cs typeface="Courier New" pitchFamily="49" charset="0"/>
              </a:rPr>
              <a:t>); </a:t>
            </a:r>
            <a:endParaRPr lang="hu-HU" altLang="hu-HU" sz="1400" b="1" dirty="0" smtClean="0">
              <a:solidFill>
                <a:srgbClr val="0000FF"/>
              </a:solidFill>
              <a:latin typeface="Courier New" pitchFamily="49" charset="0"/>
              <a:cs typeface="Courier New" pitchFamily="49" charset="0"/>
            </a:endParaRPr>
          </a:p>
          <a:p>
            <a:r>
              <a:rPr lang="hu-HU" altLang="hu-HU" sz="1400" b="1" dirty="0">
                <a:solidFill>
                  <a:srgbClr val="0000FF"/>
                </a:solidFill>
                <a:latin typeface="Courier New" pitchFamily="49" charset="0"/>
                <a:cs typeface="Courier New" pitchFamily="49" charset="0"/>
              </a:rPr>
              <a:t> </a:t>
            </a:r>
            <a:r>
              <a:rPr lang="hu-HU" altLang="hu-HU" sz="1400" b="1" dirty="0" smtClean="0">
                <a:solidFill>
                  <a:srgbClr val="0000FF"/>
                </a:solidFill>
                <a:latin typeface="Courier New" pitchFamily="49" charset="0"/>
                <a:cs typeface="Courier New" pitchFamily="49" charset="0"/>
              </a:rPr>
              <a:t>  </a:t>
            </a:r>
            <a:r>
              <a:rPr lang="en-US" altLang="hu-HU" sz="1400" b="1" dirty="0" smtClean="0">
                <a:solidFill>
                  <a:srgbClr val="0000FF"/>
                </a:solidFill>
                <a:latin typeface="Courier New" pitchFamily="49" charset="0"/>
                <a:cs typeface="Courier New" pitchFamily="49" charset="0"/>
              </a:rPr>
              <a:t>float </a:t>
            </a:r>
            <a:r>
              <a:rPr lang="en-US" altLang="hu-HU" sz="1400" b="1" dirty="0" err="1" smtClean="0">
                <a:solidFill>
                  <a:srgbClr val="0000FF"/>
                </a:solidFill>
                <a:latin typeface="Courier New" pitchFamily="49" charset="0"/>
                <a:cs typeface="Courier New" pitchFamily="49" charset="0"/>
              </a:rPr>
              <a:t>vtx</a:t>
            </a:r>
            <a:r>
              <a:rPr lang="en-US" altLang="hu-HU" sz="1400" b="1" dirty="0" smtClean="0">
                <a:solidFill>
                  <a:srgbClr val="0000FF"/>
                </a:solidFill>
                <a:latin typeface="Courier New" pitchFamily="49" charset="0"/>
                <a:cs typeface="Courier New" pitchFamily="49" charset="0"/>
              </a:rPr>
              <a:t>[] </a:t>
            </a:r>
            <a:r>
              <a:rPr lang="en-US" altLang="hu-HU" sz="1400" b="1" dirty="0">
                <a:solidFill>
                  <a:srgbClr val="0000FF"/>
                </a:solidFill>
                <a:latin typeface="Courier New" pitchFamily="49" charset="0"/>
                <a:cs typeface="Courier New" pitchFamily="49" charset="0"/>
              </a:rPr>
              <a:t>= {-</a:t>
            </a:r>
            <a:r>
              <a:rPr lang="en-US" altLang="hu-HU" sz="1400" b="1" dirty="0" smtClean="0">
                <a:solidFill>
                  <a:srgbClr val="0000FF"/>
                </a:solidFill>
                <a:latin typeface="Courier New" pitchFamily="49" charset="0"/>
                <a:cs typeface="Courier New" pitchFamily="49" charset="0"/>
              </a:rPr>
              <a:t>0.8</a:t>
            </a:r>
            <a:r>
              <a:rPr lang="hu-HU" altLang="hu-HU" sz="1400" b="1" dirty="0" smtClean="0">
                <a:solidFill>
                  <a:srgbClr val="0000FF"/>
                </a:solidFill>
                <a:latin typeface="Courier New" pitchFamily="49" charset="0"/>
                <a:cs typeface="Courier New" pitchFamily="49" charset="0"/>
              </a:rPr>
              <a:t>f</a:t>
            </a:r>
            <a:r>
              <a:rPr lang="en-US" altLang="hu-HU" sz="1400" b="1" dirty="0" smtClean="0">
                <a:solidFill>
                  <a:srgbClr val="0000FF"/>
                </a:solidFill>
                <a:latin typeface="Courier New" pitchFamily="49" charset="0"/>
                <a:cs typeface="Courier New" pitchFamily="49" charset="0"/>
              </a:rPr>
              <a:t>, -0.8</a:t>
            </a:r>
            <a:r>
              <a:rPr lang="hu-HU" altLang="hu-HU" sz="1400" b="1" dirty="0" smtClean="0">
                <a:solidFill>
                  <a:srgbClr val="0000FF"/>
                </a:solidFill>
                <a:latin typeface="Courier New" pitchFamily="49" charset="0"/>
                <a:cs typeface="Courier New" pitchFamily="49" charset="0"/>
              </a:rPr>
              <a:t>f</a:t>
            </a:r>
            <a:r>
              <a:rPr lang="en-US" altLang="hu-HU" sz="1400" b="1" dirty="0" smtClean="0">
                <a:solidFill>
                  <a:srgbClr val="0000FF"/>
                </a:solidFill>
                <a:latin typeface="Courier New" pitchFamily="49" charset="0"/>
                <a:cs typeface="Courier New" pitchFamily="49" charset="0"/>
              </a:rPr>
              <a:t>,</a:t>
            </a:r>
            <a:r>
              <a:rPr lang="hu-HU" altLang="hu-HU" sz="1400" b="1" dirty="0" smtClean="0">
                <a:solidFill>
                  <a:srgbClr val="0000FF"/>
                </a:solidFill>
                <a:latin typeface="Courier New" pitchFamily="49" charset="0"/>
                <a:cs typeface="Courier New" pitchFamily="49" charset="0"/>
              </a:rPr>
              <a:t> </a:t>
            </a:r>
            <a:r>
              <a:rPr lang="en-US" altLang="hu-HU" sz="1400" b="1" dirty="0" smtClean="0">
                <a:solidFill>
                  <a:srgbClr val="0000FF"/>
                </a:solidFill>
                <a:latin typeface="Courier New" pitchFamily="49" charset="0"/>
                <a:cs typeface="Courier New" pitchFamily="49" charset="0"/>
              </a:rPr>
              <a:t> </a:t>
            </a:r>
            <a:r>
              <a:rPr lang="hu-HU" altLang="hu-HU" sz="1400" b="1" dirty="0">
                <a:solidFill>
                  <a:srgbClr val="0000FF"/>
                </a:solidFill>
                <a:latin typeface="Courier New" pitchFamily="49" charset="0"/>
                <a:cs typeface="Courier New" pitchFamily="49" charset="0"/>
              </a:rPr>
              <a:t>-</a:t>
            </a:r>
            <a:r>
              <a:rPr lang="hu-HU" altLang="hu-HU" sz="1400" b="1" dirty="0" smtClean="0">
                <a:solidFill>
                  <a:srgbClr val="0000FF"/>
                </a:solidFill>
                <a:latin typeface="Courier New" pitchFamily="49" charset="0"/>
                <a:cs typeface="Courier New" pitchFamily="49" charset="0"/>
              </a:rPr>
              <a:t>0.6f,</a:t>
            </a:r>
            <a:r>
              <a:rPr lang="en-US" altLang="hu-HU" sz="1400" b="1" dirty="0" smtClean="0">
                <a:solidFill>
                  <a:srgbClr val="0000FF"/>
                </a:solidFill>
                <a:latin typeface="Courier New" pitchFamily="49" charset="0"/>
                <a:cs typeface="Courier New" pitchFamily="49" charset="0"/>
              </a:rPr>
              <a:t> </a:t>
            </a:r>
            <a:r>
              <a:rPr lang="hu-HU" altLang="hu-HU" sz="1400" b="1" dirty="0" smtClean="0">
                <a:solidFill>
                  <a:srgbClr val="0000FF"/>
                </a:solidFill>
                <a:latin typeface="Courier New" pitchFamily="49" charset="0"/>
                <a:cs typeface="Courier New" pitchFamily="49" charset="0"/>
              </a:rPr>
              <a:t>1.0f, </a:t>
            </a:r>
            <a:r>
              <a:rPr lang="en-US" altLang="hu-HU" sz="1400" b="1" dirty="0" smtClean="0">
                <a:solidFill>
                  <a:srgbClr val="0000FF"/>
                </a:solidFill>
                <a:latin typeface="Courier New" pitchFamily="49" charset="0"/>
                <a:cs typeface="Courier New" pitchFamily="49" charset="0"/>
              </a:rPr>
              <a:t> </a:t>
            </a:r>
            <a:r>
              <a:rPr lang="hu-HU" altLang="hu-HU" sz="1400" b="1" dirty="0" smtClean="0">
                <a:solidFill>
                  <a:srgbClr val="0000FF"/>
                </a:solidFill>
                <a:latin typeface="Courier New" pitchFamily="49" charset="0"/>
                <a:cs typeface="Courier New" pitchFamily="49" charset="0"/>
              </a:rPr>
              <a:t>0.8f,</a:t>
            </a:r>
            <a:r>
              <a:rPr lang="en-US" altLang="hu-HU" sz="1400" b="1" dirty="0" smtClean="0">
                <a:solidFill>
                  <a:srgbClr val="0000FF"/>
                </a:solidFill>
                <a:latin typeface="Courier New" pitchFamily="49" charset="0"/>
                <a:cs typeface="Courier New" pitchFamily="49" charset="0"/>
              </a:rPr>
              <a:t> </a:t>
            </a:r>
            <a:r>
              <a:rPr lang="hu-HU" altLang="hu-HU" sz="1400" b="1" dirty="0" smtClean="0">
                <a:solidFill>
                  <a:srgbClr val="0000FF"/>
                </a:solidFill>
                <a:latin typeface="Courier New" pitchFamily="49" charset="0"/>
                <a:cs typeface="Courier New" pitchFamily="49" charset="0"/>
              </a:rPr>
              <a:t>-0.2f};</a:t>
            </a:r>
            <a:endParaRPr lang="hu-HU" altLang="hu-HU" sz="1400" b="1" dirty="0">
              <a:solidFill>
                <a:srgbClr val="0000FF"/>
              </a:solidFill>
              <a:latin typeface="Courier New" pitchFamily="49" charset="0"/>
              <a:cs typeface="Courier New" pitchFamily="49" charset="0"/>
            </a:endParaRPr>
          </a:p>
          <a:p>
            <a:r>
              <a:rPr lang="en-US" altLang="hu-HU" sz="1400" b="1" dirty="0">
                <a:solidFill>
                  <a:srgbClr val="0000FF"/>
                </a:solidFill>
                <a:latin typeface="Courier New" pitchFamily="49" charset="0"/>
                <a:cs typeface="Courier New" pitchFamily="49" charset="0"/>
              </a:rPr>
              <a:t>   </a:t>
            </a:r>
            <a:r>
              <a:rPr lang="en-US" altLang="hu-HU" sz="1400" b="1" dirty="0" err="1" smtClean="0">
                <a:solidFill>
                  <a:srgbClr val="0000FF"/>
                </a:solidFill>
                <a:latin typeface="Courier New" pitchFamily="49" charset="0"/>
                <a:cs typeface="Courier New" pitchFamily="49" charset="0"/>
              </a:rPr>
              <a:t>glBufferData</a:t>
            </a:r>
            <a:r>
              <a:rPr lang="en-US" altLang="hu-HU" sz="1400" b="1" dirty="0" smtClean="0">
                <a:solidFill>
                  <a:srgbClr val="0000FF"/>
                </a:solidFill>
                <a:latin typeface="Courier New" pitchFamily="49" charset="0"/>
                <a:cs typeface="Courier New" pitchFamily="49" charset="0"/>
              </a:rPr>
              <a:t>(GL_ARRAY_BUFFER</a:t>
            </a:r>
            <a:r>
              <a:rPr lang="hu-HU" altLang="hu-HU" sz="1400" b="1" dirty="0" smtClean="0">
                <a:solidFill>
                  <a:srgbClr val="0000FF"/>
                </a:solidFill>
                <a:latin typeface="Courier New" pitchFamily="49" charset="0"/>
                <a:cs typeface="Courier New" pitchFamily="49" charset="0"/>
              </a:rPr>
              <a:t>, </a:t>
            </a:r>
            <a:r>
              <a:rPr lang="en-US" altLang="hu-HU" sz="1400" b="1" dirty="0" err="1" smtClean="0">
                <a:solidFill>
                  <a:srgbClr val="0000FF"/>
                </a:solidFill>
                <a:latin typeface="Courier New" pitchFamily="49" charset="0"/>
                <a:cs typeface="Courier New" pitchFamily="49" charset="0"/>
              </a:rPr>
              <a:t>sizeof</a:t>
            </a:r>
            <a:r>
              <a:rPr lang="en-US" altLang="hu-HU" sz="1400" b="1" dirty="0" smtClean="0">
                <a:solidFill>
                  <a:srgbClr val="0000FF"/>
                </a:solidFill>
                <a:latin typeface="Courier New" pitchFamily="49" charset="0"/>
                <a:cs typeface="Courier New" pitchFamily="49" charset="0"/>
              </a:rPr>
              <a:t>(</a:t>
            </a:r>
            <a:r>
              <a:rPr lang="en-US" altLang="hu-HU" sz="1400" b="1" dirty="0" err="1" smtClean="0">
                <a:solidFill>
                  <a:srgbClr val="0000FF"/>
                </a:solidFill>
                <a:latin typeface="Courier New" pitchFamily="49" charset="0"/>
                <a:cs typeface="Courier New" pitchFamily="49" charset="0"/>
              </a:rPr>
              <a:t>vtx</a:t>
            </a:r>
            <a:r>
              <a:rPr lang="en-US" altLang="hu-HU" sz="1400" b="1" dirty="0" smtClean="0">
                <a:solidFill>
                  <a:srgbClr val="0000FF"/>
                </a:solidFill>
                <a:latin typeface="Courier New" pitchFamily="49" charset="0"/>
                <a:cs typeface="Courier New" pitchFamily="49" charset="0"/>
              </a:rPr>
              <a:t>), </a:t>
            </a:r>
            <a:r>
              <a:rPr lang="en-US" altLang="hu-HU" sz="1400" b="1" dirty="0" err="1" smtClean="0">
                <a:solidFill>
                  <a:srgbClr val="0000FF"/>
                </a:solidFill>
                <a:latin typeface="Courier New" pitchFamily="49" charset="0"/>
                <a:cs typeface="Courier New" pitchFamily="49" charset="0"/>
              </a:rPr>
              <a:t>vtx</a:t>
            </a:r>
            <a:r>
              <a:rPr lang="hu-HU" altLang="hu-HU" sz="1400" b="1" dirty="0" smtClean="0">
                <a:solidFill>
                  <a:srgbClr val="0000FF"/>
                </a:solidFill>
                <a:latin typeface="Courier New" pitchFamily="49" charset="0"/>
                <a:cs typeface="Courier New" pitchFamily="49" charset="0"/>
              </a:rPr>
              <a:t>, </a:t>
            </a:r>
            <a:r>
              <a:rPr lang="en-US" altLang="hu-HU" sz="1400" b="1" dirty="0" smtClean="0">
                <a:solidFill>
                  <a:srgbClr val="0000FF"/>
                </a:solidFill>
                <a:latin typeface="Courier New" pitchFamily="49" charset="0"/>
                <a:cs typeface="Courier New" pitchFamily="49" charset="0"/>
              </a:rPr>
              <a:t>GL_STATIC_DRAW);</a:t>
            </a:r>
            <a:endParaRPr lang="hu-HU" altLang="hu-HU" sz="1400" b="1" dirty="0" smtClean="0">
              <a:solidFill>
                <a:srgbClr val="0000FF"/>
              </a:solidFill>
              <a:latin typeface="Courier New" pitchFamily="49" charset="0"/>
              <a:cs typeface="Courier New" pitchFamily="49" charset="0"/>
            </a:endParaRPr>
          </a:p>
          <a:p>
            <a:r>
              <a:rPr lang="hu-HU" altLang="hu-HU" sz="1400" b="1" dirty="0">
                <a:solidFill>
                  <a:srgbClr val="0000FF"/>
                </a:solidFill>
                <a:latin typeface="Courier New" pitchFamily="49" charset="0"/>
                <a:cs typeface="Courier New" pitchFamily="49" charset="0"/>
              </a:rPr>
              <a:t> </a:t>
            </a:r>
            <a:r>
              <a:rPr lang="hu-HU" altLang="hu-HU" sz="1400" b="1" dirty="0" smtClean="0">
                <a:solidFill>
                  <a:srgbClr val="0000FF"/>
                </a:solidFill>
                <a:latin typeface="Courier New" pitchFamily="49" charset="0"/>
                <a:cs typeface="Courier New" pitchFamily="49" charset="0"/>
              </a:rPr>
              <a:t> </a:t>
            </a:r>
            <a:r>
              <a:rPr lang="en-US" altLang="hu-HU" sz="1400" b="1" dirty="0" smtClean="0">
                <a:solidFill>
                  <a:srgbClr val="0000FF"/>
                </a:solidFill>
                <a:latin typeface="Courier New" pitchFamily="49" charset="0"/>
                <a:cs typeface="Courier New" pitchFamily="49" charset="0"/>
              </a:rPr>
              <a:t> </a:t>
            </a:r>
            <a:r>
              <a:rPr lang="en-US" altLang="hu-HU" sz="1400" b="1" dirty="0" err="1">
                <a:solidFill>
                  <a:srgbClr val="0000FF"/>
                </a:solidFill>
                <a:latin typeface="Courier New" pitchFamily="49" charset="0"/>
                <a:cs typeface="Courier New" pitchFamily="49" charset="0"/>
              </a:rPr>
              <a:t>glEnableVertexAttribArray</a:t>
            </a:r>
            <a:r>
              <a:rPr lang="en-US" altLang="hu-HU" sz="1400" b="1" dirty="0">
                <a:solidFill>
                  <a:srgbClr val="0000FF"/>
                </a:solidFill>
                <a:latin typeface="Courier New" pitchFamily="49" charset="0"/>
                <a:cs typeface="Courier New" pitchFamily="49" charset="0"/>
              </a:rPr>
              <a:t>(0); </a:t>
            </a:r>
          </a:p>
          <a:p>
            <a:r>
              <a:rPr lang="en-US" altLang="hu-HU" sz="1400" b="1" dirty="0">
                <a:solidFill>
                  <a:srgbClr val="0000FF"/>
                </a:solidFill>
                <a:latin typeface="Courier New" pitchFamily="49" charset="0"/>
                <a:cs typeface="Courier New" pitchFamily="49" charset="0"/>
              </a:rPr>
              <a:t>   </a:t>
            </a:r>
            <a:r>
              <a:rPr lang="en-US" altLang="hu-HU" sz="1400" b="1" dirty="0" err="1" smtClean="0">
                <a:solidFill>
                  <a:srgbClr val="0000FF"/>
                </a:solidFill>
                <a:latin typeface="Courier New" pitchFamily="49" charset="0"/>
                <a:cs typeface="Courier New" pitchFamily="49" charset="0"/>
              </a:rPr>
              <a:t>glVertexAttribPointer</a:t>
            </a:r>
            <a:r>
              <a:rPr lang="en-US" altLang="hu-HU" sz="1400" b="1" dirty="0" smtClean="0">
                <a:solidFill>
                  <a:srgbClr val="0000FF"/>
                </a:solidFill>
                <a:latin typeface="Courier New" pitchFamily="49" charset="0"/>
                <a:cs typeface="Courier New" pitchFamily="49" charset="0"/>
              </a:rPr>
              <a:t>(0, 2</a:t>
            </a:r>
            <a:r>
              <a:rPr lang="en-US" altLang="hu-HU" sz="1400" b="1" dirty="0">
                <a:solidFill>
                  <a:srgbClr val="0000FF"/>
                </a:solidFill>
                <a:latin typeface="Courier New" pitchFamily="49" charset="0"/>
                <a:cs typeface="Courier New" pitchFamily="49" charset="0"/>
              </a:rPr>
              <a:t>, GL_FLOAT, GL_FALSE, </a:t>
            </a:r>
            <a:r>
              <a:rPr lang="en-US" altLang="hu-HU" sz="1400" b="1" dirty="0" smtClean="0">
                <a:solidFill>
                  <a:srgbClr val="0000FF"/>
                </a:solidFill>
                <a:latin typeface="Courier New" pitchFamily="49" charset="0"/>
                <a:cs typeface="Courier New" pitchFamily="49" charset="0"/>
              </a:rPr>
              <a:t>0, NULL);</a:t>
            </a:r>
            <a:endParaRPr lang="en-US" sz="1400" b="1" dirty="0" smtClean="0">
              <a:solidFill>
                <a:srgbClr val="0000FF"/>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   </a:t>
            </a:r>
            <a:r>
              <a:rPr lang="en-US" sz="1400" b="1" dirty="0" err="1" smtClean="0">
                <a:solidFill>
                  <a:srgbClr val="FF0000"/>
                </a:solidFill>
                <a:latin typeface="Courier New" panose="02070309020205020404" pitchFamily="49" charset="0"/>
                <a:cs typeface="Courier New" panose="02070309020205020404" pitchFamily="49" charset="0"/>
              </a:rPr>
              <a:t>gpuProgram.create</a:t>
            </a:r>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err="1" smtClean="0">
                <a:solidFill>
                  <a:srgbClr val="FF0000"/>
                </a:solidFill>
                <a:latin typeface="Courier New" panose="02070309020205020404" pitchFamily="49" charset="0"/>
                <a:cs typeface="Courier New" panose="02070309020205020404" pitchFamily="49" charset="0"/>
              </a:rPr>
              <a:t>vertexSource</a:t>
            </a:r>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fragmentSource</a:t>
            </a:r>
            <a:r>
              <a:rPr lang="en-US" sz="1400" b="1" dirty="0">
                <a:solidFill>
                  <a:srgbClr val="FF0000"/>
                </a:solidFill>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outColor</a:t>
            </a:r>
            <a:r>
              <a:rPr lang="en-US" sz="1400" b="1" dirty="0">
                <a:solidFill>
                  <a:srgbClr val="FF0000"/>
                </a:solidFill>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a:p>
            <a:endParaRPr lang="en-US" sz="3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void </a:t>
            </a:r>
            <a:r>
              <a:rPr lang="en-US" sz="1400" b="1" u="sng" dirty="0" err="1">
                <a:latin typeface="Courier New" panose="02070309020205020404" pitchFamily="49" charset="0"/>
                <a:cs typeface="Courier New" panose="02070309020205020404" pitchFamily="49" charset="0"/>
              </a:rPr>
              <a:t>onDisplay</a:t>
            </a:r>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B050"/>
                </a:solidFill>
                <a:latin typeface="Courier New" panose="02070309020205020404" pitchFamily="49" charset="0"/>
                <a:cs typeface="Courier New" panose="02070309020205020404" pitchFamily="49" charset="0"/>
              </a:rPr>
              <a:t>glClearColor</a:t>
            </a:r>
            <a:r>
              <a:rPr lang="en-US" sz="1400" b="1" dirty="0" smtClean="0">
                <a:solidFill>
                  <a:srgbClr val="00B050"/>
                </a:solidFill>
                <a:latin typeface="Courier New" panose="02070309020205020404" pitchFamily="49" charset="0"/>
                <a:cs typeface="Courier New" panose="02070309020205020404" pitchFamily="49" charset="0"/>
              </a:rPr>
              <a:t>(0</a:t>
            </a:r>
            <a:r>
              <a:rPr lang="en-US" sz="1400" b="1" dirty="0">
                <a:solidFill>
                  <a:srgbClr val="00B050"/>
                </a:solidFill>
                <a:latin typeface="Courier New" panose="02070309020205020404" pitchFamily="49" charset="0"/>
                <a:cs typeface="Courier New" panose="02070309020205020404" pitchFamily="49" charset="0"/>
              </a:rPr>
              <a:t>, 0, 0, 0);     // background color</a:t>
            </a:r>
          </a:p>
          <a:p>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err="1" smtClean="0">
                <a:solidFill>
                  <a:srgbClr val="00B050"/>
                </a:solidFill>
                <a:latin typeface="Courier New" panose="02070309020205020404" pitchFamily="49" charset="0"/>
                <a:cs typeface="Courier New" panose="02070309020205020404" pitchFamily="49" charset="0"/>
              </a:rPr>
              <a:t>glClear</a:t>
            </a:r>
            <a:r>
              <a:rPr lang="en-US" sz="1400" b="1" dirty="0" smtClean="0">
                <a:solidFill>
                  <a:srgbClr val="00B050"/>
                </a:solidFill>
                <a:latin typeface="Courier New" panose="02070309020205020404" pitchFamily="49" charset="0"/>
                <a:cs typeface="Courier New" panose="02070309020205020404" pitchFamily="49" charset="0"/>
              </a:rPr>
              <a:t>(GL_COLOR_BUFFER_BIT</a:t>
            </a:r>
            <a:r>
              <a:rPr lang="en-US" sz="1400" b="1" dirty="0">
                <a:solidFill>
                  <a:srgbClr val="00B050"/>
                </a:solidFill>
                <a:latin typeface="Courier New" panose="02070309020205020404" pitchFamily="49" charset="0"/>
                <a:cs typeface="Courier New" panose="02070309020205020404" pitchFamily="49" charset="0"/>
              </a:rPr>
              <a:t>); // clear frame buffer</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FF0000"/>
                </a:solidFill>
                <a:latin typeface="Courier New" panose="02070309020205020404" pitchFamily="49" charset="0"/>
                <a:cs typeface="Courier New" panose="02070309020205020404" pitchFamily="49" charset="0"/>
              </a:rPr>
              <a:t>gpuProgram</a:t>
            </a:r>
            <a:r>
              <a:rPr lang="en-US" sz="1400" b="1" dirty="0" smtClean="0">
                <a:solidFill>
                  <a:srgbClr val="FF0000"/>
                </a:solidFill>
                <a:latin typeface="Courier New" panose="02070309020205020404" pitchFamily="49" charset="0"/>
                <a:cs typeface="Courier New" panose="02070309020205020404" pitchFamily="49" charset="0"/>
              </a:rPr>
              <a:t>.</a:t>
            </a:r>
            <a:r>
              <a:rPr lang="hu-HU" sz="1400" b="1" dirty="0" err="1" smtClean="0">
                <a:solidFill>
                  <a:srgbClr val="FF0000"/>
                </a:solidFill>
                <a:latin typeface="Courier New" panose="02070309020205020404" pitchFamily="49" charset="0"/>
                <a:cs typeface="Courier New" panose="02070309020205020404" pitchFamily="49" charset="0"/>
              </a:rPr>
              <a:t>setUniform</a:t>
            </a:r>
            <a:r>
              <a:rPr lang="en-US" sz="1400" b="1" dirty="0" smtClean="0">
                <a:solidFill>
                  <a:srgbClr val="FF0000"/>
                </a:solidFill>
                <a:latin typeface="Courier New" panose="02070309020205020404" pitchFamily="49" charset="0"/>
                <a:cs typeface="Courier New" panose="02070309020205020404" pitchFamily="49" charset="0"/>
              </a:rPr>
              <a:t>(vec3(0, 1, 0),</a:t>
            </a:r>
            <a:r>
              <a:rPr lang="hu-HU" sz="1400" b="1" dirty="0" smtClean="0">
                <a:solidFill>
                  <a:srgbClr val="FF0000"/>
                </a:solidFill>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color</a:t>
            </a:r>
            <a:r>
              <a:rPr lang="hu-HU"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a:t>
            </a:r>
          </a:p>
          <a:p>
            <a:r>
              <a:rPr lang="en-US" altLang="hu-HU" sz="1400" b="1" dirty="0" smtClean="0">
                <a:latin typeface="Courier New" panose="02070309020205020404" pitchFamily="49" charset="0"/>
                <a:cs typeface="Courier New" panose="02070309020205020404" pitchFamily="49" charset="0"/>
              </a:rPr>
              <a:t>   </a:t>
            </a:r>
            <a:r>
              <a:rPr lang="hu-HU" altLang="hu-HU" sz="1400" b="1" dirty="0" err="1" smtClean="0">
                <a:solidFill>
                  <a:srgbClr val="00B050"/>
                </a:solidFill>
                <a:latin typeface="Courier New" panose="02070309020205020404" pitchFamily="49" charset="0"/>
                <a:cs typeface="Courier New" panose="02070309020205020404" pitchFamily="49" charset="0"/>
              </a:rPr>
              <a:t>glBindVertexArray</a:t>
            </a:r>
            <a:r>
              <a:rPr lang="hu-HU" altLang="hu-HU" sz="1400" b="1" dirty="0" smtClean="0">
                <a:solidFill>
                  <a:srgbClr val="00B050"/>
                </a:solidFill>
                <a:latin typeface="Courier New" panose="02070309020205020404" pitchFamily="49" charset="0"/>
                <a:cs typeface="Courier New" panose="02070309020205020404" pitchFamily="49" charset="0"/>
              </a:rPr>
              <a:t>(</a:t>
            </a:r>
            <a:r>
              <a:rPr lang="hu-HU" altLang="hu-HU" sz="1400" b="1" dirty="0" err="1" smtClean="0">
                <a:solidFill>
                  <a:srgbClr val="00B050"/>
                </a:solidFill>
                <a:latin typeface="Courier New" panose="02070309020205020404" pitchFamily="49" charset="0"/>
                <a:cs typeface="Courier New" panose="02070309020205020404" pitchFamily="49" charset="0"/>
              </a:rPr>
              <a:t>vao</a:t>
            </a:r>
            <a:r>
              <a:rPr lang="hu-HU" altLang="hu-HU" sz="1400" b="1" dirty="0">
                <a:solidFill>
                  <a:srgbClr val="00B050"/>
                </a:solidFill>
                <a:latin typeface="Courier New" panose="02070309020205020404" pitchFamily="49" charset="0"/>
                <a:cs typeface="Courier New" panose="02070309020205020404" pitchFamily="49" charset="0"/>
              </a:rPr>
              <a:t>)</a:t>
            </a:r>
            <a:r>
              <a:rPr lang="en-US" altLang="hu-HU" sz="1400" b="1" dirty="0">
                <a:solidFill>
                  <a:srgbClr val="00B050"/>
                </a:solidFill>
                <a:latin typeface="Courier New" panose="02070309020205020404" pitchFamily="49" charset="0"/>
                <a:cs typeface="Courier New" panose="02070309020205020404" pitchFamily="49" charset="0"/>
              </a:rPr>
              <a:t>; </a:t>
            </a:r>
            <a:endParaRPr lang="en-US" altLang="hu-HU" sz="1400" b="1" dirty="0" smtClean="0">
              <a:solidFill>
                <a:srgbClr val="00B050"/>
              </a:solidFill>
              <a:latin typeface="Courier New" panose="02070309020205020404" pitchFamily="49" charset="0"/>
              <a:cs typeface="Courier New" panose="02070309020205020404" pitchFamily="49" charset="0"/>
            </a:endParaRPr>
          </a:p>
          <a:p>
            <a:r>
              <a:rPr lang="en-US" altLang="hu-HU" sz="1400" b="1" dirty="0">
                <a:solidFill>
                  <a:srgbClr val="0000FF"/>
                </a:solidFill>
                <a:latin typeface="Courier New" panose="02070309020205020404" pitchFamily="49" charset="0"/>
                <a:cs typeface="Courier New" panose="02070309020205020404" pitchFamily="49" charset="0"/>
              </a:rPr>
              <a:t> </a:t>
            </a:r>
            <a:r>
              <a:rPr lang="en-US" altLang="hu-HU" sz="1400" b="1" dirty="0" smtClean="0">
                <a:solidFill>
                  <a:srgbClr val="0000FF"/>
                </a:solidFill>
                <a:latin typeface="Courier New" panose="02070309020205020404" pitchFamily="49" charset="0"/>
                <a:cs typeface="Courier New" panose="02070309020205020404" pitchFamily="49" charset="0"/>
              </a:rPr>
              <a:t>  </a:t>
            </a:r>
            <a:r>
              <a:rPr lang="hu-HU" altLang="hu-HU" sz="1400" b="1" dirty="0" err="1" smtClean="0">
                <a:solidFill>
                  <a:srgbClr val="00B050"/>
                </a:solidFill>
                <a:latin typeface="Courier New" panose="02070309020205020404" pitchFamily="49" charset="0"/>
                <a:cs typeface="Courier New" panose="02070309020205020404" pitchFamily="49" charset="0"/>
              </a:rPr>
              <a:t>glDrawArrays</a:t>
            </a:r>
            <a:r>
              <a:rPr lang="hu-HU" altLang="hu-HU" sz="1400" b="1" dirty="0" smtClean="0">
                <a:solidFill>
                  <a:srgbClr val="00B050"/>
                </a:solidFill>
                <a:latin typeface="Courier New" panose="02070309020205020404" pitchFamily="49" charset="0"/>
                <a:cs typeface="Courier New" panose="02070309020205020404" pitchFamily="49" charset="0"/>
              </a:rPr>
              <a:t>(</a:t>
            </a:r>
            <a:r>
              <a:rPr lang="hu-HU" altLang="hu-HU" sz="1400" b="1" u="sng" dirty="0" smtClean="0">
                <a:solidFill>
                  <a:srgbClr val="00B050"/>
                </a:solidFill>
                <a:latin typeface="Courier New" panose="02070309020205020404" pitchFamily="49" charset="0"/>
                <a:cs typeface="Courier New" panose="02070309020205020404" pitchFamily="49" charset="0"/>
              </a:rPr>
              <a:t>GL_TRIANGLES</a:t>
            </a:r>
            <a:r>
              <a:rPr lang="hu-HU" altLang="hu-HU" sz="1400" b="1" dirty="0">
                <a:solidFill>
                  <a:srgbClr val="00B050"/>
                </a:solidFill>
                <a:latin typeface="Courier New" panose="02070309020205020404" pitchFamily="49" charset="0"/>
                <a:cs typeface="Courier New" panose="02070309020205020404" pitchFamily="49" charset="0"/>
              </a:rPr>
              <a:t>,</a:t>
            </a:r>
            <a:r>
              <a:rPr lang="en-US" altLang="hu-HU" sz="1400" b="1" dirty="0">
                <a:solidFill>
                  <a:srgbClr val="00B050"/>
                </a:solidFill>
                <a:latin typeface="Courier New" panose="02070309020205020404" pitchFamily="49" charset="0"/>
                <a:cs typeface="Courier New" panose="02070309020205020404" pitchFamily="49" charset="0"/>
              </a:rPr>
              <a:t> </a:t>
            </a:r>
            <a:r>
              <a:rPr lang="en-US" altLang="hu-HU" sz="1400" b="1" dirty="0" smtClean="0">
                <a:solidFill>
                  <a:srgbClr val="00B050"/>
                </a:solidFill>
                <a:latin typeface="Courier New" panose="02070309020205020404" pitchFamily="49" charset="0"/>
                <a:cs typeface="Courier New" panose="02070309020205020404" pitchFamily="49" charset="0"/>
              </a:rPr>
              <a:t>0</a:t>
            </a:r>
            <a:r>
              <a:rPr lang="hu-HU" altLang="hu-HU" sz="1400" b="1" dirty="0" smtClean="0">
                <a:solidFill>
                  <a:srgbClr val="00B050"/>
                </a:solidFill>
                <a:latin typeface="Courier New" panose="02070309020205020404" pitchFamily="49" charset="0"/>
                <a:cs typeface="Courier New" panose="02070309020205020404" pitchFamily="49" charset="0"/>
              </a:rPr>
              <a:t>,</a:t>
            </a:r>
            <a:r>
              <a:rPr lang="en-US" altLang="hu-HU" sz="1400" b="1" dirty="0" smtClean="0">
                <a:solidFill>
                  <a:srgbClr val="00B050"/>
                </a:solidFill>
                <a:latin typeface="Courier New" panose="02070309020205020404" pitchFamily="49" charset="0"/>
                <a:cs typeface="Courier New" panose="02070309020205020404" pitchFamily="49" charset="0"/>
              </a:rPr>
              <a:t> 3</a:t>
            </a:r>
            <a:r>
              <a:rPr lang="hu-HU" altLang="hu-HU" sz="1400" b="1" dirty="0" smtClean="0">
                <a:solidFill>
                  <a:srgbClr val="00B050"/>
                </a:solidFill>
                <a:latin typeface="Courier New" panose="02070309020205020404" pitchFamily="49" charset="0"/>
                <a:cs typeface="Courier New" panose="02070309020205020404" pitchFamily="49" charset="0"/>
              </a:rPr>
              <a:t>);</a:t>
            </a:r>
            <a:endParaRPr lang="hu-HU" altLang="hu-HU" sz="1400" b="1" dirty="0">
              <a:solidFill>
                <a:srgbClr val="00B050"/>
              </a:solidFill>
              <a:latin typeface="Courier New" panose="02070309020205020404" pitchFamily="49" charset="0"/>
              <a:cs typeface="Courier New" panose="02070309020205020404" pitchFamily="49" charset="0"/>
            </a:endParaRPr>
          </a:p>
          <a:p>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err="1" smtClean="0">
                <a:solidFill>
                  <a:srgbClr val="00B050"/>
                </a:solidFill>
                <a:latin typeface="Courier New" panose="02070309020205020404" pitchFamily="49" charset="0"/>
                <a:cs typeface="Courier New" panose="02070309020205020404" pitchFamily="49" charset="0"/>
              </a:rPr>
              <a:t>glutSwapBuffers</a:t>
            </a:r>
            <a:r>
              <a:rPr lang="en-US" sz="1400" b="1" dirty="0">
                <a:solidFill>
                  <a:srgbClr val="00B050"/>
                </a:solidFill>
                <a:latin typeface="Courier New" panose="02070309020205020404" pitchFamily="49" charset="0"/>
                <a:cs typeface="Courier New" panose="02070309020205020404" pitchFamily="49" charset="0"/>
              </a:rPr>
              <a:t>(); // exchange buffers for double </a:t>
            </a:r>
            <a:r>
              <a:rPr lang="en-US" sz="1400" b="1" dirty="0" smtClean="0">
                <a:solidFill>
                  <a:srgbClr val="00B050"/>
                </a:solidFill>
                <a:latin typeface="Courier New" panose="02070309020205020404" pitchFamily="49" charset="0"/>
                <a:cs typeface="Courier New" panose="02070309020205020404" pitchFamily="49" charset="0"/>
              </a:rPr>
              <a:t>buffering</a:t>
            </a:r>
            <a:endParaRPr lang="hu-HU" sz="1400" b="1" dirty="0" smtClean="0">
              <a:solidFill>
                <a:srgbClr val="00B05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67956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hu-HU" b="1" dirty="0">
                <a:solidFill>
                  <a:srgbClr val="FF0000"/>
                </a:solidFill>
              </a:rPr>
              <a:t>Grafikus hardver/szoftver alapok</a:t>
            </a:r>
            <a:r>
              <a:rPr lang="hu-HU" sz="4800" b="1" dirty="0" smtClean="0">
                <a:solidFill>
                  <a:srgbClr val="FF0000"/>
                </a:solidFill>
              </a:rPr>
              <a:t/>
            </a:r>
            <a:br>
              <a:rPr lang="hu-HU" sz="4800" b="1" dirty="0" smtClean="0">
                <a:solidFill>
                  <a:srgbClr val="FF0000"/>
                </a:solidFill>
              </a:rPr>
            </a:br>
            <a:r>
              <a:rPr lang="hu-HU" sz="4000" b="1" dirty="0" smtClean="0">
                <a:solidFill>
                  <a:srgbClr val="FF0000"/>
                </a:solidFill>
              </a:rPr>
              <a:t>Program: Vasarely festmény</a:t>
            </a:r>
          </a:p>
        </p:txBody>
      </p:sp>
      <p:sp>
        <p:nvSpPr>
          <p:cNvPr id="2051" name="Rectangle 3"/>
          <p:cNvSpPr>
            <a:spLocks noGrp="1" noChangeArrowheads="1"/>
          </p:cNvSpPr>
          <p:nvPr>
            <p:ph type="subTitle" idx="1"/>
          </p:nvPr>
        </p:nvSpPr>
        <p:spPr>
          <a:xfrm>
            <a:off x="1331640" y="2760771"/>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pic>
        <p:nvPicPr>
          <p:cNvPr id="41988" name="Picture 4" descr="Programmer earns on serving systems in a 60-year-old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8" y="60471"/>
            <a:ext cx="3336305" cy="148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ictor Vasarely – Köztérké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236" y="2763554"/>
            <a:ext cx="2340020" cy="22844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Mi ez</a:t>
            </a:r>
            <a:r>
              <a:rPr lang="az-Cyrl-AZ" dirty="0" smtClean="0">
                <a:solidFill>
                  <a:srgbClr val="FF0000"/>
                </a:solidFill>
              </a:rPr>
              <a:t>?</a:t>
            </a:r>
            <a:endParaRPr lang="en-US" dirty="0">
              <a:solidFill>
                <a:srgbClr val="FF0000"/>
              </a:solidFill>
            </a:endParaRPr>
          </a:p>
        </p:txBody>
      </p:sp>
      <p:sp>
        <p:nvSpPr>
          <p:cNvPr id="5" name="Tartalom helye 4"/>
          <p:cNvSpPr>
            <a:spLocks noGrp="1"/>
          </p:cNvSpPr>
          <p:nvPr>
            <p:ph idx="1"/>
          </p:nvPr>
        </p:nvSpPr>
        <p:spPr>
          <a:xfrm>
            <a:off x="4427984" y="1200151"/>
            <a:ext cx="4536504" cy="3394472"/>
          </a:xfrm>
        </p:spPr>
        <p:txBody>
          <a:bodyPr/>
          <a:lstStyle/>
          <a:p>
            <a:r>
              <a:rPr lang="hu-HU" dirty="0" smtClean="0"/>
              <a:t>Körök, kicsik fedik a nagyokat</a:t>
            </a:r>
          </a:p>
          <a:p>
            <a:r>
              <a:rPr lang="en-US" dirty="0" smtClean="0"/>
              <a:t>20 k</a:t>
            </a:r>
            <a:r>
              <a:rPr lang="hu-HU" dirty="0" err="1" smtClean="0"/>
              <a:t>ör</a:t>
            </a:r>
            <a:r>
              <a:rPr lang="hu-HU" dirty="0" smtClean="0"/>
              <a:t> vagy 1 kör transzformálva?</a:t>
            </a:r>
          </a:p>
          <a:p>
            <a:r>
              <a:rPr lang="hu-HU" dirty="0" smtClean="0"/>
              <a:t>Középpont elindul felfelé, majd visszatér</a:t>
            </a:r>
          </a:p>
        </p:txBody>
      </p:sp>
      <p:pic>
        <p:nvPicPr>
          <p:cNvPr id="4" name="Picture 4" descr="Képtalálat a következőre: „vasarely kép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31590"/>
            <a:ext cx="410643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49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323528" y="303498"/>
            <a:ext cx="8746305" cy="4909036"/>
          </a:xfrm>
          <a:prstGeom prst="rect">
            <a:avLst/>
          </a:prstGeom>
          <a:noFill/>
        </p:spPr>
        <p:txBody>
          <a:bodyPr wrap="none" rtlCol="0">
            <a:spAutoFit/>
          </a:bodyPr>
          <a:lstStyle/>
          <a:p>
            <a:r>
              <a:rPr lang="en-US" sz="1600" b="1" dirty="0">
                <a:solidFill>
                  <a:schemeClr val="bg1">
                    <a:lumMod val="50000"/>
                  </a:schemeClr>
                </a:solidFill>
                <a:latin typeface="Courier New" panose="02070309020205020404" pitchFamily="49" charset="0"/>
                <a:cs typeface="Courier New" panose="02070309020205020404" pitchFamily="49" charset="0"/>
              </a:rPr>
              <a:t>#include "</a:t>
            </a:r>
            <a:r>
              <a:rPr lang="en-US" sz="1600" b="1" dirty="0" err="1">
                <a:solidFill>
                  <a:schemeClr val="bg1">
                    <a:lumMod val="50000"/>
                  </a:schemeClr>
                </a:solidFill>
                <a:latin typeface="Courier New" panose="02070309020205020404" pitchFamily="49" charset="0"/>
                <a:cs typeface="Courier New" panose="02070309020205020404" pitchFamily="49" charset="0"/>
              </a:rPr>
              <a:t>framework.h</a:t>
            </a:r>
            <a:r>
              <a:rPr lang="en-US" sz="1600" b="1" dirty="0">
                <a:solidFill>
                  <a:schemeClr val="bg1">
                    <a:lumMod val="50000"/>
                  </a:schemeClr>
                </a:solidFill>
                <a:latin typeface="Courier New" panose="02070309020205020404" pitchFamily="49" charset="0"/>
                <a:cs typeface="Courier New" panose="02070309020205020404" pitchFamily="49" charset="0"/>
              </a:rPr>
              <a:t>"</a:t>
            </a:r>
          </a:p>
          <a:p>
            <a:endParaRPr lang="en-US" sz="400" b="1" dirty="0">
              <a:solidFill>
                <a:schemeClr val="bg1">
                  <a:lumMod val="50000"/>
                </a:schemeClr>
              </a:solidFill>
              <a:latin typeface="Courier New" panose="02070309020205020404" pitchFamily="49" charset="0"/>
              <a:cs typeface="Courier New" panose="02070309020205020404" pitchFamily="49" charset="0"/>
            </a:endParaRPr>
          </a:p>
          <a:p>
            <a:r>
              <a:rPr lang="en-US" sz="1600" b="1" dirty="0" err="1">
                <a:solidFill>
                  <a:schemeClr val="bg1">
                    <a:lumMod val="50000"/>
                  </a:schemeClr>
                </a:solidFill>
                <a:latin typeface="Courier New" panose="02070309020205020404" pitchFamily="49" charset="0"/>
                <a:cs typeface="Courier New" panose="02070309020205020404" pitchFamily="49" charset="0"/>
              </a:rPr>
              <a:t>GPUProgram</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gpuProgram</a:t>
            </a:r>
            <a:r>
              <a:rPr lang="en-US" sz="1600" b="1" dirty="0" smtClean="0">
                <a:solidFill>
                  <a:schemeClr val="bg1">
                    <a:lumMod val="50000"/>
                  </a:schemeClr>
                </a:solidFill>
                <a:latin typeface="Courier New" panose="02070309020205020404" pitchFamily="49" charset="0"/>
                <a:cs typeface="Courier New" panose="02070309020205020404" pitchFamily="49" charset="0"/>
              </a:rPr>
              <a:t>;</a:t>
            </a:r>
          </a:p>
          <a:p>
            <a:r>
              <a:rPr lang="en-US" sz="1600" b="1" dirty="0">
                <a:solidFill>
                  <a:schemeClr val="bg1">
                    <a:lumMod val="50000"/>
                  </a:schemeClr>
                </a:solidFill>
                <a:latin typeface="Courier New" panose="02070309020205020404" pitchFamily="49" charset="0"/>
                <a:cs typeface="Courier New" panose="02070309020205020404" pitchFamily="49" charset="0"/>
              </a:rPr>
              <a:t>u</a:t>
            </a:r>
            <a:r>
              <a:rPr lang="en-US" sz="1600" b="1" dirty="0" smtClean="0">
                <a:solidFill>
                  <a:schemeClr val="bg1">
                    <a:lumMod val="50000"/>
                  </a:schemeClr>
                </a:solidFill>
                <a:latin typeface="Courier New" panose="02070309020205020404" pitchFamily="49" charset="0"/>
                <a:cs typeface="Courier New" panose="02070309020205020404" pitchFamily="49" charset="0"/>
              </a:rPr>
              <a:t>nsigned </a:t>
            </a:r>
            <a:r>
              <a:rPr lang="en-US" sz="1600" b="1" dirty="0" err="1" smtClean="0">
                <a:solidFill>
                  <a:schemeClr val="bg1">
                    <a:lumMod val="50000"/>
                  </a:schemeClr>
                </a:solidFill>
                <a:latin typeface="Courier New" panose="02070309020205020404" pitchFamily="49" charset="0"/>
                <a:cs typeface="Courier New" panose="02070309020205020404" pitchFamily="49" charset="0"/>
              </a:rPr>
              <a:t>int</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err="1" smtClean="0">
                <a:solidFill>
                  <a:schemeClr val="bg1">
                    <a:lumMod val="50000"/>
                  </a:schemeClr>
                </a:solidFill>
                <a:latin typeface="Courier New" panose="02070309020205020404" pitchFamily="49" charset="0"/>
                <a:cs typeface="Courier New" panose="02070309020205020404" pitchFamily="49" charset="0"/>
              </a:rPr>
              <a:t>vao</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err="1" smtClean="0">
                <a:solidFill>
                  <a:schemeClr val="bg1">
                    <a:lumMod val="50000"/>
                  </a:schemeClr>
                </a:solidFill>
                <a:latin typeface="Courier New" panose="02070309020205020404" pitchFamily="49" charset="0"/>
                <a:cs typeface="Courier New" panose="02070309020205020404" pitchFamily="49" charset="0"/>
              </a:rPr>
              <a:t>vbo</a:t>
            </a:r>
            <a:r>
              <a:rPr lang="en-US" sz="1600" b="1" dirty="0" smtClean="0">
                <a:solidFill>
                  <a:schemeClr val="bg1">
                    <a:lumMod val="50000"/>
                  </a:schemeClr>
                </a:solidFill>
                <a:latin typeface="Courier New" panose="02070309020205020404" pitchFamily="49" charset="0"/>
                <a:cs typeface="Courier New" panose="02070309020205020404" pitchFamily="49" charset="0"/>
              </a:rPr>
              <a:t>; </a:t>
            </a:r>
          </a:p>
          <a:p>
            <a:r>
              <a:rPr lang="en-US" sz="1600" b="1" dirty="0" err="1" smtClean="0">
                <a:latin typeface="Courier New" panose="02070309020205020404" pitchFamily="49" charset="0"/>
                <a:cs typeface="Courier New" panose="02070309020205020404" pitchFamily="49" charset="0"/>
              </a:rPr>
              <a:t>const</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int</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nVertices</a:t>
            </a:r>
            <a:r>
              <a:rPr lang="en-US" sz="1600" b="1" dirty="0" smtClean="0">
                <a:latin typeface="Courier New" panose="02070309020205020404" pitchFamily="49" charset="0"/>
                <a:cs typeface="Courier New" panose="02070309020205020404" pitchFamily="49" charset="0"/>
              </a:rPr>
              <a:t> = 100;</a:t>
            </a:r>
          </a:p>
          <a:p>
            <a:endParaRPr lang="en-US" sz="5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a:t>
            </a:r>
            <a:r>
              <a:rPr lang="en-US" sz="1600" b="1" u="sng" dirty="0" err="1">
                <a:latin typeface="Courier New" panose="02070309020205020404" pitchFamily="49" charset="0"/>
                <a:cs typeface="Courier New" panose="02070309020205020404" pitchFamily="49" charset="0"/>
              </a:rPr>
              <a:t>onInitialization</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err="1" smtClean="0">
                <a:solidFill>
                  <a:schemeClr val="bg1">
                    <a:lumMod val="50000"/>
                  </a:schemeClr>
                </a:solidFill>
                <a:latin typeface="Courier New" panose="02070309020205020404" pitchFamily="49" charset="0"/>
                <a:cs typeface="Courier New" panose="02070309020205020404" pitchFamily="49" charset="0"/>
              </a:rPr>
              <a:t>glViewport</a:t>
            </a:r>
            <a:r>
              <a:rPr lang="en-US" sz="1600" b="1" dirty="0" smtClean="0">
                <a:solidFill>
                  <a:schemeClr val="bg1">
                    <a:lumMod val="50000"/>
                  </a:schemeClr>
                </a:solidFill>
                <a:latin typeface="Courier New" panose="02070309020205020404" pitchFamily="49" charset="0"/>
                <a:cs typeface="Courier New" panose="02070309020205020404" pitchFamily="49" charset="0"/>
              </a:rPr>
              <a:t>(0</a:t>
            </a:r>
            <a:r>
              <a:rPr lang="en-US" sz="1600" b="1" dirty="0">
                <a:solidFill>
                  <a:schemeClr val="bg1">
                    <a:lumMod val="50000"/>
                  </a:schemeClr>
                </a:solidFill>
                <a:latin typeface="Courier New" panose="02070309020205020404" pitchFamily="49" charset="0"/>
                <a:cs typeface="Courier New" panose="02070309020205020404" pitchFamily="49" charset="0"/>
              </a:rPr>
              <a:t>, 0, </a:t>
            </a:r>
            <a:r>
              <a:rPr lang="en-US" sz="1600" b="1" dirty="0" err="1">
                <a:solidFill>
                  <a:schemeClr val="bg1">
                    <a:lumMod val="50000"/>
                  </a:schemeClr>
                </a:solidFill>
                <a:latin typeface="Courier New" panose="02070309020205020404" pitchFamily="49" charset="0"/>
                <a:cs typeface="Courier New" panose="02070309020205020404" pitchFamily="49" charset="0"/>
              </a:rPr>
              <a:t>windowWidth</a:t>
            </a:r>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windowHeight</a:t>
            </a:r>
            <a:r>
              <a:rPr lang="en-US" sz="1600" b="1" dirty="0" smtClean="0">
                <a:solidFill>
                  <a:schemeClr val="bg1">
                    <a:lumMod val="50000"/>
                  </a:schemeClr>
                </a:solidFill>
                <a:latin typeface="Courier New" panose="02070309020205020404" pitchFamily="49" charset="0"/>
                <a:cs typeface="Courier New" panose="02070309020205020404" pitchFamily="49" charset="0"/>
              </a:rPr>
              <a:t>);</a:t>
            </a:r>
          </a:p>
          <a:p>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hu-HU" altLang="hu-HU" sz="1600" b="1" dirty="0" err="1">
                <a:solidFill>
                  <a:schemeClr val="bg1">
                    <a:lumMod val="50000"/>
                  </a:schemeClr>
                </a:solidFill>
                <a:latin typeface="Courier New" pitchFamily="49" charset="0"/>
                <a:cs typeface="Courier New" pitchFamily="49" charset="0"/>
              </a:rPr>
              <a:t>glGenVertexArrays</a:t>
            </a:r>
            <a:r>
              <a:rPr lang="hu-HU" altLang="hu-HU" sz="1600" b="1" dirty="0">
                <a:solidFill>
                  <a:schemeClr val="bg1">
                    <a:lumMod val="50000"/>
                  </a:schemeClr>
                </a:solidFill>
                <a:latin typeface="Courier New" pitchFamily="49" charset="0"/>
                <a:cs typeface="Courier New" pitchFamily="49" charset="0"/>
              </a:rPr>
              <a:t>(1, </a:t>
            </a:r>
            <a:r>
              <a:rPr lang="hu-HU" altLang="hu-HU" sz="1600" b="1" dirty="0" err="1">
                <a:solidFill>
                  <a:schemeClr val="bg1">
                    <a:lumMod val="50000"/>
                  </a:schemeClr>
                </a:solidFill>
                <a:latin typeface="Courier New" pitchFamily="49" charset="0"/>
                <a:cs typeface="Courier New" pitchFamily="49" charset="0"/>
              </a:rPr>
              <a:t>&amp;vao</a:t>
            </a:r>
            <a:r>
              <a:rPr lang="hu-HU" altLang="hu-HU" sz="1600" b="1" dirty="0">
                <a:solidFill>
                  <a:schemeClr val="bg1">
                    <a:lumMod val="50000"/>
                  </a:schemeClr>
                </a:solidFill>
                <a:latin typeface="Courier New" pitchFamily="49" charset="0"/>
                <a:cs typeface="Courier New" pitchFamily="49" charset="0"/>
              </a:rPr>
              <a:t>);</a:t>
            </a:r>
            <a:r>
              <a:rPr lang="en-US" altLang="hu-HU" sz="1600" b="1" dirty="0">
                <a:solidFill>
                  <a:schemeClr val="bg1">
                    <a:lumMod val="50000"/>
                  </a:schemeClr>
                </a:solidFill>
                <a:latin typeface="Courier New" pitchFamily="49" charset="0"/>
                <a:cs typeface="Courier New" pitchFamily="49" charset="0"/>
              </a:rPr>
              <a:t> </a:t>
            </a:r>
            <a:r>
              <a:rPr lang="hu-HU" altLang="hu-HU" sz="1600" b="1" dirty="0" err="1" smtClean="0">
                <a:solidFill>
                  <a:schemeClr val="bg1">
                    <a:lumMod val="50000"/>
                  </a:schemeClr>
                </a:solidFill>
                <a:latin typeface="Courier New" pitchFamily="49" charset="0"/>
                <a:cs typeface="Courier New" pitchFamily="49" charset="0"/>
              </a:rPr>
              <a:t>glBindVertexArray</a:t>
            </a:r>
            <a:r>
              <a:rPr lang="hu-HU" altLang="hu-HU" sz="1600" b="1" dirty="0" smtClean="0">
                <a:solidFill>
                  <a:schemeClr val="bg1">
                    <a:lumMod val="50000"/>
                  </a:schemeClr>
                </a:solidFill>
                <a:latin typeface="Courier New" pitchFamily="49" charset="0"/>
                <a:cs typeface="Courier New" pitchFamily="49" charset="0"/>
              </a:rPr>
              <a:t>(</a:t>
            </a:r>
            <a:r>
              <a:rPr lang="hu-HU" altLang="hu-HU" sz="1600" b="1" dirty="0" err="1" smtClean="0">
                <a:solidFill>
                  <a:schemeClr val="bg1">
                    <a:lumMod val="50000"/>
                  </a:schemeClr>
                </a:solidFill>
                <a:latin typeface="Courier New" pitchFamily="49" charset="0"/>
                <a:cs typeface="Courier New" pitchFamily="49" charset="0"/>
              </a:rPr>
              <a:t>vao</a:t>
            </a:r>
            <a:r>
              <a:rPr lang="hu-HU" altLang="hu-HU" sz="1600" b="1" dirty="0">
                <a:solidFill>
                  <a:schemeClr val="bg1">
                    <a:lumMod val="50000"/>
                  </a:schemeClr>
                </a:solidFill>
                <a:latin typeface="Courier New" pitchFamily="49" charset="0"/>
                <a:cs typeface="Courier New" pitchFamily="49" charset="0"/>
              </a:rPr>
              <a:t>); </a:t>
            </a:r>
          </a:p>
          <a:p>
            <a:r>
              <a:rPr lang="en-US" altLang="hu-HU" sz="1600" b="1" dirty="0" smtClean="0">
                <a:solidFill>
                  <a:schemeClr val="bg1">
                    <a:lumMod val="50000"/>
                  </a:schemeClr>
                </a:solidFill>
                <a:latin typeface="Courier New" pitchFamily="49" charset="0"/>
                <a:cs typeface="Courier New" pitchFamily="49" charset="0"/>
              </a:rPr>
              <a:t>   </a:t>
            </a:r>
            <a:r>
              <a:rPr lang="hu-HU" altLang="hu-HU" sz="1600" b="1" dirty="0" err="1" smtClean="0">
                <a:solidFill>
                  <a:schemeClr val="bg1">
                    <a:lumMod val="50000"/>
                  </a:schemeClr>
                </a:solidFill>
                <a:latin typeface="Courier New" pitchFamily="49" charset="0"/>
                <a:cs typeface="Courier New" pitchFamily="49" charset="0"/>
              </a:rPr>
              <a:t>glGenBuffers</a:t>
            </a:r>
            <a:r>
              <a:rPr lang="hu-HU" altLang="hu-HU" sz="1600" b="1" dirty="0" smtClean="0">
                <a:solidFill>
                  <a:schemeClr val="bg1">
                    <a:lumMod val="50000"/>
                  </a:schemeClr>
                </a:solidFill>
                <a:latin typeface="Courier New" pitchFamily="49" charset="0"/>
                <a:cs typeface="Courier New" pitchFamily="49" charset="0"/>
              </a:rPr>
              <a:t>(1</a:t>
            </a:r>
            <a:r>
              <a:rPr lang="hu-HU" altLang="hu-HU" sz="1600" b="1" dirty="0">
                <a:solidFill>
                  <a:schemeClr val="bg1">
                    <a:lumMod val="50000"/>
                  </a:schemeClr>
                </a:solidFill>
                <a:latin typeface="Courier New" pitchFamily="49" charset="0"/>
                <a:cs typeface="Courier New" pitchFamily="49" charset="0"/>
              </a:rPr>
              <a:t>, &amp;</a:t>
            </a:r>
            <a:r>
              <a:rPr lang="hu-HU" altLang="hu-HU" sz="1600" b="1" dirty="0" err="1">
                <a:solidFill>
                  <a:schemeClr val="bg1">
                    <a:lumMod val="50000"/>
                  </a:schemeClr>
                </a:solidFill>
                <a:latin typeface="Courier New" pitchFamily="49" charset="0"/>
                <a:cs typeface="Courier New" pitchFamily="49" charset="0"/>
              </a:rPr>
              <a:t>vbo</a:t>
            </a:r>
            <a:r>
              <a:rPr lang="hu-HU" altLang="hu-HU" sz="1600" b="1" dirty="0">
                <a:solidFill>
                  <a:schemeClr val="bg1">
                    <a:lumMod val="50000"/>
                  </a:schemeClr>
                </a:solidFill>
                <a:latin typeface="Courier New" pitchFamily="49" charset="0"/>
                <a:cs typeface="Courier New" pitchFamily="49" charset="0"/>
              </a:rPr>
              <a:t>); </a:t>
            </a:r>
            <a:r>
              <a:rPr lang="en-US" altLang="hu-HU" sz="1600" b="1" dirty="0" err="1" smtClean="0">
                <a:solidFill>
                  <a:schemeClr val="bg1">
                    <a:lumMod val="50000"/>
                  </a:schemeClr>
                </a:solidFill>
                <a:latin typeface="Courier New" pitchFamily="49" charset="0"/>
                <a:cs typeface="Courier New" pitchFamily="49" charset="0"/>
              </a:rPr>
              <a:t>glBindBuffer</a:t>
            </a:r>
            <a:r>
              <a:rPr lang="en-US" altLang="hu-HU" sz="1600" b="1" dirty="0" smtClean="0">
                <a:solidFill>
                  <a:schemeClr val="bg1">
                    <a:lumMod val="50000"/>
                  </a:schemeClr>
                </a:solidFill>
                <a:latin typeface="Courier New" pitchFamily="49" charset="0"/>
                <a:cs typeface="Courier New" pitchFamily="49" charset="0"/>
              </a:rPr>
              <a:t>(GL_ARRAY_BUFFER</a:t>
            </a:r>
            <a:r>
              <a:rPr lang="en-US" altLang="hu-HU" sz="1600" b="1" dirty="0">
                <a:solidFill>
                  <a:schemeClr val="bg1">
                    <a:lumMod val="50000"/>
                  </a:schemeClr>
                </a:solidFill>
                <a:latin typeface="Courier New" pitchFamily="49" charset="0"/>
                <a:cs typeface="Courier New" pitchFamily="49" charset="0"/>
              </a:rPr>
              <a:t>, </a:t>
            </a:r>
            <a:r>
              <a:rPr lang="en-US" altLang="hu-HU" sz="1600" b="1" dirty="0" err="1">
                <a:solidFill>
                  <a:schemeClr val="bg1">
                    <a:lumMod val="50000"/>
                  </a:schemeClr>
                </a:solidFill>
                <a:latin typeface="Courier New" pitchFamily="49" charset="0"/>
                <a:cs typeface="Courier New" pitchFamily="49" charset="0"/>
              </a:rPr>
              <a:t>vbo</a:t>
            </a:r>
            <a:r>
              <a:rPr lang="en-US" altLang="hu-HU" sz="1600" b="1" dirty="0">
                <a:solidFill>
                  <a:schemeClr val="bg1">
                    <a:lumMod val="50000"/>
                  </a:schemeClr>
                </a:solidFill>
                <a:latin typeface="Courier New" pitchFamily="49" charset="0"/>
                <a:cs typeface="Courier New" pitchFamily="49" charset="0"/>
              </a:rPr>
              <a:t>); </a:t>
            </a:r>
            <a:endParaRPr lang="hu-HU" altLang="hu-HU" sz="1600" b="1" dirty="0" smtClean="0">
              <a:solidFill>
                <a:schemeClr val="bg1">
                  <a:lumMod val="50000"/>
                </a:schemeClr>
              </a:solidFill>
              <a:latin typeface="Courier New" pitchFamily="49" charset="0"/>
              <a:cs typeface="Courier New" pitchFamily="49" charset="0"/>
            </a:endParaRPr>
          </a:p>
          <a:p>
            <a:r>
              <a:rPr lang="en-US" altLang="hu-HU" sz="1600" b="1" dirty="0" smtClean="0">
                <a:latin typeface="Courier New" pitchFamily="49" charset="0"/>
                <a:cs typeface="Courier New" pitchFamily="49" charset="0"/>
              </a:rPr>
              <a:t>   </a:t>
            </a:r>
            <a:r>
              <a:rPr lang="hu-HU" altLang="hu-HU" sz="1600" b="1" dirty="0" err="1" smtClean="0">
                <a:solidFill>
                  <a:srgbClr val="FF0000"/>
                </a:solidFill>
                <a:latin typeface="Courier New" pitchFamily="49" charset="0"/>
                <a:cs typeface="Courier New" pitchFamily="49" charset="0"/>
              </a:rPr>
              <a:t>std</a:t>
            </a:r>
            <a:r>
              <a:rPr lang="hu-HU" altLang="hu-HU" sz="1600" b="1" dirty="0">
                <a:solidFill>
                  <a:srgbClr val="FF0000"/>
                </a:solidFill>
                <a:latin typeface="Courier New" pitchFamily="49" charset="0"/>
                <a:cs typeface="Courier New" pitchFamily="49" charset="0"/>
              </a:rPr>
              <a:t>::</a:t>
            </a:r>
            <a:r>
              <a:rPr lang="hu-HU" altLang="hu-HU" sz="1600" b="1" dirty="0" err="1">
                <a:solidFill>
                  <a:srgbClr val="FF0000"/>
                </a:solidFill>
                <a:latin typeface="Courier New" pitchFamily="49" charset="0"/>
                <a:cs typeface="Courier New" pitchFamily="49" charset="0"/>
              </a:rPr>
              <a:t>vector</a:t>
            </a:r>
            <a:r>
              <a:rPr lang="hu-HU" altLang="hu-HU" sz="1600" b="1" dirty="0">
                <a:solidFill>
                  <a:srgbClr val="FF0000"/>
                </a:solidFill>
                <a:latin typeface="Courier New" pitchFamily="49" charset="0"/>
                <a:cs typeface="Courier New" pitchFamily="49" charset="0"/>
              </a:rPr>
              <a:t>&lt;vec2&gt; </a:t>
            </a:r>
            <a:r>
              <a:rPr lang="hu-HU" altLang="hu-HU" sz="1600" b="1" dirty="0" smtClean="0">
                <a:solidFill>
                  <a:srgbClr val="FF0000"/>
                </a:solidFill>
                <a:latin typeface="Courier New" pitchFamily="49" charset="0"/>
                <a:cs typeface="Courier New" pitchFamily="49" charset="0"/>
              </a:rPr>
              <a:t>v</a:t>
            </a:r>
            <a:r>
              <a:rPr lang="en-US" altLang="hu-HU" sz="1600" b="1" dirty="0" err="1" smtClean="0">
                <a:solidFill>
                  <a:srgbClr val="FF0000"/>
                </a:solidFill>
                <a:latin typeface="Courier New" pitchFamily="49" charset="0"/>
                <a:cs typeface="Courier New" pitchFamily="49" charset="0"/>
              </a:rPr>
              <a:t>tx</a:t>
            </a:r>
            <a:r>
              <a:rPr lang="en-US" altLang="hu-HU" sz="1600" b="1" dirty="0" smtClean="0">
                <a:solidFill>
                  <a:srgbClr val="FF0000"/>
                </a:solidFill>
                <a:latin typeface="Courier New" pitchFamily="49" charset="0"/>
                <a:cs typeface="Courier New" pitchFamily="49" charset="0"/>
              </a:rPr>
              <a:t>(</a:t>
            </a:r>
            <a:r>
              <a:rPr lang="en-US" sz="1600" b="1" dirty="0" err="1">
                <a:solidFill>
                  <a:srgbClr val="FF0000"/>
                </a:solidFill>
                <a:latin typeface="Courier New" panose="02070309020205020404" pitchFamily="49" charset="0"/>
                <a:cs typeface="Courier New" panose="02070309020205020404" pitchFamily="49" charset="0"/>
              </a:rPr>
              <a:t>nVertices</a:t>
            </a:r>
            <a:r>
              <a:rPr lang="en-US" altLang="hu-HU" sz="1600" b="1" dirty="0" smtClean="0">
                <a:solidFill>
                  <a:srgbClr val="FF0000"/>
                </a:solidFill>
                <a:latin typeface="Courier New" pitchFamily="49" charset="0"/>
                <a:cs typeface="Courier New" pitchFamily="49" charset="0"/>
              </a:rPr>
              <a:t>)</a:t>
            </a:r>
            <a:r>
              <a:rPr lang="hu-HU" altLang="hu-HU" sz="1600" b="1" dirty="0" smtClean="0">
                <a:solidFill>
                  <a:srgbClr val="FF0000"/>
                </a:solidFill>
                <a:latin typeface="Courier New" pitchFamily="49" charset="0"/>
                <a:cs typeface="Courier New" pitchFamily="49" charset="0"/>
              </a:rPr>
              <a:t>;</a:t>
            </a:r>
            <a:endParaRPr lang="hu-HU" altLang="hu-HU" sz="1600" b="1" dirty="0">
              <a:solidFill>
                <a:srgbClr val="FF0000"/>
              </a:solidFill>
              <a:latin typeface="Courier New" pitchFamily="49" charset="0"/>
              <a:cs typeface="Courier New" pitchFamily="49" charset="0"/>
            </a:endParaRPr>
          </a:p>
          <a:p>
            <a:r>
              <a:rPr lang="en-US"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for</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(int i = 0; i &lt; </a:t>
            </a:r>
            <a:r>
              <a:rPr lang="en-US" sz="1600" b="1" dirty="0" err="1">
                <a:latin typeface="Courier New" panose="02070309020205020404" pitchFamily="49" charset="0"/>
                <a:cs typeface="Courier New" panose="02070309020205020404" pitchFamily="49" charset="0"/>
              </a:rPr>
              <a:t>nVertices</a:t>
            </a:r>
            <a:r>
              <a:rPr lang="hu-HU" altLang="hu-HU" sz="1600" b="1" dirty="0" smtClean="0">
                <a:latin typeface="Courier New" pitchFamily="49" charset="0"/>
                <a:cs typeface="Courier New" pitchFamily="49" charset="0"/>
              </a:rPr>
              <a:t>; </a:t>
            </a:r>
            <a:r>
              <a:rPr lang="hu-HU" altLang="hu-HU" sz="1600" b="1" dirty="0">
                <a:latin typeface="Courier New" pitchFamily="49" charset="0"/>
                <a:cs typeface="Courier New" pitchFamily="49" charset="0"/>
              </a:rPr>
              <a:t>i++) {</a:t>
            </a:r>
          </a:p>
          <a:p>
            <a:r>
              <a:rPr lang="en-US" altLang="hu-HU" sz="1600" b="1" dirty="0" smtClean="0">
                <a:latin typeface="Courier New" pitchFamily="49" charset="0"/>
                <a:cs typeface="Courier New" pitchFamily="49" charset="0"/>
              </a:rPr>
              <a:t>      </a:t>
            </a:r>
            <a:r>
              <a:rPr lang="hu-HU" altLang="hu-HU" sz="1600" b="1" dirty="0" err="1" smtClean="0">
                <a:latin typeface="Courier New" pitchFamily="49" charset="0"/>
                <a:cs typeface="Courier New" pitchFamily="49" charset="0"/>
              </a:rPr>
              <a:t>float</a:t>
            </a:r>
            <a:r>
              <a:rPr lang="hu-HU" altLang="hu-HU" sz="1600" b="1" dirty="0" smtClean="0">
                <a:latin typeface="Courier New" pitchFamily="49" charset="0"/>
                <a:cs typeface="Courier New" pitchFamily="49" charset="0"/>
              </a:rPr>
              <a:t> </a:t>
            </a:r>
            <a:r>
              <a:rPr lang="hu-HU" altLang="hu-HU" sz="1600" b="1" dirty="0" err="1">
                <a:latin typeface="Courier New" pitchFamily="49" charset="0"/>
                <a:cs typeface="Courier New" pitchFamily="49" charset="0"/>
              </a:rPr>
              <a:t>phi</a:t>
            </a:r>
            <a:r>
              <a:rPr lang="hu-HU" altLang="hu-HU" sz="1600" b="1" dirty="0">
                <a:latin typeface="Courier New" pitchFamily="49" charset="0"/>
                <a:cs typeface="Courier New" pitchFamily="49" charset="0"/>
              </a:rPr>
              <a:t> = i * 2.0f * M_PI / </a:t>
            </a:r>
            <a:r>
              <a:rPr lang="en-US" sz="1600" b="1" dirty="0" err="1">
                <a:latin typeface="Courier New" panose="02070309020205020404" pitchFamily="49" charset="0"/>
                <a:cs typeface="Courier New" panose="02070309020205020404" pitchFamily="49" charset="0"/>
              </a:rPr>
              <a:t>nVertices</a:t>
            </a:r>
            <a:r>
              <a:rPr lang="hu-HU" altLang="hu-HU" sz="1600" b="1" dirty="0" smtClean="0">
                <a:latin typeface="Courier New" pitchFamily="49" charset="0"/>
                <a:cs typeface="Courier New" pitchFamily="49" charset="0"/>
              </a:rPr>
              <a:t>;</a:t>
            </a:r>
            <a:endParaRPr lang="hu-HU" altLang="hu-HU" sz="1600" b="1" dirty="0">
              <a:latin typeface="Courier New" pitchFamily="49" charset="0"/>
              <a:cs typeface="Courier New" pitchFamily="49" charset="0"/>
            </a:endParaRPr>
          </a:p>
          <a:p>
            <a:r>
              <a:rPr lang="en-US" altLang="hu-HU" sz="1600" b="1" dirty="0" smtClean="0">
                <a:latin typeface="Courier New" pitchFamily="49" charset="0"/>
                <a:cs typeface="Courier New" pitchFamily="49" charset="0"/>
              </a:rPr>
              <a:t>      </a:t>
            </a:r>
            <a:r>
              <a:rPr lang="en-US" altLang="hu-HU" sz="1600" b="1" dirty="0" err="1" smtClean="0">
                <a:latin typeface="Courier New" pitchFamily="49" charset="0"/>
                <a:cs typeface="Courier New" pitchFamily="49" charset="0"/>
              </a:rPr>
              <a:t>vtx</a:t>
            </a:r>
            <a:r>
              <a:rPr lang="en-US" altLang="hu-HU" sz="1600" b="1" dirty="0" smtClean="0">
                <a:latin typeface="Courier New" pitchFamily="49" charset="0"/>
                <a:cs typeface="Courier New" pitchFamily="49" charset="0"/>
              </a:rPr>
              <a:t>[</a:t>
            </a:r>
            <a:r>
              <a:rPr lang="en-US" altLang="hu-HU" sz="1600" b="1" dirty="0" err="1" smtClean="0">
                <a:latin typeface="Courier New" pitchFamily="49" charset="0"/>
                <a:cs typeface="Courier New" pitchFamily="49" charset="0"/>
              </a:rPr>
              <a:t>i</a:t>
            </a:r>
            <a:r>
              <a:rPr lang="en-US" altLang="hu-HU" sz="1600" b="1" dirty="0" smtClean="0">
                <a:latin typeface="Courier New" pitchFamily="49" charset="0"/>
                <a:cs typeface="Courier New" pitchFamily="49" charset="0"/>
              </a:rPr>
              <a:t>] = </a:t>
            </a:r>
            <a:r>
              <a:rPr lang="hu-HU" altLang="hu-HU" sz="1600" b="1" dirty="0" smtClean="0">
                <a:latin typeface="Courier New" pitchFamily="49" charset="0"/>
                <a:cs typeface="Courier New" pitchFamily="49" charset="0"/>
              </a:rPr>
              <a:t>vec2(</a:t>
            </a:r>
            <a:r>
              <a:rPr lang="hu-HU" altLang="hu-HU" sz="1600" b="1" dirty="0" err="1" smtClean="0">
                <a:latin typeface="Courier New" pitchFamily="49" charset="0"/>
                <a:cs typeface="Courier New" pitchFamily="49" charset="0"/>
              </a:rPr>
              <a:t>cosf</a:t>
            </a:r>
            <a:r>
              <a:rPr lang="hu-HU" altLang="hu-HU" sz="1600" b="1" dirty="0" smtClean="0">
                <a:latin typeface="Courier New" pitchFamily="49" charset="0"/>
                <a:cs typeface="Courier New" pitchFamily="49" charset="0"/>
              </a:rPr>
              <a:t>(</a:t>
            </a:r>
            <a:r>
              <a:rPr lang="hu-HU" altLang="hu-HU" sz="1600" b="1" dirty="0" err="1" smtClean="0">
                <a:latin typeface="Courier New" pitchFamily="49" charset="0"/>
                <a:cs typeface="Courier New" pitchFamily="49" charset="0"/>
              </a:rPr>
              <a:t>phi</a:t>
            </a:r>
            <a:r>
              <a:rPr lang="hu-HU" altLang="hu-HU" sz="1600" b="1" dirty="0">
                <a:latin typeface="Courier New" pitchFamily="49" charset="0"/>
                <a:cs typeface="Courier New" pitchFamily="49" charset="0"/>
              </a:rPr>
              <a:t>), </a:t>
            </a:r>
            <a:r>
              <a:rPr lang="hu-HU" altLang="hu-HU" sz="1600" b="1" dirty="0" err="1">
                <a:latin typeface="Courier New" pitchFamily="49" charset="0"/>
                <a:cs typeface="Courier New" pitchFamily="49" charset="0"/>
              </a:rPr>
              <a:t>sinf</a:t>
            </a:r>
            <a:r>
              <a:rPr lang="hu-HU" altLang="hu-HU" sz="1600" b="1" dirty="0">
                <a:latin typeface="Courier New" pitchFamily="49" charset="0"/>
                <a:cs typeface="Courier New" pitchFamily="49" charset="0"/>
              </a:rPr>
              <a:t>(</a:t>
            </a:r>
            <a:r>
              <a:rPr lang="hu-HU" altLang="hu-HU" sz="1600" b="1" dirty="0" err="1">
                <a:latin typeface="Courier New" pitchFamily="49" charset="0"/>
                <a:cs typeface="Courier New" pitchFamily="49" charset="0"/>
              </a:rPr>
              <a:t>phi</a:t>
            </a:r>
            <a:r>
              <a:rPr lang="hu-HU" altLang="hu-HU" sz="1600" b="1" dirty="0" smtClean="0">
                <a:latin typeface="Courier New" pitchFamily="49" charset="0"/>
                <a:cs typeface="Courier New" pitchFamily="49" charset="0"/>
              </a:rPr>
              <a:t>)); </a:t>
            </a:r>
            <a:r>
              <a:rPr lang="en-US" altLang="hu-HU" sz="1600" b="1" dirty="0" smtClean="0">
                <a:latin typeface="Courier New" pitchFamily="49" charset="0"/>
                <a:cs typeface="Courier New" pitchFamily="49" charset="0"/>
              </a:rPr>
              <a:t>// unit radius circle</a:t>
            </a:r>
            <a:endParaRPr lang="hu-HU" altLang="hu-HU" sz="1600" b="1" dirty="0">
              <a:latin typeface="Courier New" pitchFamily="49" charset="0"/>
              <a:cs typeface="Courier New" pitchFamily="49" charset="0"/>
            </a:endParaRPr>
          </a:p>
          <a:p>
            <a:r>
              <a:rPr lang="en-US" altLang="hu-HU" sz="1600" b="1" dirty="0" smtClean="0">
                <a:latin typeface="Courier New" pitchFamily="49" charset="0"/>
                <a:cs typeface="Courier New" pitchFamily="49" charset="0"/>
              </a:rPr>
              <a:t>   </a:t>
            </a:r>
            <a:r>
              <a:rPr lang="hu-HU" altLang="hu-HU" sz="1600" b="1" dirty="0" smtClean="0">
                <a:latin typeface="Courier New" pitchFamily="49" charset="0"/>
                <a:cs typeface="Courier New" pitchFamily="49" charset="0"/>
              </a:rPr>
              <a:t>}</a:t>
            </a:r>
            <a:endParaRPr lang="en-US" altLang="hu-HU" sz="1600" b="1" dirty="0" smtClean="0">
              <a:latin typeface="Courier New" pitchFamily="49" charset="0"/>
              <a:cs typeface="Courier New" pitchFamily="49" charset="0"/>
            </a:endParaRPr>
          </a:p>
          <a:p>
            <a:r>
              <a:rPr lang="en-US" altLang="hu-HU" sz="1600" b="1" dirty="0">
                <a:latin typeface="Courier New" pitchFamily="49" charset="0"/>
                <a:cs typeface="Courier New" pitchFamily="49" charset="0"/>
              </a:rPr>
              <a:t> </a:t>
            </a:r>
            <a:r>
              <a:rPr lang="en-US" altLang="hu-HU" sz="1600" b="1" dirty="0" smtClean="0">
                <a:latin typeface="Courier New" pitchFamily="49" charset="0"/>
                <a:cs typeface="Courier New" pitchFamily="49" charset="0"/>
              </a:rPr>
              <a:t>  </a:t>
            </a:r>
            <a:r>
              <a:rPr lang="en-US" altLang="hu-HU" sz="1600" b="1" dirty="0" err="1" smtClean="0">
                <a:solidFill>
                  <a:srgbClr val="FF0000"/>
                </a:solidFill>
                <a:latin typeface="Courier New" pitchFamily="49" charset="0"/>
                <a:cs typeface="Courier New" pitchFamily="49" charset="0"/>
              </a:rPr>
              <a:t>int</a:t>
            </a:r>
            <a:r>
              <a:rPr lang="en-US" altLang="hu-HU" sz="1600" b="1" dirty="0" smtClean="0">
                <a:solidFill>
                  <a:srgbClr val="FF0000"/>
                </a:solidFill>
                <a:latin typeface="Courier New" pitchFamily="49" charset="0"/>
                <a:cs typeface="Courier New" pitchFamily="49" charset="0"/>
              </a:rPr>
              <a:t> </a:t>
            </a:r>
            <a:r>
              <a:rPr lang="en-US" altLang="hu-HU" sz="1600" b="1" dirty="0" err="1" smtClean="0">
                <a:solidFill>
                  <a:srgbClr val="FF0000"/>
                </a:solidFill>
                <a:latin typeface="Courier New" pitchFamily="49" charset="0"/>
                <a:cs typeface="Courier New" pitchFamily="49" charset="0"/>
              </a:rPr>
              <a:t>nBytes</a:t>
            </a:r>
            <a:r>
              <a:rPr lang="en-US" altLang="hu-HU" sz="1600" b="1" dirty="0" smtClean="0">
                <a:solidFill>
                  <a:srgbClr val="FF0000"/>
                </a:solidFill>
                <a:latin typeface="Courier New" pitchFamily="49" charset="0"/>
                <a:cs typeface="Courier New" pitchFamily="49" charset="0"/>
              </a:rPr>
              <a:t> = </a:t>
            </a:r>
            <a:r>
              <a:rPr lang="hu-HU" altLang="hu-HU" sz="1600" b="1" dirty="0">
                <a:solidFill>
                  <a:srgbClr val="FF0000"/>
                </a:solidFill>
                <a:latin typeface="Courier New" pitchFamily="49" charset="0"/>
                <a:cs typeface="Courier New" pitchFamily="49" charset="0"/>
              </a:rPr>
              <a:t>v</a:t>
            </a:r>
            <a:r>
              <a:rPr lang="en-US" altLang="hu-HU" sz="1600" b="1" dirty="0" err="1">
                <a:solidFill>
                  <a:srgbClr val="FF0000"/>
                </a:solidFill>
                <a:latin typeface="Courier New" pitchFamily="49" charset="0"/>
                <a:cs typeface="Courier New" pitchFamily="49" charset="0"/>
              </a:rPr>
              <a:t>tx</a:t>
            </a:r>
            <a:r>
              <a:rPr lang="hu-HU" altLang="hu-HU" sz="1600" b="1" dirty="0">
                <a:solidFill>
                  <a:srgbClr val="FF0000"/>
                </a:solidFill>
                <a:latin typeface="Courier New" pitchFamily="49" charset="0"/>
                <a:cs typeface="Courier New" pitchFamily="49" charset="0"/>
              </a:rPr>
              <a:t>.</a:t>
            </a:r>
            <a:r>
              <a:rPr lang="hu-HU" altLang="hu-HU" sz="1600" b="1" dirty="0" err="1">
                <a:solidFill>
                  <a:srgbClr val="FF0000"/>
                </a:solidFill>
                <a:latin typeface="Courier New" pitchFamily="49" charset="0"/>
                <a:cs typeface="Courier New" pitchFamily="49" charset="0"/>
              </a:rPr>
              <a:t>size</a:t>
            </a:r>
            <a:r>
              <a:rPr lang="hu-HU" altLang="hu-HU" sz="1600" b="1" dirty="0">
                <a:solidFill>
                  <a:srgbClr val="FF0000"/>
                </a:solidFill>
                <a:latin typeface="Courier New" pitchFamily="49" charset="0"/>
                <a:cs typeface="Courier New" pitchFamily="49" charset="0"/>
              </a:rPr>
              <a:t>() * </a:t>
            </a:r>
            <a:r>
              <a:rPr lang="hu-HU" altLang="hu-HU" sz="1600" b="1" dirty="0" err="1">
                <a:solidFill>
                  <a:srgbClr val="FF0000"/>
                </a:solidFill>
                <a:latin typeface="Courier New" pitchFamily="49" charset="0"/>
                <a:cs typeface="Courier New" pitchFamily="49" charset="0"/>
              </a:rPr>
              <a:t>sizeof</a:t>
            </a:r>
            <a:r>
              <a:rPr lang="hu-HU" altLang="hu-HU" sz="1600" b="1" dirty="0">
                <a:solidFill>
                  <a:srgbClr val="FF0000"/>
                </a:solidFill>
                <a:latin typeface="Courier New" pitchFamily="49" charset="0"/>
                <a:cs typeface="Courier New" pitchFamily="49" charset="0"/>
              </a:rPr>
              <a:t>(vec2</a:t>
            </a:r>
            <a:r>
              <a:rPr lang="hu-HU" altLang="hu-HU" sz="1600" b="1" dirty="0" smtClean="0">
                <a:solidFill>
                  <a:srgbClr val="FF0000"/>
                </a:solidFill>
                <a:latin typeface="Courier New" pitchFamily="49" charset="0"/>
                <a:cs typeface="Courier New" pitchFamily="49" charset="0"/>
              </a:rPr>
              <a:t>)</a:t>
            </a:r>
            <a:r>
              <a:rPr lang="en-US" altLang="hu-HU" sz="1600" b="1" dirty="0" smtClean="0">
                <a:solidFill>
                  <a:srgbClr val="FF0000"/>
                </a:solidFill>
                <a:latin typeface="Courier New" pitchFamily="49" charset="0"/>
                <a:cs typeface="Courier New" pitchFamily="49" charset="0"/>
              </a:rPr>
              <a:t>;</a:t>
            </a:r>
            <a:endParaRPr lang="hu-HU" altLang="hu-HU" sz="1600" b="1" dirty="0">
              <a:solidFill>
                <a:srgbClr val="FF0000"/>
              </a:solidFill>
              <a:latin typeface="Courier New" pitchFamily="49" charset="0"/>
              <a:cs typeface="Courier New" pitchFamily="49" charset="0"/>
            </a:endParaRPr>
          </a:p>
          <a:p>
            <a:r>
              <a:rPr lang="en-US" altLang="hu-HU" sz="1600" b="1" dirty="0" smtClean="0">
                <a:solidFill>
                  <a:srgbClr val="FF0000"/>
                </a:solidFill>
                <a:latin typeface="Courier New" pitchFamily="49" charset="0"/>
                <a:cs typeface="Courier New" pitchFamily="49" charset="0"/>
              </a:rPr>
              <a:t>   </a:t>
            </a:r>
            <a:r>
              <a:rPr lang="hu-HU" altLang="hu-HU" sz="1600" b="1" dirty="0" err="1">
                <a:solidFill>
                  <a:schemeClr val="bg1">
                    <a:lumMod val="50000"/>
                  </a:schemeClr>
                </a:solidFill>
                <a:latin typeface="Courier New" pitchFamily="49" charset="0"/>
                <a:cs typeface="Courier New" pitchFamily="49" charset="0"/>
              </a:rPr>
              <a:t>glBufferData</a:t>
            </a:r>
            <a:r>
              <a:rPr lang="hu-HU" altLang="hu-HU" sz="1600" b="1" dirty="0">
                <a:solidFill>
                  <a:schemeClr val="bg1">
                    <a:lumMod val="50000"/>
                  </a:schemeClr>
                </a:solidFill>
                <a:latin typeface="Courier New" pitchFamily="49" charset="0"/>
                <a:cs typeface="Courier New" pitchFamily="49" charset="0"/>
              </a:rPr>
              <a:t>(GL_ARRAY_BUFFER,</a:t>
            </a:r>
            <a:r>
              <a:rPr lang="en-US" altLang="hu-HU" sz="1600" b="1" dirty="0">
                <a:solidFill>
                  <a:schemeClr val="bg1">
                    <a:lumMod val="50000"/>
                  </a:schemeClr>
                </a:solidFill>
                <a:latin typeface="Courier New" pitchFamily="49" charset="0"/>
                <a:cs typeface="Courier New" pitchFamily="49" charset="0"/>
              </a:rPr>
              <a:t> </a:t>
            </a:r>
            <a:r>
              <a:rPr lang="en-US" altLang="hu-HU" sz="1600" b="1" dirty="0" err="1">
                <a:solidFill>
                  <a:srgbClr val="FF0000"/>
                </a:solidFill>
                <a:latin typeface="Courier New" pitchFamily="49" charset="0"/>
                <a:cs typeface="Courier New" pitchFamily="49" charset="0"/>
              </a:rPr>
              <a:t>nBytes</a:t>
            </a:r>
            <a:r>
              <a:rPr lang="hu-HU" altLang="hu-HU" sz="1600" b="1" dirty="0">
                <a:solidFill>
                  <a:schemeClr val="bg1">
                    <a:lumMod val="50000"/>
                  </a:schemeClr>
                </a:solidFill>
                <a:latin typeface="Courier New" pitchFamily="49" charset="0"/>
                <a:cs typeface="Courier New" pitchFamily="49" charset="0"/>
              </a:rPr>
              <a:t>, v</a:t>
            </a:r>
            <a:r>
              <a:rPr lang="en-US" altLang="hu-HU" sz="1600" b="1" dirty="0" err="1">
                <a:solidFill>
                  <a:schemeClr val="bg1">
                    <a:lumMod val="50000"/>
                  </a:schemeClr>
                </a:solidFill>
                <a:latin typeface="Courier New" pitchFamily="49" charset="0"/>
                <a:cs typeface="Courier New" pitchFamily="49" charset="0"/>
              </a:rPr>
              <a:t>tx</a:t>
            </a:r>
            <a:r>
              <a:rPr lang="hu-HU" altLang="hu-HU" sz="1600" b="1" dirty="0">
                <a:solidFill>
                  <a:schemeClr val="bg1">
                    <a:lumMod val="50000"/>
                  </a:schemeClr>
                </a:solidFill>
                <a:latin typeface="Courier New" pitchFamily="49" charset="0"/>
                <a:cs typeface="Courier New" pitchFamily="49" charset="0"/>
              </a:rPr>
              <a:t>.</a:t>
            </a:r>
            <a:r>
              <a:rPr lang="hu-HU" altLang="hu-HU" sz="1600" b="1" dirty="0" err="1">
                <a:solidFill>
                  <a:schemeClr val="bg1">
                    <a:lumMod val="50000"/>
                  </a:schemeClr>
                </a:solidFill>
                <a:latin typeface="Courier New" pitchFamily="49" charset="0"/>
                <a:cs typeface="Courier New" pitchFamily="49" charset="0"/>
              </a:rPr>
              <a:t>data</a:t>
            </a:r>
            <a:r>
              <a:rPr lang="hu-HU" altLang="hu-HU" sz="1600" b="1" dirty="0">
                <a:solidFill>
                  <a:schemeClr val="bg1">
                    <a:lumMod val="50000"/>
                  </a:schemeClr>
                </a:solidFill>
                <a:latin typeface="Courier New" pitchFamily="49" charset="0"/>
                <a:cs typeface="Courier New" pitchFamily="49" charset="0"/>
              </a:rPr>
              <a:t>(),	GL_STATIC_DRAW);</a:t>
            </a:r>
          </a:p>
          <a:p>
            <a:r>
              <a:rPr lang="en-US" altLang="hu-HU" sz="1600" b="1" dirty="0">
                <a:solidFill>
                  <a:schemeClr val="bg1">
                    <a:lumMod val="50000"/>
                  </a:schemeClr>
                </a:solidFill>
                <a:latin typeface="Courier New" pitchFamily="49" charset="0"/>
                <a:cs typeface="Courier New" pitchFamily="49" charset="0"/>
              </a:rPr>
              <a:t>   </a:t>
            </a:r>
            <a:r>
              <a:rPr lang="en-US" altLang="hu-HU" sz="1600" b="1" dirty="0" err="1">
                <a:solidFill>
                  <a:schemeClr val="bg1">
                    <a:lumMod val="50000"/>
                  </a:schemeClr>
                </a:solidFill>
                <a:latin typeface="Courier New" pitchFamily="49" charset="0"/>
                <a:cs typeface="Courier New" pitchFamily="49" charset="0"/>
              </a:rPr>
              <a:t>glEnableVertexAttribArray</a:t>
            </a:r>
            <a:r>
              <a:rPr lang="en-US" altLang="hu-HU" sz="1600" b="1" dirty="0">
                <a:solidFill>
                  <a:schemeClr val="bg1">
                    <a:lumMod val="50000"/>
                  </a:schemeClr>
                </a:solidFill>
                <a:latin typeface="Courier New" pitchFamily="49" charset="0"/>
                <a:cs typeface="Courier New" pitchFamily="49" charset="0"/>
              </a:rPr>
              <a:t>(0); </a:t>
            </a:r>
          </a:p>
          <a:p>
            <a:r>
              <a:rPr lang="en-US" altLang="hu-HU" sz="1600" b="1" dirty="0">
                <a:solidFill>
                  <a:schemeClr val="bg1">
                    <a:lumMod val="50000"/>
                  </a:schemeClr>
                </a:solidFill>
                <a:latin typeface="Courier New" pitchFamily="49" charset="0"/>
                <a:cs typeface="Courier New" pitchFamily="49" charset="0"/>
              </a:rPr>
              <a:t>   </a:t>
            </a:r>
            <a:r>
              <a:rPr lang="en-US" altLang="hu-HU" sz="1600" b="1" dirty="0" err="1">
                <a:solidFill>
                  <a:schemeClr val="bg1">
                    <a:lumMod val="50000"/>
                  </a:schemeClr>
                </a:solidFill>
                <a:latin typeface="Courier New" pitchFamily="49" charset="0"/>
                <a:cs typeface="Courier New" pitchFamily="49" charset="0"/>
              </a:rPr>
              <a:t>glVertexAttribPointer</a:t>
            </a:r>
            <a:r>
              <a:rPr lang="en-US" altLang="hu-HU" sz="1600" b="1" dirty="0">
                <a:solidFill>
                  <a:schemeClr val="bg1">
                    <a:lumMod val="50000"/>
                  </a:schemeClr>
                </a:solidFill>
                <a:latin typeface="Courier New" pitchFamily="49" charset="0"/>
                <a:cs typeface="Courier New" pitchFamily="49" charset="0"/>
              </a:rPr>
              <a:t>(0, 2, GL_FLOAT, GL_FALSE, 0, NULL);</a:t>
            </a:r>
            <a:endParaRPr lang="en-US" sz="1600" b="1" dirty="0">
              <a:solidFill>
                <a:schemeClr val="bg1">
                  <a:lumMod val="50000"/>
                </a:schemeClr>
              </a:solidFill>
              <a:latin typeface="Courier New" pitchFamily="49" charset="0"/>
              <a:cs typeface="Courier New"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gpuProgram.create</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vertexSource</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fragmentSource</a:t>
            </a:r>
            <a:r>
              <a:rPr lang="en-US" sz="1600" b="1" dirty="0">
                <a:latin typeface="Courier New" panose="02070309020205020404" pitchFamily="49" charset="0"/>
                <a:cs typeface="Courier New" panose="02070309020205020404" pitchFamily="49" charset="0"/>
              </a:rPr>
              <a:t>, "</a:t>
            </a:r>
            <a:r>
              <a:rPr lang="en-US" sz="1600" b="1" dirty="0" err="1">
                <a:solidFill>
                  <a:srgbClr val="00B050"/>
                </a:solidFill>
                <a:latin typeface="Courier New" panose="02070309020205020404" pitchFamily="49" charset="0"/>
                <a:cs typeface="Courier New" panose="02070309020205020404" pitchFamily="49" charset="0"/>
              </a:rPr>
              <a:t>outColor</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
        <p:nvSpPr>
          <p:cNvPr id="4" name="Cím 1"/>
          <p:cNvSpPr>
            <a:spLocks noGrp="1"/>
          </p:cNvSpPr>
          <p:nvPr>
            <p:ph type="title"/>
          </p:nvPr>
        </p:nvSpPr>
        <p:spPr>
          <a:xfrm>
            <a:off x="3805064" y="87474"/>
            <a:ext cx="5338936" cy="857250"/>
          </a:xfrm>
        </p:spPr>
        <p:txBody>
          <a:bodyPr/>
          <a:lstStyle/>
          <a:p>
            <a:r>
              <a:rPr lang="en-US" dirty="0" err="1" smtClean="0">
                <a:solidFill>
                  <a:srgbClr val="FF0000"/>
                </a:solidFill>
              </a:rPr>
              <a:t>onInitialization</a:t>
            </a:r>
            <a:endParaRPr lang="en-US" dirty="0">
              <a:solidFill>
                <a:srgbClr val="FF0000"/>
              </a:solidFill>
            </a:endParaRPr>
          </a:p>
        </p:txBody>
      </p:sp>
    </p:spTree>
    <p:extLst>
      <p:ext uri="{BB962C8B-B14F-4D97-AF65-F5344CB8AC3E}">
        <p14:creationId xmlns:p14="http://schemas.microsoft.com/office/powerpoint/2010/main" val="4187016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539552" y="3471850"/>
            <a:ext cx="8028892" cy="1548172"/>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539552" y="1451125"/>
            <a:ext cx="8028892" cy="1604794"/>
          </a:xfrm>
          <a:prstGeom prst="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ím 1"/>
          <p:cNvSpPr>
            <a:spLocks noGrp="1"/>
          </p:cNvSpPr>
          <p:nvPr>
            <p:ph type="title"/>
          </p:nvPr>
        </p:nvSpPr>
        <p:spPr>
          <a:xfrm>
            <a:off x="457200" y="205979"/>
            <a:ext cx="8229600" cy="857250"/>
          </a:xfrm>
        </p:spPr>
        <p:txBody>
          <a:bodyPr>
            <a:normAutofit/>
          </a:bodyPr>
          <a:lstStyle/>
          <a:p>
            <a:r>
              <a:rPr lang="hu-HU" dirty="0" smtClean="0">
                <a:solidFill>
                  <a:srgbClr val="FF0000"/>
                </a:solidFill>
              </a:rPr>
              <a:t>Csúcspont és pixel árnyalók</a:t>
            </a:r>
            <a:endParaRPr lang="en-US" dirty="0">
              <a:solidFill>
                <a:srgbClr val="FF0000"/>
              </a:solidFill>
            </a:endParaRPr>
          </a:p>
        </p:txBody>
      </p:sp>
      <p:sp>
        <p:nvSpPr>
          <p:cNvPr id="7" name="Szövegdoboz 6"/>
          <p:cNvSpPr txBox="1"/>
          <p:nvPr/>
        </p:nvSpPr>
        <p:spPr>
          <a:xfrm>
            <a:off x="683568" y="1063229"/>
            <a:ext cx="8244916" cy="4016484"/>
          </a:xfrm>
          <a:prstGeom prst="rect">
            <a:avLst/>
          </a:prstGeom>
          <a:noFill/>
        </p:spPr>
        <p:txBody>
          <a:bodyPr wrap="square" rtlCol="0">
            <a:spAutoFit/>
          </a:bodyPr>
          <a:lstStyle/>
          <a:p>
            <a:r>
              <a:rPr lang="en-US" b="1" u="sng" dirty="0" smtClean="0">
                <a:latin typeface="Courier New" panose="02070309020205020404" pitchFamily="49" charset="0"/>
                <a:cs typeface="Courier New" panose="02070309020205020404" pitchFamily="49" charset="0"/>
              </a:rPr>
              <a:t>Vertex </a:t>
            </a:r>
            <a:r>
              <a:rPr lang="en-US" b="1" u="sng" dirty="0" err="1" smtClean="0">
                <a:latin typeface="Courier New" panose="02070309020205020404" pitchFamily="49" charset="0"/>
                <a:cs typeface="Courier New" panose="02070309020205020404" pitchFamily="49" charset="0"/>
              </a:rPr>
              <a:t>shader</a:t>
            </a:r>
            <a:r>
              <a:rPr lang="en-US" b="1" u="sng" dirty="0" smtClean="0">
                <a:latin typeface="Courier New" panose="02070309020205020404" pitchFamily="49" charset="0"/>
                <a:cs typeface="Courier New" panose="02070309020205020404" pitchFamily="49" charset="0"/>
              </a:rPr>
              <a:t>:</a:t>
            </a:r>
          </a:p>
          <a:p>
            <a:endParaRPr lang="hu-HU" sz="7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u</a:t>
            </a:r>
            <a:r>
              <a:rPr lang="en-US" sz="1600" b="1" dirty="0" smtClean="0">
                <a:latin typeface="Courier New" panose="02070309020205020404" pitchFamily="49" charset="0"/>
                <a:cs typeface="Courier New" panose="02070309020205020404" pitchFamily="49" charset="0"/>
              </a:rPr>
              <a:t>niform float </a:t>
            </a:r>
            <a:r>
              <a:rPr lang="en-US" sz="1600" b="1" dirty="0" smtClean="0">
                <a:solidFill>
                  <a:srgbClr val="FF0000"/>
                </a:solidFill>
                <a:latin typeface="Courier New" panose="02070309020205020404" pitchFamily="49" charset="0"/>
                <a:cs typeface="Courier New" panose="02070309020205020404" pitchFamily="49" charset="0"/>
              </a:rPr>
              <a:t>radius, up</a:t>
            </a:r>
            <a:r>
              <a:rPr lang="en-US" sz="1600" b="1" dirty="0" smtClean="0">
                <a:latin typeface="Courier New" panose="02070309020205020404" pitchFamily="49" charset="0"/>
                <a:cs typeface="Courier New" panose="02070309020205020404" pitchFamily="49" charset="0"/>
              </a:rPr>
              <a:t>;</a:t>
            </a:r>
          </a:p>
          <a:p>
            <a:r>
              <a:rPr lang="en-US" sz="1600" b="1" dirty="0" smtClean="0">
                <a:solidFill>
                  <a:srgbClr val="0000FF"/>
                </a:solidFill>
                <a:latin typeface="Courier New" panose="02070309020205020404" pitchFamily="49" charset="0"/>
                <a:cs typeface="Courier New" panose="02070309020205020404" pitchFamily="49" charset="0"/>
              </a:rPr>
              <a:t>layout(location </a:t>
            </a:r>
            <a:r>
              <a:rPr lang="en-US" sz="1600" b="1" dirty="0">
                <a:solidFill>
                  <a:srgbClr val="0000FF"/>
                </a:solidFill>
                <a:latin typeface="Courier New" panose="02070309020205020404" pitchFamily="49" charset="0"/>
                <a:cs typeface="Courier New" panose="02070309020205020404" pitchFamily="49" charset="0"/>
              </a:rPr>
              <a:t>= 0) in vec2 </a:t>
            </a:r>
            <a:r>
              <a:rPr lang="en-US" sz="1600" b="1" dirty="0" err="1" smtClean="0">
                <a:solidFill>
                  <a:srgbClr val="0000FF"/>
                </a:solidFill>
                <a:latin typeface="Courier New" panose="02070309020205020404" pitchFamily="49" charset="0"/>
                <a:cs typeface="Courier New" panose="02070309020205020404" pitchFamily="49" charset="0"/>
              </a:rPr>
              <a:t>vp</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vec4(</a:t>
            </a:r>
            <a:r>
              <a:rPr lang="en-US" sz="1600" b="1" dirty="0" err="1" smtClean="0">
                <a:solidFill>
                  <a:srgbClr val="0000FF"/>
                </a:solidFill>
                <a:latin typeface="Courier New" panose="02070309020205020404" pitchFamily="49" charset="0"/>
                <a:cs typeface="Courier New" panose="02070309020205020404" pitchFamily="49" charset="0"/>
              </a:rPr>
              <a:t>vp</a:t>
            </a:r>
            <a:r>
              <a:rPr lang="hu-HU" sz="1600" b="1" dirty="0" smtClean="0">
                <a:solidFill>
                  <a:srgbClr val="0000FF"/>
                </a:solidFill>
                <a:latin typeface="Courier New" panose="02070309020205020404" pitchFamily="49" charset="0"/>
                <a:cs typeface="Courier New" panose="02070309020205020404" pitchFamily="49" charset="0"/>
              </a:rPr>
              <a:t>.x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radius</a:t>
            </a:r>
            <a:r>
              <a:rPr lang="hu-HU" sz="1600" b="1" dirty="0" smtClean="0">
                <a:solidFill>
                  <a:srgbClr val="FF0000"/>
                </a:solidFill>
                <a:latin typeface="Courier New" panose="02070309020205020404" pitchFamily="49" charset="0"/>
                <a:cs typeface="Courier New" panose="02070309020205020404" pitchFamily="49" charset="0"/>
              </a:rPr>
              <a:t>, </a:t>
            </a:r>
            <a:r>
              <a:rPr lang="hu-HU" sz="1600" b="1" dirty="0" err="1" smtClean="0">
                <a:solidFill>
                  <a:srgbClr val="0000FF"/>
                </a:solidFill>
                <a:latin typeface="Courier New" panose="02070309020205020404" pitchFamily="49" charset="0"/>
                <a:cs typeface="Courier New" panose="02070309020205020404" pitchFamily="49" charset="0"/>
              </a:rPr>
              <a:t>vp.y</a:t>
            </a:r>
            <a:r>
              <a:rPr lang="hu-HU" sz="1600" b="1" dirty="0" smtClean="0">
                <a:solidFill>
                  <a:schemeClr val="tx2"/>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r>
              <a:rPr lang="hu-HU" sz="1600" b="1" dirty="0" smtClean="0">
                <a:latin typeface="Courier New" panose="02070309020205020404" pitchFamily="49" charset="0"/>
                <a:cs typeface="Courier New" panose="02070309020205020404" pitchFamily="49" charset="0"/>
              </a:rPr>
              <a:t> </a:t>
            </a:r>
            <a:r>
              <a:rPr lang="en-US" sz="1600" b="1" dirty="0" smtClean="0">
                <a:solidFill>
                  <a:srgbClr val="FF0000"/>
                </a:solidFill>
                <a:latin typeface="Courier New" panose="02070309020205020404" pitchFamily="49" charset="0"/>
                <a:cs typeface="Courier New" panose="02070309020205020404" pitchFamily="49" charset="0"/>
              </a:rPr>
              <a:t>radius</a:t>
            </a:r>
            <a:r>
              <a:rPr lang="en-US" sz="1600" b="1" dirty="0" smtClean="0">
                <a:latin typeface="Courier New" panose="02070309020205020404" pitchFamily="49" charset="0"/>
                <a:cs typeface="Courier New" panose="02070309020205020404" pitchFamily="49" charset="0"/>
              </a:rPr>
              <a:t> + </a:t>
            </a:r>
            <a:r>
              <a:rPr lang="en-US" sz="1600" b="1" dirty="0" smtClean="0">
                <a:solidFill>
                  <a:srgbClr val="FF0000"/>
                </a:solidFill>
                <a:latin typeface="Courier New" panose="02070309020205020404" pitchFamily="49" charset="0"/>
                <a:cs typeface="Courier New" panose="02070309020205020404" pitchFamily="49" charset="0"/>
              </a:rPr>
              <a:t>up</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0, 1);</a:t>
            </a:r>
          </a:p>
          <a:p>
            <a:r>
              <a:rPr lang="en-US" sz="1600" b="1" dirty="0">
                <a:latin typeface="Courier New" panose="02070309020205020404" pitchFamily="49" charset="0"/>
                <a:cs typeface="Courier New" panose="02070309020205020404" pitchFamily="49" charset="0"/>
              </a:rPr>
              <a:t>}</a:t>
            </a:r>
          </a:p>
          <a:p>
            <a:r>
              <a:rPr lang="en-US" sz="1200" b="1" dirty="0" smtClean="0">
                <a:latin typeface="Courier New" panose="02070309020205020404" pitchFamily="49" charset="0"/>
                <a:cs typeface="Courier New" panose="02070309020205020404" pitchFamily="49" charset="0"/>
              </a:rPr>
              <a:t> </a:t>
            </a:r>
          </a:p>
          <a:p>
            <a:r>
              <a:rPr lang="en-US" sz="1800" b="1" u="sng" dirty="0" smtClean="0">
                <a:latin typeface="Courier New" panose="02070309020205020404" pitchFamily="49" charset="0"/>
                <a:cs typeface="Courier New" panose="02070309020205020404" pitchFamily="49" charset="0"/>
              </a:rPr>
              <a:t>Fragment </a:t>
            </a:r>
            <a:r>
              <a:rPr lang="en-US" sz="1800" b="1" u="sng" dirty="0" err="1" smtClean="0">
                <a:latin typeface="Courier New" panose="02070309020205020404" pitchFamily="49" charset="0"/>
                <a:cs typeface="Courier New" panose="02070309020205020404" pitchFamily="49" charset="0"/>
              </a:rPr>
              <a:t>shader</a:t>
            </a:r>
            <a:r>
              <a:rPr lang="en-US" sz="1800" b="1" u="sng" dirty="0" smtClean="0">
                <a:latin typeface="Courier New" panose="02070309020205020404" pitchFamily="49" charset="0"/>
                <a:cs typeface="Courier New" panose="02070309020205020404" pitchFamily="49" charset="0"/>
              </a:rPr>
              <a:t>:</a:t>
            </a:r>
            <a:endParaRPr lang="hu-HU" sz="1800" b="1" u="sng" dirty="0">
              <a:latin typeface="Courier New" panose="02070309020205020404" pitchFamily="49" charset="0"/>
              <a:cs typeface="Courier New" panose="02070309020205020404" pitchFamily="49" charset="0"/>
            </a:endParaRPr>
          </a:p>
          <a:p>
            <a:endParaRPr lang="en-US" sz="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uniform vec3 </a:t>
            </a:r>
            <a:r>
              <a:rPr lang="en-US" sz="1600" b="1" dirty="0">
                <a:solidFill>
                  <a:srgbClr val="FF0000"/>
                </a:solidFill>
                <a:latin typeface="Courier New" panose="02070309020205020404" pitchFamily="49" charset="0"/>
                <a:cs typeface="Courier New" panose="02070309020205020404" pitchFamily="49" charset="0"/>
              </a:rPr>
              <a:t>color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out </a:t>
            </a:r>
            <a:r>
              <a:rPr lang="en-US" sz="1600" b="1" dirty="0" smtClean="0">
                <a:latin typeface="Courier New" panose="02070309020205020404" pitchFamily="49" charset="0"/>
                <a:cs typeface="Courier New" panose="02070309020205020404" pitchFamily="49" charset="0"/>
              </a:rPr>
              <a:t>vec4 </a:t>
            </a:r>
            <a:r>
              <a:rPr lang="hu-HU" sz="1600" b="1" dirty="0" err="1" smtClean="0">
                <a:solidFill>
                  <a:srgbClr val="00B050"/>
                </a:solidFill>
                <a:latin typeface="Courier New" panose="02070309020205020404" pitchFamily="49" charset="0"/>
                <a:cs typeface="Courier New" panose="02070309020205020404" pitchFamily="49" charset="0"/>
              </a:rPr>
              <a:t>outColor</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hu-HU" sz="1600" b="1" dirty="0" smtClean="0">
                <a:solidFill>
                  <a:srgbClr val="00B050"/>
                </a:solidFill>
                <a:latin typeface="Courier New" panose="02070309020205020404" pitchFamily="49" charset="0"/>
                <a:cs typeface="Courier New" panose="02070309020205020404" pitchFamily="49" charset="0"/>
              </a:rPr>
              <a:t>out</a:t>
            </a:r>
            <a:r>
              <a:rPr lang="en-US" sz="1600" b="1" dirty="0" smtClean="0">
                <a:solidFill>
                  <a:srgbClr val="00B050"/>
                </a:solidFill>
                <a:latin typeface="Courier New" panose="02070309020205020404" pitchFamily="49" charset="0"/>
                <a:cs typeface="Courier New" panose="02070309020205020404" pitchFamily="49" charset="0"/>
              </a:rPr>
              <a:t>Color </a:t>
            </a:r>
            <a:r>
              <a:rPr lang="en-US" sz="1600" b="1" dirty="0">
                <a:latin typeface="Courier New" panose="02070309020205020404" pitchFamily="49" charset="0"/>
                <a:cs typeface="Courier New" panose="02070309020205020404" pitchFamily="49" charset="0"/>
              </a:rPr>
              <a:t>= vec4(</a:t>
            </a:r>
            <a:r>
              <a:rPr lang="en-US" sz="1600" b="1" dirty="0">
                <a:solidFill>
                  <a:srgbClr val="FF0000"/>
                </a:solidFill>
                <a:latin typeface="Courier New" panose="02070309020205020404" pitchFamily="49" charset="0"/>
                <a:cs typeface="Courier New" panose="02070309020205020404" pitchFamily="49" charset="0"/>
              </a:rPr>
              <a:t>color</a:t>
            </a:r>
            <a:r>
              <a:rPr lang="en-US" sz="1600" b="1" dirty="0">
                <a:latin typeface="Courier New" panose="02070309020205020404" pitchFamily="49" charset="0"/>
                <a:cs typeface="Courier New" panose="02070309020205020404" pitchFamily="49" charset="0"/>
              </a:rPr>
              <a:t>, 1</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7525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51520" y="447514"/>
            <a:ext cx="8604956" cy="4785926"/>
          </a:xfrm>
          <a:prstGeom prst="rect">
            <a:avLst/>
          </a:prstGeom>
        </p:spPr>
        <p:txBody>
          <a:bodyPr wrap="square">
            <a:spAutoFit/>
          </a:bodyPr>
          <a:lstStyle/>
          <a:p>
            <a:r>
              <a:rPr lang="en-US" sz="1600" b="1" dirty="0" smtClean="0">
                <a:solidFill>
                  <a:srgbClr val="00B050"/>
                </a:solidFill>
                <a:latin typeface="Courier New" panose="02070309020205020404" pitchFamily="49" charset="0"/>
                <a:cs typeface="Courier New" panose="02070309020205020404" pitchFamily="49" charset="0"/>
              </a:rPr>
              <a:t>f</a:t>
            </a:r>
            <a:r>
              <a:rPr lang="hu-HU" sz="1600" b="1" dirty="0" err="1" smtClean="0">
                <a:solidFill>
                  <a:srgbClr val="00B050"/>
                </a:solidFill>
                <a:latin typeface="Courier New" panose="02070309020205020404" pitchFamily="49" charset="0"/>
                <a:cs typeface="Courier New" panose="02070309020205020404" pitchFamily="49" charset="0"/>
              </a:rPr>
              <a:t>loat</a:t>
            </a:r>
            <a:r>
              <a:rPr lang="hu-HU" sz="1600" b="1" dirty="0" smtClean="0">
                <a:solidFill>
                  <a:srgbClr val="00B050"/>
                </a:solidFill>
                <a:latin typeface="Courier New" panose="02070309020205020404" pitchFamily="49" charset="0"/>
                <a:cs typeface="Courier New" panose="02070309020205020404" pitchFamily="49" charset="0"/>
              </a:rPr>
              <a:t> </a:t>
            </a:r>
            <a:r>
              <a:rPr lang="hu-HU" sz="1600" b="1" dirty="0" err="1" smtClean="0">
                <a:solidFill>
                  <a:srgbClr val="00B050"/>
                </a:solidFill>
                <a:latin typeface="Courier New" panose="02070309020205020404" pitchFamily="49" charset="0"/>
                <a:cs typeface="Courier New" panose="02070309020205020404" pitchFamily="49" charset="0"/>
              </a:rPr>
              <a:t>rmax</a:t>
            </a:r>
            <a:r>
              <a:rPr lang="en-US" sz="1600" b="1" dirty="0" smtClean="0">
                <a:solidFill>
                  <a:srgbClr val="00B050"/>
                </a:solidFill>
                <a:latin typeface="Courier New" panose="02070309020205020404" pitchFamily="49" charset="0"/>
                <a:cs typeface="Courier New" panose="02070309020205020404" pitchFamily="49" charset="0"/>
              </a:rPr>
              <a:t> =</a:t>
            </a:r>
            <a:r>
              <a:rPr lang="hu-HU" sz="1600" b="1" dirty="0" smtClean="0">
                <a:solidFill>
                  <a:srgbClr val="00B050"/>
                </a:solidFill>
                <a:latin typeface="Courier New" panose="02070309020205020404" pitchFamily="49" charset="0"/>
                <a:cs typeface="Courier New" panose="02070309020205020404" pitchFamily="49" charset="0"/>
              </a:rPr>
              <a:t> 1.</a:t>
            </a:r>
            <a:r>
              <a:rPr lang="en-US" sz="1600" b="1" dirty="0" smtClean="0">
                <a:solidFill>
                  <a:srgbClr val="00B050"/>
                </a:solidFill>
                <a:latin typeface="Courier New" panose="02070309020205020404" pitchFamily="49" charset="0"/>
                <a:cs typeface="Courier New" panose="02070309020205020404" pitchFamily="49" charset="0"/>
              </a:rPr>
              <a:t>0f, amplitude = 0.8f;</a:t>
            </a:r>
          </a:p>
          <a:p>
            <a:endParaRPr lang="hu-HU" sz="800" b="1" dirty="0" smtClean="0">
              <a:solidFill>
                <a:schemeClr val="bg1">
                  <a:lumMod val="50000"/>
                </a:schemeClr>
              </a:solidFill>
              <a:latin typeface="Courier New" panose="02070309020205020404" pitchFamily="49" charset="0"/>
              <a:cs typeface="Courier New" panose="02070309020205020404" pitchFamily="49" charset="0"/>
            </a:endParaRPr>
          </a:p>
          <a:p>
            <a:r>
              <a:rPr lang="en-US" sz="1600" b="1" dirty="0" smtClean="0">
                <a:solidFill>
                  <a:schemeClr val="bg1">
                    <a:lumMod val="50000"/>
                  </a:schemeClr>
                </a:solidFill>
                <a:latin typeface="Courier New" panose="02070309020205020404" pitchFamily="49" charset="0"/>
                <a:cs typeface="Courier New" panose="02070309020205020404" pitchFamily="49" charset="0"/>
              </a:rPr>
              <a:t>void </a:t>
            </a:r>
            <a:r>
              <a:rPr lang="en-US" sz="1600" b="1" u="sng" dirty="0" err="1">
                <a:solidFill>
                  <a:schemeClr val="bg1">
                    <a:lumMod val="50000"/>
                  </a:schemeClr>
                </a:solidFill>
                <a:latin typeface="Courier New" panose="02070309020205020404" pitchFamily="49" charset="0"/>
                <a:cs typeface="Courier New" panose="02070309020205020404" pitchFamily="49" charset="0"/>
              </a:rPr>
              <a:t>onDisplay</a:t>
            </a:r>
            <a:r>
              <a:rPr lang="en-US" sz="1600" b="1" dirty="0">
                <a:solidFill>
                  <a:schemeClr val="bg1">
                    <a:lumMod val="50000"/>
                  </a:schemeClr>
                </a:solidFill>
                <a:latin typeface="Courier New" panose="02070309020205020404" pitchFamily="49" charset="0"/>
                <a:cs typeface="Courier New" panose="02070309020205020404" pitchFamily="49" charset="0"/>
              </a:rPr>
              <a:t>() {</a:t>
            </a:r>
          </a:p>
          <a:p>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glClearColor</a:t>
            </a:r>
            <a:r>
              <a:rPr lang="en-US" sz="1600" b="1" dirty="0">
                <a:solidFill>
                  <a:schemeClr val="bg1">
                    <a:lumMod val="50000"/>
                  </a:schemeClr>
                </a:solidFill>
                <a:latin typeface="Courier New" panose="02070309020205020404" pitchFamily="49" charset="0"/>
                <a:cs typeface="Courier New" panose="02070309020205020404" pitchFamily="49" charset="0"/>
              </a:rPr>
              <a:t>(0, 0, 0, 0);     // background color</a:t>
            </a:r>
          </a:p>
          <a:p>
            <a:r>
              <a:rPr lang="en-US" sz="1600" b="1" dirty="0">
                <a:solidFill>
                  <a:schemeClr val="bg1">
                    <a:lumMod val="50000"/>
                  </a:schemeClr>
                </a:solidFill>
                <a:latin typeface="Courier New" panose="02070309020205020404" pitchFamily="49" charset="0"/>
                <a:cs typeface="Courier New" panose="02070309020205020404" pitchFamily="49" charset="0"/>
              </a:rPr>
              <a:t>   </a:t>
            </a:r>
            <a:r>
              <a:rPr lang="en-US" sz="1600" b="1" dirty="0" err="1">
                <a:solidFill>
                  <a:schemeClr val="bg1">
                    <a:lumMod val="50000"/>
                  </a:schemeClr>
                </a:solidFill>
                <a:latin typeface="Courier New" panose="02070309020205020404" pitchFamily="49" charset="0"/>
                <a:cs typeface="Courier New" panose="02070309020205020404" pitchFamily="49" charset="0"/>
              </a:rPr>
              <a:t>glClear</a:t>
            </a:r>
            <a:r>
              <a:rPr lang="en-US" sz="1600" b="1" dirty="0">
                <a:solidFill>
                  <a:schemeClr val="bg1">
                    <a:lumMod val="50000"/>
                  </a:schemeClr>
                </a:solidFill>
                <a:latin typeface="Courier New" panose="02070309020205020404" pitchFamily="49" charset="0"/>
                <a:cs typeface="Courier New" panose="02070309020205020404" pitchFamily="49" charset="0"/>
              </a:rPr>
              <a:t>(GL_COLOR_BUFFER_BIT); // clear frame buffer</a:t>
            </a:r>
          </a:p>
          <a:p>
            <a:r>
              <a:rPr lang="en-US" sz="1000" b="1" dirty="0" smtClean="0">
                <a:solidFill>
                  <a:schemeClr val="bg1">
                    <a:lumMod val="50000"/>
                  </a:schemeClr>
                </a:solidFill>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const </a:t>
            </a:r>
            <a:r>
              <a:rPr lang="hu-HU" sz="1600" b="1" dirty="0">
                <a:latin typeface="Courier New" panose="02070309020205020404" pitchFamily="49" charset="0"/>
                <a:cs typeface="Courier New" panose="02070309020205020404" pitchFamily="49" charset="0"/>
              </a:rPr>
              <a:t>int </a:t>
            </a:r>
            <a:r>
              <a:rPr lang="hu-HU" sz="1600" b="1" dirty="0" err="1">
                <a:latin typeface="Courier New" panose="02070309020205020404" pitchFamily="49" charset="0"/>
                <a:cs typeface="Courier New" panose="02070309020205020404" pitchFamily="49" charset="0"/>
              </a:rPr>
              <a:t>nCircles</a:t>
            </a:r>
            <a:r>
              <a:rPr lang="hu-HU" sz="1600" b="1" dirty="0">
                <a:latin typeface="Courier New" panose="02070309020205020404" pitchFamily="49" charset="0"/>
                <a:cs typeface="Courier New" panose="02070309020205020404" pitchFamily="49" charset="0"/>
              </a:rPr>
              <a:t> = 20;</a:t>
            </a:r>
          </a:p>
          <a:p>
            <a:r>
              <a:rPr lang="nn-NO" sz="1600" b="1" dirty="0" smtClean="0">
                <a:latin typeface="Courier New" panose="02070309020205020404" pitchFamily="49" charset="0"/>
                <a:cs typeface="Courier New" panose="02070309020205020404" pitchFamily="49" charset="0"/>
              </a:rPr>
              <a:t>   </a:t>
            </a:r>
            <a:r>
              <a:rPr lang="hu-HU" sz="1600" b="1" dirty="0" err="1" smtClean="0">
                <a:latin typeface="Courier New" panose="02070309020205020404" pitchFamily="49" charset="0"/>
                <a:cs typeface="Courier New" panose="02070309020205020404" pitchFamily="49" charset="0"/>
              </a:rPr>
              <a:t>const</a:t>
            </a:r>
            <a:r>
              <a:rPr lang="hu-HU" sz="1600" b="1" dirty="0" smtClean="0">
                <a:latin typeface="Courier New" panose="02070309020205020404" pitchFamily="49" charset="0"/>
                <a:cs typeface="Courier New" panose="02070309020205020404" pitchFamily="49" charset="0"/>
              </a:rPr>
              <a:t> </a:t>
            </a:r>
            <a:r>
              <a:rPr lang="nn-NO" sz="1600" b="1" dirty="0" smtClean="0">
                <a:latin typeface="Courier New" panose="02070309020205020404" pitchFamily="49" charset="0"/>
                <a:cs typeface="Courier New" panose="02070309020205020404" pitchFamily="49" charset="0"/>
              </a:rPr>
              <a:t>float </a:t>
            </a:r>
            <a:r>
              <a:rPr lang="nn-NO" sz="1600" b="1" dirty="0">
                <a:latin typeface="Courier New" panose="02070309020205020404" pitchFamily="49" charset="0"/>
                <a:cs typeface="Courier New" panose="02070309020205020404" pitchFamily="49" charset="0"/>
              </a:rPr>
              <a:t>r0 = </a:t>
            </a:r>
            <a:r>
              <a:rPr lang="nn-NO" sz="1600" b="1" dirty="0" smtClean="0">
                <a:solidFill>
                  <a:srgbClr val="00B050"/>
                </a:solidFill>
                <a:latin typeface="Courier New" panose="02070309020205020404" pitchFamily="49" charset="0"/>
                <a:cs typeface="Courier New" panose="02070309020205020404" pitchFamily="49" charset="0"/>
              </a:rPr>
              <a:t>rmax</a:t>
            </a:r>
            <a:r>
              <a:rPr lang="nn-NO" sz="1600" b="1" dirty="0" smtClean="0">
                <a:latin typeface="Courier New" panose="02070309020205020404" pitchFamily="49" charset="0"/>
                <a:cs typeface="Courier New" panose="02070309020205020404" pitchFamily="49" charset="0"/>
              </a:rPr>
              <a:t>, </a:t>
            </a:r>
            <a:r>
              <a:rPr lang="nn-NO" sz="1600" b="1" dirty="0">
                <a:latin typeface="Courier New" panose="02070309020205020404" pitchFamily="49" charset="0"/>
                <a:cs typeface="Courier New" panose="02070309020205020404" pitchFamily="49" charset="0"/>
              </a:rPr>
              <a:t>r1 = </a:t>
            </a:r>
            <a:r>
              <a:rPr lang="nn-NO" sz="1600" b="1" dirty="0" smtClean="0">
                <a:solidFill>
                  <a:srgbClr val="00B050"/>
                </a:solidFill>
                <a:latin typeface="Courier New" panose="02070309020205020404" pitchFamily="49" charset="0"/>
                <a:cs typeface="Courier New" panose="02070309020205020404" pitchFamily="49" charset="0"/>
              </a:rPr>
              <a:t>rmax</a:t>
            </a:r>
            <a:r>
              <a:rPr lang="nn-NO" sz="1600" b="1" dirty="0" smtClean="0">
                <a:latin typeface="Courier New" panose="02070309020205020404" pitchFamily="49" charset="0"/>
                <a:cs typeface="Courier New" panose="02070309020205020404" pitchFamily="49" charset="0"/>
              </a:rPr>
              <a:t> </a:t>
            </a:r>
            <a:r>
              <a:rPr lang="nn-NO"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nCircles</a:t>
            </a:r>
            <a:r>
              <a:rPr lang="nn-NO" sz="1600" b="1" dirty="0" smtClean="0">
                <a:latin typeface="Courier New" panose="02070309020205020404" pitchFamily="49" charset="0"/>
                <a:cs typeface="Courier New" panose="02070309020205020404" pitchFamily="49" charset="0"/>
              </a:rPr>
              <a:t>;</a:t>
            </a:r>
            <a:endParaRPr lang="nn-NO" sz="1600" b="1" dirty="0">
              <a:latin typeface="Courier New" panose="02070309020205020404" pitchFamily="49" charset="0"/>
              <a:cs typeface="Courier New" panose="02070309020205020404" pitchFamily="49" charset="0"/>
            </a:endParaRPr>
          </a:p>
          <a:p>
            <a:r>
              <a:rPr lang="nn-NO" sz="1600" b="1" dirty="0" smtClean="0">
                <a:latin typeface="Courier New" panose="02070309020205020404" pitchFamily="49" charset="0"/>
                <a:cs typeface="Courier New" panose="02070309020205020404" pitchFamily="49" charset="0"/>
              </a:rPr>
              <a:t>   vec3 </a:t>
            </a:r>
            <a:r>
              <a:rPr lang="nn-NO" sz="1600" b="1" dirty="0">
                <a:latin typeface="Courier New" panose="02070309020205020404" pitchFamily="49" charset="0"/>
                <a:cs typeface="Courier New" panose="02070309020205020404" pitchFamily="49" charset="0"/>
              </a:rPr>
              <a:t>ce0(1, 0, 0), ce1(0, 0, 0), co0(0, 0, 0.5f), co1(0, 1, 1);</a:t>
            </a:r>
          </a:p>
          <a:p>
            <a:r>
              <a:rPr lang="nn-NO" sz="700" b="1" dirty="0" smtClean="0">
                <a:latin typeface="Courier New" panose="02070309020205020404" pitchFamily="49" charset="0"/>
                <a:cs typeface="Courier New" panose="02070309020205020404" pitchFamily="49" charset="0"/>
              </a:rPr>
              <a:t>   </a:t>
            </a:r>
          </a:p>
          <a:p>
            <a:r>
              <a:rPr lang="nn-NO" sz="1600" b="1" dirty="0">
                <a:latin typeface="Courier New" panose="02070309020205020404" pitchFamily="49" charset="0"/>
                <a:cs typeface="Courier New" panose="02070309020205020404" pitchFamily="49" charset="0"/>
              </a:rPr>
              <a:t> </a:t>
            </a:r>
            <a:r>
              <a:rPr lang="nn-NO" sz="1600" b="1" dirty="0" smtClean="0">
                <a:latin typeface="Courier New" panose="02070309020205020404" pitchFamily="49" charset="0"/>
                <a:cs typeface="Courier New" panose="02070309020205020404" pitchFamily="49" charset="0"/>
              </a:rPr>
              <a:t>  for </a:t>
            </a:r>
            <a:r>
              <a:rPr lang="nn-NO" sz="1600" b="1" dirty="0">
                <a:latin typeface="Courier New" panose="02070309020205020404" pitchFamily="49" charset="0"/>
                <a:cs typeface="Courier New" panose="02070309020205020404" pitchFamily="49" charset="0"/>
              </a:rPr>
              <a:t>(int i = 0; i &lt; nCircles; i++) {</a:t>
            </a:r>
          </a:p>
          <a:p>
            <a:r>
              <a:rPr lang="nn-NO" sz="1600" b="1" dirty="0" smtClean="0">
                <a:latin typeface="Courier New" panose="02070309020205020404" pitchFamily="49" charset="0"/>
                <a:cs typeface="Courier New" panose="02070309020205020404" pitchFamily="49" charset="0"/>
              </a:rPr>
              <a:t>      float </a:t>
            </a:r>
            <a:r>
              <a:rPr lang="nn-NO" sz="1600" b="1" dirty="0">
                <a:latin typeface="Courier New" panose="02070309020205020404" pitchFamily="49" charset="0"/>
                <a:cs typeface="Courier New" panose="02070309020205020404" pitchFamily="49" charset="0"/>
              </a:rPr>
              <a:t>t = (float)i / </a:t>
            </a:r>
            <a:r>
              <a:rPr lang="nn-NO" sz="1600" b="1" dirty="0" smtClean="0">
                <a:latin typeface="Courier New" panose="02070309020205020404" pitchFamily="49" charset="0"/>
                <a:cs typeface="Courier New" panose="02070309020205020404" pitchFamily="49" charset="0"/>
              </a:rPr>
              <a:t>(</a:t>
            </a:r>
            <a:r>
              <a:rPr lang="nn-NO" sz="1600" b="1" dirty="0">
                <a:latin typeface="Courier New" panose="02070309020205020404" pitchFamily="49" charset="0"/>
                <a:cs typeface="Courier New" panose="02070309020205020404" pitchFamily="49" charset="0"/>
              </a:rPr>
              <a:t>nCircles</a:t>
            </a:r>
            <a:r>
              <a:rPr lang="nn-NO" sz="1600" b="1" dirty="0" smtClean="0">
                <a:latin typeface="Courier New" panose="02070309020205020404" pitchFamily="49" charset="0"/>
                <a:cs typeface="Courier New" panose="02070309020205020404" pitchFamily="49" charset="0"/>
              </a:rPr>
              <a:t> </a:t>
            </a:r>
            <a:r>
              <a:rPr lang="nn-NO" sz="1600" b="1" dirty="0">
                <a:latin typeface="Courier New" panose="02070309020205020404" pitchFamily="49" charset="0"/>
                <a:cs typeface="Courier New" panose="02070309020205020404" pitchFamily="49" charset="0"/>
              </a:rPr>
              <a:t>- 1.0f);</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gpuProgram</a:t>
            </a:r>
            <a:r>
              <a:rPr lang="en-US" sz="1600" b="1" dirty="0" smtClean="0">
                <a:latin typeface="Courier New" panose="02070309020205020404" pitchFamily="49" charset="0"/>
                <a:cs typeface="Courier New" panose="02070309020205020404" pitchFamily="49" charset="0"/>
              </a:rPr>
              <a:t>.</a:t>
            </a:r>
            <a:r>
              <a:rPr lang="hu-HU" sz="1600" b="1" dirty="0" err="1" smtClean="0">
                <a:latin typeface="Courier New" panose="02070309020205020404" pitchFamily="49" charset="0"/>
                <a:cs typeface="Courier New" panose="02070309020205020404" pitchFamily="49" charset="0"/>
              </a:rPr>
              <a:t>setUniform</a:t>
            </a:r>
            <a:r>
              <a:rPr lang="hu-HU" sz="1600" b="1" dirty="0" smtClean="0">
                <a:latin typeface="Courier New" panose="02070309020205020404" pitchFamily="49" charset="0"/>
                <a:cs typeface="Courier New" panose="02070309020205020404" pitchFamily="49" charset="0"/>
              </a:rPr>
              <a:t>(</a:t>
            </a:r>
            <a:r>
              <a:rPr lang="nn-NO" sz="1600" b="1" dirty="0" smtClean="0">
                <a:latin typeface="Courier New" panose="02070309020205020404" pitchFamily="49" charset="0"/>
                <a:cs typeface="Courier New" panose="02070309020205020404" pitchFamily="49" charset="0"/>
              </a:rPr>
              <a:t>r0 </a:t>
            </a:r>
            <a:r>
              <a:rPr lang="nn-NO" sz="1600" b="1" dirty="0">
                <a:latin typeface="Courier New" panose="02070309020205020404" pitchFamily="49" charset="0"/>
                <a:cs typeface="Courier New" panose="02070309020205020404" pitchFamily="49" charset="0"/>
              </a:rPr>
              <a:t>* (1 - t) + r1 * </a:t>
            </a:r>
            <a:r>
              <a:rPr lang="nn-NO" sz="1600" b="1" dirty="0" smtClean="0">
                <a:latin typeface="Courier New" panose="02070309020205020404" pitchFamily="49" charset="0"/>
                <a:cs typeface="Courier New" panose="02070309020205020404" pitchFamily="49" charset="0"/>
              </a:rPr>
              <a:t>t, </a:t>
            </a:r>
            <a:r>
              <a:rPr lang="hu-HU" sz="1600" b="1" dirty="0">
                <a:latin typeface="Courier New" panose="02070309020205020404" pitchFamily="49" charset="0"/>
                <a:cs typeface="Courier New" panose="02070309020205020404" pitchFamily="49" charset="0"/>
              </a:rPr>
              <a:t>“</a:t>
            </a:r>
            <a:r>
              <a:rPr lang="en-US" sz="1600" b="1" dirty="0">
                <a:solidFill>
                  <a:srgbClr val="FF0000"/>
                </a:solidFill>
                <a:latin typeface="Courier New" panose="02070309020205020404" pitchFamily="49" charset="0"/>
                <a:cs typeface="Courier New" panose="02070309020205020404" pitchFamily="49" charset="0"/>
              </a:rPr>
              <a:t>radius</a:t>
            </a:r>
            <a:r>
              <a:rPr lang="hu-HU" sz="1600" b="1"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gpuProgram</a:t>
            </a:r>
            <a:r>
              <a:rPr lang="en-US" sz="1600" b="1" dirty="0" smtClean="0">
                <a:latin typeface="Courier New" panose="02070309020205020404" pitchFamily="49" charset="0"/>
                <a:cs typeface="Courier New" panose="02070309020205020404" pitchFamily="49" charset="0"/>
              </a:rPr>
              <a:t>.</a:t>
            </a:r>
            <a:r>
              <a:rPr lang="hu-HU" sz="1600" b="1" dirty="0" err="1" smtClean="0">
                <a:latin typeface="Courier New" panose="02070309020205020404" pitchFamily="49" charset="0"/>
                <a:cs typeface="Courier New" panose="02070309020205020404" pitchFamily="49" charset="0"/>
              </a:rPr>
              <a:t>setUniform</a:t>
            </a:r>
            <a:r>
              <a:rPr lang="hu-HU" sz="1600" b="1" dirty="0" smtClean="0">
                <a:latin typeface="Courier New" panose="02070309020205020404" pitchFamily="49" charset="0"/>
                <a:cs typeface="Courier New" panose="02070309020205020404" pitchFamily="49" charset="0"/>
              </a:rPr>
              <a:t>(t </a:t>
            </a:r>
            <a:r>
              <a:rPr lang="hu-HU" sz="1600" b="1" dirty="0">
                <a:latin typeface="Courier New" panose="02070309020205020404" pitchFamily="49" charset="0"/>
                <a:cs typeface="Courier New" panose="02070309020205020404" pitchFamily="49" charset="0"/>
              </a:rPr>
              <a:t>* (1 - t) * </a:t>
            </a:r>
            <a:r>
              <a:rPr lang="en-US" sz="1600" b="1" dirty="0" smtClean="0">
                <a:solidFill>
                  <a:srgbClr val="00B050"/>
                </a:solidFill>
                <a:latin typeface="Courier New" panose="02070309020205020404" pitchFamily="49" charset="0"/>
                <a:cs typeface="Courier New" panose="02070309020205020404" pitchFamily="49" charset="0"/>
              </a:rPr>
              <a:t>amplitude</a:t>
            </a:r>
            <a:r>
              <a:rPr lang="en-US" sz="1600" b="1" dirty="0" smtClean="0">
                <a:latin typeface="Courier New" panose="02070309020205020404" pitchFamily="49" charset="0"/>
                <a:cs typeface="Courier New" panose="02070309020205020404" pitchFamily="49" charset="0"/>
              </a:rPr>
              <a:t>, </a:t>
            </a:r>
            <a:r>
              <a:rPr lang="hu-HU" sz="1600" b="1" dirty="0">
                <a:latin typeface="Courier New" panose="02070309020205020404" pitchFamily="49" charset="0"/>
                <a:cs typeface="Courier New" panose="02070309020205020404" pitchFamily="49" charset="0"/>
              </a:rPr>
              <a:t>“</a:t>
            </a:r>
            <a:r>
              <a:rPr lang="en-US" sz="1600" b="1" dirty="0">
                <a:solidFill>
                  <a:srgbClr val="FF0000"/>
                </a:solidFill>
                <a:latin typeface="Courier New" panose="02070309020205020404" pitchFamily="49" charset="0"/>
                <a:cs typeface="Courier New" panose="02070309020205020404" pitchFamily="49" charset="0"/>
              </a:rPr>
              <a:t>up</a:t>
            </a:r>
            <a:r>
              <a:rPr lang="hu-HU" sz="1600" b="1"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t>
            </a:r>
            <a:r>
              <a:rPr lang="nn-NO" sz="1600" b="1" dirty="0" smtClean="0">
                <a:latin typeface="Courier New" panose="02070309020205020404" pitchFamily="49" charset="0"/>
                <a:cs typeface="Courier New" panose="02070309020205020404" pitchFamily="49" charset="0"/>
              </a:rPr>
              <a:t>      </a:t>
            </a:r>
          </a:p>
          <a:p>
            <a:r>
              <a:rPr lang="nn-NO" sz="1600" b="1" dirty="0">
                <a:latin typeface="Courier New" panose="02070309020205020404" pitchFamily="49" charset="0"/>
                <a:cs typeface="Courier New" panose="02070309020205020404" pitchFamily="49" charset="0"/>
              </a:rPr>
              <a:t> </a:t>
            </a:r>
            <a:r>
              <a:rPr lang="nn-NO" sz="1600" b="1" dirty="0" smtClean="0">
                <a:latin typeface="Courier New" panose="02070309020205020404" pitchFamily="49" charset="0"/>
                <a:cs typeface="Courier New" panose="02070309020205020404" pitchFamily="49" charset="0"/>
              </a:rPr>
              <a:t>     vec3 </a:t>
            </a:r>
            <a:r>
              <a:rPr lang="nn-NO" sz="1600" b="1" dirty="0">
                <a:latin typeface="Courier New" panose="02070309020205020404" pitchFamily="49" charset="0"/>
                <a:cs typeface="Courier New" panose="02070309020205020404" pitchFamily="49" charset="0"/>
              </a:rPr>
              <a:t>c = (</a:t>
            </a:r>
            <a:r>
              <a:rPr lang="nn-NO" sz="1600" b="1" dirty="0" smtClean="0">
                <a:latin typeface="Courier New" panose="02070309020205020404" pitchFamily="49" charset="0"/>
                <a:cs typeface="Courier New" panose="02070309020205020404" pitchFamily="49" charset="0"/>
              </a:rPr>
              <a:t>i%2 </a:t>
            </a:r>
            <a:r>
              <a:rPr lang="nn-NO" sz="1600" b="1" dirty="0">
                <a:latin typeface="Courier New" panose="02070309020205020404" pitchFamily="49" charset="0"/>
                <a:cs typeface="Courier New" panose="02070309020205020404" pitchFamily="49" charset="0"/>
              </a:rPr>
              <a:t>== 0) ? </a:t>
            </a:r>
            <a:r>
              <a:rPr lang="nn-NO" sz="1600" b="1" dirty="0" smtClean="0">
                <a:latin typeface="Courier New" panose="02070309020205020404" pitchFamily="49" charset="0"/>
                <a:cs typeface="Courier New" panose="02070309020205020404" pitchFamily="49" charset="0"/>
              </a:rPr>
              <a:t>ce0*(1-t</a:t>
            </a:r>
            <a:r>
              <a:rPr lang="nn-NO" sz="1600" b="1" dirty="0">
                <a:latin typeface="Courier New" panose="02070309020205020404" pitchFamily="49" charset="0"/>
                <a:cs typeface="Courier New" panose="02070309020205020404" pitchFamily="49" charset="0"/>
              </a:rPr>
              <a:t>) + </a:t>
            </a:r>
            <a:r>
              <a:rPr lang="nn-NO" sz="1600" b="1" dirty="0" smtClean="0">
                <a:latin typeface="Courier New" panose="02070309020205020404" pitchFamily="49" charset="0"/>
                <a:cs typeface="Courier New" panose="02070309020205020404" pitchFamily="49" charset="0"/>
              </a:rPr>
              <a:t>ce1*t </a:t>
            </a:r>
            <a:r>
              <a:rPr lang="nn-NO" sz="1600" b="1" dirty="0">
                <a:latin typeface="Courier New" panose="02070309020205020404" pitchFamily="49" charset="0"/>
                <a:cs typeface="Courier New" panose="02070309020205020404" pitchFamily="49" charset="0"/>
              </a:rPr>
              <a:t>: </a:t>
            </a:r>
            <a:r>
              <a:rPr lang="nn-NO" sz="1600" b="1" dirty="0" smtClean="0">
                <a:latin typeface="Courier New" panose="02070309020205020404" pitchFamily="49" charset="0"/>
                <a:cs typeface="Courier New" panose="02070309020205020404" pitchFamily="49" charset="0"/>
              </a:rPr>
              <a:t>co0*(1-t</a:t>
            </a:r>
            <a:r>
              <a:rPr lang="nn-NO" sz="1600" b="1" dirty="0">
                <a:latin typeface="Courier New" panose="02070309020205020404" pitchFamily="49" charset="0"/>
                <a:cs typeface="Courier New" panose="02070309020205020404" pitchFamily="49" charset="0"/>
              </a:rPr>
              <a:t>) + </a:t>
            </a:r>
            <a:r>
              <a:rPr lang="nn-NO" sz="1600" b="1" dirty="0" smtClean="0">
                <a:latin typeface="Courier New" panose="02070309020205020404" pitchFamily="49" charset="0"/>
                <a:cs typeface="Courier New" panose="02070309020205020404" pitchFamily="49" charset="0"/>
              </a:rPr>
              <a:t>co1*t;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gpuProgram</a:t>
            </a:r>
            <a:r>
              <a:rPr lang="en-US" sz="1600" b="1" dirty="0" smtClean="0">
                <a:latin typeface="Courier New" panose="02070309020205020404" pitchFamily="49" charset="0"/>
                <a:cs typeface="Courier New" panose="02070309020205020404" pitchFamily="49" charset="0"/>
              </a:rPr>
              <a:t>.</a:t>
            </a:r>
            <a:r>
              <a:rPr lang="hu-HU" sz="1600" b="1" dirty="0" err="1" smtClean="0">
                <a:latin typeface="Courier New" panose="02070309020205020404" pitchFamily="49" charset="0"/>
                <a:cs typeface="Courier New" panose="02070309020205020404" pitchFamily="49" charset="0"/>
              </a:rPr>
              <a:t>setUniform</a:t>
            </a:r>
            <a:r>
              <a:rPr lang="hu-HU" sz="1600" b="1"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c, </a:t>
            </a:r>
            <a:r>
              <a:rPr lang="hu-HU" sz="1600" b="1" dirty="0">
                <a:latin typeface="Courier New" panose="02070309020205020404" pitchFamily="49" charset="0"/>
                <a:cs typeface="Courier New" panose="02070309020205020404" pitchFamily="49" charset="0"/>
              </a:rPr>
              <a:t>“</a:t>
            </a:r>
            <a:r>
              <a:rPr lang="en-US" sz="1600" b="1" dirty="0">
                <a:solidFill>
                  <a:srgbClr val="FF0000"/>
                </a:solidFill>
                <a:latin typeface="Courier New" panose="02070309020205020404" pitchFamily="49" charset="0"/>
                <a:cs typeface="Courier New" panose="02070309020205020404" pitchFamily="49" charset="0"/>
              </a:rPr>
              <a:t>color</a:t>
            </a:r>
            <a:r>
              <a:rPr lang="hu-HU"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a:t>
            </a:r>
            <a:r>
              <a:rPr lang="nn-NO" sz="1600" b="1" dirty="0" smtClean="0">
                <a:latin typeface="Courier New" panose="02070309020205020404" pitchFamily="49" charset="0"/>
                <a:cs typeface="Courier New" panose="02070309020205020404" pitchFamily="49" charset="0"/>
              </a:rPr>
              <a:t>      </a:t>
            </a:r>
            <a:endParaRPr lang="nn-NO"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glDrawArrays</a:t>
            </a:r>
            <a:r>
              <a:rPr lang="en-US" sz="1600" b="1" dirty="0" smtClean="0">
                <a:latin typeface="Courier New" panose="02070309020205020404" pitchFamily="49" charset="0"/>
                <a:cs typeface="Courier New" panose="02070309020205020404" pitchFamily="49" charset="0"/>
              </a:rPr>
              <a:t>(GL_TRIANGLE_FAN</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0, </a:t>
            </a:r>
            <a:r>
              <a:rPr lang="en-US" sz="1600" b="1" dirty="0" err="1" smtClean="0">
                <a:latin typeface="Courier New" panose="02070309020205020404" pitchFamily="49" charset="0"/>
                <a:cs typeface="Courier New" panose="02070309020205020404" pitchFamily="49" charset="0"/>
              </a:rPr>
              <a:t>nVertices</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p>
          <a:p>
            <a:r>
              <a:rPr lang="en-US" sz="1600" b="1" dirty="0" smtClean="0">
                <a:solidFill>
                  <a:schemeClr val="bg1">
                    <a:lumMod val="50000"/>
                  </a:schemeClr>
                </a:solidFill>
                <a:latin typeface="Courier New" panose="02070309020205020404" pitchFamily="49" charset="0"/>
                <a:cs typeface="Courier New" panose="02070309020205020404" pitchFamily="49" charset="0"/>
              </a:rPr>
              <a:t>   </a:t>
            </a:r>
            <a:r>
              <a:rPr lang="en-US" sz="1600" b="1" dirty="0" err="1" smtClean="0">
                <a:solidFill>
                  <a:schemeClr val="bg1">
                    <a:lumMod val="50000"/>
                  </a:schemeClr>
                </a:solidFill>
                <a:latin typeface="Courier New" panose="02070309020205020404" pitchFamily="49" charset="0"/>
                <a:cs typeface="Courier New" panose="02070309020205020404" pitchFamily="49" charset="0"/>
              </a:rPr>
              <a:t>glutSwapBuffers</a:t>
            </a:r>
            <a:r>
              <a:rPr lang="en-US" sz="1600" b="1" dirty="0">
                <a:solidFill>
                  <a:schemeClr val="bg1">
                    <a:lumMod val="50000"/>
                  </a:schemeClr>
                </a:solidFill>
                <a:latin typeface="Courier New" panose="02070309020205020404" pitchFamily="49" charset="0"/>
                <a:cs typeface="Courier New" panose="02070309020205020404" pitchFamily="49" charset="0"/>
              </a:rPr>
              <a:t>(); // exchange buffers for double buffering</a:t>
            </a:r>
            <a:endParaRPr lang="hu-HU" sz="1600" b="1" dirty="0">
              <a:solidFill>
                <a:schemeClr val="bg1">
                  <a:lumMod val="50000"/>
                </a:schemeClr>
              </a:solidFill>
              <a:latin typeface="Courier New" panose="02070309020205020404" pitchFamily="49" charset="0"/>
              <a:cs typeface="Courier New" panose="02070309020205020404" pitchFamily="49" charset="0"/>
            </a:endParaRPr>
          </a:p>
          <a:p>
            <a:r>
              <a:rPr lang="en-US" sz="1600" b="1" dirty="0">
                <a:solidFill>
                  <a:schemeClr val="bg1">
                    <a:lumMod val="50000"/>
                  </a:schemeClr>
                </a:solidFill>
                <a:latin typeface="Courier New" panose="02070309020205020404" pitchFamily="49" charset="0"/>
                <a:cs typeface="Courier New" panose="02070309020205020404" pitchFamily="49" charset="0"/>
              </a:rPr>
              <a:t>}</a:t>
            </a:r>
          </a:p>
        </p:txBody>
      </p:sp>
      <p:sp>
        <p:nvSpPr>
          <p:cNvPr id="5" name="Cím 1"/>
          <p:cNvSpPr>
            <a:spLocks noGrp="1"/>
          </p:cNvSpPr>
          <p:nvPr>
            <p:ph type="title"/>
          </p:nvPr>
        </p:nvSpPr>
        <p:spPr>
          <a:xfrm>
            <a:off x="3805064" y="87474"/>
            <a:ext cx="5338936" cy="857250"/>
          </a:xfrm>
        </p:spPr>
        <p:txBody>
          <a:bodyPr/>
          <a:lstStyle/>
          <a:p>
            <a:r>
              <a:rPr lang="en-US" dirty="0" err="1" smtClean="0">
                <a:solidFill>
                  <a:srgbClr val="FF0000"/>
                </a:solidFill>
              </a:rPr>
              <a:t>onDisplay</a:t>
            </a:r>
            <a:endParaRPr lang="en-US" dirty="0">
              <a:solidFill>
                <a:srgbClr val="FF0000"/>
              </a:solidFill>
            </a:endParaRPr>
          </a:p>
        </p:txBody>
      </p:sp>
    </p:spTree>
    <p:extLst>
      <p:ext uri="{BB962C8B-B14F-4D97-AF65-F5344CB8AC3E}">
        <p14:creationId xmlns:p14="http://schemas.microsoft.com/office/powerpoint/2010/main" val="335937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23478"/>
            <a:ext cx="8229600" cy="857250"/>
          </a:xfrm>
        </p:spPr>
        <p:txBody>
          <a:bodyPr/>
          <a:lstStyle/>
          <a:p>
            <a:r>
              <a:rPr lang="en-US" dirty="0" err="1" smtClean="0">
                <a:solidFill>
                  <a:srgbClr val="FF0000"/>
                </a:solidFill>
              </a:rPr>
              <a:t>Ve</a:t>
            </a:r>
            <a:r>
              <a:rPr lang="hu-HU" dirty="0" err="1" smtClean="0">
                <a:solidFill>
                  <a:srgbClr val="FF0000"/>
                </a:solidFill>
              </a:rPr>
              <a:t>zérlés</a:t>
            </a:r>
            <a:endParaRPr lang="hu-HU" dirty="0">
              <a:solidFill>
                <a:srgbClr val="FF0000"/>
              </a:solidFill>
            </a:endParaRPr>
          </a:p>
        </p:txBody>
      </p:sp>
      <p:sp>
        <p:nvSpPr>
          <p:cNvPr id="5" name="Téglalap 4"/>
          <p:cNvSpPr/>
          <p:nvPr/>
        </p:nvSpPr>
        <p:spPr>
          <a:xfrm>
            <a:off x="827584" y="1167594"/>
            <a:ext cx="7344816" cy="3793346"/>
          </a:xfrm>
          <a:prstGeom prst="rect">
            <a:avLst/>
          </a:prstGeom>
        </p:spPr>
        <p:txBody>
          <a:bodyPr wrap="square">
            <a:spAutoFit/>
          </a:bodyPr>
          <a:lstStyle/>
          <a:p>
            <a:r>
              <a:rPr lang="hu-HU" sz="1600" b="1" dirty="0" err="1">
                <a:latin typeface="Courier New" panose="02070309020205020404" pitchFamily="49" charset="0"/>
                <a:cs typeface="Courier New" panose="02070309020205020404" pitchFamily="49" charset="0"/>
              </a:rPr>
              <a:t>bool</a:t>
            </a:r>
            <a:r>
              <a:rPr lang="hu-HU"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pressed</a:t>
            </a:r>
            <a:r>
              <a:rPr lang="hu-HU" sz="1600" b="1" dirty="0">
                <a:latin typeface="Courier New" panose="02070309020205020404" pitchFamily="49" charset="0"/>
                <a:cs typeface="Courier New" panose="02070309020205020404" pitchFamily="49" charset="0"/>
              </a:rPr>
              <a:t>[256] = { </a:t>
            </a:r>
            <a:r>
              <a:rPr lang="hu-HU" sz="1600" b="1" dirty="0" err="1">
                <a:latin typeface="Courier New" panose="02070309020205020404" pitchFamily="49" charset="0"/>
                <a:cs typeface="Courier New" panose="02070309020205020404" pitchFamily="49" charset="0"/>
              </a:rPr>
              <a:t>false</a:t>
            </a:r>
            <a:r>
              <a:rPr lang="hu-HU" sz="1600" b="1" dirty="0">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keyboard state</a:t>
            </a:r>
          </a:p>
          <a:p>
            <a:endParaRPr lang="hu-HU" sz="12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a:t>
            </a:r>
            <a:r>
              <a:rPr lang="en-US" sz="1600" b="1" dirty="0" err="1">
                <a:solidFill>
                  <a:srgbClr val="0000FF"/>
                </a:solidFill>
                <a:latin typeface="Courier New" panose="02070309020205020404" pitchFamily="49" charset="0"/>
                <a:cs typeface="Courier New" panose="02070309020205020404" pitchFamily="49" charset="0"/>
              </a:rPr>
              <a:t>onKeyboard</a:t>
            </a:r>
            <a:r>
              <a:rPr lang="en-US" sz="1600" b="1" dirty="0">
                <a:latin typeface="Courier New" panose="02070309020205020404" pitchFamily="49" charset="0"/>
                <a:cs typeface="Courier New" panose="02070309020205020404" pitchFamily="49" charset="0"/>
              </a:rPr>
              <a:t>(unsigned char key,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pY</a:t>
            </a:r>
            <a:r>
              <a:rPr lang="en-US"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pressed[key</a:t>
            </a:r>
            <a:r>
              <a:rPr lang="en-US" sz="1600" b="1" dirty="0">
                <a:latin typeface="Courier New" panose="02070309020205020404" pitchFamily="49" charset="0"/>
                <a:cs typeface="Courier New" panose="02070309020205020404" pitchFamily="49" charset="0"/>
              </a:rPr>
              <a:t>] = true</a:t>
            </a:r>
            <a:r>
              <a:rPr lang="en-US" sz="1600" b="1" dirty="0" smtClean="0">
                <a:latin typeface="Courier New" panose="02070309020205020404" pitchFamily="49" charset="0"/>
                <a:cs typeface="Courier New" panose="02070309020205020404" pitchFamily="49" charset="0"/>
              </a:rPr>
              <a:t>;</a:t>
            </a:r>
          </a:p>
          <a:p>
            <a:r>
              <a:rPr lang="hu-HU" sz="1600" b="1" dirty="0" smtClean="0">
                <a:latin typeface="Courier New" panose="02070309020205020404" pitchFamily="49" charset="0"/>
                <a:cs typeface="Courier New" panose="02070309020205020404" pitchFamily="49" charset="0"/>
              </a:rPr>
              <a:t>}</a:t>
            </a:r>
          </a:p>
          <a:p>
            <a:endParaRPr lang="hu-HU" sz="10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a:t>
            </a:r>
            <a:r>
              <a:rPr lang="en-US" sz="1600" b="1" dirty="0" err="1">
                <a:solidFill>
                  <a:srgbClr val="0000FF"/>
                </a:solidFill>
                <a:latin typeface="Courier New" panose="02070309020205020404" pitchFamily="49" charset="0"/>
                <a:cs typeface="Courier New" panose="02070309020205020404" pitchFamily="49" charset="0"/>
              </a:rPr>
              <a:t>onKeyboardUp</a:t>
            </a:r>
            <a:r>
              <a:rPr lang="en-US" sz="1600" b="1" dirty="0">
                <a:latin typeface="Courier New" panose="02070309020205020404" pitchFamily="49" charset="0"/>
                <a:cs typeface="Courier New" panose="02070309020205020404" pitchFamily="49" charset="0"/>
              </a:rPr>
              <a:t>(unsigned char key,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pX</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int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pY</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pressed[key</a:t>
            </a:r>
            <a:r>
              <a:rPr lang="en-US" sz="1600" b="1" dirty="0">
                <a:latin typeface="Courier New" panose="02070309020205020404" pitchFamily="49" charset="0"/>
                <a:cs typeface="Courier New" panose="02070309020205020404" pitchFamily="49" charset="0"/>
              </a:rPr>
              <a:t>] = </a:t>
            </a:r>
            <a:r>
              <a:rPr lang="en-US" sz="1600" b="1" dirty="0" smtClean="0">
                <a:latin typeface="Courier New" panose="02070309020205020404" pitchFamily="49" charset="0"/>
                <a:cs typeface="Courier New" panose="02070309020205020404" pitchFamily="49" charset="0"/>
              </a:rPr>
              <a:t>false;</a:t>
            </a:r>
          </a:p>
          <a:p>
            <a:r>
              <a:rPr lang="hu-HU" sz="1600" b="1" dirty="0" smtClean="0">
                <a:latin typeface="Courier New" panose="02070309020205020404" pitchFamily="49" charset="0"/>
                <a:cs typeface="Courier New" panose="02070309020205020404" pitchFamily="49" charset="0"/>
              </a:rPr>
              <a:t>}</a:t>
            </a:r>
            <a:endParaRPr lang="en-US" sz="1050" b="1" dirty="0" smtClean="0">
              <a:latin typeface="Courier New" panose="02070309020205020404" pitchFamily="49" charset="0"/>
              <a:cs typeface="Courier New" panose="02070309020205020404" pitchFamily="49" charset="0"/>
            </a:endParaRPr>
          </a:p>
          <a:p>
            <a:endParaRPr lang="hu-HU" sz="1050" b="1" dirty="0">
              <a:latin typeface="Courier New" panose="02070309020205020404" pitchFamily="49" charset="0"/>
              <a:cs typeface="Courier New" panose="02070309020205020404" pitchFamily="49" charset="0"/>
            </a:endParaRPr>
          </a:p>
          <a:p>
            <a:r>
              <a:rPr lang="hu-HU" sz="1600" b="1" dirty="0" err="1" smtClean="0">
                <a:latin typeface="Courier New" panose="02070309020205020404" pitchFamily="49" charset="0"/>
                <a:cs typeface="Courier New" panose="02070309020205020404" pitchFamily="49" charset="0"/>
              </a:rPr>
              <a:t>void</a:t>
            </a:r>
            <a:r>
              <a:rPr lang="hu-HU" sz="1600" b="1" dirty="0" smtClean="0">
                <a:latin typeface="Courier New" panose="02070309020205020404" pitchFamily="49" charset="0"/>
                <a:cs typeface="Courier New" panose="02070309020205020404" pitchFamily="49" charset="0"/>
              </a:rPr>
              <a:t> </a:t>
            </a:r>
            <a:r>
              <a:rPr lang="hu-HU" sz="1600" b="1" dirty="0" err="1">
                <a:solidFill>
                  <a:srgbClr val="0000FF"/>
                </a:solidFill>
                <a:latin typeface="Courier New" panose="02070309020205020404" pitchFamily="49" charset="0"/>
                <a:cs typeface="Courier New" panose="02070309020205020404" pitchFamily="49" charset="0"/>
              </a:rPr>
              <a:t>onIdle</a:t>
            </a:r>
            <a:r>
              <a:rPr lang="hu-HU" sz="1600" b="1" dirty="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float </a:t>
            </a:r>
            <a:r>
              <a:rPr lang="en-US" sz="1600" b="1" dirty="0">
                <a:latin typeface="Courier New" panose="02070309020205020404" pitchFamily="49" charset="0"/>
                <a:cs typeface="Courier New" panose="02070309020205020404" pitchFamily="49" charset="0"/>
              </a:rPr>
              <a:t>time = </a:t>
            </a:r>
            <a:r>
              <a:rPr lang="en-US" sz="1600" b="1" dirty="0" err="1">
                <a:latin typeface="Courier New" panose="02070309020205020404" pitchFamily="49" charset="0"/>
                <a:cs typeface="Courier New" panose="02070309020205020404" pitchFamily="49" charset="0"/>
              </a:rPr>
              <a:t>glutGet</a:t>
            </a:r>
            <a:r>
              <a:rPr lang="en-US" sz="1600" b="1" dirty="0">
                <a:latin typeface="Courier New" panose="02070309020205020404" pitchFamily="49" charset="0"/>
                <a:cs typeface="Courier New" panose="02070309020205020404" pitchFamily="49" charset="0"/>
              </a:rPr>
              <a:t>(GLUT_ELAPSED_TIME) / 1000.0f;</a:t>
            </a:r>
          </a:p>
          <a:p>
            <a:r>
              <a:rPr lang="en-US" sz="1600" b="1" dirty="0" smtClean="0">
                <a:latin typeface="Courier New" panose="02070309020205020404" pitchFamily="49" charset="0"/>
                <a:cs typeface="Courier New" panose="02070309020205020404" pitchFamily="49" charset="0"/>
              </a:rPr>
              <a:t>   if </a:t>
            </a:r>
            <a:r>
              <a:rPr lang="en-US" sz="1600" b="1" dirty="0">
                <a:latin typeface="Courier New" panose="02070309020205020404" pitchFamily="49" charset="0"/>
                <a:cs typeface="Courier New" panose="02070309020205020404" pitchFamily="49" charset="0"/>
              </a:rPr>
              <a:t>(pressed['s']) </a:t>
            </a:r>
            <a:r>
              <a:rPr lang="en-US" sz="1600" b="1" dirty="0" err="1">
                <a:solidFill>
                  <a:srgbClr val="00B050"/>
                </a:solidFill>
                <a:latin typeface="Courier New" panose="02070309020205020404" pitchFamily="49" charset="0"/>
                <a:cs typeface="Courier New" panose="02070309020205020404" pitchFamily="49" charset="0"/>
              </a:rPr>
              <a:t>rmax</a:t>
            </a:r>
            <a:r>
              <a:rPr lang="en-US" sz="1600" b="1" dirty="0">
                <a:solidFill>
                  <a:srgbClr val="00B050"/>
                </a:solidFill>
                <a:latin typeface="Courier New" panose="02070309020205020404" pitchFamily="49" charset="0"/>
                <a:cs typeface="Courier New" panose="02070309020205020404" pitchFamily="49" charset="0"/>
              </a:rPr>
              <a:t> = 0.7f + 0.3f * </a:t>
            </a:r>
            <a:r>
              <a:rPr lang="en-US" sz="1600" b="1" dirty="0" err="1">
                <a:solidFill>
                  <a:srgbClr val="00B050"/>
                </a:solidFill>
                <a:latin typeface="Courier New" panose="02070309020205020404" pitchFamily="49" charset="0"/>
                <a:cs typeface="Courier New" panose="02070309020205020404" pitchFamily="49" charset="0"/>
              </a:rPr>
              <a:t>sinf</a:t>
            </a:r>
            <a:r>
              <a:rPr lang="en-US" sz="1600" b="1" dirty="0">
                <a:solidFill>
                  <a:srgbClr val="00B050"/>
                </a:solidFill>
                <a:latin typeface="Courier New" panose="02070309020205020404" pitchFamily="49" charset="0"/>
                <a:cs typeface="Courier New" panose="02070309020205020404" pitchFamily="49" charset="0"/>
              </a:rPr>
              <a:t>(time);</a:t>
            </a:r>
          </a:p>
          <a:p>
            <a:r>
              <a:rPr lang="en-US" sz="1600" b="1" dirty="0" smtClean="0">
                <a:latin typeface="Courier New" panose="02070309020205020404" pitchFamily="49" charset="0"/>
                <a:cs typeface="Courier New" panose="02070309020205020404" pitchFamily="49" charset="0"/>
              </a:rPr>
              <a:t>   if </a:t>
            </a:r>
            <a:r>
              <a:rPr lang="en-US" sz="1600" b="1" dirty="0">
                <a:latin typeface="Courier New" panose="02070309020205020404" pitchFamily="49" charset="0"/>
                <a:cs typeface="Courier New" panose="02070309020205020404" pitchFamily="49" charset="0"/>
              </a:rPr>
              <a:t>(pressed['h']) </a:t>
            </a:r>
            <a:r>
              <a:rPr lang="en-US" sz="1600" b="1" dirty="0">
                <a:solidFill>
                  <a:srgbClr val="00B050"/>
                </a:solidFill>
                <a:latin typeface="Courier New" panose="02070309020205020404" pitchFamily="49" charset="0"/>
                <a:cs typeface="Courier New" panose="02070309020205020404" pitchFamily="49" charset="0"/>
              </a:rPr>
              <a:t>amplitude = 0.9f * </a:t>
            </a:r>
            <a:r>
              <a:rPr lang="en-US" sz="1600" b="1" dirty="0" err="1">
                <a:solidFill>
                  <a:srgbClr val="00B050"/>
                </a:solidFill>
                <a:latin typeface="Courier New" panose="02070309020205020404" pitchFamily="49" charset="0"/>
                <a:cs typeface="Courier New" panose="02070309020205020404" pitchFamily="49" charset="0"/>
              </a:rPr>
              <a:t>sinf</a:t>
            </a:r>
            <a:r>
              <a:rPr lang="en-US" sz="1600" b="1" dirty="0">
                <a:solidFill>
                  <a:srgbClr val="00B050"/>
                </a:solidFill>
                <a:latin typeface="Courier New" panose="02070309020205020404" pitchFamily="49" charset="0"/>
                <a:cs typeface="Courier New" panose="02070309020205020404" pitchFamily="49" charset="0"/>
              </a:rPr>
              <a:t>(3 * time);</a:t>
            </a:r>
          </a:p>
          <a:p>
            <a:r>
              <a:rPr lang="en-US" sz="1600" b="1" dirty="0" smtClean="0">
                <a:solidFill>
                  <a:srgbClr val="FF0000"/>
                </a:solidFill>
                <a:latin typeface="Courier New" panose="02070309020205020404" pitchFamily="49" charset="0"/>
                <a:cs typeface="Courier New" panose="02070309020205020404" pitchFamily="49" charset="0"/>
              </a:rPr>
              <a:t>   </a:t>
            </a:r>
            <a:r>
              <a:rPr lang="hu-HU" sz="1600" b="1" dirty="0" err="1" smtClean="0">
                <a:solidFill>
                  <a:srgbClr val="FF0000"/>
                </a:solidFill>
                <a:latin typeface="Courier New" panose="02070309020205020404" pitchFamily="49" charset="0"/>
                <a:cs typeface="Courier New" panose="02070309020205020404" pitchFamily="49" charset="0"/>
              </a:rPr>
              <a:t>glutPostRedisplay</a:t>
            </a:r>
            <a:r>
              <a:rPr lang="hu-HU" sz="1600" b="1" dirty="0" smtClean="0">
                <a:solidFill>
                  <a:srgbClr val="FF0000"/>
                </a:solidFill>
                <a:latin typeface="Courier New" panose="02070309020205020404" pitchFamily="49" charset="0"/>
                <a:cs typeface="Courier New" panose="02070309020205020404" pitchFamily="49" charset="0"/>
              </a:rPr>
              <a:t>();</a:t>
            </a:r>
            <a:r>
              <a:rPr lang="en-US" sz="1600" b="1" dirty="0" smtClean="0">
                <a:solidFill>
                  <a:srgbClr val="FF0000"/>
                </a:solidFill>
                <a:latin typeface="Courier New" panose="02070309020205020404" pitchFamily="49" charset="0"/>
                <a:cs typeface="Courier New" panose="02070309020205020404" pitchFamily="49" charset="0"/>
              </a:rPr>
              <a:t> </a:t>
            </a:r>
            <a:r>
              <a:rPr lang="hu-HU" sz="1600" b="1" dirty="0" smtClean="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redraw</a:t>
            </a:r>
            <a:r>
              <a:rPr lang="hu-HU"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the</a:t>
            </a:r>
            <a:r>
              <a:rPr lang="hu-HU" sz="1600" b="1" dirty="0">
                <a:latin typeface="Courier New" panose="02070309020205020404" pitchFamily="49" charset="0"/>
                <a:cs typeface="Courier New" panose="02070309020205020404" pitchFamily="49" charset="0"/>
              </a:rPr>
              <a:t> </a:t>
            </a:r>
            <a:r>
              <a:rPr lang="hu-HU" sz="1600" b="1" dirty="0" err="1">
                <a:latin typeface="Courier New" panose="02070309020205020404" pitchFamily="49" charset="0"/>
                <a:cs typeface="Courier New" panose="02070309020205020404" pitchFamily="49" charset="0"/>
              </a:rPr>
              <a:t>scene</a:t>
            </a:r>
            <a:endParaRPr lang="hu-HU" sz="1600" b="1" dirty="0">
              <a:latin typeface="Courier New" panose="02070309020205020404" pitchFamily="49" charset="0"/>
              <a:cs typeface="Courier New" panose="02070309020205020404" pitchFamily="49" charset="0"/>
            </a:endParaRPr>
          </a:p>
          <a:p>
            <a:r>
              <a:rPr lang="hu-HU" sz="1600" b="1" dirty="0">
                <a:solidFill>
                  <a:srgbClr val="000000"/>
                </a:solidFill>
                <a:latin typeface="Courier New" panose="02070309020205020404" pitchFamily="49" charset="0"/>
                <a:cs typeface="Courier New" panose="02070309020205020404" pitchFamily="49" charset="0"/>
              </a:rPr>
              <a:t>}</a:t>
            </a:r>
            <a:endParaRPr lang="hu-HU"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0466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59532" y="1714500"/>
            <a:ext cx="849694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b="1" dirty="0" smtClean="0">
                <a:solidFill>
                  <a:srgbClr val="FF0000"/>
                </a:solidFill>
              </a:rPr>
              <a:t>Grafikus hardver/szoftver alapok</a:t>
            </a:r>
            <a:br>
              <a:rPr lang="hu-HU" b="1" dirty="0" smtClean="0">
                <a:solidFill>
                  <a:srgbClr val="FF0000"/>
                </a:solidFill>
              </a:rPr>
            </a:br>
            <a:r>
              <a:rPr lang="hu-HU" sz="3600" b="1" dirty="0" smtClean="0">
                <a:solidFill>
                  <a:srgbClr val="FF0000"/>
                </a:solidFill>
              </a:rPr>
              <a:t>Program: </a:t>
            </a:r>
            <a:r>
              <a:rPr lang="en-US" sz="3600" b="1" dirty="0" err="1" smtClean="0">
                <a:solidFill>
                  <a:srgbClr val="FF0000"/>
                </a:solidFill>
              </a:rPr>
              <a:t>Konvex</a:t>
            </a:r>
            <a:r>
              <a:rPr lang="en-US" sz="3600" b="1" dirty="0" smtClean="0">
                <a:solidFill>
                  <a:srgbClr val="FF0000"/>
                </a:solidFill>
              </a:rPr>
              <a:t> </a:t>
            </a:r>
            <a:r>
              <a:rPr lang="en-US" sz="3600" b="1" dirty="0" err="1" smtClean="0">
                <a:solidFill>
                  <a:srgbClr val="FF0000"/>
                </a:solidFill>
              </a:rPr>
              <a:t>burok</a:t>
            </a:r>
            <a:r>
              <a:rPr lang="en-US" sz="3600" b="1" dirty="0" smtClean="0">
                <a:solidFill>
                  <a:srgbClr val="FF0000"/>
                </a:solidFill>
              </a:rPr>
              <a:t>, </a:t>
            </a:r>
            <a:r>
              <a:rPr lang="hu-HU" sz="3600" b="1" dirty="0" smtClean="0">
                <a:solidFill>
                  <a:srgbClr val="FF0000"/>
                </a:solidFill>
              </a:rPr>
              <a:t>interakció</a:t>
            </a:r>
          </a:p>
        </p:txBody>
      </p:sp>
      <p:sp>
        <p:nvSpPr>
          <p:cNvPr id="5" name="Rectangle 3"/>
          <p:cNvSpPr txBox="1">
            <a:spLocks noChangeArrowheads="1"/>
          </p:cNvSpPr>
          <p:nvPr/>
        </p:nvSpPr>
        <p:spPr>
          <a:xfrm>
            <a:off x="2771800" y="3139308"/>
            <a:ext cx="3852427" cy="13144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err="1" smtClean="0"/>
              <a:t>Szirmay-Kalos</a:t>
            </a:r>
            <a:r>
              <a:rPr lang="hu-HU" altLang="en-US" dirty="0" smtClean="0"/>
              <a:t> László</a:t>
            </a:r>
          </a:p>
        </p:txBody>
      </p:sp>
      <p:sp>
        <p:nvSpPr>
          <p:cNvPr id="6" name="Téglalap 5"/>
          <p:cNvSpPr/>
          <p:nvPr/>
        </p:nvSpPr>
        <p:spPr>
          <a:xfrm>
            <a:off x="143508" y="195486"/>
            <a:ext cx="5004556" cy="400110"/>
          </a:xfrm>
          <a:prstGeom prst="rect">
            <a:avLst/>
          </a:prstGeom>
        </p:spPr>
        <p:txBody>
          <a:bodyPr wrap="square">
            <a:spAutoFit/>
          </a:bodyPr>
          <a:lstStyle/>
          <a:p>
            <a:endParaRPr lang="en-US" dirty="0">
              <a:latin typeface="+mn-lt"/>
            </a:endParaRPr>
          </a:p>
        </p:txBody>
      </p:sp>
      <p:pic>
        <p:nvPicPr>
          <p:cNvPr id="8" name="Picture 4" descr="Programmer earns on serving systems in a 60-year-old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8" y="60471"/>
            <a:ext cx="3336305" cy="1485165"/>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2949792"/>
            <a:ext cx="2229034" cy="2114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15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2" y="1850450"/>
            <a:ext cx="3585270" cy="267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ím 1"/>
          <p:cNvSpPr>
            <a:spLocks noGrp="1"/>
          </p:cNvSpPr>
          <p:nvPr>
            <p:ph type="title"/>
          </p:nvPr>
        </p:nvSpPr>
        <p:spPr/>
        <p:txBody>
          <a:bodyPr/>
          <a:lstStyle/>
          <a:p>
            <a:r>
              <a:rPr lang="hu-HU" dirty="0" smtClean="0">
                <a:solidFill>
                  <a:srgbClr val="FF0000"/>
                </a:solidFill>
              </a:rPr>
              <a:t>Konvex burok</a:t>
            </a:r>
            <a:endParaRPr lang="en-US" dirty="0">
              <a:solidFill>
                <a:srgbClr val="FF0000"/>
              </a:solidFill>
            </a:endParaRPr>
          </a:p>
        </p:txBody>
      </p:sp>
      <p:sp>
        <p:nvSpPr>
          <p:cNvPr id="3" name="Tartalom helye 2"/>
          <p:cNvSpPr>
            <a:spLocks noGrp="1"/>
          </p:cNvSpPr>
          <p:nvPr>
            <p:ph idx="1"/>
          </p:nvPr>
        </p:nvSpPr>
        <p:spPr>
          <a:xfrm>
            <a:off x="251520" y="1131590"/>
            <a:ext cx="8748972" cy="3241456"/>
          </a:xfrm>
        </p:spPr>
        <p:txBody>
          <a:bodyPr>
            <a:normAutofit/>
          </a:bodyPr>
          <a:lstStyle/>
          <a:p>
            <a:pPr marL="0" indent="0">
              <a:buNone/>
            </a:pPr>
            <a:r>
              <a:rPr lang="hu-HU" sz="2800" dirty="0" smtClean="0"/>
              <a:t>Minimális</a:t>
            </a:r>
            <a:r>
              <a:rPr lang="en-US" sz="2800" dirty="0" smtClean="0"/>
              <a:t>, </a:t>
            </a:r>
            <a:r>
              <a:rPr lang="hu-HU" sz="2800" dirty="0"/>
              <a:t>az adott pontokat </a:t>
            </a:r>
            <a:r>
              <a:rPr lang="hu-HU" sz="2800" dirty="0" smtClean="0"/>
              <a:t>tartalmazó konvex halmaz</a:t>
            </a:r>
            <a:endParaRPr lang="en-US" sz="2800" dirty="0"/>
          </a:p>
        </p:txBody>
      </p:sp>
      <p:sp>
        <p:nvSpPr>
          <p:cNvPr id="5" name="Szövegdoboz 4"/>
          <p:cNvSpPr txBox="1"/>
          <p:nvPr/>
        </p:nvSpPr>
        <p:spPr>
          <a:xfrm>
            <a:off x="4608004" y="1850450"/>
            <a:ext cx="4320480" cy="2554545"/>
          </a:xfrm>
          <a:prstGeom prst="rect">
            <a:avLst/>
          </a:prstGeom>
          <a:noFill/>
          <a:ln>
            <a:solidFill>
              <a:schemeClr val="tx1"/>
            </a:solidFill>
          </a:ln>
        </p:spPr>
        <p:txBody>
          <a:bodyPr wrap="square" rtlCol="0">
            <a:spAutoFit/>
          </a:bodyPr>
          <a:lstStyle/>
          <a:p>
            <a:r>
              <a:rPr lang="hu-HU" sz="2400" dirty="0" smtClean="0">
                <a:latin typeface="+mn-lt"/>
              </a:rPr>
              <a:t>Legalsó pontból indulunk, </a:t>
            </a:r>
            <a:r>
              <a:rPr lang="en-US" sz="2400" dirty="0" smtClean="0">
                <a:latin typeface="+mn-lt"/>
              </a:rPr>
              <a:t>           </a:t>
            </a:r>
            <a:r>
              <a:rPr lang="hu-HU" sz="2400" dirty="0" smtClean="0">
                <a:latin typeface="+mn-lt"/>
              </a:rPr>
              <a:t>a k</a:t>
            </a:r>
            <a:r>
              <a:rPr lang="en-US" sz="2400" dirty="0" smtClean="0">
                <a:latin typeface="+mn-lt"/>
              </a:rPr>
              <a:t>e</a:t>
            </a:r>
            <a:r>
              <a:rPr lang="hu-HU" sz="2400" dirty="0" err="1" smtClean="0">
                <a:latin typeface="+mn-lt"/>
              </a:rPr>
              <a:t>zdő</a:t>
            </a:r>
            <a:r>
              <a:rPr lang="hu-HU" sz="2400" dirty="0" smtClean="0">
                <a:latin typeface="+mn-lt"/>
              </a:rPr>
              <a:t> irány balról jobbra.</a:t>
            </a:r>
          </a:p>
          <a:p>
            <a:endParaRPr lang="en-US" sz="1600" dirty="0" smtClean="0">
              <a:latin typeface="+mn-lt"/>
            </a:endParaRPr>
          </a:p>
          <a:p>
            <a:r>
              <a:rPr lang="hu-HU" sz="2400" dirty="0" err="1" smtClean="0">
                <a:latin typeface="+mn-lt"/>
              </a:rPr>
              <a:t>While</a:t>
            </a:r>
            <a:r>
              <a:rPr lang="hu-HU" sz="2400" dirty="0" smtClean="0">
                <a:latin typeface="+mn-lt"/>
              </a:rPr>
              <a:t> (vissza ne</a:t>
            </a:r>
            <a:r>
              <a:rPr lang="en-US" sz="2400" dirty="0" smtClean="0">
                <a:latin typeface="+mn-lt"/>
              </a:rPr>
              <a:t>m</a:t>
            </a:r>
            <a:r>
              <a:rPr lang="hu-HU" sz="2400" dirty="0" smtClean="0">
                <a:latin typeface="+mn-lt"/>
              </a:rPr>
              <a:t> érünk) </a:t>
            </a:r>
            <a:r>
              <a:rPr lang="en-US" sz="2400" dirty="0" smtClean="0">
                <a:latin typeface="+mn-lt"/>
              </a:rPr>
              <a:t>{</a:t>
            </a:r>
            <a:endParaRPr lang="hu-HU" sz="2400" dirty="0" smtClean="0">
              <a:latin typeface="+mn-lt"/>
            </a:endParaRPr>
          </a:p>
          <a:p>
            <a:pPr marL="447675"/>
            <a:r>
              <a:rPr lang="hu-HU" sz="2400" dirty="0" smtClean="0">
                <a:latin typeface="+mn-lt"/>
              </a:rPr>
              <a:t>Következő pont, amelyhez </a:t>
            </a:r>
            <a:r>
              <a:rPr lang="hu-HU" sz="2400" dirty="0" err="1" smtClean="0">
                <a:latin typeface="+mn-lt"/>
              </a:rPr>
              <a:t>minimálisat</a:t>
            </a:r>
            <a:r>
              <a:rPr lang="hu-HU" sz="2400" dirty="0" smtClean="0">
                <a:latin typeface="+mn-lt"/>
              </a:rPr>
              <a:t> kell fordulni.</a:t>
            </a:r>
            <a:endParaRPr lang="en-US" sz="2400" dirty="0">
              <a:latin typeface="+mn-lt"/>
            </a:endParaRPr>
          </a:p>
          <a:p>
            <a:r>
              <a:rPr lang="en-US" sz="2400" dirty="0" smtClean="0">
                <a:latin typeface="+mn-lt"/>
              </a:rPr>
              <a:t>}</a:t>
            </a:r>
          </a:p>
        </p:txBody>
      </p:sp>
      <p:cxnSp>
        <p:nvCxnSpPr>
          <p:cNvPr id="10" name="Egyenes összekötő nyíllal 9"/>
          <p:cNvCxnSpPr/>
          <p:nvPr/>
        </p:nvCxnSpPr>
        <p:spPr>
          <a:xfrm flipV="1">
            <a:off x="1440436" y="2715766"/>
            <a:ext cx="1656184" cy="1564815"/>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742472" y="4294695"/>
            <a:ext cx="3469488" cy="13503"/>
          </a:xfrm>
          <a:prstGeom prst="line">
            <a:avLst/>
          </a:prstGeom>
          <a:ln w="28575">
            <a:solidFill>
              <a:schemeClr val="bg1"/>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flipV="1">
            <a:off x="742472" y="3754636"/>
            <a:ext cx="3377048" cy="66157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V="1">
            <a:off x="1369584" y="4056915"/>
            <a:ext cx="1171223" cy="25128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p:nvPr/>
        </p:nvCxnSpPr>
        <p:spPr>
          <a:xfrm flipV="1">
            <a:off x="2591780" y="3327834"/>
            <a:ext cx="144016" cy="757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2564376" y="3579862"/>
            <a:ext cx="999512" cy="50556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Ellipszis 21"/>
          <p:cNvSpPr/>
          <p:nvPr/>
        </p:nvSpPr>
        <p:spPr>
          <a:xfrm>
            <a:off x="1313012" y="4173182"/>
            <a:ext cx="252028" cy="2430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137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971600" y="3211442"/>
            <a:ext cx="7218756" cy="165618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971600" y="1451125"/>
            <a:ext cx="7200800" cy="1336649"/>
          </a:xfrm>
          <a:prstGeom prst="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ím 1"/>
          <p:cNvSpPr>
            <a:spLocks noGrp="1"/>
          </p:cNvSpPr>
          <p:nvPr>
            <p:ph type="title"/>
          </p:nvPr>
        </p:nvSpPr>
        <p:spPr>
          <a:xfrm>
            <a:off x="457200" y="205979"/>
            <a:ext cx="8229600" cy="857250"/>
          </a:xfrm>
        </p:spPr>
        <p:txBody>
          <a:bodyPr>
            <a:normAutofit/>
          </a:bodyPr>
          <a:lstStyle/>
          <a:p>
            <a:r>
              <a:rPr lang="hu-HU" dirty="0" smtClean="0">
                <a:solidFill>
                  <a:srgbClr val="FF0000"/>
                </a:solidFill>
              </a:rPr>
              <a:t>Csúcspont és pixel árnyalók</a:t>
            </a:r>
            <a:endParaRPr lang="en-US" dirty="0">
              <a:solidFill>
                <a:srgbClr val="FF0000"/>
              </a:solidFill>
            </a:endParaRPr>
          </a:p>
        </p:txBody>
      </p:sp>
      <p:sp>
        <p:nvSpPr>
          <p:cNvPr id="7" name="Szövegdoboz 6"/>
          <p:cNvSpPr txBox="1"/>
          <p:nvPr/>
        </p:nvSpPr>
        <p:spPr>
          <a:xfrm>
            <a:off x="1115616" y="1047677"/>
            <a:ext cx="7164796" cy="3770263"/>
          </a:xfrm>
          <a:prstGeom prst="rect">
            <a:avLst/>
          </a:prstGeom>
          <a:noFill/>
        </p:spPr>
        <p:txBody>
          <a:bodyPr wrap="square" rtlCol="0">
            <a:spAutoFit/>
          </a:bodyPr>
          <a:lstStyle/>
          <a:p>
            <a:r>
              <a:rPr lang="en-US" b="1" u="sng" dirty="0" smtClean="0">
                <a:latin typeface="Courier New" panose="02070309020205020404" pitchFamily="49" charset="0"/>
                <a:cs typeface="Courier New" panose="02070309020205020404" pitchFamily="49" charset="0"/>
              </a:rPr>
              <a:t>Vertex </a:t>
            </a:r>
            <a:r>
              <a:rPr lang="en-US" b="1" u="sng" dirty="0" err="1" smtClean="0">
                <a:latin typeface="Courier New" panose="02070309020205020404" pitchFamily="49" charset="0"/>
                <a:cs typeface="Courier New" panose="02070309020205020404" pitchFamily="49" charset="0"/>
              </a:rPr>
              <a:t>shader</a:t>
            </a:r>
            <a:r>
              <a:rPr lang="en-US" b="1" u="sng" dirty="0" smtClean="0">
                <a:latin typeface="Courier New" panose="02070309020205020404" pitchFamily="49" charset="0"/>
                <a:cs typeface="Courier New" panose="02070309020205020404" pitchFamily="49" charset="0"/>
              </a:rPr>
              <a:t>:</a:t>
            </a:r>
          </a:p>
          <a:p>
            <a:endParaRPr lang="hu-HU" sz="7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layout(location </a:t>
            </a:r>
            <a:r>
              <a:rPr lang="en-US" sz="1600" b="1" dirty="0">
                <a:latin typeface="Courier New" panose="02070309020205020404" pitchFamily="49" charset="0"/>
                <a:cs typeface="Courier New" panose="02070309020205020404" pitchFamily="49" charset="0"/>
              </a:rPr>
              <a:t>= 0) in vec2 </a:t>
            </a:r>
            <a:r>
              <a:rPr lang="en-US" sz="1600" b="1" dirty="0" err="1">
                <a:latin typeface="Courier New" panose="02070309020205020404" pitchFamily="49" charset="0"/>
                <a:cs typeface="Courier New" panose="02070309020205020404" pitchFamily="49" charset="0"/>
              </a:rPr>
              <a:t>vertexPosition</a:t>
            </a:r>
            <a:r>
              <a:rPr lang="en-US" sz="1600" b="1" dirty="0" smtClean="0">
                <a:latin typeface="Courier New" panose="02070309020205020404" pitchFamily="49" charset="0"/>
                <a:cs typeface="Courier New" panose="02070309020205020404" pitchFamily="49" charset="0"/>
              </a:rPr>
              <a:t>; </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gl_Position</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vec4(</a:t>
            </a:r>
            <a:r>
              <a:rPr lang="en-US" sz="1600" b="1" dirty="0" err="1">
                <a:latin typeface="Courier New" panose="02070309020205020404" pitchFamily="49" charset="0"/>
                <a:cs typeface="Courier New" panose="02070309020205020404" pitchFamily="49" charset="0"/>
              </a:rPr>
              <a:t>vertexPosition</a:t>
            </a:r>
            <a:r>
              <a:rPr lang="en-US" sz="1600" b="1" dirty="0">
                <a:latin typeface="Courier New" panose="02070309020205020404" pitchFamily="49" charset="0"/>
                <a:cs typeface="Courier New" panose="02070309020205020404" pitchFamily="49" charset="0"/>
              </a:rPr>
              <a:t>, 0, 1</a:t>
            </a:r>
            <a:r>
              <a:rPr lang="en-US" sz="1600" b="1" dirty="0" smtClean="0">
                <a:latin typeface="Courier New" panose="02070309020205020404" pitchFamily="49" charset="0"/>
                <a:cs typeface="Courier New" panose="02070309020205020404" pitchFamily="49" charset="0"/>
              </a:rPr>
              <a:t>); // in NDC</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a:t>
            </a:r>
          </a:p>
          <a:p>
            <a:r>
              <a:rPr lang="en-US" sz="1200" b="1" dirty="0" smtClean="0">
                <a:latin typeface="Courier New" panose="02070309020205020404" pitchFamily="49" charset="0"/>
                <a:cs typeface="Courier New" panose="02070309020205020404" pitchFamily="49" charset="0"/>
              </a:rPr>
              <a:t> </a:t>
            </a:r>
          </a:p>
          <a:p>
            <a:r>
              <a:rPr lang="en-US" sz="1800" b="1" u="sng" dirty="0" smtClean="0">
                <a:latin typeface="Courier New" panose="02070309020205020404" pitchFamily="49" charset="0"/>
                <a:cs typeface="Courier New" panose="02070309020205020404" pitchFamily="49" charset="0"/>
              </a:rPr>
              <a:t>Fragment </a:t>
            </a:r>
            <a:r>
              <a:rPr lang="en-US" sz="1800" b="1" u="sng" dirty="0" err="1" smtClean="0">
                <a:latin typeface="Courier New" panose="02070309020205020404" pitchFamily="49" charset="0"/>
                <a:cs typeface="Courier New" panose="02070309020205020404" pitchFamily="49" charset="0"/>
              </a:rPr>
              <a:t>shader</a:t>
            </a:r>
            <a:r>
              <a:rPr lang="en-US" sz="1800" b="1" u="sng" dirty="0" smtClean="0">
                <a:latin typeface="Courier New" panose="02070309020205020404" pitchFamily="49" charset="0"/>
                <a:cs typeface="Courier New" panose="02070309020205020404" pitchFamily="49" charset="0"/>
              </a:rPr>
              <a:t>:</a:t>
            </a:r>
            <a:endParaRPr lang="hu-HU" sz="1800" b="1" u="sng" dirty="0">
              <a:latin typeface="Courier New" panose="02070309020205020404" pitchFamily="49" charset="0"/>
              <a:cs typeface="Courier New" panose="02070309020205020404" pitchFamily="49" charset="0"/>
            </a:endParaRPr>
          </a:p>
          <a:p>
            <a:endParaRPr lang="en-US" sz="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uniform vec3 color;</a:t>
            </a:r>
          </a:p>
          <a:p>
            <a:r>
              <a:rPr lang="en-US" sz="1600" b="1" dirty="0">
                <a:latin typeface="Courier New" panose="02070309020205020404" pitchFamily="49" charset="0"/>
                <a:cs typeface="Courier New" panose="02070309020205020404" pitchFamily="49" charset="0"/>
              </a:rPr>
              <a:t>out vec4 </a:t>
            </a:r>
            <a:r>
              <a:rPr lang="en-US" sz="1600" b="1" dirty="0" err="1" smtClean="0">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main() {</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fragmentColor</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 vec4(color, 1</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9773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solidFill>
                  <a:srgbClr val="FF0000"/>
                </a:solidFill>
              </a:rPr>
              <a:t>Szoftver architektúra</a:t>
            </a:r>
            <a:endParaRPr lang="hu-HU" dirty="0">
              <a:solidFill>
                <a:srgbClr val="FF0000"/>
              </a:solidFill>
            </a:endParaRPr>
          </a:p>
        </p:txBody>
      </p:sp>
      <p:sp>
        <p:nvSpPr>
          <p:cNvPr id="27" name="Rectangle 7"/>
          <p:cNvSpPr>
            <a:spLocks noChangeArrowheads="1"/>
          </p:cNvSpPr>
          <p:nvPr/>
        </p:nvSpPr>
        <p:spPr bwMode="auto">
          <a:xfrm>
            <a:off x="7572376" y="3165873"/>
            <a:ext cx="1463675" cy="1691878"/>
          </a:xfrm>
          <a:prstGeom prst="rect">
            <a:avLst/>
          </a:prstGeom>
          <a:solidFill>
            <a:schemeClr val="bg1">
              <a:lumMod val="85000"/>
            </a:schemeClr>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Rasztertár</a:t>
            </a:r>
            <a:endParaRPr lang="hu-HU" altLang="hu-HU" sz="1800" dirty="0">
              <a:latin typeface="+mn-lt"/>
            </a:endParaRPr>
          </a:p>
        </p:txBody>
      </p:sp>
      <p:sp>
        <p:nvSpPr>
          <p:cNvPr id="29" name="Line 12"/>
          <p:cNvSpPr>
            <a:spLocks noChangeShapeType="1"/>
          </p:cNvSpPr>
          <p:nvPr/>
        </p:nvSpPr>
        <p:spPr bwMode="auto">
          <a:xfrm flipV="1">
            <a:off x="4824028" y="4453427"/>
            <a:ext cx="2808672"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graphicFrame>
        <p:nvGraphicFramePr>
          <p:cNvPr id="30" name="Object 14">
            <a:hlinkClick r:id="" action="ppaction://ole?verb=0"/>
          </p:cNvPr>
          <p:cNvGraphicFramePr>
            <a:graphicFrameLocks/>
          </p:cNvGraphicFramePr>
          <p:nvPr>
            <p:extLst>
              <p:ext uri="{D42A27DB-BD31-4B8C-83A1-F6EECF244321}">
                <p14:modId xmlns:p14="http://schemas.microsoft.com/office/powerpoint/2010/main" val="2540589463"/>
              </p:ext>
            </p:extLst>
          </p:nvPr>
        </p:nvGraphicFramePr>
        <p:xfrm>
          <a:off x="7604126" y="951310"/>
          <a:ext cx="1539875" cy="1219200"/>
        </p:xfrm>
        <a:graphic>
          <a:graphicData uri="http://schemas.openxmlformats.org/presentationml/2006/ole">
            <mc:AlternateContent xmlns:mc="http://schemas.openxmlformats.org/markup-compatibility/2006">
              <mc:Choice xmlns:v="urn:schemas-microsoft-com:vml" Requires="v">
                <p:oleObj spid="_x0000_s43092" name="Klip" r:id="rId4" imgW="1538280" imgH="1623960" progId="MS_ClipArt_Gallery.2">
                  <p:embed/>
                </p:oleObj>
              </mc:Choice>
              <mc:Fallback>
                <p:oleObj name="Klip" r:id="rId4" imgW="1538280" imgH="1623960" progId="MS_ClipArt_Gallery.2">
                  <p:embed/>
                  <p:pic>
                    <p:nvPicPr>
                      <p:cNvPr id="30" name="Object 14">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126" y="951310"/>
                        <a:ext cx="15398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15">
            <a:hlinkClick r:id="" action="ppaction://ole?verb=0"/>
          </p:cNvPr>
          <p:cNvGraphicFramePr>
            <a:graphicFrameLocks/>
          </p:cNvGraphicFramePr>
          <p:nvPr>
            <p:extLst>
              <p:ext uri="{D42A27DB-BD31-4B8C-83A1-F6EECF244321}">
                <p14:modId xmlns:p14="http://schemas.microsoft.com/office/powerpoint/2010/main" val="1196241241"/>
              </p:ext>
            </p:extLst>
          </p:nvPr>
        </p:nvGraphicFramePr>
        <p:xfrm>
          <a:off x="7343775" y="2409825"/>
          <a:ext cx="1701800" cy="523875"/>
        </p:xfrm>
        <a:graphic>
          <a:graphicData uri="http://schemas.openxmlformats.org/presentationml/2006/ole">
            <mc:AlternateContent xmlns:mc="http://schemas.openxmlformats.org/markup-compatibility/2006">
              <mc:Choice xmlns:v="urn:schemas-microsoft-com:vml" Requires="v">
                <p:oleObj spid="_x0000_s43093" name="Klip" r:id="rId6" imgW="1699920" imgH="696600" progId="MS_ClipArt_Gallery.2">
                  <p:embed/>
                </p:oleObj>
              </mc:Choice>
              <mc:Fallback>
                <p:oleObj name="Klip" r:id="rId6" imgW="1699920" imgH="696600" progId="MS_ClipArt_Gallery.2">
                  <p:embed/>
                  <p:pic>
                    <p:nvPicPr>
                      <p:cNvPr id="31" name="Object 15">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775" y="2409825"/>
                        <a:ext cx="1701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Oval 16"/>
          <p:cNvSpPr>
            <a:spLocks noChangeArrowheads="1"/>
          </p:cNvSpPr>
          <p:nvPr/>
        </p:nvSpPr>
        <p:spPr bwMode="auto">
          <a:xfrm>
            <a:off x="5724525" y="1059656"/>
            <a:ext cx="1562100" cy="383500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b="1" dirty="0" smtClean="0">
                <a:latin typeface="+mn-lt"/>
              </a:rPr>
              <a:t>Operációs</a:t>
            </a:r>
          </a:p>
          <a:p>
            <a:pPr algn="ctr"/>
            <a:r>
              <a:rPr lang="hu-HU" altLang="hu-HU" b="1" dirty="0" smtClean="0">
                <a:latin typeface="+mn-lt"/>
              </a:rPr>
              <a:t>rendszer</a:t>
            </a:r>
            <a:endParaRPr lang="hu-HU" altLang="hu-HU" b="1" dirty="0">
              <a:latin typeface="+mn-lt"/>
            </a:endParaRPr>
          </a:p>
        </p:txBody>
      </p:sp>
      <p:sp>
        <p:nvSpPr>
          <p:cNvPr id="33" name="Line 21"/>
          <p:cNvSpPr>
            <a:spLocks noChangeShapeType="1"/>
          </p:cNvSpPr>
          <p:nvPr/>
        </p:nvSpPr>
        <p:spPr bwMode="auto">
          <a:xfrm flipH="1">
            <a:off x="7164389" y="1950244"/>
            <a:ext cx="611187"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p>
        </p:txBody>
      </p:sp>
      <p:sp>
        <p:nvSpPr>
          <p:cNvPr id="34" name="Line 22"/>
          <p:cNvSpPr>
            <a:spLocks noChangeShapeType="1"/>
          </p:cNvSpPr>
          <p:nvPr/>
        </p:nvSpPr>
        <p:spPr bwMode="auto">
          <a:xfrm flipH="1" flipV="1">
            <a:off x="7272338" y="2571750"/>
            <a:ext cx="347662"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35" name="Line 23"/>
          <p:cNvSpPr>
            <a:spLocks noChangeShapeType="1"/>
          </p:cNvSpPr>
          <p:nvPr/>
        </p:nvSpPr>
        <p:spPr bwMode="auto">
          <a:xfrm flipH="1" flipV="1">
            <a:off x="2051051" y="2247900"/>
            <a:ext cx="3673475"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36" name="Oval 17"/>
          <p:cNvSpPr>
            <a:spLocks noChangeArrowheads="1"/>
          </p:cNvSpPr>
          <p:nvPr/>
        </p:nvSpPr>
        <p:spPr bwMode="auto">
          <a:xfrm>
            <a:off x="3848472" y="1521042"/>
            <a:ext cx="1371600" cy="1428750"/>
          </a:xfrm>
          <a:prstGeom prst="ellipse">
            <a:avLst/>
          </a:prstGeom>
          <a:solidFill>
            <a:schemeClr val="accent6">
              <a:lumMod val="60000"/>
              <a:lumOff val="40000"/>
            </a:schemeClr>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b="1" dirty="0" err="1" smtClean="0">
                <a:latin typeface="+mn-lt"/>
              </a:rPr>
              <a:t>freeglut</a:t>
            </a:r>
            <a:endParaRPr lang="hu-HU" altLang="hu-HU" b="1" dirty="0">
              <a:latin typeface="+mn-lt"/>
            </a:endParaRPr>
          </a:p>
        </p:txBody>
      </p:sp>
      <p:sp>
        <p:nvSpPr>
          <p:cNvPr id="37" name="Line 37"/>
          <p:cNvSpPr>
            <a:spLocks noChangeShapeType="1"/>
          </p:cNvSpPr>
          <p:nvPr/>
        </p:nvSpPr>
        <p:spPr bwMode="auto">
          <a:xfrm>
            <a:off x="971550" y="3219450"/>
            <a:ext cx="0" cy="83701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38" name="Rectangle 35"/>
          <p:cNvSpPr>
            <a:spLocks noChangeArrowheads="1"/>
          </p:cNvSpPr>
          <p:nvPr/>
        </p:nvSpPr>
        <p:spPr bwMode="auto">
          <a:xfrm>
            <a:off x="107950" y="1491853"/>
            <a:ext cx="1943100" cy="1727597"/>
          </a:xfrm>
          <a:prstGeom prst="rect">
            <a:avLst/>
          </a:prstGeom>
          <a:solidFill>
            <a:srgbClr val="92D050"/>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b="1" dirty="0" smtClean="0">
                <a:latin typeface="+mn-lt"/>
              </a:rPr>
              <a:t>Applikáció </a:t>
            </a:r>
            <a:endParaRPr lang="hu-HU" altLang="hu-HU" sz="1800" b="1" dirty="0">
              <a:latin typeface="+mn-lt"/>
            </a:endParaRPr>
          </a:p>
          <a:p>
            <a:pPr algn="ctr"/>
            <a:r>
              <a:rPr lang="hu-HU" altLang="hu-HU" sz="1800" b="1" dirty="0">
                <a:latin typeface="+mn-lt"/>
              </a:rPr>
              <a:t>(CPU)</a:t>
            </a:r>
          </a:p>
        </p:txBody>
      </p:sp>
      <p:cxnSp>
        <p:nvCxnSpPr>
          <p:cNvPr id="39" name="Egyenes összekötő 38"/>
          <p:cNvCxnSpPr>
            <a:cxnSpLocks noChangeShapeType="1"/>
          </p:cNvCxnSpPr>
          <p:nvPr/>
        </p:nvCxnSpPr>
        <p:spPr bwMode="auto">
          <a:xfrm rot="10800000">
            <a:off x="1" y="3381375"/>
            <a:ext cx="5580063" cy="0"/>
          </a:xfrm>
          <a:prstGeom prst="line">
            <a:avLst/>
          </a:prstGeom>
          <a:noFill/>
          <a:ln w="5715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40" name="Szövegdoboz 39"/>
          <p:cNvSpPr txBox="1">
            <a:spLocks noChangeArrowheads="1"/>
          </p:cNvSpPr>
          <p:nvPr/>
        </p:nvSpPr>
        <p:spPr bwMode="auto">
          <a:xfrm>
            <a:off x="2305146" y="3007341"/>
            <a:ext cx="2686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dirty="0" smtClean="0">
                <a:latin typeface="+mn-lt"/>
              </a:rPr>
              <a:t>Grafikus könyvtár: </a:t>
            </a:r>
            <a:r>
              <a:rPr lang="hu-HU" altLang="hu-HU" sz="1800" dirty="0" err="1">
                <a:latin typeface="+mn-lt"/>
              </a:rPr>
              <a:t>OpenGL</a:t>
            </a:r>
            <a:endParaRPr lang="hu-HU" altLang="hu-HU" sz="1800" dirty="0">
              <a:latin typeface="+mn-lt"/>
            </a:endParaRPr>
          </a:p>
        </p:txBody>
      </p:sp>
      <p:sp>
        <p:nvSpPr>
          <p:cNvPr id="41" name="Téglalap 40"/>
          <p:cNvSpPr/>
          <p:nvPr/>
        </p:nvSpPr>
        <p:spPr>
          <a:xfrm>
            <a:off x="2979363" y="3441089"/>
            <a:ext cx="1353256" cy="461665"/>
          </a:xfrm>
          <a:prstGeom prst="rect">
            <a:avLst/>
          </a:prstGeom>
        </p:spPr>
        <p:txBody>
          <a:bodyPr wrap="none">
            <a:spAutoFit/>
          </a:bodyPr>
          <a:lstStyle/>
          <a:p>
            <a:pPr algn="ctr"/>
            <a:r>
              <a:rPr lang="hu-HU" altLang="hu-HU" sz="2400" b="1" dirty="0" err="1">
                <a:latin typeface="+mn-lt"/>
              </a:rPr>
              <a:t>gl</a:t>
            </a:r>
            <a:r>
              <a:rPr lang="hu-HU" altLang="hu-HU" sz="2400" b="1" dirty="0">
                <a:latin typeface="+mn-lt"/>
              </a:rPr>
              <a:t>…3dv( )</a:t>
            </a:r>
          </a:p>
        </p:txBody>
      </p:sp>
      <p:sp>
        <p:nvSpPr>
          <p:cNvPr id="42" name="Téglalap 41"/>
          <p:cNvSpPr/>
          <p:nvPr/>
        </p:nvSpPr>
        <p:spPr>
          <a:xfrm>
            <a:off x="3896902" y="1126807"/>
            <a:ext cx="1159292" cy="461665"/>
          </a:xfrm>
          <a:prstGeom prst="rect">
            <a:avLst/>
          </a:prstGeom>
        </p:spPr>
        <p:txBody>
          <a:bodyPr wrap="none">
            <a:spAutoFit/>
          </a:bodyPr>
          <a:lstStyle/>
          <a:p>
            <a:pPr algn="ctr"/>
            <a:r>
              <a:rPr lang="hu-HU" altLang="hu-HU" sz="2400" b="1" dirty="0" err="1">
                <a:latin typeface="+mn-lt"/>
              </a:rPr>
              <a:t>glut</a:t>
            </a:r>
            <a:r>
              <a:rPr lang="hu-HU" altLang="hu-HU" sz="2400" b="1" dirty="0">
                <a:latin typeface="+mn-lt"/>
              </a:rPr>
              <a:t>…( )</a:t>
            </a:r>
          </a:p>
        </p:txBody>
      </p:sp>
      <p:sp>
        <p:nvSpPr>
          <p:cNvPr id="43" name="Rectangle 29"/>
          <p:cNvSpPr>
            <a:spLocks noChangeArrowheads="1"/>
          </p:cNvSpPr>
          <p:nvPr/>
        </p:nvSpPr>
        <p:spPr bwMode="auto">
          <a:xfrm>
            <a:off x="2097235" y="1281310"/>
            <a:ext cx="18000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r>
              <a:rPr lang="hu-HU" altLang="hu-HU" sz="1800" dirty="0" err="1" smtClean="0">
                <a:latin typeface="+mn-lt"/>
              </a:rPr>
              <a:t>onDisplay</a:t>
            </a:r>
            <a:r>
              <a:rPr lang="en-GB" altLang="hu-HU" sz="1800" dirty="0" smtClean="0">
                <a:latin typeface="+mn-lt"/>
              </a:rPr>
              <a:t>()</a:t>
            </a:r>
            <a:endParaRPr lang="en-GB" altLang="hu-HU" sz="1800" dirty="0">
              <a:latin typeface="+mn-lt"/>
            </a:endParaRPr>
          </a:p>
          <a:p>
            <a:r>
              <a:rPr lang="hu-HU" altLang="hu-HU" sz="1800" dirty="0" err="1" smtClean="0">
                <a:latin typeface="+mn-lt"/>
              </a:rPr>
              <a:t>onMouse</a:t>
            </a:r>
            <a:r>
              <a:rPr lang="en-GB" altLang="hu-HU" sz="1800" dirty="0" smtClean="0">
                <a:latin typeface="+mn-lt"/>
              </a:rPr>
              <a:t>()</a:t>
            </a:r>
            <a:endParaRPr lang="en-GB" altLang="hu-HU" sz="1800" dirty="0">
              <a:latin typeface="+mn-lt"/>
            </a:endParaRPr>
          </a:p>
          <a:p>
            <a:r>
              <a:rPr lang="hu-HU" altLang="hu-HU" sz="1800" dirty="0" err="1" smtClean="0">
                <a:latin typeface="+mn-lt"/>
              </a:rPr>
              <a:t>onKeyboard</a:t>
            </a:r>
            <a:r>
              <a:rPr lang="en-GB" altLang="hu-HU" sz="1800" dirty="0" smtClean="0">
                <a:latin typeface="+mn-lt"/>
              </a:rPr>
              <a:t>()</a:t>
            </a:r>
            <a:endParaRPr lang="en-GB" altLang="hu-HU" sz="1800" dirty="0">
              <a:latin typeface="+mn-lt"/>
            </a:endParaRPr>
          </a:p>
        </p:txBody>
      </p:sp>
      <p:sp>
        <p:nvSpPr>
          <p:cNvPr id="44" name="Oval 16"/>
          <p:cNvSpPr>
            <a:spLocks noChangeArrowheads="1"/>
          </p:cNvSpPr>
          <p:nvPr/>
        </p:nvSpPr>
        <p:spPr bwMode="auto">
          <a:xfrm>
            <a:off x="264854" y="3815388"/>
            <a:ext cx="7007485" cy="127608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hu-HU" b="1" dirty="0" smtClean="0">
                <a:latin typeface="+mn-lt"/>
              </a:rPr>
              <a:t>Raj</a:t>
            </a:r>
            <a:r>
              <a:rPr lang="hu-HU" altLang="hu-HU" b="1" dirty="0" err="1" smtClean="0">
                <a:latin typeface="+mn-lt"/>
              </a:rPr>
              <a:t>zolás</a:t>
            </a:r>
            <a:r>
              <a:rPr lang="en-US" altLang="hu-HU" b="1" dirty="0" smtClean="0">
                <a:latin typeface="+mn-lt"/>
              </a:rPr>
              <a:t> (GPU)</a:t>
            </a:r>
            <a:endParaRPr lang="hu-HU" altLang="hu-HU" b="1" dirty="0">
              <a:latin typeface="+mn-lt"/>
            </a:endParaRPr>
          </a:p>
        </p:txBody>
      </p:sp>
    </p:spTree>
    <p:extLst>
      <p:ext uri="{BB962C8B-B14F-4D97-AF65-F5344CB8AC3E}">
        <p14:creationId xmlns:p14="http://schemas.microsoft.com/office/powerpoint/2010/main" val="1732566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71501" y="699542"/>
            <a:ext cx="8964996" cy="4493538"/>
          </a:xfrm>
          <a:prstGeom prst="rect">
            <a:avLst/>
          </a:prstGeom>
          <a:noFill/>
          <a:ln>
            <a:noFill/>
          </a:ln>
        </p:spPr>
        <p:txBody>
          <a:bodyPr wrap="square" rtlCol="0">
            <a:spAutoFit/>
          </a:bodyPr>
          <a:lstStyle/>
          <a:p>
            <a:r>
              <a:rPr lang="hu-HU" sz="1300" b="1" u="sng" dirty="0" err="1" smtClean="0">
                <a:latin typeface="Courier New" panose="02070309020205020404" pitchFamily="49" charset="0"/>
                <a:cs typeface="Courier New" panose="02070309020205020404" pitchFamily="49" charset="0"/>
              </a:rPr>
              <a:t>class</a:t>
            </a:r>
            <a:r>
              <a:rPr lang="hu-HU" sz="1300" b="1" u="sng" dirty="0" smtClean="0">
                <a:latin typeface="Courier New" panose="02070309020205020404" pitchFamily="49" charset="0"/>
                <a:cs typeface="Courier New" panose="02070309020205020404" pitchFamily="49" charset="0"/>
              </a:rPr>
              <a:t> </a:t>
            </a:r>
            <a:r>
              <a:rPr lang="hu-HU" sz="1300" b="1" u="sng" dirty="0" err="1">
                <a:latin typeface="Courier New" panose="02070309020205020404" pitchFamily="49" charset="0"/>
                <a:cs typeface="Courier New" panose="02070309020205020404" pitchFamily="49" charset="0"/>
              </a:rPr>
              <a:t>Object</a:t>
            </a:r>
            <a:r>
              <a:rPr lang="hu-HU" sz="1300" b="1" u="sng" dirty="0">
                <a:latin typeface="Courier New" panose="02070309020205020404" pitchFamily="49" charset="0"/>
                <a:cs typeface="Courier New" panose="02070309020205020404" pitchFamily="49" charset="0"/>
              </a:rPr>
              <a:t> </a:t>
            </a:r>
            <a:r>
              <a:rPr lang="hu-HU"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unsigned</a:t>
            </a:r>
            <a:r>
              <a:rPr lang="hu-HU" sz="1300" b="1" dirty="0" smtClean="0">
                <a:latin typeface="Courier New" panose="02070309020205020404" pitchFamily="49" charset="0"/>
                <a:cs typeface="Courier New" panose="02070309020205020404" pitchFamily="49" charset="0"/>
              </a:rPr>
              <a:t> </a:t>
            </a:r>
            <a:r>
              <a:rPr lang="hu-HU" sz="1300" b="1" dirty="0">
                <a:latin typeface="Courier New" panose="02070309020205020404" pitchFamily="49" charset="0"/>
                <a:cs typeface="Courier New" panose="02070309020205020404" pitchFamily="49" charset="0"/>
              </a:rPr>
              <a:t>int </a:t>
            </a:r>
            <a:r>
              <a:rPr lang="hu-HU" sz="1300" b="1" dirty="0" err="1">
                <a:latin typeface="Courier New" panose="02070309020205020404" pitchFamily="49" charset="0"/>
                <a:cs typeface="Courier New" panose="02070309020205020404" pitchFamily="49" charset="0"/>
              </a:rPr>
              <a:t>vao</a:t>
            </a:r>
            <a:r>
              <a:rPr lang="hu-HU" sz="1300" b="1" dirty="0">
                <a:latin typeface="Courier New" panose="02070309020205020404" pitchFamily="49" charset="0"/>
                <a:cs typeface="Courier New" panose="02070309020205020404" pitchFamily="49" charset="0"/>
              </a:rPr>
              <a:t>, </a:t>
            </a:r>
            <a:r>
              <a:rPr lang="hu-HU" sz="1300" b="1" dirty="0" err="1">
                <a:latin typeface="Courier New" panose="02070309020205020404" pitchFamily="49" charset="0"/>
                <a:cs typeface="Courier New" panose="02070309020205020404" pitchFamily="49" charset="0"/>
              </a:rPr>
              <a:t>vbo</a:t>
            </a:r>
            <a:r>
              <a:rPr lang="hu-HU" sz="1300" b="1" dirty="0" smtClean="0">
                <a:latin typeface="Courier New" panose="02070309020205020404" pitchFamily="49" charset="0"/>
                <a:cs typeface="Courier New" panose="02070309020205020404" pitchFamily="49" charset="0"/>
              </a:rPr>
              <a:t>;</a:t>
            </a:r>
            <a:r>
              <a:rPr lang="en-US" sz="1300" b="1" dirty="0" smtClean="0">
                <a:latin typeface="Courier New" panose="02070309020205020404" pitchFamily="49" charset="0"/>
                <a:cs typeface="Courier New" panose="02070309020205020404" pitchFamily="49" charset="0"/>
              </a:rPr>
              <a:t>	// GPU</a:t>
            </a:r>
            <a:endParaRPr lang="hu-HU" sz="1300" b="1" dirty="0" smtClean="0">
              <a:latin typeface="Courier New" panose="02070309020205020404" pitchFamily="49" charset="0"/>
              <a:cs typeface="Courier New" panose="02070309020205020404" pitchFamily="49" charset="0"/>
            </a:endParaRPr>
          </a:p>
          <a:p>
            <a:r>
              <a:rPr lang="en-US" sz="1300" b="1" dirty="0">
                <a:latin typeface="Courier New" panose="02070309020205020404" pitchFamily="49" charset="0"/>
                <a:cs typeface="Courier New" panose="02070309020205020404" pitchFamily="49" charset="0"/>
              </a:rPr>
              <a:t> </a:t>
            </a:r>
            <a:r>
              <a:rPr lang="hu-HU"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vector</a:t>
            </a:r>
            <a:r>
              <a:rPr lang="hu-HU" sz="1300" b="1" dirty="0" smtClean="0">
                <a:latin typeface="Courier New" panose="02070309020205020404" pitchFamily="49" charset="0"/>
                <a:cs typeface="Courier New" panose="02070309020205020404" pitchFamily="49" charset="0"/>
              </a:rPr>
              <a:t>&lt;vec2</a:t>
            </a:r>
            <a:r>
              <a:rPr lang="hu-HU" sz="1300" b="1" dirty="0">
                <a:latin typeface="Courier New" panose="02070309020205020404" pitchFamily="49" charset="0"/>
                <a:cs typeface="Courier New" panose="02070309020205020404" pitchFamily="49" charset="0"/>
              </a:rPr>
              <a:t>&gt; </a:t>
            </a:r>
            <a:r>
              <a:rPr lang="en-US" sz="1300" b="1" dirty="0" err="1" smtClean="0">
                <a:latin typeface="Courier New" panose="02070309020205020404" pitchFamily="49" charset="0"/>
                <a:cs typeface="Courier New" panose="02070309020205020404" pitchFamily="49" charset="0"/>
              </a:rPr>
              <a:t>vtx</a:t>
            </a:r>
            <a:r>
              <a:rPr lang="hu-HU" sz="1300" b="1" dirty="0">
                <a:latin typeface="Courier New" panose="02070309020205020404" pitchFamily="49" charset="0"/>
                <a:cs typeface="Courier New" panose="02070309020205020404" pitchFamily="49" charset="0"/>
              </a:rPr>
              <a:t>;</a:t>
            </a:r>
            <a:r>
              <a:rPr lang="en-US" sz="1300" b="1" dirty="0">
                <a:latin typeface="Courier New" panose="02070309020205020404" pitchFamily="49" charset="0"/>
                <a:cs typeface="Courier New" panose="02070309020205020404" pitchFamily="49" charset="0"/>
              </a:rPr>
              <a:t>	// </a:t>
            </a:r>
            <a:r>
              <a:rPr lang="en-US" sz="1300" b="1" dirty="0" smtClean="0">
                <a:latin typeface="Courier New" panose="02070309020205020404" pitchFamily="49" charset="0"/>
                <a:cs typeface="Courier New" panose="02070309020205020404" pitchFamily="49" charset="0"/>
              </a:rPr>
              <a:t>CPU</a:t>
            </a:r>
            <a:endParaRPr lang="hu-HU" sz="1300" b="1" dirty="0" smtClean="0">
              <a:latin typeface="Courier New" panose="02070309020205020404" pitchFamily="49" charset="0"/>
              <a:cs typeface="Courier New" panose="02070309020205020404" pitchFamily="49" charset="0"/>
            </a:endParaRPr>
          </a:p>
          <a:p>
            <a:r>
              <a:rPr lang="hu-HU" sz="1300" b="1" dirty="0" err="1" smtClean="0">
                <a:latin typeface="Courier New" panose="02070309020205020404" pitchFamily="49" charset="0"/>
                <a:cs typeface="Courier New" panose="02070309020205020404" pitchFamily="49" charset="0"/>
              </a:rPr>
              <a:t>public</a:t>
            </a:r>
            <a:r>
              <a:rPr lang="hu-HU" sz="1300" b="1" dirty="0" smtClean="0">
                <a:latin typeface="Courier New" panose="02070309020205020404" pitchFamily="49" charset="0"/>
                <a:cs typeface="Courier New" panose="02070309020205020404" pitchFamily="49" charset="0"/>
              </a:rPr>
              <a:t>:</a:t>
            </a:r>
            <a:endParaRPr lang="hu-HU"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Object</a:t>
            </a:r>
            <a:r>
              <a:rPr lang="hu-HU" sz="1300" b="1" dirty="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a:t>
            </a:r>
            <a:r>
              <a:rPr lang="en-US" sz="1300" b="1" dirty="0" err="1" smtClean="0">
                <a:solidFill>
                  <a:srgbClr val="FF0000"/>
                </a:solidFill>
                <a:latin typeface="Courier New" panose="02070309020205020404" pitchFamily="49" charset="0"/>
                <a:cs typeface="Courier New" panose="02070309020205020404" pitchFamily="49" charset="0"/>
              </a:rPr>
              <a:t>glGenVertexArrays</a:t>
            </a:r>
            <a:r>
              <a:rPr lang="en-US" sz="1300" b="1" dirty="0" smtClean="0">
                <a:solidFill>
                  <a:srgbClr val="FF0000"/>
                </a:solidFill>
                <a:latin typeface="Courier New" panose="02070309020205020404" pitchFamily="49" charset="0"/>
                <a:cs typeface="Courier New" panose="02070309020205020404" pitchFamily="49" charset="0"/>
              </a:rPr>
              <a:t>(1</a:t>
            </a:r>
            <a:r>
              <a:rPr lang="en-US" sz="1300" b="1" dirty="0">
                <a:solidFill>
                  <a:srgbClr val="FF0000"/>
                </a:solidFill>
                <a:latin typeface="Courier New" panose="02070309020205020404" pitchFamily="49" charset="0"/>
                <a:cs typeface="Courier New" panose="02070309020205020404" pitchFamily="49" charset="0"/>
              </a:rPr>
              <a:t>, &amp;</a:t>
            </a:r>
            <a:r>
              <a:rPr lang="en-US" sz="1300" b="1" dirty="0" err="1">
                <a:solidFill>
                  <a:srgbClr val="FF0000"/>
                </a:solidFill>
                <a:latin typeface="Courier New" panose="02070309020205020404" pitchFamily="49" charset="0"/>
                <a:cs typeface="Courier New" panose="02070309020205020404" pitchFamily="49" charset="0"/>
              </a:rPr>
              <a:t>vao</a:t>
            </a:r>
            <a:r>
              <a:rPr lang="en-US" sz="1300" b="1" dirty="0" smtClean="0">
                <a:solidFill>
                  <a:srgbClr val="FF0000"/>
                </a:solidFill>
                <a:latin typeface="Courier New" panose="02070309020205020404" pitchFamily="49" charset="0"/>
                <a:cs typeface="Courier New" panose="02070309020205020404" pitchFamily="49" charset="0"/>
              </a:rPr>
              <a:t>);</a:t>
            </a:r>
            <a:r>
              <a:rPr lang="en-US" sz="1300" b="1" dirty="0">
                <a:solidFill>
                  <a:srgbClr val="FF0000"/>
                </a:solidFill>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glBindVertexArray</a:t>
            </a:r>
            <a:r>
              <a:rPr lang="hu-HU" sz="1300" b="1" dirty="0" smtClean="0">
                <a:solidFill>
                  <a:srgbClr val="FF0000"/>
                </a:solidFill>
                <a:latin typeface="Courier New" panose="02070309020205020404" pitchFamily="49" charset="0"/>
                <a:cs typeface="Courier New" panose="02070309020205020404" pitchFamily="49" charset="0"/>
              </a:rPr>
              <a:t>(</a:t>
            </a:r>
            <a:r>
              <a:rPr lang="hu-HU" sz="1300" b="1" dirty="0" err="1" smtClean="0">
                <a:solidFill>
                  <a:srgbClr val="FF0000"/>
                </a:solidFill>
                <a:latin typeface="Courier New" panose="02070309020205020404" pitchFamily="49" charset="0"/>
                <a:cs typeface="Courier New" panose="02070309020205020404" pitchFamily="49" charset="0"/>
              </a:rPr>
              <a:t>vao</a:t>
            </a:r>
            <a:r>
              <a:rPr lang="hu-HU" sz="1300" b="1" dirty="0" smtClean="0">
                <a:solidFill>
                  <a:srgbClr val="FF0000"/>
                </a:solidFill>
                <a:latin typeface="Courier New" panose="02070309020205020404" pitchFamily="49" charset="0"/>
                <a:cs typeface="Courier New" panose="02070309020205020404" pitchFamily="49" charset="0"/>
              </a:rPr>
              <a:t>);</a:t>
            </a:r>
            <a:endParaRPr lang="hu-HU" sz="1300" b="1" dirty="0">
              <a:solidFill>
                <a:srgbClr val="FF0000"/>
              </a:solidFill>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glGenBuffers</a:t>
            </a:r>
            <a:r>
              <a:rPr lang="hu-HU" sz="1300" b="1" dirty="0" smtClean="0">
                <a:solidFill>
                  <a:srgbClr val="FF0000"/>
                </a:solidFill>
                <a:latin typeface="Courier New" panose="02070309020205020404" pitchFamily="49" charset="0"/>
                <a:cs typeface="Courier New" panose="02070309020205020404" pitchFamily="49" charset="0"/>
              </a:rPr>
              <a:t>(1</a:t>
            </a:r>
            <a:r>
              <a:rPr lang="hu-HU" sz="1300" b="1" dirty="0">
                <a:solidFill>
                  <a:srgbClr val="FF0000"/>
                </a:solidFill>
                <a:latin typeface="Courier New" panose="02070309020205020404" pitchFamily="49" charset="0"/>
                <a:cs typeface="Courier New" panose="02070309020205020404" pitchFamily="49" charset="0"/>
              </a:rPr>
              <a:t>, &amp;</a:t>
            </a:r>
            <a:r>
              <a:rPr lang="hu-HU" sz="1300" b="1" dirty="0" err="1">
                <a:solidFill>
                  <a:srgbClr val="FF0000"/>
                </a:solidFill>
                <a:latin typeface="Courier New" panose="02070309020205020404" pitchFamily="49" charset="0"/>
                <a:cs typeface="Courier New" panose="02070309020205020404" pitchFamily="49" charset="0"/>
              </a:rPr>
              <a:t>vbo</a:t>
            </a:r>
            <a:r>
              <a:rPr lang="hu-HU" sz="1300" b="1" dirty="0" smtClean="0">
                <a:solidFill>
                  <a:srgbClr val="FF0000"/>
                </a:solidFill>
                <a:latin typeface="Courier New" panose="02070309020205020404" pitchFamily="49" charset="0"/>
                <a:cs typeface="Courier New" panose="02070309020205020404" pitchFamily="49" charset="0"/>
              </a:rPr>
              <a:t>);</a:t>
            </a:r>
            <a:r>
              <a:rPr lang="en-US" sz="1300" b="1" dirty="0" smtClean="0">
                <a:solidFill>
                  <a:srgbClr val="FF0000"/>
                </a:solidFill>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glBindBuffer</a:t>
            </a:r>
            <a:r>
              <a:rPr lang="hu-HU" sz="1300" b="1" dirty="0" smtClean="0">
                <a:solidFill>
                  <a:srgbClr val="FF0000"/>
                </a:solidFill>
                <a:latin typeface="Courier New" panose="02070309020205020404" pitchFamily="49" charset="0"/>
                <a:cs typeface="Courier New" panose="02070309020205020404" pitchFamily="49" charset="0"/>
              </a:rPr>
              <a:t>(GL_ARRAY_BUFFER</a:t>
            </a:r>
            <a:r>
              <a:rPr lang="hu-HU" sz="1300" b="1" dirty="0">
                <a:solidFill>
                  <a:srgbClr val="FF0000"/>
                </a:solidFill>
                <a:latin typeface="Courier New" panose="02070309020205020404" pitchFamily="49" charset="0"/>
                <a:cs typeface="Courier New" panose="02070309020205020404" pitchFamily="49" charset="0"/>
              </a:rPr>
              <a:t>, </a:t>
            </a:r>
            <a:r>
              <a:rPr lang="hu-HU" sz="1300" b="1" dirty="0" err="1">
                <a:solidFill>
                  <a:srgbClr val="FF0000"/>
                </a:solidFill>
                <a:latin typeface="Courier New" panose="02070309020205020404" pitchFamily="49" charset="0"/>
                <a:cs typeface="Courier New" panose="02070309020205020404" pitchFamily="49" charset="0"/>
              </a:rPr>
              <a:t>vbo</a:t>
            </a:r>
            <a:r>
              <a:rPr lang="hu-HU" sz="1300" b="1" dirty="0">
                <a:solidFill>
                  <a:srgbClr val="FF0000"/>
                </a:solidFill>
                <a:latin typeface="Courier New" panose="02070309020205020404" pitchFamily="49" charset="0"/>
                <a:cs typeface="Courier New" panose="02070309020205020404" pitchFamily="49" charset="0"/>
              </a:rPr>
              <a:t>);</a:t>
            </a:r>
          </a:p>
          <a:p>
            <a:r>
              <a:rPr lang="en-US" sz="1300" b="1" dirty="0" smtClean="0">
                <a:solidFill>
                  <a:srgbClr val="FF0000"/>
                </a:solidFill>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glEnableVertexAttribArray</a:t>
            </a:r>
            <a:r>
              <a:rPr lang="hu-HU" sz="1300" b="1" dirty="0" smtClean="0">
                <a:solidFill>
                  <a:srgbClr val="FF0000"/>
                </a:solidFill>
                <a:latin typeface="Courier New" panose="02070309020205020404" pitchFamily="49" charset="0"/>
                <a:cs typeface="Courier New" panose="02070309020205020404" pitchFamily="49" charset="0"/>
              </a:rPr>
              <a:t>(0);</a:t>
            </a:r>
            <a:r>
              <a:rPr lang="en-US" sz="1300" b="1" dirty="0" smtClean="0">
                <a:solidFill>
                  <a:srgbClr val="FF0000"/>
                </a:solidFill>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glVertexAttribPointer</a:t>
            </a:r>
            <a:r>
              <a:rPr lang="hu-HU" sz="1300" b="1" dirty="0" smtClean="0">
                <a:solidFill>
                  <a:srgbClr val="FF0000"/>
                </a:solidFill>
                <a:latin typeface="Courier New" panose="02070309020205020404" pitchFamily="49" charset="0"/>
                <a:cs typeface="Courier New" panose="02070309020205020404" pitchFamily="49" charset="0"/>
              </a:rPr>
              <a:t>(0,2,GL_FLOAT,GL_FALSE,0,NULL</a:t>
            </a:r>
            <a:r>
              <a:rPr lang="hu-HU" sz="1300" b="1" dirty="0">
                <a:solidFill>
                  <a:srgbClr val="FF0000"/>
                </a:solidFill>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r>
              <a:rPr lang="hu-HU" sz="1300" b="1" dirty="0" smtClean="0">
                <a:latin typeface="Courier New" panose="02070309020205020404" pitchFamily="49" charset="0"/>
                <a:cs typeface="Courier New" panose="02070309020205020404" pitchFamily="49" charset="0"/>
              </a:rPr>
              <a:t>}</a:t>
            </a:r>
          </a:p>
          <a:p>
            <a:r>
              <a:rPr lang="hu-HU" sz="1300" b="1" dirty="0">
                <a:latin typeface="Courier New" panose="02070309020205020404" pitchFamily="49" charset="0"/>
                <a:cs typeface="Courier New" panose="02070309020205020404" pitchFamily="49" charset="0"/>
              </a:rPr>
              <a:t> </a:t>
            </a:r>
            <a:r>
              <a:rPr lang="hu-HU"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vector</a:t>
            </a:r>
            <a:r>
              <a:rPr lang="hu-HU" sz="1300" b="1" dirty="0" smtClean="0">
                <a:latin typeface="Courier New" panose="02070309020205020404" pitchFamily="49" charset="0"/>
                <a:cs typeface="Courier New" panose="02070309020205020404" pitchFamily="49" charset="0"/>
              </a:rPr>
              <a:t>&lt;vec2&gt;</a:t>
            </a:r>
            <a:r>
              <a:rPr lang="en-US" sz="1300" b="1" dirty="0" smtClean="0">
                <a:latin typeface="Courier New" panose="02070309020205020404" pitchFamily="49" charset="0"/>
                <a:cs typeface="Courier New" panose="02070309020205020404" pitchFamily="49" charset="0"/>
              </a:rPr>
              <a:t>&amp;</a:t>
            </a:r>
            <a:r>
              <a:rPr lang="hu-HU" sz="1300" b="1" dirty="0" smtClean="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Vtx</a:t>
            </a:r>
            <a:r>
              <a:rPr lang="en-US" sz="1300" b="1" dirty="0" smtClean="0">
                <a:latin typeface="Courier New" panose="02070309020205020404" pitchFamily="49" charset="0"/>
                <a:cs typeface="Courier New" panose="02070309020205020404" pitchFamily="49" charset="0"/>
              </a:rPr>
              <a:t>() { return </a:t>
            </a:r>
            <a:r>
              <a:rPr lang="en-US" sz="1300" b="1" dirty="0" err="1" smtClean="0">
                <a:latin typeface="Courier New" panose="02070309020205020404" pitchFamily="49" charset="0"/>
                <a:cs typeface="Courier New" panose="02070309020205020404" pitchFamily="49" charset="0"/>
              </a:rPr>
              <a:t>vtx</a:t>
            </a:r>
            <a:r>
              <a:rPr lang="en-US" sz="1300" b="1" dirty="0" smtClean="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void</a:t>
            </a:r>
            <a:r>
              <a:rPr lang="hu-HU" sz="1300" b="1" dirty="0" smtClean="0">
                <a:latin typeface="Courier New" panose="02070309020205020404" pitchFamily="49" charset="0"/>
                <a:cs typeface="Courier New" panose="02070309020205020404" pitchFamily="49" charset="0"/>
              </a:rPr>
              <a:t> </a:t>
            </a:r>
            <a:r>
              <a:rPr lang="hu-HU" sz="1300" b="1" dirty="0" err="1">
                <a:latin typeface="Courier New" panose="02070309020205020404" pitchFamily="49" charset="0"/>
                <a:cs typeface="Courier New" panose="02070309020205020404" pitchFamily="49" charset="0"/>
              </a:rPr>
              <a:t>updateGPU</a:t>
            </a:r>
            <a:r>
              <a:rPr lang="hu-HU" sz="1300" b="1" dirty="0">
                <a:latin typeface="Courier New" panose="02070309020205020404" pitchFamily="49" charset="0"/>
                <a:cs typeface="Courier New" panose="02070309020205020404" pitchFamily="49" charset="0"/>
              </a:rPr>
              <a:t>() </a:t>
            </a:r>
            <a:r>
              <a:rPr lang="hu-HU" sz="1300" b="1" dirty="0" smtClean="0">
                <a:latin typeface="Courier New" panose="02070309020205020404" pitchFamily="49" charset="0"/>
                <a:cs typeface="Courier New" panose="02070309020205020404" pitchFamily="49" charset="0"/>
              </a:rPr>
              <a:t>{</a:t>
            </a:r>
            <a:r>
              <a:rPr lang="en-US" sz="1300" b="1" dirty="0" smtClean="0">
                <a:latin typeface="Courier New" panose="02070309020205020404" pitchFamily="49" charset="0"/>
                <a:cs typeface="Courier New" panose="02070309020205020404" pitchFamily="49" charset="0"/>
              </a:rPr>
              <a:t>	// CPU -&gt; GPU</a:t>
            </a:r>
            <a:endParaRPr lang="hu-HU"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glBindVertexArray</a:t>
            </a:r>
            <a:r>
              <a:rPr lang="hu-HU" sz="1300" b="1" dirty="0" smtClean="0">
                <a:solidFill>
                  <a:srgbClr val="FF0000"/>
                </a:solidFill>
                <a:latin typeface="Courier New" panose="02070309020205020404" pitchFamily="49" charset="0"/>
                <a:cs typeface="Courier New" panose="02070309020205020404" pitchFamily="49" charset="0"/>
              </a:rPr>
              <a:t>(</a:t>
            </a:r>
            <a:r>
              <a:rPr lang="hu-HU" sz="1300" b="1" dirty="0" err="1" smtClean="0">
                <a:solidFill>
                  <a:srgbClr val="FF0000"/>
                </a:solidFill>
                <a:latin typeface="Courier New" panose="02070309020205020404" pitchFamily="49" charset="0"/>
                <a:cs typeface="Courier New" panose="02070309020205020404" pitchFamily="49" charset="0"/>
              </a:rPr>
              <a:t>vao</a:t>
            </a:r>
            <a:r>
              <a:rPr lang="hu-HU" sz="1300" b="1" dirty="0" smtClean="0">
                <a:solidFill>
                  <a:srgbClr val="FF0000"/>
                </a:solidFill>
                <a:latin typeface="Courier New" panose="02070309020205020404" pitchFamily="49" charset="0"/>
                <a:cs typeface="Courier New" panose="02070309020205020404" pitchFamily="49" charset="0"/>
              </a:rPr>
              <a:t>);</a:t>
            </a:r>
            <a:r>
              <a:rPr lang="en-US" sz="1300" b="1" dirty="0" smtClean="0">
                <a:solidFill>
                  <a:srgbClr val="FF0000"/>
                </a:solidFill>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glBindBuffer</a:t>
            </a:r>
            <a:r>
              <a:rPr lang="hu-HU" sz="1300" b="1" dirty="0" smtClean="0">
                <a:solidFill>
                  <a:srgbClr val="FF0000"/>
                </a:solidFill>
                <a:latin typeface="Courier New" panose="02070309020205020404" pitchFamily="49" charset="0"/>
                <a:cs typeface="Courier New" panose="02070309020205020404" pitchFamily="49" charset="0"/>
              </a:rPr>
              <a:t>(</a:t>
            </a:r>
            <a:r>
              <a:rPr lang="hu-HU" sz="1300" b="1" dirty="0" err="1" smtClean="0">
                <a:solidFill>
                  <a:srgbClr val="FF0000"/>
                </a:solidFill>
                <a:latin typeface="Courier New" panose="02070309020205020404" pitchFamily="49" charset="0"/>
                <a:cs typeface="Courier New" panose="02070309020205020404" pitchFamily="49" charset="0"/>
              </a:rPr>
              <a:t>GL_ARRAY_BUFFER,vbo</a:t>
            </a:r>
            <a:r>
              <a:rPr lang="hu-HU" sz="1300" b="1" dirty="0">
                <a:solidFill>
                  <a:srgbClr val="FF0000"/>
                </a:solidFill>
                <a:latin typeface="Courier New" panose="02070309020205020404" pitchFamily="49" charset="0"/>
                <a:cs typeface="Courier New" panose="02070309020205020404" pitchFamily="49" charset="0"/>
              </a:rPr>
              <a:t>);</a:t>
            </a:r>
          </a:p>
          <a:p>
            <a:r>
              <a:rPr lang="en-US" sz="1300" b="1" dirty="0" smtClean="0">
                <a:solidFill>
                  <a:srgbClr val="FF0000"/>
                </a:solidFill>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glBufferData</a:t>
            </a:r>
            <a:r>
              <a:rPr lang="hu-HU" sz="1300" b="1" dirty="0" smtClean="0">
                <a:solidFill>
                  <a:srgbClr val="FF0000"/>
                </a:solidFill>
                <a:latin typeface="Courier New" panose="02070309020205020404" pitchFamily="49" charset="0"/>
                <a:cs typeface="Courier New" panose="02070309020205020404" pitchFamily="49" charset="0"/>
              </a:rPr>
              <a:t>(GL_ARRAY_BUFFER</a:t>
            </a:r>
            <a:r>
              <a:rPr lang="hu-HU" sz="1300" b="1" dirty="0">
                <a:solidFill>
                  <a:srgbClr val="FF0000"/>
                </a:solidFill>
                <a:latin typeface="Courier New" panose="02070309020205020404" pitchFamily="49" charset="0"/>
                <a:cs typeface="Courier New" panose="02070309020205020404" pitchFamily="49" charset="0"/>
              </a:rPr>
              <a:t>, </a:t>
            </a:r>
            <a:r>
              <a:rPr lang="en-US" sz="1300" b="1" dirty="0" err="1" smtClean="0">
                <a:solidFill>
                  <a:srgbClr val="FF0000"/>
                </a:solidFill>
                <a:latin typeface="Courier New" panose="02070309020205020404" pitchFamily="49" charset="0"/>
                <a:cs typeface="Courier New" panose="02070309020205020404" pitchFamily="49" charset="0"/>
              </a:rPr>
              <a:t>vtx</a:t>
            </a:r>
            <a:r>
              <a:rPr lang="hu-HU" sz="1300" b="1" dirty="0" smtClean="0">
                <a:solidFill>
                  <a:srgbClr val="FF0000"/>
                </a:solidFill>
                <a:latin typeface="Courier New" panose="02070309020205020404" pitchFamily="49" charset="0"/>
                <a:cs typeface="Courier New" panose="02070309020205020404" pitchFamily="49" charset="0"/>
              </a:rPr>
              <a:t>.</a:t>
            </a:r>
            <a:r>
              <a:rPr lang="hu-HU" sz="1300" b="1" dirty="0" err="1" smtClean="0">
                <a:solidFill>
                  <a:srgbClr val="FF0000"/>
                </a:solidFill>
                <a:latin typeface="Courier New" panose="02070309020205020404" pitchFamily="49" charset="0"/>
                <a:cs typeface="Courier New" panose="02070309020205020404" pitchFamily="49" charset="0"/>
              </a:rPr>
              <a:t>size</a:t>
            </a:r>
            <a:r>
              <a:rPr lang="hu-HU" sz="1300" b="1" dirty="0">
                <a:solidFill>
                  <a:srgbClr val="FF0000"/>
                </a:solidFill>
                <a:latin typeface="Courier New" panose="02070309020205020404" pitchFamily="49" charset="0"/>
                <a:cs typeface="Courier New" panose="02070309020205020404" pitchFamily="49" charset="0"/>
              </a:rPr>
              <a:t>() * </a:t>
            </a:r>
            <a:r>
              <a:rPr lang="hu-HU" sz="1300" b="1" dirty="0" err="1">
                <a:solidFill>
                  <a:srgbClr val="FF0000"/>
                </a:solidFill>
                <a:latin typeface="Courier New" panose="02070309020205020404" pitchFamily="49" charset="0"/>
                <a:cs typeface="Courier New" panose="02070309020205020404" pitchFamily="49" charset="0"/>
              </a:rPr>
              <a:t>sizeof</a:t>
            </a:r>
            <a:r>
              <a:rPr lang="hu-HU" sz="1300" b="1" dirty="0">
                <a:solidFill>
                  <a:srgbClr val="FF0000"/>
                </a:solidFill>
                <a:latin typeface="Courier New" panose="02070309020205020404" pitchFamily="49" charset="0"/>
                <a:cs typeface="Courier New" panose="02070309020205020404" pitchFamily="49" charset="0"/>
              </a:rPr>
              <a:t>(vec2), </a:t>
            </a:r>
            <a:r>
              <a:rPr lang="hu-HU" sz="1300" b="1" dirty="0" smtClean="0">
                <a:solidFill>
                  <a:srgbClr val="FF0000"/>
                </a:solidFill>
                <a:latin typeface="Courier New" panose="02070309020205020404" pitchFamily="49" charset="0"/>
                <a:cs typeface="Courier New" panose="02070309020205020404" pitchFamily="49" charset="0"/>
              </a:rPr>
              <a:t>&amp;v</a:t>
            </a:r>
            <a:r>
              <a:rPr lang="en-US" sz="1300" b="1" dirty="0" err="1" smtClean="0">
                <a:solidFill>
                  <a:srgbClr val="FF0000"/>
                </a:solidFill>
                <a:latin typeface="Courier New" panose="02070309020205020404" pitchFamily="49" charset="0"/>
                <a:cs typeface="Courier New" panose="02070309020205020404" pitchFamily="49" charset="0"/>
              </a:rPr>
              <a:t>tx</a:t>
            </a:r>
            <a:r>
              <a:rPr lang="hu-HU" sz="1300" b="1" dirty="0" smtClean="0">
                <a:solidFill>
                  <a:srgbClr val="FF0000"/>
                </a:solidFill>
                <a:latin typeface="Courier New" panose="02070309020205020404" pitchFamily="49" charset="0"/>
                <a:cs typeface="Courier New" panose="02070309020205020404" pitchFamily="49" charset="0"/>
              </a:rPr>
              <a:t>[0</a:t>
            </a:r>
            <a:r>
              <a:rPr lang="hu-HU" sz="1300" b="1" dirty="0">
                <a:solidFill>
                  <a:srgbClr val="FF0000"/>
                </a:solidFill>
                <a:latin typeface="Courier New" panose="02070309020205020404" pitchFamily="49" charset="0"/>
                <a:cs typeface="Courier New" panose="02070309020205020404" pitchFamily="49" charset="0"/>
              </a:rPr>
              <a:t>], GL_DYNAMIC_DRAW);</a:t>
            </a:r>
          </a:p>
          <a:p>
            <a:r>
              <a:rPr lang="en-US" sz="1300" b="1" dirty="0" smtClean="0">
                <a:latin typeface="Courier New" panose="02070309020205020404" pitchFamily="49" charset="0"/>
                <a:cs typeface="Courier New" panose="02070309020205020404" pitchFamily="49" charset="0"/>
              </a:rPr>
              <a:t>   </a:t>
            </a:r>
            <a:r>
              <a:rPr lang="hu-HU" sz="1300" b="1" dirty="0" smtClean="0">
                <a:latin typeface="Courier New" panose="02070309020205020404" pitchFamily="49" charset="0"/>
                <a:cs typeface="Courier New" panose="02070309020205020404" pitchFamily="49" charset="0"/>
              </a:rPr>
              <a:t>}</a:t>
            </a:r>
            <a:endParaRPr lang="hu-HU"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a:t>
            </a:r>
            <a:r>
              <a:rPr lang="en-US" sz="1300" b="1" u="sng" dirty="0" smtClean="0">
                <a:latin typeface="Courier New" panose="02070309020205020404" pitchFamily="49" charset="0"/>
                <a:cs typeface="Courier New" panose="02070309020205020404" pitchFamily="49" charset="0"/>
              </a:rPr>
              <a:t>void </a:t>
            </a:r>
            <a:r>
              <a:rPr lang="en-US" sz="1300" b="1" u="sng" dirty="0">
                <a:latin typeface="Courier New" panose="02070309020205020404" pitchFamily="49" charset="0"/>
                <a:cs typeface="Courier New" panose="02070309020205020404" pitchFamily="49" charset="0"/>
              </a:rPr>
              <a:t>Draw(</a:t>
            </a:r>
            <a:r>
              <a:rPr lang="en-US" sz="1300" b="1" u="sng" dirty="0" err="1">
                <a:latin typeface="Courier New" panose="02070309020205020404" pitchFamily="49" charset="0"/>
                <a:cs typeface="Courier New" panose="02070309020205020404" pitchFamily="49" charset="0"/>
              </a:rPr>
              <a:t>int</a:t>
            </a:r>
            <a:r>
              <a:rPr lang="en-US" sz="1300" b="1" u="sng" dirty="0">
                <a:latin typeface="Courier New" panose="02070309020205020404" pitchFamily="49" charset="0"/>
                <a:cs typeface="Courier New" panose="02070309020205020404" pitchFamily="49" charset="0"/>
              </a:rPr>
              <a:t> type, vec3 color) {</a:t>
            </a:r>
          </a:p>
          <a:p>
            <a:r>
              <a:rPr lang="en-US"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if</a:t>
            </a:r>
            <a:r>
              <a:rPr lang="hu-HU" sz="1300" b="1" dirty="0" smtClean="0">
                <a:latin typeface="Courier New" panose="02070309020205020404" pitchFamily="49" charset="0"/>
                <a:cs typeface="Courier New" panose="02070309020205020404" pitchFamily="49" charset="0"/>
              </a:rPr>
              <a:t> (</a:t>
            </a:r>
            <a:r>
              <a:rPr lang="en-US" sz="1300" b="1" dirty="0" err="1">
                <a:latin typeface="Courier New" panose="02070309020205020404" pitchFamily="49" charset="0"/>
                <a:cs typeface="Courier New" panose="02070309020205020404" pitchFamily="49" charset="0"/>
              </a:rPr>
              <a:t>vtx</a:t>
            </a:r>
            <a:r>
              <a:rPr lang="hu-HU" sz="1300" b="1" dirty="0" smtClean="0">
                <a:latin typeface="Courier New" panose="02070309020205020404" pitchFamily="49" charset="0"/>
                <a:cs typeface="Courier New" panose="02070309020205020404" pitchFamily="49" charset="0"/>
              </a:rPr>
              <a:t>.</a:t>
            </a:r>
            <a:r>
              <a:rPr lang="hu-HU" sz="1300" b="1" dirty="0" err="1" smtClean="0">
                <a:latin typeface="Courier New" panose="02070309020205020404" pitchFamily="49" charset="0"/>
                <a:cs typeface="Courier New" panose="02070309020205020404" pitchFamily="49" charset="0"/>
              </a:rPr>
              <a:t>size</a:t>
            </a:r>
            <a:r>
              <a:rPr lang="hu-HU" sz="1300" b="1" dirty="0">
                <a:latin typeface="Courier New" panose="02070309020205020404" pitchFamily="49" charset="0"/>
                <a:cs typeface="Courier New" panose="02070309020205020404" pitchFamily="49" charset="0"/>
              </a:rPr>
              <a:t>() &gt; 0) {</a:t>
            </a:r>
          </a:p>
          <a:p>
            <a:r>
              <a:rPr lang="en-US" sz="1300" b="1" dirty="0" smtClean="0">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glBindVertexArray</a:t>
            </a:r>
            <a:r>
              <a:rPr lang="hu-HU" sz="1300" b="1" dirty="0" smtClean="0">
                <a:solidFill>
                  <a:srgbClr val="FF0000"/>
                </a:solidFill>
                <a:latin typeface="Courier New" panose="02070309020205020404" pitchFamily="49" charset="0"/>
                <a:cs typeface="Courier New" panose="02070309020205020404" pitchFamily="49" charset="0"/>
              </a:rPr>
              <a:t>(</a:t>
            </a:r>
            <a:r>
              <a:rPr lang="hu-HU" sz="1300" b="1" dirty="0" err="1" smtClean="0">
                <a:solidFill>
                  <a:srgbClr val="FF0000"/>
                </a:solidFill>
                <a:latin typeface="Courier New" panose="02070309020205020404" pitchFamily="49" charset="0"/>
                <a:cs typeface="Courier New" panose="02070309020205020404" pitchFamily="49" charset="0"/>
              </a:rPr>
              <a:t>vao</a:t>
            </a:r>
            <a:r>
              <a:rPr lang="hu-HU" sz="1300" b="1" dirty="0">
                <a:solidFill>
                  <a:srgbClr val="FF0000"/>
                </a:solidFill>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gpuProgram.setUniform</a:t>
            </a:r>
            <a:r>
              <a:rPr lang="hu-HU" sz="1300" b="1" dirty="0" smtClean="0">
                <a:latin typeface="Courier New" panose="02070309020205020404" pitchFamily="49" charset="0"/>
                <a:cs typeface="Courier New" panose="02070309020205020404" pitchFamily="49" charset="0"/>
              </a:rPr>
              <a:t>(</a:t>
            </a:r>
            <a:r>
              <a:rPr lang="hu-HU" sz="1300" b="1" dirty="0" err="1" smtClean="0">
                <a:latin typeface="Courier New" panose="02070309020205020404" pitchFamily="49" charset="0"/>
                <a:cs typeface="Courier New" panose="02070309020205020404" pitchFamily="49" charset="0"/>
              </a:rPr>
              <a:t>color</a:t>
            </a:r>
            <a:r>
              <a:rPr lang="hu-HU" sz="1300" b="1" dirty="0">
                <a:latin typeface="Courier New" panose="02070309020205020404" pitchFamily="49" charset="0"/>
                <a:cs typeface="Courier New" panose="02070309020205020404" pitchFamily="49" charset="0"/>
              </a:rPr>
              <a:t>, "</a:t>
            </a:r>
            <a:r>
              <a:rPr lang="hu-HU" sz="1300" b="1" dirty="0" err="1">
                <a:latin typeface="Courier New" panose="02070309020205020404" pitchFamily="49" charset="0"/>
                <a:cs typeface="Courier New" panose="02070309020205020404" pitchFamily="49" charset="0"/>
              </a:rPr>
              <a:t>color</a:t>
            </a:r>
            <a:r>
              <a:rPr lang="hu-HU" sz="1300" b="1" dirty="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r>
              <a:rPr lang="hu-HU" sz="1300" b="1" dirty="0" err="1" smtClean="0">
                <a:solidFill>
                  <a:srgbClr val="FF0000"/>
                </a:solidFill>
                <a:latin typeface="Courier New" panose="02070309020205020404" pitchFamily="49" charset="0"/>
                <a:cs typeface="Courier New" panose="02070309020205020404" pitchFamily="49" charset="0"/>
              </a:rPr>
              <a:t>glDrawArrays</a:t>
            </a:r>
            <a:r>
              <a:rPr lang="hu-HU" sz="1300" b="1" dirty="0" smtClean="0">
                <a:solidFill>
                  <a:srgbClr val="FF0000"/>
                </a:solidFill>
                <a:latin typeface="Courier New" panose="02070309020205020404" pitchFamily="49" charset="0"/>
                <a:cs typeface="Courier New" panose="02070309020205020404" pitchFamily="49" charset="0"/>
              </a:rPr>
              <a:t>(</a:t>
            </a:r>
            <a:r>
              <a:rPr lang="hu-HU" sz="1300" b="1" dirty="0" err="1" smtClean="0">
                <a:solidFill>
                  <a:srgbClr val="FF0000"/>
                </a:solidFill>
                <a:latin typeface="Courier New" panose="02070309020205020404" pitchFamily="49" charset="0"/>
                <a:cs typeface="Courier New" panose="02070309020205020404" pitchFamily="49" charset="0"/>
              </a:rPr>
              <a:t>type</a:t>
            </a:r>
            <a:r>
              <a:rPr lang="hu-HU" sz="1300" b="1" dirty="0">
                <a:solidFill>
                  <a:srgbClr val="FF0000"/>
                </a:solidFill>
                <a:latin typeface="Courier New" panose="02070309020205020404" pitchFamily="49" charset="0"/>
                <a:cs typeface="Courier New" panose="02070309020205020404" pitchFamily="49" charset="0"/>
              </a:rPr>
              <a:t>, 0, </a:t>
            </a:r>
            <a:r>
              <a:rPr lang="en-US" sz="1300" b="1" dirty="0" err="1" smtClean="0">
                <a:solidFill>
                  <a:srgbClr val="FF0000"/>
                </a:solidFill>
                <a:latin typeface="Courier New" panose="02070309020205020404" pitchFamily="49" charset="0"/>
                <a:cs typeface="Courier New" panose="02070309020205020404" pitchFamily="49" charset="0"/>
              </a:rPr>
              <a:t>vtx</a:t>
            </a:r>
            <a:r>
              <a:rPr lang="hu-HU" sz="1300" b="1" dirty="0" smtClean="0">
                <a:solidFill>
                  <a:srgbClr val="FF0000"/>
                </a:solidFill>
                <a:latin typeface="Courier New" panose="02070309020205020404" pitchFamily="49" charset="0"/>
                <a:cs typeface="Courier New" panose="02070309020205020404" pitchFamily="49" charset="0"/>
              </a:rPr>
              <a:t>.</a:t>
            </a:r>
            <a:r>
              <a:rPr lang="hu-HU" sz="1300" b="1" dirty="0" err="1" smtClean="0">
                <a:solidFill>
                  <a:srgbClr val="FF0000"/>
                </a:solidFill>
                <a:latin typeface="Courier New" panose="02070309020205020404" pitchFamily="49" charset="0"/>
                <a:cs typeface="Courier New" panose="02070309020205020404" pitchFamily="49" charset="0"/>
              </a:rPr>
              <a:t>size</a:t>
            </a:r>
            <a:r>
              <a:rPr lang="hu-HU" sz="1300" b="1" dirty="0">
                <a:solidFill>
                  <a:srgbClr val="FF0000"/>
                </a:solidFill>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      </a:t>
            </a:r>
            <a:r>
              <a:rPr lang="hu-HU" sz="1300" b="1" dirty="0" smtClean="0">
                <a:latin typeface="Courier New" panose="02070309020205020404" pitchFamily="49" charset="0"/>
                <a:cs typeface="Courier New" panose="02070309020205020404" pitchFamily="49" charset="0"/>
              </a:rPr>
              <a:t>}</a:t>
            </a:r>
            <a:endParaRPr lang="hu-HU"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a:t>
            </a:r>
            <a:r>
              <a:rPr lang="hu-HU" sz="1300" b="1" dirty="0" smtClean="0">
                <a:latin typeface="Courier New" panose="02070309020205020404" pitchFamily="49" charset="0"/>
                <a:cs typeface="Courier New" panose="02070309020205020404" pitchFamily="49" charset="0"/>
              </a:rPr>
              <a:t>}</a:t>
            </a:r>
            <a:endParaRPr lang="hu-HU"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p:txBody>
      </p:sp>
      <p:sp>
        <p:nvSpPr>
          <p:cNvPr id="5" name="Cím 1"/>
          <p:cNvSpPr>
            <a:spLocks noGrp="1"/>
          </p:cNvSpPr>
          <p:nvPr>
            <p:ph type="title"/>
          </p:nvPr>
        </p:nvSpPr>
        <p:spPr>
          <a:xfrm>
            <a:off x="71501" y="51470"/>
            <a:ext cx="8964996" cy="857250"/>
          </a:xfrm>
        </p:spPr>
        <p:txBody>
          <a:bodyPr>
            <a:normAutofit/>
          </a:bodyPr>
          <a:lstStyle/>
          <a:p>
            <a:r>
              <a:rPr lang="hu-HU" dirty="0" smtClean="0">
                <a:solidFill>
                  <a:srgbClr val="FF0000"/>
                </a:solidFill>
              </a:rPr>
              <a:t>Constant </a:t>
            </a:r>
            <a:r>
              <a:rPr lang="hu-HU" dirty="0" err="1" smtClean="0">
                <a:solidFill>
                  <a:srgbClr val="FF0000"/>
                </a:solidFill>
              </a:rPr>
              <a:t>color</a:t>
            </a:r>
            <a:r>
              <a:rPr lang="en-US" dirty="0">
                <a:solidFill>
                  <a:srgbClr val="FF0000"/>
                </a:solidFill>
              </a:rPr>
              <a:t> </a:t>
            </a:r>
            <a:r>
              <a:rPr lang="hu-HU" dirty="0" err="1" smtClean="0">
                <a:solidFill>
                  <a:srgbClr val="FF0000"/>
                </a:solidFill>
              </a:rPr>
              <a:t>primitive</a:t>
            </a:r>
            <a:r>
              <a:rPr lang="hu-HU" dirty="0" smtClean="0">
                <a:solidFill>
                  <a:srgbClr val="FF0000"/>
                </a:solidFill>
              </a:rPr>
              <a:t> o</a:t>
            </a:r>
            <a:r>
              <a:rPr lang="en-US" dirty="0" err="1" smtClean="0">
                <a:solidFill>
                  <a:srgbClr val="FF0000"/>
                </a:solidFill>
              </a:rPr>
              <a:t>bject</a:t>
            </a:r>
            <a:endParaRPr lang="en-US" dirty="0">
              <a:solidFill>
                <a:srgbClr val="FF0000"/>
              </a:solidFill>
            </a:endParaRPr>
          </a:p>
        </p:txBody>
      </p:sp>
    </p:spTree>
    <p:extLst>
      <p:ext uri="{BB962C8B-B14F-4D97-AF65-F5344CB8AC3E}">
        <p14:creationId xmlns:p14="http://schemas.microsoft.com/office/powerpoint/2010/main" val="1572855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1"/>
          <p:cNvSpPr>
            <a:spLocks noGrp="1"/>
          </p:cNvSpPr>
          <p:nvPr/>
        </p:nvSpPr>
        <p:spPr>
          <a:xfrm>
            <a:off x="210946" y="195486"/>
            <a:ext cx="8712968"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Convex hull</a:t>
            </a:r>
            <a:endParaRPr lang="en-US" dirty="0">
              <a:solidFill>
                <a:srgbClr val="FF0000"/>
              </a:solidFill>
            </a:endParaRPr>
          </a:p>
        </p:txBody>
      </p:sp>
      <p:sp>
        <p:nvSpPr>
          <p:cNvPr id="7" name="Téglalap 6"/>
          <p:cNvSpPr/>
          <p:nvPr/>
        </p:nvSpPr>
        <p:spPr>
          <a:xfrm>
            <a:off x="143508" y="957739"/>
            <a:ext cx="9469052" cy="4185761"/>
          </a:xfrm>
          <a:prstGeom prst="rect">
            <a:avLst/>
          </a:prstGeom>
        </p:spPr>
        <p:txBody>
          <a:bodyPr wrap="square">
            <a:spAutoFit/>
          </a:bodyPr>
          <a:ls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r>
              <a:rPr lang="en-US" sz="1400" b="1" u="sng" dirty="0" smtClean="0">
                <a:latin typeface="Courier New" panose="02070309020205020404" pitchFamily="49" charset="0"/>
                <a:cs typeface="Courier New" panose="02070309020205020404" pitchFamily="49" charset="0"/>
              </a:rPr>
              <a:t>class</a:t>
            </a:r>
            <a:r>
              <a:rPr lang="hu-HU" sz="1400" b="1" u="sng" dirty="0" smtClean="0">
                <a:latin typeface="Courier New" panose="02070309020205020404" pitchFamily="49" charset="0"/>
                <a:cs typeface="Courier New" panose="02070309020205020404" pitchFamily="49" charset="0"/>
              </a:rPr>
              <a:t> </a:t>
            </a:r>
            <a:r>
              <a:rPr lang="hu-HU" sz="1400" b="1" u="sng" dirty="0" err="1">
                <a:latin typeface="Courier New" panose="02070309020205020404" pitchFamily="49" charset="0"/>
                <a:cs typeface="Courier New" panose="02070309020205020404" pitchFamily="49" charset="0"/>
              </a:rPr>
              <a:t>ConvexHull</a:t>
            </a:r>
            <a:r>
              <a:rPr lang="hu-HU" sz="1400" b="1" u="sng" dirty="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hu-HU" sz="1400" b="1" dirty="0" err="1" smtClean="0">
                <a:solidFill>
                  <a:srgbClr val="0000FF"/>
                </a:solidFill>
                <a:latin typeface="Courier New" panose="02070309020205020404" pitchFamily="49" charset="0"/>
                <a:cs typeface="Courier New" panose="02070309020205020404" pitchFamily="49" charset="0"/>
              </a:rPr>
              <a:t>Object</a:t>
            </a:r>
            <a:r>
              <a:rPr lang="hu-HU" sz="1400" b="1" dirty="0" smtClean="0">
                <a:solidFill>
                  <a:srgbClr val="0000FF"/>
                </a:solidFill>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points</a:t>
            </a:r>
            <a:r>
              <a:rPr lang="hu-HU" sz="1400" b="1" dirty="0" smtClean="0">
                <a:solidFill>
                  <a:srgbClr val="0000FF"/>
                </a:solidFill>
                <a:latin typeface="Courier New" panose="02070309020205020404" pitchFamily="49" charset="0"/>
                <a:cs typeface="Courier New" panose="02070309020205020404" pitchFamily="49" charset="0"/>
              </a:rPr>
              <a:t>, h</a:t>
            </a:r>
            <a:r>
              <a:rPr lang="en-US" sz="1400" b="1" dirty="0" err="1" smtClean="0">
                <a:solidFill>
                  <a:srgbClr val="0000FF"/>
                </a:solidFill>
                <a:latin typeface="Courier New" panose="02070309020205020404" pitchFamily="49" charset="0"/>
                <a:cs typeface="Courier New" panose="02070309020205020404" pitchFamily="49" charset="0"/>
              </a:rPr>
              <a:t>ull</a:t>
            </a:r>
            <a:r>
              <a:rPr lang="hu-HU" sz="1400" b="1" dirty="0" smtClean="0">
                <a:solidFill>
                  <a:srgbClr val="0000FF"/>
                </a:solidFill>
                <a:latin typeface="Courier New" panose="02070309020205020404" pitchFamily="49" charset="0"/>
                <a:cs typeface="Courier New" panose="02070309020205020404" pitchFamily="49" charset="0"/>
              </a:rPr>
              <a:t>;</a:t>
            </a:r>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points and hull</a:t>
            </a:r>
          </a:p>
          <a:p>
            <a:r>
              <a:rPr lang="en-US" sz="1400" b="1" dirty="0">
                <a:latin typeface="Courier New" panose="02070309020205020404" pitchFamily="49" charset="0"/>
                <a:cs typeface="Courier New" panose="02070309020205020404" pitchFamily="49" charset="0"/>
              </a:rPr>
              <a:t>p</a:t>
            </a:r>
            <a:r>
              <a:rPr lang="en-US" sz="1400" b="1" dirty="0" smtClean="0">
                <a:latin typeface="Courier New" panose="02070309020205020404" pitchFamily="49" charset="0"/>
                <a:cs typeface="Courier New" panose="02070309020205020404" pitchFamily="49" charset="0"/>
              </a:rPr>
              <a:t>ublic:</a:t>
            </a:r>
            <a:endParaRPr lang="hu-HU" sz="6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void</a:t>
            </a:r>
            <a:r>
              <a:rPr lang="hu-HU" sz="1400" b="1" dirty="0" smtClean="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addPoint</a:t>
            </a:r>
            <a:r>
              <a:rPr lang="hu-HU" sz="1400" b="1" dirty="0">
                <a:latin typeface="Courier New" panose="02070309020205020404" pitchFamily="49" charset="0"/>
                <a:cs typeface="Courier New" panose="02070309020205020404" pitchFamily="49" charset="0"/>
              </a:rPr>
              <a:t>(vec2 </a:t>
            </a:r>
            <a:r>
              <a:rPr lang="en-US" sz="1400" b="1" dirty="0" smtClean="0">
                <a:latin typeface="Courier New" panose="02070309020205020404" pitchFamily="49" charset="0"/>
                <a:cs typeface="Courier New" panose="02070309020205020404" pitchFamily="49" charset="0"/>
              </a:rPr>
              <a:t>p</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points</a:t>
            </a:r>
            <a:r>
              <a:rPr lang="hu-HU"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Vtx</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a:t>
            </a:r>
            <a:r>
              <a:rPr lang="hu-HU" sz="1400" b="1" dirty="0" err="1" smtClean="0">
                <a:latin typeface="Courier New" panose="02070309020205020404" pitchFamily="49" charset="0"/>
                <a:cs typeface="Courier New" panose="02070309020205020404" pitchFamily="49" charset="0"/>
              </a:rPr>
              <a:t>push_back</a:t>
            </a:r>
            <a:r>
              <a:rPr lang="hu-HU" sz="1400" b="1" dirty="0" smtClean="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p</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void</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update() {</a:t>
            </a:r>
          </a:p>
          <a:p>
            <a:r>
              <a:rPr lang="en-US"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if</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points</a:t>
            </a:r>
            <a:r>
              <a:rPr lang="hu-HU"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Vtx</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a:t>
            </a:r>
            <a:r>
              <a:rPr lang="hu-HU" sz="1400" b="1" dirty="0" err="1" smtClean="0">
                <a:latin typeface="Courier New" panose="02070309020205020404" pitchFamily="49" charset="0"/>
                <a:cs typeface="Courier New" panose="02070309020205020404" pitchFamily="49" charset="0"/>
              </a:rPr>
              <a:t>size</a:t>
            </a:r>
            <a:r>
              <a:rPr lang="hu-HU" sz="1400" b="1" dirty="0">
                <a:latin typeface="Courier New" panose="02070309020205020404" pitchFamily="49" charset="0"/>
                <a:cs typeface="Courier New" panose="02070309020205020404" pitchFamily="49" charset="0"/>
              </a:rPr>
              <a:t>() &gt;= 3) </a:t>
            </a:r>
            <a:r>
              <a:rPr lang="hu-HU" sz="1400" b="1" u="sng" dirty="0" err="1" smtClean="0">
                <a:latin typeface="Courier New" panose="02070309020205020404" pitchFamily="49" charset="0"/>
                <a:cs typeface="Courier New" panose="02070309020205020404" pitchFamily="49" charset="0"/>
              </a:rPr>
              <a:t>findHull</a:t>
            </a:r>
            <a:r>
              <a:rPr lang="hu-HU"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points.Vtx</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hull.Vtx</a:t>
            </a:r>
            <a:r>
              <a:rPr lang="en-US" sz="1400" b="1" dirty="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points</a:t>
            </a:r>
            <a:r>
              <a:rPr lang="hu-HU" sz="1400" b="1" dirty="0" smtClean="0">
                <a:solidFill>
                  <a:srgbClr val="0000FF"/>
                </a:solidFill>
                <a:latin typeface="Courier New" panose="02070309020205020404" pitchFamily="49" charset="0"/>
                <a:cs typeface="Courier New" panose="02070309020205020404" pitchFamily="49" charset="0"/>
              </a:rPr>
              <a:t>.</a:t>
            </a:r>
            <a:r>
              <a:rPr lang="hu-HU" sz="1400" b="1" dirty="0" err="1" smtClean="0">
                <a:solidFill>
                  <a:srgbClr val="0000FF"/>
                </a:solidFill>
                <a:latin typeface="Courier New" panose="02070309020205020404" pitchFamily="49" charset="0"/>
                <a:cs typeface="Courier New" panose="02070309020205020404" pitchFamily="49" charset="0"/>
              </a:rPr>
              <a:t>updateGPU</a:t>
            </a:r>
            <a:r>
              <a:rPr lang="hu-HU" sz="1400" b="1" dirty="0" smtClean="0">
                <a:solidFill>
                  <a:srgbClr val="0000FF"/>
                </a:solidFill>
                <a:latin typeface="Courier New" panose="02070309020205020404" pitchFamily="49" charset="0"/>
                <a:cs typeface="Courier New" panose="02070309020205020404" pitchFamily="49" charset="0"/>
              </a:rPr>
              <a:t>();</a:t>
            </a:r>
          </a:p>
          <a:p>
            <a:r>
              <a:rPr lang="en-US" sz="1400" b="1" dirty="0">
                <a:solidFill>
                  <a:srgbClr val="0000FF"/>
                </a:solidFill>
                <a:latin typeface="Courier New" panose="02070309020205020404" pitchFamily="49" charset="0"/>
                <a:cs typeface="Courier New" panose="02070309020205020404" pitchFamily="49" charset="0"/>
              </a:rPr>
              <a:t> </a:t>
            </a:r>
            <a:r>
              <a:rPr lang="hu-HU" sz="1400" b="1" dirty="0" smtClean="0">
                <a:solidFill>
                  <a:srgbClr val="0000FF"/>
                </a:solidFill>
                <a:latin typeface="Courier New" panose="02070309020205020404" pitchFamily="49" charset="0"/>
                <a:cs typeface="Courier New" panose="02070309020205020404" pitchFamily="49" charset="0"/>
              </a:rPr>
              <a:t>     h</a:t>
            </a:r>
            <a:r>
              <a:rPr lang="en-US" sz="1400" b="1" dirty="0" err="1" smtClean="0">
                <a:solidFill>
                  <a:srgbClr val="0000FF"/>
                </a:solidFill>
                <a:latin typeface="Courier New" panose="02070309020205020404" pitchFamily="49" charset="0"/>
                <a:cs typeface="Courier New" panose="02070309020205020404" pitchFamily="49" charset="0"/>
              </a:rPr>
              <a:t>ull</a:t>
            </a:r>
            <a:r>
              <a:rPr lang="hu-HU" sz="1400" b="1" dirty="0" smtClean="0">
                <a:solidFill>
                  <a:srgbClr val="0000FF"/>
                </a:solidFill>
                <a:latin typeface="Courier New" panose="02070309020205020404" pitchFamily="49" charset="0"/>
                <a:cs typeface="Courier New" panose="02070309020205020404" pitchFamily="49" charset="0"/>
              </a:rPr>
              <a:t>.</a:t>
            </a:r>
            <a:r>
              <a:rPr lang="hu-HU" sz="1400" b="1" dirty="0" err="1" smtClean="0">
                <a:solidFill>
                  <a:srgbClr val="0000FF"/>
                </a:solidFill>
                <a:latin typeface="Courier New" panose="02070309020205020404" pitchFamily="49" charset="0"/>
                <a:cs typeface="Courier New" panose="02070309020205020404" pitchFamily="49" charset="0"/>
              </a:rPr>
              <a:t>updateGPU</a:t>
            </a:r>
            <a:r>
              <a:rPr lang="hu-HU" sz="1400" b="1" dirty="0">
                <a:solidFill>
                  <a:srgbClr val="0000FF"/>
                </a:solidFill>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vec2 *</a:t>
            </a:r>
            <a:r>
              <a:rPr lang="hu-HU" sz="1400" b="1" dirty="0" err="1" smtClean="0">
                <a:latin typeface="Courier New" panose="02070309020205020404" pitchFamily="49" charset="0"/>
                <a:cs typeface="Courier New" panose="02070309020205020404" pitchFamily="49" charset="0"/>
              </a:rPr>
              <a:t>pick</a:t>
            </a:r>
            <a:r>
              <a:rPr lang="en-US" sz="1400" b="1" dirty="0" smtClean="0">
                <a:latin typeface="Courier New" panose="02070309020205020404" pitchFamily="49" charset="0"/>
                <a:cs typeface="Courier New" panose="02070309020205020404" pitchFamily="49" charset="0"/>
              </a:rPr>
              <a:t>Point</a:t>
            </a:r>
            <a:r>
              <a:rPr lang="hu-HU" sz="1400" b="1" dirty="0" smtClean="0">
                <a:latin typeface="Courier New" panose="02070309020205020404" pitchFamily="49" charset="0"/>
                <a:cs typeface="Courier New" panose="02070309020205020404" pitchFamily="49" charset="0"/>
              </a:rPr>
              <a:t>(vec2 </a:t>
            </a:r>
            <a:r>
              <a:rPr lang="en-US" sz="1400" b="1" dirty="0" smtClean="0">
                <a:latin typeface="Courier New" panose="02070309020205020404" pitchFamily="49" charset="0"/>
                <a:cs typeface="Courier New" panose="02070309020205020404" pitchFamily="49" charset="0"/>
              </a:rPr>
              <a:t>pp, float threshold</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for</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a:t>
            </a:r>
            <a:r>
              <a:rPr lang="hu-HU" sz="1400" b="1" dirty="0" err="1">
                <a:latin typeface="Courier New" panose="02070309020205020404" pitchFamily="49" charset="0"/>
                <a:cs typeface="Courier New" panose="02070309020205020404" pitchFamily="49" charset="0"/>
              </a:rPr>
              <a:t>auto</a:t>
            </a:r>
            <a:r>
              <a:rPr lang="hu-HU" sz="1400" b="1" dirty="0">
                <a:latin typeface="Courier New" panose="02070309020205020404" pitchFamily="49" charset="0"/>
                <a:cs typeface="Courier New" panose="02070309020205020404" pitchFamily="49" charset="0"/>
              </a:rPr>
              <a:t>&amp; </a:t>
            </a:r>
            <a:r>
              <a:rPr lang="en-US" sz="1400" b="1" dirty="0" smtClean="0">
                <a:latin typeface="Courier New" panose="02070309020205020404" pitchFamily="49" charset="0"/>
                <a:cs typeface="Courier New" panose="02070309020205020404" pitchFamily="49" charset="0"/>
              </a:rPr>
              <a:t>p</a:t>
            </a:r>
            <a:r>
              <a:rPr lang="hu-HU" sz="1400" b="1" dirty="0" smtClean="0">
                <a:latin typeface="Courier New" panose="02070309020205020404" pitchFamily="49" charset="0"/>
                <a:cs typeface="Courier New" panose="02070309020205020404" pitchFamily="49" charset="0"/>
              </a:rPr>
              <a:t> </a:t>
            </a:r>
            <a:r>
              <a:rPr lang="hu-HU"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points</a:t>
            </a:r>
            <a:r>
              <a:rPr lang="hu-HU"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Vtx</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if (length(pp</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p) &lt; </a:t>
            </a:r>
            <a:r>
              <a:rPr lang="en-US" sz="1400" b="1" dirty="0">
                <a:latin typeface="Courier New" panose="02070309020205020404" pitchFamily="49" charset="0"/>
                <a:cs typeface="Courier New" panose="02070309020205020404" pitchFamily="49" charset="0"/>
              </a:rPr>
              <a:t>threshold) </a:t>
            </a:r>
            <a:r>
              <a:rPr lang="en-US" sz="1400" b="1" dirty="0" smtClean="0">
                <a:latin typeface="Courier New" panose="02070309020205020404" pitchFamily="49" charset="0"/>
                <a:cs typeface="Courier New" panose="02070309020205020404" pitchFamily="49" charset="0"/>
              </a:rPr>
              <a:t>return &amp;p;</a:t>
            </a:r>
          </a:p>
          <a:p>
            <a:r>
              <a:rPr lang="en-US"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return</a:t>
            </a:r>
            <a:r>
              <a:rPr lang="hu-HU" sz="1400" b="1" dirty="0" smtClean="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nullptr</a:t>
            </a:r>
            <a:r>
              <a:rPr lang="hu-HU"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hu-HU" sz="1400" b="1" dirty="0" err="1" smtClean="0">
                <a:latin typeface="Courier New" panose="02070309020205020404" pitchFamily="49" charset="0"/>
                <a:cs typeface="Courier New" panose="02070309020205020404" pitchFamily="49" charset="0"/>
              </a:rPr>
              <a:t>void</a:t>
            </a:r>
            <a:r>
              <a:rPr lang="hu-HU" sz="1400" b="1" dirty="0" smtClean="0">
                <a:latin typeface="Courier New" panose="02070309020205020404" pitchFamily="49" charset="0"/>
                <a:cs typeface="Courier New" panose="02070309020205020404" pitchFamily="49" charset="0"/>
              </a:rPr>
              <a:t> </a:t>
            </a:r>
            <a:r>
              <a:rPr lang="hu-HU" sz="1400" b="1" dirty="0" err="1">
                <a:latin typeface="Courier New" panose="02070309020205020404" pitchFamily="49" charset="0"/>
                <a:cs typeface="Courier New" panose="02070309020205020404" pitchFamily="49" charset="0"/>
              </a:rPr>
              <a:t>Draw</a:t>
            </a:r>
            <a:r>
              <a:rPr lang="hu-HU" sz="1400" b="1" dirty="0">
                <a:latin typeface="Courier New" panose="02070309020205020404" pitchFamily="49" charset="0"/>
                <a:cs typeface="Courier New" panose="02070309020205020404" pitchFamily="49" charset="0"/>
              </a:rPr>
              <a:t>() {</a:t>
            </a:r>
          </a:p>
          <a:p>
            <a:r>
              <a:rPr lang="hu-HU" sz="1400" b="1" dirty="0" smtClean="0">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hull</a:t>
            </a:r>
            <a:r>
              <a:rPr lang="hu-HU" sz="1400" b="1" dirty="0" smtClean="0">
                <a:solidFill>
                  <a:srgbClr val="0000FF"/>
                </a:solidFill>
                <a:latin typeface="Courier New" panose="02070309020205020404" pitchFamily="49" charset="0"/>
                <a:cs typeface="Courier New" panose="02070309020205020404" pitchFamily="49" charset="0"/>
              </a:rPr>
              <a:t>.</a:t>
            </a:r>
            <a:r>
              <a:rPr lang="hu-HU" sz="1400" b="1" dirty="0" err="1" smtClean="0">
                <a:solidFill>
                  <a:srgbClr val="0000FF"/>
                </a:solidFill>
                <a:latin typeface="Courier New" panose="02070309020205020404" pitchFamily="49" charset="0"/>
                <a:cs typeface="Courier New" panose="02070309020205020404" pitchFamily="49" charset="0"/>
              </a:rPr>
              <a:t>Draw</a:t>
            </a:r>
            <a:r>
              <a:rPr lang="hu-HU" sz="1400" b="1" dirty="0" smtClean="0">
                <a:solidFill>
                  <a:srgbClr val="0000FF"/>
                </a:solidFill>
                <a:latin typeface="Courier New" panose="02070309020205020404" pitchFamily="49" charset="0"/>
                <a:cs typeface="Courier New" panose="02070309020205020404" pitchFamily="49" charset="0"/>
              </a:rPr>
              <a:t>(GL_TRIANGLE_FAN</a:t>
            </a:r>
            <a:r>
              <a:rPr lang="hu-HU" sz="1400" b="1" dirty="0">
                <a:solidFill>
                  <a:srgbClr val="0000FF"/>
                </a:solidFill>
                <a:latin typeface="Courier New" panose="02070309020205020404" pitchFamily="49" charset="0"/>
                <a:cs typeface="Courier New" panose="02070309020205020404" pitchFamily="49" charset="0"/>
              </a:rPr>
              <a:t>, vec3(0, 1, 1));</a:t>
            </a:r>
          </a:p>
          <a:p>
            <a:r>
              <a:rPr lang="en-US" sz="1400" b="1" dirty="0" smtClean="0">
                <a:solidFill>
                  <a:srgbClr val="0000FF"/>
                </a:solidFill>
                <a:latin typeface="Courier New" panose="02070309020205020404" pitchFamily="49" charset="0"/>
                <a:cs typeface="Courier New" panose="02070309020205020404" pitchFamily="49" charset="0"/>
              </a:rPr>
              <a:t>      hull</a:t>
            </a:r>
            <a:r>
              <a:rPr lang="hu-HU" sz="1400" b="1" dirty="0" smtClean="0">
                <a:solidFill>
                  <a:srgbClr val="0000FF"/>
                </a:solidFill>
                <a:latin typeface="Courier New" panose="02070309020205020404" pitchFamily="49" charset="0"/>
                <a:cs typeface="Courier New" panose="02070309020205020404" pitchFamily="49" charset="0"/>
              </a:rPr>
              <a:t>.</a:t>
            </a:r>
            <a:r>
              <a:rPr lang="hu-HU" sz="1400" b="1" dirty="0" err="1" smtClean="0">
                <a:solidFill>
                  <a:srgbClr val="0000FF"/>
                </a:solidFill>
                <a:latin typeface="Courier New" panose="02070309020205020404" pitchFamily="49" charset="0"/>
                <a:cs typeface="Courier New" panose="02070309020205020404" pitchFamily="49" charset="0"/>
              </a:rPr>
              <a:t>Draw</a:t>
            </a:r>
            <a:r>
              <a:rPr lang="hu-HU" sz="1400" b="1" dirty="0" smtClean="0">
                <a:solidFill>
                  <a:srgbClr val="0000FF"/>
                </a:solidFill>
                <a:latin typeface="Courier New" panose="02070309020205020404" pitchFamily="49" charset="0"/>
                <a:cs typeface="Courier New" panose="02070309020205020404" pitchFamily="49" charset="0"/>
              </a:rPr>
              <a:t>(GL_LINE_LOOP</a:t>
            </a:r>
            <a:r>
              <a:rPr lang="hu-HU" sz="1400" b="1" dirty="0">
                <a:solidFill>
                  <a:srgbClr val="0000FF"/>
                </a:solidFill>
                <a:latin typeface="Courier New" panose="02070309020205020404" pitchFamily="49" charset="0"/>
                <a:cs typeface="Courier New" panose="02070309020205020404" pitchFamily="49" charset="0"/>
              </a:rPr>
              <a:t>, vec3(1, 1, 1));</a:t>
            </a:r>
          </a:p>
          <a:p>
            <a:r>
              <a:rPr lang="hu-HU" sz="1400" b="1" dirty="0" smtClean="0">
                <a:solidFill>
                  <a:srgbClr val="0000FF"/>
                </a:solidFill>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points</a:t>
            </a:r>
            <a:r>
              <a:rPr lang="hu-HU" sz="1400" b="1" dirty="0" smtClean="0">
                <a:solidFill>
                  <a:srgbClr val="0000FF"/>
                </a:solidFill>
                <a:latin typeface="Courier New" panose="02070309020205020404" pitchFamily="49" charset="0"/>
                <a:cs typeface="Courier New" panose="02070309020205020404" pitchFamily="49" charset="0"/>
              </a:rPr>
              <a:t>.</a:t>
            </a:r>
            <a:r>
              <a:rPr lang="hu-HU" sz="1400" b="1" dirty="0" err="1" smtClean="0">
                <a:solidFill>
                  <a:srgbClr val="0000FF"/>
                </a:solidFill>
                <a:latin typeface="Courier New" panose="02070309020205020404" pitchFamily="49" charset="0"/>
                <a:cs typeface="Courier New" panose="02070309020205020404" pitchFamily="49" charset="0"/>
              </a:rPr>
              <a:t>Draw</a:t>
            </a:r>
            <a:r>
              <a:rPr lang="hu-HU" sz="1400" b="1" dirty="0" smtClean="0">
                <a:solidFill>
                  <a:srgbClr val="0000FF"/>
                </a:solidFill>
                <a:latin typeface="Courier New" panose="02070309020205020404" pitchFamily="49" charset="0"/>
                <a:cs typeface="Courier New" panose="02070309020205020404" pitchFamily="49" charset="0"/>
              </a:rPr>
              <a:t>(GL_POINTS</a:t>
            </a:r>
            <a:r>
              <a:rPr lang="hu-HU" sz="1400" b="1" dirty="0">
                <a:solidFill>
                  <a:srgbClr val="0000FF"/>
                </a:solidFill>
                <a:latin typeface="Courier New" panose="02070309020205020404" pitchFamily="49" charset="0"/>
                <a:cs typeface="Courier New" panose="02070309020205020404" pitchFamily="49" charset="0"/>
              </a:rPr>
              <a:t>, vec3(1, 0, 0));</a:t>
            </a:r>
          </a:p>
          <a:p>
            <a:r>
              <a:rPr lang="en-US" sz="1400" b="1" dirty="0" smtClean="0">
                <a:latin typeface="Courier New" panose="02070309020205020404" pitchFamily="49" charset="0"/>
                <a:cs typeface="Courier New" panose="02070309020205020404" pitchFamily="49" charset="0"/>
              </a:rPr>
              <a:t>   </a:t>
            </a:r>
            <a:r>
              <a:rPr lang="hu-HU" sz="1400" b="1" dirty="0" smtClean="0">
                <a:latin typeface="Courier New" panose="02070309020205020404" pitchFamily="49" charset="0"/>
                <a:cs typeface="Courier New" panose="02070309020205020404" pitchFamily="49" charset="0"/>
              </a:rPr>
              <a:t>}</a:t>
            </a:r>
            <a:endParaRPr lang="hu-HU" sz="1400" b="1" dirty="0">
              <a:latin typeface="Courier New" panose="02070309020205020404" pitchFamily="49" charset="0"/>
              <a:cs typeface="Courier New" panose="02070309020205020404" pitchFamily="49" charset="0"/>
            </a:endParaRPr>
          </a:p>
          <a:p>
            <a:r>
              <a:rPr lang="hu-HU" sz="1400" b="1" dirty="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cxnSp>
        <p:nvCxnSpPr>
          <p:cNvPr id="8" name="Egyenes összekötő 7"/>
          <p:cNvCxnSpPr/>
          <p:nvPr/>
        </p:nvCxnSpPr>
        <p:spPr>
          <a:xfrm>
            <a:off x="4567430" y="2382024"/>
            <a:ext cx="3141682" cy="0"/>
          </a:xfrm>
          <a:prstGeom prst="line">
            <a:avLst/>
          </a:prstGeom>
          <a:ln w="28575">
            <a:solidFill>
              <a:schemeClr val="bg1"/>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277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0" y="-20538"/>
            <a:ext cx="5760000" cy="857250"/>
          </a:xfrm>
        </p:spPr>
        <p:txBody>
          <a:bodyPr/>
          <a:lstStyle/>
          <a:p>
            <a:r>
              <a:rPr lang="hu-HU" dirty="0" smtClean="0">
                <a:solidFill>
                  <a:srgbClr val="FF0000"/>
                </a:solidFill>
              </a:rPr>
              <a:t>C</a:t>
            </a:r>
            <a:r>
              <a:rPr lang="en-US" dirty="0" err="1" smtClean="0">
                <a:solidFill>
                  <a:srgbClr val="FF0000"/>
                </a:solidFill>
              </a:rPr>
              <a:t>onvex</a:t>
            </a:r>
            <a:r>
              <a:rPr lang="en-US" dirty="0" smtClean="0">
                <a:solidFill>
                  <a:srgbClr val="FF0000"/>
                </a:solidFill>
              </a:rPr>
              <a:t> hull </a:t>
            </a:r>
            <a:r>
              <a:rPr lang="hu-HU" dirty="0" smtClean="0">
                <a:solidFill>
                  <a:srgbClr val="FF0000"/>
                </a:solidFill>
              </a:rPr>
              <a:t>előállítás</a:t>
            </a:r>
            <a:endParaRPr lang="en-US" dirty="0">
              <a:solidFill>
                <a:srgbClr val="FF0000"/>
              </a:solidFill>
            </a:endParaRPr>
          </a:p>
        </p:txBody>
      </p:sp>
      <p:sp>
        <p:nvSpPr>
          <p:cNvPr id="6" name="Szövegdoboz 5"/>
          <p:cNvSpPr txBox="1"/>
          <p:nvPr/>
        </p:nvSpPr>
        <p:spPr>
          <a:xfrm>
            <a:off x="107504" y="850017"/>
            <a:ext cx="9121256" cy="4293483"/>
          </a:xfrm>
          <a:prstGeom prst="rect">
            <a:avLst/>
          </a:prstGeom>
          <a:noFill/>
        </p:spPr>
        <p:txBody>
          <a:bodyPr wrap="square" rtlCol="0">
            <a:spAutoFit/>
          </a:bodyPr>
          <a:lstStyle/>
          <a:p>
            <a:r>
              <a:rPr lang="en-US" sz="1300" b="1" u="sng" dirty="0">
                <a:latin typeface="Courier New" panose="02070309020205020404" pitchFamily="49" charset="0"/>
                <a:cs typeface="Courier New" panose="02070309020205020404" pitchFamily="49" charset="0"/>
              </a:rPr>
              <a:t>void </a:t>
            </a:r>
            <a:r>
              <a:rPr lang="en-US" sz="1300" b="1" u="sng" dirty="0" err="1" smtClean="0">
                <a:solidFill>
                  <a:srgbClr val="FF0000"/>
                </a:solidFill>
                <a:latin typeface="Courier New" panose="02070309020205020404" pitchFamily="49" charset="0"/>
                <a:cs typeface="Courier New" panose="02070309020205020404" pitchFamily="49" charset="0"/>
              </a:rPr>
              <a:t>findHull</a:t>
            </a:r>
            <a:r>
              <a:rPr lang="en-US" sz="1300" b="1" u="sng" dirty="0" smtClean="0">
                <a:solidFill>
                  <a:srgbClr val="FF0000"/>
                </a:solidFill>
                <a:latin typeface="Courier New" panose="02070309020205020404" pitchFamily="49" charset="0"/>
                <a:cs typeface="Courier New" panose="02070309020205020404" pitchFamily="49" charset="0"/>
              </a:rPr>
              <a:t>(</a:t>
            </a:r>
            <a:r>
              <a:rPr lang="hu-HU" sz="1300" b="1" dirty="0" err="1">
                <a:latin typeface="Courier New" panose="02070309020205020404" pitchFamily="49" charset="0"/>
                <a:cs typeface="Courier New" panose="02070309020205020404" pitchFamily="49" charset="0"/>
              </a:rPr>
              <a:t>vector</a:t>
            </a:r>
            <a:r>
              <a:rPr lang="hu-HU" sz="1300" b="1" dirty="0">
                <a:latin typeface="Courier New" panose="02070309020205020404" pitchFamily="49" charset="0"/>
                <a:cs typeface="Courier New" panose="02070309020205020404" pitchFamily="49" charset="0"/>
              </a:rPr>
              <a:t>&lt;vec2&gt;</a:t>
            </a:r>
            <a:r>
              <a:rPr lang="en-US" sz="1300" b="1" dirty="0">
                <a:latin typeface="Courier New" panose="02070309020205020404" pitchFamily="49" charset="0"/>
                <a:cs typeface="Courier New" panose="02070309020205020404" pitchFamily="49" charset="0"/>
              </a:rPr>
              <a:t>&amp;</a:t>
            </a:r>
            <a:r>
              <a:rPr lang="hu-HU" sz="1300" b="1" dirty="0">
                <a:latin typeface="Courier New" panose="02070309020205020404" pitchFamily="49" charset="0"/>
                <a:cs typeface="Courier New" panose="02070309020205020404" pitchFamily="49" charset="0"/>
              </a:rPr>
              <a:t> </a:t>
            </a:r>
            <a:r>
              <a:rPr lang="en-US" sz="1300" b="1" dirty="0" err="1" smtClean="0">
                <a:solidFill>
                  <a:srgbClr val="00B050"/>
                </a:solidFill>
                <a:latin typeface="Courier New" panose="02070309020205020404" pitchFamily="49" charset="0"/>
                <a:cs typeface="Courier New" panose="02070309020205020404" pitchFamily="49" charset="0"/>
              </a:rPr>
              <a:t>ps</a:t>
            </a:r>
            <a:r>
              <a:rPr lang="en-US" sz="1300" b="1" dirty="0" smtClean="0">
                <a:solidFill>
                  <a:srgbClr val="00B050"/>
                </a:solidFill>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vector</a:t>
            </a:r>
            <a:r>
              <a:rPr lang="hu-HU" sz="1300" b="1" dirty="0" smtClean="0">
                <a:latin typeface="Courier New" panose="02070309020205020404" pitchFamily="49" charset="0"/>
                <a:cs typeface="Courier New" panose="02070309020205020404" pitchFamily="49" charset="0"/>
              </a:rPr>
              <a:t>&lt;vec2</a:t>
            </a:r>
            <a:r>
              <a:rPr lang="hu-HU" sz="1300" b="1" dirty="0">
                <a:latin typeface="Courier New" panose="02070309020205020404" pitchFamily="49" charset="0"/>
                <a:cs typeface="Courier New" panose="02070309020205020404" pitchFamily="49" charset="0"/>
              </a:rPr>
              <a:t>&gt;</a:t>
            </a:r>
            <a:r>
              <a:rPr lang="en-US" sz="1300" b="1" dirty="0">
                <a:latin typeface="Courier New" panose="02070309020205020404" pitchFamily="49" charset="0"/>
                <a:cs typeface="Courier New" panose="02070309020205020404" pitchFamily="49" charset="0"/>
              </a:rPr>
              <a:t>&amp;</a:t>
            </a:r>
            <a:r>
              <a:rPr lang="hu-HU" sz="1300" b="1" dirty="0">
                <a:latin typeface="Courier New" panose="02070309020205020404" pitchFamily="49" charset="0"/>
                <a:cs typeface="Courier New" panose="02070309020205020404" pitchFamily="49" charset="0"/>
              </a:rPr>
              <a:t> </a:t>
            </a:r>
            <a:r>
              <a:rPr lang="en-US" sz="1300" b="1" dirty="0" err="1" smtClean="0">
                <a:solidFill>
                  <a:srgbClr val="C00000"/>
                </a:solidFill>
                <a:latin typeface="Courier New" panose="02070309020205020404" pitchFamily="49" charset="0"/>
                <a:cs typeface="Courier New" panose="02070309020205020404" pitchFamily="49" charset="0"/>
              </a:rPr>
              <a:t>hullps</a:t>
            </a:r>
            <a:r>
              <a:rPr lang="en-US" sz="1300" b="1" dirty="0" smtClean="0">
                <a:latin typeface="Courier New" panose="02070309020205020404" pitchFamily="49" charset="0"/>
                <a:cs typeface="Courier New" panose="02070309020205020404" pitchFamily="49" charset="0"/>
              </a:rPr>
              <a:t>) </a:t>
            </a:r>
          </a:p>
          <a:p>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a:p>
            <a:r>
              <a:rPr lang="en-US" sz="1300" b="1" dirty="0" smtClean="0">
                <a:latin typeface="Courier New" panose="02070309020205020404" pitchFamily="49" charset="0"/>
                <a:cs typeface="Courier New" panose="02070309020205020404" pitchFamily="49" charset="0"/>
              </a:rPr>
              <a:t>   vec2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pLow</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&amp;</a:t>
            </a:r>
            <a:r>
              <a:rPr lang="en-US" sz="1300" b="1" dirty="0" err="1" smtClean="0">
                <a:solidFill>
                  <a:srgbClr val="00B050"/>
                </a:solidFill>
                <a:latin typeface="Courier New" panose="02070309020205020404" pitchFamily="49" charset="0"/>
                <a:cs typeface="Courier New" panose="02070309020205020404" pitchFamily="49" charset="0"/>
              </a:rPr>
              <a:t>ps</a:t>
            </a:r>
            <a:r>
              <a:rPr lang="en-US" sz="1300" b="1" dirty="0" smtClean="0">
                <a:latin typeface="Courier New" panose="02070309020205020404" pitchFamily="49" charset="0"/>
                <a:cs typeface="Courier New" panose="02070309020205020404" pitchFamily="49" charset="0"/>
              </a:rPr>
              <a:t>[0];</a:t>
            </a:r>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Find lowest point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for(auto</a:t>
            </a:r>
            <a:r>
              <a:rPr lang="en-US" sz="1300" b="1" dirty="0">
                <a:latin typeface="Courier New" panose="02070309020205020404" pitchFamily="49" charset="0"/>
                <a:cs typeface="Courier New" panose="02070309020205020404" pitchFamily="49" charset="0"/>
              </a:rPr>
              <a:t>&amp; </a:t>
            </a:r>
            <a:r>
              <a:rPr lang="en-US" sz="1300" b="1" dirty="0" smtClean="0">
                <a:latin typeface="Courier New" panose="02070309020205020404" pitchFamily="49" charset="0"/>
                <a:cs typeface="Courier New" panose="02070309020205020404" pitchFamily="49" charset="0"/>
              </a:rPr>
              <a:t>p :</a:t>
            </a:r>
            <a:r>
              <a:rPr lang="en-US" sz="1300" b="1" dirty="0">
                <a:latin typeface="Courier New" panose="02070309020205020404" pitchFamily="49" charset="0"/>
                <a:cs typeface="Courier New" panose="02070309020205020404" pitchFamily="49" charset="0"/>
              </a:rPr>
              <a:t> </a:t>
            </a:r>
            <a:r>
              <a:rPr lang="en-US" sz="1300" b="1" dirty="0" err="1" smtClean="0">
                <a:solidFill>
                  <a:srgbClr val="00B050"/>
                </a:solidFill>
                <a:latin typeface="Courier New" panose="02070309020205020404" pitchFamily="49" charset="0"/>
                <a:cs typeface="Courier New" panose="02070309020205020404" pitchFamily="49" charset="0"/>
              </a:rPr>
              <a:t>ps</a:t>
            </a:r>
            <a:r>
              <a:rPr lang="en-US" sz="1300" b="1" dirty="0" smtClean="0">
                <a:latin typeface="Courier New" panose="02070309020205020404" pitchFamily="49" charset="0"/>
                <a:cs typeface="Courier New" panose="02070309020205020404" pitchFamily="49" charset="0"/>
              </a:rPr>
              <a:t>) if (</a:t>
            </a:r>
            <a:r>
              <a:rPr lang="en-US" sz="1300" b="1" dirty="0" err="1" smtClean="0">
                <a:latin typeface="Courier New" panose="02070309020205020404" pitchFamily="49" charset="0"/>
                <a:cs typeface="Courier New" panose="02070309020205020404" pitchFamily="49" charset="0"/>
              </a:rPr>
              <a:t>p.y</a:t>
            </a:r>
            <a:r>
              <a:rPr lang="en-US" sz="1300" b="1" dirty="0" smtClean="0">
                <a:latin typeface="Courier New" panose="02070309020205020404" pitchFamily="49" charset="0"/>
                <a:cs typeface="Courier New" panose="02070309020205020404" pitchFamily="49" charset="0"/>
              </a:rPr>
              <a:t> &lt;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pLow</a:t>
            </a:r>
            <a:r>
              <a:rPr lang="en-US" sz="1300" b="1" dirty="0" smtClean="0">
                <a:latin typeface="Courier New" panose="02070309020205020404" pitchFamily="49" charset="0"/>
                <a:cs typeface="Courier New" panose="02070309020205020404" pitchFamily="49" charset="0"/>
              </a:rPr>
              <a:t>-</a:t>
            </a:r>
            <a:r>
              <a:rPr lang="en-US" sz="1300" b="1" dirty="0">
                <a:latin typeface="Courier New" panose="02070309020205020404" pitchFamily="49" charset="0"/>
                <a:cs typeface="Courier New" panose="02070309020205020404" pitchFamily="49" charset="0"/>
              </a:rPr>
              <a:t>&gt;y)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pLow</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&amp;p;</a:t>
            </a:r>
          </a:p>
          <a:p>
            <a:endParaRPr lang="en-US" sz="10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err="1" smtClean="0">
                <a:solidFill>
                  <a:srgbClr val="C00000"/>
                </a:solidFill>
                <a:latin typeface="Courier New" panose="02070309020205020404" pitchFamily="49" charset="0"/>
                <a:cs typeface="Courier New" panose="02070309020205020404" pitchFamily="49" charset="0"/>
              </a:rPr>
              <a:t>hullps</a:t>
            </a:r>
            <a:r>
              <a:rPr lang="en-US" sz="1300" b="1" dirty="0" err="1" smtClean="0">
                <a:latin typeface="Courier New" panose="02070309020205020404" pitchFamily="49" charset="0"/>
                <a:cs typeface="Courier New" panose="02070309020205020404" pitchFamily="49" charset="0"/>
              </a:rPr>
              <a:t>.clear</a:t>
            </a:r>
            <a:r>
              <a:rPr lang="en-US" sz="1300" b="1" dirty="0" smtClean="0">
                <a:latin typeface="Courier New" panose="02070309020205020404" pitchFamily="49" charset="0"/>
                <a:cs typeface="Courier New" panose="02070309020205020404" pitchFamily="49" charset="0"/>
              </a:rPr>
              <a:t>();</a:t>
            </a:r>
          </a:p>
          <a:p>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vec2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pCur</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pLow</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t>
            </a:r>
            <a:r>
              <a:rPr lang="en-US" sz="1300" b="1" dirty="0" err="1" smtClean="0">
                <a:solidFill>
                  <a:srgbClr val="FF0000"/>
                </a:solidFill>
                <a:latin typeface="Courier New" panose="02070309020205020404" pitchFamily="49" charset="0"/>
                <a:cs typeface="Courier New" panose="02070309020205020404" pitchFamily="49" charset="0"/>
              </a:rPr>
              <a:t>pNext</a:t>
            </a:r>
            <a:r>
              <a:rPr lang="en-US" sz="1300" b="1" dirty="0">
                <a:latin typeface="Courier New" panose="02070309020205020404" pitchFamily="49" charset="0"/>
                <a:cs typeface="Courier New" panose="02070309020205020404" pitchFamily="49" charset="0"/>
              </a:rPr>
              <a:t>, </a:t>
            </a:r>
            <a:r>
              <a:rPr lang="hu-HU" sz="1300" b="1" dirty="0" err="1" smtClean="0">
                <a:solidFill>
                  <a:srgbClr val="0000FF"/>
                </a:solidFill>
                <a:latin typeface="Courier New" panose="02070309020205020404" pitchFamily="49" charset="0"/>
                <a:cs typeface="Courier New" panose="02070309020205020404" pitchFamily="49" charset="0"/>
              </a:rPr>
              <a:t>dir</a:t>
            </a:r>
            <a:r>
              <a:rPr lang="en-US" sz="1300" b="1" dirty="0" smtClean="0">
                <a:latin typeface="Courier New" panose="02070309020205020404" pitchFamily="49" charset="0"/>
                <a:cs typeface="Courier New" panose="02070309020205020404" pitchFamily="49" charset="0"/>
              </a:rPr>
              <a:t>(1</a:t>
            </a:r>
            <a:r>
              <a:rPr lang="en-US" sz="1300" b="1" dirty="0">
                <a:latin typeface="Courier New" panose="02070309020205020404" pitchFamily="49" charset="0"/>
                <a:cs typeface="Courier New" panose="02070309020205020404" pitchFamily="49" charset="0"/>
              </a:rPr>
              <a:t>, 0</a:t>
            </a:r>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do { // find convex hull points one by one</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float </a:t>
            </a:r>
            <a:r>
              <a:rPr lang="en-US" sz="1300" b="1" dirty="0" err="1" smtClean="0">
                <a:latin typeface="Courier New" panose="02070309020205020404" pitchFamily="49" charset="0"/>
                <a:cs typeface="Courier New" panose="02070309020205020404" pitchFamily="49" charset="0"/>
              </a:rPr>
              <a:t>maxCos</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-1;</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for(auto</a:t>
            </a:r>
            <a:r>
              <a:rPr lang="en-US" sz="1300" b="1" dirty="0">
                <a:latin typeface="Courier New" panose="02070309020205020404" pitchFamily="49" charset="0"/>
                <a:cs typeface="Courier New" panose="02070309020205020404" pitchFamily="49" charset="0"/>
              </a:rPr>
              <a:t>&amp; </a:t>
            </a:r>
            <a:r>
              <a:rPr lang="en-US" sz="1300" b="1" dirty="0" smtClean="0">
                <a:latin typeface="Courier New" panose="02070309020205020404" pitchFamily="49" charset="0"/>
                <a:cs typeface="Courier New" panose="02070309020205020404" pitchFamily="49" charset="0"/>
              </a:rPr>
              <a:t>p </a:t>
            </a:r>
            <a:r>
              <a:rPr lang="en-US" sz="1300" b="1" dirty="0">
                <a:latin typeface="Courier New" panose="02070309020205020404" pitchFamily="49" charset="0"/>
                <a:cs typeface="Courier New" panose="02070309020205020404" pitchFamily="49" charset="0"/>
              </a:rPr>
              <a:t>: </a:t>
            </a:r>
            <a:r>
              <a:rPr lang="en-US" sz="1300" b="1" dirty="0" err="1" smtClean="0">
                <a:solidFill>
                  <a:srgbClr val="00B050"/>
                </a:solidFill>
                <a:latin typeface="Courier New" panose="02070309020205020404" pitchFamily="49" charset="0"/>
                <a:cs typeface="Courier New" panose="02070309020205020404" pitchFamily="49" charset="0"/>
              </a:rPr>
              <a:t>ps</a:t>
            </a:r>
            <a:r>
              <a:rPr lang="en-US" sz="1300" b="1" dirty="0" smtClean="0">
                <a:latin typeface="Courier New" panose="02070309020205020404" pitchFamily="49" charset="0"/>
                <a:cs typeface="Courier New" panose="02070309020205020404" pitchFamily="49" charset="0"/>
              </a:rPr>
              <a:t>) { // find minimal left turn</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hu-HU" sz="1300" b="1" dirty="0" err="1" smtClean="0">
                <a:latin typeface="Courier New" panose="02070309020205020404" pitchFamily="49" charset="0"/>
                <a:cs typeface="Courier New" panose="02070309020205020404" pitchFamily="49" charset="0"/>
              </a:rPr>
              <a:t>float</a:t>
            </a:r>
            <a:r>
              <a:rPr lang="hu-HU" sz="1300" b="1" dirty="0" smtClean="0">
                <a:latin typeface="Courier New" panose="02070309020205020404" pitchFamily="49" charset="0"/>
                <a:cs typeface="Courier New" panose="02070309020205020404" pitchFamily="49" charset="0"/>
              </a:rPr>
              <a:t> l</a:t>
            </a:r>
            <a:r>
              <a:rPr lang="en-US" sz="1300" b="1" dirty="0" err="1" smtClean="0">
                <a:latin typeface="Courier New" panose="02070309020205020404" pitchFamily="49" charset="0"/>
                <a:cs typeface="Courier New" panose="02070309020205020404" pitchFamily="49" charset="0"/>
              </a:rPr>
              <a:t>en</a:t>
            </a:r>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length(p –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pCur</a:t>
            </a:r>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if (</a:t>
            </a:r>
            <a:r>
              <a:rPr lang="en-US" sz="1300" b="1" dirty="0" err="1" smtClean="0">
                <a:latin typeface="Courier New" panose="02070309020205020404" pitchFamily="49" charset="0"/>
                <a:cs typeface="Courier New" panose="02070309020205020404" pitchFamily="49" charset="0"/>
              </a:rPr>
              <a:t>len</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&gt; 0) {</a:t>
            </a: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float </a:t>
            </a:r>
            <a:r>
              <a:rPr lang="en-US" sz="1300" b="1" dirty="0" err="1" smtClean="0">
                <a:latin typeface="Courier New" panose="02070309020205020404" pitchFamily="49" charset="0"/>
                <a:cs typeface="Courier New" panose="02070309020205020404" pitchFamily="49" charset="0"/>
              </a:rPr>
              <a:t>cosPhi</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dot(</a:t>
            </a:r>
            <a:r>
              <a:rPr lang="en-US" sz="1300" b="1" dirty="0" err="1" smtClean="0">
                <a:solidFill>
                  <a:srgbClr val="0000FF"/>
                </a:solidFill>
                <a:latin typeface="Courier New" panose="02070309020205020404" pitchFamily="49" charset="0"/>
                <a:cs typeface="Courier New" panose="02070309020205020404" pitchFamily="49" charset="0"/>
              </a:rPr>
              <a:t>dir</a:t>
            </a:r>
            <a:r>
              <a:rPr lang="en-US" sz="1300" b="1" dirty="0" smtClean="0">
                <a:latin typeface="Courier New" panose="02070309020205020404" pitchFamily="49" charset="0"/>
                <a:cs typeface="Courier New" panose="02070309020205020404" pitchFamily="49" charset="0"/>
              </a:rPr>
              <a:t>, p </a:t>
            </a:r>
            <a:r>
              <a:rPr lang="en-US" sz="1300" b="1" dirty="0">
                <a:latin typeface="Courier New" panose="02070309020205020404" pitchFamily="49" charset="0"/>
                <a:cs typeface="Courier New" panose="02070309020205020404" pitchFamily="49" charset="0"/>
              </a:rPr>
              <a:t>–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pCur</a:t>
            </a:r>
            <a:r>
              <a:rPr lang="en-US" sz="1300" b="1" dirty="0" smtClean="0">
                <a:latin typeface="Courier New" panose="02070309020205020404" pitchFamily="49" charset="0"/>
                <a:cs typeface="Courier New" panose="02070309020205020404" pitchFamily="49" charset="0"/>
              </a:rPr>
              <a:t>) / </a:t>
            </a:r>
            <a:r>
              <a:rPr lang="en-US" sz="1300" b="1" dirty="0" err="1" smtClean="0">
                <a:latin typeface="Courier New" panose="02070309020205020404" pitchFamily="49" charset="0"/>
                <a:cs typeface="Courier New" panose="02070309020205020404" pitchFamily="49" charset="0"/>
              </a:rPr>
              <a:t>len</a:t>
            </a:r>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if (</a:t>
            </a:r>
            <a:r>
              <a:rPr lang="en-US" sz="1300" b="1" dirty="0" err="1" smtClean="0">
                <a:latin typeface="Courier New" panose="02070309020205020404" pitchFamily="49" charset="0"/>
                <a:cs typeface="Courier New" panose="02070309020205020404" pitchFamily="49" charset="0"/>
              </a:rPr>
              <a:t>cosPhi</a:t>
            </a:r>
            <a:r>
              <a:rPr lang="en-US" sz="1300" b="1" dirty="0" smtClean="0">
                <a:latin typeface="Courier New" panose="02070309020205020404" pitchFamily="49" charset="0"/>
                <a:cs typeface="Courier New" panose="02070309020205020404" pitchFamily="49" charset="0"/>
              </a:rPr>
              <a:t> &gt; </a:t>
            </a:r>
            <a:r>
              <a:rPr lang="en-US" sz="1300" b="1" dirty="0" err="1" smtClean="0">
                <a:latin typeface="Courier New" panose="02070309020205020404" pitchFamily="49" charset="0"/>
                <a:cs typeface="Courier New" panose="02070309020205020404" pitchFamily="49" charset="0"/>
              </a:rPr>
              <a:t>maxCos</a:t>
            </a:r>
            <a:r>
              <a:rPr lang="en-US" sz="1300" b="1" dirty="0" smtClean="0">
                <a:latin typeface="Courier New" panose="02070309020205020404" pitchFamily="49" charset="0"/>
                <a:cs typeface="Courier New" panose="02070309020205020404" pitchFamily="49" charset="0"/>
              </a:rPr>
              <a:t>) { </a:t>
            </a:r>
            <a:r>
              <a:rPr lang="en-US" sz="1300" b="1" dirty="0" err="1" smtClean="0">
                <a:latin typeface="Courier New" panose="02070309020205020404" pitchFamily="49" charset="0"/>
                <a:cs typeface="Courier New" panose="02070309020205020404" pitchFamily="49" charset="0"/>
              </a:rPr>
              <a:t>maxCos</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err="1" smtClean="0">
                <a:latin typeface="Courier New" panose="02070309020205020404" pitchFamily="49" charset="0"/>
                <a:cs typeface="Courier New" panose="02070309020205020404" pitchFamily="49" charset="0"/>
              </a:rPr>
              <a:t>cosPhi</a:t>
            </a:r>
            <a:r>
              <a:rPr lang="en-US" sz="1300" b="1" dirty="0" smtClean="0">
                <a:latin typeface="Courier New" panose="02070309020205020404" pitchFamily="49" charset="0"/>
                <a:cs typeface="Courier New" panose="02070309020205020404" pitchFamily="49" charset="0"/>
              </a:rPr>
              <a:t>; </a:t>
            </a:r>
            <a:r>
              <a:rPr lang="en-US" sz="1300" b="1" dirty="0" err="1" smtClean="0">
                <a:solidFill>
                  <a:srgbClr val="FF0000"/>
                </a:solidFill>
                <a:latin typeface="Courier New" panose="02070309020205020404" pitchFamily="49" charset="0"/>
                <a:cs typeface="Courier New" panose="02070309020205020404" pitchFamily="49" charset="0"/>
              </a:rPr>
              <a:t>pNext</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&amp;</a:t>
            </a:r>
            <a:r>
              <a:rPr lang="en-US" sz="1300" b="1" dirty="0" smtClean="0">
                <a:solidFill>
                  <a:srgbClr val="7030A0"/>
                </a:solidFill>
                <a:latin typeface="Courier New" panose="02070309020205020404" pitchFamily="49" charset="0"/>
                <a:cs typeface="Courier New" panose="02070309020205020404" pitchFamily="49" charset="0"/>
              </a:rPr>
              <a:t>p</a:t>
            </a:r>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solidFill>
                  <a:srgbClr val="C00000"/>
                </a:solidFill>
                <a:latin typeface="Courier New" panose="02070309020205020404" pitchFamily="49" charset="0"/>
                <a:cs typeface="Courier New" panose="02070309020205020404" pitchFamily="49" charset="0"/>
              </a:rPr>
              <a:t>hullps</a:t>
            </a:r>
            <a:r>
              <a:rPr lang="en-US" sz="1300" b="1" dirty="0" err="1" smtClean="0">
                <a:latin typeface="Courier New" panose="02070309020205020404" pitchFamily="49" charset="0"/>
                <a:cs typeface="Courier New" panose="02070309020205020404" pitchFamily="49" charset="0"/>
              </a:rPr>
              <a:t>.push_back</a:t>
            </a:r>
            <a:r>
              <a:rPr lang="en-US" sz="1300" b="1" dirty="0" smtClean="0">
                <a:latin typeface="Courier New" panose="02070309020205020404" pitchFamily="49" charset="0"/>
                <a:cs typeface="Courier New" panose="02070309020205020404" pitchFamily="49" charset="0"/>
              </a:rPr>
              <a:t>(*</a:t>
            </a:r>
            <a:r>
              <a:rPr lang="en-US" sz="1300" b="1" dirty="0" err="1" smtClean="0">
                <a:solidFill>
                  <a:srgbClr val="FF0000"/>
                </a:solidFill>
                <a:latin typeface="Courier New" panose="02070309020205020404" pitchFamily="49" charset="0"/>
                <a:cs typeface="Courier New" panose="02070309020205020404" pitchFamily="49" charset="0"/>
              </a:rPr>
              <a:t>pNext</a:t>
            </a:r>
            <a:r>
              <a:rPr lang="en-US" sz="1300" b="1" dirty="0" smtClean="0">
                <a:latin typeface="Courier New" panose="02070309020205020404" pitchFamily="49" charset="0"/>
                <a:cs typeface="Courier New" panose="02070309020205020404" pitchFamily="49" charset="0"/>
              </a:rPr>
              <a:t>);       // save as convex hull</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solidFill>
                  <a:srgbClr val="0000FF"/>
                </a:solidFill>
                <a:latin typeface="Courier New" panose="02070309020205020404" pitchFamily="49" charset="0"/>
                <a:cs typeface="Courier New" panose="02070309020205020404" pitchFamily="49" charset="0"/>
              </a:rPr>
              <a:t>dir</a:t>
            </a:r>
            <a:r>
              <a:rPr lang="en-US" sz="1300" b="1" dirty="0" smtClean="0">
                <a:latin typeface="Courier New" panose="02070309020205020404" pitchFamily="49" charset="0"/>
                <a:cs typeface="Courier New" panose="02070309020205020404" pitchFamily="49" charset="0"/>
              </a:rPr>
              <a:t> = normalize(*</a:t>
            </a:r>
            <a:r>
              <a:rPr lang="en-US" sz="1300" b="1" dirty="0" err="1" smtClean="0">
                <a:solidFill>
                  <a:srgbClr val="FF0000"/>
                </a:solidFill>
                <a:latin typeface="Courier New" panose="02070309020205020404" pitchFamily="49" charset="0"/>
                <a:cs typeface="Courier New" panose="02070309020205020404" pitchFamily="49" charset="0"/>
              </a:rPr>
              <a:t>pNext</a:t>
            </a:r>
            <a:r>
              <a:rPr lang="en-US" sz="1300" b="1" dirty="0" smtClean="0">
                <a:latin typeface="Courier New" panose="02070309020205020404" pitchFamily="49" charset="0"/>
                <a:cs typeface="Courier New" panose="02070309020205020404" pitchFamily="49" charset="0"/>
              </a:rPr>
              <a:t> –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pCur</a:t>
            </a:r>
            <a:r>
              <a:rPr lang="en-US" sz="1300" b="1" dirty="0" smtClean="0">
                <a:latin typeface="Courier New" panose="02070309020205020404" pitchFamily="49" charset="0"/>
                <a:cs typeface="Courier New" panose="02070309020205020404" pitchFamily="49" charset="0"/>
              </a:rPr>
              <a:t>); // prepare for next</a:t>
            </a:r>
            <a:endParaRPr lang="en-US" sz="1300" b="1" dirty="0">
              <a:latin typeface="Courier New" panose="02070309020205020404" pitchFamily="49" charset="0"/>
              <a:cs typeface="Courier New" panose="02070309020205020404" pitchFamily="49" charset="0"/>
            </a:endParaRP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pCur</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a:t>
            </a:r>
            <a:r>
              <a:rPr lang="en-US" sz="1300" b="1" dirty="0" err="1" smtClean="0">
                <a:solidFill>
                  <a:srgbClr val="FF0000"/>
                </a:solidFill>
                <a:latin typeface="Courier New" panose="02070309020205020404" pitchFamily="49" charset="0"/>
                <a:cs typeface="Courier New" panose="02070309020205020404" pitchFamily="49" charset="0"/>
              </a:rPr>
              <a:t>pNext</a:t>
            </a:r>
            <a:r>
              <a:rPr lang="en-US" sz="1300" b="1" dirty="0">
                <a:latin typeface="Courier New" panose="02070309020205020404" pitchFamily="49" charset="0"/>
                <a:cs typeface="Courier New" panose="02070309020205020404" pitchFamily="49" charset="0"/>
              </a:rPr>
              <a:t>;</a:t>
            </a:r>
          </a:p>
          <a:p>
            <a:r>
              <a:rPr lang="hu-HU" sz="1300" b="1" dirty="0" smtClean="0">
                <a:latin typeface="Courier New" panose="02070309020205020404" pitchFamily="49" charset="0"/>
                <a:cs typeface="Courier New" panose="02070309020205020404" pitchFamily="49" charset="0"/>
              </a:rPr>
              <a:t>   </a:t>
            </a:r>
            <a:r>
              <a:rPr lang="en-US" sz="1300" b="1" dirty="0" smtClean="0">
                <a:latin typeface="Courier New" panose="02070309020205020404" pitchFamily="49" charset="0"/>
                <a:cs typeface="Courier New" panose="02070309020205020404" pitchFamily="49" charset="0"/>
              </a:rPr>
              <a:t>} while(</a:t>
            </a:r>
            <a:r>
              <a:rPr lang="en-US" sz="1300" b="1" dirty="0" err="1" smtClean="0">
                <a:solidFill>
                  <a:schemeClr val="accent6">
                    <a:lumMod val="75000"/>
                  </a:schemeClr>
                </a:solidFill>
                <a:latin typeface="Courier New" panose="02070309020205020404" pitchFamily="49" charset="0"/>
                <a:cs typeface="Courier New" panose="02070309020205020404" pitchFamily="49" charset="0"/>
              </a:rPr>
              <a:t>pLow</a:t>
            </a:r>
            <a:r>
              <a:rPr lang="en-US" sz="1300" b="1" dirty="0" smtClean="0">
                <a:latin typeface="Courier New" panose="02070309020205020404" pitchFamily="49" charset="0"/>
                <a:cs typeface="Courier New" panose="02070309020205020404" pitchFamily="49" charset="0"/>
              </a:rPr>
              <a:t> </a:t>
            </a:r>
            <a:r>
              <a:rPr lang="en-US" sz="1300" b="1" dirty="0">
                <a:latin typeface="Courier New" panose="02070309020205020404" pitchFamily="49" charset="0"/>
                <a:cs typeface="Courier New" panose="02070309020205020404" pitchFamily="49" charset="0"/>
              </a:rPr>
              <a:t>!= </a:t>
            </a:r>
            <a:r>
              <a:rPr lang="en-US" sz="1300" b="1" dirty="0" err="1" smtClean="0">
                <a:solidFill>
                  <a:srgbClr val="FF0000"/>
                </a:solidFill>
                <a:latin typeface="Courier New" panose="02070309020205020404" pitchFamily="49" charset="0"/>
                <a:cs typeface="Courier New" panose="02070309020205020404" pitchFamily="49" charset="0"/>
              </a:rPr>
              <a:t>pNext</a:t>
            </a:r>
            <a:r>
              <a:rPr lang="en-US" sz="1300" b="1" dirty="0" smtClean="0">
                <a:latin typeface="Courier New" panose="02070309020205020404" pitchFamily="49" charset="0"/>
                <a:cs typeface="Courier New" panose="02070309020205020404" pitchFamily="49" charset="0"/>
              </a:rPr>
              <a:t>);</a:t>
            </a:r>
          </a:p>
          <a:p>
            <a:r>
              <a:rPr lang="en-US" sz="1300" b="1" dirty="0" smtClean="0">
                <a:latin typeface="Courier New" panose="02070309020205020404" pitchFamily="49" charset="0"/>
                <a:cs typeface="Courier New" panose="02070309020205020404" pitchFamily="49" charset="0"/>
              </a:rPr>
              <a:t>}</a:t>
            </a:r>
            <a:endParaRPr lang="en-US" sz="1300" b="1" dirty="0">
              <a:latin typeface="Courier New" panose="02070309020205020404" pitchFamily="49" charset="0"/>
              <a:cs typeface="Courier New" panose="02070309020205020404" pitchFamily="49"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4" t="7819" r="1601" b="586"/>
          <a:stretch/>
        </p:blipFill>
        <p:spPr bwMode="auto">
          <a:xfrm>
            <a:off x="5760000" y="131870"/>
            <a:ext cx="3276000" cy="24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gyenes összekötő nyíllal 6"/>
          <p:cNvCxnSpPr/>
          <p:nvPr/>
        </p:nvCxnSpPr>
        <p:spPr>
          <a:xfrm flipV="1">
            <a:off x="6206068" y="788198"/>
            <a:ext cx="1656184" cy="1564815"/>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5508104" y="2367127"/>
            <a:ext cx="3469488" cy="13503"/>
          </a:xfrm>
          <a:prstGeom prst="line">
            <a:avLst/>
          </a:prstGeom>
          <a:ln w="28575">
            <a:solidFill>
              <a:srgbClr val="0000FF"/>
            </a:solidFill>
            <a:prstDash val="dash"/>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flipV="1">
            <a:off x="5508104" y="1827068"/>
            <a:ext cx="3377048" cy="661573"/>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V="1">
            <a:off x="6135216" y="2129347"/>
            <a:ext cx="1171223" cy="25128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V="1">
            <a:off x="7357412" y="1400266"/>
            <a:ext cx="144016" cy="757588"/>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Egyenes összekötő nyíllal 11"/>
          <p:cNvCxnSpPr/>
          <p:nvPr/>
        </p:nvCxnSpPr>
        <p:spPr>
          <a:xfrm flipV="1">
            <a:off x="7330008" y="1652294"/>
            <a:ext cx="999512" cy="50556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Ellipszis 12"/>
          <p:cNvSpPr/>
          <p:nvPr/>
        </p:nvSpPr>
        <p:spPr>
          <a:xfrm>
            <a:off x="6078644" y="2245614"/>
            <a:ext cx="252028" cy="24302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568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6772" y="66562"/>
            <a:ext cx="8229600" cy="857250"/>
          </a:xfrm>
        </p:spPr>
        <p:txBody>
          <a:bodyPr/>
          <a:lstStyle/>
          <a:p>
            <a:r>
              <a:rPr lang="en-US" dirty="0" err="1" smtClean="0">
                <a:solidFill>
                  <a:srgbClr val="FF0000"/>
                </a:solidFill>
              </a:rPr>
              <a:t>Virtu</a:t>
            </a:r>
            <a:r>
              <a:rPr lang="hu-HU" dirty="0" err="1" smtClean="0">
                <a:solidFill>
                  <a:srgbClr val="FF0000"/>
                </a:solidFill>
              </a:rPr>
              <a:t>ális</a:t>
            </a:r>
            <a:r>
              <a:rPr lang="hu-HU" dirty="0" smtClean="0">
                <a:solidFill>
                  <a:srgbClr val="FF0000"/>
                </a:solidFill>
              </a:rPr>
              <a:t> világ és megjelenítése</a:t>
            </a:r>
            <a:endParaRPr lang="en-US" dirty="0">
              <a:solidFill>
                <a:srgbClr val="FF0000"/>
              </a:solidFill>
            </a:endParaRPr>
          </a:p>
        </p:txBody>
      </p:sp>
      <p:sp>
        <p:nvSpPr>
          <p:cNvPr id="5" name="Téglalap 4"/>
          <p:cNvSpPr/>
          <p:nvPr/>
        </p:nvSpPr>
        <p:spPr>
          <a:xfrm>
            <a:off x="251520" y="771550"/>
            <a:ext cx="8892480" cy="4462760"/>
          </a:xfrm>
          <a:prstGeom prst="rect">
            <a:avLst/>
          </a:prstGeom>
        </p:spPr>
        <p:txBody>
          <a:bodyPr wrap="square">
            <a:spAutoFit/>
          </a:bodyPr>
          <a:lstStyle/>
          <a:p>
            <a:endParaRPr lang="en-US" sz="600" b="1" dirty="0">
              <a:latin typeface="Courier New" panose="02070309020205020404" pitchFamily="49" charset="0"/>
              <a:cs typeface="Courier New" panose="02070309020205020404" pitchFamily="49" charset="0"/>
            </a:endParaRPr>
          </a:p>
          <a:p>
            <a:r>
              <a:rPr lang="hu-HU" sz="1600" b="1" dirty="0" err="1" smtClean="0">
                <a:solidFill>
                  <a:srgbClr val="00B050"/>
                </a:solidFill>
                <a:latin typeface="Courier New" panose="02070309020205020404" pitchFamily="49" charset="0"/>
                <a:cs typeface="Courier New" panose="02070309020205020404" pitchFamily="49" charset="0"/>
              </a:rPr>
              <a:t>ConvexHull</a:t>
            </a:r>
            <a:r>
              <a:rPr lang="hu-HU" sz="1600" b="1" dirty="0" smtClean="0">
                <a:solidFill>
                  <a:srgbClr val="00B050"/>
                </a:solidFill>
                <a:latin typeface="Courier New" panose="02070309020205020404" pitchFamily="49" charset="0"/>
                <a:cs typeface="Courier New" panose="02070309020205020404" pitchFamily="49" charset="0"/>
              </a:rPr>
              <a:t> </a:t>
            </a:r>
            <a:r>
              <a:rPr lang="hu-HU" sz="1600" b="1" dirty="0">
                <a:solidFill>
                  <a:srgbClr val="00B050"/>
                </a:solidFill>
                <a:latin typeface="Courier New" panose="02070309020205020404" pitchFamily="49" charset="0"/>
                <a:cs typeface="Courier New" panose="02070309020205020404" pitchFamily="49" charset="0"/>
              </a:rPr>
              <a:t>* </a:t>
            </a:r>
            <a:r>
              <a:rPr lang="en-US" sz="1600" b="1" dirty="0" smtClean="0">
                <a:solidFill>
                  <a:srgbClr val="00B050"/>
                </a:solidFill>
                <a:latin typeface="Courier New" panose="02070309020205020404" pitchFamily="49" charset="0"/>
                <a:cs typeface="Courier New" panose="02070309020205020404" pitchFamily="49" charset="0"/>
              </a:rPr>
              <a:t>world</a:t>
            </a:r>
            <a:r>
              <a:rPr lang="hu-HU" sz="1600" b="1" dirty="0" smtClean="0">
                <a:solidFill>
                  <a:srgbClr val="00B050"/>
                </a:solidFill>
                <a:latin typeface="Courier New" panose="02070309020205020404" pitchFamily="49" charset="0"/>
                <a:cs typeface="Courier New" panose="02070309020205020404" pitchFamily="49" charset="0"/>
              </a:rPr>
              <a:t>;</a:t>
            </a:r>
            <a:endParaRPr lang="hu-HU" sz="1600" b="1" dirty="0">
              <a:solidFill>
                <a:srgbClr val="00B050"/>
              </a:solidFill>
              <a:latin typeface="Courier New" panose="02070309020205020404" pitchFamily="49" charset="0"/>
              <a:cs typeface="Courier New" panose="02070309020205020404" pitchFamily="49" charset="0"/>
            </a:endParaRPr>
          </a:p>
          <a:p>
            <a:r>
              <a:rPr lang="hu-HU" sz="1600" b="1" dirty="0">
                <a:solidFill>
                  <a:srgbClr val="FF0000"/>
                </a:solidFill>
                <a:latin typeface="Courier New" panose="02070309020205020404" pitchFamily="49" charset="0"/>
                <a:cs typeface="Courier New" panose="02070309020205020404" pitchFamily="49" charset="0"/>
              </a:rPr>
              <a:t>vec2 * </a:t>
            </a:r>
            <a:r>
              <a:rPr lang="hu-HU" sz="1600" b="1" dirty="0" err="1">
                <a:solidFill>
                  <a:srgbClr val="FF0000"/>
                </a:solidFill>
                <a:latin typeface="Courier New" panose="02070309020205020404" pitchFamily="49" charset="0"/>
                <a:cs typeface="Courier New" panose="02070309020205020404" pitchFamily="49" charset="0"/>
              </a:rPr>
              <a:t>pickedPoint</a:t>
            </a:r>
            <a:r>
              <a:rPr lang="hu-HU" sz="1600" b="1" dirty="0">
                <a:solidFill>
                  <a:srgbClr val="FF0000"/>
                </a:solidFill>
                <a:latin typeface="Courier New" panose="02070309020205020404" pitchFamily="49" charset="0"/>
                <a:cs typeface="Courier New" panose="02070309020205020404" pitchFamily="49" charset="0"/>
              </a:rPr>
              <a:t> = </a:t>
            </a:r>
            <a:r>
              <a:rPr lang="hu-HU" sz="1600" b="1" dirty="0" err="1">
                <a:solidFill>
                  <a:srgbClr val="FF0000"/>
                </a:solidFill>
                <a:latin typeface="Courier New" panose="02070309020205020404" pitchFamily="49" charset="0"/>
                <a:cs typeface="Courier New" panose="02070309020205020404" pitchFamily="49" charset="0"/>
              </a:rPr>
              <a:t>nullptr</a:t>
            </a:r>
            <a:r>
              <a:rPr lang="hu-HU" sz="1600" b="1" dirty="0">
                <a:solidFill>
                  <a:srgbClr val="FF0000"/>
                </a:solidFill>
                <a:latin typeface="Courier New" panose="02070309020205020404" pitchFamily="49" charset="0"/>
                <a:cs typeface="Courier New" panose="02070309020205020404" pitchFamily="49" charset="0"/>
              </a:rPr>
              <a:t>;</a:t>
            </a:r>
            <a:endParaRPr lang="en-US" sz="1600" b="1" dirty="0">
              <a:solidFill>
                <a:srgbClr val="FF0000"/>
              </a:solidFill>
              <a:latin typeface="Courier New" panose="02070309020205020404" pitchFamily="49" charset="0"/>
              <a:cs typeface="Courier New" panose="02070309020205020404" pitchFamily="49" charset="0"/>
            </a:endParaRPr>
          </a:p>
          <a:p>
            <a:r>
              <a:rPr lang="en-US" sz="1600" b="1" dirty="0" err="1">
                <a:solidFill>
                  <a:schemeClr val="accent6">
                    <a:lumMod val="50000"/>
                  </a:schemeClr>
                </a:solidFill>
                <a:latin typeface="Courier New" panose="02070309020205020404" pitchFamily="49" charset="0"/>
                <a:cs typeface="Courier New" panose="02070309020205020404" pitchFamily="49" charset="0"/>
              </a:rPr>
              <a:t>GPUProgram</a:t>
            </a:r>
            <a:r>
              <a:rPr lang="en-US" sz="1600" b="1" dirty="0">
                <a:solidFill>
                  <a:schemeClr val="accent6">
                    <a:lumMod val="50000"/>
                  </a:schemeClr>
                </a:solidFill>
                <a:latin typeface="Courier New" panose="02070309020205020404" pitchFamily="49" charset="0"/>
                <a:cs typeface="Courier New" panose="02070309020205020404" pitchFamily="49" charset="0"/>
              </a:rPr>
              <a:t> </a:t>
            </a:r>
            <a:r>
              <a:rPr lang="en-US" sz="1600" b="1" dirty="0" err="1">
                <a:solidFill>
                  <a:schemeClr val="accent6">
                    <a:lumMod val="50000"/>
                  </a:schemeClr>
                </a:solidFill>
                <a:latin typeface="Courier New" panose="02070309020205020404" pitchFamily="49" charset="0"/>
                <a:cs typeface="Courier New" panose="02070309020205020404" pitchFamily="49" charset="0"/>
              </a:rPr>
              <a:t>gpuProgram</a:t>
            </a:r>
            <a:r>
              <a:rPr lang="en-US" sz="1600" b="1" dirty="0" smtClean="0">
                <a:latin typeface="Courier New" panose="02070309020205020404" pitchFamily="49" charset="0"/>
                <a:cs typeface="Courier New" panose="02070309020205020404" pitchFamily="49" charset="0"/>
              </a:rPr>
              <a:t>;</a:t>
            </a:r>
          </a:p>
          <a:p>
            <a:endParaRPr lang="en-US" sz="105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void </a:t>
            </a:r>
            <a:r>
              <a:rPr lang="en-US" sz="1600" b="1" u="sng" dirty="0" err="1">
                <a:latin typeface="Courier New" panose="02070309020205020404" pitchFamily="49" charset="0"/>
                <a:cs typeface="Courier New" panose="02070309020205020404" pitchFamily="49" charset="0"/>
              </a:rPr>
              <a:t>onInitialization</a:t>
            </a:r>
            <a:r>
              <a:rPr lang="en-US" sz="1600" b="1" u="sng"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glViewport</a:t>
            </a:r>
            <a:r>
              <a:rPr lang="en-US" sz="1600" b="1" dirty="0">
                <a:latin typeface="Courier New" panose="02070309020205020404" pitchFamily="49" charset="0"/>
                <a:cs typeface="Courier New" panose="02070309020205020404" pitchFamily="49" charset="0"/>
              </a:rPr>
              <a:t>(0, 0, </a:t>
            </a:r>
            <a:r>
              <a:rPr lang="en-US" sz="1600" b="1" dirty="0" err="1">
                <a:latin typeface="Courier New" panose="02070309020205020404" pitchFamily="49" charset="0"/>
                <a:cs typeface="Courier New" panose="02070309020205020404" pitchFamily="49" charset="0"/>
              </a:rPr>
              <a:t>windowWidth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windowHeight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glLineWidth</a:t>
            </a:r>
            <a:r>
              <a:rPr lang="en-US" sz="1600" b="1" dirty="0">
                <a:latin typeface="Courier New" panose="02070309020205020404" pitchFamily="49" charset="0"/>
                <a:cs typeface="Courier New" panose="02070309020205020404" pitchFamily="49" charset="0"/>
              </a:rPr>
              <a:t>(2);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glPointSize</a:t>
            </a:r>
            <a:r>
              <a:rPr lang="en-US" sz="1600" b="1" dirty="0" smtClean="0">
                <a:latin typeface="Courier New" panose="02070309020205020404" pitchFamily="49" charset="0"/>
                <a:cs typeface="Courier New" panose="02070309020205020404" pitchFamily="49" charset="0"/>
              </a:rPr>
              <a:t>(10</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solidFill>
                  <a:srgbClr val="00B050"/>
                </a:solidFill>
                <a:latin typeface="Courier New" panose="02070309020205020404" pitchFamily="49" charset="0"/>
                <a:cs typeface="Courier New" panose="02070309020205020404" pitchFamily="49" charset="0"/>
              </a:rPr>
              <a:t>world </a:t>
            </a:r>
            <a:r>
              <a:rPr lang="en-US" sz="1600" b="1" dirty="0">
                <a:solidFill>
                  <a:srgbClr val="00B050"/>
                </a:solidFill>
                <a:latin typeface="Courier New" panose="02070309020205020404" pitchFamily="49" charset="0"/>
                <a:cs typeface="Courier New" panose="02070309020205020404" pitchFamily="49" charset="0"/>
              </a:rPr>
              <a:t>= new </a:t>
            </a:r>
            <a:r>
              <a:rPr lang="en-US" sz="1600" b="1" dirty="0" err="1">
                <a:solidFill>
                  <a:srgbClr val="00B050"/>
                </a:solidFill>
                <a:latin typeface="Courier New" panose="02070309020205020404" pitchFamily="49" charset="0"/>
                <a:cs typeface="Courier New" panose="02070309020205020404" pitchFamily="49" charset="0"/>
              </a:rPr>
              <a:t>ConvexHull</a:t>
            </a:r>
            <a:r>
              <a:rPr lang="en-US" sz="1600" b="1" dirty="0">
                <a:solidFill>
                  <a:srgbClr val="00B050"/>
                </a:solidFill>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solidFill>
                  <a:schemeClr val="accent6">
                    <a:lumMod val="50000"/>
                  </a:schemeClr>
                </a:solidFill>
                <a:latin typeface="Courier New" panose="02070309020205020404" pitchFamily="49" charset="0"/>
                <a:cs typeface="Courier New" panose="02070309020205020404" pitchFamily="49" charset="0"/>
              </a:rPr>
              <a:t>gpuProgram.create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vertexSrc</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fragmentSrc</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fragmentColor</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a:t>
            </a:r>
          </a:p>
          <a:p>
            <a:endParaRPr lang="en-US" sz="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void </a:t>
            </a:r>
            <a:r>
              <a:rPr lang="en-US" sz="1600" b="1" u="sng" dirty="0" err="1">
                <a:latin typeface="Courier New" panose="02070309020205020404" pitchFamily="49" charset="0"/>
                <a:cs typeface="Courier New" panose="02070309020205020404" pitchFamily="49" charset="0"/>
              </a:rPr>
              <a:t>onDisplay</a:t>
            </a:r>
            <a:r>
              <a:rPr lang="en-US" sz="1600" b="1" u="sng"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glClearColor</a:t>
            </a:r>
            <a:r>
              <a:rPr lang="en-US" sz="1600" b="1" dirty="0">
                <a:latin typeface="Courier New" panose="02070309020205020404" pitchFamily="49" charset="0"/>
                <a:cs typeface="Courier New" panose="02070309020205020404" pitchFamily="49" charset="0"/>
              </a:rPr>
              <a:t>(0, 0, 0, 0); </a:t>
            </a:r>
            <a:endParaRPr lang="en-US" sz="1600" b="1" dirty="0" smtClean="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glClear</a:t>
            </a:r>
            <a:r>
              <a:rPr lang="en-US" sz="1600" b="1" dirty="0" smtClean="0">
                <a:latin typeface="Courier New" panose="02070309020205020404" pitchFamily="49" charset="0"/>
                <a:cs typeface="Courier New" panose="02070309020205020404" pitchFamily="49" charset="0"/>
              </a:rPr>
              <a:t>(GL_COLOR_BUFFER_BIT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smtClean="0">
                <a:solidFill>
                  <a:srgbClr val="00B050"/>
                </a:solidFill>
                <a:latin typeface="Courier New" panose="02070309020205020404" pitchFamily="49" charset="0"/>
                <a:cs typeface="Courier New" panose="02070309020205020404" pitchFamily="49" charset="0"/>
              </a:rPr>
              <a:t>world-</a:t>
            </a:r>
            <a:r>
              <a:rPr lang="en-US" sz="1600" b="1" dirty="0">
                <a:solidFill>
                  <a:srgbClr val="00B050"/>
                </a:solidFill>
                <a:latin typeface="Courier New" panose="02070309020205020404" pitchFamily="49" charset="0"/>
                <a:cs typeface="Courier New" panose="02070309020205020404" pitchFamily="49" charset="0"/>
              </a:rPr>
              <a:t>&gt;Draw();</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glutSwapBuffers</a:t>
            </a:r>
            <a:r>
              <a:rPr lang="en-US" sz="1600" b="1" dirty="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61075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215516" y="807554"/>
            <a:ext cx="8840920" cy="4416594"/>
          </a:xfrm>
          <a:prstGeom prst="rect">
            <a:avLst/>
          </a:prstGeom>
          <a:noFill/>
        </p:spPr>
        <p:txBody>
          <a:bodyPr wrap="square" rtlCol="0">
            <a:spAutoFit/>
          </a:bodyPr>
          <a:lstStyle/>
          <a:p>
            <a:r>
              <a:rPr lang="en-US" sz="1400" b="1" dirty="0" smtClean="0">
                <a:solidFill>
                  <a:srgbClr val="0000FF"/>
                </a:solidFill>
                <a:latin typeface="Courier New" panose="02070309020205020404" pitchFamily="49" charset="0"/>
                <a:cs typeface="Courier New" panose="02070309020205020404" pitchFamily="49" charset="0"/>
              </a:rPr>
              <a:t>vec2 </a:t>
            </a:r>
            <a:r>
              <a:rPr lang="en-US" sz="1400" b="1" dirty="0" err="1">
                <a:solidFill>
                  <a:srgbClr val="0000FF"/>
                </a:solidFill>
                <a:latin typeface="Courier New" panose="02070309020205020404" pitchFamily="49" charset="0"/>
                <a:cs typeface="Courier New" panose="02070309020205020404" pitchFamily="49" charset="0"/>
              </a:rPr>
              <a:t>PixelToNDC</a:t>
            </a:r>
            <a:r>
              <a:rPr lang="en-US" sz="1400" b="1" dirty="0">
                <a:solidFill>
                  <a:srgbClr val="0000FF"/>
                </a:solidFill>
                <a:latin typeface="Courier New" panose="02070309020205020404" pitchFamily="49" charset="0"/>
                <a:cs typeface="Courier New" panose="02070309020205020404" pitchFamily="49" charset="0"/>
              </a:rPr>
              <a:t>(</a:t>
            </a:r>
            <a:r>
              <a:rPr lang="en-US" sz="1400" b="1" dirty="0" err="1">
                <a:solidFill>
                  <a:srgbClr val="0000FF"/>
                </a:solidFill>
                <a:latin typeface="Courier New" panose="02070309020205020404" pitchFamily="49" charset="0"/>
                <a:cs typeface="Courier New" panose="02070309020205020404" pitchFamily="49" charset="0"/>
              </a:rPr>
              <a:t>int</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pX</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int</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pY</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a:t>
            </a:r>
            <a:r>
              <a:rPr lang="hu-HU" sz="1400" b="1" dirty="0" smtClean="0">
                <a:solidFill>
                  <a:srgbClr val="0000FF"/>
                </a:solidFill>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 if full viewport!</a:t>
            </a:r>
            <a:endParaRPr lang="en-US" sz="1400" b="1" dirty="0">
              <a:solidFill>
                <a:srgbClr val="0000FF"/>
              </a:solidFill>
              <a:latin typeface="Courier New" panose="02070309020205020404" pitchFamily="49" charset="0"/>
              <a:cs typeface="Courier New" panose="02070309020205020404" pitchFamily="49" charset="0"/>
            </a:endParaRPr>
          </a:p>
          <a:p>
            <a:r>
              <a:rPr lang="en-US" sz="1400" b="1" dirty="0" smtClean="0">
                <a:solidFill>
                  <a:srgbClr val="0000FF"/>
                </a:solidFill>
                <a:latin typeface="Courier New" panose="02070309020205020404" pitchFamily="49" charset="0"/>
                <a:cs typeface="Courier New" panose="02070309020205020404" pitchFamily="49" charset="0"/>
              </a:rPr>
              <a:t>   return vec2(2.0f </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pX</a:t>
            </a:r>
            <a:r>
              <a:rPr lang="en-US" sz="1400" b="1" dirty="0">
                <a:solidFill>
                  <a:srgbClr val="0000FF"/>
                </a:solidFill>
                <a:latin typeface="Courier New" panose="02070309020205020404" pitchFamily="49" charset="0"/>
                <a:cs typeface="Courier New" panose="02070309020205020404" pitchFamily="49" charset="0"/>
              </a:rPr>
              <a:t> / </a:t>
            </a:r>
            <a:r>
              <a:rPr lang="en-US" sz="1400" b="1" dirty="0" err="1">
                <a:solidFill>
                  <a:srgbClr val="0000FF"/>
                </a:solidFill>
                <a:latin typeface="Courier New" panose="02070309020205020404" pitchFamily="49" charset="0"/>
                <a:cs typeface="Courier New" panose="02070309020205020404" pitchFamily="49" charset="0"/>
              </a:rPr>
              <a:t>windowWidth</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 1</a:t>
            </a:r>
            <a:r>
              <a:rPr lang="hu-HU" sz="1400" b="1" dirty="0" smtClean="0">
                <a:solidFill>
                  <a:srgbClr val="0000FF"/>
                </a:solidFill>
                <a:latin typeface="Courier New" panose="02070309020205020404" pitchFamily="49" charset="0"/>
                <a:cs typeface="Courier New" panose="02070309020205020404" pitchFamily="49" charset="0"/>
              </a:rPr>
              <a:t>, </a:t>
            </a:r>
            <a:r>
              <a:rPr lang="en-US" sz="1400" b="1" dirty="0" smtClean="0">
                <a:solidFill>
                  <a:srgbClr val="0000FF"/>
                </a:solidFill>
                <a:latin typeface="Courier New" panose="02070309020205020404" pitchFamily="49" charset="0"/>
                <a:cs typeface="Courier New" panose="02070309020205020404" pitchFamily="49" charset="0"/>
              </a:rPr>
              <a:t>1 – 2.0f </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pY</a:t>
            </a:r>
            <a:r>
              <a:rPr lang="en-US" sz="1400" b="1" dirty="0">
                <a:solidFill>
                  <a:srgbClr val="0000FF"/>
                </a:solidFill>
                <a:latin typeface="Courier New" panose="02070309020205020404" pitchFamily="49" charset="0"/>
                <a:cs typeface="Courier New" panose="02070309020205020404" pitchFamily="49" charset="0"/>
              </a:rPr>
              <a:t> / </a:t>
            </a:r>
            <a:r>
              <a:rPr lang="en-US" sz="1400" b="1" dirty="0" err="1" smtClean="0">
                <a:solidFill>
                  <a:srgbClr val="0000FF"/>
                </a:solidFill>
                <a:latin typeface="Courier New" panose="02070309020205020404" pitchFamily="49" charset="0"/>
                <a:cs typeface="Courier New" panose="02070309020205020404" pitchFamily="49" charset="0"/>
              </a:rPr>
              <a:t>windowHeight</a:t>
            </a:r>
            <a:r>
              <a:rPr lang="en-US" sz="1400" b="1" dirty="0" smtClean="0">
                <a:solidFill>
                  <a:srgbClr val="0000FF"/>
                </a:solidFill>
                <a:latin typeface="Courier New" panose="02070309020205020404" pitchFamily="49" charset="0"/>
                <a:cs typeface="Courier New" panose="02070309020205020404" pitchFamily="49" charset="0"/>
              </a:rPr>
              <a:t>);</a:t>
            </a:r>
            <a:endParaRPr lang="en-US" sz="1400" b="1" dirty="0">
              <a:solidFill>
                <a:srgbClr val="0000FF"/>
              </a:solidFill>
              <a:latin typeface="Courier New" panose="02070309020205020404" pitchFamily="49" charset="0"/>
              <a:cs typeface="Courier New" panose="02070309020205020404" pitchFamily="49" charset="0"/>
            </a:endParaRPr>
          </a:p>
          <a:p>
            <a:r>
              <a:rPr lang="en-US" sz="1400" b="1" dirty="0" smtClean="0">
                <a:solidFill>
                  <a:srgbClr val="0000FF"/>
                </a:solidFill>
                <a:latin typeface="Courier New" panose="02070309020205020404" pitchFamily="49" charset="0"/>
                <a:cs typeface="Courier New" panose="02070309020205020404" pitchFamily="49" charset="0"/>
              </a:rPr>
              <a:t>}</a:t>
            </a:r>
          </a:p>
          <a:p>
            <a:endParaRPr lang="en-US" sz="7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void </a:t>
            </a:r>
            <a:r>
              <a:rPr lang="en-US" sz="1400" b="1" u="sng" dirty="0" err="1">
                <a:latin typeface="Courier New" panose="02070309020205020404" pitchFamily="49" charset="0"/>
                <a:cs typeface="Courier New" panose="02070309020205020404" pitchFamily="49" charset="0"/>
              </a:rPr>
              <a:t>onMouse</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int</a:t>
            </a:r>
            <a:r>
              <a:rPr lang="en-US" sz="1400" b="1" dirty="0">
                <a:latin typeface="Courier New" panose="02070309020205020404" pitchFamily="49" charset="0"/>
                <a:cs typeface="Courier New" panose="02070309020205020404" pitchFamily="49" charset="0"/>
              </a:rPr>
              <a:t> button, </a:t>
            </a:r>
            <a:r>
              <a:rPr lang="en-US" sz="1400" b="1" dirty="0" err="1">
                <a:latin typeface="Courier New" panose="02070309020205020404" pitchFamily="49" charset="0"/>
                <a:cs typeface="Courier New" panose="02070309020205020404" pitchFamily="49" charset="0"/>
              </a:rPr>
              <a:t>int</a:t>
            </a:r>
            <a:r>
              <a:rPr lang="en-US" sz="1400" b="1" dirty="0">
                <a:latin typeface="Courier New" panose="02070309020205020404" pitchFamily="49" charset="0"/>
                <a:cs typeface="Courier New" panose="02070309020205020404" pitchFamily="49" charset="0"/>
              </a:rPr>
              <a:t> state, </a:t>
            </a:r>
            <a:r>
              <a:rPr lang="en-US" sz="1400" b="1" dirty="0" err="1">
                <a:latin typeface="Courier New" panose="02070309020205020404" pitchFamily="49" charset="0"/>
                <a:cs typeface="Courier New" panose="02070309020205020404" pitchFamily="49" charset="0"/>
              </a:rPr>
              <a:t>int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pX</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int</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pY</a:t>
            </a:r>
            <a:r>
              <a:rPr lang="en-US" sz="1400" b="1" dirty="0">
                <a:latin typeface="Courier New" panose="02070309020205020404" pitchFamily="49" charset="0"/>
                <a:cs typeface="Courier New" panose="02070309020205020404" pitchFamily="49" charset="0"/>
              </a:rPr>
              <a:t>) {</a:t>
            </a:r>
          </a:p>
          <a:p>
            <a:r>
              <a:rPr lang="en-US" sz="1400" b="1" dirty="0" smtClean="0">
                <a:latin typeface="Courier New" panose="02070309020205020404" pitchFamily="49" charset="0"/>
                <a:cs typeface="Courier New" panose="02070309020205020404" pitchFamily="49" charset="0"/>
              </a:rPr>
              <a:t>   if </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button == GLUT_LEFT_BUTTON </a:t>
            </a:r>
            <a:r>
              <a:rPr lang="en-US" sz="1400" b="1" dirty="0">
                <a:latin typeface="Courier New" panose="02070309020205020404" pitchFamily="49" charset="0"/>
                <a:cs typeface="Courier New" panose="02070309020205020404" pitchFamily="49" charset="0"/>
              </a:rPr>
              <a:t>&amp;&amp; </a:t>
            </a:r>
            <a:r>
              <a:rPr lang="en-US" sz="1400" b="1" dirty="0" smtClean="0">
                <a:latin typeface="Courier New" panose="02070309020205020404" pitchFamily="49" charset="0"/>
                <a:cs typeface="Courier New" panose="02070309020205020404" pitchFamily="49" charset="0"/>
              </a:rPr>
              <a:t>state == GLUT_DOWN)</a:t>
            </a:r>
            <a:r>
              <a:rPr lang="hu-HU"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smtClean="0">
                <a:solidFill>
                  <a:srgbClr val="00B050"/>
                </a:solidFill>
                <a:latin typeface="Courier New" panose="02070309020205020404" pitchFamily="49" charset="0"/>
                <a:cs typeface="Courier New" panose="02070309020205020404" pitchFamily="49" charset="0"/>
              </a:rPr>
              <a:t>world-</a:t>
            </a:r>
            <a:r>
              <a:rPr lang="en-US" sz="1400" b="1" dirty="0">
                <a:solidFill>
                  <a:srgbClr val="00B050"/>
                </a:solidFill>
                <a:latin typeface="Courier New" panose="02070309020205020404" pitchFamily="49" charset="0"/>
                <a:cs typeface="Courier New" panose="02070309020205020404" pitchFamily="49" charset="0"/>
              </a:rPr>
              <a:t>&gt;</a:t>
            </a:r>
            <a:r>
              <a:rPr lang="en-US" sz="1400" b="1" dirty="0" err="1">
                <a:solidFill>
                  <a:srgbClr val="00B050"/>
                </a:solidFill>
                <a:latin typeface="Courier New" panose="02070309020205020404" pitchFamily="49" charset="0"/>
                <a:cs typeface="Courier New" panose="02070309020205020404" pitchFamily="49" charset="0"/>
              </a:rPr>
              <a:t>addPoint</a:t>
            </a:r>
            <a:r>
              <a:rPr lang="en-US" sz="1400" b="1" dirty="0">
                <a:solidFill>
                  <a:srgbClr val="00B050"/>
                </a:solidFill>
                <a:latin typeface="Courier New" panose="02070309020205020404" pitchFamily="49" charset="0"/>
                <a:cs typeface="Courier New" panose="02070309020205020404" pitchFamily="49" charset="0"/>
              </a:rPr>
              <a:t>(</a:t>
            </a:r>
            <a:r>
              <a:rPr lang="en-US" sz="1400" b="1" dirty="0" err="1">
                <a:solidFill>
                  <a:srgbClr val="0000FF"/>
                </a:solidFill>
                <a:latin typeface="Courier New" panose="02070309020205020404" pitchFamily="49" charset="0"/>
                <a:cs typeface="Courier New" panose="02070309020205020404" pitchFamily="49" charset="0"/>
              </a:rPr>
              <a:t>PixelToNDC</a:t>
            </a:r>
            <a:r>
              <a:rPr lang="en-US" sz="1400" b="1" dirty="0">
                <a:solidFill>
                  <a:srgbClr val="0000FF"/>
                </a:solidFill>
                <a:latin typeface="Courier New" panose="02070309020205020404" pitchFamily="49" charset="0"/>
                <a:cs typeface="Courier New" panose="02070309020205020404" pitchFamily="49" charset="0"/>
              </a:rPr>
              <a:t>(</a:t>
            </a:r>
            <a:r>
              <a:rPr lang="en-US" sz="1400" b="1" dirty="0" err="1">
                <a:solidFill>
                  <a:srgbClr val="0000FF"/>
                </a:solidFill>
                <a:latin typeface="Courier New" panose="02070309020205020404" pitchFamily="49" charset="0"/>
                <a:cs typeface="Courier New" panose="02070309020205020404" pitchFamily="49" charset="0"/>
              </a:rPr>
              <a:t>pX</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pY</a:t>
            </a:r>
            <a:r>
              <a:rPr lang="en-US" sz="1400" b="1" dirty="0" smtClean="0">
                <a:solidFill>
                  <a:srgbClr val="0000FF"/>
                </a:solidFill>
                <a:latin typeface="Courier New" panose="02070309020205020404" pitchFamily="49" charset="0"/>
                <a:cs typeface="Courier New" panose="02070309020205020404" pitchFamily="49" charset="0"/>
              </a:rPr>
              <a:t>)</a:t>
            </a:r>
            <a:r>
              <a:rPr lang="en-US" sz="1400" b="1" dirty="0" smtClean="0">
                <a:solidFill>
                  <a:srgbClr val="00B05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smtClean="0">
                <a:solidFill>
                  <a:srgbClr val="00B050"/>
                </a:solidFill>
                <a:latin typeface="Courier New" panose="02070309020205020404" pitchFamily="49" charset="0"/>
                <a:cs typeface="Courier New" panose="02070309020205020404" pitchFamily="49" charset="0"/>
              </a:rPr>
              <a:t>world-&gt;update()</a:t>
            </a:r>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B0F0"/>
                </a:solidFill>
                <a:latin typeface="Courier New" panose="02070309020205020404" pitchFamily="49" charset="0"/>
                <a:cs typeface="Courier New" panose="02070309020205020404" pitchFamily="49" charset="0"/>
              </a:rPr>
              <a:t>glutPostRedisplay</a:t>
            </a:r>
            <a:r>
              <a:rPr lang="en-US" sz="1400" b="1" dirty="0">
                <a:solidFill>
                  <a:srgbClr val="00B0F0"/>
                </a:solidFill>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i="1" dirty="0">
                <a:latin typeface="Courier New" panose="02070309020205020404" pitchFamily="49" charset="0"/>
                <a:cs typeface="Courier New" panose="02070309020205020404" pitchFamily="49" charset="0"/>
              </a:rPr>
              <a:t>redraw</a:t>
            </a:r>
            <a:r>
              <a:rPr lang="en-US" sz="1400" b="1" dirty="0" smtClean="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if </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button == </a:t>
            </a:r>
            <a:r>
              <a:rPr lang="en-US" sz="1400" b="1" dirty="0" smtClean="0">
                <a:latin typeface="Courier New" panose="02070309020205020404" pitchFamily="49" charset="0"/>
                <a:cs typeface="Courier New" panose="02070309020205020404" pitchFamily="49" charset="0"/>
              </a:rPr>
              <a:t>GLUT_RIGHT_BUTTON &amp;&amp; state == GLUT_DOWN)</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FF0000"/>
                </a:solidFill>
                <a:latin typeface="Courier New" panose="02070309020205020404" pitchFamily="49" charset="0"/>
                <a:cs typeface="Courier New" panose="02070309020205020404" pitchFamily="49" charset="0"/>
              </a:rPr>
              <a:t>pickedPoint</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solidFill>
                  <a:srgbClr val="00B050"/>
                </a:solidFill>
                <a:latin typeface="Courier New" panose="02070309020205020404" pitchFamily="49" charset="0"/>
                <a:cs typeface="Courier New" panose="02070309020205020404" pitchFamily="49" charset="0"/>
              </a:rPr>
              <a:t>= </a:t>
            </a:r>
            <a:r>
              <a:rPr lang="en-US" sz="1400" b="1" dirty="0" smtClean="0">
                <a:solidFill>
                  <a:srgbClr val="00B050"/>
                </a:solidFill>
                <a:latin typeface="Courier New" panose="02070309020205020404" pitchFamily="49" charset="0"/>
                <a:cs typeface="Courier New" panose="02070309020205020404" pitchFamily="49" charset="0"/>
              </a:rPr>
              <a:t>world-</a:t>
            </a:r>
            <a:r>
              <a:rPr lang="en-US" sz="1400" b="1" dirty="0">
                <a:solidFill>
                  <a:srgbClr val="00B050"/>
                </a:solidFill>
                <a:latin typeface="Courier New" panose="02070309020205020404" pitchFamily="49" charset="0"/>
                <a:cs typeface="Courier New" panose="02070309020205020404" pitchFamily="49" charset="0"/>
              </a:rPr>
              <a:t>&gt;</a:t>
            </a:r>
            <a:r>
              <a:rPr lang="en-US" sz="1400" b="1" dirty="0" err="1">
                <a:solidFill>
                  <a:srgbClr val="00B050"/>
                </a:solidFill>
                <a:latin typeface="Courier New" panose="02070309020205020404" pitchFamily="49" charset="0"/>
                <a:cs typeface="Courier New" panose="02070309020205020404" pitchFamily="49" charset="0"/>
              </a:rPr>
              <a:t>pickPoint</a:t>
            </a:r>
            <a:r>
              <a:rPr lang="en-US" sz="1400" b="1" dirty="0">
                <a:solidFill>
                  <a:srgbClr val="00B050"/>
                </a:solidFill>
                <a:latin typeface="Courier New" panose="02070309020205020404" pitchFamily="49" charset="0"/>
                <a:cs typeface="Courier New" panose="02070309020205020404" pitchFamily="49" charset="0"/>
              </a:rPr>
              <a:t>(</a:t>
            </a:r>
            <a:r>
              <a:rPr lang="en-US" sz="1400" b="1" dirty="0" err="1">
                <a:solidFill>
                  <a:srgbClr val="0000FF"/>
                </a:solidFill>
                <a:latin typeface="Courier New" panose="02070309020205020404" pitchFamily="49" charset="0"/>
                <a:cs typeface="Courier New" panose="02070309020205020404" pitchFamily="49" charset="0"/>
              </a:rPr>
              <a:t>PixelToNDC</a:t>
            </a:r>
            <a:r>
              <a:rPr lang="en-US" sz="1400" b="1" dirty="0">
                <a:solidFill>
                  <a:srgbClr val="0000FF"/>
                </a:solidFill>
                <a:latin typeface="Courier New" panose="02070309020205020404" pitchFamily="49" charset="0"/>
                <a:cs typeface="Courier New" panose="02070309020205020404" pitchFamily="49" charset="0"/>
              </a:rPr>
              <a:t>(</a:t>
            </a:r>
            <a:r>
              <a:rPr lang="en-US" sz="1400" b="1" dirty="0" err="1">
                <a:solidFill>
                  <a:srgbClr val="0000FF"/>
                </a:solidFill>
                <a:latin typeface="Courier New" panose="02070309020205020404" pitchFamily="49" charset="0"/>
                <a:cs typeface="Courier New" panose="02070309020205020404" pitchFamily="49" charset="0"/>
              </a:rPr>
              <a:t>pX</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pY</a:t>
            </a:r>
            <a:r>
              <a:rPr lang="en-US" sz="1400" b="1" dirty="0" smtClean="0">
                <a:solidFill>
                  <a:srgbClr val="0000FF"/>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0.05</a:t>
            </a:r>
            <a:r>
              <a:rPr lang="hu-HU" sz="1400" b="1" dirty="0" smtClean="0">
                <a:latin typeface="Courier New" panose="02070309020205020404" pitchFamily="49" charset="0"/>
                <a:cs typeface="Courier New" panose="02070309020205020404" pitchFamily="49" charset="0"/>
              </a:rPr>
              <a:t>f</a:t>
            </a:r>
            <a:r>
              <a:rPr lang="en-US" sz="1400" b="1" dirty="0" smtClean="0">
                <a:solidFill>
                  <a:srgbClr val="00B050"/>
                </a:solidFill>
                <a:latin typeface="Courier New" panose="02070309020205020404" pitchFamily="49" charset="0"/>
                <a:cs typeface="Courier New" panose="02070309020205020404" pitchFamily="49" charset="0"/>
              </a:rPr>
              <a:t>);</a:t>
            </a:r>
            <a:endParaRPr lang="en-US" sz="1400" b="1" dirty="0">
              <a:solidFill>
                <a:srgbClr val="00B05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if </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button == GLUT_RIGHT_BUTTON </a:t>
            </a:r>
            <a:r>
              <a:rPr lang="en-US" sz="1400" b="1" dirty="0">
                <a:latin typeface="Courier New" panose="02070309020205020404" pitchFamily="49" charset="0"/>
                <a:cs typeface="Courier New" panose="02070309020205020404" pitchFamily="49" charset="0"/>
              </a:rPr>
              <a:t>&amp;&amp; </a:t>
            </a:r>
            <a:r>
              <a:rPr lang="en-US" sz="1400" b="1" dirty="0" smtClean="0">
                <a:latin typeface="Courier New" panose="02070309020205020404" pitchFamily="49" charset="0"/>
                <a:cs typeface="Courier New" panose="02070309020205020404" pitchFamily="49" charset="0"/>
              </a:rPr>
              <a:t>state == GLUT_UP)</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FF0000"/>
                </a:solidFill>
                <a:latin typeface="Courier New" panose="02070309020205020404" pitchFamily="49" charset="0"/>
                <a:cs typeface="Courier New" panose="02070309020205020404" pitchFamily="49" charset="0"/>
              </a:rPr>
              <a:t>pickedPoint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nullptr</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void </a:t>
            </a:r>
            <a:r>
              <a:rPr lang="en-US" sz="1400" b="1" u="sng" dirty="0" err="1" smtClean="0">
                <a:latin typeface="Courier New" panose="02070309020205020404" pitchFamily="49" charset="0"/>
                <a:cs typeface="Courier New" panose="02070309020205020404" pitchFamily="49" charset="0"/>
              </a:rPr>
              <a:t>onMouseMotion</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pX</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int</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pY</a:t>
            </a:r>
            <a:r>
              <a:rPr lang="en-US" sz="1400" b="1" dirty="0" smtClean="0">
                <a:latin typeface="Courier New" panose="02070309020205020404" pitchFamily="49" charset="0"/>
                <a:cs typeface="Courier New" panose="02070309020205020404" pitchFamily="49" charset="0"/>
              </a:rPr>
              <a:t>) { </a:t>
            </a:r>
          </a:p>
          <a:p>
            <a:r>
              <a:rPr lang="en-US" sz="1400" b="1" dirty="0" smtClean="0">
                <a:latin typeface="Courier New" panose="02070309020205020404" pitchFamily="49" charset="0"/>
                <a:cs typeface="Courier New" panose="02070309020205020404" pitchFamily="49" charset="0"/>
              </a:rPr>
              <a:t>   if </a:t>
            </a:r>
            <a:r>
              <a:rPr lang="en-US" sz="1400" b="1" dirty="0">
                <a:latin typeface="Courier New" panose="02070309020205020404" pitchFamily="49" charset="0"/>
                <a:cs typeface="Courier New" panose="02070309020205020404" pitchFamily="49" charset="0"/>
              </a:rPr>
              <a:t>(</a:t>
            </a:r>
            <a:r>
              <a:rPr lang="en-US" sz="1400" b="1" dirty="0" err="1">
                <a:solidFill>
                  <a:srgbClr val="FF0000"/>
                </a:solidFill>
                <a:latin typeface="Courier New" panose="02070309020205020404" pitchFamily="49" charset="0"/>
                <a:cs typeface="Courier New" panose="02070309020205020404" pitchFamily="49" charset="0"/>
              </a:rPr>
              <a:t>pickedPoint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a:solidFill>
                  <a:srgbClr val="FF0000"/>
                </a:solidFill>
                <a:latin typeface="Courier New" panose="02070309020205020404" pitchFamily="49" charset="0"/>
                <a:cs typeface="Courier New" panose="02070309020205020404" pitchFamily="49" charset="0"/>
              </a:rPr>
              <a:t>pickedPoint</a:t>
            </a:r>
            <a:r>
              <a:rPr lang="en-US" sz="1400" b="1" dirty="0">
                <a:latin typeface="Courier New" panose="02070309020205020404" pitchFamily="49" charset="0"/>
                <a:cs typeface="Courier New" panose="02070309020205020404" pitchFamily="49" charset="0"/>
              </a:rPr>
              <a:t> = vec2(</a:t>
            </a:r>
            <a:r>
              <a:rPr lang="en-US" sz="1400" b="1" dirty="0" err="1">
                <a:solidFill>
                  <a:srgbClr val="0000FF"/>
                </a:solidFill>
                <a:latin typeface="Courier New" panose="02070309020205020404" pitchFamily="49" charset="0"/>
                <a:cs typeface="Courier New" panose="02070309020205020404" pitchFamily="49" charset="0"/>
              </a:rPr>
              <a:t>PixelToNDC</a:t>
            </a:r>
            <a:r>
              <a:rPr lang="en-US" sz="1400" b="1" dirty="0">
                <a:solidFill>
                  <a:srgbClr val="0000FF"/>
                </a:solidFill>
                <a:latin typeface="Courier New" panose="02070309020205020404" pitchFamily="49" charset="0"/>
                <a:cs typeface="Courier New" panose="02070309020205020404" pitchFamily="49" charset="0"/>
              </a:rPr>
              <a:t>(</a:t>
            </a:r>
            <a:r>
              <a:rPr lang="en-US" sz="1400" b="1" dirty="0" err="1">
                <a:solidFill>
                  <a:srgbClr val="0000FF"/>
                </a:solidFill>
                <a:latin typeface="Courier New" panose="02070309020205020404" pitchFamily="49" charset="0"/>
                <a:cs typeface="Courier New" panose="02070309020205020404" pitchFamily="49" charset="0"/>
              </a:rPr>
              <a:t>pX</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pY</a:t>
            </a:r>
            <a:r>
              <a:rPr lang="en-US" sz="1400" b="1" dirty="0" smtClean="0">
                <a:solidFill>
                  <a:srgbClr val="0000FF"/>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n-US" sz="1400" b="1" dirty="0" smtClean="0">
                <a:solidFill>
                  <a:srgbClr val="00B050"/>
                </a:solidFill>
                <a:latin typeface="Courier New" panose="02070309020205020404" pitchFamily="49" charset="0"/>
                <a:cs typeface="Courier New" panose="02070309020205020404" pitchFamily="49" charset="0"/>
              </a:rPr>
              <a:t>world-</a:t>
            </a:r>
            <a:r>
              <a:rPr lang="en-US" sz="1400" b="1" dirty="0">
                <a:solidFill>
                  <a:srgbClr val="00B050"/>
                </a:solidFill>
                <a:latin typeface="Courier New" panose="02070309020205020404" pitchFamily="49" charset="0"/>
                <a:cs typeface="Courier New" panose="02070309020205020404" pitchFamily="49" charset="0"/>
              </a:rPr>
              <a:t>&gt;update</a:t>
            </a:r>
            <a:r>
              <a:rPr lang="en-US" sz="1400" b="1" dirty="0" smtClean="0">
                <a:solidFill>
                  <a:srgbClr val="00B05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B0F0"/>
                </a:solidFill>
                <a:latin typeface="Courier New" panose="02070309020205020404" pitchFamily="49" charset="0"/>
                <a:cs typeface="Courier New" panose="02070309020205020404" pitchFamily="49" charset="0"/>
              </a:rPr>
              <a:t>glutPostRedisplay</a:t>
            </a:r>
            <a:r>
              <a:rPr lang="en-US" sz="1400" b="1" dirty="0">
                <a:solidFill>
                  <a:srgbClr val="00B0F0"/>
                </a:solidFill>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i="1" dirty="0">
                <a:latin typeface="Courier New" panose="02070309020205020404" pitchFamily="49" charset="0"/>
                <a:cs typeface="Courier New" panose="02070309020205020404" pitchFamily="49" charset="0"/>
              </a:rPr>
              <a:t>redraw</a:t>
            </a:r>
            <a:r>
              <a:rPr lang="en-US" sz="1400" b="1" dirty="0" smtClean="0">
                <a:latin typeface="Courier New" panose="02070309020205020404" pitchFamily="49" charset="0"/>
                <a:cs typeface="Courier New" panose="02070309020205020404" pitchFamily="49" charset="0"/>
              </a:rPr>
              <a: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p:txBody>
      </p:sp>
      <p:sp>
        <p:nvSpPr>
          <p:cNvPr id="3" name="Cím 1"/>
          <p:cNvSpPr>
            <a:spLocks noGrp="1"/>
          </p:cNvSpPr>
          <p:nvPr>
            <p:ph type="title"/>
          </p:nvPr>
        </p:nvSpPr>
        <p:spPr>
          <a:xfrm>
            <a:off x="0" y="0"/>
            <a:ext cx="9000492" cy="857250"/>
          </a:xfrm>
        </p:spPr>
        <p:txBody>
          <a:bodyPr/>
          <a:lstStyle/>
          <a:p>
            <a:r>
              <a:rPr lang="hu-HU" dirty="0" err="1" smtClean="0">
                <a:solidFill>
                  <a:srgbClr val="FF0000"/>
                </a:solidFill>
              </a:rPr>
              <a:t>Controller</a:t>
            </a:r>
            <a:endParaRPr lang="en-US" dirty="0">
              <a:solidFill>
                <a:srgbClr val="FF0000"/>
              </a:solidFill>
            </a:endParaRPr>
          </a:p>
        </p:txBody>
      </p:sp>
    </p:spTree>
    <p:extLst>
      <p:ext uri="{BB962C8B-B14F-4D97-AF65-F5344CB8AC3E}">
        <p14:creationId xmlns:p14="http://schemas.microsoft.com/office/powerpoint/2010/main" val="338662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714500"/>
            <a:ext cx="91440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b="1" dirty="0" smtClean="0">
                <a:solidFill>
                  <a:srgbClr val="FF0000"/>
                </a:solidFill>
              </a:rPr>
              <a:t>Grafikus hardver/szoftver alapok</a:t>
            </a:r>
            <a:r>
              <a:rPr lang="hu-HU" sz="4000" b="1" dirty="0" smtClean="0">
                <a:solidFill>
                  <a:srgbClr val="FF0000"/>
                </a:solidFill>
              </a:rPr>
              <a:t/>
            </a:r>
            <a:br>
              <a:rPr lang="hu-HU" sz="4000" b="1" dirty="0" smtClean="0">
                <a:solidFill>
                  <a:srgbClr val="FF0000"/>
                </a:solidFill>
              </a:rPr>
            </a:br>
            <a:r>
              <a:rPr lang="hu-HU" sz="3600" b="1" dirty="0" smtClean="0">
                <a:solidFill>
                  <a:srgbClr val="FF0000"/>
                </a:solidFill>
              </a:rPr>
              <a:t>Program: </a:t>
            </a:r>
            <a:r>
              <a:rPr lang="en-US" sz="3600" b="1" dirty="0" smtClean="0">
                <a:solidFill>
                  <a:srgbClr val="FF0000"/>
                </a:solidFill>
              </a:rPr>
              <a:t>Tesseract (4D </a:t>
            </a:r>
            <a:r>
              <a:rPr lang="en-US" sz="3600" b="1" dirty="0" err="1" smtClean="0">
                <a:solidFill>
                  <a:srgbClr val="FF0000"/>
                </a:solidFill>
              </a:rPr>
              <a:t>kocka</a:t>
            </a:r>
            <a:r>
              <a:rPr lang="en-US" sz="3600" b="1" dirty="0" smtClean="0">
                <a:solidFill>
                  <a:srgbClr val="FF0000"/>
                </a:solidFill>
              </a:rPr>
              <a:t>), </a:t>
            </a:r>
            <a:r>
              <a:rPr lang="en-US" sz="3600" b="1" dirty="0" err="1" smtClean="0">
                <a:solidFill>
                  <a:srgbClr val="FF0000"/>
                </a:solidFill>
              </a:rPr>
              <a:t>anim</a:t>
            </a:r>
            <a:r>
              <a:rPr lang="hu-HU" sz="3600" b="1" dirty="0" err="1" smtClean="0">
                <a:solidFill>
                  <a:srgbClr val="FF0000"/>
                </a:solidFill>
              </a:rPr>
              <a:t>áció</a:t>
            </a:r>
            <a:endParaRPr lang="hu-HU" sz="3600" b="1" dirty="0" smtClean="0">
              <a:solidFill>
                <a:srgbClr val="FF0000"/>
              </a:solidFill>
            </a:endParaRPr>
          </a:p>
        </p:txBody>
      </p:sp>
      <p:sp>
        <p:nvSpPr>
          <p:cNvPr id="5" name="Rectangle 3"/>
          <p:cNvSpPr txBox="1">
            <a:spLocks noChangeArrowheads="1"/>
          </p:cNvSpPr>
          <p:nvPr/>
        </p:nvSpPr>
        <p:spPr>
          <a:xfrm>
            <a:off x="2267744" y="3003798"/>
            <a:ext cx="5796643" cy="131445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err="1" smtClean="0"/>
              <a:t>Szirmay-Kalos</a:t>
            </a:r>
            <a:r>
              <a:rPr lang="hu-HU" altLang="en-US" dirty="0" smtClean="0"/>
              <a:t> László</a:t>
            </a:r>
          </a:p>
        </p:txBody>
      </p:sp>
      <p:sp>
        <p:nvSpPr>
          <p:cNvPr id="6" name="Téglalap 5"/>
          <p:cNvSpPr/>
          <p:nvPr/>
        </p:nvSpPr>
        <p:spPr>
          <a:xfrm>
            <a:off x="143508" y="195486"/>
            <a:ext cx="5004556" cy="400110"/>
          </a:xfrm>
          <a:prstGeom prst="rect">
            <a:avLst/>
          </a:prstGeom>
        </p:spPr>
        <p:txBody>
          <a:bodyPr wrap="square">
            <a:spAutoFit/>
          </a:bodyPr>
          <a:lstStyle/>
          <a:p>
            <a:endParaRPr lang="en-US" dirty="0">
              <a:latin typeface="+mn-lt"/>
            </a:endParaRPr>
          </a:p>
        </p:txBody>
      </p:sp>
      <p:pic>
        <p:nvPicPr>
          <p:cNvPr id="8" name="Picture 4" descr="Programmer earns on serving systems in a 60-year-old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8" y="60471"/>
            <a:ext cx="3336305" cy="1485165"/>
          </a:xfrm>
          <a:prstGeom prst="rect">
            <a:avLst/>
          </a:prstGeom>
          <a:noFill/>
          <a:extLst>
            <a:ext uri="{909E8E84-426E-40DD-AFC4-6F175D3DCCD1}">
              <a14:hiddenFill xmlns:a14="http://schemas.microsoft.com/office/drawing/2010/main">
                <a:solidFill>
                  <a:srgbClr val="FFFFFF"/>
                </a:solidFill>
              </a14:hiddenFill>
            </a:ext>
          </a:extLst>
        </p:spPr>
      </p:pic>
      <p:pic>
        <p:nvPicPr>
          <p:cNvPr id="4198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236" y="2696706"/>
            <a:ext cx="2374760" cy="239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678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4973" y="157868"/>
            <a:ext cx="8229600" cy="857250"/>
          </a:xfrm>
        </p:spPr>
        <p:txBody>
          <a:bodyPr/>
          <a:lstStyle/>
          <a:p>
            <a:r>
              <a:rPr lang="en-US" dirty="0" smtClean="0">
                <a:solidFill>
                  <a:srgbClr val="FF0000"/>
                </a:solidFill>
              </a:rPr>
              <a:t>N-</a:t>
            </a:r>
            <a:r>
              <a:rPr lang="en-US" dirty="0" err="1" smtClean="0">
                <a:solidFill>
                  <a:srgbClr val="FF0000"/>
                </a:solidFill>
              </a:rPr>
              <a:t>dimenzi</a:t>
            </a:r>
            <a:r>
              <a:rPr lang="hu-HU" dirty="0" smtClean="0">
                <a:solidFill>
                  <a:srgbClr val="FF0000"/>
                </a:solidFill>
              </a:rPr>
              <a:t>ós „kocka”</a:t>
            </a:r>
            <a:endParaRPr lang="en-US" dirty="0">
              <a:solidFill>
                <a:srgbClr val="FF0000"/>
              </a:solidFill>
            </a:endParaRPr>
          </a:p>
        </p:txBody>
      </p:sp>
      <p:cxnSp>
        <p:nvCxnSpPr>
          <p:cNvPr id="5" name="Egyenes összekötő 4"/>
          <p:cNvCxnSpPr/>
          <p:nvPr/>
        </p:nvCxnSpPr>
        <p:spPr>
          <a:xfrm>
            <a:off x="251520" y="2372237"/>
            <a:ext cx="14761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Szövegdoboz 6"/>
              <p:cNvSpPr txBox="1"/>
              <p:nvPr/>
            </p:nvSpPr>
            <p:spPr>
              <a:xfrm>
                <a:off x="63428" y="2426243"/>
                <a:ext cx="5036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b="0" i="1" smtClean="0">
                          <a:latin typeface="Cambria Math"/>
                        </a:rPr>
                        <m:t>−1</m:t>
                      </m:r>
                    </m:oMath>
                  </m:oMathPara>
                </a14:m>
                <a:endParaRPr lang="en-US" sz="1600" dirty="0"/>
              </a:p>
            </p:txBody>
          </p:sp>
        </mc:Choice>
        <mc:Fallback xmlns="">
          <p:sp>
            <p:nvSpPr>
              <p:cNvPr id="7" name="Szövegdoboz 6"/>
              <p:cNvSpPr txBox="1">
                <a:spLocks noRot="1" noChangeAspect="1" noMove="1" noResize="1" noEditPoints="1" noAdjustHandles="1" noChangeArrowheads="1" noChangeShapeType="1" noTextEdit="1"/>
              </p:cNvSpPr>
              <p:nvPr/>
            </p:nvSpPr>
            <p:spPr>
              <a:xfrm>
                <a:off x="63428" y="2426243"/>
                <a:ext cx="503664" cy="338554"/>
              </a:xfrm>
              <a:prstGeom prst="rect">
                <a:avLst/>
              </a:prstGeom>
              <a:blipFill rotWithShape="1">
                <a:blip r:embed="rId3"/>
                <a:stretch>
                  <a:fillRect/>
                </a:stretch>
              </a:blipFill>
            </p:spPr>
            <p:txBody>
              <a:bodyPr/>
              <a:lstStyle/>
              <a:p>
                <a:r>
                  <a:rPr lang="en-US">
                    <a:noFill/>
                  </a:rPr>
                  <a:t> </a:t>
                </a:r>
              </a:p>
            </p:txBody>
          </p:sp>
        </mc:Fallback>
      </mc:AlternateContent>
      <p:sp>
        <p:nvSpPr>
          <p:cNvPr id="9" name="Téglalap 8"/>
          <p:cNvSpPr/>
          <p:nvPr/>
        </p:nvSpPr>
        <p:spPr>
          <a:xfrm>
            <a:off x="2550730" y="1292117"/>
            <a:ext cx="1115602" cy="10801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Egyenes összekötő nyíllal 10"/>
          <p:cNvCxnSpPr/>
          <p:nvPr/>
        </p:nvCxnSpPr>
        <p:spPr>
          <a:xfrm flipV="1">
            <a:off x="989602" y="1292117"/>
            <a:ext cx="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Kocka 11"/>
          <p:cNvSpPr/>
          <p:nvPr/>
        </p:nvSpPr>
        <p:spPr>
          <a:xfrm>
            <a:off x="5820694" y="1022087"/>
            <a:ext cx="1385773" cy="135015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13" name="Szövegdoboz 12"/>
              <p:cNvSpPr txBox="1"/>
              <p:nvPr/>
            </p:nvSpPr>
            <p:spPr>
              <a:xfrm>
                <a:off x="1435778" y="2428360"/>
                <a:ext cx="50366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b="0" i="1" smtClean="0">
                          <a:latin typeface="Cambria Math"/>
                        </a:rPr>
                        <m:t>+1</m:t>
                      </m:r>
                    </m:oMath>
                  </m:oMathPara>
                </a14:m>
                <a:endParaRPr lang="en-US" sz="1600" dirty="0"/>
              </a:p>
            </p:txBody>
          </p:sp>
        </mc:Choice>
        <mc:Fallback xmlns="">
          <p:sp>
            <p:nvSpPr>
              <p:cNvPr id="13" name="Szövegdoboz 12"/>
              <p:cNvSpPr txBox="1">
                <a:spLocks noRot="1" noChangeAspect="1" noMove="1" noResize="1" noEditPoints="1" noAdjustHandles="1" noChangeArrowheads="1" noChangeShapeType="1" noTextEdit="1"/>
              </p:cNvSpPr>
              <p:nvPr/>
            </p:nvSpPr>
            <p:spPr>
              <a:xfrm>
                <a:off x="1435778" y="2428360"/>
                <a:ext cx="503664" cy="33855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zövegdoboz 13"/>
              <p:cNvSpPr txBox="1"/>
              <p:nvPr/>
            </p:nvSpPr>
            <p:spPr>
              <a:xfrm>
                <a:off x="1989812" y="2405258"/>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1989812" y="2405258"/>
                <a:ext cx="1017138" cy="338554"/>
              </a:xfrm>
              <a:prstGeom prst="rect">
                <a:avLst/>
              </a:prstGeom>
              <a:blipFill rotWithShape="1">
                <a:blip r:embed="rId5"/>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zövegdoboz 14"/>
              <p:cNvSpPr txBox="1"/>
              <p:nvPr/>
            </p:nvSpPr>
            <p:spPr>
              <a:xfrm>
                <a:off x="3332151" y="929939"/>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5" name="Szövegdoboz 14"/>
              <p:cNvSpPr txBox="1">
                <a:spLocks noRot="1" noChangeAspect="1" noMove="1" noResize="1" noEditPoints="1" noAdjustHandles="1" noChangeArrowheads="1" noChangeShapeType="1" noTextEdit="1"/>
              </p:cNvSpPr>
              <p:nvPr/>
            </p:nvSpPr>
            <p:spPr>
              <a:xfrm>
                <a:off x="3332151" y="929939"/>
                <a:ext cx="1017138" cy="338554"/>
              </a:xfrm>
              <a:prstGeom prst="rect">
                <a:avLst/>
              </a:prstGeom>
              <a:blipFill>
                <a:blip r:embed="rId6"/>
                <a:stretch>
                  <a:fillRect b="-127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Szövegdoboz 15"/>
              <p:cNvSpPr txBox="1"/>
              <p:nvPr/>
            </p:nvSpPr>
            <p:spPr>
              <a:xfrm>
                <a:off x="3253903" y="2405258"/>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6" name="Szövegdoboz 15"/>
              <p:cNvSpPr txBox="1">
                <a:spLocks noRot="1" noChangeAspect="1" noMove="1" noResize="1" noEditPoints="1" noAdjustHandles="1" noChangeArrowheads="1" noChangeShapeType="1" noTextEdit="1"/>
              </p:cNvSpPr>
              <p:nvPr/>
            </p:nvSpPr>
            <p:spPr>
              <a:xfrm>
                <a:off x="3253903" y="2405258"/>
                <a:ext cx="1017138" cy="338554"/>
              </a:xfrm>
              <a:prstGeom prst="rect">
                <a:avLst/>
              </a:prstGeom>
              <a:blipFill rotWithShape="1">
                <a:blip r:embed="rId7"/>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zövegdoboz 16"/>
              <p:cNvSpPr txBox="1"/>
              <p:nvPr/>
            </p:nvSpPr>
            <p:spPr>
              <a:xfrm>
                <a:off x="1946378" y="953061"/>
                <a:ext cx="10171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m:t>
                      </m:r>
                    </m:oMath>
                  </m:oMathPara>
                </a14:m>
                <a:endParaRPr lang="en-US" sz="1600" dirty="0"/>
              </a:p>
            </p:txBody>
          </p:sp>
        </mc:Choice>
        <mc:Fallback xmlns="">
          <p:sp>
            <p:nvSpPr>
              <p:cNvPr id="17" name="Szövegdoboz 16"/>
              <p:cNvSpPr txBox="1">
                <a:spLocks noRot="1" noChangeAspect="1" noMove="1" noResize="1" noEditPoints="1" noAdjustHandles="1" noChangeArrowheads="1" noChangeShapeType="1" noTextEdit="1"/>
              </p:cNvSpPr>
              <p:nvPr/>
            </p:nvSpPr>
            <p:spPr>
              <a:xfrm>
                <a:off x="1946378" y="953061"/>
                <a:ext cx="1017138" cy="338554"/>
              </a:xfrm>
              <a:prstGeom prst="rect">
                <a:avLst/>
              </a:prstGeom>
              <a:blipFill>
                <a:blip r:embed="rId8"/>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Szövegdoboz 17"/>
              <p:cNvSpPr txBox="1"/>
              <p:nvPr/>
            </p:nvSpPr>
            <p:spPr>
              <a:xfrm>
                <a:off x="4581027" y="2275369"/>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18" name="Szövegdoboz 17"/>
              <p:cNvSpPr txBox="1">
                <a:spLocks noRot="1" noChangeAspect="1" noMove="1" noResize="1" noEditPoints="1" noAdjustHandles="1" noChangeArrowheads="1" noChangeShapeType="1" noTextEdit="1"/>
              </p:cNvSpPr>
              <p:nvPr/>
            </p:nvSpPr>
            <p:spPr>
              <a:xfrm>
                <a:off x="4581027" y="2275369"/>
                <a:ext cx="1360694" cy="338554"/>
              </a:xfrm>
              <a:prstGeom prst="rect">
                <a:avLst/>
              </a:prstGeom>
              <a:blipFill>
                <a:blip r:embed="rId9"/>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9" name="Szövegdoboz 18"/>
              <p:cNvSpPr txBox="1"/>
              <p:nvPr/>
            </p:nvSpPr>
            <p:spPr>
              <a:xfrm>
                <a:off x="6365338" y="2310563"/>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19" name="Szövegdoboz 18"/>
              <p:cNvSpPr txBox="1">
                <a:spLocks noRot="1" noChangeAspect="1" noMove="1" noResize="1" noEditPoints="1" noAdjustHandles="1" noChangeArrowheads="1" noChangeShapeType="1" noTextEdit="1"/>
              </p:cNvSpPr>
              <p:nvPr/>
            </p:nvSpPr>
            <p:spPr>
              <a:xfrm>
                <a:off x="6365338" y="2310563"/>
                <a:ext cx="1360694" cy="338554"/>
              </a:xfrm>
              <a:prstGeom prst="rect">
                <a:avLst/>
              </a:prstGeom>
              <a:blipFill>
                <a:blip r:embed="rId10"/>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Szövegdoboz 19"/>
              <p:cNvSpPr txBox="1"/>
              <p:nvPr/>
            </p:nvSpPr>
            <p:spPr>
              <a:xfrm>
                <a:off x="4524643" y="1169435"/>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0" name="Szövegdoboz 19"/>
              <p:cNvSpPr txBox="1">
                <a:spLocks noRot="1" noChangeAspect="1" noMove="1" noResize="1" noEditPoints="1" noAdjustHandles="1" noChangeArrowheads="1" noChangeShapeType="1" noTextEdit="1"/>
              </p:cNvSpPr>
              <p:nvPr/>
            </p:nvSpPr>
            <p:spPr>
              <a:xfrm>
                <a:off x="4524643" y="1169435"/>
                <a:ext cx="1360694" cy="338554"/>
              </a:xfrm>
              <a:prstGeom prst="rect">
                <a:avLst/>
              </a:prstGeom>
              <a:blipFill>
                <a:blip r:embed="rId11"/>
                <a:stretch>
                  <a:fillRect b="-127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1" name="Szövegdoboz 20"/>
              <p:cNvSpPr txBox="1"/>
              <p:nvPr/>
            </p:nvSpPr>
            <p:spPr>
              <a:xfrm>
                <a:off x="5357576" y="719798"/>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1" name="Szövegdoboz 20"/>
              <p:cNvSpPr txBox="1">
                <a:spLocks noRot="1" noChangeAspect="1" noMove="1" noResize="1" noEditPoints="1" noAdjustHandles="1" noChangeArrowheads="1" noChangeShapeType="1" noTextEdit="1"/>
              </p:cNvSpPr>
              <p:nvPr/>
            </p:nvSpPr>
            <p:spPr>
              <a:xfrm>
                <a:off x="5357576" y="719798"/>
                <a:ext cx="1360694" cy="338554"/>
              </a:xfrm>
              <a:prstGeom prst="rect">
                <a:avLst/>
              </a:prstGeom>
              <a:blipFill>
                <a:blip r:embed="rId12"/>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 name="Szövegdoboz 21"/>
              <p:cNvSpPr txBox="1"/>
              <p:nvPr/>
            </p:nvSpPr>
            <p:spPr>
              <a:xfrm>
                <a:off x="7115104" y="737301"/>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2" name="Szövegdoboz 21"/>
              <p:cNvSpPr txBox="1">
                <a:spLocks noRot="1" noChangeAspect="1" noMove="1" noResize="1" noEditPoints="1" noAdjustHandles="1" noChangeArrowheads="1" noChangeShapeType="1" noTextEdit="1"/>
              </p:cNvSpPr>
              <p:nvPr/>
            </p:nvSpPr>
            <p:spPr>
              <a:xfrm>
                <a:off x="7115104" y="737301"/>
                <a:ext cx="1360694" cy="338554"/>
              </a:xfrm>
              <a:prstGeom prst="rect">
                <a:avLst/>
              </a:prstGeom>
              <a:blipFill>
                <a:blip r:embed="rId13"/>
                <a:stretch>
                  <a:fillRect b="-127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Szövegdoboz 22"/>
              <p:cNvSpPr txBox="1"/>
              <p:nvPr/>
            </p:nvSpPr>
            <p:spPr>
              <a:xfrm>
                <a:off x="7121323" y="1816577"/>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3" name="Szövegdoboz 22"/>
              <p:cNvSpPr txBox="1">
                <a:spLocks noRot="1" noChangeAspect="1" noMove="1" noResize="1" noEditPoints="1" noAdjustHandles="1" noChangeArrowheads="1" noChangeShapeType="1" noTextEdit="1"/>
              </p:cNvSpPr>
              <p:nvPr/>
            </p:nvSpPr>
            <p:spPr>
              <a:xfrm>
                <a:off x="7121323" y="1816577"/>
                <a:ext cx="1360694" cy="338554"/>
              </a:xfrm>
              <a:prstGeom prst="rect">
                <a:avLst/>
              </a:prstGeom>
              <a:blipFill>
                <a:blip r:embed="rId14"/>
                <a:stretch>
                  <a:fillRect b="-1071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 name="Szövegdoboz 23"/>
              <p:cNvSpPr txBox="1"/>
              <p:nvPr/>
            </p:nvSpPr>
            <p:spPr>
              <a:xfrm>
                <a:off x="6766117" y="1216472"/>
                <a:ext cx="13606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hu-HU" sz="1600" i="1" smtClean="0">
                          <a:latin typeface="Cambria Math"/>
                        </a:rPr>
                        <m:t>(</m:t>
                      </m:r>
                      <m:r>
                        <a:rPr lang="hu-HU" sz="1600" b="0" i="1" smtClean="0">
                          <a:latin typeface="Cambria Math"/>
                        </a:rPr>
                        <m:t>+1,+1,−1)</m:t>
                      </m:r>
                    </m:oMath>
                  </m:oMathPara>
                </a14:m>
                <a:endParaRPr lang="en-US" sz="1600" dirty="0"/>
              </a:p>
            </p:txBody>
          </p:sp>
        </mc:Choice>
        <mc:Fallback xmlns="">
          <p:sp>
            <p:nvSpPr>
              <p:cNvPr id="24" name="Szövegdoboz 23"/>
              <p:cNvSpPr txBox="1">
                <a:spLocks noRot="1" noChangeAspect="1" noMove="1" noResize="1" noEditPoints="1" noAdjustHandles="1" noChangeArrowheads="1" noChangeShapeType="1" noTextEdit="1"/>
              </p:cNvSpPr>
              <p:nvPr/>
            </p:nvSpPr>
            <p:spPr>
              <a:xfrm>
                <a:off x="6766117" y="1216472"/>
                <a:ext cx="1360694" cy="338554"/>
              </a:xfrm>
              <a:prstGeom prst="rect">
                <a:avLst/>
              </a:prstGeom>
              <a:blipFill>
                <a:blip r:embed="rId15"/>
                <a:stretch>
                  <a:fillRect b="-12727"/>
                </a:stretch>
              </a:blipFill>
            </p:spPr>
            <p:txBody>
              <a:bodyPr/>
              <a:lstStyle/>
              <a:p>
                <a:r>
                  <a:rPr lang="hu-HU">
                    <a:noFill/>
                  </a:rPr>
                  <a:t> </a:t>
                </a:r>
              </a:p>
            </p:txBody>
          </p:sp>
        </mc:Fallback>
      </mc:AlternateContent>
      <p:grpSp>
        <p:nvGrpSpPr>
          <p:cNvPr id="3" name="Csoportba foglalás 2"/>
          <p:cNvGrpSpPr/>
          <p:nvPr/>
        </p:nvGrpSpPr>
        <p:grpSpPr>
          <a:xfrm>
            <a:off x="497306" y="3003798"/>
            <a:ext cx="2884271" cy="1916949"/>
            <a:chOff x="247569" y="3020309"/>
            <a:chExt cx="3752800" cy="1916949"/>
          </a:xfrm>
        </p:grpSpPr>
        <p:sp>
          <p:nvSpPr>
            <p:cNvPr id="25" name="Kocka 24"/>
            <p:cNvSpPr/>
            <p:nvPr/>
          </p:nvSpPr>
          <p:spPr>
            <a:xfrm>
              <a:off x="247569" y="3587108"/>
              <a:ext cx="1800200" cy="135015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7" name="Egyenes összekötő 26"/>
            <p:cNvCxnSpPr/>
            <p:nvPr/>
          </p:nvCxnSpPr>
          <p:spPr>
            <a:xfrm>
              <a:off x="707719" y="3587108"/>
              <a:ext cx="0" cy="9991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a:xfrm flipH="1">
              <a:off x="707719" y="4586219"/>
              <a:ext cx="13400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flipV="1">
              <a:off x="247569" y="4586219"/>
              <a:ext cx="460150" cy="351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Kocka 34"/>
            <p:cNvSpPr/>
            <p:nvPr/>
          </p:nvSpPr>
          <p:spPr>
            <a:xfrm>
              <a:off x="2200169" y="3020309"/>
              <a:ext cx="1800200" cy="135015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36" name="Egyenes összekötő 35"/>
            <p:cNvCxnSpPr/>
            <p:nvPr/>
          </p:nvCxnSpPr>
          <p:spPr>
            <a:xfrm>
              <a:off x="2660319" y="3020309"/>
              <a:ext cx="0" cy="9991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Egyenes összekötő 36"/>
            <p:cNvCxnSpPr/>
            <p:nvPr/>
          </p:nvCxnSpPr>
          <p:spPr>
            <a:xfrm flipH="1">
              <a:off x="2660319" y="4019420"/>
              <a:ext cx="13400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p:nvPr/>
          </p:nvCxnSpPr>
          <p:spPr>
            <a:xfrm flipV="1">
              <a:off x="2200169" y="4019420"/>
              <a:ext cx="460150" cy="3510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Egyenes összekötő 38"/>
            <p:cNvCxnSpPr/>
            <p:nvPr/>
          </p:nvCxnSpPr>
          <p:spPr>
            <a:xfrm flipV="1">
              <a:off x="264233" y="437045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flipV="1">
              <a:off x="1583857" y="437045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p:cNvCxnSpPr/>
            <p:nvPr/>
          </p:nvCxnSpPr>
          <p:spPr>
            <a:xfrm flipV="1">
              <a:off x="2024603" y="4019420"/>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p:nvPr/>
          </p:nvCxnSpPr>
          <p:spPr>
            <a:xfrm flipV="1">
              <a:off x="725677" y="4019420"/>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flipV="1">
              <a:off x="258215" y="3344081"/>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flipV="1">
              <a:off x="744719" y="302030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flipV="1">
              <a:off x="1616099" y="3344081"/>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flipV="1">
              <a:off x="2047769" y="3020309"/>
              <a:ext cx="1935936" cy="5667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8" name="Szövegdoboz 47"/>
              <p:cNvSpPr txBox="1"/>
              <p:nvPr/>
            </p:nvSpPr>
            <p:spPr>
              <a:xfrm>
                <a:off x="4211960" y="2715429"/>
                <a:ext cx="4857182" cy="2431499"/>
              </a:xfrm>
              <a:prstGeom prst="rect">
                <a:avLst/>
              </a:prstGeom>
              <a:noFill/>
            </p:spPr>
            <p:txBody>
              <a:bodyPr wrap="square" rtlCol="0">
                <a:spAutoFit/>
              </a:bodyPr>
              <a:lstStyle/>
              <a:p>
                <a:r>
                  <a:rPr lang="hu-HU" b="1" u="sng" dirty="0" smtClean="0">
                    <a:latin typeface="+mn-lt"/>
                  </a:rPr>
                  <a:t>Tesseract:</a:t>
                </a:r>
              </a:p>
              <a:p>
                <a:pPr marL="342900" indent="-342900">
                  <a:buFont typeface="Arial" panose="020B0604020202020204" pitchFamily="34" charset="0"/>
                  <a:buChar char="•"/>
                </a:pPr>
                <a:r>
                  <a:rPr lang="hu-HU" dirty="0" smtClean="0">
                    <a:latin typeface="+mn-lt"/>
                  </a:rPr>
                  <a:t>Csúcsok</a:t>
                </a:r>
                <a:r>
                  <a:rPr lang="en-US" dirty="0">
                    <a:latin typeface="+mn-lt"/>
                  </a:rPr>
                  <a:t>:</a:t>
                </a:r>
                <a:r>
                  <a:rPr lang="hu-HU" dirty="0" smtClean="0">
                    <a:latin typeface="+mn-lt"/>
                  </a:rPr>
                  <a:t> </a:t>
                </a:r>
                <a14:m>
                  <m:oMath xmlns:m="http://schemas.openxmlformats.org/officeDocument/2006/math">
                    <m:sSup>
                      <m:sSupPr>
                        <m:ctrlPr>
                          <a:rPr lang="hu-HU" i="1" smtClean="0">
                            <a:latin typeface="Cambria Math" panose="02040503050406030204" pitchFamily="18" charset="0"/>
                          </a:rPr>
                        </m:ctrlPr>
                      </m:sSupPr>
                      <m:e>
                        <m:r>
                          <a:rPr lang="hu-HU" b="0" i="1" smtClean="0">
                            <a:latin typeface="Cambria Math"/>
                          </a:rPr>
                          <m:t>2</m:t>
                        </m:r>
                      </m:e>
                      <m:sup>
                        <m:r>
                          <a:rPr lang="hu-HU" b="0" i="1" smtClean="0">
                            <a:latin typeface="Cambria Math"/>
                          </a:rPr>
                          <m:t>4</m:t>
                        </m:r>
                      </m:sup>
                    </m:sSup>
                    <m:r>
                      <a:rPr lang="en-US" b="0" i="1" smtClean="0">
                        <a:latin typeface="Cambria Math"/>
                      </a:rPr>
                      <m:t>=16</m:t>
                    </m:r>
                  </m:oMath>
                </a14:m>
                <a:r>
                  <a:rPr lang="en-US" dirty="0" smtClean="0">
                    <a:latin typeface="+mn-lt"/>
                  </a:rPr>
                  <a:t> darab</a:t>
                </a:r>
                <a:r>
                  <a:rPr lang="hu-HU" dirty="0" smtClean="0">
                    <a:latin typeface="+mn-lt"/>
                  </a:rPr>
                  <a:t> </a:t>
                </a:r>
              </a:p>
              <a:p>
                <a:pPr/>
                <a14:m>
                  <m:oMathPara xmlns:m="http://schemas.openxmlformats.org/officeDocument/2006/math">
                    <m:oMathParaPr>
                      <m:jc m:val="centerGroup"/>
                    </m:oMathParaPr>
                    <m:oMath xmlns:m="http://schemas.openxmlformats.org/officeDocument/2006/math">
                      <m:r>
                        <a:rPr lang="hu-HU" i="1">
                          <a:latin typeface="Cambria Math"/>
                        </a:rPr>
                        <m:t>(</m:t>
                      </m:r>
                      <m:r>
                        <a:rPr lang="hu-HU" i="1" smtClean="0">
                          <a:latin typeface="Cambria Math"/>
                          <a:ea typeface="Cambria Math"/>
                        </a:rPr>
                        <m:t>±</m:t>
                      </m:r>
                      <m:r>
                        <a:rPr lang="hu-HU" i="1">
                          <a:latin typeface="Cambria Math"/>
                        </a:rPr>
                        <m:t>1,±1,±1,±1)</m:t>
                      </m:r>
                    </m:oMath>
                  </m:oMathPara>
                </a14:m>
                <a:endParaRPr lang="hu-HU" dirty="0" smtClean="0">
                  <a:latin typeface="+mn-lt"/>
                </a:endParaRPr>
              </a:p>
              <a:p>
                <a:pPr marL="342900" indent="-342900">
                  <a:buFont typeface="Arial" panose="020B0604020202020204" pitchFamily="34" charset="0"/>
                  <a:buChar char="•"/>
                </a:pPr>
                <a:r>
                  <a:rPr lang="hu-HU" dirty="0" smtClean="0">
                    <a:latin typeface="+mn-lt"/>
                  </a:rPr>
                  <a:t>Élek</a:t>
                </a:r>
                <a:r>
                  <a:rPr lang="en-US" dirty="0" smtClean="0">
                    <a:latin typeface="+mn-lt"/>
                  </a:rPr>
                  <a:t>: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a:rPr>
                              <m:t>4</m:t>
                            </m:r>
                          </m:num>
                          <m:den>
                            <m:r>
                              <a:rPr lang="en-US" b="0" i="1" smtClean="0">
                                <a:latin typeface="Cambria Math"/>
                              </a:rPr>
                              <m:t>1</m:t>
                            </m:r>
                          </m:den>
                        </m:f>
                      </m:e>
                    </m:d>
                    <m:sSup>
                      <m:sSupPr>
                        <m:ctrlPr>
                          <a:rPr lang="hu-HU" i="1">
                            <a:latin typeface="Cambria Math" panose="02040503050406030204" pitchFamily="18" charset="0"/>
                          </a:rPr>
                        </m:ctrlPr>
                      </m:sSupPr>
                      <m:e>
                        <m:r>
                          <a:rPr lang="hu-HU" i="1">
                            <a:latin typeface="Cambria Math"/>
                          </a:rPr>
                          <m:t>2</m:t>
                        </m:r>
                      </m:e>
                      <m:sup>
                        <m:r>
                          <a:rPr lang="en-US" b="0" i="1" smtClean="0">
                            <a:latin typeface="Cambria Math"/>
                          </a:rPr>
                          <m:t>3</m:t>
                        </m:r>
                      </m:sup>
                    </m:sSup>
                    <m:r>
                      <a:rPr lang="en-US" b="0" i="1" smtClean="0">
                        <a:latin typeface="Cambria Math"/>
                      </a:rPr>
                      <m:t>=32</m:t>
                    </m:r>
                  </m:oMath>
                </a14:m>
                <a:r>
                  <a:rPr lang="en-US" dirty="0" smtClean="0">
                    <a:latin typeface="+mn-lt"/>
                  </a:rPr>
                  <a:t> darab</a:t>
                </a:r>
                <a:r>
                  <a:rPr lang="hu-HU" dirty="0" smtClean="0">
                    <a:latin typeface="+mn-lt"/>
                  </a:rPr>
                  <a:t> </a:t>
                </a:r>
                <a:endParaRPr lang="en-US" dirty="0" smtClean="0">
                  <a:latin typeface="+mn-lt"/>
                </a:endParaRPr>
              </a:p>
              <a:p>
                <a:r>
                  <a:rPr lang="en-US" dirty="0" smtClean="0">
                    <a:latin typeface="+mn-lt"/>
                  </a:rPr>
                  <a:t>         </a:t>
                </a:r>
                <a:r>
                  <a:rPr lang="hu-HU" dirty="0" smtClean="0">
                    <a:latin typeface="+mn-lt"/>
                  </a:rPr>
                  <a:t>1 csúcsból 4, 1 Hamming</a:t>
                </a:r>
                <a:r>
                  <a:rPr lang="en-US" dirty="0" smtClean="0">
                    <a:latin typeface="+mn-lt"/>
                  </a:rPr>
                  <a:t>-</a:t>
                </a:r>
                <a:r>
                  <a:rPr lang="en-US" dirty="0" err="1" smtClean="0">
                    <a:latin typeface="+mn-lt"/>
                  </a:rPr>
                  <a:t>ra</a:t>
                </a:r>
                <a:endParaRPr lang="hu-HU" dirty="0" smtClean="0">
                  <a:latin typeface="+mn-lt"/>
                </a:endParaRPr>
              </a:p>
              <a:p>
                <a:pPr marL="342900" indent="-342900">
                  <a:buFont typeface="Arial" panose="020B0604020202020204" pitchFamily="34" charset="0"/>
                  <a:buChar char="•"/>
                </a:pPr>
                <a:r>
                  <a:rPr lang="hu-HU" dirty="0" smtClean="0">
                    <a:latin typeface="+mn-lt"/>
                  </a:rPr>
                  <a:t>Lap: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4</m:t>
                            </m:r>
                          </m:num>
                          <m:den>
                            <m:r>
                              <a:rPr lang="hu-HU" b="0" i="1" smtClean="0">
                                <a:latin typeface="Cambria Math"/>
                              </a:rPr>
                              <m:t>2</m:t>
                            </m:r>
                          </m:den>
                        </m:f>
                      </m:e>
                    </m:d>
                    <m:sSup>
                      <m:sSupPr>
                        <m:ctrlPr>
                          <a:rPr lang="hu-HU" i="1">
                            <a:latin typeface="Cambria Math" panose="02040503050406030204" pitchFamily="18" charset="0"/>
                          </a:rPr>
                        </m:ctrlPr>
                      </m:sSupPr>
                      <m:e>
                        <m:r>
                          <a:rPr lang="hu-HU" i="1">
                            <a:latin typeface="Cambria Math"/>
                          </a:rPr>
                          <m:t>2</m:t>
                        </m:r>
                      </m:e>
                      <m:sup>
                        <m:r>
                          <a:rPr lang="hu-HU" b="0" i="1" smtClean="0">
                            <a:latin typeface="Cambria Math"/>
                          </a:rPr>
                          <m:t>2</m:t>
                        </m:r>
                      </m:sup>
                    </m:sSup>
                    <m:r>
                      <a:rPr lang="en-US" b="0" i="0" smtClean="0">
                        <a:latin typeface="Cambria Math"/>
                      </a:rPr>
                      <m:t>=24</m:t>
                    </m:r>
                  </m:oMath>
                </a14:m>
                <a:endParaRPr lang="hu-HU" dirty="0">
                  <a:latin typeface="+mn-lt"/>
                </a:endParaRPr>
              </a:p>
              <a:p>
                <a:pPr marL="342900" indent="-342900">
                  <a:buFont typeface="Arial" panose="020B0604020202020204" pitchFamily="34" charset="0"/>
                  <a:buChar char="•"/>
                </a:pPr>
                <a:r>
                  <a:rPr lang="hu-HU" dirty="0" smtClean="0">
                    <a:latin typeface="+mn-lt"/>
                  </a:rPr>
                  <a:t>Határoló 3D test: </a:t>
                </a:r>
                <a14:m>
                  <m:oMath xmlns:m="http://schemas.openxmlformats.org/officeDocument/2006/math">
                    <m:d>
                      <m:dPr>
                        <m:ctrlPr>
                          <a:rPr lang="en-US" i="1" smtClean="0">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a:rPr>
                              <m:t>4</m:t>
                            </m:r>
                          </m:num>
                          <m:den>
                            <m:r>
                              <a:rPr lang="en-US" b="0" i="1" smtClean="0">
                                <a:latin typeface="Cambria Math"/>
                              </a:rPr>
                              <m:t>3</m:t>
                            </m:r>
                          </m:den>
                        </m:f>
                      </m:e>
                    </m:d>
                    <m:r>
                      <a:rPr lang="en-US" b="0" i="1" smtClean="0">
                        <a:latin typeface="Cambria Math"/>
                      </a:rPr>
                      <m:t>2=8</m:t>
                    </m:r>
                  </m:oMath>
                </a14:m>
                <a:endParaRPr lang="en-US" dirty="0">
                  <a:latin typeface="+mn-lt"/>
                </a:endParaRPr>
              </a:p>
            </p:txBody>
          </p:sp>
        </mc:Choice>
        <mc:Fallback xmlns="">
          <p:sp>
            <p:nvSpPr>
              <p:cNvPr id="48" name="Szövegdoboz 47"/>
              <p:cNvSpPr txBox="1">
                <a:spLocks noRot="1" noChangeAspect="1" noMove="1" noResize="1" noEditPoints="1" noAdjustHandles="1" noChangeArrowheads="1" noChangeShapeType="1" noTextEdit="1"/>
              </p:cNvSpPr>
              <p:nvPr/>
            </p:nvSpPr>
            <p:spPr>
              <a:xfrm>
                <a:off x="4211960" y="2715429"/>
                <a:ext cx="4857182" cy="2431499"/>
              </a:xfrm>
              <a:prstGeom prst="rect">
                <a:avLst/>
              </a:prstGeom>
              <a:blipFill>
                <a:blip r:embed="rId16"/>
                <a:stretch>
                  <a:fillRect l="-1380" t="-1253" b="-2256"/>
                </a:stretch>
              </a:blipFill>
            </p:spPr>
            <p:txBody>
              <a:bodyPr/>
              <a:lstStyle/>
              <a:p>
                <a:r>
                  <a:rPr lang="hu-HU">
                    <a:noFill/>
                  </a:rPr>
                  <a:t> </a:t>
                </a:r>
              </a:p>
            </p:txBody>
          </p:sp>
        </mc:Fallback>
      </mc:AlternateContent>
    </p:spTree>
    <p:extLst>
      <p:ext uri="{BB962C8B-B14F-4D97-AF65-F5344CB8AC3E}">
        <p14:creationId xmlns:p14="http://schemas.microsoft.com/office/powerpoint/2010/main" val="245030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43508" y="60471"/>
            <a:ext cx="9000492" cy="5001369"/>
          </a:xfrm>
          <a:prstGeom prst="rect">
            <a:avLst/>
          </a:prstGeom>
          <a:noFill/>
        </p:spPr>
        <p:txBody>
          <a:bodyPr wrap="square" rtlCol="0">
            <a:spAutoFit/>
          </a:bodyPr>
          <a:lstStyle/>
          <a:p>
            <a:r>
              <a:rPr lang="en-US" sz="1400" b="1" dirty="0">
                <a:latin typeface="Courier New" panose="02070309020205020404" pitchFamily="49" charset="0"/>
                <a:cs typeface="Courier New" panose="02070309020205020404" pitchFamily="49" charset="0"/>
              </a:rPr>
              <a:t>#include "</a:t>
            </a:r>
            <a:r>
              <a:rPr lang="en-US" sz="1400" b="1" dirty="0" err="1">
                <a:latin typeface="Courier New" panose="02070309020205020404" pitchFamily="49" charset="0"/>
                <a:cs typeface="Courier New" panose="02070309020205020404" pitchFamily="49" charset="0"/>
              </a:rPr>
              <a:t>framework.h</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endParaRPr lang="en-US" sz="700" b="1" dirty="0" smtClean="0">
              <a:latin typeface="Courier New" panose="02070309020205020404" pitchFamily="49" charset="0"/>
              <a:cs typeface="Courier New" panose="02070309020205020404" pitchFamily="49" charset="0"/>
            </a:endParaRPr>
          </a:p>
          <a:p>
            <a:r>
              <a:rPr lang="en-US" sz="1400" b="1" dirty="0" err="1" smtClean="0">
                <a:latin typeface="Courier New" panose="02070309020205020404" pitchFamily="49" charset="0"/>
                <a:cs typeface="Courier New" panose="02070309020205020404" pitchFamily="49" charset="0"/>
              </a:rPr>
              <a:t>const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char </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vertexSrc</a:t>
            </a:r>
            <a:r>
              <a:rPr lang="en-US" sz="1400" b="1" dirty="0" smtClean="0">
                <a:latin typeface="Courier New" panose="02070309020205020404" pitchFamily="49" charset="0"/>
                <a:cs typeface="Courier New" panose="02070309020205020404" pitchFamily="49" charset="0"/>
              </a:rPr>
              <a:t> = …, *</a:t>
            </a:r>
            <a:r>
              <a:rPr lang="en-US" sz="1400" b="1" dirty="0" err="1" smtClean="0">
                <a:latin typeface="Courier New" panose="02070309020205020404" pitchFamily="49" charset="0"/>
                <a:cs typeface="Courier New" panose="02070309020205020404" pitchFamily="49" charset="0"/>
              </a:rPr>
              <a:t>fragmentSrc</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a:t>
            </a:r>
            <a:endParaRPr lang="en-US" sz="1000" b="1" dirty="0" smtClean="0">
              <a:latin typeface="Courier New" panose="02070309020205020404" pitchFamily="49" charset="0"/>
              <a:cs typeface="Courier New" panose="02070309020205020404" pitchFamily="49" charset="0"/>
            </a:endParaRPr>
          </a:p>
          <a:p>
            <a:r>
              <a:rPr lang="en-US" sz="1400" b="1" dirty="0" err="1" smtClean="0">
                <a:latin typeface="Courier New" panose="02070309020205020404" pitchFamily="49" charset="0"/>
                <a:cs typeface="Courier New" panose="02070309020205020404" pitchFamily="49" charset="0"/>
              </a:rPr>
              <a:t>GPUProgram</a:t>
            </a:r>
            <a:r>
              <a:rPr lang="en-US" sz="1400" b="1" dirty="0" smtClean="0">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gpuProgram</a:t>
            </a:r>
            <a:r>
              <a:rPr lang="en-US" sz="1400" b="1" dirty="0" smtClean="0">
                <a:latin typeface="Courier New" panose="02070309020205020404" pitchFamily="49" charset="0"/>
                <a:cs typeface="Courier New" panose="02070309020205020404" pitchFamily="49" charset="0"/>
              </a:rPr>
              <a:t>; // </a:t>
            </a:r>
            <a:r>
              <a:rPr lang="en-US" sz="1400" b="1" dirty="0">
                <a:latin typeface="Courier New" panose="02070309020205020404" pitchFamily="49" charset="0"/>
                <a:cs typeface="Courier New" panose="02070309020205020404" pitchFamily="49" charset="0"/>
              </a:rPr>
              <a:t>vertex and fragment </a:t>
            </a:r>
            <a:r>
              <a:rPr lang="en-US" sz="1400" b="1" dirty="0" err="1">
                <a:latin typeface="Courier New" panose="02070309020205020404" pitchFamily="49" charset="0"/>
                <a:cs typeface="Courier New" panose="02070309020205020404" pitchFamily="49" charset="0"/>
              </a:rPr>
              <a:t>shaders</a:t>
            </a:r>
            <a:endParaRPr lang="en-US" sz="1400" b="1" dirty="0">
              <a:latin typeface="Courier New" panose="02070309020205020404" pitchFamily="49" charset="0"/>
              <a:cs typeface="Courier New" panose="02070309020205020404" pitchFamily="49" charset="0"/>
            </a:endParaRPr>
          </a:p>
          <a:p>
            <a:endParaRPr lang="en-US" sz="800" b="1" dirty="0">
              <a:latin typeface="Courier New" panose="02070309020205020404" pitchFamily="49" charset="0"/>
              <a:cs typeface="Courier New" panose="02070309020205020404" pitchFamily="49" charset="0"/>
            </a:endParaRPr>
          </a:p>
          <a:p>
            <a:r>
              <a:rPr lang="en-US" sz="1400" b="1" u="sng" dirty="0" smtClean="0">
                <a:latin typeface="Courier New" panose="02070309020205020404" pitchFamily="49" charset="0"/>
                <a:cs typeface="Courier New" panose="02070309020205020404" pitchFamily="49" charset="0"/>
              </a:rPr>
              <a:t>class Tesseract </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void </a:t>
            </a:r>
            <a:r>
              <a:rPr lang="en-US" sz="1400" b="1" dirty="0">
                <a:latin typeface="Courier New" panose="02070309020205020404" pitchFamily="49" charset="0"/>
                <a:cs typeface="Courier New" panose="02070309020205020404" pitchFamily="49" charset="0"/>
              </a:rPr>
              <a:t>Animate(float t</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void </a:t>
            </a:r>
            <a:r>
              <a:rPr lang="en-US" sz="1400" b="1" dirty="0">
                <a:latin typeface="Courier New" panose="02070309020205020404" pitchFamily="49" charset="0"/>
                <a:cs typeface="Courier New" panose="02070309020205020404" pitchFamily="49" charset="0"/>
              </a:rPr>
              <a:t>Draw</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*cube</a:t>
            </a:r>
            <a:r>
              <a:rPr lang="en-US" sz="1400" b="1" dirty="0">
                <a:latin typeface="Courier New" panose="02070309020205020404" pitchFamily="49" charset="0"/>
                <a:cs typeface="Courier New" panose="02070309020205020404" pitchFamily="49" charset="0"/>
              </a:rPr>
              <a:t>;</a:t>
            </a:r>
          </a:p>
          <a:p>
            <a:endParaRPr lang="en-US" sz="3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void </a:t>
            </a:r>
            <a:r>
              <a:rPr lang="en-US" sz="1400" b="1" u="sng" dirty="0" err="1">
                <a:latin typeface="Courier New" panose="02070309020205020404" pitchFamily="49" charset="0"/>
                <a:cs typeface="Courier New" panose="02070309020205020404" pitchFamily="49" charset="0"/>
              </a:rPr>
              <a:t>onInitialization</a:t>
            </a:r>
            <a:r>
              <a:rPr lang="en-US" sz="1400" b="1" u="sng"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glViewport</a:t>
            </a:r>
            <a:r>
              <a:rPr lang="en-US" sz="1400" b="1" dirty="0" smtClean="0">
                <a:solidFill>
                  <a:srgbClr val="0000FF"/>
                </a:solidFill>
                <a:latin typeface="Courier New" panose="02070309020205020404" pitchFamily="49" charset="0"/>
                <a:cs typeface="Courier New" panose="02070309020205020404" pitchFamily="49" charset="0"/>
              </a:rPr>
              <a:t>(0</a:t>
            </a:r>
            <a:r>
              <a:rPr lang="en-US" sz="1400" b="1" dirty="0">
                <a:solidFill>
                  <a:srgbClr val="0000FF"/>
                </a:solidFill>
                <a:latin typeface="Courier New" panose="02070309020205020404" pitchFamily="49" charset="0"/>
                <a:cs typeface="Courier New" panose="02070309020205020404" pitchFamily="49" charset="0"/>
              </a:rPr>
              <a:t>, 0, </a:t>
            </a:r>
            <a:r>
              <a:rPr lang="en-US" sz="1400" b="1" dirty="0" err="1">
                <a:solidFill>
                  <a:srgbClr val="0000FF"/>
                </a:solidFill>
                <a:latin typeface="Courier New" panose="02070309020205020404" pitchFamily="49" charset="0"/>
                <a:cs typeface="Courier New" panose="02070309020205020404" pitchFamily="49" charset="0"/>
              </a:rPr>
              <a:t>windowWidth</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a:solidFill>
                  <a:srgbClr val="0000FF"/>
                </a:solidFill>
                <a:latin typeface="Courier New" panose="02070309020205020404" pitchFamily="49" charset="0"/>
                <a:cs typeface="Courier New" panose="02070309020205020404" pitchFamily="49" charset="0"/>
              </a:rPr>
              <a:t>windowHeight</a:t>
            </a:r>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glLineWidth</a:t>
            </a:r>
            <a:r>
              <a:rPr lang="en-US" sz="1400" b="1" dirty="0" smtClean="0">
                <a:solidFill>
                  <a:srgbClr val="0000FF"/>
                </a:solidFill>
                <a:latin typeface="Courier New" panose="02070309020205020404" pitchFamily="49" charset="0"/>
                <a:cs typeface="Courier New" panose="02070309020205020404" pitchFamily="49" charset="0"/>
              </a:rPr>
              <a:t>(2</a:t>
            </a:r>
            <a:r>
              <a:rPr lang="en-US" sz="1400" b="1" dirty="0">
                <a:solidFill>
                  <a:srgbClr val="0000FF"/>
                </a:solidFill>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cube </a:t>
            </a:r>
            <a:r>
              <a:rPr lang="en-US" sz="1400" b="1" dirty="0">
                <a:latin typeface="Courier New" panose="02070309020205020404" pitchFamily="49" charset="0"/>
                <a:cs typeface="Courier New" panose="02070309020205020404" pitchFamily="49" charset="0"/>
              </a:rPr>
              <a:t>= new Tesseract;</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gpuProgram.create</a:t>
            </a:r>
            <a:r>
              <a:rPr lang="en-US" sz="1400" b="1" dirty="0" smtClean="0">
                <a:solidFill>
                  <a:srgbClr val="0000FF"/>
                </a:solidFill>
                <a:latin typeface="Courier New" panose="02070309020205020404" pitchFamily="49" charset="0"/>
                <a:cs typeface="Courier New" panose="02070309020205020404" pitchFamily="49" charset="0"/>
              </a:rPr>
              <a:t>(</a:t>
            </a:r>
            <a:r>
              <a:rPr lang="en-US" sz="1400" b="1" dirty="0" err="1" smtClean="0">
                <a:solidFill>
                  <a:srgbClr val="0000FF"/>
                </a:solidFill>
                <a:latin typeface="Courier New" panose="02070309020205020404" pitchFamily="49" charset="0"/>
                <a:cs typeface="Courier New" panose="02070309020205020404" pitchFamily="49" charset="0"/>
              </a:rPr>
              <a:t>vertexSrc</a:t>
            </a:r>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fragmentSrc</a:t>
            </a:r>
            <a:r>
              <a:rPr lang="en-US" sz="1400" b="1" dirty="0" smtClean="0">
                <a:solidFill>
                  <a:srgbClr val="0000FF"/>
                </a:solidFill>
                <a:latin typeface="Courier New" panose="02070309020205020404" pitchFamily="49" charset="0"/>
                <a:cs typeface="Courier New" panose="02070309020205020404" pitchFamily="49" charset="0"/>
              </a:rPr>
              <a:t>, </a:t>
            </a:r>
            <a:r>
              <a:rPr lang="en-US" sz="1400" b="1" dirty="0">
                <a:solidFill>
                  <a:srgbClr val="0000FF"/>
                </a:solidFill>
                <a:latin typeface="Courier New" panose="02070309020205020404" pitchFamily="49" charset="0"/>
                <a:cs typeface="Courier New" panose="02070309020205020404" pitchFamily="49" charset="0"/>
              </a:rPr>
              <a:t>"</a:t>
            </a:r>
            <a:r>
              <a:rPr lang="en-US" sz="1400" b="1" dirty="0" err="1" smtClean="0">
                <a:solidFill>
                  <a:srgbClr val="0000FF"/>
                </a:solidFill>
                <a:latin typeface="Courier New" panose="02070309020205020404" pitchFamily="49" charset="0"/>
                <a:cs typeface="Courier New" panose="02070309020205020404" pitchFamily="49" charset="0"/>
              </a:rPr>
              <a:t>fra</a:t>
            </a:r>
            <a:r>
              <a:rPr lang="hu-HU" sz="1400" b="1" smtClean="0">
                <a:solidFill>
                  <a:srgbClr val="0000FF"/>
                </a:solidFill>
                <a:latin typeface="Courier New" panose="02070309020205020404" pitchFamily="49" charset="0"/>
                <a:cs typeface="Courier New" panose="02070309020205020404" pitchFamily="49" charset="0"/>
              </a:rPr>
              <a:t>g</a:t>
            </a:r>
            <a:r>
              <a:rPr lang="en-US" sz="1400" b="1" smtClean="0">
                <a:solidFill>
                  <a:srgbClr val="0000FF"/>
                </a:solidFill>
                <a:latin typeface="Courier New" panose="02070309020205020404" pitchFamily="49" charset="0"/>
                <a:cs typeface="Courier New" panose="02070309020205020404" pitchFamily="49" charset="0"/>
              </a:rPr>
              <a:t>Color</a:t>
            </a:r>
            <a:r>
              <a:rPr lang="en-US" sz="1400" b="1" dirty="0">
                <a:solidFill>
                  <a:srgbClr val="0000FF"/>
                </a:solidFill>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a:t>
            </a:r>
          </a:p>
          <a:p>
            <a:endParaRPr lang="en-US" sz="3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void </a:t>
            </a:r>
            <a:r>
              <a:rPr lang="en-US" sz="1400" b="1" u="sng" dirty="0" err="1">
                <a:latin typeface="Courier New" panose="02070309020205020404" pitchFamily="49" charset="0"/>
                <a:cs typeface="Courier New" panose="02070309020205020404" pitchFamily="49" charset="0"/>
              </a:rPr>
              <a:t>onDisplay</a:t>
            </a:r>
            <a:r>
              <a:rPr lang="en-US" sz="1400" b="1" u="sng"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glClearColor</a:t>
            </a:r>
            <a:r>
              <a:rPr lang="en-US" sz="1400" b="1" dirty="0" smtClean="0">
                <a:solidFill>
                  <a:srgbClr val="0000FF"/>
                </a:solidFill>
                <a:latin typeface="Courier New" panose="02070309020205020404" pitchFamily="49" charset="0"/>
                <a:cs typeface="Courier New" panose="02070309020205020404" pitchFamily="49" charset="0"/>
              </a:rPr>
              <a:t>(0</a:t>
            </a:r>
            <a:r>
              <a:rPr lang="en-US" sz="1400" b="1" dirty="0">
                <a:solidFill>
                  <a:srgbClr val="0000FF"/>
                </a:solidFill>
                <a:latin typeface="Courier New" panose="02070309020205020404" pitchFamily="49" charset="0"/>
                <a:cs typeface="Courier New" panose="02070309020205020404" pitchFamily="49" charset="0"/>
              </a:rPr>
              <a:t>, 0, 0, 0</a:t>
            </a:r>
            <a:r>
              <a:rPr lang="en-US" sz="1400" b="1" dirty="0" smtClean="0">
                <a:solidFill>
                  <a:srgbClr val="0000FF"/>
                </a:solidFill>
                <a:latin typeface="Courier New" panose="02070309020205020404" pitchFamily="49" charset="0"/>
                <a:cs typeface="Courier New" panose="02070309020205020404" pitchFamily="49" charset="0"/>
              </a:rPr>
              <a:t>);</a:t>
            </a:r>
            <a:r>
              <a:rPr lang="en-US" sz="1400" b="1" dirty="0">
                <a:solidFill>
                  <a:srgbClr val="0000FF"/>
                </a:solidFill>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glClear</a:t>
            </a:r>
            <a:r>
              <a:rPr lang="en-US" sz="1400" b="1" dirty="0" smtClean="0">
                <a:solidFill>
                  <a:srgbClr val="0000FF"/>
                </a:solidFill>
                <a:latin typeface="Courier New" panose="02070309020205020404" pitchFamily="49" charset="0"/>
                <a:cs typeface="Courier New" panose="02070309020205020404" pitchFamily="49" charset="0"/>
              </a:rPr>
              <a:t>(GL_COLOR_BUFFER_BIT); </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cube-</a:t>
            </a:r>
            <a:r>
              <a:rPr lang="en-US" sz="1400" b="1" dirty="0">
                <a:latin typeface="Courier New" panose="02070309020205020404" pitchFamily="49" charset="0"/>
                <a:cs typeface="Courier New" panose="02070309020205020404" pitchFamily="49" charset="0"/>
              </a:rPr>
              <a:t>&gt;Draw();</a:t>
            </a: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glutSwapBuffers</a:t>
            </a:r>
            <a:r>
              <a:rPr lang="en-US" sz="1400" b="1" dirty="0" smtClean="0">
                <a:solidFill>
                  <a:srgbClr val="0000FF"/>
                </a:solidFill>
                <a:latin typeface="Courier New" panose="02070309020205020404" pitchFamily="49" charset="0"/>
                <a:cs typeface="Courier New" panose="02070309020205020404" pitchFamily="49" charset="0"/>
              </a:rPr>
              <a:t>();</a:t>
            </a:r>
            <a:endParaRPr lang="en-US" sz="1400" b="1" dirty="0">
              <a:solidFill>
                <a:srgbClr val="0000FF"/>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a:t>
            </a:r>
          </a:p>
          <a:p>
            <a:endParaRPr lang="en-US" sz="400" b="1"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void </a:t>
            </a:r>
            <a:r>
              <a:rPr lang="en-US" sz="1400" b="1" u="sng" dirty="0" err="1">
                <a:solidFill>
                  <a:srgbClr val="FF0000"/>
                </a:solidFill>
                <a:latin typeface="Courier New" panose="02070309020205020404" pitchFamily="49" charset="0"/>
                <a:cs typeface="Courier New" panose="02070309020205020404" pitchFamily="49" charset="0"/>
              </a:rPr>
              <a:t>onIdle</a:t>
            </a:r>
            <a:r>
              <a:rPr lang="en-US" sz="1400" b="1" u="sng" dirty="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   cube-</a:t>
            </a:r>
            <a:r>
              <a:rPr lang="en-US" sz="1400" b="1" dirty="0">
                <a:latin typeface="Courier New" panose="02070309020205020404" pitchFamily="49" charset="0"/>
                <a:cs typeface="Courier New" panose="02070309020205020404" pitchFamily="49" charset="0"/>
              </a:rPr>
              <a:t>&gt;Animate(</a:t>
            </a:r>
            <a:r>
              <a:rPr lang="en-US" sz="1400" b="1" dirty="0" err="1">
                <a:solidFill>
                  <a:srgbClr val="0000FF"/>
                </a:solidFill>
                <a:latin typeface="Courier New" panose="02070309020205020404" pitchFamily="49" charset="0"/>
                <a:cs typeface="Courier New" panose="02070309020205020404" pitchFamily="49" charset="0"/>
              </a:rPr>
              <a:t>glutGet</a:t>
            </a:r>
            <a:r>
              <a:rPr lang="en-US" sz="1400" b="1" dirty="0">
                <a:solidFill>
                  <a:srgbClr val="0000FF"/>
                </a:solidFill>
                <a:latin typeface="Courier New" panose="02070309020205020404" pitchFamily="49" charset="0"/>
                <a:cs typeface="Courier New" panose="02070309020205020404" pitchFamily="49" charset="0"/>
              </a:rPr>
              <a:t>(GLUT_ELAPSED_TIME)</a:t>
            </a:r>
            <a:r>
              <a:rPr lang="en-US" sz="1400" b="1" dirty="0">
                <a:latin typeface="Courier New" panose="02070309020205020404" pitchFamily="49" charset="0"/>
                <a:cs typeface="Courier New" panose="02070309020205020404" pitchFamily="49" charset="0"/>
              </a:rPr>
              <a:t> / 1000.0f); </a:t>
            </a:r>
            <a:endParaRPr lang="en-US" sz="1400" b="1" dirty="0" smtClean="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err="1" smtClean="0">
                <a:solidFill>
                  <a:srgbClr val="0000FF"/>
                </a:solidFill>
                <a:latin typeface="Courier New" panose="02070309020205020404" pitchFamily="49" charset="0"/>
                <a:cs typeface="Courier New" panose="02070309020205020404" pitchFamily="49" charset="0"/>
              </a:rPr>
              <a:t>glutPostRedisplay</a:t>
            </a:r>
            <a:r>
              <a:rPr lang="en-US" sz="1400" b="1" dirty="0" smtClean="0">
                <a:solidFill>
                  <a:srgbClr val="0000FF"/>
                </a:solidFill>
                <a:latin typeface="Courier New" panose="02070309020205020404" pitchFamily="49" charset="0"/>
                <a:cs typeface="Courier New" panose="02070309020205020404" pitchFamily="49" charset="0"/>
              </a:rPr>
              <a:t>(); </a:t>
            </a:r>
            <a:endParaRPr lang="en-US" sz="1400" b="1" dirty="0">
              <a:solidFill>
                <a:srgbClr val="0000FF"/>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439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205979"/>
            <a:ext cx="8640960" cy="857250"/>
          </a:xfrm>
        </p:spPr>
        <p:txBody>
          <a:bodyPr>
            <a:normAutofit/>
          </a:bodyPr>
          <a:lstStyle/>
          <a:p>
            <a:r>
              <a:rPr lang="en-US" dirty="0" smtClean="0">
                <a:solidFill>
                  <a:srgbClr val="FF0000"/>
                </a:solidFill>
              </a:rPr>
              <a:t>Tesseract </a:t>
            </a:r>
            <a:r>
              <a:rPr lang="en-US" dirty="0" err="1" smtClean="0">
                <a:solidFill>
                  <a:srgbClr val="FF0000"/>
                </a:solidFill>
              </a:rPr>
              <a:t>objektum</a:t>
            </a:r>
            <a:endParaRPr lang="en-US" dirty="0">
              <a:solidFill>
                <a:srgbClr val="FF0000"/>
              </a:solidFill>
            </a:endParaRPr>
          </a:p>
        </p:txBody>
      </p:sp>
      <p:sp>
        <p:nvSpPr>
          <p:cNvPr id="4" name="Szövegdoboz 3"/>
          <p:cNvSpPr txBox="1"/>
          <p:nvPr/>
        </p:nvSpPr>
        <p:spPr>
          <a:xfrm>
            <a:off x="539552" y="1167594"/>
            <a:ext cx="8013732" cy="2885405"/>
          </a:xfrm>
          <a:prstGeom prst="rect">
            <a:avLst/>
          </a:prstGeom>
          <a:noFill/>
        </p:spPr>
        <p:txBody>
          <a:bodyPr wrap="none" rtlCol="0">
            <a:spAutoFit/>
          </a:bodyPr>
          <a:lstStyle/>
          <a:p>
            <a:endParaRPr lang="hu-HU" sz="900" b="1" dirty="0" smtClean="0">
              <a:latin typeface="Courier New" panose="02070309020205020404" pitchFamily="49" charset="0"/>
              <a:cs typeface="Courier New" panose="02070309020205020404" pitchFamily="49" charset="0"/>
            </a:endParaRPr>
          </a:p>
          <a:p>
            <a:r>
              <a:rPr lang="en-US" sz="1800" b="1" u="sng" dirty="0" smtClean="0">
                <a:latin typeface="Courier New" panose="02070309020205020404" pitchFamily="49" charset="0"/>
                <a:cs typeface="Courier New" panose="02070309020205020404" pitchFamily="49" charset="0"/>
              </a:rPr>
              <a:t>class Tesseract {</a:t>
            </a:r>
          </a:p>
          <a:p>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const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D = 4;</a:t>
            </a:r>
          </a:p>
          <a:p>
            <a:r>
              <a:rPr lang="en-US" sz="1800" b="1" dirty="0" smtClean="0">
                <a:latin typeface="Courier New" panose="02070309020205020404" pitchFamily="49" charset="0"/>
                <a:cs typeface="Courier New" panose="02070309020205020404" pitchFamily="49" charset="0"/>
              </a:rPr>
              <a:t>   c</a:t>
            </a:r>
            <a:r>
              <a:rPr lang="hu-HU" sz="1800" b="1" dirty="0" err="1">
                <a:latin typeface="Courier New" panose="02070309020205020404" pitchFamily="49" charset="0"/>
                <a:cs typeface="Courier New" panose="02070309020205020404" pitchFamily="49" charset="0"/>
              </a:rPr>
              <a:t>onst</a:t>
            </a:r>
            <a:r>
              <a:rPr lang="hu-HU" sz="1800" b="1" dirty="0">
                <a:latin typeface="Courier New" panose="02070309020205020404" pitchFamily="49" charset="0"/>
                <a:cs typeface="Courier New" panose="02070309020205020404" pitchFamily="49" charset="0"/>
              </a:rPr>
              <a:t> int </a:t>
            </a:r>
            <a:r>
              <a:rPr lang="hu-HU" sz="1800" b="1" dirty="0" err="1">
                <a:latin typeface="Courier New" panose="02070309020205020404" pitchFamily="49" charset="0"/>
                <a:cs typeface="Courier New" panose="02070309020205020404" pitchFamily="49" charset="0"/>
              </a:rPr>
              <a:t>maxcode</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(1 </a:t>
            </a:r>
            <a:r>
              <a:rPr lang="en-US" sz="1800" b="1" dirty="0">
                <a:latin typeface="Courier New" panose="02070309020205020404" pitchFamily="49" charset="0"/>
                <a:cs typeface="Courier New" panose="02070309020205020404" pitchFamily="49" charset="0"/>
              </a:rPr>
              <a:t>&lt;&lt; </a:t>
            </a:r>
            <a:r>
              <a:rPr lang="en-US" sz="1800" b="1" dirty="0" smtClean="0">
                <a:latin typeface="Courier New" panose="02070309020205020404" pitchFamily="49" charset="0"/>
                <a:cs typeface="Courier New" panose="02070309020205020404" pitchFamily="49" charset="0"/>
              </a:rPr>
              <a:t>D) - 1;</a:t>
            </a:r>
            <a:endParaRPr lang="en-US" sz="1800" b="1" u="sng" dirty="0">
              <a:latin typeface="Courier New" panose="02070309020205020404" pitchFamily="49" charset="0"/>
              <a:cs typeface="Courier New" panose="02070309020205020404" pitchFamily="49" charset="0"/>
            </a:endParaRP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unsigned </a:t>
            </a:r>
            <a:r>
              <a:rPr lang="en-US" sz="1800" b="1" dirty="0" err="1" smtClean="0">
                <a:latin typeface="Courier New" panose="02070309020205020404" pitchFamily="49" charset="0"/>
                <a:cs typeface="Courier New" panose="02070309020205020404" pitchFamily="49" charset="0"/>
              </a:rPr>
              <a:t>int</a:t>
            </a:r>
            <a:r>
              <a:rPr lang="en-US"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vao</a:t>
            </a:r>
            <a:r>
              <a:rPr lang="hu-HU" sz="1800" b="1" dirty="0" smtClean="0">
                <a:latin typeface="Courier New" panose="02070309020205020404" pitchFamily="49" charset="0"/>
                <a:cs typeface="Courier New" panose="02070309020205020404" pitchFamily="49" charset="0"/>
              </a:rPr>
              <a:t>, </a:t>
            </a:r>
            <a:r>
              <a:rPr lang="hu-HU" sz="1800" b="1" dirty="0" err="1" smtClean="0">
                <a:latin typeface="Courier New" panose="02070309020205020404" pitchFamily="49" charset="0"/>
                <a:cs typeface="Courier New" panose="02070309020205020404" pitchFamily="49" charset="0"/>
              </a:rPr>
              <a:t>vbo</a:t>
            </a:r>
            <a:r>
              <a:rPr lang="en-US" sz="1800" b="1" dirty="0" smtClean="0">
                <a:latin typeface="Courier New" panose="02070309020205020404" pitchFamily="49" charset="0"/>
                <a:cs typeface="Courier New" panose="02070309020205020404" pitchFamily="49" charset="0"/>
              </a:rPr>
              <a:t>;	// GPU: vertex array object id</a:t>
            </a:r>
          </a:p>
          <a:p>
            <a:r>
              <a:rPr lang="hu-HU" sz="1000" b="1" dirty="0" smtClean="0">
                <a:latin typeface="Courier New" panose="02070309020205020404" pitchFamily="49" charset="0"/>
                <a:cs typeface="Courier New" panose="02070309020205020404" pitchFamily="49" charset="0"/>
              </a:rPr>
              <a:t>   </a:t>
            </a:r>
            <a:endParaRPr lang="en-US" sz="400" b="1" dirty="0" smtClean="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public</a:t>
            </a:r>
            <a:r>
              <a:rPr lang="en-US" sz="1800" b="1" dirty="0">
                <a:latin typeface="Courier New" panose="02070309020205020404" pitchFamily="49" charset="0"/>
                <a:cs typeface="Courier New" panose="02070309020205020404" pitchFamily="49" charset="0"/>
              </a:rPr>
              <a:t>:</a:t>
            </a:r>
          </a:p>
          <a:p>
            <a:r>
              <a:rPr lang="hu-HU" sz="180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Tesseract(); 	</a:t>
            </a:r>
            <a:r>
              <a:rPr lang="en-US" sz="1800" b="1" dirty="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 copy edges to GPU</a:t>
            </a:r>
          </a:p>
          <a:p>
            <a:r>
              <a:rPr lang="en-US" sz="1800" b="1" dirty="0" smtClean="0">
                <a:latin typeface="Courier New" panose="02070309020205020404" pitchFamily="49" charset="0"/>
                <a:cs typeface="Courier New" panose="02070309020205020404" pitchFamily="49" charset="0"/>
              </a:rPr>
              <a:t>   void </a:t>
            </a:r>
            <a:r>
              <a:rPr lang="en-US" sz="1800" b="1" dirty="0">
                <a:latin typeface="Courier New" panose="02070309020205020404" pitchFamily="49" charset="0"/>
                <a:cs typeface="Courier New" panose="02070309020205020404" pitchFamily="49" charset="0"/>
              </a:rPr>
              <a:t>Animate(float t</a:t>
            </a:r>
            <a:r>
              <a:rPr lang="en-US" sz="1800" b="1" dirty="0" smtClean="0">
                <a:latin typeface="Courier New" panose="02070309020205020404" pitchFamily="49" charset="0"/>
                <a:cs typeface="Courier New" panose="02070309020205020404" pitchFamily="49" charset="0"/>
              </a:rPr>
              <a:t>);	// set transformation</a:t>
            </a:r>
            <a:endParaRPr lang="en-US" sz="1800" b="1" dirty="0">
              <a:latin typeface="Courier New" panose="02070309020205020404" pitchFamily="49" charset="0"/>
              <a:cs typeface="Courier New" panose="02070309020205020404" pitchFamily="49" charset="0"/>
            </a:endParaRPr>
          </a:p>
          <a:p>
            <a:r>
              <a:rPr lang="en-US" sz="1800" b="1" dirty="0" smtClean="0">
                <a:latin typeface="Courier New" panose="02070309020205020404" pitchFamily="49" charset="0"/>
                <a:cs typeface="Courier New" panose="02070309020205020404" pitchFamily="49" charset="0"/>
              </a:rPr>
              <a:t>   void </a:t>
            </a:r>
            <a:r>
              <a:rPr lang="en-US" sz="1800" b="1" dirty="0">
                <a:latin typeface="Courier New" panose="02070309020205020404" pitchFamily="49" charset="0"/>
                <a:cs typeface="Courier New" panose="02070309020205020404" pitchFamily="49" charset="0"/>
              </a:rPr>
              <a:t>Draw</a:t>
            </a:r>
            <a:r>
              <a:rPr lang="en-US" sz="1800" b="1" dirty="0" smtClean="0">
                <a:latin typeface="Courier New" panose="02070309020205020404" pitchFamily="49" charset="0"/>
                <a:cs typeface="Courier New" panose="02070309020205020404" pitchFamily="49" charset="0"/>
              </a:rPr>
              <a:t>();      	// trigger GPU</a:t>
            </a:r>
          </a:p>
          <a:p>
            <a:r>
              <a:rPr lang="en-US" sz="1800" b="1" dirty="0" smtClean="0">
                <a:latin typeface="Courier New" panose="02070309020205020404" pitchFamily="49" charset="0"/>
                <a:cs typeface="Courier New" panose="02070309020205020404" pitchFamily="49" charset="0"/>
              </a:rPr>
              <a:t>};</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10759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41480"/>
            <a:ext cx="8229600" cy="857250"/>
          </a:xfrm>
        </p:spPr>
        <p:txBody>
          <a:bodyPr/>
          <a:lstStyle/>
          <a:p>
            <a:r>
              <a:rPr lang="hu-HU" dirty="0" smtClean="0">
                <a:solidFill>
                  <a:srgbClr val="FF0000"/>
                </a:solidFill>
              </a:rPr>
              <a:t>Élek a </a:t>
            </a:r>
            <a:r>
              <a:rPr lang="hu-HU" dirty="0" err="1" smtClean="0">
                <a:solidFill>
                  <a:srgbClr val="FF0000"/>
                </a:solidFill>
              </a:rPr>
              <a:t>GPU-ra</a:t>
            </a:r>
            <a:endParaRPr lang="en-US" dirty="0">
              <a:solidFill>
                <a:srgbClr val="FF0000"/>
              </a:solidFill>
            </a:endParaRPr>
          </a:p>
        </p:txBody>
      </p:sp>
      <p:sp>
        <p:nvSpPr>
          <p:cNvPr id="4" name="Szövegdoboz 3"/>
          <p:cNvSpPr txBox="1"/>
          <p:nvPr/>
        </p:nvSpPr>
        <p:spPr>
          <a:xfrm>
            <a:off x="29333" y="957739"/>
            <a:ext cx="9799251" cy="3801041"/>
          </a:xfrm>
          <a:prstGeom prst="rect">
            <a:avLst/>
          </a:prstGeom>
          <a:noFill/>
        </p:spPr>
        <p:txBody>
          <a:bodyPr wrap="square" rtlCol="0">
            <a:spAutoFit/>
          </a:bodyPr>
          <a:lstStyle/>
          <a:p>
            <a:r>
              <a:rPr lang="hu-HU" sz="1500" b="1" u="sng" dirty="0" err="1" smtClean="0">
                <a:latin typeface="Courier New" panose="02070309020205020404" pitchFamily="49" charset="0"/>
                <a:cs typeface="Courier New" panose="02070309020205020404" pitchFamily="49" charset="0"/>
              </a:rPr>
              <a:t>Tesseract</a:t>
            </a:r>
            <a:r>
              <a:rPr lang="hu-HU" sz="1500" b="1" u="sng" dirty="0" smtClean="0">
                <a:latin typeface="Courier New" panose="02070309020205020404" pitchFamily="49" charset="0"/>
                <a:cs typeface="Courier New" panose="02070309020205020404" pitchFamily="49" charset="0"/>
              </a:rPr>
              <a:t>::</a:t>
            </a:r>
            <a:r>
              <a:rPr lang="en-US" sz="1500" b="1" u="sng" dirty="0" smtClean="0">
                <a:latin typeface="Courier New" panose="02070309020205020404" pitchFamily="49" charset="0"/>
                <a:cs typeface="Courier New" panose="02070309020205020404" pitchFamily="49" charset="0"/>
              </a:rPr>
              <a:t>Tesseract</a:t>
            </a:r>
            <a:r>
              <a:rPr lang="en-US" sz="1500" b="1" u="sng" dirty="0">
                <a:latin typeface="Courier New" panose="02070309020205020404" pitchFamily="49" charset="0"/>
                <a:cs typeface="Courier New" panose="02070309020205020404" pitchFamily="49" charset="0"/>
              </a:rPr>
              <a:t>() </a:t>
            </a:r>
            <a:r>
              <a:rPr lang="en-US" sz="1500" b="1" u="sng" dirty="0" smtClean="0">
                <a:latin typeface="Courier New" panose="02070309020205020404" pitchFamily="49" charset="0"/>
                <a:cs typeface="Courier New" panose="02070309020205020404" pitchFamily="49" charset="0"/>
              </a:rPr>
              <a:t>{</a:t>
            </a:r>
            <a:endParaRPr lang="hu-HU" sz="1500" b="1" u="sng" dirty="0" smtClean="0">
              <a:latin typeface="Courier New" panose="02070309020205020404" pitchFamily="49" charset="0"/>
              <a:cs typeface="Courier New" panose="02070309020205020404" pitchFamily="49" charset="0"/>
            </a:endParaRPr>
          </a:p>
          <a:p>
            <a:r>
              <a:rPr lang="hu-HU" sz="1600" b="1" dirty="0" smtClean="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vector&lt;float</a:t>
            </a:r>
            <a:r>
              <a:rPr lang="en-US" sz="1500" b="1" dirty="0">
                <a:latin typeface="Courier New" panose="02070309020205020404" pitchFamily="49" charset="0"/>
                <a:cs typeface="Courier New" panose="02070309020205020404" pitchFamily="49" charset="0"/>
              </a:rPr>
              <a:t>&gt; </a:t>
            </a:r>
            <a:r>
              <a:rPr lang="hu-HU" sz="1500" b="1" dirty="0" err="1">
                <a:latin typeface="Courier New" panose="02070309020205020404" pitchFamily="49" charset="0"/>
                <a:cs typeface="Courier New" panose="02070309020205020404" pitchFamily="49" charset="0"/>
              </a:rPr>
              <a:t>vtx</a:t>
            </a:r>
            <a:r>
              <a:rPr lang="en-US" sz="1500" b="1" dirty="0">
                <a:latin typeface="Courier New" panose="02070309020205020404" pitchFamily="49" charset="0"/>
                <a:cs typeface="Courier New" panose="02070309020205020404" pitchFamily="49" charset="0"/>
              </a:rPr>
              <a:t>;	// CPU: vertices of the </a:t>
            </a:r>
            <a:r>
              <a:rPr lang="en-US" sz="1500" b="1" dirty="0" smtClean="0">
                <a:latin typeface="Courier New" panose="02070309020205020404" pitchFamily="49" charset="0"/>
                <a:cs typeface="Courier New" panose="02070309020205020404" pitchFamily="49" charset="0"/>
              </a:rPr>
              <a:t>object</a:t>
            </a:r>
            <a:endParaRPr lang="en-US" sz="1500" b="1" u="sng" dirty="0" smtClean="0">
              <a:latin typeface="Courier New" panose="02070309020205020404" pitchFamily="49" charset="0"/>
              <a:cs typeface="Courier New" panose="02070309020205020404" pitchFamily="49" charset="0"/>
            </a:endParaRPr>
          </a:p>
          <a:p>
            <a:r>
              <a:rPr lang="fr-FR" sz="1500" b="1" dirty="0">
                <a:latin typeface="Courier New" panose="02070309020205020404" pitchFamily="49" charset="0"/>
                <a:cs typeface="Courier New" panose="02070309020205020404" pitchFamily="49" charset="0"/>
              </a:rPr>
              <a:t> </a:t>
            </a:r>
            <a:r>
              <a:rPr lang="fr-FR" sz="1500" b="1" dirty="0" smtClean="0">
                <a:latin typeface="Courier New" panose="02070309020205020404" pitchFamily="49" charset="0"/>
                <a:cs typeface="Courier New" panose="02070309020205020404" pitchFamily="49" charset="0"/>
              </a:rPr>
              <a:t>  for (int code = 0; code &lt;= maxcode; code++) {</a:t>
            </a:r>
          </a:p>
          <a:p>
            <a:r>
              <a:rPr lang="hu-HU" sz="1500" b="1" dirty="0" smtClean="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for </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int</a:t>
            </a:r>
            <a:r>
              <a:rPr lang="en-US" sz="1500" b="1" dirty="0">
                <a:latin typeface="Courier New" panose="02070309020205020404" pitchFamily="49" charset="0"/>
                <a:cs typeface="Courier New" panose="02070309020205020404" pitchFamily="49" charset="0"/>
              </a:rPr>
              <a:t> bit = 1; bit </a:t>
            </a:r>
            <a:r>
              <a:rPr lang="en-US" sz="1500" b="1" dirty="0" smtClean="0">
                <a:latin typeface="Courier New" panose="02070309020205020404" pitchFamily="49" charset="0"/>
                <a:cs typeface="Courier New" panose="02070309020205020404" pitchFamily="49" charset="0"/>
              </a:rPr>
              <a:t>&lt; </a:t>
            </a:r>
            <a:r>
              <a:rPr lang="en-US" sz="1500" b="1" dirty="0" err="1">
                <a:latin typeface="Courier New" panose="02070309020205020404" pitchFamily="49" charset="0"/>
                <a:cs typeface="Courier New" panose="02070309020205020404" pitchFamily="49" charset="0"/>
              </a:rPr>
              <a:t>maxcode</a:t>
            </a:r>
            <a:r>
              <a:rPr lang="en-US" sz="1500" b="1" dirty="0">
                <a:latin typeface="Courier New" panose="02070309020205020404" pitchFamily="49" charset="0"/>
                <a:cs typeface="Courier New" panose="02070309020205020404" pitchFamily="49" charset="0"/>
              </a:rPr>
              <a:t>; bit &lt;&lt;= 1) {</a:t>
            </a:r>
          </a:p>
          <a:p>
            <a:r>
              <a:rPr lang="hu-HU" sz="1500" b="1" dirty="0" smtClean="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if </a:t>
            </a:r>
            <a:r>
              <a:rPr lang="en-US" sz="1500" b="1" dirty="0">
                <a:latin typeface="Courier New" panose="02070309020205020404" pitchFamily="49" charset="0"/>
                <a:cs typeface="Courier New" panose="02070309020205020404" pitchFamily="49" charset="0"/>
              </a:rPr>
              <a:t>((code &amp; bit) == 0) </a:t>
            </a:r>
            <a:r>
              <a:rPr lang="en-US" sz="1500" b="1" dirty="0" smtClean="0">
                <a:latin typeface="Courier New" panose="02070309020205020404" pitchFamily="49" charset="0"/>
                <a:cs typeface="Courier New" panose="02070309020205020404" pitchFamily="49" charset="0"/>
              </a:rPr>
              <a:t>{</a:t>
            </a:r>
          </a:p>
          <a:p>
            <a:r>
              <a:rPr lang="hu-HU"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  for </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int</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b=1</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b&lt;</a:t>
            </a:r>
            <a:r>
              <a:rPr lang="en-US" sz="1500" b="1" dirty="0" err="1" smtClean="0">
                <a:latin typeface="Courier New" panose="02070309020205020404" pitchFamily="49" charset="0"/>
                <a:cs typeface="Courier New" panose="02070309020205020404" pitchFamily="49" charset="0"/>
              </a:rPr>
              <a:t>maxcode</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b&lt;&lt;=1</a:t>
            </a:r>
            <a:r>
              <a:rPr lang="en-US" sz="1500" b="1" dirty="0">
                <a:latin typeface="Courier New" panose="02070309020205020404" pitchFamily="49" charset="0"/>
                <a:cs typeface="Courier New" panose="02070309020205020404" pitchFamily="49" charset="0"/>
              </a:rPr>
              <a:t>) </a:t>
            </a:r>
            <a:r>
              <a:rPr lang="hu-HU" sz="1500" b="1" dirty="0" err="1" smtClean="0">
                <a:latin typeface="Courier New" panose="02070309020205020404" pitchFamily="49" charset="0"/>
                <a:cs typeface="Courier New" panose="02070309020205020404" pitchFamily="49" charset="0"/>
              </a:rPr>
              <a:t>vtx</a:t>
            </a:r>
            <a:r>
              <a:rPr lang="en-US" sz="1500" b="1" dirty="0" smtClean="0">
                <a:latin typeface="Courier New" panose="02070309020205020404" pitchFamily="49" charset="0"/>
                <a:cs typeface="Courier New" panose="02070309020205020404" pitchFamily="49" charset="0"/>
              </a:rPr>
              <a:t>.</a:t>
            </a:r>
            <a:r>
              <a:rPr lang="en-US" sz="1500" b="1" dirty="0" err="1" smtClean="0">
                <a:latin typeface="Courier New" panose="02070309020205020404" pitchFamily="49" charset="0"/>
                <a:cs typeface="Courier New" panose="02070309020205020404" pitchFamily="49" charset="0"/>
              </a:rPr>
              <a:t>push_back</a:t>
            </a:r>
            <a:r>
              <a:rPr lang="en-US" sz="1500" b="1" dirty="0" smtClean="0">
                <a:latin typeface="Courier New" panose="02070309020205020404" pitchFamily="49" charset="0"/>
                <a:cs typeface="Courier New" panose="02070309020205020404" pitchFamily="49" charset="0"/>
              </a:rPr>
              <a:t>((</a:t>
            </a:r>
            <a:r>
              <a:rPr lang="hu-HU" sz="1500" b="1" dirty="0" err="1" smtClean="0">
                <a:latin typeface="Courier New" panose="02070309020205020404" pitchFamily="49" charset="0"/>
                <a:cs typeface="Courier New" panose="02070309020205020404" pitchFamily="49" charset="0"/>
              </a:rPr>
              <a:t>code</a:t>
            </a:r>
            <a:r>
              <a:rPr lang="en-US" sz="1500" b="1" dirty="0" smtClean="0">
                <a:latin typeface="Courier New" panose="02070309020205020404" pitchFamily="49" charset="0"/>
                <a:cs typeface="Courier New" panose="02070309020205020404" pitchFamily="49" charset="0"/>
              </a:rPr>
              <a:t>&amp;b)?1:-1);</a:t>
            </a:r>
          </a:p>
          <a:p>
            <a:r>
              <a:rPr lang="hu-HU"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  for </a:t>
            </a:r>
            <a:r>
              <a:rPr lang="en-US" sz="1500" b="1" dirty="0">
                <a:latin typeface="Courier New" panose="02070309020205020404" pitchFamily="49" charset="0"/>
                <a:cs typeface="Courier New" panose="02070309020205020404" pitchFamily="49" charset="0"/>
              </a:rPr>
              <a:t>(</a:t>
            </a:r>
            <a:r>
              <a:rPr lang="en-US" sz="1500" b="1" dirty="0" err="1">
                <a:latin typeface="Courier New" panose="02070309020205020404" pitchFamily="49" charset="0"/>
                <a:cs typeface="Courier New" panose="02070309020205020404" pitchFamily="49" charset="0"/>
              </a:rPr>
              <a:t>int</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b=1</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b&lt;</a:t>
            </a:r>
            <a:r>
              <a:rPr lang="en-US" sz="1500" b="1" dirty="0" err="1" smtClean="0">
                <a:latin typeface="Courier New" panose="02070309020205020404" pitchFamily="49" charset="0"/>
                <a:cs typeface="Courier New" panose="02070309020205020404" pitchFamily="49" charset="0"/>
              </a:rPr>
              <a:t>maxcode</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b&lt;&lt;=1</a:t>
            </a:r>
            <a:r>
              <a:rPr lang="en-US" sz="1500" b="1" dirty="0">
                <a:latin typeface="Courier New" panose="02070309020205020404" pitchFamily="49" charset="0"/>
                <a:cs typeface="Courier New" panose="02070309020205020404" pitchFamily="49" charset="0"/>
              </a:rPr>
              <a:t>) </a:t>
            </a:r>
            <a:r>
              <a:rPr lang="hu-HU" sz="1500" b="1" dirty="0" err="1" smtClean="0">
                <a:latin typeface="Courier New" panose="02070309020205020404" pitchFamily="49" charset="0"/>
                <a:cs typeface="Courier New" panose="02070309020205020404" pitchFamily="49" charset="0"/>
              </a:rPr>
              <a:t>vtx</a:t>
            </a:r>
            <a:r>
              <a:rPr lang="en-US" sz="1500" b="1" dirty="0" smtClean="0">
                <a:latin typeface="Courier New" panose="02070309020205020404" pitchFamily="49" charset="0"/>
                <a:cs typeface="Courier New" panose="02070309020205020404" pitchFamily="49" charset="0"/>
              </a:rPr>
              <a:t>.</a:t>
            </a:r>
            <a:r>
              <a:rPr lang="en-US" sz="1500" b="1" dirty="0" err="1" smtClean="0">
                <a:latin typeface="Courier New" panose="02070309020205020404" pitchFamily="49" charset="0"/>
                <a:cs typeface="Courier New" panose="02070309020205020404" pitchFamily="49" charset="0"/>
              </a:rPr>
              <a:t>push_back</a:t>
            </a:r>
            <a:r>
              <a:rPr lang="en-US" sz="1500" b="1" dirty="0" smtClean="0">
                <a:latin typeface="Courier New" panose="02070309020205020404" pitchFamily="49" charset="0"/>
                <a:cs typeface="Courier New" panose="02070309020205020404" pitchFamily="49" charset="0"/>
              </a:rPr>
              <a:t>(!((</a:t>
            </a:r>
            <a:r>
              <a:rPr lang="hu-HU" sz="1500" b="1" dirty="0" err="1" smtClean="0">
                <a:latin typeface="Courier New" panose="02070309020205020404" pitchFamily="49" charset="0"/>
                <a:cs typeface="Courier New" panose="02070309020205020404" pitchFamily="49" charset="0"/>
              </a:rPr>
              <a:t>code</a:t>
            </a:r>
            <a:r>
              <a:rPr lang="en-US" sz="1500" b="1" dirty="0" smtClean="0">
                <a:latin typeface="Courier New" panose="02070309020205020404" pitchFamily="49" charset="0"/>
                <a:cs typeface="Courier New" panose="02070309020205020404" pitchFamily="49" charset="0"/>
              </a:rPr>
              <a:t>+bit)&amp;b)?1:-1);</a:t>
            </a:r>
          </a:p>
          <a:p>
            <a:r>
              <a:rPr lang="en-US" sz="1500" b="1" dirty="0" smtClean="0">
                <a:latin typeface="Courier New" panose="02070309020205020404" pitchFamily="49" charset="0"/>
                <a:cs typeface="Courier New" panose="02070309020205020404" pitchFamily="49" charset="0"/>
              </a:rPr>
              <a:t>         }</a:t>
            </a:r>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     }</a:t>
            </a:r>
            <a:endParaRPr lang="en-US" sz="1500" b="1" dirty="0">
              <a:latin typeface="Courier New" panose="02070309020205020404" pitchFamily="49" charset="0"/>
              <a:cs typeface="Courier New" panose="02070309020205020404" pitchFamily="49" charset="0"/>
            </a:endParaRPr>
          </a:p>
          <a:p>
            <a:r>
              <a:rPr lang="hu-HU"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a:t>
            </a:r>
            <a:endParaRPr lang="en-US" sz="1500" b="1" dirty="0">
              <a:latin typeface="Courier New" panose="02070309020205020404" pitchFamily="49" charset="0"/>
              <a:cs typeface="Courier New" panose="02070309020205020404" pitchFamily="49" charset="0"/>
            </a:endParaRP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glGenVertexArrays</a:t>
            </a:r>
            <a:r>
              <a:rPr lang="en-US" sz="1500" b="1" dirty="0" smtClean="0">
                <a:latin typeface="Courier New" panose="02070309020205020404" pitchFamily="49" charset="0"/>
                <a:cs typeface="Courier New" panose="02070309020205020404" pitchFamily="49" charset="0"/>
              </a:rPr>
              <a:t>(1, &amp;</a:t>
            </a:r>
            <a:r>
              <a:rPr lang="en-US" sz="1500" b="1" dirty="0" err="1" smtClean="0">
                <a:latin typeface="Courier New" panose="02070309020205020404" pitchFamily="49" charset="0"/>
                <a:cs typeface="Courier New" panose="02070309020205020404" pitchFamily="49" charset="0"/>
              </a:rPr>
              <a:t>vao</a:t>
            </a:r>
            <a:r>
              <a:rPr lang="en-US" sz="1500" b="1" dirty="0" smtClean="0">
                <a:latin typeface="Courier New" panose="02070309020205020404" pitchFamily="49" charset="0"/>
                <a:cs typeface="Courier New" panose="02070309020205020404" pitchFamily="49" charset="0"/>
              </a:rPr>
              <a:t>);</a:t>
            </a:r>
            <a:r>
              <a:rPr lang="hu-HU"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glBindVertexArray</a:t>
            </a:r>
            <a:r>
              <a:rPr lang="en-US" sz="1500" b="1" dirty="0" smtClean="0">
                <a:latin typeface="Courier New" panose="02070309020205020404" pitchFamily="49" charset="0"/>
                <a:cs typeface="Courier New" panose="02070309020205020404" pitchFamily="49" charset="0"/>
              </a:rPr>
              <a:t>(</a:t>
            </a:r>
            <a:r>
              <a:rPr lang="en-US" sz="1500" b="1" dirty="0" err="1" smtClean="0">
                <a:latin typeface="Courier New" panose="02070309020205020404" pitchFamily="49" charset="0"/>
                <a:cs typeface="Courier New" panose="02070309020205020404" pitchFamily="49" charset="0"/>
              </a:rPr>
              <a:t>vao</a:t>
            </a:r>
            <a:r>
              <a:rPr lang="en-US" sz="1500" b="1" dirty="0" smtClean="0">
                <a:latin typeface="Courier New" panose="02070309020205020404" pitchFamily="49" charset="0"/>
                <a:cs typeface="Courier New" panose="02070309020205020404" pitchFamily="49" charset="0"/>
              </a:rPr>
              <a:t>);</a:t>
            </a:r>
          </a:p>
          <a:p>
            <a:r>
              <a:rPr lang="hu-HU"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glGenBuffers</a:t>
            </a:r>
            <a:r>
              <a:rPr lang="en-US" sz="1500" b="1" dirty="0" smtClean="0">
                <a:latin typeface="Courier New" panose="02070309020205020404" pitchFamily="49" charset="0"/>
                <a:cs typeface="Courier New" panose="02070309020205020404" pitchFamily="49" charset="0"/>
              </a:rPr>
              <a:t>(1, &amp;</a:t>
            </a:r>
            <a:r>
              <a:rPr lang="en-US" sz="1500" b="1" dirty="0" err="1" smtClean="0">
                <a:latin typeface="Courier New" panose="02070309020205020404" pitchFamily="49" charset="0"/>
                <a:cs typeface="Courier New" panose="02070309020205020404" pitchFamily="49" charset="0"/>
              </a:rPr>
              <a:t>vbo</a:t>
            </a:r>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glBindBuffer</a:t>
            </a:r>
            <a:r>
              <a:rPr lang="en-US" sz="1500" b="1" dirty="0" smtClean="0">
                <a:latin typeface="Courier New" panose="02070309020205020404" pitchFamily="49" charset="0"/>
                <a:cs typeface="Courier New" panose="02070309020205020404" pitchFamily="49" charset="0"/>
              </a:rPr>
              <a:t>(GL_ARRAY_BUFFER, </a:t>
            </a:r>
            <a:r>
              <a:rPr lang="en-US" sz="1500" b="1" dirty="0" err="1" smtClean="0">
                <a:latin typeface="Courier New" panose="02070309020205020404" pitchFamily="49" charset="0"/>
                <a:cs typeface="Courier New" panose="02070309020205020404" pitchFamily="49" charset="0"/>
              </a:rPr>
              <a:t>vbo</a:t>
            </a:r>
            <a:r>
              <a:rPr lang="en-US" sz="1500" b="1" dirty="0" smtClean="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glBufferData</a:t>
            </a:r>
            <a:r>
              <a:rPr lang="en-US" sz="1500" b="1" dirty="0" smtClean="0">
                <a:latin typeface="Courier New" panose="02070309020205020404" pitchFamily="49" charset="0"/>
                <a:cs typeface="Courier New" panose="02070309020205020404" pitchFamily="49" charset="0"/>
              </a:rPr>
              <a:t>(GL_ARRAY_BUFFER, </a:t>
            </a:r>
            <a:r>
              <a:rPr lang="hu-HU" sz="1500" b="1" dirty="0" smtClean="0">
                <a:latin typeface="Courier New" panose="02070309020205020404" pitchFamily="49" charset="0"/>
                <a:cs typeface="Courier New" panose="02070309020205020404" pitchFamily="49" charset="0"/>
              </a:rPr>
              <a:t>32</a:t>
            </a:r>
            <a:r>
              <a:rPr lang="en-US" sz="1500" b="1" dirty="0" smtClean="0">
                <a:latin typeface="Courier New" panose="02070309020205020404" pitchFamily="49" charset="0"/>
                <a:cs typeface="Courier New" panose="02070309020205020404" pitchFamily="49" charset="0"/>
              </a:rPr>
              <a:t>*8*</a:t>
            </a:r>
            <a:r>
              <a:rPr lang="en-US" sz="1500" b="1" dirty="0" err="1" smtClean="0">
                <a:latin typeface="Courier New" panose="02070309020205020404" pitchFamily="49" charset="0"/>
                <a:cs typeface="Courier New" panose="02070309020205020404" pitchFamily="49" charset="0"/>
              </a:rPr>
              <a:t>sizeof</a:t>
            </a:r>
            <a:r>
              <a:rPr lang="en-US" sz="1500" b="1" dirty="0" smtClean="0">
                <a:latin typeface="Courier New" panose="02070309020205020404" pitchFamily="49" charset="0"/>
                <a:cs typeface="Courier New" panose="02070309020205020404" pitchFamily="49" charset="0"/>
              </a:rPr>
              <a:t>(float), &amp;</a:t>
            </a:r>
            <a:r>
              <a:rPr lang="hu-HU" sz="1500" b="1" dirty="0" err="1" smtClean="0">
                <a:latin typeface="Courier New" panose="02070309020205020404" pitchFamily="49" charset="0"/>
                <a:cs typeface="Courier New" panose="02070309020205020404" pitchFamily="49" charset="0"/>
              </a:rPr>
              <a:t>vtx</a:t>
            </a:r>
            <a:r>
              <a:rPr lang="en-US" sz="1500" b="1" dirty="0" smtClean="0">
                <a:latin typeface="Courier New" panose="02070309020205020404" pitchFamily="49" charset="0"/>
                <a:cs typeface="Courier New" panose="02070309020205020404" pitchFamily="49" charset="0"/>
              </a:rPr>
              <a:t>[0], GL_STATIC_DRAW);  </a:t>
            </a:r>
          </a:p>
          <a:p>
            <a:r>
              <a:rPr lang="hu-HU"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glEnableVertexAttribArray</a:t>
            </a:r>
            <a:r>
              <a:rPr lang="en-US" sz="1500" b="1" dirty="0" smtClean="0">
                <a:latin typeface="Courier New" panose="02070309020205020404" pitchFamily="49" charset="0"/>
                <a:cs typeface="Courier New" panose="02070309020205020404" pitchFamily="49" charset="0"/>
              </a:rPr>
              <a:t>(0);</a:t>
            </a:r>
          </a:p>
          <a:p>
            <a:r>
              <a:rPr lang="hu-HU"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glVertexAttribPointer</a:t>
            </a:r>
            <a:r>
              <a:rPr lang="en-US" sz="1500" b="1" dirty="0" smtClean="0">
                <a:latin typeface="Courier New" panose="02070309020205020404" pitchFamily="49" charset="0"/>
                <a:cs typeface="Courier New" panose="02070309020205020404" pitchFamily="49" charset="0"/>
              </a:rPr>
              <a:t>(0, 4, GL_FLOAT, GL_FALSE, 0, NULL</a:t>
            </a:r>
            <a:r>
              <a:rPr lang="en-US" sz="1500" b="1" dirty="0">
                <a:latin typeface="Courier New" panose="02070309020205020404" pitchFamily="49" charset="0"/>
                <a:cs typeface="Courier New" panose="02070309020205020404" pitchFamily="49" charset="0"/>
              </a:rPr>
              <a:t>);     </a:t>
            </a:r>
            <a:endParaRPr lang="hu-HU" sz="1500" b="1" dirty="0" smtClean="0">
              <a:latin typeface="Courier New" panose="02070309020205020404" pitchFamily="49" charset="0"/>
              <a:cs typeface="Courier New" panose="02070309020205020404" pitchFamily="49" charset="0"/>
            </a:endParaRPr>
          </a:p>
          <a:p>
            <a:r>
              <a:rPr lang="en-US" sz="1500" b="1" dirty="0" smtClean="0">
                <a:latin typeface="Courier New" panose="02070309020205020404" pitchFamily="49" charset="0"/>
                <a:cs typeface="Courier New" panose="02070309020205020404" pitchFamily="49" charset="0"/>
              </a:rPr>
              <a:t>}</a:t>
            </a:r>
            <a:endParaRPr lang="en-US" sz="15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71181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3">
            <a:hlinkClick r:id="" action="ppaction://ole?verb=0"/>
          </p:cNvPr>
          <p:cNvGraphicFramePr>
            <a:graphicFrameLocks/>
          </p:cNvGraphicFramePr>
          <p:nvPr/>
        </p:nvGraphicFramePr>
        <p:xfrm>
          <a:off x="609600" y="228600"/>
          <a:ext cx="1539875" cy="1219200"/>
        </p:xfrm>
        <a:graphic>
          <a:graphicData uri="http://schemas.openxmlformats.org/presentationml/2006/ole">
            <mc:AlternateContent xmlns:mc="http://schemas.openxmlformats.org/markup-compatibility/2006">
              <mc:Choice xmlns:v="urn:schemas-microsoft-com:vml" Requires="v">
                <p:oleObj spid="_x0000_s44198" name="Klip" r:id="rId4" imgW="1537206" imgH="1622783" progId="">
                  <p:embed/>
                </p:oleObj>
              </mc:Choice>
              <mc:Fallback>
                <p:oleObj name="Klip" r:id="rId4" imgW="1537206" imgH="1622783" progId="">
                  <p:embed/>
                  <p:pic>
                    <p:nvPicPr>
                      <p:cNvPr id="6146"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8600"/>
                        <a:ext cx="15398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a:hlinkClick r:id="" action="ppaction://ole?verb=0"/>
          </p:cNvPr>
          <p:cNvGraphicFramePr>
            <a:graphicFrameLocks/>
          </p:cNvGraphicFramePr>
          <p:nvPr>
            <p:extLst>
              <p:ext uri="{D42A27DB-BD31-4B8C-83A1-F6EECF244321}">
                <p14:modId xmlns:p14="http://schemas.microsoft.com/office/powerpoint/2010/main" val="3084530223"/>
              </p:ext>
            </p:extLst>
          </p:nvPr>
        </p:nvGraphicFramePr>
        <p:xfrm>
          <a:off x="381000" y="1485900"/>
          <a:ext cx="1701800" cy="523875"/>
        </p:xfrm>
        <a:graphic>
          <a:graphicData uri="http://schemas.openxmlformats.org/presentationml/2006/ole">
            <mc:AlternateContent xmlns:mc="http://schemas.openxmlformats.org/markup-compatibility/2006">
              <mc:Choice xmlns:v="urn:schemas-microsoft-com:vml" Requires="v">
                <p:oleObj spid="_x0000_s44199" name="Klip" r:id="rId6" imgW="1698851" imgH="697289" progId="">
                  <p:embed/>
                </p:oleObj>
              </mc:Choice>
              <mc:Fallback>
                <p:oleObj name="Klip" r:id="rId6" imgW="1698851" imgH="697289" progId="">
                  <p:embed/>
                  <p:pic>
                    <p:nvPicPr>
                      <p:cNvPr id="6147" name="Object 4">
                        <a:hlinkClick r:id="" action="ppaction://ole?verb=0"/>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485900"/>
                        <a:ext cx="1701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5"/>
          <p:cNvGraphicFramePr>
            <a:graphicFrameLocks noChangeAspect="1"/>
          </p:cNvGraphicFramePr>
          <p:nvPr>
            <p:extLst>
              <p:ext uri="{D42A27DB-BD31-4B8C-83A1-F6EECF244321}">
                <p14:modId xmlns:p14="http://schemas.microsoft.com/office/powerpoint/2010/main" val="2225121247"/>
              </p:ext>
            </p:extLst>
          </p:nvPr>
        </p:nvGraphicFramePr>
        <p:xfrm>
          <a:off x="685801" y="2057400"/>
          <a:ext cx="1431925" cy="1103710"/>
        </p:xfrm>
        <a:graphic>
          <a:graphicData uri="http://schemas.openxmlformats.org/presentationml/2006/ole">
            <mc:AlternateContent xmlns:mc="http://schemas.openxmlformats.org/markup-compatibility/2006">
              <mc:Choice xmlns:v="urn:schemas-microsoft-com:vml" Requires="v">
                <p:oleObj spid="_x0000_s44200" name="Klip" r:id="rId8" imgW="3063875" imgH="3148013" progId="">
                  <p:embed/>
                </p:oleObj>
              </mc:Choice>
              <mc:Fallback>
                <p:oleObj name="Klip" r:id="rId8" imgW="3063875" imgH="3148013" progId="">
                  <p:embed/>
                  <p:pic>
                    <p:nvPicPr>
                      <p:cNvPr id="614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1" y="2057400"/>
                        <a:ext cx="1431925" cy="1103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Oval 6"/>
          <p:cNvSpPr>
            <a:spLocks noChangeArrowheads="1"/>
          </p:cNvSpPr>
          <p:nvPr/>
        </p:nvSpPr>
        <p:spPr bwMode="auto">
          <a:xfrm>
            <a:off x="2555875" y="1200150"/>
            <a:ext cx="1511300" cy="2228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Operációs</a:t>
            </a:r>
          </a:p>
          <a:p>
            <a:pPr algn="ctr"/>
            <a:r>
              <a:rPr lang="hu-HU" altLang="hu-HU">
                <a:latin typeface="+mn-lt"/>
              </a:rPr>
              <a:t>és ablakozó</a:t>
            </a:r>
          </a:p>
          <a:p>
            <a:pPr algn="ctr"/>
            <a:r>
              <a:rPr lang="hu-HU" altLang="hu-HU">
                <a:latin typeface="+mn-lt"/>
              </a:rPr>
              <a:t>rendszer</a:t>
            </a:r>
          </a:p>
          <a:p>
            <a:pPr algn="ctr"/>
            <a:r>
              <a:rPr lang="en-GB" altLang="hu-HU">
                <a:latin typeface="+mn-lt"/>
              </a:rPr>
              <a:t>(</a:t>
            </a:r>
            <a:r>
              <a:rPr lang="hu-HU" altLang="hu-HU">
                <a:latin typeface="+mn-lt"/>
              </a:rPr>
              <a:t>Windows</a:t>
            </a:r>
            <a:r>
              <a:rPr lang="en-GB" altLang="hu-HU">
                <a:latin typeface="+mn-lt"/>
              </a:rPr>
              <a:t>)</a:t>
            </a:r>
            <a:endParaRPr lang="hu-HU" altLang="hu-HU">
              <a:latin typeface="+mn-lt"/>
            </a:endParaRPr>
          </a:p>
        </p:txBody>
      </p:sp>
      <p:sp>
        <p:nvSpPr>
          <p:cNvPr id="6152" name="Oval 7"/>
          <p:cNvSpPr>
            <a:spLocks noChangeArrowheads="1"/>
          </p:cNvSpPr>
          <p:nvPr/>
        </p:nvSpPr>
        <p:spPr bwMode="auto">
          <a:xfrm>
            <a:off x="4419600" y="1657350"/>
            <a:ext cx="1371600" cy="1428750"/>
          </a:xfrm>
          <a:prstGeom prst="ellipse">
            <a:avLst/>
          </a:prstGeom>
          <a:solidFill>
            <a:schemeClr val="accent6">
              <a:lumMod val="60000"/>
              <a:lumOff val="40000"/>
            </a:schemeClr>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freeglut</a:t>
            </a:r>
            <a:endParaRPr lang="hu-HU" altLang="hu-HU" dirty="0">
              <a:latin typeface="+mn-lt"/>
            </a:endParaRPr>
          </a:p>
        </p:txBody>
      </p:sp>
      <p:sp>
        <p:nvSpPr>
          <p:cNvPr id="6153" name="Oval 8"/>
          <p:cNvSpPr>
            <a:spLocks noChangeArrowheads="1"/>
          </p:cNvSpPr>
          <p:nvPr/>
        </p:nvSpPr>
        <p:spPr bwMode="auto">
          <a:xfrm>
            <a:off x="6732588" y="978694"/>
            <a:ext cx="1828800" cy="4572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main</a:t>
            </a:r>
          </a:p>
        </p:txBody>
      </p:sp>
      <p:sp>
        <p:nvSpPr>
          <p:cNvPr id="6154" name="Oval 9"/>
          <p:cNvSpPr>
            <a:spLocks noChangeArrowheads="1"/>
          </p:cNvSpPr>
          <p:nvPr/>
        </p:nvSpPr>
        <p:spPr bwMode="auto">
          <a:xfrm>
            <a:off x="6789738" y="1482329"/>
            <a:ext cx="1828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DisplayFunc</a:t>
            </a:r>
          </a:p>
        </p:txBody>
      </p:sp>
      <p:sp>
        <p:nvSpPr>
          <p:cNvPr id="6155" name="Oval 10"/>
          <p:cNvSpPr>
            <a:spLocks noChangeArrowheads="1"/>
          </p:cNvSpPr>
          <p:nvPr/>
        </p:nvSpPr>
        <p:spPr bwMode="auto">
          <a:xfrm>
            <a:off x="6789738" y="1859756"/>
            <a:ext cx="1828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KeyboardFunc</a:t>
            </a:r>
            <a:endParaRPr lang="hu-HU" altLang="hu-HU" dirty="0">
              <a:latin typeface="+mn-lt"/>
            </a:endParaRPr>
          </a:p>
        </p:txBody>
      </p:sp>
      <p:sp>
        <p:nvSpPr>
          <p:cNvPr id="6156" name="Oval 11"/>
          <p:cNvSpPr>
            <a:spLocks noChangeArrowheads="1"/>
          </p:cNvSpPr>
          <p:nvPr/>
        </p:nvSpPr>
        <p:spPr bwMode="auto">
          <a:xfrm>
            <a:off x="6804025" y="4164807"/>
            <a:ext cx="1828800" cy="43696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IdleFunc</a:t>
            </a:r>
          </a:p>
        </p:txBody>
      </p:sp>
      <p:sp>
        <p:nvSpPr>
          <p:cNvPr id="6157" name="Line 12"/>
          <p:cNvSpPr>
            <a:spLocks noChangeShapeType="1"/>
          </p:cNvSpPr>
          <p:nvPr/>
        </p:nvSpPr>
        <p:spPr bwMode="auto">
          <a:xfrm>
            <a:off x="1905000" y="1143000"/>
            <a:ext cx="914400" cy="40005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58" name="Line 13"/>
          <p:cNvSpPr>
            <a:spLocks noChangeShapeType="1"/>
          </p:cNvSpPr>
          <p:nvPr/>
        </p:nvSpPr>
        <p:spPr bwMode="auto">
          <a:xfrm>
            <a:off x="2057400" y="1771650"/>
            <a:ext cx="685800" cy="17145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59" name="Line 14"/>
          <p:cNvSpPr>
            <a:spLocks noChangeShapeType="1"/>
          </p:cNvSpPr>
          <p:nvPr/>
        </p:nvSpPr>
        <p:spPr bwMode="auto">
          <a:xfrm flipV="1">
            <a:off x="2133600" y="2571750"/>
            <a:ext cx="533400"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60" name="Line 15"/>
          <p:cNvSpPr>
            <a:spLocks noChangeShapeType="1"/>
          </p:cNvSpPr>
          <p:nvPr/>
        </p:nvSpPr>
        <p:spPr bwMode="auto">
          <a:xfrm>
            <a:off x="4067175" y="2343150"/>
            <a:ext cx="352426" cy="0"/>
          </a:xfrm>
          <a:prstGeom prst="line">
            <a:avLst/>
          </a:prstGeom>
          <a:noFill/>
          <a:ln w="57150">
            <a:solidFill>
              <a:schemeClr val="tx1"/>
            </a:solidFill>
            <a:round/>
            <a:headEnd type="stealth" w="lg" len="med"/>
            <a:tailEnd type="stealth" w="lg"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61" name="Line 16"/>
          <p:cNvSpPr>
            <a:spLocks noChangeShapeType="1"/>
          </p:cNvSpPr>
          <p:nvPr/>
        </p:nvSpPr>
        <p:spPr bwMode="auto">
          <a:xfrm flipV="1">
            <a:off x="5791200" y="2114550"/>
            <a:ext cx="990600" cy="3429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62" name="Line 17"/>
          <p:cNvSpPr>
            <a:spLocks noChangeShapeType="1"/>
          </p:cNvSpPr>
          <p:nvPr/>
        </p:nvSpPr>
        <p:spPr bwMode="auto">
          <a:xfrm>
            <a:off x="5791200" y="2571750"/>
            <a:ext cx="990600" cy="17145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63" name="Line 18"/>
          <p:cNvSpPr>
            <a:spLocks noChangeShapeType="1"/>
          </p:cNvSpPr>
          <p:nvPr/>
        </p:nvSpPr>
        <p:spPr bwMode="auto">
          <a:xfrm>
            <a:off x="5715000" y="2686050"/>
            <a:ext cx="1143000" cy="8001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64" name="Line 19"/>
          <p:cNvSpPr>
            <a:spLocks noChangeShapeType="1"/>
          </p:cNvSpPr>
          <p:nvPr/>
        </p:nvSpPr>
        <p:spPr bwMode="auto">
          <a:xfrm flipH="1">
            <a:off x="5562601" y="1302544"/>
            <a:ext cx="1204913" cy="526256"/>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65" name="Oval 20"/>
          <p:cNvSpPr>
            <a:spLocks noChangeArrowheads="1"/>
          </p:cNvSpPr>
          <p:nvPr/>
        </p:nvSpPr>
        <p:spPr bwMode="auto">
          <a:xfrm>
            <a:off x="4648200" y="3642996"/>
            <a:ext cx="1371600" cy="1143000"/>
          </a:xfrm>
          <a:prstGeom prst="ellipse">
            <a:avLst/>
          </a:prstGeom>
          <a:solidFill>
            <a:srgbClr val="FF8E85"/>
          </a:solidFill>
          <a:ln w="12700">
            <a:solidFill>
              <a:schemeClr val="tx1"/>
            </a:solidFill>
            <a:round/>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OpenGL</a:t>
            </a:r>
          </a:p>
        </p:txBody>
      </p:sp>
      <p:graphicFrame>
        <p:nvGraphicFramePr>
          <p:cNvPr id="6149" name="Object 21">
            <a:hlinkClick r:id="" action="ppaction://ole?verb=0"/>
          </p:cNvPr>
          <p:cNvGraphicFramePr>
            <a:graphicFrameLocks/>
          </p:cNvGraphicFramePr>
          <p:nvPr>
            <p:extLst>
              <p:ext uri="{D42A27DB-BD31-4B8C-83A1-F6EECF244321}">
                <p14:modId xmlns:p14="http://schemas.microsoft.com/office/powerpoint/2010/main" val="1593732826"/>
              </p:ext>
            </p:extLst>
          </p:nvPr>
        </p:nvGraphicFramePr>
        <p:xfrm>
          <a:off x="152400" y="3257550"/>
          <a:ext cx="2514600" cy="1771650"/>
        </p:xfrm>
        <a:graphic>
          <a:graphicData uri="http://schemas.openxmlformats.org/presentationml/2006/ole">
            <mc:AlternateContent xmlns:mc="http://schemas.openxmlformats.org/markup-compatibility/2006">
              <mc:Choice xmlns:v="urn:schemas-microsoft-com:vml" Requires="v">
                <p:oleObj spid="_x0000_s44201" name="Klip" r:id="rId10" imgW="3253680" imgH="2476800" progId="">
                  <p:embed/>
                </p:oleObj>
              </mc:Choice>
              <mc:Fallback>
                <p:oleObj name="Klip" r:id="rId10" imgW="3253680" imgH="2476800" progId="">
                  <p:embed/>
                  <p:pic>
                    <p:nvPicPr>
                      <p:cNvPr id="6149" name="Object 21">
                        <a:hlinkClick r:id="" action="ppaction://ole?verb=0"/>
                      </p:cNvPr>
                      <p:cNvPicPr>
                        <a:picLocks noChangeArrowheads="1"/>
                      </p:cNvPicPr>
                      <p:nvPr/>
                    </p:nvPicPr>
                    <p:blipFill>
                      <a:blip r:embed="rId11">
                        <a:lum bright="-44000"/>
                        <a:extLst>
                          <a:ext uri="{28A0092B-C50C-407E-A947-70E740481C1C}">
                            <a14:useLocalDpi xmlns:a14="http://schemas.microsoft.com/office/drawing/2010/main" val="0"/>
                          </a:ext>
                        </a:extLst>
                      </a:blip>
                      <a:srcRect/>
                      <a:stretch>
                        <a:fillRect/>
                      </a:stretch>
                    </p:blipFill>
                    <p:spPr bwMode="auto">
                      <a:xfrm>
                        <a:off x="152400" y="3257550"/>
                        <a:ext cx="25146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66" name="Picture 2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3400" y="3543300"/>
            <a:ext cx="1552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167" name="Oval 23"/>
          <p:cNvSpPr>
            <a:spLocks noChangeArrowheads="1"/>
          </p:cNvSpPr>
          <p:nvPr/>
        </p:nvSpPr>
        <p:spPr bwMode="auto">
          <a:xfrm>
            <a:off x="2819400" y="3657600"/>
            <a:ext cx="1371600" cy="1143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grafikus</a:t>
            </a:r>
          </a:p>
          <a:p>
            <a:pPr algn="ctr"/>
            <a:r>
              <a:rPr lang="hu-HU" altLang="hu-HU">
                <a:latin typeface="+mn-lt"/>
              </a:rPr>
              <a:t>hardver</a:t>
            </a:r>
          </a:p>
        </p:txBody>
      </p:sp>
      <p:sp>
        <p:nvSpPr>
          <p:cNvPr id="6168" name="Line 24"/>
          <p:cNvSpPr>
            <a:spLocks noChangeShapeType="1"/>
          </p:cNvSpPr>
          <p:nvPr/>
        </p:nvSpPr>
        <p:spPr bwMode="auto">
          <a:xfrm flipH="1">
            <a:off x="2057400" y="4229100"/>
            <a:ext cx="762000" cy="10716"/>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69" name="Line 25"/>
          <p:cNvSpPr>
            <a:spLocks noChangeShapeType="1"/>
          </p:cNvSpPr>
          <p:nvPr/>
        </p:nvSpPr>
        <p:spPr bwMode="auto">
          <a:xfrm flipH="1">
            <a:off x="4191000" y="4229100"/>
            <a:ext cx="457200" cy="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70" name="Line 26"/>
          <p:cNvSpPr>
            <a:spLocks noChangeShapeType="1"/>
          </p:cNvSpPr>
          <p:nvPr/>
        </p:nvSpPr>
        <p:spPr bwMode="auto">
          <a:xfrm flipH="1">
            <a:off x="6019800" y="3943350"/>
            <a:ext cx="685800" cy="22860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71" name="Oval 27"/>
          <p:cNvSpPr>
            <a:spLocks noChangeArrowheads="1"/>
          </p:cNvSpPr>
          <p:nvPr/>
        </p:nvSpPr>
        <p:spPr bwMode="auto">
          <a:xfrm>
            <a:off x="6477000" y="762000"/>
            <a:ext cx="2362200" cy="4077891"/>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800">
              <a:latin typeface="+mn-lt"/>
            </a:endParaRPr>
          </a:p>
        </p:txBody>
      </p:sp>
      <p:sp>
        <p:nvSpPr>
          <p:cNvPr id="6172" name="Text Box 28"/>
          <p:cNvSpPr txBox="1">
            <a:spLocks noChangeArrowheads="1"/>
          </p:cNvSpPr>
          <p:nvPr/>
        </p:nvSpPr>
        <p:spPr bwMode="auto">
          <a:xfrm>
            <a:off x="7086597" y="4800600"/>
            <a:ext cx="1235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dirty="0">
                <a:latin typeface="+mn-lt"/>
              </a:rPr>
              <a:t>applikáció</a:t>
            </a:r>
          </a:p>
        </p:txBody>
      </p:sp>
      <p:sp>
        <p:nvSpPr>
          <p:cNvPr id="6173" name="Line 29"/>
          <p:cNvSpPr>
            <a:spLocks noChangeShapeType="1"/>
          </p:cNvSpPr>
          <p:nvPr/>
        </p:nvSpPr>
        <p:spPr bwMode="auto">
          <a:xfrm>
            <a:off x="6324600" y="1143000"/>
            <a:ext cx="0" cy="38290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6174" name="Text Box 30"/>
          <p:cNvSpPr txBox="1">
            <a:spLocks noChangeArrowheads="1"/>
          </p:cNvSpPr>
          <p:nvPr/>
        </p:nvSpPr>
        <p:spPr bwMode="auto">
          <a:xfrm>
            <a:off x="4067175" y="762000"/>
            <a:ext cx="23464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i="1" dirty="0">
                <a:latin typeface="+mn-lt"/>
              </a:rPr>
              <a:t>Ablak létrehozás</a:t>
            </a:r>
          </a:p>
          <a:p>
            <a:r>
              <a:rPr lang="hu-HU" altLang="hu-HU" i="1" dirty="0" err="1">
                <a:latin typeface="+mn-lt"/>
              </a:rPr>
              <a:t>callback</a:t>
            </a:r>
            <a:r>
              <a:rPr lang="hu-HU" altLang="hu-HU" i="1" dirty="0">
                <a:latin typeface="+mn-lt"/>
              </a:rPr>
              <a:t> </a:t>
            </a:r>
            <a:r>
              <a:rPr lang="hu-HU" altLang="hu-HU" i="1" dirty="0" smtClean="0">
                <a:latin typeface="+mn-lt"/>
              </a:rPr>
              <a:t> regisztráció</a:t>
            </a:r>
            <a:endParaRPr lang="hu-HU" altLang="hu-HU" i="1" dirty="0">
              <a:latin typeface="+mn-lt"/>
            </a:endParaRPr>
          </a:p>
        </p:txBody>
      </p:sp>
      <p:sp>
        <p:nvSpPr>
          <p:cNvPr id="6175" name="Text Box 31"/>
          <p:cNvSpPr txBox="1">
            <a:spLocks noChangeArrowheads="1"/>
          </p:cNvSpPr>
          <p:nvPr/>
        </p:nvSpPr>
        <p:spPr bwMode="auto">
          <a:xfrm>
            <a:off x="4984540" y="3071150"/>
            <a:ext cx="1345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i="1" dirty="0" err="1">
                <a:latin typeface="+mn-lt"/>
              </a:rPr>
              <a:t>callback-ek</a:t>
            </a:r>
            <a:endParaRPr lang="hu-HU" altLang="hu-HU" i="1" dirty="0">
              <a:latin typeface="+mn-lt"/>
            </a:endParaRPr>
          </a:p>
        </p:txBody>
      </p:sp>
      <p:sp>
        <p:nvSpPr>
          <p:cNvPr id="6176" name="Oval 32"/>
          <p:cNvSpPr>
            <a:spLocks noChangeArrowheads="1"/>
          </p:cNvSpPr>
          <p:nvPr/>
        </p:nvSpPr>
        <p:spPr bwMode="auto">
          <a:xfrm>
            <a:off x="6789738" y="2599135"/>
            <a:ext cx="1828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SpecialFunc</a:t>
            </a:r>
          </a:p>
        </p:txBody>
      </p:sp>
      <p:sp>
        <p:nvSpPr>
          <p:cNvPr id="6177" name="Oval 33"/>
          <p:cNvSpPr>
            <a:spLocks noChangeArrowheads="1"/>
          </p:cNvSpPr>
          <p:nvPr/>
        </p:nvSpPr>
        <p:spPr bwMode="auto">
          <a:xfrm>
            <a:off x="6789738" y="3005137"/>
            <a:ext cx="1828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Reshape</a:t>
            </a:r>
          </a:p>
        </p:txBody>
      </p:sp>
      <p:sp>
        <p:nvSpPr>
          <p:cNvPr id="6178" name="Oval 41"/>
          <p:cNvSpPr>
            <a:spLocks noChangeArrowheads="1"/>
          </p:cNvSpPr>
          <p:nvPr/>
        </p:nvSpPr>
        <p:spPr bwMode="auto">
          <a:xfrm>
            <a:off x="6804025" y="3381375"/>
            <a:ext cx="1828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MouseFunc</a:t>
            </a:r>
          </a:p>
        </p:txBody>
      </p:sp>
      <p:sp>
        <p:nvSpPr>
          <p:cNvPr id="6179" name="Oval 41"/>
          <p:cNvSpPr>
            <a:spLocks noChangeArrowheads="1"/>
          </p:cNvSpPr>
          <p:nvPr/>
        </p:nvSpPr>
        <p:spPr bwMode="auto">
          <a:xfrm>
            <a:off x="6804025" y="3782616"/>
            <a:ext cx="1828800"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a:latin typeface="+mn-lt"/>
              </a:rPr>
              <a:t>MotionFunc</a:t>
            </a:r>
          </a:p>
        </p:txBody>
      </p:sp>
      <p:sp>
        <p:nvSpPr>
          <p:cNvPr id="6180" name="Oval 10"/>
          <p:cNvSpPr>
            <a:spLocks noChangeArrowheads="1"/>
          </p:cNvSpPr>
          <p:nvPr/>
        </p:nvSpPr>
        <p:spPr bwMode="auto">
          <a:xfrm>
            <a:off x="6696075" y="2222897"/>
            <a:ext cx="2052638"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dirty="0" err="1" smtClean="0">
                <a:latin typeface="+mn-lt"/>
              </a:rPr>
              <a:t>KeyboardUpFunc</a:t>
            </a:r>
            <a:endParaRPr lang="hu-HU" altLang="hu-HU" dirty="0">
              <a:latin typeface="+mn-lt"/>
            </a:endParaRPr>
          </a:p>
        </p:txBody>
      </p:sp>
      <p:sp>
        <p:nvSpPr>
          <p:cNvPr id="2" name="Cím 1"/>
          <p:cNvSpPr>
            <a:spLocks noGrp="1"/>
          </p:cNvSpPr>
          <p:nvPr>
            <p:ph type="title"/>
          </p:nvPr>
        </p:nvSpPr>
        <p:spPr>
          <a:xfrm>
            <a:off x="2362200" y="87474"/>
            <a:ext cx="6324600" cy="857250"/>
          </a:xfrm>
        </p:spPr>
        <p:txBody>
          <a:bodyPr/>
          <a:lstStyle/>
          <a:p>
            <a:r>
              <a:rPr lang="hu-HU" dirty="0" smtClean="0">
                <a:solidFill>
                  <a:srgbClr val="FF0000"/>
                </a:solidFill>
              </a:rPr>
              <a:t>Esemény kezelés</a:t>
            </a:r>
            <a:r>
              <a:rPr lang="en-US" dirty="0" smtClean="0">
                <a:solidFill>
                  <a:srgbClr val="FF0000"/>
                </a:solidFill>
              </a:rPr>
              <a:t> (GLUT)</a:t>
            </a:r>
            <a:endParaRPr lang="hu-HU" dirty="0">
              <a:solidFill>
                <a:srgbClr val="FF0000"/>
              </a:solidFill>
            </a:endParaRPr>
          </a:p>
        </p:txBody>
      </p:sp>
    </p:spTree>
    <p:extLst>
      <p:ext uri="{BB962C8B-B14F-4D97-AF65-F5344CB8AC3E}">
        <p14:creationId xmlns:p14="http://schemas.microsoft.com/office/powerpoint/2010/main" val="2038516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Animáció és rajzolás</a:t>
            </a:r>
            <a:endParaRPr lang="en-US" dirty="0">
              <a:solidFill>
                <a:srgbClr val="FF0000"/>
              </a:solidFill>
            </a:endParaRPr>
          </a:p>
        </p:txBody>
      </p:sp>
      <p:sp>
        <p:nvSpPr>
          <p:cNvPr id="4" name="Téglalap 3"/>
          <p:cNvSpPr/>
          <p:nvPr/>
        </p:nvSpPr>
        <p:spPr>
          <a:xfrm>
            <a:off x="899592" y="1131590"/>
            <a:ext cx="7632848" cy="3477875"/>
          </a:xfrm>
          <a:prstGeom prst="rect">
            <a:avLst/>
          </a:prstGeom>
        </p:spPr>
        <p:txBody>
          <a:bodyPr wrap="square">
            <a:spAutoFit/>
          </a:bodyPr>
          <a:lstStyle/>
          <a:p>
            <a:r>
              <a:rPr lang="en-US" b="1" u="sng" dirty="0">
                <a:latin typeface="Courier New" panose="02070309020205020404" pitchFamily="49" charset="0"/>
                <a:cs typeface="Courier New" panose="02070309020205020404" pitchFamily="49" charset="0"/>
              </a:rPr>
              <a:t>void </a:t>
            </a:r>
            <a:r>
              <a:rPr lang="hu-HU" b="1" u="sng" dirty="0" err="1" smtClean="0">
                <a:latin typeface="Courier New" panose="02070309020205020404" pitchFamily="49" charset="0"/>
                <a:cs typeface="Courier New" panose="02070309020205020404" pitchFamily="49" charset="0"/>
              </a:rPr>
              <a:t>Tesseract</a:t>
            </a:r>
            <a:r>
              <a:rPr lang="hu-HU" b="1" u="sng" dirty="0" smtClean="0">
                <a:latin typeface="Courier New" panose="02070309020205020404" pitchFamily="49" charset="0"/>
                <a:cs typeface="Courier New" panose="02070309020205020404" pitchFamily="49" charset="0"/>
              </a:rPr>
              <a:t>::</a:t>
            </a:r>
            <a:r>
              <a:rPr lang="en-US" b="1" u="sng" dirty="0" smtClean="0">
                <a:latin typeface="Courier New" panose="02070309020205020404" pitchFamily="49" charset="0"/>
                <a:cs typeface="Courier New" panose="02070309020205020404" pitchFamily="49" charset="0"/>
              </a:rPr>
              <a:t>Animate(float </a:t>
            </a:r>
            <a:r>
              <a:rPr lang="en-US" b="1" u="sng" dirty="0">
                <a:latin typeface="Courier New" panose="02070309020205020404" pitchFamily="49" charset="0"/>
                <a:cs typeface="Courier New" panose="02070309020205020404" pitchFamily="49" charset="0"/>
              </a:rPr>
              <a:t>t)</a:t>
            </a:r>
            <a:r>
              <a:rPr lang="en-US" b="1" dirty="0">
                <a:latin typeface="Courier New" panose="02070309020205020404" pitchFamily="49" charset="0"/>
                <a:cs typeface="Courier New" panose="02070309020205020404" pitchFamily="49" charset="0"/>
              </a:rPr>
              <a:t> {</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gpuProgram.setUniform</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cosf</a:t>
            </a:r>
            <a:r>
              <a:rPr lang="en-US" b="1" dirty="0" smtClean="0">
                <a:latin typeface="Courier New" panose="02070309020205020404" pitchFamily="49" charset="0"/>
                <a:cs typeface="Courier New" panose="02070309020205020404" pitchFamily="49" charset="0"/>
              </a:rPr>
              <a:t>(t/2</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cosfi</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gpuProgram.setUniform</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sinf</a:t>
            </a:r>
            <a:r>
              <a:rPr lang="en-US" b="1" dirty="0" smtClean="0">
                <a:latin typeface="Courier New" panose="02070309020205020404" pitchFamily="49" charset="0"/>
                <a:cs typeface="Courier New" panose="02070309020205020404" pitchFamily="49" charset="0"/>
              </a:rPr>
              <a:t>(t/2</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sinfi</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gpuProgram.setUniform</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cosf</a:t>
            </a:r>
            <a:r>
              <a:rPr lang="en-US" b="1" dirty="0" smtClean="0">
                <a:latin typeface="Courier New" panose="02070309020205020404" pitchFamily="49" charset="0"/>
                <a:cs typeface="Courier New" panose="02070309020205020404" pitchFamily="49" charset="0"/>
              </a:rPr>
              <a:t>(t/3</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costh</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gpuProgram.setUniform</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sinf</a:t>
            </a:r>
            <a:r>
              <a:rPr lang="en-US" b="1" dirty="0" smtClean="0">
                <a:latin typeface="Courier New" panose="02070309020205020404" pitchFamily="49" charset="0"/>
                <a:cs typeface="Courier New" panose="02070309020205020404" pitchFamily="49" charset="0"/>
              </a:rPr>
              <a:t>(t/3</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sinth</a:t>
            </a:r>
            <a:r>
              <a:rPr lang="en-US" b="1" dirty="0">
                <a:latin typeface="Courier New" panose="02070309020205020404" pitchFamily="49" charset="0"/>
                <a:cs typeface="Courier New" panose="02070309020205020404" pitchFamily="49" charset="0"/>
              </a:rPr>
              <a:t>");</a:t>
            </a:r>
          </a:p>
          <a:p>
            <a:r>
              <a:rPr lang="en-US" b="1" dirty="0" smtClean="0">
                <a:latin typeface="Courier New" panose="02070309020205020404" pitchFamily="49" charset="0"/>
                <a:cs typeface="Courier New" panose="02070309020205020404" pitchFamily="49" charset="0"/>
              </a:rPr>
              <a:t>}</a:t>
            </a:r>
            <a:endParaRPr lang="hu-HU" b="1" dirty="0" smtClean="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en-US" b="1" u="sng" dirty="0">
                <a:latin typeface="Courier New" panose="02070309020205020404" pitchFamily="49" charset="0"/>
                <a:cs typeface="Courier New" panose="02070309020205020404" pitchFamily="49" charset="0"/>
              </a:rPr>
              <a:t>void </a:t>
            </a:r>
            <a:r>
              <a:rPr lang="hu-HU" b="1" u="sng" dirty="0" err="1">
                <a:latin typeface="Courier New" panose="02070309020205020404" pitchFamily="49" charset="0"/>
                <a:cs typeface="Courier New" panose="02070309020205020404" pitchFamily="49" charset="0"/>
              </a:rPr>
              <a:t>Tesseract</a:t>
            </a:r>
            <a:r>
              <a:rPr lang="hu-HU" b="1" u="sng" dirty="0">
                <a:latin typeface="Courier New" panose="02070309020205020404" pitchFamily="49" charset="0"/>
                <a:cs typeface="Courier New" panose="02070309020205020404" pitchFamily="49" charset="0"/>
              </a:rPr>
              <a:t>:: </a:t>
            </a:r>
            <a:r>
              <a:rPr lang="en-US" b="1" u="sng" dirty="0" smtClean="0">
                <a:latin typeface="Courier New" panose="02070309020205020404" pitchFamily="49" charset="0"/>
                <a:cs typeface="Courier New" panose="02070309020205020404" pitchFamily="49" charset="0"/>
              </a:rPr>
              <a:t>Draw</a:t>
            </a:r>
            <a:r>
              <a:rPr lang="en-US" b="1" u="sng"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p>
          <a:p>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glBindVertexArray</a:t>
            </a:r>
            <a:r>
              <a:rPr lang="en-US"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vao</a:t>
            </a:r>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glDrawArrays</a:t>
            </a:r>
            <a:r>
              <a:rPr lang="en-US" b="1" dirty="0" smtClean="0">
                <a:latin typeface="Courier New" panose="02070309020205020404" pitchFamily="49" charset="0"/>
                <a:cs typeface="Courier New" panose="02070309020205020404" pitchFamily="49" charset="0"/>
              </a:rPr>
              <a:t>(GL_LINES</a:t>
            </a:r>
            <a:r>
              <a:rPr lang="en-US" b="1" dirty="0">
                <a:latin typeface="Courier New" panose="02070309020205020404" pitchFamily="49" charset="0"/>
                <a:cs typeface="Courier New" panose="02070309020205020404" pitchFamily="49" charset="0"/>
              </a:rPr>
              <a:t>, 0, </a:t>
            </a:r>
            <a:r>
              <a:rPr lang="en-US" b="1" dirty="0" smtClean="0">
                <a:latin typeface="Courier New" panose="02070309020205020404" pitchFamily="49" charset="0"/>
                <a:cs typeface="Courier New" panose="02070309020205020404" pitchFamily="49" charset="0"/>
              </a:rPr>
              <a:t>32 * 2);</a:t>
            </a:r>
            <a:endParaRPr lang="hu-HU" b="1" dirty="0" smtClean="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38981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nvSpPr>
        <p:spPr>
          <a:xfrm>
            <a:off x="-32517" y="44861"/>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2D </a:t>
            </a:r>
            <a:r>
              <a:rPr lang="en-US" dirty="0" err="1" smtClean="0">
                <a:solidFill>
                  <a:srgbClr val="FF0000"/>
                </a:solidFill>
              </a:rPr>
              <a:t>forgat</a:t>
            </a:r>
            <a:r>
              <a:rPr lang="hu-HU" dirty="0" smtClean="0">
                <a:solidFill>
                  <a:srgbClr val="FF0000"/>
                </a:solidFill>
              </a:rPr>
              <a:t>ás</a:t>
            </a:r>
            <a:endParaRPr lang="en-US" dirty="0">
              <a:solidFill>
                <a:srgbClr val="FF0000"/>
              </a:solidFill>
            </a:endParaRPr>
          </a:p>
        </p:txBody>
      </p:sp>
      <p:sp>
        <p:nvSpPr>
          <p:cNvPr id="5" name="Line 5"/>
          <p:cNvSpPr>
            <a:spLocks noChangeShapeType="1"/>
          </p:cNvSpPr>
          <p:nvPr/>
        </p:nvSpPr>
        <p:spPr bwMode="auto">
          <a:xfrm>
            <a:off x="1799692" y="2065042"/>
            <a:ext cx="0" cy="901062"/>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 name="Line 6"/>
          <p:cNvSpPr>
            <a:spLocks noChangeShapeType="1"/>
          </p:cNvSpPr>
          <p:nvPr/>
        </p:nvSpPr>
        <p:spPr bwMode="auto">
          <a:xfrm flipH="1">
            <a:off x="1799692" y="2966103"/>
            <a:ext cx="919904" cy="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7" name="Line 7"/>
          <p:cNvSpPr>
            <a:spLocks noChangeShapeType="1"/>
          </p:cNvSpPr>
          <p:nvPr/>
        </p:nvSpPr>
        <p:spPr bwMode="auto">
          <a:xfrm flipH="1">
            <a:off x="1799989" y="2219978"/>
            <a:ext cx="1218228" cy="748357"/>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8" name="Rectangle 12"/>
              <p:cNvSpPr>
                <a:spLocks noChangeArrowheads="1"/>
              </p:cNvSpPr>
              <p:nvPr/>
            </p:nvSpPr>
            <p:spPr bwMode="auto">
              <a:xfrm>
                <a:off x="2011880" y="2119754"/>
                <a:ext cx="47660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hu-HU" altLang="hu-HU" i="1">
                          <a:latin typeface="Cambria Math" panose="02040503050406030204" pitchFamily="18" charset="0"/>
                          <a:ea typeface="Cambria Math" panose="02040503050406030204" pitchFamily="18" charset="0"/>
                        </a:rPr>
                        <m:t>𝜑</m:t>
                      </m:r>
                    </m:oMath>
                  </m:oMathPara>
                </a14:m>
                <a:endParaRPr lang="hu-HU" altLang="hu-HU" dirty="0">
                  <a:latin typeface="Symbol" pitchFamily="18" charset="2"/>
                </a:endParaRPr>
              </a:p>
            </p:txBody>
          </p:sp>
        </mc:Choice>
        <mc:Fallback xmlns="">
          <p:sp>
            <p:nvSpPr>
              <p:cNvPr id="8" name="Rectangle 12"/>
              <p:cNvSpPr>
                <a:spLocks noRot="1" noChangeAspect="1" noMove="1" noResize="1" noEditPoints="1" noAdjustHandles="1" noChangeArrowheads="1" noChangeShapeType="1" noTextEdit="1"/>
              </p:cNvSpPr>
              <p:nvPr/>
            </p:nvSpPr>
            <p:spPr bwMode="auto">
              <a:xfrm>
                <a:off x="2011880" y="2119754"/>
                <a:ext cx="476605" cy="461665"/>
              </a:xfrm>
              <a:prstGeom prst="rect">
                <a:avLst/>
              </a:prstGeom>
              <a:blipFill>
                <a:blip r:embed="rId2"/>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 name="Ellipszis 9"/>
          <p:cNvSpPr/>
          <p:nvPr/>
        </p:nvSpPr>
        <p:spPr>
          <a:xfrm>
            <a:off x="359532" y="1536282"/>
            <a:ext cx="2880320" cy="2859642"/>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Line 7"/>
          <p:cNvSpPr>
            <a:spLocks noChangeShapeType="1"/>
          </p:cNvSpPr>
          <p:nvPr/>
        </p:nvSpPr>
        <p:spPr bwMode="auto">
          <a:xfrm flipH="1">
            <a:off x="1799692" y="1628133"/>
            <a:ext cx="482988" cy="134020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25" name="Téglalap 24"/>
              <p:cNvSpPr/>
              <p:nvPr/>
            </p:nvSpPr>
            <p:spPr>
              <a:xfrm>
                <a:off x="3008255" y="1834210"/>
                <a:ext cx="981486"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hu-HU" dirty="0"/>
              </a:p>
            </p:txBody>
          </p:sp>
        </mc:Choice>
        <mc:Fallback xmlns="">
          <p:sp>
            <p:nvSpPr>
              <p:cNvPr id="25" name="Téglalap 24"/>
              <p:cNvSpPr>
                <a:spLocks noRot="1" noChangeAspect="1" noMove="1" noResize="1" noEditPoints="1" noAdjustHandles="1" noChangeArrowheads="1" noChangeShapeType="1" noTextEdit="1"/>
              </p:cNvSpPr>
              <p:nvPr/>
            </p:nvSpPr>
            <p:spPr>
              <a:xfrm>
                <a:off x="3008255" y="1834210"/>
                <a:ext cx="981486" cy="461665"/>
              </a:xfrm>
              <a:prstGeom prst="rect">
                <a:avLst/>
              </a:prstGeom>
              <a:blipFill>
                <a:blip r:embed="rId3"/>
                <a:stretch>
                  <a:fillRect l="-621" r="-1242" b="-1842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Szövegdoboz 56"/>
              <p:cNvSpPr txBox="1"/>
              <p:nvPr/>
            </p:nvSpPr>
            <p:spPr>
              <a:xfrm>
                <a:off x="4539483" y="2222136"/>
                <a:ext cx="4078296" cy="954107"/>
              </a:xfrm>
              <a:prstGeom prst="rect">
                <a:avLst/>
              </a:prstGeom>
              <a:noFill/>
              <a:ln>
                <a:solidFill>
                  <a:schemeClr val="tx1"/>
                </a:solidFill>
              </a:ln>
            </p:spPr>
            <p:txBody>
              <a:bodyPr wrap="none" rtlCol="0">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𝑥</m:t>
                      </m:r>
                      <m:func>
                        <m:funcPr>
                          <m:ctrlPr>
                            <a:rPr lang="hu-HU" altLang="hu-HU" sz="2800" b="0" i="1">
                              <a:latin typeface="Cambria Math" panose="02040503050406030204" pitchFamily="18" charset="0"/>
                            </a:rPr>
                          </m:ctrlPr>
                        </m:funcPr>
                        <m:fName>
                          <m:r>
                            <m:rPr>
                              <m:sty m:val="p"/>
                            </m:rPr>
                            <a:rPr lang="hu-HU" altLang="hu-HU" sz="2800">
                              <a:latin typeface="Cambria Math" panose="02040503050406030204" pitchFamily="18" charset="0"/>
                            </a:rPr>
                            <m:t>cos</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r>
                        <a:rPr lang="en-US" altLang="hu-HU" sz="2800" b="0" i="1" smtClean="0">
                          <a:latin typeface="Cambria Math" panose="02040503050406030204" pitchFamily="18" charset="0"/>
                          <a:ea typeface="Cambria Math" panose="02040503050406030204" pitchFamily="18" charset="0"/>
                        </a:rPr>
                        <m:t>−</m:t>
                      </m:r>
                      <m:r>
                        <a:rPr lang="en-US" altLang="hu-HU" sz="2800" b="0" i="1" smtClean="0">
                          <a:latin typeface="Cambria Math" panose="02040503050406030204" pitchFamily="18" charset="0"/>
                          <a:ea typeface="Cambria Math" panose="02040503050406030204" pitchFamily="18" charset="0"/>
                        </a:rPr>
                        <m:t>𝑦</m:t>
                      </m:r>
                      <m:func>
                        <m:funcPr>
                          <m:ctrlPr>
                            <a:rPr lang="hu-HU" altLang="hu-HU" sz="2800" b="0" i="1">
                              <a:latin typeface="Cambria Math" panose="02040503050406030204" pitchFamily="18" charset="0"/>
                              <a:ea typeface="Cambria Math" panose="02040503050406030204" pitchFamily="18" charset="0"/>
                            </a:rPr>
                          </m:ctrlPr>
                        </m:funcPr>
                        <m:fName>
                          <m:r>
                            <m:rPr>
                              <m:sty m:val="p"/>
                            </m:rPr>
                            <a:rPr lang="hu-HU" altLang="hu-HU" sz="2800">
                              <a:latin typeface="Cambria Math" panose="02040503050406030204" pitchFamily="18" charset="0"/>
                            </a:rPr>
                            <m:t>sin</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oMath>
                  </m:oMathPara>
                </a14:m>
                <a:endParaRPr lang="en-US" altLang="hu-HU" sz="2800"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sz="2800" i="1">
                              <a:latin typeface="Cambria Math" panose="02040503050406030204" pitchFamily="18" charset="0"/>
                            </a:rPr>
                          </m:ctrlPr>
                        </m:sSupPr>
                        <m:e>
                          <m:r>
                            <a:rPr lang="en-US" sz="2800" b="0" i="1" smtClean="0">
                              <a:latin typeface="Cambria Math" panose="02040503050406030204" pitchFamily="18" charset="0"/>
                            </a:rPr>
                            <m:t>𝑦</m:t>
                          </m:r>
                        </m:e>
                        <m:sup>
                          <m:r>
                            <a:rPr lang="en-US" sz="2800" i="1">
                              <a:latin typeface="Cambria Math" panose="02040503050406030204" pitchFamily="18" charset="0"/>
                            </a:rPr>
                            <m:t>′</m:t>
                          </m:r>
                        </m:sup>
                      </m:sSup>
                      <m:r>
                        <a:rPr lang="en-US" sz="2800" i="1">
                          <a:latin typeface="Cambria Math" panose="02040503050406030204" pitchFamily="18" charset="0"/>
                        </a:rPr>
                        <m:t>=</m:t>
                      </m:r>
                      <m:r>
                        <a:rPr lang="en-US" sz="2800" i="1">
                          <a:latin typeface="Cambria Math" panose="02040503050406030204" pitchFamily="18" charset="0"/>
                        </a:rPr>
                        <m:t>𝑥</m:t>
                      </m:r>
                      <m:func>
                        <m:funcPr>
                          <m:ctrlPr>
                            <a:rPr lang="hu-HU" altLang="hu-HU" sz="2800" i="1">
                              <a:latin typeface="Cambria Math" panose="02040503050406030204" pitchFamily="18" charset="0"/>
                            </a:rPr>
                          </m:ctrlPr>
                        </m:funcPr>
                        <m:fName>
                          <m:r>
                            <m:rPr>
                              <m:sty m:val="p"/>
                            </m:rPr>
                            <a:rPr lang="en-US" altLang="hu-HU" sz="2800" b="0" i="0" smtClean="0">
                              <a:latin typeface="Cambria Math" panose="02040503050406030204" pitchFamily="18" charset="0"/>
                            </a:rPr>
                            <m:t>sin</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r>
                        <a:rPr lang="en-US" altLang="hu-HU" sz="2800" b="0" i="1" smtClean="0">
                          <a:latin typeface="Cambria Math" panose="02040503050406030204" pitchFamily="18" charset="0"/>
                          <a:ea typeface="Cambria Math" panose="02040503050406030204" pitchFamily="18" charset="0"/>
                        </a:rPr>
                        <m:t>+</m:t>
                      </m:r>
                      <m:r>
                        <a:rPr lang="en-US" altLang="hu-HU" sz="2800" i="1">
                          <a:latin typeface="Cambria Math" panose="02040503050406030204" pitchFamily="18" charset="0"/>
                          <a:ea typeface="Cambria Math" panose="02040503050406030204" pitchFamily="18" charset="0"/>
                        </a:rPr>
                        <m:t>𝑦</m:t>
                      </m:r>
                      <m:func>
                        <m:funcPr>
                          <m:ctrlPr>
                            <a:rPr lang="hu-HU" altLang="hu-HU" sz="2800" i="1">
                              <a:latin typeface="Cambria Math" panose="02040503050406030204" pitchFamily="18" charset="0"/>
                              <a:ea typeface="Cambria Math" panose="02040503050406030204" pitchFamily="18" charset="0"/>
                            </a:rPr>
                          </m:ctrlPr>
                        </m:funcPr>
                        <m:fName>
                          <m:r>
                            <m:rPr>
                              <m:sty m:val="p"/>
                            </m:rPr>
                            <a:rPr lang="en-US" altLang="hu-HU" sz="2800" b="0" i="0" smtClean="0">
                              <a:latin typeface="Cambria Math" panose="02040503050406030204" pitchFamily="18" charset="0"/>
                            </a:rPr>
                            <m:t>cos</m:t>
                          </m:r>
                        </m:fName>
                        <m:e>
                          <m:d>
                            <m:dPr>
                              <m:ctrlPr>
                                <a:rPr lang="hu-HU" altLang="hu-HU" sz="2800" i="1">
                                  <a:latin typeface="Cambria Math" panose="02040503050406030204" pitchFamily="18" charset="0"/>
                                </a:rPr>
                              </m:ctrlPr>
                            </m:dPr>
                            <m:e>
                              <m:r>
                                <a:rPr lang="hu-HU" altLang="hu-HU" sz="2800" i="1">
                                  <a:latin typeface="Cambria Math" panose="02040503050406030204" pitchFamily="18" charset="0"/>
                                  <a:ea typeface="Cambria Math" panose="02040503050406030204" pitchFamily="18" charset="0"/>
                                </a:rPr>
                                <m:t>𝜑</m:t>
                              </m:r>
                            </m:e>
                          </m:d>
                        </m:e>
                      </m:func>
                    </m:oMath>
                  </m:oMathPara>
                </a14:m>
                <a:endParaRPr lang="en-US" altLang="hu-HU" sz="2800" dirty="0" smtClean="0">
                  <a:ea typeface="Cambria Math" panose="02040503050406030204" pitchFamily="18" charset="0"/>
                </a:endParaRPr>
              </a:p>
            </p:txBody>
          </p:sp>
        </mc:Choice>
        <mc:Fallback xmlns="">
          <p:sp>
            <p:nvSpPr>
              <p:cNvPr id="26" name="Szövegdoboz 56"/>
              <p:cNvSpPr txBox="1">
                <a:spLocks noRot="1" noChangeAspect="1" noMove="1" noResize="1" noEditPoints="1" noAdjustHandles="1" noChangeArrowheads="1" noChangeShapeType="1" noTextEdit="1"/>
              </p:cNvSpPr>
              <p:nvPr/>
            </p:nvSpPr>
            <p:spPr>
              <a:xfrm>
                <a:off x="4539483" y="2222136"/>
                <a:ext cx="4078296" cy="954107"/>
              </a:xfrm>
              <a:prstGeom prst="rect">
                <a:avLst/>
              </a:prstGeom>
              <a:blipFill>
                <a:blip r:embed="rId4"/>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2155980" y="1205745"/>
                <a:ext cx="1127232"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hu-HU" dirty="0"/>
              </a:p>
            </p:txBody>
          </p:sp>
        </mc:Choice>
        <mc:Fallback xmlns="">
          <p:sp>
            <p:nvSpPr>
              <p:cNvPr id="27" name="Téglalap 26"/>
              <p:cNvSpPr>
                <a:spLocks noRot="1" noChangeAspect="1" noMove="1" noResize="1" noEditPoints="1" noAdjustHandles="1" noChangeArrowheads="1" noChangeShapeType="1" noTextEdit="1"/>
              </p:cNvSpPr>
              <p:nvPr/>
            </p:nvSpPr>
            <p:spPr>
              <a:xfrm>
                <a:off x="2155980" y="1205745"/>
                <a:ext cx="1127232" cy="461665"/>
              </a:xfrm>
              <a:prstGeom prst="rect">
                <a:avLst/>
              </a:prstGeom>
              <a:blipFill>
                <a:blip r:embed="rId5"/>
                <a:stretch>
                  <a:fillRect l="-1081" r="-541" b="-19737"/>
                </a:stretch>
              </a:blipFill>
            </p:spPr>
            <p:txBody>
              <a:bodyPr/>
              <a:lstStyle/>
              <a:p>
                <a:r>
                  <a:rPr lang="hu-HU">
                    <a:noFill/>
                  </a:rPr>
                  <a:t> </a:t>
                </a:r>
              </a:p>
            </p:txBody>
          </p:sp>
        </mc:Fallback>
      </mc:AlternateContent>
    </p:spTree>
    <p:extLst>
      <p:ext uri="{BB962C8B-B14F-4D97-AF65-F5344CB8AC3E}">
        <p14:creationId xmlns:p14="http://schemas.microsoft.com/office/powerpoint/2010/main" val="310512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3D</a:t>
            </a:r>
            <a:r>
              <a:rPr lang="en-US" dirty="0" smtClean="0">
                <a:solidFill>
                  <a:srgbClr val="FF0000"/>
                </a:solidFill>
                <a:sym typeface="Wingdings 3" panose="05040102010807070707" pitchFamily="18" charset="2"/>
              </a:rPr>
              <a:t></a:t>
            </a:r>
            <a:r>
              <a:rPr lang="en-US" dirty="0" smtClean="0">
                <a:solidFill>
                  <a:srgbClr val="FF0000"/>
                </a:solidFill>
              </a:rPr>
              <a:t>2D vet</a:t>
            </a:r>
            <a:r>
              <a:rPr lang="hu-HU" dirty="0" err="1" smtClean="0">
                <a:solidFill>
                  <a:srgbClr val="FF0000"/>
                </a:solidFill>
              </a:rPr>
              <a:t>ítés</a:t>
            </a:r>
            <a:endParaRPr lang="en-US" dirty="0">
              <a:solidFill>
                <a:srgbClr val="FF0000"/>
              </a:solidFill>
            </a:endParaRPr>
          </a:p>
        </p:txBody>
      </p:sp>
      <p:sp>
        <p:nvSpPr>
          <p:cNvPr id="4" name="Szabadkézi sokszög 3"/>
          <p:cNvSpPr/>
          <p:nvPr/>
        </p:nvSpPr>
        <p:spPr>
          <a:xfrm>
            <a:off x="1115616" y="1915631"/>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Line 1027"/>
          <p:cNvSpPr>
            <a:spLocks noChangeShapeType="1"/>
          </p:cNvSpPr>
          <p:nvPr/>
        </p:nvSpPr>
        <p:spPr bwMode="auto">
          <a:xfrm flipV="1">
            <a:off x="507146"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 name="Line 1028"/>
          <p:cNvSpPr>
            <a:spLocks noChangeShapeType="1"/>
          </p:cNvSpPr>
          <p:nvPr/>
        </p:nvSpPr>
        <p:spPr bwMode="auto">
          <a:xfrm>
            <a:off x="507146"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7" name="Line 1031"/>
          <p:cNvSpPr>
            <a:spLocks noChangeShapeType="1"/>
          </p:cNvSpPr>
          <p:nvPr/>
        </p:nvSpPr>
        <p:spPr bwMode="auto">
          <a:xfrm flipH="1">
            <a:off x="507146" y="2176733"/>
            <a:ext cx="2570038" cy="12192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8" name="Oval 1032"/>
          <p:cNvSpPr>
            <a:spLocks noChangeArrowheads="1"/>
          </p:cNvSpPr>
          <p:nvPr/>
        </p:nvSpPr>
        <p:spPr bwMode="auto">
          <a:xfrm>
            <a:off x="1627950" y="2748233"/>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9" name="Rectangle 1048"/>
              <p:cNvSpPr>
                <a:spLocks noChangeArrowheads="1"/>
              </p:cNvSpPr>
              <p:nvPr/>
            </p:nvSpPr>
            <p:spPr bwMode="auto">
              <a:xfrm>
                <a:off x="1057717" y="1158344"/>
                <a:ext cx="3108415" cy="7454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b="0" i="1" smtClean="0">
                              <a:latin typeface="Cambria Math" panose="02040503050406030204" pitchFamily="18" charset="0"/>
                            </a:rPr>
                          </m:ctrlPr>
                        </m:dPr>
                        <m:e>
                          <m:sSup>
                            <m:sSupPr>
                              <m:ctrlPr>
                                <a:rPr lang="en-US" altLang="hu-HU" b="0" i="1" smtClean="0">
                                  <a:latin typeface="Cambria Math" panose="02040503050406030204" pitchFamily="18" charset="0"/>
                                </a:rPr>
                              </m:ctrlPr>
                            </m:sSupPr>
                            <m:e>
                              <m:r>
                                <a:rPr lang="en-US" altLang="hu-HU" b="0" i="1" smtClean="0">
                                  <a:latin typeface="Cambria Math"/>
                                </a:rPr>
                                <m:t>𝑥</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𝑦</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𝑧</m:t>
                              </m:r>
                            </m:e>
                            <m:sup>
                              <m:r>
                                <a:rPr lang="en-US" altLang="hu-HU" b="0" i="1" smtClean="0">
                                  <a:latin typeface="Cambria Math"/>
                                </a:rPr>
                                <m:t>′</m:t>
                              </m:r>
                            </m:sup>
                          </m:sSup>
                        </m:e>
                      </m:d>
                      <m:r>
                        <a:rPr lang="en-US" altLang="hu-HU" b="0" i="1" smtClean="0">
                          <a:latin typeface="Cambria Math"/>
                        </a:rPr>
                        <m:t>=</m:t>
                      </m:r>
                      <m:d>
                        <m:dPr>
                          <m:ctrlPr>
                            <a:rPr lang="en-US" altLang="hu-HU" b="0" i="1" smtClean="0">
                              <a:latin typeface="Cambria Math" panose="02040503050406030204" pitchFamily="18" charset="0"/>
                            </a:rPr>
                          </m:ctrlPr>
                        </m:dPr>
                        <m:e>
                          <m:f>
                            <m:fPr>
                              <m:ctrlPr>
                                <a:rPr lang="en-US" altLang="hu-HU" b="0" i="1" smtClean="0">
                                  <a:latin typeface="Cambria Math" panose="02040503050406030204" pitchFamily="18" charset="0"/>
                                </a:rPr>
                              </m:ctrlPr>
                            </m:fPr>
                            <m:num>
                              <m:r>
                                <a:rPr lang="en-US" altLang="hu-HU" b="0" i="1" smtClean="0">
                                  <a:latin typeface="Cambria Math" panose="02040503050406030204" pitchFamily="18" charset="0"/>
                                </a:rPr>
                                <m:t>𝑥</m:t>
                              </m:r>
                            </m:num>
                            <m:den>
                              <m:r>
                                <a:rPr lang="en-US" altLang="hu-HU" b="0" i="1" smtClean="0">
                                  <a:latin typeface="Cambria Math"/>
                                </a:rPr>
                                <m:t>𝑧</m:t>
                              </m:r>
                            </m:den>
                          </m:f>
                          <m:r>
                            <a:rPr lang="en-US" altLang="hu-HU" b="0" i="1" smtClean="0">
                              <a:latin typeface="Cambria Math"/>
                            </a:rPr>
                            <m:t>, </m:t>
                          </m:r>
                          <m:f>
                            <m:fPr>
                              <m:ctrlPr>
                                <a:rPr lang="en-US" altLang="hu-HU" i="1">
                                  <a:latin typeface="Cambria Math" panose="02040503050406030204" pitchFamily="18" charset="0"/>
                                </a:rPr>
                              </m:ctrlPr>
                            </m:fPr>
                            <m:num>
                              <m:r>
                                <a:rPr lang="en-US" altLang="hu-HU" b="0" i="1" smtClean="0">
                                  <a:latin typeface="Cambria Math" panose="02040503050406030204" pitchFamily="18" charset="0"/>
                                </a:rPr>
                                <m:t>𝑦</m:t>
                              </m:r>
                            </m:num>
                            <m:den>
                              <m:r>
                                <a:rPr lang="en-US" altLang="hu-HU" i="1">
                                  <a:latin typeface="Cambria Math"/>
                                </a:rPr>
                                <m:t>𝑧</m:t>
                              </m:r>
                            </m:den>
                          </m:f>
                          <m:r>
                            <a:rPr lang="en-US" altLang="hu-HU" b="0" i="1" smtClean="0">
                              <a:latin typeface="Cambria Math"/>
                            </a:rPr>
                            <m:t>,</m:t>
                          </m:r>
                          <m:r>
                            <a:rPr lang="en-US" altLang="hu-HU" b="0" i="1" smtClean="0">
                              <a:latin typeface="Cambria Math" panose="02040503050406030204" pitchFamily="18" charset="0"/>
                            </a:rPr>
                            <m:t>1</m:t>
                          </m:r>
                        </m:e>
                      </m:d>
                    </m:oMath>
                  </m:oMathPara>
                </a14:m>
                <a:endParaRPr lang="hu-HU" altLang="hu-HU" dirty="0"/>
              </a:p>
            </p:txBody>
          </p:sp>
        </mc:Choice>
        <mc:Fallback xmlns="">
          <p:sp>
            <p:nvSpPr>
              <p:cNvPr id="9" name="Rectangle 1048"/>
              <p:cNvSpPr>
                <a:spLocks noRot="1" noChangeAspect="1" noMove="1" noResize="1" noEditPoints="1" noAdjustHandles="1" noChangeArrowheads="1" noChangeShapeType="1" noTextEdit="1"/>
              </p:cNvSpPr>
              <p:nvPr/>
            </p:nvSpPr>
            <p:spPr bwMode="auto">
              <a:xfrm>
                <a:off x="1057717" y="1158344"/>
                <a:ext cx="3108415" cy="74546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 name="Oval 1030"/>
          <p:cNvSpPr>
            <a:spLocks noChangeArrowheads="1"/>
          </p:cNvSpPr>
          <p:nvPr/>
        </p:nvSpPr>
        <p:spPr bwMode="auto">
          <a:xfrm>
            <a:off x="3000984" y="2100533"/>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11" name="Line 1028"/>
          <p:cNvSpPr>
            <a:spLocks noChangeShapeType="1"/>
          </p:cNvSpPr>
          <p:nvPr/>
        </p:nvSpPr>
        <p:spPr bwMode="auto">
          <a:xfrm>
            <a:off x="507146" y="3395933"/>
            <a:ext cx="858614" cy="10242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12" name="Egyenes összekötő 11"/>
          <p:cNvCxnSpPr/>
          <p:nvPr/>
        </p:nvCxnSpPr>
        <p:spPr>
          <a:xfrm>
            <a:off x="1497401" y="3287921"/>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églalap 12"/>
          <p:cNvSpPr/>
          <p:nvPr/>
        </p:nvSpPr>
        <p:spPr>
          <a:xfrm>
            <a:off x="1288926" y="3444063"/>
            <a:ext cx="338554"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hu-HU" dirty="0" smtClean="0"/>
              <a:t>1</a:t>
            </a:r>
            <a:endParaRPr lang="en-US" dirty="0"/>
          </a:p>
        </p:txBody>
      </p:sp>
      <mc:AlternateContent xmlns:mc="http://schemas.openxmlformats.org/markup-compatibility/2006" xmlns:a14="http://schemas.microsoft.com/office/drawing/2010/main">
        <mc:Choice Requires="a14">
          <p:sp>
            <p:nvSpPr>
              <p:cNvPr id="14" name="Téglalap 13"/>
              <p:cNvSpPr/>
              <p:nvPr/>
            </p:nvSpPr>
            <p:spPr>
              <a:xfrm>
                <a:off x="2892739" y="2194324"/>
                <a:ext cx="1248611"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14" name="Téglalap 13"/>
              <p:cNvSpPr>
                <a:spLocks noRot="1" noChangeAspect="1" noMove="1" noResize="1" noEditPoints="1" noAdjustHandles="1" noChangeArrowheads="1" noChangeShapeType="1" noTextEdit="1"/>
              </p:cNvSpPr>
              <p:nvPr/>
            </p:nvSpPr>
            <p:spPr>
              <a:xfrm>
                <a:off x="2892739" y="2194324"/>
                <a:ext cx="1248611" cy="461665"/>
              </a:xfrm>
              <a:prstGeom prst="rect">
                <a:avLst/>
              </a:prstGeom>
              <a:blipFill>
                <a:blip r:embed="rId3"/>
                <a:stretch>
                  <a:fillRect b="-105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églalap 14"/>
              <p:cNvSpPr/>
              <p:nvPr/>
            </p:nvSpPr>
            <p:spPr>
              <a:xfrm>
                <a:off x="944891" y="4215748"/>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15" name="Téglalap 14"/>
              <p:cNvSpPr>
                <a:spLocks noRot="1" noChangeAspect="1" noMove="1" noResize="1" noEditPoints="1" noAdjustHandles="1" noChangeArrowheads="1" noChangeShapeType="1" noTextEdit="1"/>
              </p:cNvSpPr>
              <p:nvPr/>
            </p:nvSpPr>
            <p:spPr>
              <a:xfrm>
                <a:off x="944891" y="4215748"/>
                <a:ext cx="434413"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68757" y="1790345"/>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16" name="Téglalap 15"/>
              <p:cNvSpPr>
                <a:spLocks noRot="1" noChangeAspect="1" noMove="1" noResize="1" noEditPoints="1" noAdjustHandles="1" noChangeArrowheads="1" noChangeShapeType="1" noTextEdit="1"/>
              </p:cNvSpPr>
              <p:nvPr/>
            </p:nvSpPr>
            <p:spPr>
              <a:xfrm>
                <a:off x="68757" y="1790345"/>
                <a:ext cx="438389" cy="461665"/>
              </a:xfrm>
              <a:prstGeom prst="rect">
                <a:avLst/>
              </a:prstGeom>
              <a:blipFill>
                <a:blip r:embed="rId5"/>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Téglalap 16"/>
              <p:cNvSpPr/>
              <p:nvPr/>
            </p:nvSpPr>
            <p:spPr>
              <a:xfrm>
                <a:off x="2479338" y="3387019"/>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17" name="Téglalap 16"/>
              <p:cNvSpPr>
                <a:spLocks noRot="1" noChangeAspect="1" noMove="1" noResize="1" noEditPoints="1" noAdjustHandles="1" noChangeArrowheads="1" noChangeShapeType="1" noTextEdit="1"/>
              </p:cNvSpPr>
              <p:nvPr/>
            </p:nvSpPr>
            <p:spPr>
              <a:xfrm>
                <a:off x="2479338" y="3387019"/>
                <a:ext cx="415947" cy="461665"/>
              </a:xfrm>
              <a:prstGeom prst="rect">
                <a:avLst/>
              </a:prstGeom>
              <a:blipFill>
                <a:blip r:embed="rId6"/>
                <a:stretch>
                  <a:fillRect/>
                </a:stretch>
              </a:blipFill>
            </p:spPr>
            <p:txBody>
              <a:bodyPr/>
              <a:lstStyle/>
              <a:p>
                <a:r>
                  <a:rPr lang="hu-HU">
                    <a:noFill/>
                  </a:rPr>
                  <a:t> </a:t>
                </a:r>
              </a:p>
            </p:txBody>
          </p:sp>
        </mc:Fallback>
      </mc:AlternateContent>
      <p:cxnSp>
        <p:nvCxnSpPr>
          <p:cNvPr id="18" name="Egyenes összekötő 17"/>
          <p:cNvCxnSpPr/>
          <p:nvPr/>
        </p:nvCxnSpPr>
        <p:spPr>
          <a:xfrm flipH="1">
            <a:off x="1497402" y="2900633"/>
            <a:ext cx="152866" cy="48638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Egyenes összekötő 18"/>
          <p:cNvCxnSpPr/>
          <p:nvPr/>
        </p:nvCxnSpPr>
        <p:spPr>
          <a:xfrm flipH="1">
            <a:off x="2717144" y="2252010"/>
            <a:ext cx="351279" cy="114858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a:endCxn id="8" idx="0"/>
          </p:cNvCxnSpPr>
          <p:nvPr/>
        </p:nvCxnSpPr>
        <p:spPr>
          <a:xfrm flipH="1">
            <a:off x="1704150" y="1756164"/>
            <a:ext cx="101305" cy="992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zövegdoboz 29"/>
          <p:cNvSpPr txBox="1"/>
          <p:nvPr/>
        </p:nvSpPr>
        <p:spPr>
          <a:xfrm>
            <a:off x="2095820" y="4296732"/>
            <a:ext cx="1242648" cy="830997"/>
          </a:xfrm>
          <a:prstGeom prst="rect">
            <a:avLst/>
          </a:prstGeom>
          <a:noFill/>
        </p:spPr>
        <p:txBody>
          <a:bodyPr wrap="none" rtlCol="0">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hu-HU" dirty="0">
                <a:latin typeface="+mn-lt"/>
              </a:rPr>
              <a:t>b</a:t>
            </a:r>
            <a:r>
              <a:rPr lang="hu-HU" dirty="0" smtClean="0">
                <a:latin typeface="+mn-lt"/>
              </a:rPr>
              <a:t>alkezes</a:t>
            </a:r>
          </a:p>
          <a:p>
            <a:r>
              <a:rPr lang="hu-HU" dirty="0" err="1">
                <a:latin typeface="+mn-lt"/>
              </a:rPr>
              <a:t>k</a:t>
            </a:r>
            <a:r>
              <a:rPr lang="hu-HU" dirty="0" err="1" smtClean="0">
                <a:latin typeface="+mn-lt"/>
              </a:rPr>
              <a:t>oord</a:t>
            </a:r>
            <a:r>
              <a:rPr lang="hu-HU" dirty="0" smtClean="0">
                <a:latin typeface="+mn-lt"/>
              </a:rPr>
              <a:t>.</a:t>
            </a:r>
            <a:endParaRPr lang="en-US" dirty="0">
              <a:latin typeface="+mn-lt"/>
            </a:endParaRPr>
          </a:p>
        </p:txBody>
      </p:sp>
      <p:sp>
        <p:nvSpPr>
          <p:cNvPr id="22" name="Szabadkézi sokszög 21"/>
          <p:cNvSpPr/>
          <p:nvPr/>
        </p:nvSpPr>
        <p:spPr>
          <a:xfrm>
            <a:off x="5139970" y="1938257"/>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Line 1027"/>
          <p:cNvSpPr>
            <a:spLocks noChangeShapeType="1"/>
          </p:cNvSpPr>
          <p:nvPr/>
        </p:nvSpPr>
        <p:spPr bwMode="auto">
          <a:xfrm flipV="1">
            <a:off x="5504241"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4" name="Line 1028"/>
          <p:cNvSpPr>
            <a:spLocks noChangeShapeType="1"/>
          </p:cNvSpPr>
          <p:nvPr/>
        </p:nvSpPr>
        <p:spPr bwMode="auto">
          <a:xfrm>
            <a:off x="5504241"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5" name="Line 1031"/>
          <p:cNvSpPr>
            <a:spLocks noChangeShapeType="1"/>
          </p:cNvSpPr>
          <p:nvPr/>
        </p:nvSpPr>
        <p:spPr bwMode="auto">
          <a:xfrm flipH="1">
            <a:off x="4838970" y="2823778"/>
            <a:ext cx="230425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6" name="Oval 1032"/>
          <p:cNvSpPr>
            <a:spLocks noChangeArrowheads="1"/>
          </p:cNvSpPr>
          <p:nvPr/>
        </p:nvSpPr>
        <p:spPr bwMode="auto">
          <a:xfrm>
            <a:off x="5635883" y="2748233"/>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27" name="Rectangle 1048"/>
              <p:cNvSpPr>
                <a:spLocks noChangeArrowheads="1"/>
              </p:cNvSpPr>
              <p:nvPr/>
            </p:nvSpPr>
            <p:spPr bwMode="auto">
              <a:xfrm>
                <a:off x="5971392" y="1185909"/>
                <a:ext cx="295709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b="0" i="1" smtClean="0">
                              <a:latin typeface="Cambria Math" panose="02040503050406030204" pitchFamily="18" charset="0"/>
                            </a:rPr>
                          </m:ctrlPr>
                        </m:dPr>
                        <m:e>
                          <m:sSup>
                            <m:sSupPr>
                              <m:ctrlPr>
                                <a:rPr lang="en-US" altLang="hu-HU" b="0" i="1" smtClean="0">
                                  <a:latin typeface="Cambria Math" panose="02040503050406030204" pitchFamily="18" charset="0"/>
                                </a:rPr>
                              </m:ctrlPr>
                            </m:sSupPr>
                            <m:e>
                              <m:r>
                                <a:rPr lang="en-US" altLang="hu-HU" b="0" i="1" smtClean="0">
                                  <a:latin typeface="Cambria Math"/>
                                </a:rPr>
                                <m:t>𝑥</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𝑦</m:t>
                              </m:r>
                            </m:e>
                            <m:sup>
                              <m:r>
                                <a:rPr lang="en-US" altLang="hu-HU" b="0" i="1" smtClean="0">
                                  <a:latin typeface="Cambria Math"/>
                                </a:rPr>
                                <m:t>′</m:t>
                              </m:r>
                            </m:sup>
                          </m:sSup>
                          <m:r>
                            <a:rPr lang="en-US" altLang="hu-HU" b="0" i="1" smtClean="0">
                              <a:latin typeface="Cambria Math"/>
                            </a:rPr>
                            <m:t>,</m:t>
                          </m:r>
                          <m:sSup>
                            <m:sSupPr>
                              <m:ctrlPr>
                                <a:rPr lang="en-US" altLang="hu-HU" b="0" i="1" smtClean="0">
                                  <a:latin typeface="Cambria Math" panose="02040503050406030204" pitchFamily="18" charset="0"/>
                                </a:rPr>
                              </m:ctrlPr>
                            </m:sSupPr>
                            <m:e>
                              <m:r>
                                <a:rPr lang="en-US" altLang="hu-HU" b="0" i="1" smtClean="0">
                                  <a:latin typeface="Cambria Math"/>
                                </a:rPr>
                                <m:t>𝑧</m:t>
                              </m:r>
                            </m:e>
                            <m:sup>
                              <m:r>
                                <a:rPr lang="en-US" altLang="hu-HU" b="0" i="1" smtClean="0">
                                  <a:latin typeface="Cambria Math"/>
                                </a:rPr>
                                <m:t>′</m:t>
                              </m:r>
                            </m:sup>
                          </m:sSup>
                        </m:e>
                      </m:d>
                      <m:r>
                        <a:rPr lang="en-US" altLang="hu-HU" b="0" i="1" smtClean="0">
                          <a:latin typeface="Cambria Math"/>
                        </a:rPr>
                        <m:t>=</m:t>
                      </m:r>
                      <m:d>
                        <m:dPr>
                          <m:ctrlPr>
                            <a:rPr lang="en-US" altLang="hu-HU" b="0" i="1" smtClean="0">
                              <a:latin typeface="Cambria Math" panose="02040503050406030204" pitchFamily="18" charset="0"/>
                            </a:rPr>
                          </m:ctrlPr>
                        </m:dPr>
                        <m:e>
                          <m:r>
                            <a:rPr lang="en-US" altLang="hu-HU" b="0" i="1" smtClean="0">
                              <a:latin typeface="Cambria Math" panose="02040503050406030204" pitchFamily="18" charset="0"/>
                            </a:rPr>
                            <m:t>𝑥</m:t>
                          </m:r>
                          <m:r>
                            <a:rPr lang="en-US" altLang="hu-HU" b="0" i="1" smtClean="0">
                              <a:latin typeface="Cambria Math"/>
                            </a:rPr>
                            <m:t>,</m:t>
                          </m:r>
                          <m:r>
                            <a:rPr lang="en-US" altLang="hu-HU" b="0" i="1" smtClean="0">
                              <a:latin typeface="Cambria Math" panose="02040503050406030204" pitchFamily="18" charset="0"/>
                            </a:rPr>
                            <m:t>𝑦</m:t>
                          </m:r>
                          <m:r>
                            <a:rPr lang="en-US" altLang="hu-HU" b="0" i="1" smtClean="0">
                              <a:latin typeface="Cambria Math"/>
                            </a:rPr>
                            <m:t>,</m:t>
                          </m:r>
                          <m:r>
                            <a:rPr lang="en-US" altLang="hu-HU" b="0" i="1" smtClean="0">
                              <a:latin typeface="Cambria Math" panose="02040503050406030204" pitchFamily="18" charset="0"/>
                            </a:rPr>
                            <m:t>0</m:t>
                          </m:r>
                        </m:e>
                      </m:d>
                    </m:oMath>
                  </m:oMathPara>
                </a14:m>
                <a:endParaRPr lang="hu-HU" altLang="hu-HU" dirty="0"/>
              </a:p>
            </p:txBody>
          </p:sp>
        </mc:Choice>
        <mc:Fallback xmlns="">
          <p:sp>
            <p:nvSpPr>
              <p:cNvPr id="27" name="Rectangle 1048"/>
              <p:cNvSpPr>
                <a:spLocks noRot="1" noChangeAspect="1" noMove="1" noResize="1" noEditPoints="1" noAdjustHandles="1" noChangeArrowheads="1" noChangeShapeType="1" noTextEdit="1"/>
              </p:cNvSpPr>
              <p:nvPr/>
            </p:nvSpPr>
            <p:spPr bwMode="auto">
              <a:xfrm>
                <a:off x="5971392" y="1185909"/>
                <a:ext cx="2957092" cy="461665"/>
              </a:xfrm>
              <a:prstGeom prst="rect">
                <a:avLst/>
              </a:prstGeom>
              <a:blipFill>
                <a:blip r:embed="rId7"/>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 name="Oval 1030"/>
          <p:cNvSpPr>
            <a:spLocks noChangeArrowheads="1"/>
          </p:cNvSpPr>
          <p:nvPr/>
        </p:nvSpPr>
        <p:spPr bwMode="auto">
          <a:xfrm>
            <a:off x="6990825" y="2747579"/>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29" name="Line 1028"/>
          <p:cNvSpPr>
            <a:spLocks noChangeShapeType="1"/>
          </p:cNvSpPr>
          <p:nvPr/>
        </p:nvSpPr>
        <p:spPr bwMode="auto">
          <a:xfrm>
            <a:off x="5504241" y="3395933"/>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32" name="Téglalap 31"/>
              <p:cNvSpPr/>
              <p:nvPr/>
            </p:nvSpPr>
            <p:spPr>
              <a:xfrm>
                <a:off x="6479300" y="2246453"/>
                <a:ext cx="1248611"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32" name="Téglalap 31"/>
              <p:cNvSpPr>
                <a:spLocks noRot="1" noChangeAspect="1" noMove="1" noResize="1" noEditPoints="1" noAdjustHandles="1" noChangeArrowheads="1" noChangeShapeType="1" noTextEdit="1"/>
              </p:cNvSpPr>
              <p:nvPr/>
            </p:nvSpPr>
            <p:spPr>
              <a:xfrm>
                <a:off x="6479300" y="2246453"/>
                <a:ext cx="1248611" cy="461665"/>
              </a:xfrm>
              <a:prstGeom prst="rect">
                <a:avLst/>
              </a:prstGeom>
              <a:blipFill>
                <a:blip r:embed="rId8"/>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5989324" y="4137574"/>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5989324" y="4137574"/>
                <a:ext cx="434413" cy="461665"/>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5168732" y="1525332"/>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34" name="Téglalap 33"/>
              <p:cNvSpPr>
                <a:spLocks noRot="1" noChangeAspect="1" noMove="1" noResize="1" noEditPoints="1" noAdjustHandles="1" noChangeArrowheads="1" noChangeShapeType="1" noTextEdit="1"/>
              </p:cNvSpPr>
              <p:nvPr/>
            </p:nvSpPr>
            <p:spPr>
              <a:xfrm>
                <a:off x="5168732" y="1525332"/>
                <a:ext cx="438389" cy="461665"/>
              </a:xfrm>
              <a:prstGeom prst="rect">
                <a:avLst/>
              </a:prstGeom>
              <a:blipFill>
                <a:blip r:embed="rId10"/>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7476433" y="3387019"/>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35" name="Téglalap 34"/>
              <p:cNvSpPr>
                <a:spLocks noRot="1" noChangeAspect="1" noMove="1" noResize="1" noEditPoints="1" noAdjustHandles="1" noChangeArrowheads="1" noChangeShapeType="1" noTextEdit="1"/>
              </p:cNvSpPr>
              <p:nvPr/>
            </p:nvSpPr>
            <p:spPr>
              <a:xfrm>
                <a:off x="7476433" y="3387019"/>
                <a:ext cx="415947" cy="461665"/>
              </a:xfrm>
              <a:prstGeom prst="rect">
                <a:avLst/>
              </a:prstGeom>
              <a:blipFill>
                <a:blip r:embed="rId11"/>
                <a:stretch>
                  <a:fillRect/>
                </a:stretch>
              </a:blipFill>
            </p:spPr>
            <p:txBody>
              <a:bodyPr/>
              <a:lstStyle/>
              <a:p>
                <a:r>
                  <a:rPr lang="hu-HU">
                    <a:noFill/>
                  </a:rPr>
                  <a:t> </a:t>
                </a:r>
              </a:p>
            </p:txBody>
          </p:sp>
        </mc:Fallback>
      </mc:AlternateContent>
      <p:cxnSp>
        <p:nvCxnSpPr>
          <p:cNvPr id="38" name="Egyenes összekötő nyíllal 37"/>
          <p:cNvCxnSpPr>
            <a:endCxn id="26" idx="0"/>
          </p:cNvCxnSpPr>
          <p:nvPr/>
        </p:nvCxnSpPr>
        <p:spPr>
          <a:xfrm flipH="1">
            <a:off x="5712083" y="1726272"/>
            <a:ext cx="684534" cy="10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églalap 40"/>
              <p:cNvSpPr/>
              <p:nvPr/>
            </p:nvSpPr>
            <p:spPr>
              <a:xfrm>
                <a:off x="1864182" y="3824860"/>
                <a:ext cx="98603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smtClean="0">
                          <a:latin typeface="Cambria Math"/>
                        </a:rPr>
                        <m:t>𝑧</m:t>
                      </m:r>
                      <m:r>
                        <a:rPr lang="en-US" altLang="hu-HU" b="0" i="1" smtClean="0">
                          <a:latin typeface="Cambria Math" panose="02040503050406030204" pitchFamily="18" charset="0"/>
                        </a:rPr>
                        <m:t>=1</m:t>
                      </m:r>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1864182" y="3824860"/>
                <a:ext cx="986039" cy="461665"/>
              </a:xfrm>
              <a:prstGeom prst="rect">
                <a:avLst/>
              </a:prstGeom>
              <a:blipFill>
                <a:blip r:embed="rId12"/>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19319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457200" y="205979"/>
            <a:ext cx="8229600" cy="857250"/>
          </a:xfrm>
        </p:spPr>
        <p:txBody>
          <a:bodyPr/>
          <a:lstStyle/>
          <a:p>
            <a:r>
              <a:rPr lang="en-US" dirty="0" smtClean="0">
                <a:solidFill>
                  <a:srgbClr val="FF0000"/>
                </a:solidFill>
              </a:rPr>
              <a:t>4D</a:t>
            </a:r>
            <a:r>
              <a:rPr lang="en-US" dirty="0" smtClean="0">
                <a:solidFill>
                  <a:srgbClr val="FF0000"/>
                </a:solidFill>
                <a:sym typeface="Wingdings 3" panose="05040102010807070707" pitchFamily="18" charset="2"/>
              </a:rPr>
              <a:t></a:t>
            </a:r>
            <a:r>
              <a:rPr lang="en-US" dirty="0" smtClean="0">
                <a:solidFill>
                  <a:srgbClr val="FF0000"/>
                </a:solidFill>
              </a:rPr>
              <a:t>2D vet</a:t>
            </a:r>
            <a:r>
              <a:rPr lang="hu-HU" dirty="0" err="1" smtClean="0">
                <a:solidFill>
                  <a:srgbClr val="FF0000"/>
                </a:solidFill>
              </a:rPr>
              <a:t>ítés</a:t>
            </a:r>
            <a:endParaRPr lang="en-US" dirty="0">
              <a:solidFill>
                <a:srgbClr val="FF0000"/>
              </a:solidFill>
            </a:endParaRPr>
          </a:p>
        </p:txBody>
      </p:sp>
      <p:sp>
        <p:nvSpPr>
          <p:cNvPr id="23" name="Szövegdoboz 22"/>
          <p:cNvSpPr txBox="1"/>
          <p:nvPr/>
        </p:nvSpPr>
        <p:spPr>
          <a:xfrm>
            <a:off x="3851920" y="951570"/>
            <a:ext cx="1322798" cy="3170099"/>
          </a:xfrm>
          <a:prstGeom prst="rect">
            <a:avLst/>
          </a:prstGeom>
          <a:noFill/>
        </p:spPr>
        <p:txBody>
          <a:bodyPr wrap="none" rtlCol="0">
            <a:spAutoFit/>
          </a:bodyPr>
          <a:lstStyle/>
          <a:p>
            <a:r>
              <a:rPr lang="hu-HU" sz="20000" dirty="0" smtClean="0"/>
              <a:t>?</a:t>
            </a:r>
            <a:endParaRPr lang="hu-HU" sz="20000" dirty="0"/>
          </a:p>
        </p:txBody>
      </p:sp>
    </p:spTree>
    <p:extLst>
      <p:ext uri="{BB962C8B-B14F-4D97-AF65-F5344CB8AC3E}">
        <p14:creationId xmlns:p14="http://schemas.microsoft.com/office/powerpoint/2010/main" val="306908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3D</a:t>
            </a:r>
            <a:r>
              <a:rPr lang="en-US" dirty="0" smtClean="0">
                <a:solidFill>
                  <a:srgbClr val="FF0000"/>
                </a:solidFill>
                <a:sym typeface="Wingdings 3" panose="05040102010807070707" pitchFamily="18" charset="2"/>
              </a:rPr>
              <a:t></a:t>
            </a:r>
            <a:r>
              <a:rPr lang="en-US" dirty="0" smtClean="0">
                <a:solidFill>
                  <a:srgbClr val="FF0000"/>
                </a:solidFill>
              </a:rPr>
              <a:t>1D </a:t>
            </a:r>
            <a:r>
              <a:rPr lang="en-US" dirty="0">
                <a:solidFill>
                  <a:srgbClr val="FF0000"/>
                </a:solidFill>
              </a:rPr>
              <a:t>vet</a:t>
            </a:r>
            <a:r>
              <a:rPr lang="hu-HU" dirty="0" err="1">
                <a:solidFill>
                  <a:srgbClr val="FF0000"/>
                </a:solidFill>
              </a:rPr>
              <a:t>ítés</a:t>
            </a:r>
            <a:endParaRPr lang="hu-HU" dirty="0"/>
          </a:p>
        </p:txBody>
      </p:sp>
      <p:sp>
        <p:nvSpPr>
          <p:cNvPr id="4" name="Szabadkézi sokszög 3"/>
          <p:cNvSpPr/>
          <p:nvPr/>
        </p:nvSpPr>
        <p:spPr>
          <a:xfrm>
            <a:off x="3236254" y="1957763"/>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5" name="Line 1027"/>
          <p:cNvSpPr>
            <a:spLocks noChangeShapeType="1"/>
          </p:cNvSpPr>
          <p:nvPr/>
        </p:nvSpPr>
        <p:spPr bwMode="auto">
          <a:xfrm flipV="1">
            <a:off x="2627784" y="1889893"/>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 name="Line 1028"/>
          <p:cNvSpPr>
            <a:spLocks noChangeShapeType="1"/>
          </p:cNvSpPr>
          <p:nvPr/>
        </p:nvSpPr>
        <p:spPr bwMode="auto">
          <a:xfrm>
            <a:off x="2627784" y="3438064"/>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7" name="Line 1031"/>
          <p:cNvSpPr>
            <a:spLocks noChangeShapeType="1"/>
          </p:cNvSpPr>
          <p:nvPr/>
        </p:nvSpPr>
        <p:spPr bwMode="auto">
          <a:xfrm flipH="1">
            <a:off x="2627784" y="2978389"/>
            <a:ext cx="1440160" cy="459676"/>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9" name="Oval 1030"/>
          <p:cNvSpPr>
            <a:spLocks noChangeArrowheads="1"/>
          </p:cNvSpPr>
          <p:nvPr/>
        </p:nvSpPr>
        <p:spPr bwMode="auto">
          <a:xfrm>
            <a:off x="5020662" y="2532253"/>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10" name="Line 1028"/>
          <p:cNvSpPr>
            <a:spLocks noChangeShapeType="1"/>
          </p:cNvSpPr>
          <p:nvPr/>
        </p:nvSpPr>
        <p:spPr bwMode="auto">
          <a:xfrm>
            <a:off x="2627784" y="3438065"/>
            <a:ext cx="858614" cy="10242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11" name="Egyenes összekötő 10"/>
          <p:cNvCxnSpPr/>
          <p:nvPr/>
        </p:nvCxnSpPr>
        <p:spPr>
          <a:xfrm>
            <a:off x="3618039" y="3330053"/>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églalap 11"/>
          <p:cNvSpPr/>
          <p:nvPr/>
        </p:nvSpPr>
        <p:spPr>
          <a:xfrm>
            <a:off x="3409564" y="3486195"/>
            <a:ext cx="338554"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hu-HU" dirty="0" smtClean="0"/>
              <a:t>1</a:t>
            </a:r>
            <a:endParaRPr lang="en-US" dirty="0"/>
          </a:p>
        </p:txBody>
      </p:sp>
      <mc:AlternateContent xmlns:mc="http://schemas.openxmlformats.org/markup-compatibility/2006" xmlns:a14="http://schemas.microsoft.com/office/drawing/2010/main">
        <mc:Choice Requires="a14">
          <p:sp>
            <p:nvSpPr>
              <p:cNvPr id="13" name="Téglalap 12"/>
              <p:cNvSpPr/>
              <p:nvPr/>
            </p:nvSpPr>
            <p:spPr>
              <a:xfrm>
                <a:off x="5164925" y="2431411"/>
                <a:ext cx="1248612"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13" name="Téglalap 12"/>
              <p:cNvSpPr>
                <a:spLocks noRot="1" noChangeAspect="1" noMove="1" noResize="1" noEditPoints="1" noAdjustHandles="1" noChangeArrowheads="1" noChangeShapeType="1" noTextEdit="1"/>
              </p:cNvSpPr>
              <p:nvPr/>
            </p:nvSpPr>
            <p:spPr>
              <a:xfrm>
                <a:off x="5164925" y="2431411"/>
                <a:ext cx="1248612" cy="461665"/>
              </a:xfrm>
              <a:prstGeom prst="rect">
                <a:avLst/>
              </a:prstGeom>
              <a:blipFill>
                <a:blip r:embed="rId2"/>
                <a:stretch>
                  <a:fillRect b="-1052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églalap 13"/>
              <p:cNvSpPr/>
              <p:nvPr/>
            </p:nvSpPr>
            <p:spPr>
              <a:xfrm>
                <a:off x="3065529" y="4257880"/>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14" name="Téglalap 13"/>
              <p:cNvSpPr>
                <a:spLocks noRot="1" noChangeAspect="1" noMove="1" noResize="1" noEditPoints="1" noAdjustHandles="1" noChangeArrowheads="1" noChangeShapeType="1" noTextEdit="1"/>
              </p:cNvSpPr>
              <p:nvPr/>
            </p:nvSpPr>
            <p:spPr>
              <a:xfrm>
                <a:off x="3065529" y="4257880"/>
                <a:ext cx="434413" cy="461665"/>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églalap 14"/>
              <p:cNvSpPr/>
              <p:nvPr/>
            </p:nvSpPr>
            <p:spPr>
              <a:xfrm>
                <a:off x="2564290" y="1689707"/>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15" name="Téglalap 14"/>
              <p:cNvSpPr>
                <a:spLocks noRot="1" noChangeAspect="1" noMove="1" noResize="1" noEditPoints="1" noAdjustHandles="1" noChangeArrowheads="1" noChangeShapeType="1" noTextEdit="1"/>
              </p:cNvSpPr>
              <p:nvPr/>
            </p:nvSpPr>
            <p:spPr>
              <a:xfrm>
                <a:off x="2564290" y="1689707"/>
                <a:ext cx="438389" cy="461665"/>
              </a:xfrm>
              <a:prstGeom prst="rect">
                <a:avLst/>
              </a:prstGeom>
              <a:blipFill>
                <a:blip r:embed="rId4"/>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 name="Téglalap 15"/>
              <p:cNvSpPr/>
              <p:nvPr/>
            </p:nvSpPr>
            <p:spPr>
              <a:xfrm>
                <a:off x="4960229" y="2978389"/>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16" name="Téglalap 15"/>
              <p:cNvSpPr>
                <a:spLocks noRot="1" noChangeAspect="1" noMove="1" noResize="1" noEditPoints="1" noAdjustHandles="1" noChangeArrowheads="1" noChangeShapeType="1" noTextEdit="1"/>
              </p:cNvSpPr>
              <p:nvPr/>
            </p:nvSpPr>
            <p:spPr>
              <a:xfrm>
                <a:off x="4960229" y="2978389"/>
                <a:ext cx="415947" cy="461665"/>
              </a:xfrm>
              <a:prstGeom prst="rect">
                <a:avLst/>
              </a:prstGeom>
              <a:blipFill>
                <a:blip r:embed="rId5"/>
                <a:stretch>
                  <a:fillRect/>
                </a:stretch>
              </a:blipFill>
            </p:spPr>
            <p:txBody>
              <a:bodyPr/>
              <a:lstStyle/>
              <a:p>
                <a:r>
                  <a:rPr lang="hu-HU">
                    <a:noFill/>
                  </a:rPr>
                  <a:t> </a:t>
                </a:r>
              </a:p>
            </p:txBody>
          </p:sp>
        </mc:Fallback>
      </mc:AlternateContent>
      <p:cxnSp>
        <p:nvCxnSpPr>
          <p:cNvPr id="20" name="Egyenes összekötő 19"/>
          <p:cNvCxnSpPr/>
          <p:nvPr/>
        </p:nvCxnSpPr>
        <p:spPr>
          <a:xfrm>
            <a:off x="2835626" y="1530206"/>
            <a:ext cx="1643942" cy="1772116"/>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églalap 24"/>
              <p:cNvSpPr/>
              <p:nvPr/>
            </p:nvSpPr>
            <p:spPr>
              <a:xfrm>
                <a:off x="3002679" y="1292071"/>
                <a:ext cx="1562992"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b="0" i="1" smtClean="0">
                          <a:latin typeface="Cambria Math" panose="02040503050406030204" pitchFamily="18" charset="0"/>
                        </a:rPr>
                        <m:t>𝑦</m:t>
                      </m:r>
                      <m:r>
                        <a:rPr lang="en-US" altLang="hu-HU" b="0" i="1" smtClean="0">
                          <a:latin typeface="Cambria Math" panose="02040503050406030204" pitchFamily="18" charset="0"/>
                        </a:rPr>
                        <m:t>=</m:t>
                      </m:r>
                      <m:r>
                        <a:rPr lang="en-US" altLang="hu-HU" i="1" smtClean="0">
                          <a:latin typeface="Cambria Math"/>
                        </a:rPr>
                        <m:t>𝑧</m:t>
                      </m:r>
                      <m:r>
                        <a:rPr lang="en-US" altLang="hu-HU" b="0" i="1" smtClean="0">
                          <a:latin typeface="Cambria Math" panose="02040503050406030204" pitchFamily="18" charset="0"/>
                        </a:rPr>
                        <m:t>=1</m:t>
                      </m:r>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3002679" y="1292071"/>
                <a:ext cx="1562992" cy="461665"/>
              </a:xfrm>
              <a:prstGeom prst="rect">
                <a:avLst/>
              </a:prstGeom>
              <a:blipFill>
                <a:blip r:embed="rId6"/>
                <a:stretch>
                  <a:fillRect b="-10526"/>
                </a:stretch>
              </a:blipFill>
            </p:spPr>
            <p:txBody>
              <a:bodyPr/>
              <a:lstStyle/>
              <a:p>
                <a:r>
                  <a:rPr lang="hu-HU">
                    <a:noFill/>
                  </a:rPr>
                  <a:t> </a:t>
                </a:r>
              </a:p>
            </p:txBody>
          </p:sp>
        </mc:Fallback>
      </mc:AlternateContent>
      <p:sp>
        <p:nvSpPr>
          <p:cNvPr id="26" name="Line 1031"/>
          <p:cNvSpPr>
            <a:spLocks noChangeShapeType="1"/>
          </p:cNvSpPr>
          <p:nvPr/>
        </p:nvSpPr>
        <p:spPr bwMode="auto">
          <a:xfrm flipH="1">
            <a:off x="4233399" y="2634849"/>
            <a:ext cx="787261" cy="26093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Tree>
    <p:extLst>
      <p:ext uri="{BB962C8B-B14F-4D97-AF65-F5344CB8AC3E}">
        <p14:creationId xmlns:p14="http://schemas.microsoft.com/office/powerpoint/2010/main" val="265070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1028"/>
          <p:cNvSpPr>
            <a:spLocks noChangeShapeType="1"/>
          </p:cNvSpPr>
          <p:nvPr/>
        </p:nvSpPr>
        <p:spPr bwMode="auto">
          <a:xfrm>
            <a:off x="5504241" y="3395933"/>
            <a:ext cx="841846" cy="9326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62" name="Egyenes összekötő 61"/>
          <p:cNvCxnSpPr/>
          <p:nvPr/>
        </p:nvCxnSpPr>
        <p:spPr>
          <a:xfrm>
            <a:off x="4790612" y="2613149"/>
            <a:ext cx="1602002" cy="174655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Cím 1"/>
          <p:cNvSpPr>
            <a:spLocks noGrp="1"/>
          </p:cNvSpPr>
          <p:nvPr>
            <p:ph type="title"/>
          </p:nvPr>
        </p:nvSpPr>
        <p:spPr>
          <a:xfrm>
            <a:off x="457200" y="205979"/>
            <a:ext cx="8229600" cy="857250"/>
          </a:xfrm>
        </p:spPr>
        <p:txBody>
          <a:bodyPr/>
          <a:lstStyle/>
          <a:p>
            <a:r>
              <a:rPr lang="en-US" dirty="0" smtClean="0">
                <a:solidFill>
                  <a:srgbClr val="FF0000"/>
                </a:solidFill>
              </a:rPr>
              <a:t>3D</a:t>
            </a:r>
            <a:r>
              <a:rPr lang="en-US" dirty="0" smtClean="0">
                <a:solidFill>
                  <a:srgbClr val="FF0000"/>
                </a:solidFill>
                <a:sym typeface="Wingdings 3" panose="05040102010807070707" pitchFamily="18" charset="2"/>
              </a:rPr>
              <a:t></a:t>
            </a:r>
            <a:r>
              <a:rPr lang="en-US" dirty="0" smtClean="0">
                <a:solidFill>
                  <a:srgbClr val="FF0000"/>
                </a:solidFill>
              </a:rPr>
              <a:t>2D</a:t>
            </a:r>
            <a:r>
              <a:rPr lang="en-US" dirty="0" smtClean="0">
                <a:solidFill>
                  <a:srgbClr val="FF0000"/>
                </a:solidFill>
                <a:sym typeface="Wingdings 3" panose="05040102010807070707" pitchFamily="18" charset="2"/>
              </a:rPr>
              <a:t>1D</a:t>
            </a:r>
            <a:r>
              <a:rPr lang="en-US" dirty="0" smtClean="0">
                <a:solidFill>
                  <a:srgbClr val="FF0000"/>
                </a:solidFill>
              </a:rPr>
              <a:t> vet</a:t>
            </a:r>
            <a:r>
              <a:rPr lang="hu-HU" dirty="0" err="1" smtClean="0">
                <a:solidFill>
                  <a:srgbClr val="FF0000"/>
                </a:solidFill>
              </a:rPr>
              <a:t>ítés</a:t>
            </a:r>
            <a:endParaRPr lang="en-US" dirty="0">
              <a:solidFill>
                <a:srgbClr val="FF0000"/>
              </a:solidFill>
            </a:endParaRPr>
          </a:p>
        </p:txBody>
      </p:sp>
      <p:sp>
        <p:nvSpPr>
          <p:cNvPr id="23" name="Szabadkézi sokszög 22"/>
          <p:cNvSpPr/>
          <p:nvPr/>
        </p:nvSpPr>
        <p:spPr>
          <a:xfrm>
            <a:off x="1115616" y="1915631"/>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4" name="Line 1027"/>
          <p:cNvSpPr>
            <a:spLocks noChangeShapeType="1"/>
          </p:cNvSpPr>
          <p:nvPr/>
        </p:nvSpPr>
        <p:spPr bwMode="auto">
          <a:xfrm flipV="1">
            <a:off x="507146"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5" name="Line 1028"/>
          <p:cNvSpPr>
            <a:spLocks noChangeShapeType="1"/>
          </p:cNvSpPr>
          <p:nvPr/>
        </p:nvSpPr>
        <p:spPr bwMode="auto">
          <a:xfrm>
            <a:off x="507146"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26" name="Line 1031"/>
          <p:cNvSpPr>
            <a:spLocks noChangeShapeType="1"/>
          </p:cNvSpPr>
          <p:nvPr/>
        </p:nvSpPr>
        <p:spPr bwMode="auto">
          <a:xfrm flipH="1">
            <a:off x="507146" y="2566321"/>
            <a:ext cx="2493838" cy="829612"/>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mc:AlternateContent xmlns:mc="http://schemas.openxmlformats.org/markup-compatibility/2006" xmlns:a14="http://schemas.microsoft.com/office/drawing/2010/main">
        <mc:Choice Requires="a14">
          <p:sp>
            <p:nvSpPr>
              <p:cNvPr id="28" name="Rectangle 1048"/>
              <p:cNvSpPr>
                <a:spLocks noChangeArrowheads="1"/>
              </p:cNvSpPr>
              <p:nvPr/>
            </p:nvSpPr>
            <p:spPr bwMode="auto">
              <a:xfrm>
                <a:off x="855616" y="1010989"/>
                <a:ext cx="2630464" cy="63658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f>
                            <m:fPr>
                              <m:ctrlPr>
                                <a:rPr lang="en-US" altLang="hu-HU" sz="2000" b="0" i="1" smtClean="0">
                                  <a:latin typeface="Cambria Math" panose="02040503050406030204" pitchFamily="18" charset="0"/>
                                </a:rPr>
                              </m:ctrlPr>
                            </m:fPr>
                            <m:num>
                              <m:r>
                                <a:rPr lang="en-US" altLang="hu-HU" sz="2000" b="0" i="1" smtClean="0">
                                  <a:latin typeface="Cambria Math" panose="02040503050406030204" pitchFamily="18" charset="0"/>
                                </a:rPr>
                                <m:t>𝑥</m:t>
                              </m:r>
                            </m:num>
                            <m:den>
                              <m:r>
                                <a:rPr lang="en-US" altLang="hu-HU" sz="2000" b="0" i="1" smtClean="0">
                                  <a:latin typeface="Cambria Math"/>
                                </a:rPr>
                                <m:t>𝑧</m:t>
                              </m:r>
                            </m:den>
                          </m:f>
                          <m:r>
                            <a:rPr lang="en-US" altLang="hu-HU" sz="2000" b="0" i="1" smtClean="0">
                              <a:latin typeface="Cambria Math"/>
                            </a:rPr>
                            <m:t>, </m:t>
                          </m:r>
                          <m:f>
                            <m:fPr>
                              <m:ctrlPr>
                                <a:rPr lang="en-US" altLang="hu-HU" sz="2000" i="1">
                                  <a:latin typeface="Cambria Math" panose="02040503050406030204" pitchFamily="18" charset="0"/>
                                </a:rPr>
                              </m:ctrlPr>
                            </m:fPr>
                            <m:num>
                              <m:r>
                                <a:rPr lang="en-US" altLang="hu-HU" sz="2000" b="0" i="1" smtClean="0">
                                  <a:latin typeface="Cambria Math" panose="02040503050406030204" pitchFamily="18" charset="0"/>
                                </a:rPr>
                                <m:t>𝑦</m:t>
                              </m:r>
                            </m:num>
                            <m:den>
                              <m:r>
                                <a:rPr lang="en-US" altLang="hu-HU" sz="2000" i="1">
                                  <a:latin typeface="Cambria Math"/>
                                </a:rPr>
                                <m:t>𝑧</m:t>
                              </m:r>
                            </m:den>
                          </m:f>
                          <m:r>
                            <a:rPr lang="en-US" altLang="hu-HU" sz="2000" b="0" i="1" smtClean="0">
                              <a:latin typeface="Cambria Math"/>
                            </a:rPr>
                            <m:t>,</m:t>
                          </m:r>
                          <m:r>
                            <a:rPr lang="en-US" altLang="hu-HU" sz="2000" b="0" i="1" smtClean="0">
                              <a:latin typeface="Cambria Math" panose="02040503050406030204" pitchFamily="18" charset="0"/>
                            </a:rPr>
                            <m:t>1</m:t>
                          </m:r>
                        </m:e>
                      </m:d>
                    </m:oMath>
                  </m:oMathPara>
                </a14:m>
                <a:endParaRPr lang="hu-HU" altLang="hu-HU" sz="2000" dirty="0"/>
              </a:p>
            </p:txBody>
          </p:sp>
        </mc:Choice>
        <mc:Fallback xmlns="">
          <p:sp>
            <p:nvSpPr>
              <p:cNvPr id="28" name="Rectangle 1048"/>
              <p:cNvSpPr>
                <a:spLocks noRot="1" noChangeAspect="1" noMove="1" noResize="1" noEditPoints="1" noAdjustHandles="1" noChangeArrowheads="1" noChangeShapeType="1" noTextEdit="1"/>
              </p:cNvSpPr>
              <p:nvPr/>
            </p:nvSpPr>
            <p:spPr bwMode="auto">
              <a:xfrm>
                <a:off x="855616" y="1010989"/>
                <a:ext cx="2630464" cy="63658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9" name="Oval 1030"/>
          <p:cNvSpPr>
            <a:spLocks noChangeArrowheads="1"/>
          </p:cNvSpPr>
          <p:nvPr/>
        </p:nvSpPr>
        <p:spPr bwMode="auto">
          <a:xfrm>
            <a:off x="2900024" y="2490121"/>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sp>
        <p:nvSpPr>
          <p:cNvPr id="30" name="Line 1028"/>
          <p:cNvSpPr>
            <a:spLocks noChangeShapeType="1"/>
          </p:cNvSpPr>
          <p:nvPr/>
        </p:nvSpPr>
        <p:spPr bwMode="auto">
          <a:xfrm>
            <a:off x="507146" y="3395933"/>
            <a:ext cx="858614" cy="10242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cxnSp>
        <p:nvCxnSpPr>
          <p:cNvPr id="31" name="Egyenes összekötő 30"/>
          <p:cNvCxnSpPr/>
          <p:nvPr/>
        </p:nvCxnSpPr>
        <p:spPr>
          <a:xfrm>
            <a:off x="1497401" y="3287921"/>
            <a:ext cx="0" cy="2160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églalap 31"/>
          <p:cNvSpPr/>
          <p:nvPr/>
        </p:nvSpPr>
        <p:spPr>
          <a:xfrm>
            <a:off x="1288926" y="3444063"/>
            <a:ext cx="338554"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hu-HU" dirty="0" smtClean="0"/>
              <a:t>1</a:t>
            </a:r>
            <a:endParaRPr lang="en-US" dirty="0"/>
          </a:p>
        </p:txBody>
      </p:sp>
      <mc:AlternateContent xmlns:mc="http://schemas.openxmlformats.org/markup-compatibility/2006" xmlns:a14="http://schemas.microsoft.com/office/drawing/2010/main">
        <mc:Choice Requires="a14">
          <p:sp>
            <p:nvSpPr>
              <p:cNvPr id="33" name="Téglalap 32"/>
              <p:cNvSpPr/>
              <p:nvPr/>
            </p:nvSpPr>
            <p:spPr>
              <a:xfrm>
                <a:off x="3044287" y="2389279"/>
                <a:ext cx="1073434" cy="400110"/>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i="1" smtClean="0">
                              <a:latin typeface="Cambria Math" panose="02040503050406030204" pitchFamily="18" charset="0"/>
                            </a:rPr>
                          </m:ctrlPr>
                        </m:dPr>
                        <m:e>
                          <m:r>
                            <a:rPr lang="en-US" altLang="hu-HU" sz="2000" b="0" i="1" smtClean="0">
                              <a:latin typeface="Cambria Math"/>
                            </a:rPr>
                            <m:t>𝑥</m:t>
                          </m:r>
                          <m:r>
                            <a:rPr lang="en-US" altLang="hu-HU" sz="2000" i="1">
                              <a:latin typeface="Cambria Math"/>
                            </a:rPr>
                            <m:t>,</m:t>
                          </m:r>
                          <m:r>
                            <a:rPr lang="en-US" altLang="hu-HU" sz="2000" b="0" i="1" smtClean="0">
                              <a:latin typeface="Cambria Math"/>
                            </a:rPr>
                            <m:t>𝑦</m:t>
                          </m:r>
                          <m:r>
                            <a:rPr lang="en-US" altLang="hu-HU" sz="2000" i="1">
                              <a:latin typeface="Cambria Math"/>
                            </a:rPr>
                            <m:t>,</m:t>
                          </m:r>
                          <m:r>
                            <a:rPr lang="en-US" altLang="hu-HU" sz="2000" b="0" i="1" smtClean="0">
                              <a:latin typeface="Cambria Math"/>
                            </a:rPr>
                            <m:t>𝑧</m:t>
                          </m:r>
                        </m:e>
                      </m:d>
                    </m:oMath>
                  </m:oMathPara>
                </a14:m>
                <a:endParaRPr lang="en-US" sz="2000" dirty="0"/>
              </a:p>
            </p:txBody>
          </p:sp>
        </mc:Choice>
        <mc:Fallback xmlns="">
          <p:sp>
            <p:nvSpPr>
              <p:cNvPr id="33" name="Téglalap 32"/>
              <p:cNvSpPr>
                <a:spLocks noRot="1" noChangeAspect="1" noMove="1" noResize="1" noEditPoints="1" noAdjustHandles="1" noChangeArrowheads="1" noChangeShapeType="1" noTextEdit="1"/>
              </p:cNvSpPr>
              <p:nvPr/>
            </p:nvSpPr>
            <p:spPr>
              <a:xfrm>
                <a:off x="3044287" y="2389279"/>
                <a:ext cx="1073434" cy="400110"/>
              </a:xfrm>
              <a:prstGeom prst="rect">
                <a:avLst/>
              </a:prstGeom>
              <a:blipFill>
                <a:blip r:embed="rId3"/>
                <a:stretch>
                  <a:fillRect b="-757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944891" y="4215748"/>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34" name="Téglalap 33"/>
              <p:cNvSpPr>
                <a:spLocks noRot="1" noChangeAspect="1" noMove="1" noResize="1" noEditPoints="1" noAdjustHandles="1" noChangeArrowheads="1" noChangeShapeType="1" noTextEdit="1"/>
              </p:cNvSpPr>
              <p:nvPr/>
            </p:nvSpPr>
            <p:spPr>
              <a:xfrm>
                <a:off x="944891" y="4215748"/>
                <a:ext cx="434413" cy="46166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443652" y="1647575"/>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35" name="Téglalap 34"/>
              <p:cNvSpPr>
                <a:spLocks noRot="1" noChangeAspect="1" noMove="1" noResize="1" noEditPoints="1" noAdjustHandles="1" noChangeArrowheads="1" noChangeShapeType="1" noTextEdit="1"/>
              </p:cNvSpPr>
              <p:nvPr/>
            </p:nvSpPr>
            <p:spPr>
              <a:xfrm>
                <a:off x="443652" y="1647575"/>
                <a:ext cx="438389" cy="461665"/>
              </a:xfrm>
              <a:prstGeom prst="rect">
                <a:avLst/>
              </a:prstGeom>
              <a:blipFill>
                <a:blip r:embed="rId5"/>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 name="Téglalap 35"/>
              <p:cNvSpPr/>
              <p:nvPr/>
            </p:nvSpPr>
            <p:spPr>
              <a:xfrm>
                <a:off x="2839591" y="2936257"/>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36" name="Téglalap 35"/>
              <p:cNvSpPr>
                <a:spLocks noRot="1" noChangeAspect="1" noMove="1" noResize="1" noEditPoints="1" noAdjustHandles="1" noChangeArrowheads="1" noChangeShapeType="1" noTextEdit="1"/>
              </p:cNvSpPr>
              <p:nvPr/>
            </p:nvSpPr>
            <p:spPr>
              <a:xfrm>
                <a:off x="2839591" y="2936257"/>
                <a:ext cx="415947" cy="461665"/>
              </a:xfrm>
              <a:prstGeom prst="rect">
                <a:avLst/>
              </a:prstGeom>
              <a:blipFill>
                <a:blip r:embed="rId6"/>
                <a:stretch>
                  <a:fillRect/>
                </a:stretch>
              </a:blipFill>
            </p:spPr>
            <p:txBody>
              <a:bodyPr/>
              <a:lstStyle/>
              <a:p>
                <a:r>
                  <a:rPr lang="hu-HU">
                    <a:noFill/>
                  </a:rPr>
                  <a:t> </a:t>
                </a:r>
              </a:p>
            </p:txBody>
          </p:sp>
        </mc:Fallback>
      </mc:AlternateContent>
      <p:cxnSp>
        <p:nvCxnSpPr>
          <p:cNvPr id="37" name="Egyenes összekötő 36"/>
          <p:cNvCxnSpPr/>
          <p:nvPr/>
        </p:nvCxnSpPr>
        <p:spPr>
          <a:xfrm flipH="1">
            <a:off x="1526829" y="2490121"/>
            <a:ext cx="389722" cy="92541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Egyenes összekötő 37"/>
          <p:cNvCxnSpPr>
            <a:stCxn id="29" idx="4"/>
          </p:cNvCxnSpPr>
          <p:nvPr/>
        </p:nvCxnSpPr>
        <p:spPr>
          <a:xfrm flipH="1">
            <a:off x="2717145" y="2642521"/>
            <a:ext cx="259079" cy="75807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a:endCxn id="27" idx="0"/>
          </p:cNvCxnSpPr>
          <p:nvPr/>
        </p:nvCxnSpPr>
        <p:spPr>
          <a:xfrm>
            <a:off x="1400361" y="1539582"/>
            <a:ext cx="304546" cy="1400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Szabadkézi sokszög 40"/>
          <p:cNvSpPr/>
          <p:nvPr/>
        </p:nvSpPr>
        <p:spPr>
          <a:xfrm>
            <a:off x="5139970" y="1938257"/>
            <a:ext cx="763571" cy="2897523"/>
          </a:xfrm>
          <a:custGeom>
            <a:avLst/>
            <a:gdLst>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716438 h 2931737"/>
              <a:gd name="connsiteX4" fmla="*/ 0 w 763571"/>
              <a:gd name="connsiteY4" fmla="*/ 0 h 2931737"/>
              <a:gd name="connsiteX0" fmla="*/ 0 w 763571"/>
              <a:gd name="connsiteY0" fmla="*/ 0 h 2931737"/>
              <a:gd name="connsiteX1" fmla="*/ 9427 w 763571"/>
              <a:gd name="connsiteY1" fmla="*/ 2158739 h 2931737"/>
              <a:gd name="connsiteX2" fmla="*/ 754145 w 763571"/>
              <a:gd name="connsiteY2" fmla="*/ 2931737 h 2931737"/>
              <a:gd name="connsiteX3" fmla="*/ 763571 w 763571"/>
              <a:gd name="connsiteY3" fmla="*/ 1093510 h 2931737"/>
              <a:gd name="connsiteX4" fmla="*/ 0 w 763571"/>
              <a:gd name="connsiteY4" fmla="*/ 0 h 2931737"/>
              <a:gd name="connsiteX0" fmla="*/ 0 w 763571"/>
              <a:gd name="connsiteY0" fmla="*/ 0 h 2573519"/>
              <a:gd name="connsiteX1" fmla="*/ 9427 w 763571"/>
              <a:gd name="connsiteY1" fmla="*/ 1800521 h 2573519"/>
              <a:gd name="connsiteX2" fmla="*/ 754145 w 763571"/>
              <a:gd name="connsiteY2" fmla="*/ 2573519 h 2573519"/>
              <a:gd name="connsiteX3" fmla="*/ 763571 w 763571"/>
              <a:gd name="connsiteY3" fmla="*/ 735292 h 2573519"/>
              <a:gd name="connsiteX4" fmla="*/ 0 w 763571"/>
              <a:gd name="connsiteY4" fmla="*/ 0 h 2573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571" h="2573519">
                <a:moveTo>
                  <a:pt x="0" y="0"/>
                </a:moveTo>
                <a:cubicBezTo>
                  <a:pt x="3142" y="719580"/>
                  <a:pt x="6285" y="1080941"/>
                  <a:pt x="9427" y="1800521"/>
                </a:cubicBezTo>
                <a:lnTo>
                  <a:pt x="754145" y="2573519"/>
                </a:lnTo>
                <a:lnTo>
                  <a:pt x="763571" y="735292"/>
                </a:lnTo>
                <a:lnTo>
                  <a:pt x="0" y="0"/>
                </a:lnTo>
                <a:close/>
              </a:path>
            </a:pathLst>
          </a:custGeom>
          <a:solidFill>
            <a:srgbClr val="EEECE1">
              <a:alpha val="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42" name="Line 1027"/>
          <p:cNvSpPr>
            <a:spLocks noChangeShapeType="1"/>
          </p:cNvSpPr>
          <p:nvPr/>
        </p:nvSpPr>
        <p:spPr bwMode="auto">
          <a:xfrm flipV="1">
            <a:off x="5504241" y="1847761"/>
            <a:ext cx="0" cy="15481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43" name="Line 1028"/>
          <p:cNvSpPr>
            <a:spLocks noChangeShapeType="1"/>
          </p:cNvSpPr>
          <p:nvPr/>
        </p:nvSpPr>
        <p:spPr bwMode="auto">
          <a:xfrm>
            <a:off x="5504241" y="3395932"/>
            <a:ext cx="2570038" cy="46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44" name="Line 1031"/>
          <p:cNvSpPr>
            <a:spLocks noChangeShapeType="1"/>
          </p:cNvSpPr>
          <p:nvPr/>
        </p:nvSpPr>
        <p:spPr bwMode="auto">
          <a:xfrm flipH="1">
            <a:off x="4838970" y="2823778"/>
            <a:ext cx="230425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45" name="Oval 1032"/>
          <p:cNvSpPr>
            <a:spLocks noChangeArrowheads="1"/>
          </p:cNvSpPr>
          <p:nvPr/>
        </p:nvSpPr>
        <p:spPr bwMode="auto">
          <a:xfrm>
            <a:off x="5635883" y="2748233"/>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46" name="Rectangle 1048"/>
              <p:cNvSpPr>
                <a:spLocks noChangeArrowheads="1"/>
              </p:cNvSpPr>
              <p:nvPr/>
            </p:nvSpPr>
            <p:spPr bwMode="auto">
              <a:xfrm>
                <a:off x="5925164" y="1322850"/>
                <a:ext cx="2504275"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r>
                            <a:rPr lang="en-US" altLang="hu-HU" sz="2000" b="0" i="1" smtClean="0">
                              <a:latin typeface="Cambria Math" panose="02040503050406030204" pitchFamily="18" charset="0"/>
                            </a:rPr>
                            <m:t>𝑥</m:t>
                          </m:r>
                          <m:r>
                            <a:rPr lang="en-US" altLang="hu-HU" sz="2000" b="0" i="1" smtClean="0">
                              <a:latin typeface="Cambria Math"/>
                            </a:rPr>
                            <m:t>,</m:t>
                          </m:r>
                          <m:r>
                            <a:rPr lang="en-US" altLang="hu-HU" sz="2000" b="0" i="1" smtClean="0">
                              <a:latin typeface="Cambria Math" panose="02040503050406030204" pitchFamily="18" charset="0"/>
                            </a:rPr>
                            <m:t>𝑦</m:t>
                          </m:r>
                          <m:r>
                            <a:rPr lang="en-US" altLang="hu-HU" sz="2000" b="0" i="1" smtClean="0">
                              <a:latin typeface="Cambria Math"/>
                            </a:rPr>
                            <m:t>,</m:t>
                          </m:r>
                          <m:r>
                            <a:rPr lang="en-US" altLang="hu-HU" sz="2000" b="0" i="1" smtClean="0">
                              <a:latin typeface="Cambria Math" panose="02040503050406030204" pitchFamily="18" charset="0"/>
                            </a:rPr>
                            <m:t>0</m:t>
                          </m:r>
                        </m:e>
                      </m:d>
                    </m:oMath>
                  </m:oMathPara>
                </a14:m>
                <a:endParaRPr lang="hu-HU" altLang="hu-HU" sz="2000" dirty="0"/>
              </a:p>
            </p:txBody>
          </p:sp>
        </mc:Choice>
        <mc:Fallback xmlns="">
          <p:sp>
            <p:nvSpPr>
              <p:cNvPr id="46" name="Rectangle 1048"/>
              <p:cNvSpPr>
                <a:spLocks noRot="1" noChangeAspect="1" noMove="1" noResize="1" noEditPoints="1" noAdjustHandles="1" noChangeArrowheads="1" noChangeShapeType="1" noTextEdit="1"/>
              </p:cNvSpPr>
              <p:nvPr/>
            </p:nvSpPr>
            <p:spPr bwMode="auto">
              <a:xfrm>
                <a:off x="5925164" y="1322850"/>
                <a:ext cx="2504275" cy="400110"/>
              </a:xfrm>
              <a:prstGeom prst="rect">
                <a:avLst/>
              </a:prstGeom>
              <a:blipFill>
                <a:blip r:embed="rId7"/>
                <a:stretch>
                  <a:fillRect b="-90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7" name="Oval 1030"/>
          <p:cNvSpPr>
            <a:spLocks noChangeArrowheads="1"/>
          </p:cNvSpPr>
          <p:nvPr/>
        </p:nvSpPr>
        <p:spPr bwMode="auto">
          <a:xfrm>
            <a:off x="6990825" y="2747579"/>
            <a:ext cx="152400" cy="152400"/>
          </a:xfrm>
          <a:prstGeom prst="ellipse">
            <a:avLst/>
          </a:prstGeom>
          <a:solidFill>
            <a:srgbClr val="FF0000"/>
          </a:solidFill>
          <a:ln w="12700">
            <a:solidFill>
              <a:schemeClr val="tx1"/>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49" name="Téglalap 48"/>
              <p:cNvSpPr/>
              <p:nvPr/>
            </p:nvSpPr>
            <p:spPr>
              <a:xfrm>
                <a:off x="6479300" y="2246453"/>
                <a:ext cx="1248611"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i="1" smtClean="0">
                              <a:latin typeface="Cambria Math" panose="02040503050406030204" pitchFamily="18" charset="0"/>
                            </a:rPr>
                          </m:ctrlPr>
                        </m:dPr>
                        <m:e>
                          <m:r>
                            <a:rPr lang="en-US" altLang="hu-HU" b="0" i="1" smtClean="0">
                              <a:latin typeface="Cambria Math"/>
                            </a:rPr>
                            <m:t>𝑥</m:t>
                          </m:r>
                          <m:r>
                            <a:rPr lang="en-US" altLang="hu-HU" i="1">
                              <a:latin typeface="Cambria Math"/>
                            </a:rPr>
                            <m:t>,</m:t>
                          </m:r>
                          <m:r>
                            <a:rPr lang="en-US" altLang="hu-HU" b="0" i="1" smtClean="0">
                              <a:latin typeface="Cambria Math"/>
                            </a:rPr>
                            <m:t>𝑦</m:t>
                          </m:r>
                          <m:r>
                            <a:rPr lang="en-US" altLang="hu-HU" i="1">
                              <a:latin typeface="Cambria Math"/>
                            </a:rPr>
                            <m:t>,</m:t>
                          </m:r>
                          <m:r>
                            <a:rPr lang="en-US" altLang="hu-HU" b="0" i="1" smtClean="0">
                              <a:latin typeface="Cambria Math"/>
                            </a:rPr>
                            <m:t>𝑧</m:t>
                          </m:r>
                        </m:e>
                      </m:d>
                    </m:oMath>
                  </m:oMathPara>
                </a14:m>
                <a:endParaRPr lang="en-US" dirty="0"/>
              </a:p>
            </p:txBody>
          </p:sp>
        </mc:Choice>
        <mc:Fallback xmlns="">
          <p:sp>
            <p:nvSpPr>
              <p:cNvPr id="49" name="Téglalap 48"/>
              <p:cNvSpPr>
                <a:spLocks noRot="1" noChangeAspect="1" noMove="1" noResize="1" noEditPoints="1" noAdjustHandles="1" noChangeArrowheads="1" noChangeShapeType="1" noTextEdit="1"/>
              </p:cNvSpPr>
              <p:nvPr/>
            </p:nvSpPr>
            <p:spPr>
              <a:xfrm>
                <a:off x="6479300" y="2246453"/>
                <a:ext cx="1248611" cy="461665"/>
              </a:xfrm>
              <a:prstGeom prst="rect">
                <a:avLst/>
              </a:prstGeom>
              <a:blipFill>
                <a:blip r:embed="rId8"/>
                <a:stretch>
                  <a:fillRect b="-12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0" name="Téglalap 49"/>
              <p:cNvSpPr/>
              <p:nvPr/>
            </p:nvSpPr>
            <p:spPr>
              <a:xfrm>
                <a:off x="5989324" y="4137574"/>
                <a:ext cx="434413"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𝑥</m:t>
                      </m:r>
                    </m:oMath>
                  </m:oMathPara>
                </a14:m>
                <a:endParaRPr lang="en-US" dirty="0"/>
              </a:p>
            </p:txBody>
          </p:sp>
        </mc:Choice>
        <mc:Fallback xmlns="">
          <p:sp>
            <p:nvSpPr>
              <p:cNvPr id="50" name="Téglalap 49"/>
              <p:cNvSpPr>
                <a:spLocks noRot="1" noChangeAspect="1" noMove="1" noResize="1" noEditPoints="1" noAdjustHandles="1" noChangeArrowheads="1" noChangeShapeType="1" noTextEdit="1"/>
              </p:cNvSpPr>
              <p:nvPr/>
            </p:nvSpPr>
            <p:spPr>
              <a:xfrm>
                <a:off x="5989324" y="4137574"/>
                <a:ext cx="434413" cy="461665"/>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 name="Téglalap 50"/>
              <p:cNvSpPr/>
              <p:nvPr/>
            </p:nvSpPr>
            <p:spPr>
              <a:xfrm>
                <a:off x="5168732" y="1525332"/>
                <a:ext cx="438389"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𝑦</m:t>
                      </m:r>
                    </m:oMath>
                  </m:oMathPara>
                </a14:m>
                <a:endParaRPr lang="en-US" dirty="0"/>
              </a:p>
            </p:txBody>
          </p:sp>
        </mc:Choice>
        <mc:Fallback xmlns="">
          <p:sp>
            <p:nvSpPr>
              <p:cNvPr id="51" name="Téglalap 50"/>
              <p:cNvSpPr>
                <a:spLocks noRot="1" noChangeAspect="1" noMove="1" noResize="1" noEditPoints="1" noAdjustHandles="1" noChangeArrowheads="1" noChangeShapeType="1" noTextEdit="1"/>
              </p:cNvSpPr>
              <p:nvPr/>
            </p:nvSpPr>
            <p:spPr>
              <a:xfrm>
                <a:off x="5168732" y="1525332"/>
                <a:ext cx="438389" cy="461665"/>
              </a:xfrm>
              <a:prstGeom prst="rect">
                <a:avLst/>
              </a:prstGeom>
              <a:blipFill>
                <a:blip r:embed="rId10"/>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Téglalap 51"/>
              <p:cNvSpPr/>
              <p:nvPr/>
            </p:nvSpPr>
            <p:spPr>
              <a:xfrm>
                <a:off x="7734604" y="2936256"/>
                <a:ext cx="415947" cy="461665"/>
              </a:xfrm>
              <a:prstGeom prst="rect">
                <a:avLst/>
              </a:prstGeom>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r>
                        <a:rPr lang="en-US" altLang="hu-HU" i="1">
                          <a:latin typeface="Cambria Math"/>
                        </a:rPr>
                        <m:t>𝑧</m:t>
                      </m:r>
                    </m:oMath>
                  </m:oMathPara>
                </a14:m>
                <a:endParaRPr lang="en-US" dirty="0"/>
              </a:p>
            </p:txBody>
          </p:sp>
        </mc:Choice>
        <mc:Fallback xmlns="">
          <p:sp>
            <p:nvSpPr>
              <p:cNvPr id="52" name="Téglalap 51"/>
              <p:cNvSpPr>
                <a:spLocks noRot="1" noChangeAspect="1" noMove="1" noResize="1" noEditPoints="1" noAdjustHandles="1" noChangeArrowheads="1" noChangeShapeType="1" noTextEdit="1"/>
              </p:cNvSpPr>
              <p:nvPr/>
            </p:nvSpPr>
            <p:spPr>
              <a:xfrm>
                <a:off x="7734604" y="2936256"/>
                <a:ext cx="415947" cy="461665"/>
              </a:xfrm>
              <a:prstGeom prst="rect">
                <a:avLst/>
              </a:prstGeom>
              <a:blipFill>
                <a:blip r:embed="rId11"/>
                <a:stretch>
                  <a:fillRect/>
                </a:stretch>
              </a:blipFill>
            </p:spPr>
            <p:txBody>
              <a:bodyPr/>
              <a:lstStyle/>
              <a:p>
                <a:r>
                  <a:rPr lang="hu-HU">
                    <a:noFill/>
                  </a:rPr>
                  <a:t> </a:t>
                </a:r>
              </a:p>
            </p:txBody>
          </p:sp>
        </mc:Fallback>
      </mc:AlternateContent>
      <p:cxnSp>
        <p:nvCxnSpPr>
          <p:cNvPr id="53" name="Egyenes összekötő nyíllal 52"/>
          <p:cNvCxnSpPr>
            <a:endCxn id="45" idx="0"/>
          </p:cNvCxnSpPr>
          <p:nvPr/>
        </p:nvCxnSpPr>
        <p:spPr>
          <a:xfrm flipH="1">
            <a:off x="5712083" y="1726272"/>
            <a:ext cx="684534" cy="1021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54"/>
          <p:cNvCxnSpPr/>
          <p:nvPr/>
        </p:nvCxnSpPr>
        <p:spPr>
          <a:xfrm>
            <a:off x="714988" y="1488074"/>
            <a:ext cx="1643942" cy="177211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7" name="Oval 1032"/>
          <p:cNvSpPr>
            <a:spLocks noChangeArrowheads="1"/>
          </p:cNvSpPr>
          <p:nvPr/>
        </p:nvSpPr>
        <p:spPr bwMode="auto">
          <a:xfrm>
            <a:off x="1773339" y="2574537"/>
            <a:ext cx="152400" cy="152400"/>
          </a:xfrm>
          <a:prstGeom prst="ellipse">
            <a:avLst/>
          </a:prstGeom>
          <a:solidFill>
            <a:schemeClr val="accent6"/>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58" name="Rectangle 1048"/>
              <p:cNvSpPr>
                <a:spLocks noChangeArrowheads="1"/>
              </p:cNvSpPr>
              <p:nvPr/>
            </p:nvSpPr>
            <p:spPr bwMode="auto">
              <a:xfrm>
                <a:off x="1706201" y="1634931"/>
                <a:ext cx="2786340" cy="7838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r>
                                <a:rPr lang="en-US" altLang="hu-HU" sz="2000" b="0" i="1" smtClean="0">
                                  <a:latin typeface="Cambria Math" panose="02040503050406030204" pitchFamily="18" charset="0"/>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f>
                            <m:fPr>
                              <m:ctrlPr>
                                <a:rPr lang="en-US" altLang="hu-HU" sz="2000" b="0" i="1" smtClean="0">
                                  <a:latin typeface="Cambria Math" panose="02040503050406030204" pitchFamily="18" charset="0"/>
                                </a:rPr>
                              </m:ctrlPr>
                            </m:fPr>
                            <m:num>
                              <m:r>
                                <a:rPr lang="en-US" altLang="hu-HU" sz="2000" b="0" i="1" smtClean="0">
                                  <a:latin typeface="Cambria Math" panose="02040503050406030204" pitchFamily="18" charset="0"/>
                                </a:rPr>
                                <m:t>𝑥</m:t>
                              </m:r>
                            </m:num>
                            <m:den>
                              <m:r>
                                <a:rPr lang="en-US" altLang="hu-HU" sz="2000" b="0" i="1" smtClean="0">
                                  <a:latin typeface="Cambria Math" panose="02040503050406030204" pitchFamily="18" charset="0"/>
                                </a:rPr>
                                <m:t>𝑦</m:t>
                              </m:r>
                            </m:den>
                          </m:f>
                          <m:r>
                            <a:rPr lang="en-US" altLang="hu-HU" sz="2000" b="0" i="1" smtClean="0">
                              <a:latin typeface="Cambria Math"/>
                            </a:rPr>
                            <m:t>, </m:t>
                          </m:r>
                          <m:r>
                            <a:rPr lang="en-US" altLang="hu-HU" sz="2000" b="0" i="1" smtClean="0">
                              <a:latin typeface="Cambria Math" panose="02040503050406030204" pitchFamily="18" charset="0"/>
                            </a:rPr>
                            <m:t>1</m:t>
                          </m:r>
                          <m:r>
                            <a:rPr lang="en-US" altLang="hu-HU" sz="2000" b="0" i="1" smtClean="0">
                              <a:latin typeface="Cambria Math"/>
                            </a:rPr>
                            <m:t>,</m:t>
                          </m:r>
                          <m:r>
                            <a:rPr lang="en-US" altLang="hu-HU" sz="2000" b="0" i="1" smtClean="0">
                              <a:latin typeface="Cambria Math" panose="02040503050406030204" pitchFamily="18" charset="0"/>
                            </a:rPr>
                            <m:t>1</m:t>
                          </m:r>
                        </m:e>
                      </m:d>
                    </m:oMath>
                  </m:oMathPara>
                </a14:m>
                <a:endParaRPr lang="hu-HU" altLang="hu-HU" sz="2000" dirty="0"/>
              </a:p>
            </p:txBody>
          </p:sp>
        </mc:Choice>
        <mc:Fallback xmlns="">
          <p:sp>
            <p:nvSpPr>
              <p:cNvPr id="58" name="Rectangle 1048"/>
              <p:cNvSpPr>
                <a:spLocks noRot="1" noChangeAspect="1" noMove="1" noResize="1" noEditPoints="1" noAdjustHandles="1" noChangeArrowheads="1" noChangeShapeType="1" noTextEdit="1"/>
              </p:cNvSpPr>
              <p:nvPr/>
            </p:nvSpPr>
            <p:spPr bwMode="auto">
              <a:xfrm>
                <a:off x="1706201" y="1634931"/>
                <a:ext cx="2786340" cy="783869"/>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9" name="Line 1031"/>
          <p:cNvSpPr>
            <a:spLocks noChangeShapeType="1"/>
          </p:cNvSpPr>
          <p:nvPr/>
        </p:nvSpPr>
        <p:spPr bwMode="auto">
          <a:xfrm>
            <a:off x="5716413" y="2915027"/>
            <a:ext cx="0" cy="576064"/>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hu-HU"/>
          </a:p>
        </p:txBody>
      </p:sp>
      <p:sp>
        <p:nvSpPr>
          <p:cNvPr id="60" name="Oval 1032"/>
          <p:cNvSpPr>
            <a:spLocks noChangeArrowheads="1"/>
          </p:cNvSpPr>
          <p:nvPr/>
        </p:nvSpPr>
        <p:spPr bwMode="auto">
          <a:xfrm>
            <a:off x="5632416" y="3534017"/>
            <a:ext cx="152400" cy="152400"/>
          </a:xfrm>
          <a:prstGeom prst="ellipse">
            <a:avLst/>
          </a:prstGeom>
          <a:solidFill>
            <a:schemeClr val="accent6"/>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mc:AlternateContent xmlns:mc="http://schemas.openxmlformats.org/markup-compatibility/2006" xmlns:a14="http://schemas.microsoft.com/office/drawing/2010/main">
        <mc:Choice Requires="a14">
          <p:sp>
            <p:nvSpPr>
              <p:cNvPr id="61" name="Rectangle 1048"/>
              <p:cNvSpPr>
                <a:spLocks noChangeArrowheads="1"/>
              </p:cNvSpPr>
              <p:nvPr/>
            </p:nvSpPr>
            <p:spPr bwMode="auto">
              <a:xfrm>
                <a:off x="5903541" y="3437763"/>
                <a:ext cx="265752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altLang="hu-HU" sz="2000" b="0" i="1" smtClean="0">
                              <a:latin typeface="Cambria Math" panose="02040503050406030204" pitchFamily="18" charset="0"/>
                            </a:rPr>
                          </m:ctrlPr>
                        </m:dPr>
                        <m:e>
                          <m:sSup>
                            <m:sSupPr>
                              <m:ctrlPr>
                                <a:rPr lang="en-US" altLang="hu-HU" sz="2000" b="0" i="1" smtClean="0">
                                  <a:latin typeface="Cambria Math" panose="02040503050406030204" pitchFamily="18" charset="0"/>
                                </a:rPr>
                              </m:ctrlPr>
                            </m:sSupPr>
                            <m:e>
                              <m:r>
                                <a:rPr lang="en-US" altLang="hu-HU" sz="2000" b="0" i="1" smtClean="0">
                                  <a:latin typeface="Cambria Math"/>
                                </a:rPr>
                                <m:t>𝑥</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𝑦</m:t>
                              </m:r>
                            </m:e>
                            <m:sup>
                              <m:r>
                                <a:rPr lang="en-US" altLang="hu-HU" sz="2000" b="0" i="1" smtClean="0">
                                  <a:latin typeface="Cambria Math"/>
                                </a:rPr>
                                <m:t>′</m:t>
                              </m:r>
                              <m:r>
                                <a:rPr lang="en-US" altLang="hu-HU" sz="2000" b="0" i="1" smtClean="0">
                                  <a:latin typeface="Cambria Math" panose="02040503050406030204" pitchFamily="18" charset="0"/>
                                </a:rPr>
                                <m:t>′</m:t>
                              </m:r>
                            </m:sup>
                          </m:sSup>
                          <m:r>
                            <a:rPr lang="en-US" altLang="hu-HU" sz="2000" b="0" i="1" smtClean="0">
                              <a:latin typeface="Cambria Math"/>
                            </a:rPr>
                            <m:t>,</m:t>
                          </m:r>
                          <m:sSup>
                            <m:sSupPr>
                              <m:ctrlPr>
                                <a:rPr lang="en-US" altLang="hu-HU" sz="2000" b="0" i="1" smtClean="0">
                                  <a:latin typeface="Cambria Math" panose="02040503050406030204" pitchFamily="18" charset="0"/>
                                </a:rPr>
                              </m:ctrlPr>
                            </m:sSupPr>
                            <m:e>
                              <m:r>
                                <a:rPr lang="en-US" altLang="hu-HU" sz="2000" b="0" i="1" smtClean="0">
                                  <a:latin typeface="Cambria Math"/>
                                </a:rPr>
                                <m:t>𝑧</m:t>
                              </m:r>
                            </m:e>
                            <m:sup>
                              <m:r>
                                <a:rPr lang="en-US" altLang="hu-HU" sz="2000" b="0" i="1" smtClean="0">
                                  <a:latin typeface="Cambria Math"/>
                                </a:rPr>
                                <m:t>′</m:t>
                              </m:r>
                              <m:r>
                                <a:rPr lang="en-US" altLang="hu-HU" sz="2000" b="0" i="1" smtClean="0">
                                  <a:latin typeface="Cambria Math" panose="02040503050406030204" pitchFamily="18" charset="0"/>
                                </a:rPr>
                                <m:t>′</m:t>
                              </m:r>
                            </m:sup>
                          </m:sSup>
                        </m:e>
                      </m:d>
                      <m:r>
                        <a:rPr lang="en-US" altLang="hu-HU" sz="2000" b="0" i="1" smtClean="0">
                          <a:latin typeface="Cambria Math"/>
                        </a:rPr>
                        <m:t>=</m:t>
                      </m:r>
                      <m:d>
                        <m:dPr>
                          <m:ctrlPr>
                            <a:rPr lang="en-US" altLang="hu-HU" sz="2000" b="0" i="1" smtClean="0">
                              <a:latin typeface="Cambria Math" panose="02040503050406030204" pitchFamily="18" charset="0"/>
                            </a:rPr>
                          </m:ctrlPr>
                        </m:dPr>
                        <m:e>
                          <m:r>
                            <a:rPr lang="en-US" altLang="hu-HU" sz="2000" b="0" i="1" smtClean="0">
                              <a:latin typeface="Cambria Math" panose="02040503050406030204" pitchFamily="18" charset="0"/>
                            </a:rPr>
                            <m:t>𝑥</m:t>
                          </m:r>
                          <m:r>
                            <a:rPr lang="en-US" altLang="hu-HU" sz="2000" b="0" i="1" smtClean="0">
                              <a:latin typeface="Cambria Math"/>
                            </a:rPr>
                            <m:t>, </m:t>
                          </m:r>
                          <m:r>
                            <a:rPr lang="en-US" altLang="hu-HU" sz="2000" i="1" smtClean="0">
                              <a:latin typeface="Cambria Math" panose="02040503050406030204" pitchFamily="18" charset="0"/>
                            </a:rPr>
                            <m:t>0</m:t>
                          </m:r>
                          <m:r>
                            <a:rPr lang="en-US" altLang="hu-HU" sz="2000" b="0" i="1" smtClean="0">
                              <a:latin typeface="Cambria Math"/>
                            </a:rPr>
                            <m:t>,</m:t>
                          </m:r>
                          <m:r>
                            <a:rPr lang="en-US" altLang="hu-HU" sz="2000" b="0" i="1" smtClean="0">
                              <a:latin typeface="Cambria Math" panose="02040503050406030204" pitchFamily="18" charset="0"/>
                            </a:rPr>
                            <m:t>0</m:t>
                          </m:r>
                        </m:e>
                      </m:d>
                    </m:oMath>
                  </m:oMathPara>
                </a14:m>
                <a:endParaRPr lang="hu-HU" altLang="hu-HU" sz="2000" dirty="0"/>
              </a:p>
            </p:txBody>
          </p:sp>
        </mc:Choice>
        <mc:Fallback xmlns="">
          <p:sp>
            <p:nvSpPr>
              <p:cNvPr id="61" name="Rectangle 1048"/>
              <p:cNvSpPr>
                <a:spLocks noRot="1" noChangeAspect="1" noMove="1" noResize="1" noEditPoints="1" noAdjustHandles="1" noChangeArrowheads="1" noChangeShapeType="1" noTextEdit="1"/>
              </p:cNvSpPr>
              <p:nvPr/>
            </p:nvSpPr>
            <p:spPr bwMode="auto">
              <a:xfrm>
                <a:off x="5903541" y="3437763"/>
                <a:ext cx="2657522" cy="400110"/>
              </a:xfrm>
              <a:prstGeom prst="rect">
                <a:avLst/>
              </a:prstGeom>
              <a:blipFill>
                <a:blip r:embed="rId13"/>
                <a:stretch>
                  <a:fillRect b="-75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 name="Oval 1032"/>
          <p:cNvSpPr>
            <a:spLocks noChangeArrowheads="1"/>
          </p:cNvSpPr>
          <p:nvPr/>
        </p:nvSpPr>
        <p:spPr bwMode="auto">
          <a:xfrm>
            <a:off x="1628707" y="2940294"/>
            <a:ext cx="152400" cy="152400"/>
          </a:xfrm>
          <a:prstGeom prst="ellipse">
            <a:avLst/>
          </a:prstGeom>
          <a:solidFill>
            <a:srgbClr val="FFC000"/>
          </a:solidFill>
          <a:ln w="12700">
            <a:solidFill>
              <a:schemeClr val="hlink"/>
            </a:solidFill>
            <a:round/>
            <a:headEnd/>
            <a:tailEnd/>
          </a:ln>
        </p:spPr>
        <p:txBody>
          <a:bodyPr wrap="none" anchor="ctr"/>
          <a:ls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endParaRPr lang="en-US" altLang="hu-HU"/>
          </a:p>
        </p:txBody>
      </p:sp>
      <p:cxnSp>
        <p:nvCxnSpPr>
          <p:cNvPr id="75" name="Egyenes összekötő nyíllal 74"/>
          <p:cNvCxnSpPr>
            <a:endCxn id="57" idx="7"/>
          </p:cNvCxnSpPr>
          <p:nvPr/>
        </p:nvCxnSpPr>
        <p:spPr>
          <a:xfrm flipH="1">
            <a:off x="1903421" y="2188358"/>
            <a:ext cx="412543" cy="408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394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lstStyle/>
          <a:p>
            <a:r>
              <a:rPr lang="en-US" dirty="0" smtClean="0">
                <a:solidFill>
                  <a:srgbClr val="FF0000"/>
                </a:solidFill>
              </a:rPr>
              <a:t>4D</a:t>
            </a:r>
            <a:r>
              <a:rPr lang="en-US" dirty="0" smtClean="0">
                <a:solidFill>
                  <a:srgbClr val="FF0000"/>
                </a:solidFill>
                <a:sym typeface="Wingdings 3" panose="05040102010807070707" pitchFamily="18" charset="2"/>
              </a:rPr>
              <a:t></a:t>
            </a:r>
            <a:r>
              <a:rPr lang="en-US" dirty="0" smtClean="0">
                <a:solidFill>
                  <a:srgbClr val="FF0000"/>
                </a:solidFill>
              </a:rPr>
              <a:t>3D</a:t>
            </a:r>
            <a:r>
              <a:rPr lang="en-US" dirty="0" smtClean="0">
                <a:solidFill>
                  <a:srgbClr val="FF0000"/>
                </a:solidFill>
                <a:sym typeface="Wingdings 3" panose="05040102010807070707" pitchFamily="18" charset="2"/>
              </a:rPr>
              <a:t>2D</a:t>
            </a:r>
            <a:r>
              <a:rPr lang="en-US" dirty="0" smtClean="0">
                <a:solidFill>
                  <a:srgbClr val="FF0000"/>
                </a:solidFill>
              </a:rPr>
              <a:t> vet</a:t>
            </a:r>
            <a:r>
              <a:rPr lang="hu-HU" dirty="0" err="1" smtClean="0">
                <a:solidFill>
                  <a:srgbClr val="FF0000"/>
                </a:solidFill>
              </a:rPr>
              <a:t>ítés</a:t>
            </a:r>
            <a:endParaRPr lang="en-US" dirty="0">
              <a:solidFill>
                <a:srgbClr val="FF0000"/>
              </a:solidFill>
            </a:endParaRPr>
          </a:p>
        </p:txBody>
      </p:sp>
      <mc:AlternateContent xmlns:mc="http://schemas.openxmlformats.org/markup-compatibility/2006" xmlns:a14="http://schemas.microsoft.com/office/drawing/2010/main">
        <mc:Choice Requires="a14">
          <p:sp>
            <p:nvSpPr>
              <p:cNvPr id="42" name="Tartalom helye 41"/>
              <p:cNvSpPr>
                <a:spLocks noGrp="1"/>
              </p:cNvSpPr>
              <p:nvPr>
                <p:ph idx="1"/>
              </p:nvPr>
            </p:nvSpPr>
            <p:spPr>
              <a:xfrm>
                <a:off x="457200" y="1200151"/>
                <a:ext cx="8686800" cy="3394472"/>
              </a:xfrm>
            </p:spPr>
            <p:txBody>
              <a:bodyPr>
                <a:normAutofit/>
              </a:bodyPr>
              <a:lstStyle/>
              <a:p>
                <a:r>
                  <a:rPr lang="en-US" sz="2800" dirty="0" smtClean="0"/>
                  <a:t>4D</a:t>
                </a:r>
                <a:r>
                  <a:rPr lang="en-US" sz="2800" dirty="0" smtClean="0">
                    <a:sym typeface="Wingdings 3" panose="05040102010807070707" pitchFamily="18" charset="2"/>
                  </a:rPr>
                  <a:t></a:t>
                </a:r>
                <a:r>
                  <a:rPr lang="en-US" sz="2800" dirty="0" smtClean="0"/>
                  <a:t>3D </a:t>
                </a:r>
                <a14:m>
                  <m:oMath xmlns:m="http://schemas.openxmlformats.org/officeDocument/2006/math">
                    <m:d>
                      <m:dPr>
                        <m:ctrlPr>
                          <a:rPr lang="en-US" altLang="hu-HU" sz="2800" i="1">
                            <a:latin typeface="Cambria Math" panose="02040503050406030204" pitchFamily="18" charset="0"/>
                          </a:rPr>
                        </m:ctrlPr>
                      </m:dPr>
                      <m:e>
                        <m:r>
                          <a:rPr lang="en-US" altLang="hu-HU" sz="2800" i="1">
                            <a:latin typeface="Cambria Math" panose="02040503050406030204" pitchFamily="18" charset="0"/>
                          </a:rPr>
                          <m:t>𝑤</m:t>
                        </m:r>
                        <m:r>
                          <a:rPr lang="en-US" altLang="hu-HU" sz="2800" i="1">
                            <a:latin typeface="Cambria Math" panose="02040503050406030204" pitchFamily="18" charset="0"/>
                          </a:rPr>
                          <m:t>=1</m:t>
                        </m:r>
                      </m:e>
                    </m:d>
                  </m:oMath>
                </a14:m>
                <a:r>
                  <a:rPr lang="en-US" sz="2800" dirty="0" smtClean="0"/>
                  <a:t>: </a:t>
                </a:r>
                <a14:m>
                  <m:oMath xmlns:m="http://schemas.openxmlformats.org/officeDocument/2006/math">
                    <m:d>
                      <m:dPr>
                        <m:ctrlPr>
                          <a:rPr lang="en-US" altLang="hu-HU" sz="2800" i="1">
                            <a:latin typeface="Cambria Math" panose="02040503050406030204" pitchFamily="18" charset="0"/>
                          </a:rPr>
                        </m:ctrlPr>
                      </m:dPr>
                      <m:e>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𝑥</m:t>
                            </m:r>
                          </m:e>
                          <m:sup>
                            <m:r>
                              <a:rPr lang="en-US" altLang="hu-HU" sz="2800" i="1">
                                <a:latin typeface="Cambria Math" panose="02040503050406030204" pitchFamily="18" charset="0"/>
                              </a:rPr>
                              <m:t>′</m:t>
                            </m:r>
                          </m:sup>
                        </m:sSup>
                        <m:r>
                          <a:rPr lang="en-US" altLang="hu-HU" sz="2800" i="1">
                            <a:latin typeface="Cambria Math"/>
                          </a:rPr>
                          <m:t>,</m:t>
                        </m:r>
                        <m:r>
                          <a:rPr lang="en-US" altLang="hu-HU" sz="2800" i="1">
                            <a:latin typeface="Cambria Math" panose="02040503050406030204" pitchFamily="18" charset="0"/>
                          </a:rPr>
                          <m:t>𝑦</m:t>
                        </m:r>
                        <m:r>
                          <a:rPr lang="en-US" altLang="hu-HU" sz="2800" i="1">
                            <a:latin typeface="Cambria Math" panose="02040503050406030204" pitchFamily="18" charset="0"/>
                          </a:rPr>
                          <m:t>′,</m:t>
                        </m:r>
                        <m:r>
                          <a:rPr lang="en-US" altLang="hu-HU" sz="2800" i="1">
                            <a:latin typeface="Cambria Math" panose="02040503050406030204" pitchFamily="18" charset="0"/>
                          </a:rPr>
                          <m:t>𝑧</m:t>
                        </m:r>
                        <m:r>
                          <a:rPr lang="en-US" altLang="hu-HU" sz="2800" i="1">
                            <a:latin typeface="Cambria Math" panose="02040503050406030204" pitchFamily="18" charset="0"/>
                          </a:rPr>
                          <m:t>′,</m:t>
                        </m:r>
                        <m:r>
                          <a:rPr lang="en-US" altLang="hu-HU" sz="2800" i="1">
                            <a:latin typeface="Cambria Math" panose="02040503050406030204" pitchFamily="18" charset="0"/>
                          </a:rPr>
                          <m:t>𝑤</m:t>
                        </m:r>
                        <m:r>
                          <a:rPr lang="en-US" altLang="hu-HU" sz="2800" i="1">
                            <a:latin typeface="Cambria Math" panose="02040503050406030204" pitchFamily="18" charset="0"/>
                          </a:rPr>
                          <m:t>′</m:t>
                        </m:r>
                      </m:e>
                    </m:d>
                    <m:r>
                      <a:rPr lang="en-US" altLang="hu-HU" sz="2800" i="1" dirty="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𝑥</m:t>
                            </m:r>
                          </m:num>
                          <m:den>
                            <m:r>
                              <a:rPr lang="en-US" altLang="hu-HU" sz="2800" i="1">
                                <a:latin typeface="Cambria Math" panose="02040503050406030204" pitchFamily="18" charset="0"/>
                              </a:rPr>
                              <m:t>𝑤</m:t>
                            </m:r>
                          </m:den>
                        </m:f>
                        <m:r>
                          <a:rPr lang="en-US" altLang="hu-HU" sz="2800" i="1">
                            <a:latin typeface="Cambria Math"/>
                          </a:rPr>
                          <m:t>, </m:t>
                        </m:r>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𝑦</m:t>
                            </m:r>
                          </m:num>
                          <m:den>
                            <m:r>
                              <a:rPr lang="en-US" altLang="hu-HU" sz="2800" i="1">
                                <a:latin typeface="Cambria Math" panose="02040503050406030204" pitchFamily="18" charset="0"/>
                              </a:rPr>
                              <m:t>𝑤</m:t>
                            </m:r>
                          </m:den>
                        </m:f>
                        <m:r>
                          <a:rPr lang="en-US" altLang="hu-HU" sz="2800" i="1">
                            <a:latin typeface="Cambria Math"/>
                          </a:rPr>
                          <m:t>,</m:t>
                        </m:r>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𝑧</m:t>
                            </m:r>
                          </m:num>
                          <m:den>
                            <m:r>
                              <a:rPr lang="en-US" altLang="hu-HU" sz="2800" i="1">
                                <a:latin typeface="Cambria Math" panose="02040503050406030204" pitchFamily="18" charset="0"/>
                              </a:rPr>
                              <m:t>𝑤</m:t>
                            </m:r>
                          </m:den>
                        </m:f>
                        <m:r>
                          <a:rPr lang="en-US" altLang="hu-HU" sz="2800" i="1">
                            <a:latin typeface="Cambria Math" panose="02040503050406030204" pitchFamily="18" charset="0"/>
                          </a:rPr>
                          <m:t>,1</m:t>
                        </m:r>
                      </m:e>
                    </m:d>
                  </m:oMath>
                </a14:m>
                <a:endParaRPr lang="en-US" sz="2800" dirty="0" smtClean="0"/>
              </a:p>
              <a:p>
                <a:r>
                  <a:rPr lang="en-US" sz="2800" dirty="0" smtClean="0"/>
                  <a:t>3D</a:t>
                </a:r>
                <a:r>
                  <a:rPr lang="en-US" sz="2800" dirty="0" smtClean="0">
                    <a:sym typeface="Wingdings 3" panose="05040102010807070707" pitchFamily="18" charset="2"/>
                  </a:rPr>
                  <a:t></a:t>
                </a:r>
                <a:r>
                  <a:rPr lang="en-US" sz="2800" dirty="0" smtClean="0"/>
                  <a:t>2D </a:t>
                </a:r>
                <a14:m>
                  <m:oMath xmlns:m="http://schemas.openxmlformats.org/officeDocument/2006/math">
                    <m:d>
                      <m:dPr>
                        <m:ctrlPr>
                          <a:rPr lang="en-US" altLang="hu-HU" sz="2800" i="1">
                            <a:latin typeface="Cambria Math" panose="02040503050406030204" pitchFamily="18" charset="0"/>
                          </a:rPr>
                        </m:ctrlPr>
                      </m:dPr>
                      <m:e>
                        <m:r>
                          <a:rPr lang="en-US" altLang="hu-HU" sz="2800" b="0" i="1" smtClean="0">
                            <a:latin typeface="Cambria Math" panose="02040503050406030204" pitchFamily="18" charset="0"/>
                          </a:rPr>
                          <m:t>𝑧</m:t>
                        </m:r>
                        <m:r>
                          <a:rPr lang="en-US" altLang="hu-HU" sz="2800" i="1">
                            <a:latin typeface="Cambria Math" panose="02040503050406030204" pitchFamily="18" charset="0"/>
                          </a:rPr>
                          <m:t>=1</m:t>
                        </m:r>
                      </m:e>
                    </m:d>
                  </m:oMath>
                </a14:m>
                <a:r>
                  <a:rPr lang="en-US" sz="2800" dirty="0" smtClean="0"/>
                  <a:t>: </a:t>
                </a:r>
                <a14:m>
                  <m:oMath xmlns:m="http://schemas.openxmlformats.org/officeDocument/2006/math">
                    <m:d>
                      <m:dPr>
                        <m:ctrlPr>
                          <a:rPr lang="en-US" altLang="hu-HU" sz="2800" i="1">
                            <a:latin typeface="Cambria Math" panose="02040503050406030204" pitchFamily="18" charset="0"/>
                          </a:rPr>
                        </m:ctrlPr>
                      </m:dPr>
                      <m:e>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𝑥</m:t>
                            </m:r>
                          </m:e>
                          <m:sup>
                            <m:r>
                              <a:rPr lang="en-US" altLang="hu-HU" sz="2800" b="0" i="1" smtClean="0">
                                <a:latin typeface="Cambria Math" panose="02040503050406030204" pitchFamily="18" charset="0"/>
                              </a:rPr>
                              <m:t>′</m:t>
                            </m:r>
                            <m:r>
                              <a:rPr lang="en-US" altLang="hu-HU" sz="2800" i="1">
                                <a:latin typeface="Cambria Math" panose="02040503050406030204" pitchFamily="18" charset="0"/>
                              </a:rPr>
                              <m:t>′</m:t>
                            </m:r>
                          </m:sup>
                        </m:sSup>
                        <m:r>
                          <a:rPr lang="en-US" altLang="hu-HU" sz="2800" i="1">
                            <a:latin typeface="Cambria Math"/>
                          </a:rPr>
                          <m:t>,</m:t>
                        </m:r>
                        <m:r>
                          <a:rPr lang="en-US" altLang="hu-HU" sz="2800" i="1">
                            <a:latin typeface="Cambria Math" panose="02040503050406030204" pitchFamily="18" charset="0"/>
                          </a:rPr>
                          <m:t>𝑦</m:t>
                        </m:r>
                        <m:r>
                          <a:rPr lang="en-US" altLang="hu-HU" sz="2800" b="0" i="1" smtClean="0">
                            <a:latin typeface="Cambria Math" panose="02040503050406030204" pitchFamily="18" charset="0"/>
                          </a:rPr>
                          <m:t>′</m:t>
                        </m:r>
                        <m:r>
                          <a:rPr lang="en-US" altLang="hu-HU" sz="2800" i="1">
                            <a:latin typeface="Cambria Math" panose="02040503050406030204" pitchFamily="18" charset="0"/>
                          </a:rPr>
                          <m:t>′,</m:t>
                        </m:r>
                        <m:r>
                          <a:rPr lang="en-US" altLang="hu-HU" sz="2800" i="1">
                            <a:latin typeface="Cambria Math" panose="02040503050406030204" pitchFamily="18" charset="0"/>
                          </a:rPr>
                          <m:t>𝑧</m:t>
                        </m:r>
                        <m:r>
                          <a:rPr lang="en-US" altLang="hu-HU" sz="2800" b="0" i="1" smtClean="0">
                            <a:latin typeface="Cambria Math" panose="02040503050406030204" pitchFamily="18" charset="0"/>
                          </a:rPr>
                          <m:t>′</m:t>
                        </m:r>
                        <m:r>
                          <a:rPr lang="en-US" altLang="hu-HU" sz="2800" i="1">
                            <a:latin typeface="Cambria Math" panose="02040503050406030204" pitchFamily="18" charset="0"/>
                          </a:rPr>
                          <m:t>′</m:t>
                        </m:r>
                      </m:e>
                    </m:d>
                    <m:r>
                      <a:rPr lang="en-US" altLang="hu-HU" sz="2800" i="1" dirty="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sSup>
                              <m:sSupPr>
                                <m:ctrlPr>
                                  <a:rPr lang="en-US" altLang="hu-HU" sz="2800" i="1" smtClean="0">
                                    <a:latin typeface="Cambria Math" panose="02040503050406030204" pitchFamily="18" charset="0"/>
                                  </a:rPr>
                                </m:ctrlPr>
                              </m:sSupPr>
                              <m:e>
                                <m:r>
                                  <a:rPr lang="en-US" altLang="hu-HU" sz="2800" b="0" i="1" smtClean="0">
                                    <a:latin typeface="Cambria Math" panose="02040503050406030204" pitchFamily="18" charset="0"/>
                                  </a:rPr>
                                  <m:t>𝑥</m:t>
                                </m:r>
                              </m:e>
                              <m:sup>
                                <m:r>
                                  <a:rPr lang="en-US" altLang="hu-HU" sz="2800" b="0" i="1" smtClean="0">
                                    <a:latin typeface="Cambria Math" panose="02040503050406030204" pitchFamily="18" charset="0"/>
                                  </a:rPr>
                                  <m:t>′</m:t>
                                </m:r>
                              </m:sup>
                            </m:sSup>
                          </m:num>
                          <m:den>
                            <m:sSup>
                              <m:sSupPr>
                                <m:ctrlPr>
                                  <a:rPr lang="en-US" altLang="hu-HU" sz="2800" i="1">
                                    <a:latin typeface="Cambria Math" panose="02040503050406030204" pitchFamily="18" charset="0"/>
                                  </a:rPr>
                                </m:ctrlPr>
                              </m:sSupPr>
                              <m:e>
                                <m:r>
                                  <a:rPr lang="en-US" altLang="hu-HU" sz="2800" b="0" i="1" smtClean="0">
                                    <a:latin typeface="Cambria Math" panose="02040503050406030204" pitchFamily="18" charset="0"/>
                                  </a:rPr>
                                  <m:t>𝑧</m:t>
                                </m:r>
                              </m:e>
                              <m:sup>
                                <m:r>
                                  <a:rPr lang="en-US" altLang="hu-HU" sz="2800" i="1">
                                    <a:latin typeface="Cambria Math" panose="02040503050406030204" pitchFamily="18" charset="0"/>
                                  </a:rPr>
                                  <m:t>′</m:t>
                                </m:r>
                              </m:sup>
                            </m:sSup>
                          </m:den>
                        </m:f>
                        <m:r>
                          <a:rPr lang="en-US" altLang="hu-HU" sz="2800" i="1">
                            <a:latin typeface="Cambria Math"/>
                          </a:rPr>
                          <m:t>, </m:t>
                        </m:r>
                        <m:f>
                          <m:fPr>
                            <m:ctrlPr>
                              <a:rPr lang="en-US" altLang="hu-HU" sz="2800" i="1">
                                <a:latin typeface="Cambria Math" panose="02040503050406030204" pitchFamily="18" charset="0"/>
                              </a:rPr>
                            </m:ctrlPr>
                          </m:fPr>
                          <m:num>
                            <m:sSup>
                              <m:sSupPr>
                                <m:ctrlPr>
                                  <a:rPr lang="en-US" altLang="hu-HU" sz="2800" i="1">
                                    <a:latin typeface="Cambria Math" panose="02040503050406030204" pitchFamily="18" charset="0"/>
                                  </a:rPr>
                                </m:ctrlPr>
                              </m:sSupPr>
                              <m:e>
                                <m:r>
                                  <a:rPr lang="en-US" altLang="hu-HU" sz="2800" b="0" i="1" smtClean="0">
                                    <a:latin typeface="Cambria Math" panose="02040503050406030204" pitchFamily="18" charset="0"/>
                                  </a:rPr>
                                  <m:t>𝑦</m:t>
                                </m:r>
                              </m:e>
                              <m:sup>
                                <m:r>
                                  <a:rPr lang="en-US" altLang="hu-HU" sz="2800" i="1">
                                    <a:latin typeface="Cambria Math" panose="02040503050406030204" pitchFamily="18" charset="0"/>
                                  </a:rPr>
                                  <m:t>′</m:t>
                                </m:r>
                              </m:sup>
                            </m:sSup>
                          </m:num>
                          <m:den>
                            <m:sSup>
                              <m:sSupPr>
                                <m:ctrlPr>
                                  <a:rPr lang="en-US" altLang="hu-HU" sz="2800" i="1">
                                    <a:latin typeface="Cambria Math" panose="02040503050406030204" pitchFamily="18" charset="0"/>
                                  </a:rPr>
                                </m:ctrlPr>
                              </m:sSupPr>
                              <m:e>
                                <m:r>
                                  <a:rPr lang="en-US" altLang="hu-HU" sz="2800" b="0" i="1" smtClean="0">
                                    <a:latin typeface="Cambria Math" panose="02040503050406030204" pitchFamily="18" charset="0"/>
                                  </a:rPr>
                                  <m:t>𝑧</m:t>
                                </m:r>
                              </m:e>
                              <m:sup>
                                <m:r>
                                  <a:rPr lang="en-US" altLang="hu-HU" sz="2800" i="1">
                                    <a:latin typeface="Cambria Math" panose="02040503050406030204" pitchFamily="18" charset="0"/>
                                  </a:rPr>
                                  <m:t>′</m:t>
                                </m:r>
                              </m:sup>
                            </m:sSup>
                          </m:den>
                        </m:f>
                        <m:r>
                          <a:rPr lang="en-US" altLang="hu-HU" sz="2800" i="1">
                            <a:latin typeface="Cambria Math"/>
                          </a:rPr>
                          <m:t>,</m:t>
                        </m:r>
                        <m:r>
                          <a:rPr lang="en-US" altLang="hu-HU" sz="2800" i="1" smtClean="0">
                            <a:latin typeface="Cambria Math" panose="02040503050406030204" pitchFamily="18" charset="0"/>
                          </a:rPr>
                          <m:t> </m:t>
                        </m:r>
                        <m:r>
                          <a:rPr lang="en-US" altLang="hu-HU" sz="2800" i="1">
                            <a:latin typeface="Cambria Math" panose="02040503050406030204" pitchFamily="18" charset="0"/>
                          </a:rPr>
                          <m:t>1</m:t>
                        </m:r>
                      </m:e>
                    </m:d>
                  </m:oMath>
                </a14:m>
                <a:endParaRPr lang="en-US" sz="2800" dirty="0" smtClean="0"/>
              </a:p>
              <a:p>
                <a:r>
                  <a:rPr lang="en-US" sz="2800" dirty="0" smtClean="0"/>
                  <a:t>4D</a:t>
                </a:r>
                <a:r>
                  <a:rPr lang="en-US" sz="2800" dirty="0">
                    <a:sym typeface="Wingdings 3" panose="05040102010807070707" pitchFamily="18" charset="2"/>
                  </a:rPr>
                  <a:t></a:t>
                </a:r>
                <a:r>
                  <a:rPr lang="en-US" sz="2800" dirty="0"/>
                  <a:t>2D </a:t>
                </a:r>
                <a14:m>
                  <m:oMath xmlns:m="http://schemas.openxmlformats.org/officeDocument/2006/math">
                    <m:d>
                      <m:dPr>
                        <m:ctrlPr>
                          <a:rPr lang="en-US" altLang="hu-HU" sz="2800" i="1">
                            <a:latin typeface="Cambria Math" panose="02040503050406030204" pitchFamily="18" charset="0"/>
                          </a:rPr>
                        </m:ctrlPr>
                      </m:dPr>
                      <m:e>
                        <m:r>
                          <a:rPr lang="en-US" altLang="hu-HU" sz="2800" i="1">
                            <a:latin typeface="Cambria Math" panose="02040503050406030204" pitchFamily="18" charset="0"/>
                          </a:rPr>
                          <m:t>𝑤</m:t>
                        </m:r>
                        <m:r>
                          <a:rPr lang="en-US" altLang="hu-HU" sz="2800" i="1">
                            <a:latin typeface="Cambria Math" panose="02040503050406030204" pitchFamily="18" charset="0"/>
                          </a:rPr>
                          <m:t>=</m:t>
                        </m:r>
                        <m:r>
                          <a:rPr lang="en-US" altLang="hu-HU" sz="2800" i="1">
                            <a:latin typeface="Cambria Math" panose="02040503050406030204" pitchFamily="18" charset="0"/>
                          </a:rPr>
                          <m:t>𝑧</m:t>
                        </m:r>
                        <m:r>
                          <a:rPr lang="en-US" altLang="hu-HU" sz="2800" i="1">
                            <a:latin typeface="Cambria Math" panose="02040503050406030204" pitchFamily="18" charset="0"/>
                          </a:rPr>
                          <m:t>=1</m:t>
                        </m:r>
                      </m:e>
                    </m:d>
                  </m:oMath>
                </a14:m>
                <a:r>
                  <a:rPr lang="en-US" sz="2800" dirty="0"/>
                  <a:t>: </a:t>
                </a:r>
                <a14:m>
                  <m:oMath xmlns:m="http://schemas.openxmlformats.org/officeDocument/2006/math">
                    <m:d>
                      <m:dPr>
                        <m:ctrlPr>
                          <a:rPr lang="en-US" altLang="hu-HU" sz="2800" i="1">
                            <a:latin typeface="Cambria Math" panose="02040503050406030204" pitchFamily="18" charset="0"/>
                          </a:rPr>
                        </m:ctrlPr>
                      </m:dPr>
                      <m:e>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𝑥</m:t>
                            </m:r>
                          </m:e>
                          <m:sup>
                            <m:r>
                              <a:rPr lang="en-US" altLang="hu-HU" sz="2800" i="1">
                                <a:latin typeface="Cambria Math" panose="02040503050406030204" pitchFamily="18" charset="0"/>
                              </a:rPr>
                              <m:t>′′</m:t>
                            </m:r>
                          </m:sup>
                        </m:sSup>
                        <m:r>
                          <a:rPr lang="en-US" altLang="hu-HU" sz="2800" i="1">
                            <a:latin typeface="Cambria Math"/>
                          </a:rPr>
                          <m:t>,</m:t>
                        </m:r>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𝑦</m:t>
                            </m:r>
                          </m:e>
                          <m:sup>
                            <m:r>
                              <a:rPr lang="en-US" altLang="hu-HU" sz="2800" i="1">
                                <a:latin typeface="Cambria Math" panose="02040503050406030204" pitchFamily="18" charset="0"/>
                              </a:rPr>
                              <m:t>′′</m:t>
                            </m:r>
                          </m:sup>
                        </m:sSup>
                        <m:r>
                          <a:rPr lang="en-US" altLang="hu-HU" sz="2800" i="1">
                            <a:latin typeface="Cambria Math" panose="02040503050406030204" pitchFamily="18" charset="0"/>
                          </a:rPr>
                          <m:t>,</m:t>
                        </m:r>
                        <m:sSup>
                          <m:sSupPr>
                            <m:ctrlPr>
                              <a:rPr lang="en-US" altLang="hu-HU" sz="2800" i="1">
                                <a:latin typeface="Cambria Math" panose="02040503050406030204" pitchFamily="18" charset="0"/>
                              </a:rPr>
                            </m:ctrlPr>
                          </m:sSupPr>
                          <m:e>
                            <m:r>
                              <a:rPr lang="en-US" altLang="hu-HU" sz="2800" i="1">
                                <a:latin typeface="Cambria Math" panose="02040503050406030204" pitchFamily="18" charset="0"/>
                              </a:rPr>
                              <m:t>𝑧</m:t>
                            </m:r>
                          </m:e>
                          <m:sup>
                            <m:r>
                              <a:rPr lang="en-US" altLang="hu-HU" sz="2800" i="1">
                                <a:latin typeface="Cambria Math" panose="02040503050406030204" pitchFamily="18" charset="0"/>
                              </a:rPr>
                              <m:t>′′</m:t>
                            </m:r>
                          </m:sup>
                        </m:sSup>
                        <m:r>
                          <a:rPr lang="en-US" altLang="hu-HU" sz="2800" b="0" i="1" smtClean="0">
                            <a:latin typeface="Cambria Math" panose="02040503050406030204" pitchFamily="18" charset="0"/>
                          </a:rPr>
                          <m:t>,</m:t>
                        </m:r>
                        <m:r>
                          <a:rPr lang="en-US" altLang="hu-HU" sz="2800" i="1" smtClean="0">
                            <a:latin typeface="Cambria Math" panose="02040503050406030204" pitchFamily="18" charset="0"/>
                          </a:rPr>
                          <m:t> </m:t>
                        </m:r>
                        <m:r>
                          <a:rPr lang="en-US" altLang="hu-HU" sz="2800" b="0" i="1" smtClean="0">
                            <a:latin typeface="Cambria Math" panose="02040503050406030204" pitchFamily="18" charset="0"/>
                          </a:rPr>
                          <m:t>𝑤</m:t>
                        </m:r>
                        <m:r>
                          <a:rPr lang="en-US" altLang="hu-HU" sz="2800" i="1">
                            <a:latin typeface="Cambria Math" panose="02040503050406030204" pitchFamily="18" charset="0"/>
                          </a:rPr>
                          <m:t>′′</m:t>
                        </m:r>
                      </m:e>
                    </m:d>
                    <m:r>
                      <a:rPr lang="en-US" altLang="hu-HU" sz="2800" i="1" dirty="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r>
                              <a:rPr lang="en-US" altLang="hu-HU" sz="2800" b="0" i="1" smtClean="0">
                                <a:latin typeface="Cambria Math" panose="02040503050406030204" pitchFamily="18" charset="0"/>
                              </a:rPr>
                              <m:t>𝑥</m:t>
                            </m:r>
                          </m:num>
                          <m:den>
                            <m:r>
                              <a:rPr lang="en-US" altLang="hu-HU" sz="2800" b="0" i="1" smtClean="0">
                                <a:latin typeface="Cambria Math" panose="02040503050406030204" pitchFamily="18" charset="0"/>
                              </a:rPr>
                              <m:t>𝑧</m:t>
                            </m:r>
                          </m:den>
                        </m:f>
                        <m:r>
                          <a:rPr lang="en-US" altLang="hu-HU" sz="2800" i="1">
                            <a:latin typeface="Cambria Math"/>
                          </a:rPr>
                          <m:t>, </m:t>
                        </m:r>
                        <m:f>
                          <m:fPr>
                            <m:ctrlPr>
                              <a:rPr lang="en-US" altLang="hu-HU" sz="2800" i="1">
                                <a:latin typeface="Cambria Math" panose="02040503050406030204" pitchFamily="18" charset="0"/>
                              </a:rPr>
                            </m:ctrlPr>
                          </m:fPr>
                          <m:num>
                            <m:r>
                              <a:rPr lang="en-US" altLang="hu-HU" sz="2800" b="0" i="1" smtClean="0">
                                <a:latin typeface="Cambria Math" panose="02040503050406030204" pitchFamily="18" charset="0"/>
                              </a:rPr>
                              <m:t>𝑦</m:t>
                            </m:r>
                          </m:num>
                          <m:den>
                            <m:r>
                              <a:rPr lang="en-US" altLang="hu-HU" sz="2800" b="0" i="1" smtClean="0">
                                <a:latin typeface="Cambria Math" panose="02040503050406030204" pitchFamily="18" charset="0"/>
                              </a:rPr>
                              <m:t>𝑧</m:t>
                            </m:r>
                          </m:den>
                        </m:f>
                        <m:r>
                          <a:rPr lang="en-US" altLang="hu-HU" sz="2800" i="1">
                            <a:latin typeface="Cambria Math"/>
                          </a:rPr>
                          <m:t>,</m:t>
                        </m:r>
                        <m:r>
                          <a:rPr lang="en-US" altLang="hu-HU" sz="2800" i="1">
                            <a:latin typeface="Cambria Math" panose="02040503050406030204" pitchFamily="18" charset="0"/>
                          </a:rPr>
                          <m:t> 1</m:t>
                        </m:r>
                        <m:r>
                          <a:rPr lang="en-US" altLang="hu-HU" sz="2800" b="0" i="1" smtClean="0">
                            <a:latin typeface="Cambria Math" panose="02040503050406030204" pitchFamily="18" charset="0"/>
                          </a:rPr>
                          <m:t>,1</m:t>
                        </m:r>
                      </m:e>
                    </m:d>
                  </m:oMath>
                </a14:m>
                <a:endParaRPr lang="en-US" sz="2800" dirty="0" smtClean="0"/>
              </a:p>
              <a:p>
                <a:r>
                  <a:rPr lang="en-US" sz="2800" dirty="0" err="1" smtClean="0"/>
                  <a:t>Homog</a:t>
                </a:r>
                <a:r>
                  <a:rPr lang="hu-HU" sz="2800" dirty="0" smtClean="0"/>
                  <a:t>én koordináták: </a:t>
                </a:r>
                <a14:m>
                  <m:oMath xmlns:m="http://schemas.openxmlformats.org/officeDocument/2006/math">
                    <m:d>
                      <m:dPr>
                        <m:ctrlPr>
                          <a:rPr lang="en-US" altLang="hu-HU" sz="2800" i="1">
                            <a:latin typeface="Cambria Math" panose="02040503050406030204" pitchFamily="18" charset="0"/>
                          </a:rPr>
                        </m:ctrlPr>
                      </m:dPr>
                      <m:e>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𝑥</m:t>
                            </m:r>
                          </m:num>
                          <m:den>
                            <m:r>
                              <a:rPr lang="en-US" altLang="hu-HU" sz="2800" i="1">
                                <a:latin typeface="Cambria Math" panose="02040503050406030204" pitchFamily="18" charset="0"/>
                              </a:rPr>
                              <m:t>𝑧</m:t>
                            </m:r>
                          </m:den>
                        </m:f>
                        <m:r>
                          <a:rPr lang="en-US" altLang="hu-HU" sz="2800" i="1">
                            <a:latin typeface="Cambria Math"/>
                          </a:rPr>
                          <m:t>, </m:t>
                        </m:r>
                        <m:f>
                          <m:fPr>
                            <m:ctrlPr>
                              <a:rPr lang="en-US" altLang="hu-HU" sz="2800" i="1">
                                <a:latin typeface="Cambria Math" panose="02040503050406030204" pitchFamily="18" charset="0"/>
                              </a:rPr>
                            </m:ctrlPr>
                          </m:fPr>
                          <m:num>
                            <m:r>
                              <a:rPr lang="en-US" altLang="hu-HU" sz="2800" i="1">
                                <a:latin typeface="Cambria Math" panose="02040503050406030204" pitchFamily="18" charset="0"/>
                              </a:rPr>
                              <m:t>𝑦</m:t>
                            </m:r>
                          </m:num>
                          <m:den>
                            <m:r>
                              <a:rPr lang="en-US" altLang="hu-HU" sz="2800" i="1">
                                <a:latin typeface="Cambria Math" panose="02040503050406030204" pitchFamily="18" charset="0"/>
                              </a:rPr>
                              <m:t>𝑧</m:t>
                            </m:r>
                          </m:den>
                        </m:f>
                        <m:r>
                          <a:rPr lang="en-US" altLang="hu-HU" sz="2800" i="1">
                            <a:latin typeface="Cambria Math"/>
                          </a:rPr>
                          <m:t>,</m:t>
                        </m:r>
                        <m:r>
                          <a:rPr lang="en-US" altLang="hu-HU" sz="2800" i="1">
                            <a:latin typeface="Cambria Math" panose="02040503050406030204" pitchFamily="18" charset="0"/>
                          </a:rPr>
                          <m:t> 1,1</m:t>
                        </m:r>
                      </m:e>
                    </m:d>
                    <m:r>
                      <a:rPr lang="en-US" altLang="hu-HU" sz="2800" i="1" smtClean="0">
                        <a:latin typeface="Cambria Math" panose="02040503050406030204" pitchFamily="18" charset="0"/>
                        <a:ea typeface="Cambria Math" panose="02040503050406030204" pitchFamily="18" charset="0"/>
                      </a:rPr>
                      <m:t>~</m:t>
                    </m:r>
                    <m:d>
                      <m:dPr>
                        <m:ctrlPr>
                          <a:rPr lang="en-US" altLang="hu-HU" sz="2800" i="1">
                            <a:latin typeface="Cambria Math" panose="02040503050406030204" pitchFamily="18" charset="0"/>
                          </a:rPr>
                        </m:ctrlPr>
                      </m:dPr>
                      <m:e>
                        <m:r>
                          <a:rPr lang="hu-HU" altLang="hu-HU" sz="2800" b="0" i="1" smtClean="0">
                            <a:latin typeface="Cambria Math" panose="02040503050406030204" pitchFamily="18" charset="0"/>
                          </a:rPr>
                          <m:t>𝑥</m:t>
                        </m:r>
                        <m:r>
                          <a:rPr lang="en-US" altLang="hu-HU" sz="2800" i="1">
                            <a:latin typeface="Cambria Math"/>
                          </a:rPr>
                          <m:t>, </m:t>
                        </m:r>
                        <m:r>
                          <a:rPr lang="hu-HU" altLang="hu-HU" sz="2800" b="0" i="1" smtClean="0">
                            <a:latin typeface="Cambria Math" panose="02040503050406030204" pitchFamily="18" charset="0"/>
                          </a:rPr>
                          <m:t>𝑦</m:t>
                        </m:r>
                        <m:r>
                          <a:rPr lang="en-US" altLang="hu-HU" sz="2800" i="1">
                            <a:latin typeface="Cambria Math"/>
                          </a:rPr>
                          <m:t>,</m:t>
                        </m:r>
                        <m:r>
                          <a:rPr lang="en-US" altLang="hu-HU" sz="2800" i="1">
                            <a:latin typeface="Cambria Math" panose="02040503050406030204" pitchFamily="18" charset="0"/>
                          </a:rPr>
                          <m:t> </m:t>
                        </m:r>
                        <m:r>
                          <a:rPr lang="hu-HU" altLang="hu-HU" sz="2800" b="0" i="1" smtClean="0">
                            <a:latin typeface="Cambria Math" panose="02040503050406030204" pitchFamily="18" charset="0"/>
                          </a:rPr>
                          <m:t>𝑧</m:t>
                        </m:r>
                        <m:r>
                          <a:rPr lang="en-US" altLang="hu-HU" sz="2800" i="1">
                            <a:latin typeface="Cambria Math" panose="02040503050406030204" pitchFamily="18" charset="0"/>
                          </a:rPr>
                          <m:t>,</m:t>
                        </m:r>
                        <m:r>
                          <a:rPr lang="hu-HU" altLang="hu-HU" sz="2800" b="0" i="1" smtClean="0">
                            <a:latin typeface="Cambria Math" panose="02040503050406030204" pitchFamily="18" charset="0"/>
                          </a:rPr>
                          <m:t>𝑧</m:t>
                        </m:r>
                      </m:e>
                    </m:d>
                  </m:oMath>
                </a14:m>
                <a:endParaRPr lang="hu-HU" sz="2800" dirty="0"/>
              </a:p>
            </p:txBody>
          </p:sp>
        </mc:Choice>
        <mc:Fallback xmlns="">
          <p:sp>
            <p:nvSpPr>
              <p:cNvPr id="42" name="Tartalom helye 41"/>
              <p:cNvSpPr>
                <a:spLocks noGrp="1" noRot="1" noChangeAspect="1" noMove="1" noResize="1" noEditPoints="1" noAdjustHandles="1" noChangeArrowheads="1" noChangeShapeType="1" noTextEdit="1"/>
              </p:cNvSpPr>
              <p:nvPr>
                <p:ph idx="1"/>
              </p:nvPr>
            </p:nvSpPr>
            <p:spPr>
              <a:xfrm>
                <a:off x="457200" y="1200151"/>
                <a:ext cx="8686800" cy="3394472"/>
              </a:xfrm>
              <a:blipFill>
                <a:blip r:embed="rId2"/>
                <a:stretch>
                  <a:fillRect l="-1263"/>
                </a:stretch>
              </a:blipFill>
            </p:spPr>
            <p:txBody>
              <a:bodyPr/>
              <a:lstStyle/>
              <a:p>
                <a:r>
                  <a:rPr lang="hu-HU">
                    <a:noFill/>
                  </a:rPr>
                  <a:t> </a:t>
                </a:r>
              </a:p>
            </p:txBody>
          </p:sp>
        </mc:Fallback>
      </mc:AlternateContent>
    </p:spTree>
    <p:extLst>
      <p:ext uri="{BB962C8B-B14F-4D97-AF65-F5344CB8AC3E}">
        <p14:creationId xmlns:p14="http://schemas.microsoft.com/office/powerpoint/2010/main" val="2982626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43508" y="3737594"/>
            <a:ext cx="8873908" cy="1318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églalap 4"/>
          <p:cNvSpPr/>
          <p:nvPr/>
        </p:nvSpPr>
        <p:spPr>
          <a:xfrm>
            <a:off x="143508" y="914496"/>
            <a:ext cx="8857376" cy="275109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zövegdoboz 5"/>
          <p:cNvSpPr txBox="1"/>
          <p:nvPr/>
        </p:nvSpPr>
        <p:spPr>
          <a:xfrm>
            <a:off x="143508" y="914494"/>
            <a:ext cx="9181020" cy="4324261"/>
          </a:xfrm>
          <a:prstGeom prst="rect">
            <a:avLst/>
          </a:prstGeom>
          <a:noFill/>
        </p:spPr>
        <p:txBody>
          <a:bodyPr wrap="square" rtlCol="0">
            <a:spAutoFit/>
          </a:bodyPr>
          <a:lstStyle/>
          <a:p>
            <a:r>
              <a:rPr lang="en-US" sz="1500" b="1" dirty="0" smtClean="0">
                <a:latin typeface="Courier New" panose="02070309020205020404" pitchFamily="49" charset="0"/>
                <a:cs typeface="Courier New" panose="02070309020205020404" pitchFamily="49" charset="0"/>
              </a:rPr>
              <a:t>uniform </a:t>
            </a:r>
            <a:r>
              <a:rPr lang="en-US" sz="1500" b="1" dirty="0">
                <a:latin typeface="Courier New" panose="02070309020205020404" pitchFamily="49" charset="0"/>
                <a:cs typeface="Courier New" panose="02070309020205020404" pitchFamily="49" charset="0"/>
              </a:rPr>
              <a:t>float </a:t>
            </a:r>
            <a:r>
              <a:rPr lang="en-US" sz="1500" b="1" dirty="0" err="1">
                <a:latin typeface="Courier New" panose="02070309020205020404" pitchFamily="49" charset="0"/>
                <a:cs typeface="Courier New" panose="02070309020205020404" pitchFamily="49" charset="0"/>
              </a:rPr>
              <a:t>cosfi</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sinfi</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costh</a:t>
            </a:r>
            <a:r>
              <a:rPr lang="en-US" sz="1500" b="1" dirty="0">
                <a:latin typeface="Courier New" panose="02070309020205020404" pitchFamily="49" charset="0"/>
                <a:cs typeface="Courier New" panose="02070309020205020404" pitchFamily="49" charset="0"/>
              </a:rPr>
              <a:t>, </a:t>
            </a:r>
            <a:r>
              <a:rPr lang="en-US" sz="1500" b="1" dirty="0" err="1">
                <a:latin typeface="Courier New" panose="02070309020205020404" pitchFamily="49" charset="0"/>
                <a:cs typeface="Courier New" panose="02070309020205020404" pitchFamily="49" charset="0"/>
              </a:rPr>
              <a:t>sinth</a:t>
            </a:r>
            <a:r>
              <a:rPr lang="en-US" sz="1500" b="1" dirty="0">
                <a:latin typeface="Courier New" panose="02070309020205020404" pitchFamily="49" charset="0"/>
                <a:cs typeface="Courier New" panose="02070309020205020404" pitchFamily="49" charset="0"/>
              </a:rPr>
              <a:t>;</a:t>
            </a:r>
          </a:p>
          <a:p>
            <a:endParaRPr lang="en-US" sz="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layout(location = 0) in vec4 </a:t>
            </a:r>
            <a:r>
              <a:rPr lang="en-US" sz="1500" b="1" dirty="0" smtClean="0">
                <a:latin typeface="Courier New" panose="02070309020205020404" pitchFamily="49" charset="0"/>
                <a:cs typeface="Courier New" panose="02070309020205020404" pitchFamily="49" charset="0"/>
              </a:rPr>
              <a:t>v</a:t>
            </a:r>
            <a:r>
              <a:rPr lang="hu-HU" sz="1500" b="1" dirty="0" err="1" smtClean="0">
                <a:latin typeface="Courier New" panose="02070309020205020404" pitchFamily="49" charset="0"/>
                <a:cs typeface="Courier New" panose="02070309020205020404" pitchFamily="49" charset="0"/>
              </a:rPr>
              <a:t>tx</a:t>
            </a:r>
            <a:r>
              <a:rPr lang="en-US" sz="1500" b="1" dirty="0" smtClean="0">
                <a:latin typeface="Courier New" panose="02070309020205020404" pitchFamily="49" charset="0"/>
                <a:cs typeface="Courier New" panose="02070309020205020404" pitchFamily="49" charset="0"/>
              </a:rPr>
              <a:t>;</a:t>
            </a:r>
          </a:p>
          <a:p>
            <a:r>
              <a:rPr lang="en-US" sz="1500" b="1" dirty="0" smtClean="0">
                <a:solidFill>
                  <a:srgbClr val="FF0000"/>
                </a:solidFill>
                <a:latin typeface="Courier New" panose="02070309020205020404" pitchFamily="49" charset="0"/>
                <a:cs typeface="Courier New" panose="02070309020205020404" pitchFamily="49" charset="0"/>
              </a:rPr>
              <a:t>out </a:t>
            </a:r>
            <a:r>
              <a:rPr lang="en-US" sz="1500" b="1" dirty="0">
                <a:solidFill>
                  <a:srgbClr val="FF0000"/>
                </a:solidFill>
                <a:latin typeface="Courier New" panose="02070309020205020404" pitchFamily="49" charset="0"/>
                <a:cs typeface="Courier New" panose="02070309020205020404" pitchFamily="49" charset="0"/>
              </a:rPr>
              <a:t>float </a:t>
            </a:r>
            <a:r>
              <a:rPr lang="en-US" sz="1500" b="1" dirty="0" err="1" smtClean="0">
                <a:solidFill>
                  <a:srgbClr val="FF0000"/>
                </a:solidFill>
                <a:latin typeface="Courier New" panose="02070309020205020404" pitchFamily="49" charset="0"/>
                <a:cs typeface="Courier New" panose="02070309020205020404" pitchFamily="49" charset="0"/>
              </a:rPr>
              <a:t>depthCue</a:t>
            </a:r>
            <a:r>
              <a:rPr lang="en-US" sz="1500" b="1" dirty="0" smtClean="0">
                <a:solidFill>
                  <a:srgbClr val="FF0000"/>
                </a:solidFill>
                <a:latin typeface="Courier New" panose="02070309020205020404" pitchFamily="49" charset="0"/>
                <a:cs typeface="Courier New" panose="02070309020205020404" pitchFamily="49" charset="0"/>
              </a:rPr>
              <a:t>;</a:t>
            </a:r>
            <a:endParaRPr lang="en-US" sz="1500" b="1" dirty="0">
              <a:solidFill>
                <a:srgbClr val="FF0000"/>
              </a:solidFill>
              <a:latin typeface="Courier New" panose="02070309020205020404" pitchFamily="49" charset="0"/>
              <a:cs typeface="Courier New" panose="02070309020205020404" pitchFamily="49" charset="0"/>
            </a:endParaRPr>
          </a:p>
          <a:p>
            <a:endParaRPr lang="en-US" sz="15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void main() </a:t>
            </a:r>
            <a:r>
              <a:rPr lang="en-US" sz="1500" b="1" dirty="0" smtClean="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   vec4 </a:t>
            </a:r>
            <a:r>
              <a:rPr lang="en-US" sz="1500" b="1" dirty="0">
                <a:latin typeface="Courier New" panose="02070309020205020404" pitchFamily="49" charset="0"/>
                <a:cs typeface="Courier New" panose="02070309020205020404" pitchFamily="49" charset="0"/>
              </a:rPr>
              <a:t>vr1 = vec4(</a:t>
            </a:r>
            <a:r>
              <a:rPr lang="en-US" sz="1500" b="1" dirty="0" err="1">
                <a:latin typeface="Courier New" panose="02070309020205020404" pitchFamily="49" charset="0"/>
                <a:cs typeface="Courier New" panose="02070309020205020404" pitchFamily="49" charset="0"/>
              </a:rPr>
              <a:t>vtx.xy</a:t>
            </a:r>
            <a:r>
              <a:rPr lang="en-US" sz="1500" b="1" dirty="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vtx.z</a:t>
            </a:r>
            <a:r>
              <a:rPr lang="en-US" sz="1500" b="1" dirty="0" smtClean="0">
                <a:latin typeface="Courier New" panose="02070309020205020404" pitchFamily="49" charset="0"/>
                <a:cs typeface="Courier New" panose="02070309020205020404" pitchFamily="49" charset="0"/>
              </a:rPr>
              <a:t>*</a:t>
            </a:r>
            <a:r>
              <a:rPr lang="en-US" sz="1500" b="1" dirty="0" err="1" smtClean="0">
                <a:latin typeface="Courier New" panose="02070309020205020404" pitchFamily="49" charset="0"/>
                <a:cs typeface="Courier New" panose="02070309020205020404" pitchFamily="49" charset="0"/>
              </a:rPr>
              <a:t>cosfi-vtx.w</a:t>
            </a:r>
            <a:r>
              <a:rPr lang="en-US" sz="1500" b="1" dirty="0" smtClean="0">
                <a:latin typeface="Courier New" panose="02070309020205020404" pitchFamily="49" charset="0"/>
                <a:cs typeface="Courier New" panose="02070309020205020404" pitchFamily="49" charset="0"/>
              </a:rPr>
              <a:t>*</a:t>
            </a:r>
            <a:r>
              <a:rPr lang="en-US" sz="1500" b="1" dirty="0" err="1" smtClean="0">
                <a:latin typeface="Courier New" panose="02070309020205020404" pitchFamily="49" charset="0"/>
                <a:cs typeface="Courier New" panose="02070309020205020404" pitchFamily="49" charset="0"/>
              </a:rPr>
              <a:t>sinfi</a:t>
            </a:r>
            <a:r>
              <a:rPr lang="en-US" sz="1500" b="1" dirty="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vtx.z</a:t>
            </a:r>
            <a:r>
              <a:rPr lang="en-US" sz="1500" b="1" dirty="0" smtClean="0">
                <a:latin typeface="Courier New" panose="02070309020205020404" pitchFamily="49" charset="0"/>
                <a:cs typeface="Courier New" panose="02070309020205020404" pitchFamily="49" charset="0"/>
              </a:rPr>
              <a:t>*</a:t>
            </a:r>
            <a:r>
              <a:rPr lang="en-US" sz="1500" b="1" dirty="0" err="1" smtClean="0">
                <a:latin typeface="Courier New" panose="02070309020205020404" pitchFamily="49" charset="0"/>
                <a:cs typeface="Courier New" panose="02070309020205020404" pitchFamily="49" charset="0"/>
              </a:rPr>
              <a:t>sinfi+vtx.w</a:t>
            </a:r>
            <a:r>
              <a:rPr lang="en-US" sz="1500" b="1" dirty="0" smtClean="0">
                <a:latin typeface="Courier New" panose="02070309020205020404" pitchFamily="49" charset="0"/>
                <a:cs typeface="Courier New" panose="02070309020205020404" pitchFamily="49" charset="0"/>
              </a:rPr>
              <a:t>*</a:t>
            </a:r>
            <a:r>
              <a:rPr lang="en-US" sz="1500" b="1" dirty="0" err="1" smtClean="0">
                <a:latin typeface="Courier New" panose="02070309020205020404" pitchFamily="49" charset="0"/>
                <a:cs typeface="Courier New" panose="02070309020205020404" pitchFamily="49" charset="0"/>
              </a:rPr>
              <a:t>cosfi</a:t>
            </a:r>
            <a:r>
              <a:rPr lang="en-US" sz="1500" b="1" dirty="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   vec4 </a:t>
            </a:r>
            <a:r>
              <a:rPr lang="en-US" sz="1500" b="1" dirty="0">
                <a:latin typeface="Courier New" panose="02070309020205020404" pitchFamily="49" charset="0"/>
                <a:cs typeface="Courier New" panose="02070309020205020404" pitchFamily="49" charset="0"/>
              </a:rPr>
              <a:t>vr2 = </a:t>
            </a:r>
            <a:r>
              <a:rPr lang="en-US" sz="1500" b="1" dirty="0" smtClean="0">
                <a:latin typeface="Courier New" panose="02070309020205020404" pitchFamily="49" charset="0"/>
                <a:cs typeface="Courier New" panose="02070309020205020404" pitchFamily="49" charset="0"/>
              </a:rPr>
              <a:t>vec4(vr1.x*costh-vr1.w*</a:t>
            </a:r>
            <a:r>
              <a:rPr lang="en-US" sz="1500" b="1" dirty="0" err="1" smtClean="0">
                <a:latin typeface="Courier New" panose="02070309020205020404" pitchFamily="49" charset="0"/>
                <a:cs typeface="Courier New" panose="02070309020205020404" pitchFamily="49" charset="0"/>
              </a:rPr>
              <a:t>sinth</a:t>
            </a:r>
            <a:r>
              <a:rPr lang="en-US" sz="1500" b="1" dirty="0">
                <a:latin typeface="Courier New" panose="02070309020205020404" pitchFamily="49" charset="0"/>
                <a:cs typeface="Courier New" panose="02070309020205020404" pitchFamily="49" charset="0"/>
              </a:rPr>
              <a:t>, vr1.yz, </a:t>
            </a:r>
            <a:r>
              <a:rPr lang="en-US" sz="1500" b="1" dirty="0" smtClean="0">
                <a:latin typeface="Courier New" panose="02070309020205020404" pitchFamily="49" charset="0"/>
                <a:cs typeface="Courier New" panose="02070309020205020404" pitchFamily="49" charset="0"/>
              </a:rPr>
              <a:t>vr1.x*sinth+vr1.w*</a:t>
            </a:r>
            <a:r>
              <a:rPr lang="en-US" sz="1500" b="1" dirty="0" err="1" smtClean="0">
                <a:latin typeface="Courier New" panose="02070309020205020404" pitchFamily="49" charset="0"/>
                <a:cs typeface="Courier New" panose="02070309020205020404" pitchFamily="49" charset="0"/>
              </a:rPr>
              <a:t>costh</a:t>
            </a:r>
            <a:r>
              <a:rPr lang="en-US" sz="1500" b="1" dirty="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   vec4 </a:t>
            </a:r>
            <a:r>
              <a:rPr lang="en-US" sz="1500" b="1" dirty="0">
                <a:latin typeface="Courier New" panose="02070309020205020404" pitchFamily="49" charset="0"/>
                <a:cs typeface="Courier New" panose="02070309020205020404" pitchFamily="49" charset="0"/>
              </a:rPr>
              <a:t>p4d = vr2 * 0.4f + vec4(0, 0, 1, 1); // scale and translate </a:t>
            </a: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1 / (dot(p4d, p4d) - 0.4f);</a:t>
            </a: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gl_Position</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vec4(p4d.xyz, p4d.z);</a:t>
            </a:r>
          </a:p>
          <a:p>
            <a:r>
              <a:rPr lang="en-US" sz="1500" b="1" dirty="0" smtClean="0">
                <a:latin typeface="Courier New" panose="02070309020205020404" pitchFamily="49" charset="0"/>
                <a:cs typeface="Courier New" panose="02070309020205020404" pitchFamily="49" charset="0"/>
              </a:rPr>
              <a:t>}</a:t>
            </a:r>
          </a:p>
          <a:p>
            <a:endParaRPr lang="en-US" sz="1500" b="1" dirty="0">
              <a:latin typeface="Courier New" panose="02070309020205020404" pitchFamily="49" charset="0"/>
              <a:cs typeface="Courier New" panose="02070309020205020404" pitchFamily="49" charset="0"/>
            </a:endParaRPr>
          </a:p>
          <a:p>
            <a:r>
              <a:rPr lang="en-US" sz="1500" b="1" dirty="0" smtClean="0">
                <a:solidFill>
                  <a:srgbClr val="FF0000"/>
                </a:solidFill>
                <a:latin typeface="Courier New" panose="02070309020205020404" pitchFamily="49" charset="0"/>
                <a:cs typeface="Courier New" panose="02070309020205020404" pitchFamily="49" charset="0"/>
              </a:rPr>
              <a:t>in </a:t>
            </a:r>
            <a:r>
              <a:rPr lang="en-US" sz="1500" b="1" dirty="0">
                <a:solidFill>
                  <a:srgbClr val="FF0000"/>
                </a:solidFill>
                <a:latin typeface="Courier New" panose="02070309020205020404" pitchFamily="49" charset="0"/>
                <a:cs typeface="Courier New" panose="02070309020205020404" pitchFamily="49" charset="0"/>
              </a:rPr>
              <a:t>float </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solidFill>
                  <a:srgbClr val="FF0000"/>
                </a:solidFill>
                <a:latin typeface="Courier New" panose="02070309020205020404" pitchFamily="49" charset="0"/>
                <a:cs typeface="Courier New" panose="02070309020205020404" pitchFamily="49" charset="0"/>
              </a:rPr>
              <a:t>;</a:t>
            </a:r>
            <a:endParaRPr lang="en-US" sz="1500" b="1" dirty="0" smtClean="0">
              <a:latin typeface="Courier New" panose="02070309020205020404" pitchFamily="49" charset="0"/>
              <a:cs typeface="Courier New" panose="02070309020205020404" pitchFamily="49" charset="0"/>
            </a:endParaRPr>
          </a:p>
          <a:p>
            <a:r>
              <a:rPr lang="en-US" sz="1500" b="1" dirty="0" smtClean="0">
                <a:latin typeface="Courier New" panose="02070309020205020404" pitchFamily="49" charset="0"/>
                <a:cs typeface="Courier New" panose="02070309020205020404" pitchFamily="49" charset="0"/>
              </a:rPr>
              <a:t>out </a:t>
            </a:r>
            <a:r>
              <a:rPr lang="en-US" sz="1500" b="1" dirty="0">
                <a:latin typeface="Courier New" panose="02070309020205020404" pitchFamily="49" charset="0"/>
                <a:cs typeface="Courier New" panose="02070309020205020404" pitchFamily="49" charset="0"/>
              </a:rPr>
              <a:t>vec4 </a:t>
            </a:r>
            <a:r>
              <a:rPr lang="en-US" sz="1500" b="1" dirty="0" err="1" smtClean="0">
                <a:latin typeface="Courier New" panose="02070309020205020404" pitchFamily="49" charset="0"/>
                <a:cs typeface="Courier New" panose="02070309020205020404" pitchFamily="49" charset="0"/>
              </a:rPr>
              <a:t>fragColor</a:t>
            </a:r>
            <a:r>
              <a:rPr lang="en-US" sz="1500" b="1" dirty="0">
                <a:latin typeface="Courier New" panose="02070309020205020404" pitchFamily="49" charset="0"/>
                <a:cs typeface="Courier New" panose="02070309020205020404" pitchFamily="49" charset="0"/>
              </a:rPr>
              <a:t>;</a:t>
            </a:r>
          </a:p>
          <a:p>
            <a:endParaRPr lang="en-US" sz="800" b="1" dirty="0">
              <a:latin typeface="Courier New" panose="02070309020205020404" pitchFamily="49" charset="0"/>
              <a:cs typeface="Courier New" panose="02070309020205020404" pitchFamily="49" charset="0"/>
            </a:endParaRPr>
          </a:p>
          <a:p>
            <a:r>
              <a:rPr lang="en-US" sz="1500" b="1" dirty="0">
                <a:latin typeface="Courier New" panose="02070309020205020404" pitchFamily="49" charset="0"/>
                <a:cs typeface="Courier New" panose="02070309020205020404" pitchFamily="49" charset="0"/>
              </a:rPr>
              <a:t>void main() {</a:t>
            </a:r>
          </a:p>
          <a:p>
            <a:r>
              <a:rPr lang="en-US" sz="1500" b="1" dirty="0" smtClean="0">
                <a:latin typeface="Courier New" panose="02070309020205020404" pitchFamily="49" charset="0"/>
                <a:cs typeface="Courier New" panose="02070309020205020404" pitchFamily="49" charset="0"/>
              </a:rPr>
              <a:t>   </a:t>
            </a:r>
            <a:r>
              <a:rPr lang="en-US" sz="1500" b="1" dirty="0" err="1" smtClean="0">
                <a:latin typeface="Courier New" panose="02070309020205020404" pitchFamily="49" charset="0"/>
                <a:cs typeface="Courier New" panose="02070309020205020404" pitchFamily="49" charset="0"/>
              </a:rPr>
              <a:t>fragColor</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 </a:t>
            </a:r>
            <a:r>
              <a:rPr lang="en-US" sz="1500" b="1" dirty="0" smtClean="0">
                <a:latin typeface="Courier New" panose="02070309020205020404" pitchFamily="49" charset="0"/>
                <a:cs typeface="Courier New" panose="02070309020205020404" pitchFamily="49" charset="0"/>
              </a:rPr>
              <a:t>vec4(</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err="1">
                <a:solidFill>
                  <a:srgbClr val="FF0000"/>
                </a:solidFill>
                <a:latin typeface="Courier New" panose="02070309020205020404" pitchFamily="49" charset="0"/>
                <a:cs typeface="Courier New" panose="02070309020205020404" pitchFamily="49" charset="0"/>
              </a:rPr>
              <a:t>depthCue</a:t>
            </a:r>
            <a:r>
              <a:rPr lang="en-US" sz="1500" b="1" dirty="0" smtClean="0">
                <a:latin typeface="Courier New" panose="02070309020205020404" pitchFamily="49" charset="0"/>
                <a:cs typeface="Courier New" panose="02070309020205020404" pitchFamily="49" charset="0"/>
              </a:rPr>
              <a:t>, </a:t>
            </a:r>
            <a:r>
              <a:rPr lang="en-US" sz="1500" b="1" dirty="0">
                <a:latin typeface="Courier New" panose="02070309020205020404" pitchFamily="49" charset="0"/>
                <a:cs typeface="Courier New" panose="02070309020205020404" pitchFamily="49" charset="0"/>
              </a:rPr>
              <a:t>1</a:t>
            </a:r>
            <a:r>
              <a:rPr lang="en-US" sz="1500" b="1" dirty="0" smtClean="0">
                <a:latin typeface="Courier New" panose="02070309020205020404" pitchFamily="49" charset="0"/>
                <a:cs typeface="Courier New" panose="02070309020205020404" pitchFamily="49" charset="0"/>
              </a:rPr>
              <a:t>);</a:t>
            </a:r>
          </a:p>
          <a:p>
            <a:r>
              <a:rPr lang="en-US" sz="1500" b="1" dirty="0" smtClean="0">
                <a:latin typeface="Courier New" panose="02070309020205020404" pitchFamily="49" charset="0"/>
                <a:cs typeface="Courier New" panose="02070309020205020404" pitchFamily="49" charset="0"/>
              </a:rPr>
              <a:t>}</a:t>
            </a:r>
            <a:endParaRPr lang="en-US" sz="1500" b="1" dirty="0">
              <a:latin typeface="Courier New" panose="02070309020205020404" pitchFamily="49" charset="0"/>
              <a:cs typeface="Courier New" panose="02070309020205020404" pitchFamily="49" charset="0"/>
            </a:endParaRPr>
          </a:p>
        </p:txBody>
      </p:sp>
      <p:sp>
        <p:nvSpPr>
          <p:cNvPr id="7" name="Cím 1"/>
          <p:cNvSpPr>
            <a:spLocks noGrp="1"/>
          </p:cNvSpPr>
          <p:nvPr>
            <p:ph type="title"/>
          </p:nvPr>
        </p:nvSpPr>
        <p:spPr>
          <a:xfrm>
            <a:off x="511206" y="12172"/>
            <a:ext cx="8229600" cy="1143000"/>
          </a:xfrm>
        </p:spPr>
        <p:txBody>
          <a:bodyPr/>
          <a:lstStyle/>
          <a:p>
            <a:r>
              <a:rPr lang="hu-HU" dirty="0" err="1" smtClean="0">
                <a:solidFill>
                  <a:srgbClr val="FF0000"/>
                </a:solidFill>
              </a:rPr>
              <a:t>Vertex</a:t>
            </a:r>
            <a:r>
              <a:rPr lang="hu-HU" dirty="0" smtClean="0">
                <a:solidFill>
                  <a:srgbClr val="FF0000"/>
                </a:solidFill>
              </a:rPr>
              <a:t> és </a:t>
            </a:r>
            <a:r>
              <a:rPr lang="hu-HU" dirty="0" err="1" smtClean="0">
                <a:solidFill>
                  <a:srgbClr val="FF0000"/>
                </a:solidFill>
              </a:rPr>
              <a:t>fragment</a:t>
            </a:r>
            <a:r>
              <a:rPr lang="hu-HU" dirty="0" smtClean="0">
                <a:solidFill>
                  <a:srgbClr val="FF0000"/>
                </a:solidFill>
              </a:rPr>
              <a:t> árnyalók</a:t>
            </a:r>
            <a:endParaRPr lang="en-US" dirty="0">
              <a:solidFill>
                <a:srgbClr val="FF0000"/>
              </a:solidFill>
            </a:endParaRPr>
          </a:p>
        </p:txBody>
      </p:sp>
    </p:spTree>
    <p:extLst>
      <p:ext uri="{BB962C8B-B14F-4D97-AF65-F5344CB8AC3E}">
        <p14:creationId xmlns:p14="http://schemas.microsoft.com/office/powerpoint/2010/main" val="73953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61062" y="-128550"/>
            <a:ext cx="8130156" cy="857250"/>
          </a:xfrm>
        </p:spPr>
        <p:txBody>
          <a:bodyPr>
            <a:normAutofit fontScale="90000"/>
          </a:bodyPr>
          <a:lstStyle/>
          <a:p>
            <a:pPr>
              <a:defRPr/>
            </a:pPr>
            <a:r>
              <a:rPr lang="hu-HU" dirty="0" err="1" smtClean="0">
                <a:solidFill>
                  <a:srgbClr val="FF0000"/>
                </a:solidFill>
                <a:latin typeface="+mn-lt"/>
              </a:rPr>
              <a:t>OpenGL</a:t>
            </a:r>
            <a:r>
              <a:rPr lang="hu-HU" dirty="0" smtClean="0">
                <a:solidFill>
                  <a:srgbClr val="FF0000"/>
                </a:solidFill>
                <a:latin typeface="+mn-lt"/>
              </a:rPr>
              <a:t> 3</a:t>
            </a:r>
            <a:r>
              <a:rPr lang="en-US" dirty="0" smtClean="0">
                <a:solidFill>
                  <a:srgbClr val="FF0000"/>
                </a:solidFill>
                <a:latin typeface="+mn-lt"/>
              </a:rPr>
              <a:t>.3</a:t>
            </a:r>
            <a:r>
              <a:rPr lang="hu-HU" dirty="0">
                <a:solidFill>
                  <a:srgbClr val="FF0000"/>
                </a:solidFill>
                <a:latin typeface="+mn-lt"/>
              </a:rPr>
              <a:t> </a:t>
            </a:r>
            <a:r>
              <a:rPr lang="hu-HU" dirty="0" smtClean="0">
                <a:solidFill>
                  <a:srgbClr val="FF0000"/>
                </a:solidFill>
                <a:latin typeface="+mn-lt"/>
              </a:rPr>
              <a:t>… 4.</a:t>
            </a:r>
            <a:r>
              <a:rPr lang="en-US" dirty="0" smtClean="0">
                <a:solidFill>
                  <a:srgbClr val="FF0000"/>
                </a:solidFill>
                <a:latin typeface="+mn-lt"/>
              </a:rPr>
              <a:t>6 (Modern OpenGL)</a:t>
            </a:r>
            <a:endParaRPr lang="hu-HU" dirty="0">
              <a:solidFill>
                <a:srgbClr val="FF0000"/>
              </a:solidFill>
              <a:latin typeface="+mn-lt"/>
            </a:endParaRPr>
          </a:p>
        </p:txBody>
      </p:sp>
      <p:grpSp>
        <p:nvGrpSpPr>
          <p:cNvPr id="14" name="Csoportba foglalás 13"/>
          <p:cNvGrpSpPr/>
          <p:nvPr/>
        </p:nvGrpSpPr>
        <p:grpSpPr>
          <a:xfrm>
            <a:off x="35496" y="627534"/>
            <a:ext cx="9048444" cy="4482498"/>
            <a:chOff x="35496" y="627534"/>
            <a:chExt cx="9048444" cy="4482498"/>
          </a:xfrm>
        </p:grpSpPr>
        <p:grpSp>
          <p:nvGrpSpPr>
            <p:cNvPr id="4" name="Csoportba foglalás 3"/>
            <p:cNvGrpSpPr/>
            <p:nvPr/>
          </p:nvGrpSpPr>
          <p:grpSpPr>
            <a:xfrm>
              <a:off x="3366989" y="3040793"/>
              <a:ext cx="3134534" cy="1331160"/>
              <a:chOff x="4065758" y="2280533"/>
              <a:chExt cx="3134534" cy="1687234"/>
            </a:xfrm>
          </p:grpSpPr>
          <p:sp>
            <p:nvSpPr>
              <p:cNvPr id="54" name="Rectangle 8"/>
              <p:cNvSpPr>
                <a:spLocks noChangeArrowheads="1"/>
              </p:cNvSpPr>
              <p:nvPr/>
            </p:nvSpPr>
            <p:spPr bwMode="auto">
              <a:xfrm>
                <a:off x="4065758" y="2287582"/>
                <a:ext cx="3095625" cy="1680185"/>
              </a:xfrm>
              <a:prstGeom prst="rect">
                <a:avLst/>
              </a:prstGeom>
              <a:solidFill>
                <a:schemeClr val="bg2"/>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lvl="0">
                  <a:defRPr/>
                </a:pPr>
                <a:r>
                  <a:rPr lang="hu-HU" sz="1400" i="1" dirty="0" smtClean="0">
                    <a:solidFill>
                      <a:prstClr val="black"/>
                    </a:solidFill>
                    <a:latin typeface="Calibri"/>
                  </a:rPr>
                  <a:t>reg1</a:t>
                </a:r>
                <a:endParaRPr lang="hu-HU" sz="1400" i="1" dirty="0">
                  <a:solidFill>
                    <a:prstClr val="black"/>
                  </a:solidFill>
                  <a:latin typeface="Calibri"/>
                </a:endParaRPr>
              </a:p>
              <a:p>
                <a:pPr lvl="0">
                  <a:defRPr/>
                </a:pPr>
                <a:r>
                  <a:rPr lang="hu-HU" sz="1400" i="1" dirty="0" smtClean="0">
                    <a:solidFill>
                      <a:prstClr val="black"/>
                    </a:solidFill>
                    <a:latin typeface="Calibri"/>
                  </a:rPr>
                  <a:t>reg2</a:t>
                </a:r>
                <a:endParaRPr lang="hu-HU" sz="1400" i="1" dirty="0">
                  <a:solidFill>
                    <a:prstClr val="black"/>
                  </a:solidFill>
                  <a:latin typeface="Calibri"/>
                </a:endParaRPr>
              </a:p>
              <a:p>
                <a:pPr lvl="0">
                  <a:defRPr/>
                </a:pPr>
                <a:r>
                  <a:rPr lang="hu-HU" sz="1400" i="1" dirty="0" smtClean="0">
                    <a:solidFill>
                      <a:prstClr val="black"/>
                    </a:solidFill>
                    <a:latin typeface="Calibri"/>
                  </a:rPr>
                  <a:t>reg3</a:t>
                </a:r>
                <a:endParaRPr lang="hu-HU" sz="1400" i="1" dirty="0">
                  <a:solidFill>
                    <a:prstClr val="black"/>
                  </a:solidFill>
                  <a:latin typeface="Calibri"/>
                </a:endParaRPr>
              </a:p>
              <a:p>
                <a:pPr lvl="0">
                  <a:defRPr/>
                </a:pPr>
                <a:r>
                  <a:rPr lang="hu-HU" sz="1400" i="1" dirty="0" smtClean="0">
                    <a:solidFill>
                      <a:prstClr val="black"/>
                    </a:solidFill>
                    <a:latin typeface="Calibri"/>
                  </a:rPr>
                  <a:t>reg4</a:t>
                </a:r>
                <a:endParaRPr lang="hu-HU" sz="1400" i="1" dirty="0">
                  <a:solidFill>
                    <a:prstClr val="black"/>
                  </a:solidFill>
                  <a:latin typeface="Calibri"/>
                </a:endParaRPr>
              </a:p>
              <a:p>
                <a:pPr lvl="0">
                  <a:defRPr/>
                </a:pPr>
                <a:r>
                  <a:rPr lang="hu-HU" sz="1400" dirty="0" smtClean="0">
                    <a:solidFill>
                      <a:prstClr val="black"/>
                    </a:solidFill>
                    <a:latin typeface="Calibri"/>
                  </a:rPr>
                  <a:t>…</a:t>
                </a:r>
              </a:p>
              <a:p>
                <a:pPr>
                  <a:defRPr/>
                </a:pPr>
                <a:r>
                  <a:rPr lang="hu-HU" sz="1400" dirty="0" err="1" smtClean="0">
                    <a:solidFill>
                      <a:prstClr val="black"/>
                    </a:solidFill>
                    <a:latin typeface="Calibri"/>
                  </a:rPr>
                  <a:t>gl</a:t>
                </a:r>
                <a:r>
                  <a:rPr lang="hu-HU" sz="1400" dirty="0" smtClean="0">
                    <a:solidFill>
                      <a:prstClr val="black"/>
                    </a:solidFill>
                    <a:latin typeface="Calibri"/>
                  </a:rPr>
                  <a:t>_</a:t>
                </a:r>
                <a:r>
                  <a:rPr lang="hu-HU" sz="1400" dirty="0" err="1" smtClean="0">
                    <a:solidFill>
                      <a:prstClr val="black"/>
                    </a:solidFill>
                    <a:latin typeface="Calibri"/>
                  </a:rPr>
                  <a:t>Position</a:t>
                </a:r>
                <a:endParaRPr lang="hu-HU" sz="1400" dirty="0">
                  <a:solidFill>
                    <a:prstClr val="black"/>
                  </a:solidFill>
                  <a:latin typeface="Calibri"/>
                </a:endParaRPr>
              </a:p>
            </p:txBody>
          </p:sp>
          <p:sp>
            <p:nvSpPr>
              <p:cNvPr id="40" name="Rectangle 10"/>
              <p:cNvSpPr>
                <a:spLocks noChangeArrowheads="1"/>
              </p:cNvSpPr>
              <p:nvPr/>
            </p:nvSpPr>
            <p:spPr bwMode="auto">
              <a:xfrm>
                <a:off x="6089977" y="2287582"/>
                <a:ext cx="1110315" cy="1640973"/>
              </a:xfrm>
              <a:prstGeom prst="rect">
                <a:avLst/>
              </a:prstGeom>
              <a:noFill/>
              <a:ln w="12700">
                <a:noFill/>
                <a:miter lim="800000"/>
                <a:headEnd/>
                <a:tailEnd/>
              </a:ln>
            </p:spPr>
            <p:txBody>
              <a:bodyPr wrap="none" anchor="ctr"/>
              <a:lstStyle/>
              <a:p>
                <a:pPr algn="r">
                  <a:defRPr/>
                </a:pPr>
                <a:r>
                  <a:rPr lang="hu-HU" sz="1400" i="1" dirty="0" smtClean="0">
                    <a:latin typeface="+mn-lt"/>
                  </a:rPr>
                  <a:t>reg1</a:t>
                </a:r>
              </a:p>
              <a:p>
                <a:pPr algn="r">
                  <a:defRPr/>
                </a:pPr>
                <a:r>
                  <a:rPr lang="hu-HU" sz="1400" i="1" dirty="0" smtClean="0">
                    <a:latin typeface="+mn-lt"/>
                  </a:rPr>
                  <a:t>reg2</a:t>
                </a:r>
              </a:p>
              <a:p>
                <a:pPr algn="r">
                  <a:defRPr/>
                </a:pPr>
                <a:r>
                  <a:rPr lang="hu-HU" sz="1400" i="1" dirty="0" smtClean="0">
                    <a:latin typeface="+mn-lt"/>
                  </a:rPr>
                  <a:t>reg3</a:t>
                </a:r>
              </a:p>
              <a:p>
                <a:pPr algn="r">
                  <a:defRPr/>
                </a:pPr>
                <a:r>
                  <a:rPr lang="hu-HU" sz="1400" i="1" dirty="0" smtClean="0">
                    <a:latin typeface="+mn-lt"/>
                  </a:rPr>
                  <a:t>reg4</a:t>
                </a:r>
              </a:p>
              <a:p>
                <a:pPr algn="r">
                  <a:defRPr/>
                </a:pPr>
                <a:r>
                  <a:rPr lang="hu-HU" sz="1400" dirty="0" smtClean="0">
                    <a:latin typeface="+mn-lt"/>
                  </a:rPr>
                  <a:t>…</a:t>
                </a:r>
              </a:p>
              <a:p>
                <a:pPr algn="r">
                  <a:defRPr/>
                </a:pPr>
                <a:r>
                  <a:rPr lang="en-US" sz="1400" dirty="0" err="1" smtClean="0">
                    <a:latin typeface="+mn-lt"/>
                  </a:rPr>
                  <a:t>gl_FragCoord</a:t>
                </a:r>
                <a:endParaRPr lang="hu-HU" sz="1400" dirty="0">
                  <a:latin typeface="+mn-lt"/>
                </a:endParaRPr>
              </a:p>
            </p:txBody>
          </p:sp>
          <p:sp>
            <p:nvSpPr>
              <p:cNvPr id="59" name="Rectangle 10"/>
              <p:cNvSpPr>
                <a:spLocks noChangeArrowheads="1"/>
              </p:cNvSpPr>
              <p:nvPr/>
            </p:nvSpPr>
            <p:spPr bwMode="auto">
              <a:xfrm rot="16200000">
                <a:off x="4697710" y="2694886"/>
                <a:ext cx="1687233" cy="858528"/>
              </a:xfrm>
              <a:prstGeom prst="rect">
                <a:avLst/>
              </a:prstGeom>
              <a:solidFill>
                <a:srgbClr val="00B0F0"/>
              </a:solidFill>
              <a:ln w="12700">
                <a:solidFill>
                  <a:schemeClr val="tx1"/>
                </a:solidFill>
                <a:miter lim="800000"/>
                <a:headEnd/>
                <a:tailEnd/>
              </a:ln>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altLang="hu-HU" sz="1600" dirty="0">
                    <a:latin typeface="+mn-lt"/>
                  </a:rPr>
                  <a:t>V</a:t>
                </a:r>
                <a:r>
                  <a:rPr lang="hu-HU" altLang="hu-HU" sz="1600" dirty="0" err="1" smtClean="0">
                    <a:latin typeface="+mn-lt"/>
                  </a:rPr>
                  <a:t>ágás</a:t>
                </a:r>
                <a:r>
                  <a:rPr lang="en-US" altLang="hu-HU" sz="1600" dirty="0" smtClean="0">
                    <a:latin typeface="+mn-lt"/>
                  </a:rPr>
                  <a:t>, </a:t>
                </a:r>
                <a:r>
                  <a:rPr lang="en-US" altLang="hu-HU" sz="1600" dirty="0" err="1" smtClean="0">
                    <a:latin typeface="+mn-lt"/>
                  </a:rPr>
                  <a:t>homdiv</a:t>
                </a:r>
                <a:endParaRPr lang="hu-HU" altLang="hu-HU" sz="1600" dirty="0" smtClean="0">
                  <a:latin typeface="+mn-lt"/>
                </a:endParaRPr>
              </a:p>
              <a:p>
                <a:pPr algn="ctr"/>
                <a:r>
                  <a:rPr lang="hu-HU" altLang="hu-HU" sz="1600" dirty="0" err="1" smtClean="0">
                    <a:latin typeface="+mn-lt"/>
                  </a:rPr>
                  <a:t>Viewport</a:t>
                </a:r>
                <a:r>
                  <a:rPr lang="hu-HU" altLang="hu-HU" sz="1600" dirty="0" smtClean="0">
                    <a:latin typeface="+mn-lt"/>
                  </a:rPr>
                  <a:t> </a:t>
                </a:r>
                <a:r>
                  <a:rPr lang="hu-HU" altLang="hu-HU" sz="1600" dirty="0" err="1" smtClean="0">
                    <a:latin typeface="+mn-lt"/>
                  </a:rPr>
                  <a:t>tr</a:t>
                </a:r>
                <a:r>
                  <a:rPr lang="hu-HU" altLang="hu-HU" sz="1600" dirty="0" smtClean="0">
                    <a:latin typeface="+mn-lt"/>
                  </a:rPr>
                  <a:t>.</a:t>
                </a:r>
              </a:p>
              <a:p>
                <a:pPr algn="ctr"/>
                <a:r>
                  <a:rPr lang="hu-HU" altLang="hu-HU" sz="1600" dirty="0" err="1" smtClean="0">
                    <a:latin typeface="+mn-lt"/>
                  </a:rPr>
                  <a:t>Raszterizáció</a:t>
                </a:r>
                <a:endParaRPr lang="hu-HU" altLang="hu-HU" sz="1600" dirty="0">
                  <a:latin typeface="+mn-lt"/>
                </a:endParaRPr>
              </a:p>
            </p:txBody>
          </p:sp>
        </p:grpSp>
        <p:sp>
          <p:nvSpPr>
            <p:cNvPr id="69" name="Rectangle 8"/>
            <p:cNvSpPr>
              <a:spLocks noChangeArrowheads="1"/>
            </p:cNvSpPr>
            <p:nvPr/>
          </p:nvSpPr>
          <p:spPr bwMode="auto">
            <a:xfrm>
              <a:off x="35496" y="1522503"/>
              <a:ext cx="2327061" cy="1400286"/>
            </a:xfrm>
            <a:prstGeom prst="rect">
              <a:avLst/>
            </a:prstGeom>
            <a:solidFill>
              <a:schemeClr val="accent3">
                <a:lumMod val="40000"/>
                <a:lumOff val="60000"/>
              </a:schemeClr>
            </a:solidFill>
            <a:ln w="38100">
              <a:solidFill>
                <a:srgbClr val="00B050"/>
              </a:solidFill>
              <a:miter lim="800000"/>
              <a:headEnd/>
              <a:tailEnd/>
            </a:ln>
          </p:spPr>
          <p:txBody>
            <a:bodyPr wrap="none" anchor="ctr"/>
            <a:lstStyle/>
            <a:p>
              <a:pPr algn="ctr">
                <a:defRPr/>
              </a:pPr>
              <a:r>
                <a:rPr lang="en-US" dirty="0" smtClean="0">
                  <a:latin typeface="+mn-lt"/>
                </a:rPr>
                <a:t>                        </a:t>
              </a:r>
              <a:r>
                <a:rPr lang="hu-HU" dirty="0" smtClean="0">
                  <a:latin typeface="+mn-lt"/>
                </a:rPr>
                <a:t>    </a:t>
              </a:r>
              <a:r>
                <a:rPr lang="en-US" dirty="0" smtClean="0">
                  <a:latin typeface="+mn-lt"/>
                </a:rPr>
                <a:t>VAO</a:t>
              </a:r>
              <a:endParaRPr lang="hu-HU" dirty="0">
                <a:latin typeface="+mn-lt"/>
              </a:endParaRPr>
            </a:p>
          </p:txBody>
        </p:sp>
        <p:sp>
          <p:nvSpPr>
            <p:cNvPr id="44" name="Rectangle 8"/>
            <p:cNvSpPr>
              <a:spLocks noChangeArrowheads="1"/>
            </p:cNvSpPr>
            <p:nvPr/>
          </p:nvSpPr>
          <p:spPr bwMode="auto">
            <a:xfrm>
              <a:off x="209379" y="1599642"/>
              <a:ext cx="1511300" cy="1187054"/>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dirty="0">
                  <a:latin typeface="+mn-lt"/>
                </a:rPr>
                <a:t>VBO</a:t>
              </a:r>
            </a:p>
            <a:p>
              <a:pPr algn="ctr">
                <a:defRPr/>
              </a:pPr>
              <a:r>
                <a:rPr lang="en-US" dirty="0" smtClean="0">
                  <a:latin typeface="+mn-lt"/>
                </a:rPr>
                <a:t>Vertex</a:t>
              </a:r>
              <a:endParaRPr lang="hu-HU" dirty="0">
                <a:latin typeface="+mn-lt"/>
              </a:endParaRPr>
            </a:p>
            <a:p>
              <a:pPr algn="ctr">
                <a:defRPr/>
              </a:pPr>
              <a:r>
                <a:rPr lang="en-US" dirty="0" smtClean="0">
                  <a:latin typeface="+mn-lt"/>
                </a:rPr>
                <a:t>B</a:t>
              </a:r>
              <a:r>
                <a:rPr lang="hu-HU" dirty="0" err="1" smtClean="0">
                  <a:latin typeface="+mn-lt"/>
                </a:rPr>
                <a:t>uffer</a:t>
              </a:r>
              <a:endParaRPr lang="hu-HU" dirty="0">
                <a:latin typeface="+mn-lt"/>
              </a:endParaRPr>
            </a:p>
            <a:p>
              <a:pPr algn="ctr">
                <a:defRPr/>
              </a:pPr>
              <a:r>
                <a:rPr lang="en-US" dirty="0" smtClean="0">
                  <a:latin typeface="+mn-lt"/>
                </a:rPr>
                <a:t>O</a:t>
              </a:r>
              <a:r>
                <a:rPr lang="hu-HU" dirty="0" err="1" smtClean="0">
                  <a:latin typeface="+mn-lt"/>
                </a:rPr>
                <a:t>bje</a:t>
              </a:r>
              <a:r>
                <a:rPr lang="en-US" dirty="0" err="1" smtClean="0">
                  <a:latin typeface="+mn-lt"/>
                </a:rPr>
                <a:t>ct</a:t>
              </a:r>
              <a:endParaRPr lang="hu-HU" dirty="0">
                <a:latin typeface="+mn-lt"/>
              </a:endParaRPr>
            </a:p>
          </p:txBody>
        </p:sp>
        <p:sp>
          <p:nvSpPr>
            <p:cNvPr id="60" name="Line 16"/>
            <p:cNvSpPr>
              <a:spLocks noChangeShapeType="1"/>
            </p:cNvSpPr>
            <p:nvPr/>
          </p:nvSpPr>
          <p:spPr bwMode="auto">
            <a:xfrm flipV="1">
              <a:off x="6474076" y="4257589"/>
              <a:ext cx="139214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9228" name="Text Box 17"/>
            <p:cNvSpPr txBox="1">
              <a:spLocks noChangeArrowheads="1"/>
            </p:cNvSpPr>
            <p:nvPr/>
          </p:nvSpPr>
          <p:spPr bwMode="auto">
            <a:xfrm>
              <a:off x="7866220" y="4110921"/>
              <a:ext cx="1217720" cy="715581"/>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050" dirty="0" smtClean="0">
                <a:latin typeface="+mn-lt"/>
              </a:endParaRPr>
            </a:p>
            <a:p>
              <a:pPr algn="ctr"/>
              <a:r>
                <a:rPr lang="hu-HU" altLang="hu-HU" sz="1800" b="1" dirty="0" err="1" smtClean="0">
                  <a:latin typeface="+mn-lt"/>
                </a:rPr>
                <a:t>rasztertár</a:t>
              </a:r>
              <a:endParaRPr lang="hu-HU" altLang="hu-HU" sz="1800" b="1" dirty="0" smtClean="0">
                <a:latin typeface="+mn-lt"/>
              </a:endParaRPr>
            </a:p>
            <a:p>
              <a:endParaRPr lang="hu-HU" altLang="hu-HU" sz="1100" dirty="0">
                <a:latin typeface="+mn-lt"/>
              </a:endParaRPr>
            </a:p>
          </p:txBody>
        </p:sp>
        <p:sp>
          <p:nvSpPr>
            <p:cNvPr id="9229" name="Text Box 21"/>
            <p:cNvSpPr txBox="1">
              <a:spLocks noChangeArrowheads="1"/>
            </p:cNvSpPr>
            <p:nvPr/>
          </p:nvSpPr>
          <p:spPr bwMode="auto">
            <a:xfrm>
              <a:off x="3370238" y="4312913"/>
              <a:ext cx="11539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i="1" dirty="0">
                  <a:latin typeface="+mn-lt"/>
                </a:rPr>
                <a:t>Normalizált</a:t>
              </a:r>
            </a:p>
            <a:p>
              <a:r>
                <a:rPr lang="hu-HU" altLang="hu-HU" sz="1600" i="1" dirty="0">
                  <a:latin typeface="+mn-lt"/>
                </a:rPr>
                <a:t>képernyő</a:t>
              </a:r>
            </a:p>
          </p:txBody>
        </p:sp>
        <p:sp>
          <p:nvSpPr>
            <p:cNvPr id="43" name="Line 15"/>
            <p:cNvSpPr>
              <a:spLocks noChangeShapeType="1"/>
            </p:cNvSpPr>
            <p:nvPr/>
          </p:nvSpPr>
          <p:spPr bwMode="auto">
            <a:xfrm>
              <a:off x="395786" y="2692796"/>
              <a:ext cx="0" cy="4048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8" name="Line 12"/>
            <p:cNvSpPr>
              <a:spLocks noChangeShapeType="1"/>
            </p:cNvSpPr>
            <p:nvPr/>
          </p:nvSpPr>
          <p:spPr bwMode="auto">
            <a:xfrm>
              <a:off x="3168094" y="3692018"/>
              <a:ext cx="202144" cy="855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600">
                <a:latin typeface="+mn-lt"/>
              </a:endParaRPr>
            </a:p>
          </p:txBody>
        </p:sp>
        <p:sp>
          <p:nvSpPr>
            <p:cNvPr id="58" name="Text Box 21"/>
            <p:cNvSpPr txBox="1">
              <a:spLocks noChangeArrowheads="1"/>
            </p:cNvSpPr>
            <p:nvPr/>
          </p:nvSpPr>
          <p:spPr bwMode="auto">
            <a:xfrm>
              <a:off x="6512456" y="4227934"/>
              <a:ext cx="958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i="1" dirty="0" smtClean="0">
                  <a:latin typeface="+mn-lt"/>
                </a:rPr>
                <a:t>Képernyő</a:t>
              </a:r>
            </a:p>
            <a:p>
              <a:r>
                <a:rPr lang="hu-HU" altLang="hu-HU" sz="1600" i="1" dirty="0" smtClean="0">
                  <a:latin typeface="+mn-lt"/>
                </a:rPr>
                <a:t>pixel cím</a:t>
              </a:r>
              <a:endParaRPr lang="hu-HU" altLang="hu-HU" sz="1600" i="1" dirty="0">
                <a:latin typeface="+mn-lt"/>
              </a:endParaRPr>
            </a:p>
          </p:txBody>
        </p:sp>
        <p:grpSp>
          <p:nvGrpSpPr>
            <p:cNvPr id="6" name="Csoportba foglalás 5"/>
            <p:cNvGrpSpPr/>
            <p:nvPr/>
          </p:nvGrpSpPr>
          <p:grpSpPr>
            <a:xfrm>
              <a:off x="108337" y="3106525"/>
              <a:ext cx="3096722" cy="1188095"/>
              <a:chOff x="755570" y="2277072"/>
              <a:chExt cx="3096722" cy="1584126"/>
            </a:xfrm>
          </p:grpSpPr>
          <p:sp>
            <p:nvSpPr>
              <p:cNvPr id="37" name="Rectangle 8"/>
              <p:cNvSpPr>
                <a:spLocks noChangeArrowheads="1"/>
              </p:cNvSpPr>
              <p:nvPr/>
            </p:nvSpPr>
            <p:spPr bwMode="auto">
              <a:xfrm>
                <a:off x="755570" y="2277072"/>
                <a:ext cx="3095625" cy="1584126"/>
              </a:xfrm>
              <a:prstGeom prst="rect">
                <a:avLst/>
              </a:prstGeom>
              <a:solidFill>
                <a:srgbClr val="FF3C2D"/>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endParaRPr lang="en-US" altLang="hu-HU" dirty="0" smtClean="0">
                  <a:latin typeface="+mn-lt"/>
                </a:endParaRPr>
              </a:p>
              <a:p>
                <a:pPr algn="ctr"/>
                <a:r>
                  <a:rPr lang="hu-HU" altLang="hu-HU" dirty="0" smtClean="0">
                    <a:latin typeface="+mn-lt"/>
                  </a:rPr>
                  <a:t>Csúcspont </a:t>
                </a:r>
                <a:r>
                  <a:rPr lang="hu-HU" altLang="hu-HU" dirty="0">
                    <a:latin typeface="+mn-lt"/>
                  </a:rPr>
                  <a:t>árnyaló</a:t>
                </a:r>
              </a:p>
              <a:p>
                <a:pPr algn="ctr"/>
                <a:r>
                  <a:rPr lang="hu-HU" altLang="hu-HU" dirty="0">
                    <a:latin typeface="+mn-lt"/>
                  </a:rPr>
                  <a:t>(</a:t>
                </a:r>
                <a:r>
                  <a:rPr lang="hu-HU" altLang="hu-HU" dirty="0" err="1">
                    <a:latin typeface="+mn-lt"/>
                  </a:rPr>
                  <a:t>vertex</a:t>
                </a:r>
                <a:r>
                  <a:rPr lang="hu-HU" altLang="hu-HU" dirty="0">
                    <a:latin typeface="+mn-lt"/>
                  </a:rPr>
                  <a:t> </a:t>
                </a:r>
                <a:r>
                  <a:rPr lang="hu-HU" altLang="hu-HU" dirty="0" err="1">
                    <a:latin typeface="+mn-lt"/>
                  </a:rPr>
                  <a:t>shader</a:t>
                </a:r>
                <a:r>
                  <a:rPr lang="hu-HU" altLang="hu-HU" dirty="0">
                    <a:latin typeface="+mn-lt"/>
                  </a:rPr>
                  <a:t>)</a:t>
                </a:r>
              </a:p>
            </p:txBody>
          </p:sp>
          <p:sp>
            <p:nvSpPr>
              <p:cNvPr id="5" name="Téglalap 4"/>
              <p:cNvSpPr/>
              <p:nvPr/>
            </p:nvSpPr>
            <p:spPr>
              <a:xfrm>
                <a:off x="769938" y="2277072"/>
                <a:ext cx="3082354" cy="3960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r</a:t>
                </a:r>
                <a:r>
                  <a:rPr lang="en-US" sz="1600" i="1" dirty="0" smtClean="0">
                    <a:solidFill>
                      <a:schemeClr val="tx1"/>
                    </a:solidFill>
                  </a:rPr>
                  <a:t>eg1, reg2, reg3 …: </a:t>
                </a:r>
                <a:r>
                  <a:rPr lang="en-US" sz="1600" i="1" dirty="0" err="1" smtClean="0">
                    <a:solidFill>
                      <a:schemeClr val="tx1"/>
                    </a:solidFill>
                  </a:rPr>
                  <a:t>Attrib</a:t>
                </a:r>
                <a:r>
                  <a:rPr lang="en-US" sz="1600" i="1" dirty="0" err="1">
                    <a:solidFill>
                      <a:schemeClr val="tx1"/>
                    </a:solidFill>
                  </a:rPr>
                  <a:t>A</a:t>
                </a:r>
                <a:r>
                  <a:rPr lang="en-US" sz="1600" i="1" dirty="0" err="1" smtClean="0">
                    <a:solidFill>
                      <a:schemeClr val="tx1"/>
                    </a:solidFill>
                  </a:rPr>
                  <a:t>rray</a:t>
                </a:r>
                <a:endParaRPr lang="en-US" sz="1600" i="1" dirty="0">
                  <a:solidFill>
                    <a:schemeClr val="tx1"/>
                  </a:solidFill>
                </a:endParaRPr>
              </a:p>
            </p:txBody>
          </p:sp>
        </p:grpSp>
        <p:sp>
          <p:nvSpPr>
            <p:cNvPr id="70" name="Line 15"/>
            <p:cNvSpPr>
              <a:spLocks noChangeShapeType="1"/>
            </p:cNvSpPr>
            <p:nvPr/>
          </p:nvSpPr>
          <p:spPr bwMode="auto">
            <a:xfrm>
              <a:off x="1016238" y="2692796"/>
              <a:ext cx="0" cy="4048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2" name="Rectangle 8"/>
            <p:cNvSpPr>
              <a:spLocks noChangeArrowheads="1"/>
            </p:cNvSpPr>
            <p:nvPr/>
          </p:nvSpPr>
          <p:spPr bwMode="auto">
            <a:xfrm>
              <a:off x="108337" y="1664333"/>
              <a:ext cx="1511300" cy="1187054"/>
            </a:xfrm>
            <a:prstGeom prst="rect">
              <a:avLst/>
            </a:prstGeom>
            <a:solidFill>
              <a:schemeClr val="bg1">
                <a:lumMod val="85000"/>
              </a:schemeClr>
            </a:solidFill>
            <a:ln w="38100">
              <a:solidFill>
                <a:schemeClr val="tx1"/>
              </a:solidFill>
              <a:miter lim="800000"/>
              <a:headEnd/>
              <a:tailEnd/>
            </a:ln>
          </p:spPr>
          <p:txBody>
            <a:bodyPr wrap="none" anchor="ctr"/>
            <a:lstStyle/>
            <a:p>
              <a:pPr algn="ctr">
                <a:defRPr/>
              </a:pPr>
              <a:r>
                <a:rPr lang="hu-HU" dirty="0">
                  <a:latin typeface="+mn-lt"/>
                </a:rPr>
                <a:t>VBO</a:t>
              </a:r>
            </a:p>
            <a:p>
              <a:pPr algn="ctr">
                <a:defRPr/>
              </a:pPr>
              <a:r>
                <a:rPr lang="en-US" dirty="0" smtClean="0">
                  <a:latin typeface="+mn-lt"/>
                </a:rPr>
                <a:t>Vertex</a:t>
              </a:r>
              <a:endParaRPr lang="hu-HU" dirty="0">
                <a:latin typeface="+mn-lt"/>
              </a:endParaRPr>
            </a:p>
            <a:p>
              <a:pPr algn="ctr">
                <a:defRPr/>
              </a:pPr>
              <a:r>
                <a:rPr lang="en-US" dirty="0" smtClean="0">
                  <a:latin typeface="+mn-lt"/>
                </a:rPr>
                <a:t>B</a:t>
              </a:r>
              <a:r>
                <a:rPr lang="hu-HU" dirty="0" err="1" smtClean="0">
                  <a:latin typeface="+mn-lt"/>
                </a:rPr>
                <a:t>uffer</a:t>
              </a:r>
              <a:endParaRPr lang="hu-HU" dirty="0">
                <a:latin typeface="+mn-lt"/>
              </a:endParaRPr>
            </a:p>
            <a:p>
              <a:pPr algn="ctr">
                <a:defRPr/>
              </a:pPr>
              <a:r>
                <a:rPr lang="en-US" dirty="0" smtClean="0">
                  <a:latin typeface="+mn-lt"/>
                </a:rPr>
                <a:t>O</a:t>
              </a:r>
              <a:r>
                <a:rPr lang="hu-HU" dirty="0" err="1" smtClean="0">
                  <a:latin typeface="+mn-lt"/>
                </a:rPr>
                <a:t>bje</a:t>
              </a:r>
              <a:r>
                <a:rPr lang="en-US" dirty="0" err="1" smtClean="0">
                  <a:latin typeface="+mn-lt"/>
                </a:rPr>
                <a:t>ct</a:t>
              </a:r>
              <a:endParaRPr lang="hu-HU" dirty="0">
                <a:latin typeface="+mn-lt"/>
              </a:endParaRPr>
            </a:p>
          </p:txBody>
        </p:sp>
        <p:sp>
          <p:nvSpPr>
            <p:cNvPr id="73" name="Text Box 21"/>
            <p:cNvSpPr txBox="1">
              <a:spLocks noChangeArrowheads="1"/>
            </p:cNvSpPr>
            <p:nvPr/>
          </p:nvSpPr>
          <p:spPr bwMode="auto">
            <a:xfrm>
              <a:off x="7802213" y="3291830"/>
              <a:ext cx="6152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1600" dirty="0" smtClean="0">
                  <a:latin typeface="+mn-lt"/>
                </a:rPr>
                <a:t>Pixel </a:t>
              </a:r>
              <a:endParaRPr lang="hu-HU" altLang="hu-HU" sz="1600" dirty="0" smtClean="0">
                <a:latin typeface="+mn-lt"/>
              </a:endParaRPr>
            </a:p>
            <a:p>
              <a:r>
                <a:rPr lang="en-US" altLang="hu-HU" sz="1600" dirty="0" smtClean="0">
                  <a:latin typeface="+mn-lt"/>
                </a:rPr>
                <a:t>s</a:t>
              </a:r>
              <a:r>
                <a:rPr lang="hu-HU" altLang="hu-HU" sz="1600" dirty="0" err="1" smtClean="0">
                  <a:latin typeface="+mn-lt"/>
                </a:rPr>
                <a:t>zín</a:t>
              </a:r>
              <a:endParaRPr lang="hu-HU" altLang="hu-HU" sz="1600" dirty="0">
                <a:latin typeface="+mn-lt"/>
              </a:endParaRPr>
            </a:p>
          </p:txBody>
        </p:sp>
        <p:sp>
          <p:nvSpPr>
            <p:cNvPr id="76" name="Text Box 17"/>
            <p:cNvSpPr txBox="1">
              <a:spLocks noChangeArrowheads="1"/>
            </p:cNvSpPr>
            <p:nvPr/>
          </p:nvSpPr>
          <p:spPr bwMode="auto">
            <a:xfrm>
              <a:off x="7866221" y="3825362"/>
              <a:ext cx="1217719" cy="338554"/>
            </a:xfrm>
            <a:prstGeom prst="rect">
              <a:avLst/>
            </a:prstGeom>
            <a:solidFill>
              <a:srgbClr val="00B0F0"/>
            </a:solidFill>
            <a:ln w="12700">
              <a:solidFill>
                <a:srgbClr val="000000"/>
              </a:solidFill>
              <a:miter lim="800000"/>
              <a:headEnd/>
              <a:tailEnd/>
            </a:ln>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a:latin typeface="+mn-lt"/>
                </a:rPr>
                <a:t> </a:t>
              </a:r>
              <a:r>
                <a:rPr lang="en-US" altLang="hu-HU" sz="1600" dirty="0" err="1" smtClean="0">
                  <a:latin typeface="+mn-lt"/>
                </a:rPr>
                <a:t>Kompozit</a:t>
              </a:r>
              <a:endParaRPr lang="hu-HU" altLang="hu-HU" sz="1800" dirty="0">
                <a:latin typeface="+mn-lt"/>
              </a:endParaRPr>
            </a:p>
          </p:txBody>
        </p:sp>
        <p:sp>
          <p:nvSpPr>
            <p:cNvPr id="9" name="Lefelé nyíl 8"/>
            <p:cNvSpPr/>
            <p:nvPr/>
          </p:nvSpPr>
          <p:spPr>
            <a:xfrm>
              <a:off x="122705" y="1140591"/>
              <a:ext cx="2253300" cy="38191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Line 16"/>
            <p:cNvSpPr>
              <a:spLocks noChangeShapeType="1"/>
            </p:cNvSpPr>
            <p:nvPr/>
          </p:nvSpPr>
          <p:spPr bwMode="auto">
            <a:xfrm>
              <a:off x="7374175" y="2355727"/>
              <a:ext cx="0" cy="810089"/>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80" name="Balra nyíl 79"/>
            <p:cNvSpPr/>
            <p:nvPr/>
          </p:nvSpPr>
          <p:spPr>
            <a:xfrm rot="16200000">
              <a:off x="7373735" y="825482"/>
              <a:ext cx="576021" cy="1153051"/>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81" name="Line 16"/>
            <p:cNvSpPr>
              <a:spLocks noChangeShapeType="1"/>
            </p:cNvSpPr>
            <p:nvPr/>
          </p:nvSpPr>
          <p:spPr bwMode="auto">
            <a:xfrm>
              <a:off x="3101932" y="1140591"/>
              <a:ext cx="0" cy="196379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82" name="Line 16"/>
            <p:cNvSpPr>
              <a:spLocks noChangeShapeType="1"/>
            </p:cNvSpPr>
            <p:nvPr/>
          </p:nvSpPr>
          <p:spPr bwMode="auto">
            <a:xfrm>
              <a:off x="6834115" y="1134193"/>
              <a:ext cx="0" cy="201698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83" name="Text Box 17"/>
            <p:cNvSpPr txBox="1">
              <a:spLocks noChangeArrowheads="1"/>
            </p:cNvSpPr>
            <p:nvPr/>
          </p:nvSpPr>
          <p:spPr bwMode="auto">
            <a:xfrm rot="16200000">
              <a:off x="2383934" y="1931856"/>
              <a:ext cx="1157258"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err="1" smtClean="0">
                  <a:latin typeface="+mn-lt"/>
                </a:rPr>
                <a:t>glUniform</a:t>
              </a:r>
              <a:endParaRPr lang="hu-HU" altLang="hu-HU" sz="1600" dirty="0">
                <a:latin typeface="+mn-lt"/>
              </a:endParaRPr>
            </a:p>
          </p:txBody>
        </p:sp>
        <p:sp>
          <p:nvSpPr>
            <p:cNvPr id="84" name="Text Box 17"/>
            <p:cNvSpPr txBox="1">
              <a:spLocks noChangeArrowheads="1"/>
            </p:cNvSpPr>
            <p:nvPr/>
          </p:nvSpPr>
          <p:spPr bwMode="auto">
            <a:xfrm rot="16200000">
              <a:off x="6106824" y="1866437"/>
              <a:ext cx="1157258"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err="1" smtClean="0">
                  <a:latin typeface="+mn-lt"/>
                </a:rPr>
                <a:t>glUniform</a:t>
              </a:r>
              <a:endParaRPr lang="hu-HU" altLang="hu-HU" sz="1600" dirty="0">
                <a:latin typeface="+mn-lt"/>
              </a:endParaRPr>
            </a:p>
          </p:txBody>
        </p:sp>
        <p:sp>
          <p:nvSpPr>
            <p:cNvPr id="85" name="Rectangle 11"/>
            <p:cNvSpPr>
              <a:spLocks noChangeArrowheads="1"/>
            </p:cNvSpPr>
            <p:nvPr/>
          </p:nvSpPr>
          <p:spPr bwMode="auto">
            <a:xfrm>
              <a:off x="7046419" y="2507286"/>
              <a:ext cx="1173034" cy="343809"/>
            </a:xfrm>
            <a:prstGeom prst="rect">
              <a:avLst/>
            </a:prstGeom>
            <a:solidFill>
              <a:srgbClr val="00B0F0"/>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err="1" smtClean="0">
                  <a:latin typeface="+mn-lt"/>
                </a:rPr>
                <a:t>Sampler</a:t>
              </a:r>
              <a:endParaRPr lang="hu-HU" altLang="hu-HU" sz="1800" dirty="0">
                <a:latin typeface="+mn-lt"/>
              </a:endParaRPr>
            </a:p>
          </p:txBody>
        </p:sp>
        <p:sp>
          <p:nvSpPr>
            <p:cNvPr id="86" name="Line 16"/>
            <p:cNvSpPr>
              <a:spLocks noChangeShapeType="1"/>
            </p:cNvSpPr>
            <p:nvPr/>
          </p:nvSpPr>
          <p:spPr bwMode="auto">
            <a:xfrm>
              <a:off x="4894861" y="1113997"/>
              <a:ext cx="0" cy="19240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11" name="Téglalap 10"/>
            <p:cNvSpPr/>
            <p:nvPr/>
          </p:nvSpPr>
          <p:spPr>
            <a:xfrm rot="16200000">
              <a:off x="4120329" y="1958018"/>
              <a:ext cx="1211037" cy="369332"/>
            </a:xfrm>
            <a:prstGeom prst="rect">
              <a:avLst/>
            </a:prstGeom>
          </p:spPr>
          <p:txBody>
            <a:bodyPr wrap="none">
              <a:spAutoFit/>
            </a:bodyPr>
            <a:lstStyle/>
            <a:p>
              <a:pPr algn="ctr"/>
              <a:r>
                <a:rPr lang="hu-HU" sz="1800" dirty="0" err="1">
                  <a:latin typeface="+mn-lt"/>
                </a:rPr>
                <a:t>glViewport</a:t>
              </a:r>
              <a:endParaRPr lang="en-US" sz="1800" dirty="0">
                <a:latin typeface="+mn-lt"/>
              </a:endParaRPr>
            </a:p>
          </p:txBody>
        </p:sp>
        <p:sp>
          <p:nvSpPr>
            <p:cNvPr id="12" name="Szabadkézi sokszög 11"/>
            <p:cNvSpPr/>
            <p:nvPr/>
          </p:nvSpPr>
          <p:spPr>
            <a:xfrm>
              <a:off x="8226898" y="1127439"/>
              <a:ext cx="305543" cy="1551752"/>
            </a:xfrm>
            <a:custGeom>
              <a:avLst/>
              <a:gdLst>
                <a:gd name="connsiteX0" fmla="*/ 285008 w 285008"/>
                <a:gd name="connsiteY0" fmla="*/ 0 h 2030680"/>
                <a:gd name="connsiteX1" fmla="*/ 285008 w 285008"/>
                <a:gd name="connsiteY1" fmla="*/ 2030680 h 2030680"/>
                <a:gd name="connsiteX2" fmla="*/ 0 w 285008"/>
                <a:gd name="connsiteY2" fmla="*/ 2030680 h 2030680"/>
              </a:gdLst>
              <a:ahLst/>
              <a:cxnLst>
                <a:cxn ang="0">
                  <a:pos x="connsiteX0" y="connsiteY0"/>
                </a:cxn>
                <a:cxn ang="0">
                  <a:pos x="connsiteX1" y="connsiteY1"/>
                </a:cxn>
                <a:cxn ang="0">
                  <a:pos x="connsiteX2" y="connsiteY2"/>
                </a:cxn>
              </a:cxnLst>
              <a:rect l="l" t="t" r="r" b="b"/>
              <a:pathLst>
                <a:path w="285008" h="2030680">
                  <a:moveTo>
                    <a:pt x="285008" y="0"/>
                  </a:moveTo>
                  <a:lnTo>
                    <a:pt x="285008" y="2030680"/>
                  </a:lnTo>
                  <a:lnTo>
                    <a:pt x="0" y="203068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églalap 12"/>
            <p:cNvSpPr/>
            <p:nvPr/>
          </p:nvSpPr>
          <p:spPr>
            <a:xfrm rot="16200000">
              <a:off x="7554155" y="1729221"/>
              <a:ext cx="1636602" cy="369332"/>
            </a:xfrm>
            <a:prstGeom prst="rect">
              <a:avLst/>
            </a:prstGeom>
          </p:spPr>
          <p:txBody>
            <a:bodyPr wrap="none">
              <a:spAutoFit/>
            </a:bodyPr>
            <a:lstStyle/>
            <a:p>
              <a:r>
                <a:rPr lang="hu-HU" altLang="en-US" sz="1800" dirty="0" err="1" smtClean="0">
                  <a:latin typeface="+mn-lt"/>
                  <a:cs typeface="Courier New" panose="02070309020205020404" pitchFamily="49" charset="0"/>
                </a:rPr>
                <a:t>glTexparameter</a:t>
              </a:r>
              <a:endParaRPr lang="en-US" sz="1800" dirty="0">
                <a:latin typeface="+mn-lt"/>
              </a:endParaRPr>
            </a:p>
          </p:txBody>
        </p:sp>
        <p:sp>
          <p:nvSpPr>
            <p:cNvPr id="45" name="Line 16"/>
            <p:cNvSpPr>
              <a:spLocks noChangeShapeType="1"/>
            </p:cNvSpPr>
            <p:nvPr/>
          </p:nvSpPr>
          <p:spPr bwMode="auto">
            <a:xfrm>
              <a:off x="5213934" y="1113589"/>
              <a:ext cx="1" cy="193276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6" name="Téglalap 45"/>
            <p:cNvSpPr/>
            <p:nvPr/>
          </p:nvSpPr>
          <p:spPr>
            <a:xfrm rot="16200000">
              <a:off x="4500158" y="1781371"/>
              <a:ext cx="1366080" cy="646331"/>
            </a:xfrm>
            <a:prstGeom prst="rect">
              <a:avLst/>
            </a:prstGeom>
          </p:spPr>
          <p:txBody>
            <a:bodyPr wrap="none">
              <a:spAutoFit/>
            </a:bodyPr>
            <a:lstStyle/>
            <a:p>
              <a:pPr algn="ctr"/>
              <a:r>
                <a:rPr lang="hu-HU" sz="1800" dirty="0" err="1" smtClean="0">
                  <a:latin typeface="+mn-lt"/>
                </a:rPr>
                <a:t>glPointSi</a:t>
              </a:r>
              <a:r>
                <a:rPr lang="en-US" sz="1800" dirty="0" err="1" smtClean="0">
                  <a:latin typeface="+mn-lt"/>
                </a:rPr>
                <a:t>ze</a:t>
              </a:r>
              <a:endParaRPr lang="en-US" sz="1800" dirty="0">
                <a:latin typeface="+mn-lt"/>
              </a:endParaRPr>
            </a:p>
            <a:p>
              <a:pPr algn="ctr"/>
              <a:r>
                <a:rPr lang="en-US" sz="1800" dirty="0" smtClean="0">
                  <a:latin typeface="+mn-lt"/>
                </a:rPr>
                <a:t> </a:t>
              </a:r>
              <a:r>
                <a:rPr lang="en-US" sz="1800" dirty="0" err="1" smtClean="0">
                  <a:latin typeface="+mn-lt"/>
                </a:rPr>
                <a:t>glLineWidth</a:t>
              </a:r>
              <a:endParaRPr lang="en-US" sz="1800" dirty="0">
                <a:latin typeface="+mn-lt"/>
              </a:endParaRPr>
            </a:p>
          </p:txBody>
        </p:sp>
        <p:sp>
          <p:nvSpPr>
            <p:cNvPr id="47" name="Line 16"/>
            <p:cNvSpPr>
              <a:spLocks noChangeShapeType="1"/>
            </p:cNvSpPr>
            <p:nvPr/>
          </p:nvSpPr>
          <p:spPr bwMode="auto">
            <a:xfrm flipH="1">
              <a:off x="8880323" y="1102965"/>
              <a:ext cx="0" cy="272239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sz="1800">
                <a:latin typeface="+mn-lt"/>
              </a:endParaRPr>
            </a:p>
          </p:txBody>
        </p:sp>
        <p:sp>
          <p:nvSpPr>
            <p:cNvPr id="49" name="Téglalap 48"/>
            <p:cNvSpPr/>
            <p:nvPr/>
          </p:nvSpPr>
          <p:spPr>
            <a:xfrm rot="16200000">
              <a:off x="8063024" y="1864359"/>
              <a:ext cx="1330814" cy="369332"/>
            </a:xfrm>
            <a:prstGeom prst="rect">
              <a:avLst/>
            </a:prstGeom>
          </p:spPr>
          <p:txBody>
            <a:bodyPr wrap="none">
              <a:spAutoFit/>
            </a:bodyPr>
            <a:lstStyle/>
            <a:p>
              <a:r>
                <a:rPr lang="hu-HU" altLang="en-US" sz="1800" dirty="0" err="1" smtClean="0">
                  <a:latin typeface="+mn-lt"/>
                  <a:cs typeface="Courier New" panose="02070309020205020404" pitchFamily="49" charset="0"/>
                </a:rPr>
                <a:t>glBlendFunc</a:t>
              </a:r>
              <a:endParaRPr lang="en-US" sz="1800" dirty="0">
                <a:latin typeface="+mn-lt"/>
              </a:endParaRPr>
            </a:p>
          </p:txBody>
        </p:sp>
        <p:sp>
          <p:nvSpPr>
            <p:cNvPr id="8" name="Szabadkézi sokszög 7"/>
            <p:cNvSpPr/>
            <p:nvPr/>
          </p:nvSpPr>
          <p:spPr>
            <a:xfrm>
              <a:off x="6474076" y="3575166"/>
              <a:ext cx="1892685" cy="248603"/>
            </a:xfrm>
            <a:custGeom>
              <a:avLst/>
              <a:gdLst>
                <a:gd name="connsiteX0" fmla="*/ 0 w 548640"/>
                <a:gd name="connsiteY0" fmla="*/ 0 h 331470"/>
                <a:gd name="connsiteX1" fmla="*/ 548640 w 548640"/>
                <a:gd name="connsiteY1" fmla="*/ 0 h 331470"/>
                <a:gd name="connsiteX2" fmla="*/ 548640 w 548640"/>
                <a:gd name="connsiteY2" fmla="*/ 331470 h 331470"/>
              </a:gdLst>
              <a:ahLst/>
              <a:cxnLst>
                <a:cxn ang="0">
                  <a:pos x="connsiteX0" y="connsiteY0"/>
                </a:cxn>
                <a:cxn ang="0">
                  <a:pos x="connsiteX1" y="connsiteY1"/>
                </a:cxn>
                <a:cxn ang="0">
                  <a:pos x="connsiteX2" y="connsiteY2"/>
                </a:cxn>
              </a:cxnLst>
              <a:rect l="l" t="t" r="r" b="b"/>
              <a:pathLst>
                <a:path w="548640" h="331470">
                  <a:moveTo>
                    <a:pt x="0" y="0"/>
                  </a:moveTo>
                  <a:lnTo>
                    <a:pt x="548640" y="0"/>
                  </a:lnTo>
                  <a:lnTo>
                    <a:pt x="548640" y="331470"/>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11"/>
            <p:cNvSpPr>
              <a:spLocks noChangeArrowheads="1"/>
            </p:cNvSpPr>
            <p:nvPr/>
          </p:nvSpPr>
          <p:spPr bwMode="auto">
            <a:xfrm>
              <a:off x="6631871" y="3168340"/>
              <a:ext cx="1173034" cy="995576"/>
            </a:xfrm>
            <a:prstGeom prst="rect">
              <a:avLst/>
            </a:prstGeom>
            <a:solidFill>
              <a:srgbClr val="19FF19"/>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a:latin typeface="+mn-lt"/>
                </a:rPr>
                <a:t>Pixel</a:t>
              </a:r>
            </a:p>
            <a:p>
              <a:pPr algn="ctr"/>
              <a:r>
                <a:rPr lang="hu-HU" altLang="hu-HU" sz="1600" dirty="0">
                  <a:latin typeface="+mn-lt"/>
                </a:rPr>
                <a:t>árnyaló</a:t>
              </a:r>
            </a:p>
            <a:p>
              <a:pPr algn="ctr"/>
              <a:r>
                <a:rPr lang="hu-HU" altLang="hu-HU" sz="1600" dirty="0">
                  <a:latin typeface="+mn-lt"/>
                </a:rPr>
                <a:t>(</a:t>
              </a:r>
              <a:r>
                <a:rPr lang="hu-HU" altLang="hu-HU" sz="1600" dirty="0" err="1">
                  <a:latin typeface="+mn-lt"/>
                </a:rPr>
                <a:t>fragment</a:t>
              </a:r>
              <a:endParaRPr lang="hu-HU" altLang="hu-HU" sz="1600" dirty="0">
                <a:latin typeface="+mn-lt"/>
              </a:endParaRPr>
            </a:p>
            <a:p>
              <a:pPr algn="ctr"/>
              <a:r>
                <a:rPr lang="en-US" altLang="hu-HU" sz="1600" dirty="0">
                  <a:latin typeface="+mn-lt"/>
                </a:rPr>
                <a:t>s</a:t>
              </a:r>
              <a:r>
                <a:rPr lang="hu-HU" altLang="hu-HU" sz="1600" dirty="0" err="1">
                  <a:latin typeface="+mn-lt"/>
                </a:rPr>
                <a:t>hader</a:t>
              </a:r>
              <a:r>
                <a:rPr lang="hu-HU" altLang="hu-HU" sz="1600" dirty="0">
                  <a:latin typeface="+mn-lt"/>
                </a:rPr>
                <a:t>)</a:t>
              </a:r>
            </a:p>
          </p:txBody>
        </p:sp>
        <p:sp>
          <p:nvSpPr>
            <p:cNvPr id="50" name="Text Box 21"/>
            <p:cNvSpPr txBox="1">
              <a:spLocks noChangeArrowheads="1"/>
            </p:cNvSpPr>
            <p:nvPr/>
          </p:nvSpPr>
          <p:spPr bwMode="auto">
            <a:xfrm>
              <a:off x="7344308" y="2868783"/>
              <a:ext cx="957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hu-HU" sz="1600" dirty="0" smtClean="0">
                  <a:latin typeface="+mn-lt"/>
                </a:rPr>
                <a:t>Texel s</a:t>
              </a:r>
              <a:r>
                <a:rPr lang="hu-HU" altLang="hu-HU" sz="1600" dirty="0" err="1" smtClean="0">
                  <a:latin typeface="+mn-lt"/>
                </a:rPr>
                <a:t>zín</a:t>
              </a:r>
              <a:endParaRPr lang="hu-HU" altLang="hu-HU" sz="1600" dirty="0">
                <a:latin typeface="+mn-lt"/>
              </a:endParaRPr>
            </a:p>
          </p:txBody>
        </p:sp>
        <p:sp>
          <p:nvSpPr>
            <p:cNvPr id="10" name="Jobbra nyíl 9"/>
            <p:cNvSpPr/>
            <p:nvPr/>
          </p:nvSpPr>
          <p:spPr>
            <a:xfrm>
              <a:off x="122706" y="4757470"/>
              <a:ext cx="3441183" cy="3525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Cs</a:t>
              </a:r>
              <a:r>
                <a:rPr lang="hu-HU" sz="1800" dirty="0" err="1" smtClean="0">
                  <a:solidFill>
                    <a:schemeClr val="tx1"/>
                  </a:solidFill>
                </a:rPr>
                <a:t>úcspontok</a:t>
              </a:r>
              <a:endParaRPr lang="en-US" sz="1800" dirty="0">
                <a:solidFill>
                  <a:schemeClr val="tx1"/>
                </a:solidFill>
              </a:endParaRPr>
            </a:p>
          </p:txBody>
        </p:sp>
        <p:sp>
          <p:nvSpPr>
            <p:cNvPr id="52" name="Jobbra nyíl 51"/>
            <p:cNvSpPr/>
            <p:nvPr/>
          </p:nvSpPr>
          <p:spPr>
            <a:xfrm>
              <a:off x="3563889" y="4757470"/>
              <a:ext cx="1650047" cy="3525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smtClean="0">
                  <a:solidFill>
                    <a:schemeClr val="tx1"/>
                  </a:solidFill>
                </a:rPr>
                <a:t>Primitívek</a:t>
              </a:r>
              <a:endParaRPr lang="en-US" sz="1800" dirty="0">
                <a:solidFill>
                  <a:schemeClr val="tx1"/>
                </a:solidFill>
              </a:endParaRPr>
            </a:p>
          </p:txBody>
        </p:sp>
        <p:sp>
          <p:nvSpPr>
            <p:cNvPr id="53" name="Jobbra nyíl 52"/>
            <p:cNvSpPr/>
            <p:nvPr/>
          </p:nvSpPr>
          <p:spPr>
            <a:xfrm>
              <a:off x="5239617" y="4757470"/>
              <a:ext cx="2565289" cy="35256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smtClean="0">
                  <a:solidFill>
                    <a:schemeClr val="tx1"/>
                  </a:solidFill>
                </a:rPr>
                <a:t>Pixelek</a:t>
              </a:r>
              <a:endParaRPr lang="en-US" sz="1800" dirty="0">
                <a:solidFill>
                  <a:schemeClr val="tx1"/>
                </a:solidFill>
              </a:endParaRPr>
            </a:p>
          </p:txBody>
        </p:sp>
        <p:sp>
          <p:nvSpPr>
            <p:cNvPr id="51" name="Text Box 17"/>
            <p:cNvSpPr txBox="1">
              <a:spLocks noChangeArrowheads="1"/>
            </p:cNvSpPr>
            <p:nvPr/>
          </p:nvSpPr>
          <p:spPr bwMode="auto">
            <a:xfrm rot="16200000">
              <a:off x="1970123" y="1953213"/>
              <a:ext cx="1318570" cy="33855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600" dirty="0" err="1" smtClean="0">
                  <a:solidFill>
                    <a:srgbClr val="FF0000"/>
                  </a:solidFill>
                  <a:latin typeface="+mn-lt"/>
                </a:rPr>
                <a:t>glDrawArrays</a:t>
              </a:r>
              <a:endParaRPr lang="hu-HU" altLang="hu-HU" sz="1600" dirty="0">
                <a:solidFill>
                  <a:srgbClr val="FF0000"/>
                </a:solidFill>
                <a:latin typeface="+mn-lt"/>
              </a:endParaRPr>
            </a:p>
          </p:txBody>
        </p:sp>
        <p:sp>
          <p:nvSpPr>
            <p:cNvPr id="3" name="Szabadkézi sokszög 2"/>
            <p:cNvSpPr/>
            <p:nvPr/>
          </p:nvSpPr>
          <p:spPr>
            <a:xfrm>
              <a:off x="1098698" y="1134140"/>
              <a:ext cx="1672855" cy="1878418"/>
            </a:xfrm>
            <a:custGeom>
              <a:avLst/>
              <a:gdLst>
                <a:gd name="connsiteX0" fmla="*/ 1658679 w 1672855"/>
                <a:gd name="connsiteY0" fmla="*/ 0 h 1878418"/>
                <a:gd name="connsiteX1" fmla="*/ 1672855 w 1672855"/>
                <a:gd name="connsiteY1" fmla="*/ 1878418 h 1878418"/>
                <a:gd name="connsiteX2" fmla="*/ 0 w 1672855"/>
                <a:gd name="connsiteY2" fmla="*/ 1878418 h 1878418"/>
              </a:gdLst>
              <a:ahLst/>
              <a:cxnLst>
                <a:cxn ang="0">
                  <a:pos x="connsiteX0" y="connsiteY0"/>
                </a:cxn>
                <a:cxn ang="0">
                  <a:pos x="connsiteX1" y="connsiteY1"/>
                </a:cxn>
                <a:cxn ang="0">
                  <a:pos x="connsiteX2" y="connsiteY2"/>
                </a:cxn>
              </a:cxnLst>
              <a:rect l="l" t="t" r="r" b="b"/>
              <a:pathLst>
                <a:path w="1672855" h="1878418">
                  <a:moveTo>
                    <a:pt x="1658679" y="0"/>
                  </a:moveTo>
                  <a:lnTo>
                    <a:pt x="1672855" y="1878418"/>
                  </a:lnTo>
                  <a:lnTo>
                    <a:pt x="0" y="1878418"/>
                  </a:lnTo>
                </a:path>
              </a:pathLst>
            </a:custGeom>
            <a:noFill/>
            <a:ln>
              <a:solidFill>
                <a:srgbClr val="FF3C2D"/>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108337" y="627534"/>
              <a:ext cx="8964163" cy="51305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800" dirty="0" smtClean="0">
                  <a:solidFill>
                    <a:schemeClr val="tx1"/>
                  </a:solidFill>
                </a:rPr>
                <a:t>CPU program</a:t>
              </a:r>
              <a:endParaRPr lang="en-US" sz="1800" dirty="0">
                <a:solidFill>
                  <a:schemeClr val="tx1"/>
                </a:solidFill>
              </a:endParaRPr>
            </a:p>
          </p:txBody>
        </p:sp>
        <p:sp>
          <p:nvSpPr>
            <p:cNvPr id="78" name="Rectangle 11"/>
            <p:cNvSpPr>
              <a:spLocks noChangeArrowheads="1"/>
            </p:cNvSpPr>
            <p:nvPr/>
          </p:nvSpPr>
          <p:spPr bwMode="auto">
            <a:xfrm>
              <a:off x="7053863" y="1703578"/>
              <a:ext cx="1173034" cy="652149"/>
            </a:xfrm>
            <a:prstGeom prst="rect">
              <a:avLst/>
            </a:prstGeom>
            <a:solidFill>
              <a:schemeClr val="accent3">
                <a:lumMod val="60000"/>
                <a:lumOff val="40000"/>
              </a:schemeClr>
            </a:solidFill>
            <a:ln w="381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hu-HU" altLang="hu-HU" sz="1800" dirty="0" smtClean="0">
                  <a:latin typeface="+mn-lt"/>
                </a:rPr>
                <a:t>Textúra</a:t>
              </a:r>
            </a:p>
            <a:p>
              <a:pPr algn="ctr"/>
              <a:r>
                <a:rPr lang="hu-HU" altLang="hu-HU" sz="1800" dirty="0" smtClean="0">
                  <a:latin typeface="+mn-lt"/>
                </a:rPr>
                <a:t>memória</a:t>
              </a:r>
              <a:endParaRPr lang="hu-HU" altLang="hu-HU" sz="1800" dirty="0">
                <a:latin typeface="+mn-lt"/>
              </a:endParaRPr>
            </a:p>
          </p:txBody>
        </p:sp>
      </p:grpSp>
    </p:spTree>
    <p:extLst>
      <p:ext uri="{BB962C8B-B14F-4D97-AF65-F5344CB8AC3E}">
        <p14:creationId xmlns:p14="http://schemas.microsoft.com/office/powerpoint/2010/main" val="3741947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3468"/>
            <a:ext cx="8229600" cy="857250"/>
          </a:xfrm>
        </p:spPr>
        <p:txBody>
          <a:bodyPr>
            <a:normAutofit/>
          </a:bodyPr>
          <a:lstStyle/>
          <a:p>
            <a:r>
              <a:rPr lang="en-US" dirty="0" smtClean="0">
                <a:solidFill>
                  <a:srgbClr val="FF0000"/>
                </a:solidFill>
              </a:rPr>
              <a:t>Cs</a:t>
            </a:r>
            <a:r>
              <a:rPr lang="hu-HU" dirty="0" err="1" smtClean="0">
                <a:solidFill>
                  <a:srgbClr val="FF0000"/>
                </a:solidFill>
              </a:rPr>
              <a:t>úcspont</a:t>
            </a:r>
            <a:r>
              <a:rPr lang="hu-HU" dirty="0" smtClean="0">
                <a:solidFill>
                  <a:srgbClr val="FF0000"/>
                </a:solidFill>
              </a:rPr>
              <a:t> adat</a:t>
            </a:r>
            <a:r>
              <a:rPr lang="en-US" dirty="0" err="1" smtClean="0">
                <a:solidFill>
                  <a:srgbClr val="FF0000"/>
                </a:solidFill>
              </a:rPr>
              <a:t>folyamok</a:t>
            </a:r>
            <a:endParaRPr lang="en-US" dirty="0">
              <a:solidFill>
                <a:srgbClr val="FF0000"/>
              </a:solidFill>
            </a:endParaRPr>
          </a:p>
        </p:txBody>
      </p:sp>
      <p:sp>
        <p:nvSpPr>
          <p:cNvPr id="3" name="Téglalap 2"/>
          <p:cNvSpPr/>
          <p:nvPr/>
        </p:nvSpPr>
        <p:spPr>
          <a:xfrm>
            <a:off x="281641" y="1349106"/>
            <a:ext cx="1944216" cy="2122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VBO 0</a:t>
            </a:r>
          </a:p>
          <a:p>
            <a:pPr algn="ctr"/>
            <a:r>
              <a:rPr lang="en-US" dirty="0" smtClean="0">
                <a:solidFill>
                  <a:schemeClr val="tx1"/>
                </a:solidFill>
              </a:rPr>
              <a:t>x1, y1</a:t>
            </a:r>
          </a:p>
          <a:p>
            <a:pPr algn="ctr"/>
            <a:r>
              <a:rPr lang="en-US" dirty="0" smtClean="0">
                <a:solidFill>
                  <a:schemeClr val="tx1"/>
                </a:solidFill>
              </a:rPr>
              <a:t>R1, G1, B1</a:t>
            </a:r>
          </a:p>
          <a:p>
            <a:pPr algn="ctr"/>
            <a:r>
              <a:rPr lang="en-US" dirty="0" smtClean="0">
                <a:solidFill>
                  <a:schemeClr val="tx1"/>
                </a:solidFill>
              </a:rPr>
              <a:t>x2, y2</a:t>
            </a:r>
          </a:p>
          <a:p>
            <a:pPr algn="ctr"/>
            <a:r>
              <a:rPr lang="en-US" dirty="0" smtClean="0">
                <a:solidFill>
                  <a:schemeClr val="tx1"/>
                </a:solidFill>
              </a:rPr>
              <a:t>R2, G2, B2</a:t>
            </a:r>
          </a:p>
          <a:p>
            <a:pPr algn="ctr"/>
            <a:r>
              <a:rPr lang="en-US" dirty="0" smtClean="0">
                <a:solidFill>
                  <a:schemeClr val="tx1"/>
                </a:solidFill>
              </a:rPr>
              <a:t>x3, y3</a:t>
            </a:r>
          </a:p>
          <a:p>
            <a:pPr algn="ctr"/>
            <a:r>
              <a:rPr lang="en-US" dirty="0" smtClean="0">
                <a:solidFill>
                  <a:schemeClr val="tx1"/>
                </a:solidFill>
              </a:rPr>
              <a:t>R3, G3, B3</a:t>
            </a:r>
            <a:endParaRPr lang="en-US" dirty="0">
              <a:solidFill>
                <a:schemeClr val="tx1"/>
              </a:solidFill>
            </a:endParaRPr>
          </a:p>
        </p:txBody>
      </p:sp>
      <p:sp>
        <p:nvSpPr>
          <p:cNvPr id="4" name="Téglalap 3"/>
          <p:cNvSpPr/>
          <p:nvPr/>
        </p:nvSpPr>
        <p:spPr>
          <a:xfrm>
            <a:off x="4502662" y="1265172"/>
            <a:ext cx="1944216"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VB</a:t>
            </a:r>
            <a:r>
              <a:rPr lang="hu-HU" dirty="0" smtClean="0">
                <a:solidFill>
                  <a:schemeClr val="tx1"/>
                </a:solidFill>
              </a:rPr>
              <a:t>O</a:t>
            </a:r>
            <a:r>
              <a:rPr lang="en-US" dirty="0" smtClean="0">
                <a:solidFill>
                  <a:schemeClr val="tx1"/>
                </a:solidFill>
              </a:rPr>
              <a:t> 0</a:t>
            </a:r>
          </a:p>
          <a:p>
            <a:pPr algn="ctr"/>
            <a:r>
              <a:rPr lang="en-US" dirty="0" smtClean="0">
                <a:solidFill>
                  <a:schemeClr val="tx1"/>
                </a:solidFill>
              </a:rPr>
              <a:t>x1, y1</a:t>
            </a:r>
          </a:p>
          <a:p>
            <a:pPr algn="ctr"/>
            <a:r>
              <a:rPr lang="en-US" dirty="0" smtClean="0">
                <a:solidFill>
                  <a:schemeClr val="tx1"/>
                </a:solidFill>
              </a:rPr>
              <a:t>x2, y2</a:t>
            </a:r>
          </a:p>
          <a:p>
            <a:pPr algn="ctr"/>
            <a:r>
              <a:rPr lang="en-US" dirty="0" smtClean="0">
                <a:solidFill>
                  <a:schemeClr val="tx1"/>
                </a:solidFill>
              </a:rPr>
              <a:t>x3, y3</a:t>
            </a:r>
          </a:p>
        </p:txBody>
      </p:sp>
      <p:sp>
        <p:nvSpPr>
          <p:cNvPr id="5" name="Téglalap 4"/>
          <p:cNvSpPr/>
          <p:nvPr/>
        </p:nvSpPr>
        <p:spPr>
          <a:xfrm>
            <a:off x="6827000" y="1265172"/>
            <a:ext cx="1944216"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VBO 1</a:t>
            </a:r>
          </a:p>
          <a:p>
            <a:pPr algn="ctr"/>
            <a:r>
              <a:rPr lang="en-US" dirty="0" smtClean="0">
                <a:solidFill>
                  <a:schemeClr val="tx1"/>
                </a:solidFill>
              </a:rPr>
              <a:t>R1, G1, B1</a:t>
            </a:r>
          </a:p>
          <a:p>
            <a:pPr algn="ctr"/>
            <a:r>
              <a:rPr lang="en-US" dirty="0" smtClean="0">
                <a:solidFill>
                  <a:schemeClr val="tx1"/>
                </a:solidFill>
              </a:rPr>
              <a:t>R2, G2, B2</a:t>
            </a:r>
          </a:p>
          <a:p>
            <a:pPr algn="ctr"/>
            <a:r>
              <a:rPr lang="en-US" dirty="0" smtClean="0">
                <a:solidFill>
                  <a:schemeClr val="tx1"/>
                </a:solidFill>
              </a:rPr>
              <a:t>R3, G3, B3</a:t>
            </a:r>
            <a:endParaRPr lang="en-US" dirty="0">
              <a:solidFill>
                <a:schemeClr val="tx1"/>
              </a:solidFill>
            </a:endParaRPr>
          </a:p>
        </p:txBody>
      </p:sp>
      <p:sp>
        <p:nvSpPr>
          <p:cNvPr id="7" name="Téglalap 6"/>
          <p:cNvSpPr/>
          <p:nvPr/>
        </p:nvSpPr>
        <p:spPr>
          <a:xfrm>
            <a:off x="4391472" y="895055"/>
            <a:ext cx="4536504" cy="1808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VAO</a:t>
            </a: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en-US" dirty="0">
              <a:solidFill>
                <a:schemeClr val="tx1"/>
              </a:solidFill>
            </a:endParaRPr>
          </a:p>
        </p:txBody>
      </p:sp>
      <p:cxnSp>
        <p:nvCxnSpPr>
          <p:cNvPr id="24" name="Egyenes összekötő 23"/>
          <p:cNvCxnSpPr/>
          <p:nvPr/>
        </p:nvCxnSpPr>
        <p:spPr>
          <a:xfrm>
            <a:off x="278261" y="1671650"/>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Egyenes összekötő 24"/>
          <p:cNvCxnSpPr/>
          <p:nvPr/>
        </p:nvCxnSpPr>
        <p:spPr>
          <a:xfrm>
            <a:off x="4502662" y="1616211"/>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a:off x="6840252" y="1617859"/>
            <a:ext cx="19442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Szövegdoboz 29"/>
          <p:cNvSpPr txBox="1"/>
          <p:nvPr/>
        </p:nvSpPr>
        <p:spPr>
          <a:xfrm>
            <a:off x="2951821" y="3575652"/>
            <a:ext cx="1525418" cy="400110"/>
          </a:xfrm>
          <a:prstGeom prst="rect">
            <a:avLst/>
          </a:prstGeom>
          <a:noFill/>
          <a:ln>
            <a:solidFill>
              <a:schemeClr val="tx1"/>
            </a:solidFill>
          </a:ln>
        </p:spPr>
        <p:txBody>
          <a:bodyPr wrap="none" rtlCol="0">
            <a:spAutoFit/>
          </a:bodyPr>
          <a:lstStyle/>
          <a:p>
            <a:r>
              <a:rPr lang="en-US" dirty="0" err="1" smtClean="0">
                <a:latin typeface="Calibri" panose="020F0502020204030204" pitchFamily="34" charset="0"/>
              </a:rPr>
              <a:t>Attrib</a:t>
            </a:r>
            <a:r>
              <a:rPr lang="en-US" dirty="0" err="1">
                <a:latin typeface="Calibri" panose="020F0502020204030204" pitchFamily="34" charset="0"/>
              </a:rPr>
              <a:t>A</a:t>
            </a:r>
            <a:r>
              <a:rPr lang="en-US" dirty="0" err="1" smtClean="0">
                <a:latin typeface="Calibri" panose="020F0502020204030204" pitchFamily="34" charset="0"/>
              </a:rPr>
              <a:t>rray</a:t>
            </a:r>
            <a:r>
              <a:rPr lang="en-US" dirty="0" smtClean="0">
                <a:latin typeface="Calibri" panose="020F0502020204030204" pitchFamily="34" charset="0"/>
              </a:rPr>
              <a:t> 0</a:t>
            </a:r>
            <a:endParaRPr lang="en-US" dirty="0">
              <a:latin typeface="Calibri" panose="020F0502020204030204" pitchFamily="34" charset="0"/>
            </a:endParaRPr>
          </a:p>
        </p:txBody>
      </p:sp>
      <p:sp>
        <p:nvSpPr>
          <p:cNvPr id="31" name="Szövegdoboz 30"/>
          <p:cNvSpPr txBox="1"/>
          <p:nvPr/>
        </p:nvSpPr>
        <p:spPr>
          <a:xfrm>
            <a:off x="5220073" y="3575651"/>
            <a:ext cx="1525418" cy="400110"/>
          </a:xfrm>
          <a:prstGeom prst="rect">
            <a:avLst/>
          </a:prstGeom>
          <a:noFill/>
          <a:ln>
            <a:solidFill>
              <a:schemeClr val="tx1"/>
            </a:solidFill>
          </a:ln>
        </p:spPr>
        <p:txBody>
          <a:bodyPr wrap="none" rtlCol="0">
            <a:spAutoFit/>
          </a:bodyPr>
          <a:lstStyle/>
          <a:p>
            <a:r>
              <a:rPr lang="en-US" dirty="0" err="1" smtClean="0">
                <a:latin typeface="Calibri" panose="020F0502020204030204" pitchFamily="34" charset="0"/>
              </a:rPr>
              <a:t>Attrib</a:t>
            </a:r>
            <a:r>
              <a:rPr lang="en-US" dirty="0" err="1">
                <a:latin typeface="Calibri" panose="020F0502020204030204" pitchFamily="34" charset="0"/>
              </a:rPr>
              <a:t>A</a:t>
            </a:r>
            <a:r>
              <a:rPr lang="en-US" dirty="0" err="1" smtClean="0">
                <a:latin typeface="Calibri" panose="020F0502020204030204" pitchFamily="34" charset="0"/>
              </a:rPr>
              <a:t>rray</a:t>
            </a:r>
            <a:r>
              <a:rPr lang="en-US" dirty="0" smtClean="0">
                <a:latin typeface="Calibri" panose="020F0502020204030204" pitchFamily="34" charset="0"/>
              </a:rPr>
              <a:t> 1</a:t>
            </a:r>
            <a:endParaRPr lang="en-US" dirty="0">
              <a:latin typeface="Calibri" panose="020F0502020204030204" pitchFamily="34" charset="0"/>
            </a:endParaRPr>
          </a:p>
        </p:txBody>
      </p:sp>
      <p:sp>
        <p:nvSpPr>
          <p:cNvPr id="38" name="Téglalap 37"/>
          <p:cNvSpPr/>
          <p:nvPr/>
        </p:nvSpPr>
        <p:spPr>
          <a:xfrm>
            <a:off x="1727684" y="4254795"/>
            <a:ext cx="6588732" cy="774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dirty="0" err="1" smtClean="0">
                <a:solidFill>
                  <a:schemeClr val="tx1"/>
                </a:solidFill>
              </a:rPr>
              <a:t>Vertex</a:t>
            </a:r>
            <a:r>
              <a:rPr lang="hu-HU" sz="2400" dirty="0" smtClean="0">
                <a:solidFill>
                  <a:schemeClr val="tx1"/>
                </a:solidFill>
              </a:rPr>
              <a:t> </a:t>
            </a:r>
            <a:r>
              <a:rPr lang="hu-HU" sz="2400" dirty="0" err="1" smtClean="0">
                <a:solidFill>
                  <a:schemeClr val="tx1"/>
                </a:solidFill>
              </a:rPr>
              <a:t>shader</a:t>
            </a:r>
            <a:endParaRPr lang="en-US" sz="2400" dirty="0">
              <a:solidFill>
                <a:schemeClr val="tx1"/>
              </a:solidFill>
            </a:endParaRPr>
          </a:p>
        </p:txBody>
      </p:sp>
      <p:sp>
        <p:nvSpPr>
          <p:cNvPr id="39" name="Szövegdoboz 38"/>
          <p:cNvSpPr txBox="1"/>
          <p:nvPr/>
        </p:nvSpPr>
        <p:spPr>
          <a:xfrm>
            <a:off x="2951821" y="4110771"/>
            <a:ext cx="891013" cy="400110"/>
          </a:xfrm>
          <a:prstGeom prst="rect">
            <a:avLst/>
          </a:prstGeom>
          <a:solidFill>
            <a:schemeClr val="bg1"/>
          </a:solidFill>
        </p:spPr>
        <p:txBody>
          <a:bodyPr wrap="none" rtlCol="0">
            <a:spAutoFit/>
          </a:bodyPr>
          <a:lstStyle/>
          <a:p>
            <a:r>
              <a:rPr lang="hu-HU" dirty="0" err="1">
                <a:latin typeface="Calibri" panose="020F0502020204030204" pitchFamily="34" charset="0"/>
              </a:rPr>
              <a:t>i</a:t>
            </a:r>
            <a:r>
              <a:rPr lang="hu-HU" dirty="0" err="1" smtClean="0">
                <a:latin typeface="Calibri" panose="020F0502020204030204" pitchFamily="34" charset="0"/>
              </a:rPr>
              <a:t>n</a:t>
            </a:r>
            <a:r>
              <a:rPr lang="hu-HU" dirty="0" smtClean="0">
                <a:latin typeface="Calibri" panose="020F0502020204030204" pitchFamily="34" charset="0"/>
              </a:rPr>
              <a:t> var1</a:t>
            </a:r>
            <a:endParaRPr lang="en-US" dirty="0">
              <a:latin typeface="Calibri" panose="020F0502020204030204" pitchFamily="34" charset="0"/>
            </a:endParaRPr>
          </a:p>
        </p:txBody>
      </p:sp>
      <p:sp>
        <p:nvSpPr>
          <p:cNvPr id="6" name="Téglalap 5"/>
          <p:cNvSpPr/>
          <p:nvPr/>
        </p:nvSpPr>
        <p:spPr>
          <a:xfrm>
            <a:off x="107505" y="735546"/>
            <a:ext cx="2304255" cy="27807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VAO</a:t>
            </a: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hu-HU" dirty="0" smtClean="0">
              <a:solidFill>
                <a:schemeClr val="tx1"/>
              </a:solidFill>
            </a:endParaRPr>
          </a:p>
          <a:p>
            <a:pPr algn="ctr"/>
            <a:endParaRPr lang="hu-HU" dirty="0">
              <a:solidFill>
                <a:schemeClr val="tx1"/>
              </a:solidFill>
            </a:endParaRPr>
          </a:p>
          <a:p>
            <a:pPr algn="ctr"/>
            <a:endParaRPr lang="en-US" dirty="0">
              <a:solidFill>
                <a:schemeClr val="tx1"/>
              </a:solidFill>
            </a:endParaRPr>
          </a:p>
        </p:txBody>
      </p:sp>
      <p:sp>
        <p:nvSpPr>
          <p:cNvPr id="41" name="Szabadkézi sokszög 40"/>
          <p:cNvSpPr/>
          <p:nvPr/>
        </p:nvSpPr>
        <p:spPr>
          <a:xfrm>
            <a:off x="1781066" y="1833514"/>
            <a:ext cx="1736035" cy="1769165"/>
          </a:xfrm>
          <a:custGeom>
            <a:avLst/>
            <a:gdLst>
              <a:gd name="connsiteX0" fmla="*/ 0 w 1245704"/>
              <a:gd name="connsiteY0" fmla="*/ 0 h 2358887"/>
              <a:gd name="connsiteX1" fmla="*/ 1245704 w 1245704"/>
              <a:gd name="connsiteY1" fmla="*/ 0 h 2358887"/>
              <a:gd name="connsiteX2" fmla="*/ 1245704 w 1245704"/>
              <a:gd name="connsiteY2" fmla="*/ 2358887 h 2358887"/>
              <a:gd name="connsiteX0" fmla="*/ 0 w 1736035"/>
              <a:gd name="connsiteY0" fmla="*/ 0 h 2358887"/>
              <a:gd name="connsiteX1" fmla="*/ 1245704 w 1736035"/>
              <a:gd name="connsiteY1" fmla="*/ 0 h 2358887"/>
              <a:gd name="connsiteX2" fmla="*/ 1736035 w 1736035"/>
              <a:gd name="connsiteY2" fmla="*/ 2358887 h 2358887"/>
            </a:gdLst>
            <a:ahLst/>
            <a:cxnLst>
              <a:cxn ang="0">
                <a:pos x="connsiteX0" y="connsiteY0"/>
              </a:cxn>
              <a:cxn ang="0">
                <a:pos x="connsiteX1" y="connsiteY1"/>
              </a:cxn>
              <a:cxn ang="0">
                <a:pos x="connsiteX2" y="connsiteY2"/>
              </a:cxn>
            </a:cxnLst>
            <a:rect l="l" t="t" r="r" b="b"/>
            <a:pathLst>
              <a:path w="1736035" h="2358887">
                <a:moveTo>
                  <a:pt x="0" y="0"/>
                </a:moveTo>
                <a:lnTo>
                  <a:pt x="1245704" y="0"/>
                </a:lnTo>
                <a:lnTo>
                  <a:pt x="1736035" y="2358887"/>
                </a:lnTo>
              </a:path>
            </a:pathLst>
          </a:custGeom>
          <a:noFill/>
          <a:ln w="571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43" name="Egyenes összekötő nyíllal 42"/>
          <p:cNvCxnSpPr/>
          <p:nvPr/>
        </p:nvCxnSpPr>
        <p:spPr>
          <a:xfrm>
            <a:off x="1781066" y="2388805"/>
            <a:ext cx="1386779"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Egyenes összekötő nyíllal 43"/>
          <p:cNvCxnSpPr/>
          <p:nvPr/>
        </p:nvCxnSpPr>
        <p:spPr>
          <a:xfrm>
            <a:off x="1781066" y="2984093"/>
            <a:ext cx="1566799"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a:stCxn id="4" idx="2"/>
          </p:cNvCxnSpPr>
          <p:nvPr/>
        </p:nvCxnSpPr>
        <p:spPr>
          <a:xfrm flipH="1">
            <a:off x="4211960" y="2561317"/>
            <a:ext cx="1262810" cy="1041362"/>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 name="Szabadkézi sokszög 46"/>
          <p:cNvSpPr/>
          <p:nvPr/>
        </p:nvSpPr>
        <p:spPr>
          <a:xfrm>
            <a:off x="1968284" y="2152736"/>
            <a:ext cx="3507670" cy="1418126"/>
          </a:xfrm>
          <a:custGeom>
            <a:avLst/>
            <a:gdLst>
              <a:gd name="connsiteX0" fmla="*/ 0 w 1245704"/>
              <a:gd name="connsiteY0" fmla="*/ 0 h 2358887"/>
              <a:gd name="connsiteX1" fmla="*/ 1245704 w 1245704"/>
              <a:gd name="connsiteY1" fmla="*/ 0 h 2358887"/>
              <a:gd name="connsiteX2" fmla="*/ 1245704 w 1245704"/>
              <a:gd name="connsiteY2" fmla="*/ 2358887 h 2358887"/>
              <a:gd name="connsiteX0" fmla="*/ 0 w 2801692"/>
              <a:gd name="connsiteY0" fmla="*/ 0 h 3072554"/>
              <a:gd name="connsiteX1" fmla="*/ 1245704 w 2801692"/>
              <a:gd name="connsiteY1" fmla="*/ 0 h 3072554"/>
              <a:gd name="connsiteX2" fmla="*/ 2801692 w 2801692"/>
              <a:gd name="connsiteY2" fmla="*/ 3072554 h 3072554"/>
            </a:gdLst>
            <a:ahLst/>
            <a:cxnLst>
              <a:cxn ang="0">
                <a:pos x="connsiteX0" y="connsiteY0"/>
              </a:cxn>
              <a:cxn ang="0">
                <a:pos x="connsiteX1" y="connsiteY1"/>
              </a:cxn>
              <a:cxn ang="0">
                <a:pos x="connsiteX2" y="connsiteY2"/>
              </a:cxn>
            </a:cxnLst>
            <a:rect l="l" t="t" r="r" b="b"/>
            <a:pathLst>
              <a:path w="2801692" h="3072554">
                <a:moveTo>
                  <a:pt x="0" y="0"/>
                </a:moveTo>
                <a:lnTo>
                  <a:pt x="1245704" y="0"/>
                </a:lnTo>
                <a:lnTo>
                  <a:pt x="2801692" y="3072554"/>
                </a:lnTo>
              </a:path>
            </a:pathLst>
          </a:custGeom>
          <a:noFill/>
          <a:ln w="57150">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0" name="Egyenes összekötő nyíllal 49"/>
          <p:cNvCxnSpPr/>
          <p:nvPr/>
        </p:nvCxnSpPr>
        <p:spPr>
          <a:xfrm>
            <a:off x="1961086" y="2692477"/>
            <a:ext cx="225087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Egyenes összekötő nyíllal 51"/>
          <p:cNvCxnSpPr/>
          <p:nvPr/>
        </p:nvCxnSpPr>
        <p:spPr>
          <a:xfrm>
            <a:off x="1968284" y="3246825"/>
            <a:ext cx="2978192"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H="1">
            <a:off x="6446878" y="2561316"/>
            <a:ext cx="1185462" cy="101433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8" name="Szövegdoboz 57"/>
          <p:cNvSpPr txBox="1"/>
          <p:nvPr/>
        </p:nvSpPr>
        <p:spPr>
          <a:xfrm>
            <a:off x="5220073" y="4095023"/>
            <a:ext cx="891013" cy="400110"/>
          </a:xfrm>
          <a:prstGeom prst="rect">
            <a:avLst/>
          </a:prstGeom>
          <a:solidFill>
            <a:schemeClr val="bg1"/>
          </a:solidFill>
        </p:spPr>
        <p:txBody>
          <a:bodyPr wrap="none" rtlCol="0">
            <a:spAutoFit/>
          </a:bodyPr>
          <a:lstStyle/>
          <a:p>
            <a:r>
              <a:rPr lang="hu-HU" dirty="0" err="1">
                <a:latin typeface="Calibri" panose="020F0502020204030204" pitchFamily="34" charset="0"/>
              </a:rPr>
              <a:t>i</a:t>
            </a:r>
            <a:r>
              <a:rPr lang="hu-HU" dirty="0" err="1" smtClean="0">
                <a:latin typeface="Calibri" panose="020F0502020204030204" pitchFamily="34" charset="0"/>
              </a:rPr>
              <a:t>n</a:t>
            </a:r>
            <a:r>
              <a:rPr lang="hu-HU" dirty="0" smtClean="0">
                <a:latin typeface="Calibri" panose="020F0502020204030204" pitchFamily="34" charset="0"/>
              </a:rPr>
              <a:t> var2</a:t>
            </a:r>
            <a:endParaRPr lang="en-US" dirty="0">
              <a:latin typeface="Calibri" panose="020F0502020204030204" pitchFamily="34" charset="0"/>
            </a:endParaRPr>
          </a:p>
        </p:txBody>
      </p:sp>
      <p:cxnSp>
        <p:nvCxnSpPr>
          <p:cNvPr id="59" name="Egyenes összekötő nyíllal 58"/>
          <p:cNvCxnSpPr/>
          <p:nvPr/>
        </p:nvCxnSpPr>
        <p:spPr>
          <a:xfrm>
            <a:off x="3167844" y="3879649"/>
            <a:ext cx="0" cy="37514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p:nvPr/>
        </p:nvCxnSpPr>
        <p:spPr>
          <a:xfrm>
            <a:off x="5479369" y="3867894"/>
            <a:ext cx="0" cy="37514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Téglalap 61"/>
          <p:cNvSpPr/>
          <p:nvPr/>
        </p:nvSpPr>
        <p:spPr>
          <a:xfrm>
            <a:off x="5080116" y="2918442"/>
            <a:ext cx="3079689" cy="369332"/>
          </a:xfrm>
          <a:prstGeom prst="rect">
            <a:avLst/>
          </a:prstGeom>
        </p:spPr>
        <p:txBody>
          <a:bodyPr wrap="none">
            <a:spAutoFit/>
          </a:bodyPr>
          <a:lstStyle/>
          <a:p>
            <a:r>
              <a:rPr lang="en-US" altLang="hu-HU" sz="1800" b="1" dirty="0" err="1">
                <a:solidFill>
                  <a:srgbClr val="00B050"/>
                </a:solidFill>
                <a:latin typeface="Courier New" pitchFamily="49" charset="0"/>
                <a:cs typeface="Courier New" pitchFamily="49" charset="0"/>
              </a:rPr>
              <a:t>glVertexAttribPointer</a:t>
            </a:r>
            <a:endParaRPr lang="en-US" sz="1800" dirty="0">
              <a:solidFill>
                <a:srgbClr val="00B050"/>
              </a:solidFill>
            </a:endParaRPr>
          </a:p>
        </p:txBody>
      </p:sp>
      <p:sp>
        <p:nvSpPr>
          <p:cNvPr id="63" name="Szövegdoboz 62"/>
          <p:cNvSpPr txBox="1"/>
          <p:nvPr/>
        </p:nvSpPr>
        <p:spPr>
          <a:xfrm>
            <a:off x="453484" y="924238"/>
            <a:ext cx="1593770" cy="461665"/>
          </a:xfrm>
          <a:prstGeom prst="rect">
            <a:avLst/>
          </a:prstGeom>
          <a:noFill/>
        </p:spPr>
        <p:txBody>
          <a:bodyPr wrap="none" rtlCol="0">
            <a:spAutoFit/>
          </a:bodyPr>
          <a:lstStyle/>
          <a:p>
            <a:r>
              <a:rPr lang="hu-HU" sz="2400" dirty="0" err="1" smtClean="0">
                <a:latin typeface="+mn-lt"/>
              </a:rPr>
              <a:t>interleaved</a:t>
            </a:r>
            <a:endParaRPr lang="en-US" sz="2400" dirty="0">
              <a:latin typeface="+mn-lt"/>
            </a:endParaRPr>
          </a:p>
        </p:txBody>
      </p:sp>
      <p:sp>
        <p:nvSpPr>
          <p:cNvPr id="29" name="Szövegdoboz 28"/>
          <p:cNvSpPr txBox="1"/>
          <p:nvPr/>
        </p:nvSpPr>
        <p:spPr>
          <a:xfrm>
            <a:off x="7198298" y="3570861"/>
            <a:ext cx="1571905" cy="400110"/>
          </a:xfrm>
          <a:prstGeom prst="rect">
            <a:avLst/>
          </a:prstGeom>
          <a:noFill/>
          <a:ln>
            <a:solidFill>
              <a:schemeClr val="tx1"/>
            </a:solidFill>
          </a:ln>
        </p:spPr>
        <p:txBody>
          <a:bodyPr wrap="none" rtlCol="0">
            <a:spAutoFit/>
          </a:bodyPr>
          <a:lstStyle/>
          <a:p>
            <a:r>
              <a:rPr lang="en-US" dirty="0" err="1" smtClean="0">
                <a:latin typeface="Calibri" panose="020F0502020204030204" pitchFamily="34" charset="0"/>
              </a:rPr>
              <a:t>Attrib</a:t>
            </a:r>
            <a:r>
              <a:rPr lang="en-US" dirty="0" err="1">
                <a:latin typeface="Calibri" panose="020F0502020204030204" pitchFamily="34" charset="0"/>
              </a:rPr>
              <a:t>A</a:t>
            </a:r>
            <a:r>
              <a:rPr lang="en-US" dirty="0" err="1" smtClean="0">
                <a:latin typeface="Calibri" panose="020F0502020204030204" pitchFamily="34" charset="0"/>
              </a:rPr>
              <a:t>rray</a:t>
            </a:r>
            <a:r>
              <a:rPr lang="en-US" dirty="0" smtClean="0">
                <a:latin typeface="Calibri" panose="020F0502020204030204" pitchFamily="34" charset="0"/>
              </a:rPr>
              <a:t> …</a:t>
            </a:r>
            <a:endParaRPr lang="en-US" dirty="0">
              <a:latin typeface="Calibri" panose="020F0502020204030204" pitchFamily="34" charset="0"/>
            </a:endParaRPr>
          </a:p>
        </p:txBody>
      </p:sp>
      <p:sp>
        <p:nvSpPr>
          <p:cNvPr id="32" name="Szövegdoboz 31"/>
          <p:cNvSpPr txBox="1"/>
          <p:nvPr/>
        </p:nvSpPr>
        <p:spPr>
          <a:xfrm>
            <a:off x="332771" y="3488344"/>
            <a:ext cx="3055123" cy="830997"/>
          </a:xfrm>
          <a:prstGeom prst="rect">
            <a:avLst/>
          </a:prstGeom>
          <a:noFill/>
        </p:spPr>
        <p:txBody>
          <a:bodyPr wrap="square" rtlCol="0">
            <a:spAutoFit/>
          </a:bodyPr>
          <a:lstStyle/>
          <a:p>
            <a:r>
              <a:rPr lang="en-US" sz="2400" dirty="0" smtClean="0">
                <a:latin typeface="+mn-lt"/>
              </a:rPr>
              <a:t>Vertex </a:t>
            </a:r>
            <a:r>
              <a:rPr lang="en-US" sz="2400" dirty="0" err="1" smtClean="0">
                <a:latin typeface="+mn-lt"/>
              </a:rPr>
              <a:t>shader</a:t>
            </a:r>
            <a:endParaRPr lang="en-US" sz="2400" dirty="0" smtClean="0">
              <a:latin typeface="+mn-lt"/>
            </a:endParaRPr>
          </a:p>
          <a:p>
            <a:r>
              <a:rPr lang="en-US" sz="2400" dirty="0" smtClean="0">
                <a:latin typeface="+mn-lt"/>
              </a:rPr>
              <a:t>Input registers</a:t>
            </a:r>
            <a:endParaRPr lang="en-US" sz="2400" dirty="0">
              <a:latin typeface="+mn-lt"/>
            </a:endParaRPr>
          </a:p>
        </p:txBody>
      </p:sp>
    </p:spTree>
    <p:extLst>
      <p:ext uri="{BB962C8B-B14F-4D97-AF65-F5344CB8AC3E}">
        <p14:creationId xmlns:p14="http://schemas.microsoft.com/office/powerpoint/2010/main" val="1142303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1" grpId="0" animBg="1"/>
      <p:bldP spid="47" grpId="0" animBg="1"/>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68483"/>
            <a:ext cx="9144000" cy="857250"/>
          </a:xfrm>
        </p:spPr>
        <p:txBody>
          <a:bodyPr>
            <a:normAutofit fontScale="90000"/>
          </a:bodyPr>
          <a:lstStyle/>
          <a:p>
            <a:r>
              <a:rPr lang="hu-HU" dirty="0" smtClean="0">
                <a:solidFill>
                  <a:srgbClr val="FF0000"/>
                </a:solidFill>
              </a:rPr>
              <a:t>Rajzolás: </a:t>
            </a:r>
            <a:r>
              <a:rPr lang="hu-HU" dirty="0" err="1" smtClean="0">
                <a:solidFill>
                  <a:srgbClr val="FF0000"/>
                </a:solidFill>
              </a:rPr>
              <a:t>glDrawArrays</a:t>
            </a:r>
            <a:r>
              <a:rPr lang="en-US" dirty="0" smtClean="0">
                <a:solidFill>
                  <a:srgbClr val="FF0000"/>
                </a:solidFill>
              </a:rPr>
              <a:t>, OpenGL </a:t>
            </a:r>
            <a:r>
              <a:rPr lang="en-US" dirty="0" err="1" smtClean="0">
                <a:solidFill>
                  <a:srgbClr val="FF0000"/>
                </a:solidFill>
              </a:rPr>
              <a:t>primit</a:t>
            </a:r>
            <a:r>
              <a:rPr lang="hu-HU" dirty="0" smtClean="0">
                <a:solidFill>
                  <a:srgbClr val="FF0000"/>
                </a:solidFill>
              </a:rPr>
              <a:t>ívek</a:t>
            </a:r>
            <a:endParaRPr lang="hu-HU" dirty="0">
              <a:solidFill>
                <a:srgbClr val="FF0000"/>
              </a:solidFill>
            </a:endParaRPr>
          </a:p>
        </p:txBody>
      </p:sp>
      <p:sp>
        <p:nvSpPr>
          <p:cNvPr id="4" name="Oval 3"/>
          <p:cNvSpPr>
            <a:spLocks noChangeArrowheads="1"/>
          </p:cNvSpPr>
          <p:nvPr/>
        </p:nvSpPr>
        <p:spPr bwMode="auto">
          <a:xfrm>
            <a:off x="1051359" y="2242988"/>
            <a:ext cx="139700" cy="104775"/>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600">
              <a:latin typeface="+mn-lt"/>
            </a:endParaRPr>
          </a:p>
        </p:txBody>
      </p:sp>
      <p:sp>
        <p:nvSpPr>
          <p:cNvPr id="5" name="Oval 4"/>
          <p:cNvSpPr>
            <a:spLocks noChangeArrowheads="1"/>
          </p:cNvSpPr>
          <p:nvPr/>
        </p:nvSpPr>
        <p:spPr bwMode="auto">
          <a:xfrm>
            <a:off x="1584759" y="2128688"/>
            <a:ext cx="139700" cy="104775"/>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600"/>
          </a:p>
        </p:txBody>
      </p:sp>
      <p:sp>
        <p:nvSpPr>
          <p:cNvPr id="6" name="Oval 5"/>
          <p:cNvSpPr>
            <a:spLocks noChangeArrowheads="1"/>
          </p:cNvSpPr>
          <p:nvPr/>
        </p:nvSpPr>
        <p:spPr bwMode="auto">
          <a:xfrm>
            <a:off x="1432359" y="2414438"/>
            <a:ext cx="139700" cy="104775"/>
          </a:xfrm>
          <a:prstGeom prst="ellipse">
            <a:avLst/>
          </a:prstGeom>
          <a:solidFill>
            <a:schemeClr val="accent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endParaRPr lang="hu-HU" altLang="hu-HU" sz="1600">
              <a:latin typeface="+mn-lt"/>
            </a:endParaRPr>
          </a:p>
        </p:txBody>
      </p:sp>
      <p:sp>
        <p:nvSpPr>
          <p:cNvPr id="7" name="Line 6"/>
          <p:cNvSpPr>
            <a:spLocks noChangeShapeType="1"/>
          </p:cNvSpPr>
          <p:nvPr/>
        </p:nvSpPr>
        <p:spPr bwMode="auto">
          <a:xfrm>
            <a:off x="2690378" y="2128688"/>
            <a:ext cx="825500" cy="35361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sz="1600"/>
          </a:p>
        </p:txBody>
      </p:sp>
      <p:sp>
        <p:nvSpPr>
          <p:cNvPr id="8" name="Line 7"/>
          <p:cNvSpPr>
            <a:spLocks noChangeShapeType="1"/>
          </p:cNvSpPr>
          <p:nvPr/>
        </p:nvSpPr>
        <p:spPr bwMode="auto">
          <a:xfrm>
            <a:off x="2918978" y="2128688"/>
            <a:ext cx="977900" cy="17680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hu-HU" sz="1600"/>
          </a:p>
        </p:txBody>
      </p:sp>
      <p:sp>
        <p:nvSpPr>
          <p:cNvPr id="9" name="Freeform 8"/>
          <p:cNvSpPr>
            <a:spLocks/>
          </p:cNvSpPr>
          <p:nvPr/>
        </p:nvSpPr>
        <p:spPr bwMode="auto">
          <a:xfrm>
            <a:off x="4963132" y="2066775"/>
            <a:ext cx="1296988" cy="531355"/>
          </a:xfrm>
          <a:custGeom>
            <a:avLst/>
            <a:gdLst>
              <a:gd name="T0" fmla="*/ 0 w 817"/>
              <a:gd name="T1" fmla="*/ 2147483647 h 577"/>
              <a:gd name="T2" fmla="*/ 2147483647 w 817"/>
              <a:gd name="T3" fmla="*/ 0 h 577"/>
              <a:gd name="T4" fmla="*/ 2147483647 w 817"/>
              <a:gd name="T5" fmla="*/ 2147483647 h 577"/>
              <a:gd name="T6" fmla="*/ 0 w 817"/>
              <a:gd name="T7" fmla="*/ 2147483647 h 577"/>
              <a:gd name="T8" fmla="*/ 2147483647 w 817"/>
              <a:gd name="T9" fmla="*/ 2147483647 h 577"/>
              <a:gd name="T10" fmla="*/ 0 60000 65536"/>
              <a:gd name="T11" fmla="*/ 0 60000 65536"/>
              <a:gd name="T12" fmla="*/ 0 60000 65536"/>
              <a:gd name="T13" fmla="*/ 0 60000 65536"/>
              <a:gd name="T14" fmla="*/ 0 60000 65536"/>
              <a:gd name="T15" fmla="*/ 0 w 817"/>
              <a:gd name="T16" fmla="*/ 0 h 577"/>
              <a:gd name="T17" fmla="*/ 817 w 817"/>
              <a:gd name="T18" fmla="*/ 577 h 577"/>
            </a:gdLst>
            <a:ahLst/>
            <a:cxnLst>
              <a:cxn ang="T10">
                <a:pos x="T0" y="T1"/>
              </a:cxn>
              <a:cxn ang="T11">
                <a:pos x="T2" y="T3"/>
              </a:cxn>
              <a:cxn ang="T12">
                <a:pos x="T4" y="T5"/>
              </a:cxn>
              <a:cxn ang="T13">
                <a:pos x="T6" y="T7"/>
              </a:cxn>
              <a:cxn ang="T14">
                <a:pos x="T8" y="T9"/>
              </a:cxn>
            </a:cxnLst>
            <a:rect l="T15" t="T16" r="T17" b="T18"/>
            <a:pathLst>
              <a:path w="817" h="577">
                <a:moveTo>
                  <a:pt x="0" y="528"/>
                </a:moveTo>
                <a:lnTo>
                  <a:pt x="240" y="0"/>
                </a:lnTo>
                <a:lnTo>
                  <a:pt x="816" y="336"/>
                </a:lnTo>
                <a:lnTo>
                  <a:pt x="0" y="192"/>
                </a:lnTo>
                <a:lnTo>
                  <a:pt x="576" y="576"/>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sz="1600"/>
          </a:p>
        </p:txBody>
      </p:sp>
      <p:sp>
        <p:nvSpPr>
          <p:cNvPr id="10" name="Freeform 9"/>
          <p:cNvSpPr>
            <a:spLocks/>
          </p:cNvSpPr>
          <p:nvPr/>
        </p:nvSpPr>
        <p:spPr bwMode="auto">
          <a:xfrm rot="18931691">
            <a:off x="6876444" y="2070117"/>
            <a:ext cx="1049542" cy="633355"/>
          </a:xfrm>
          <a:custGeom>
            <a:avLst/>
            <a:gdLst>
              <a:gd name="T0" fmla="*/ 2147483647 w 721"/>
              <a:gd name="T1" fmla="*/ 0 h 913"/>
              <a:gd name="T2" fmla="*/ 0 w 721"/>
              <a:gd name="T3" fmla="*/ 2147483647 h 913"/>
              <a:gd name="T4" fmla="*/ 2147483647 w 721"/>
              <a:gd name="T5" fmla="*/ 2147483647 h 913"/>
              <a:gd name="T6" fmla="*/ 2147483647 w 721"/>
              <a:gd name="T7" fmla="*/ 2147483647 h 913"/>
              <a:gd name="T8" fmla="*/ 2147483647 w 721"/>
              <a:gd name="T9" fmla="*/ 2147483647 h 913"/>
              <a:gd name="T10" fmla="*/ 2147483647 w 721"/>
              <a:gd name="T11" fmla="*/ 0 h 913"/>
              <a:gd name="T12" fmla="*/ 0 60000 65536"/>
              <a:gd name="T13" fmla="*/ 0 60000 65536"/>
              <a:gd name="T14" fmla="*/ 0 60000 65536"/>
              <a:gd name="T15" fmla="*/ 0 60000 65536"/>
              <a:gd name="T16" fmla="*/ 0 60000 65536"/>
              <a:gd name="T17" fmla="*/ 0 60000 65536"/>
              <a:gd name="T18" fmla="*/ 0 w 721"/>
              <a:gd name="T19" fmla="*/ 0 h 913"/>
              <a:gd name="T20" fmla="*/ 721 w 721"/>
              <a:gd name="T21" fmla="*/ 913 h 913"/>
            </a:gdLst>
            <a:ahLst/>
            <a:cxnLst>
              <a:cxn ang="T12">
                <a:pos x="T0" y="T1"/>
              </a:cxn>
              <a:cxn ang="T13">
                <a:pos x="T2" y="T3"/>
              </a:cxn>
              <a:cxn ang="T14">
                <a:pos x="T4" y="T5"/>
              </a:cxn>
              <a:cxn ang="T15">
                <a:pos x="T6" y="T7"/>
              </a:cxn>
              <a:cxn ang="T16">
                <a:pos x="T8" y="T9"/>
              </a:cxn>
              <a:cxn ang="T17">
                <a:pos x="T10" y="T11"/>
              </a:cxn>
            </a:cxnLst>
            <a:rect l="T18" t="T19" r="T20" b="T21"/>
            <a:pathLst>
              <a:path w="721" h="913">
                <a:moveTo>
                  <a:pt x="480" y="0"/>
                </a:moveTo>
                <a:lnTo>
                  <a:pt x="0" y="48"/>
                </a:lnTo>
                <a:lnTo>
                  <a:pt x="720" y="384"/>
                </a:lnTo>
                <a:lnTo>
                  <a:pt x="672" y="912"/>
                </a:lnTo>
                <a:lnTo>
                  <a:pt x="192" y="528"/>
                </a:lnTo>
                <a:lnTo>
                  <a:pt x="480" y="0"/>
                </a:lnTo>
              </a:path>
            </a:pathLst>
          </a:custGeom>
          <a:noFill/>
          <a:ln w="28575"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hu-HU" sz="1600"/>
          </a:p>
        </p:txBody>
      </p:sp>
      <p:grpSp>
        <p:nvGrpSpPr>
          <p:cNvPr id="11" name="Csoportba foglalás 10"/>
          <p:cNvGrpSpPr/>
          <p:nvPr/>
        </p:nvGrpSpPr>
        <p:grpSpPr>
          <a:xfrm>
            <a:off x="3287278" y="3416847"/>
            <a:ext cx="1906588" cy="1342146"/>
            <a:chOff x="3287278" y="4231760"/>
            <a:chExt cx="1906588" cy="2135187"/>
          </a:xfrm>
        </p:grpSpPr>
        <p:sp>
          <p:nvSpPr>
            <p:cNvPr id="12" name="Freeform 11"/>
            <p:cNvSpPr>
              <a:spLocks/>
            </p:cNvSpPr>
            <p:nvPr/>
          </p:nvSpPr>
          <p:spPr bwMode="auto">
            <a:xfrm>
              <a:off x="3287278" y="4231760"/>
              <a:ext cx="1677988" cy="839787"/>
            </a:xfrm>
            <a:custGeom>
              <a:avLst/>
              <a:gdLst>
                <a:gd name="T0" fmla="*/ 2147483647 w 1057"/>
                <a:gd name="T1" fmla="*/ 2147483647 h 529"/>
                <a:gd name="T2" fmla="*/ 0 w 1057"/>
                <a:gd name="T3" fmla="*/ 2147483647 h 529"/>
                <a:gd name="T4" fmla="*/ 2147483647 w 1057"/>
                <a:gd name="T5" fmla="*/ 0 h 529"/>
                <a:gd name="T6" fmla="*/ 2147483647 w 1057"/>
                <a:gd name="T7" fmla="*/ 2147483647 h 529"/>
                <a:gd name="T8" fmla="*/ 0 60000 65536"/>
                <a:gd name="T9" fmla="*/ 0 60000 65536"/>
                <a:gd name="T10" fmla="*/ 0 60000 65536"/>
                <a:gd name="T11" fmla="*/ 0 60000 65536"/>
                <a:gd name="T12" fmla="*/ 0 w 1057"/>
                <a:gd name="T13" fmla="*/ 0 h 529"/>
                <a:gd name="T14" fmla="*/ 1057 w 1057"/>
                <a:gd name="T15" fmla="*/ 529 h 529"/>
              </a:gdLst>
              <a:ahLst/>
              <a:cxnLst>
                <a:cxn ang="T8">
                  <a:pos x="T0" y="T1"/>
                </a:cxn>
                <a:cxn ang="T9">
                  <a:pos x="T2" y="T3"/>
                </a:cxn>
                <a:cxn ang="T10">
                  <a:pos x="T4" y="T5"/>
                </a:cxn>
                <a:cxn ang="T11">
                  <a:pos x="T6" y="T7"/>
                </a:cxn>
              </a:cxnLst>
              <a:rect l="T12" t="T13" r="T14" b="T15"/>
              <a:pathLst>
                <a:path w="1057" h="529">
                  <a:moveTo>
                    <a:pt x="384" y="528"/>
                  </a:moveTo>
                  <a:lnTo>
                    <a:pt x="0" y="96"/>
                  </a:lnTo>
                  <a:lnTo>
                    <a:pt x="1056" y="0"/>
                  </a:lnTo>
                  <a:lnTo>
                    <a:pt x="384" y="5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hu-HU" sz="1600"/>
            </a:p>
          </p:txBody>
        </p:sp>
        <p:sp>
          <p:nvSpPr>
            <p:cNvPr id="13" name="Freeform 12"/>
            <p:cNvSpPr>
              <a:spLocks/>
            </p:cNvSpPr>
            <p:nvPr/>
          </p:nvSpPr>
          <p:spPr bwMode="auto">
            <a:xfrm>
              <a:off x="3896878" y="4231760"/>
              <a:ext cx="1068388" cy="992187"/>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14" name="Freeform 13"/>
            <p:cNvSpPr>
              <a:spLocks/>
            </p:cNvSpPr>
            <p:nvPr/>
          </p:nvSpPr>
          <p:spPr bwMode="auto">
            <a:xfrm>
              <a:off x="3515878" y="5069960"/>
              <a:ext cx="1068388" cy="1296987"/>
            </a:xfrm>
            <a:custGeom>
              <a:avLst/>
              <a:gdLst>
                <a:gd name="T0" fmla="*/ 2147483647 w 673"/>
                <a:gd name="T1" fmla="*/ 0 h 817"/>
                <a:gd name="T2" fmla="*/ 2147483647 w 673"/>
                <a:gd name="T3" fmla="*/ 2147483647 h 817"/>
                <a:gd name="T4" fmla="*/ 0 w 673"/>
                <a:gd name="T5" fmla="*/ 2147483647 h 817"/>
                <a:gd name="T6" fmla="*/ 2147483647 w 673"/>
                <a:gd name="T7" fmla="*/ 0 h 817"/>
                <a:gd name="T8" fmla="*/ 0 60000 65536"/>
                <a:gd name="T9" fmla="*/ 0 60000 65536"/>
                <a:gd name="T10" fmla="*/ 0 60000 65536"/>
                <a:gd name="T11" fmla="*/ 0 60000 65536"/>
                <a:gd name="T12" fmla="*/ 0 w 673"/>
                <a:gd name="T13" fmla="*/ 0 h 817"/>
                <a:gd name="T14" fmla="*/ 673 w 673"/>
                <a:gd name="T15" fmla="*/ 817 h 817"/>
              </a:gdLst>
              <a:ahLst/>
              <a:cxnLst>
                <a:cxn ang="T8">
                  <a:pos x="T0" y="T1"/>
                </a:cxn>
                <a:cxn ang="T9">
                  <a:pos x="T2" y="T3"/>
                </a:cxn>
                <a:cxn ang="T10">
                  <a:pos x="T4" y="T5"/>
                </a:cxn>
                <a:cxn ang="T11">
                  <a:pos x="T6" y="T7"/>
                </a:cxn>
              </a:cxnLst>
              <a:rect l="T12" t="T13" r="T14" b="T15"/>
              <a:pathLst>
                <a:path w="673" h="817">
                  <a:moveTo>
                    <a:pt x="240" y="0"/>
                  </a:moveTo>
                  <a:lnTo>
                    <a:pt x="672" y="96"/>
                  </a:lnTo>
                  <a:lnTo>
                    <a:pt x="0" y="816"/>
                  </a:lnTo>
                  <a:lnTo>
                    <a:pt x="240" y="0"/>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15" name="Freeform 14"/>
            <p:cNvSpPr>
              <a:spLocks/>
            </p:cNvSpPr>
            <p:nvPr/>
          </p:nvSpPr>
          <p:spPr bwMode="auto">
            <a:xfrm>
              <a:off x="3515878" y="5222360"/>
              <a:ext cx="1677988" cy="1144587"/>
            </a:xfrm>
            <a:custGeom>
              <a:avLst/>
              <a:gdLst>
                <a:gd name="T0" fmla="*/ 2147483647 w 1057"/>
                <a:gd name="T1" fmla="*/ 2147483647 h 721"/>
                <a:gd name="T2" fmla="*/ 2147483647 w 1057"/>
                <a:gd name="T3" fmla="*/ 0 h 721"/>
                <a:gd name="T4" fmla="*/ 0 w 1057"/>
                <a:gd name="T5" fmla="*/ 2147483647 h 721"/>
                <a:gd name="T6" fmla="*/ 2147483647 w 1057"/>
                <a:gd name="T7" fmla="*/ 2147483647 h 721"/>
                <a:gd name="T8" fmla="*/ 0 60000 65536"/>
                <a:gd name="T9" fmla="*/ 0 60000 65536"/>
                <a:gd name="T10" fmla="*/ 0 60000 65536"/>
                <a:gd name="T11" fmla="*/ 0 60000 65536"/>
                <a:gd name="T12" fmla="*/ 0 w 1057"/>
                <a:gd name="T13" fmla="*/ 0 h 721"/>
                <a:gd name="T14" fmla="*/ 1057 w 1057"/>
                <a:gd name="T15" fmla="*/ 721 h 721"/>
              </a:gdLst>
              <a:ahLst/>
              <a:cxnLst>
                <a:cxn ang="T8">
                  <a:pos x="T0" y="T1"/>
                </a:cxn>
                <a:cxn ang="T9">
                  <a:pos x="T2" y="T3"/>
                </a:cxn>
                <a:cxn ang="T10">
                  <a:pos x="T4" y="T5"/>
                </a:cxn>
                <a:cxn ang="T11">
                  <a:pos x="T6" y="T7"/>
                </a:cxn>
              </a:cxnLst>
              <a:rect l="T12" t="T13" r="T14" b="T15"/>
              <a:pathLst>
                <a:path w="1057" h="721">
                  <a:moveTo>
                    <a:pt x="1056" y="624"/>
                  </a:moveTo>
                  <a:lnTo>
                    <a:pt x="672" y="0"/>
                  </a:lnTo>
                  <a:lnTo>
                    <a:pt x="0" y="720"/>
                  </a:lnTo>
                  <a:lnTo>
                    <a:pt x="1056" y="624"/>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hu-HU" sz="1600"/>
            </a:p>
          </p:txBody>
        </p:sp>
      </p:grpSp>
      <p:sp>
        <p:nvSpPr>
          <p:cNvPr id="16" name="Freeform 15"/>
          <p:cNvSpPr>
            <a:spLocks/>
          </p:cNvSpPr>
          <p:nvPr/>
        </p:nvSpPr>
        <p:spPr bwMode="auto">
          <a:xfrm>
            <a:off x="830225" y="3576832"/>
            <a:ext cx="1220788" cy="488686"/>
          </a:xfrm>
          <a:custGeom>
            <a:avLst/>
            <a:gdLst>
              <a:gd name="T0" fmla="*/ 2147483647 w 769"/>
              <a:gd name="T1" fmla="*/ 2147483647 h 529"/>
              <a:gd name="T2" fmla="*/ 2147483647 w 769"/>
              <a:gd name="T3" fmla="*/ 0 h 529"/>
              <a:gd name="T4" fmla="*/ 0 w 769"/>
              <a:gd name="T5" fmla="*/ 2147483647 h 529"/>
              <a:gd name="T6" fmla="*/ 2147483647 w 769"/>
              <a:gd name="T7" fmla="*/ 2147483647 h 529"/>
              <a:gd name="T8" fmla="*/ 0 60000 65536"/>
              <a:gd name="T9" fmla="*/ 0 60000 65536"/>
              <a:gd name="T10" fmla="*/ 0 60000 65536"/>
              <a:gd name="T11" fmla="*/ 0 60000 65536"/>
              <a:gd name="T12" fmla="*/ 0 w 769"/>
              <a:gd name="T13" fmla="*/ 0 h 529"/>
              <a:gd name="T14" fmla="*/ 769 w 769"/>
              <a:gd name="T15" fmla="*/ 529 h 529"/>
            </a:gdLst>
            <a:ahLst/>
            <a:cxnLst>
              <a:cxn ang="T8">
                <a:pos x="T0" y="T1"/>
              </a:cxn>
              <a:cxn ang="T9">
                <a:pos x="T2" y="T3"/>
              </a:cxn>
              <a:cxn ang="T10">
                <a:pos x="T4" y="T5"/>
              </a:cxn>
              <a:cxn ang="T11">
                <a:pos x="T6" y="T7"/>
              </a:cxn>
            </a:cxnLst>
            <a:rect l="T12" t="T13" r="T14" b="T15"/>
            <a:pathLst>
              <a:path w="769" h="529">
                <a:moveTo>
                  <a:pt x="768" y="458"/>
                </a:moveTo>
                <a:lnTo>
                  <a:pt x="489" y="0"/>
                </a:lnTo>
                <a:lnTo>
                  <a:pt x="0" y="528"/>
                </a:lnTo>
                <a:lnTo>
                  <a:pt x="768" y="458"/>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hu-HU" sz="1600"/>
          </a:p>
        </p:txBody>
      </p:sp>
      <p:sp>
        <p:nvSpPr>
          <p:cNvPr id="17" name="Freeform 16"/>
          <p:cNvSpPr>
            <a:spLocks/>
          </p:cNvSpPr>
          <p:nvPr/>
        </p:nvSpPr>
        <p:spPr bwMode="auto">
          <a:xfrm>
            <a:off x="1058825" y="4110920"/>
            <a:ext cx="1068388" cy="577370"/>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grpSp>
        <p:nvGrpSpPr>
          <p:cNvPr id="22" name="Csoportba foglalás 21"/>
          <p:cNvGrpSpPr/>
          <p:nvPr/>
        </p:nvGrpSpPr>
        <p:grpSpPr>
          <a:xfrm>
            <a:off x="6594673" y="3416847"/>
            <a:ext cx="1982788" cy="1342147"/>
            <a:chOff x="6594673" y="4231760"/>
            <a:chExt cx="1982788" cy="2135187"/>
          </a:xfrm>
        </p:grpSpPr>
        <p:sp>
          <p:nvSpPr>
            <p:cNvPr id="18" name="Freeform 17"/>
            <p:cNvSpPr>
              <a:spLocks/>
            </p:cNvSpPr>
            <p:nvPr/>
          </p:nvSpPr>
          <p:spPr bwMode="auto">
            <a:xfrm>
              <a:off x="6899473" y="4231760"/>
              <a:ext cx="1677988" cy="839787"/>
            </a:xfrm>
            <a:custGeom>
              <a:avLst/>
              <a:gdLst>
                <a:gd name="T0" fmla="*/ 2147483647 w 1057"/>
                <a:gd name="T1" fmla="*/ 2147483647 h 529"/>
                <a:gd name="T2" fmla="*/ 0 w 1057"/>
                <a:gd name="T3" fmla="*/ 2147483647 h 529"/>
                <a:gd name="T4" fmla="*/ 2147483647 w 1057"/>
                <a:gd name="T5" fmla="*/ 0 h 529"/>
                <a:gd name="T6" fmla="*/ 2147483647 w 1057"/>
                <a:gd name="T7" fmla="*/ 2147483647 h 529"/>
                <a:gd name="T8" fmla="*/ 0 60000 65536"/>
                <a:gd name="T9" fmla="*/ 0 60000 65536"/>
                <a:gd name="T10" fmla="*/ 0 60000 65536"/>
                <a:gd name="T11" fmla="*/ 0 60000 65536"/>
                <a:gd name="T12" fmla="*/ 0 w 1057"/>
                <a:gd name="T13" fmla="*/ 0 h 529"/>
                <a:gd name="T14" fmla="*/ 1057 w 1057"/>
                <a:gd name="T15" fmla="*/ 529 h 529"/>
              </a:gdLst>
              <a:ahLst/>
              <a:cxnLst>
                <a:cxn ang="T8">
                  <a:pos x="T0" y="T1"/>
                </a:cxn>
                <a:cxn ang="T9">
                  <a:pos x="T2" y="T3"/>
                </a:cxn>
                <a:cxn ang="T10">
                  <a:pos x="T4" y="T5"/>
                </a:cxn>
                <a:cxn ang="T11">
                  <a:pos x="T6" y="T7"/>
                </a:cxn>
              </a:cxnLst>
              <a:rect l="T12" t="T13" r="T14" b="T15"/>
              <a:pathLst>
                <a:path w="1057" h="529">
                  <a:moveTo>
                    <a:pt x="384" y="528"/>
                  </a:moveTo>
                  <a:lnTo>
                    <a:pt x="0" y="96"/>
                  </a:lnTo>
                  <a:lnTo>
                    <a:pt x="1056" y="0"/>
                  </a:lnTo>
                  <a:lnTo>
                    <a:pt x="384" y="528"/>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hu-HU" sz="1600"/>
            </a:p>
          </p:txBody>
        </p:sp>
        <p:sp>
          <p:nvSpPr>
            <p:cNvPr id="19" name="Freeform 18"/>
            <p:cNvSpPr>
              <a:spLocks/>
            </p:cNvSpPr>
            <p:nvPr/>
          </p:nvSpPr>
          <p:spPr bwMode="auto">
            <a:xfrm>
              <a:off x="7509073" y="4231760"/>
              <a:ext cx="1068388" cy="992187"/>
            </a:xfrm>
            <a:custGeom>
              <a:avLst/>
              <a:gdLst>
                <a:gd name="T0" fmla="*/ 0 w 673"/>
                <a:gd name="T1" fmla="*/ 2147483647 h 625"/>
                <a:gd name="T2" fmla="*/ 2147483647 w 673"/>
                <a:gd name="T3" fmla="*/ 2147483647 h 625"/>
                <a:gd name="T4" fmla="*/ 2147483647 w 673"/>
                <a:gd name="T5" fmla="*/ 0 h 625"/>
                <a:gd name="T6" fmla="*/ 0 w 673"/>
                <a:gd name="T7" fmla="*/ 2147483647 h 625"/>
                <a:gd name="T8" fmla="*/ 0 60000 65536"/>
                <a:gd name="T9" fmla="*/ 0 60000 65536"/>
                <a:gd name="T10" fmla="*/ 0 60000 65536"/>
                <a:gd name="T11" fmla="*/ 0 60000 65536"/>
                <a:gd name="T12" fmla="*/ 0 w 673"/>
                <a:gd name="T13" fmla="*/ 0 h 625"/>
                <a:gd name="T14" fmla="*/ 673 w 673"/>
                <a:gd name="T15" fmla="*/ 625 h 625"/>
              </a:gdLst>
              <a:ahLst/>
              <a:cxnLst>
                <a:cxn ang="T8">
                  <a:pos x="T0" y="T1"/>
                </a:cxn>
                <a:cxn ang="T9">
                  <a:pos x="T2" y="T3"/>
                </a:cxn>
                <a:cxn ang="T10">
                  <a:pos x="T4" y="T5"/>
                </a:cxn>
                <a:cxn ang="T11">
                  <a:pos x="T6" y="T7"/>
                </a:cxn>
              </a:cxnLst>
              <a:rect l="T12" t="T13" r="T14" b="T15"/>
              <a:pathLst>
                <a:path w="673" h="625">
                  <a:moveTo>
                    <a:pt x="0" y="528"/>
                  </a:moveTo>
                  <a:lnTo>
                    <a:pt x="432" y="624"/>
                  </a:lnTo>
                  <a:lnTo>
                    <a:pt x="672" y="0"/>
                  </a:lnTo>
                  <a:lnTo>
                    <a:pt x="0" y="528"/>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20" name="Freeform 19"/>
            <p:cNvSpPr>
              <a:spLocks/>
            </p:cNvSpPr>
            <p:nvPr/>
          </p:nvSpPr>
          <p:spPr bwMode="auto">
            <a:xfrm>
              <a:off x="7128073" y="5069960"/>
              <a:ext cx="1068388" cy="1296987"/>
            </a:xfrm>
            <a:custGeom>
              <a:avLst/>
              <a:gdLst>
                <a:gd name="T0" fmla="*/ 2147483647 w 673"/>
                <a:gd name="T1" fmla="*/ 0 h 817"/>
                <a:gd name="T2" fmla="*/ 2147483647 w 673"/>
                <a:gd name="T3" fmla="*/ 2147483647 h 817"/>
                <a:gd name="T4" fmla="*/ 0 w 673"/>
                <a:gd name="T5" fmla="*/ 2147483647 h 817"/>
                <a:gd name="T6" fmla="*/ 2147483647 w 673"/>
                <a:gd name="T7" fmla="*/ 0 h 817"/>
                <a:gd name="T8" fmla="*/ 0 60000 65536"/>
                <a:gd name="T9" fmla="*/ 0 60000 65536"/>
                <a:gd name="T10" fmla="*/ 0 60000 65536"/>
                <a:gd name="T11" fmla="*/ 0 60000 65536"/>
                <a:gd name="T12" fmla="*/ 0 w 673"/>
                <a:gd name="T13" fmla="*/ 0 h 817"/>
                <a:gd name="T14" fmla="*/ 673 w 673"/>
                <a:gd name="T15" fmla="*/ 817 h 817"/>
              </a:gdLst>
              <a:ahLst/>
              <a:cxnLst>
                <a:cxn ang="T8">
                  <a:pos x="T0" y="T1"/>
                </a:cxn>
                <a:cxn ang="T9">
                  <a:pos x="T2" y="T3"/>
                </a:cxn>
                <a:cxn ang="T10">
                  <a:pos x="T4" y="T5"/>
                </a:cxn>
                <a:cxn ang="T11">
                  <a:pos x="T6" y="T7"/>
                </a:cxn>
              </a:cxnLst>
              <a:rect l="T12" t="T13" r="T14" b="T15"/>
              <a:pathLst>
                <a:path w="673" h="817">
                  <a:moveTo>
                    <a:pt x="240" y="0"/>
                  </a:moveTo>
                  <a:lnTo>
                    <a:pt x="672" y="96"/>
                  </a:lnTo>
                  <a:lnTo>
                    <a:pt x="0" y="816"/>
                  </a:lnTo>
                  <a:lnTo>
                    <a:pt x="240" y="0"/>
                  </a:lnTo>
                </a:path>
              </a:pathLst>
            </a:custGeom>
            <a:gradFill rotWithShape="0">
              <a:gsLst>
                <a:gs pos="0">
                  <a:srgbClr val="FC0128"/>
                </a:gs>
                <a:gs pos="100000">
                  <a:srgbClr val="4B000C"/>
                </a:gs>
              </a:gsLst>
              <a:lin ang="2700000" scaled="1"/>
            </a:gradFill>
            <a:ln w="12700" cap="rnd" cmpd="sng">
              <a:solidFill>
                <a:schemeClr val="tx1"/>
              </a:solidFill>
              <a:prstDash val="solid"/>
              <a:round/>
              <a:headEnd type="none" w="med" len="med"/>
              <a:tailEnd type="none" w="med" len="med"/>
            </a:ln>
          </p:spPr>
          <p:txBody>
            <a:bodyPr/>
            <a:lstStyle/>
            <a:p>
              <a:endParaRPr lang="hu-HU" sz="1600"/>
            </a:p>
          </p:txBody>
        </p:sp>
        <p:sp>
          <p:nvSpPr>
            <p:cNvPr id="21" name="Freeform 20"/>
            <p:cNvSpPr>
              <a:spLocks/>
            </p:cNvSpPr>
            <p:nvPr/>
          </p:nvSpPr>
          <p:spPr bwMode="auto">
            <a:xfrm>
              <a:off x="6594673" y="5069960"/>
              <a:ext cx="915988" cy="1296987"/>
            </a:xfrm>
            <a:custGeom>
              <a:avLst/>
              <a:gdLst>
                <a:gd name="T0" fmla="*/ 0 w 577"/>
                <a:gd name="T1" fmla="*/ 2147483647 h 817"/>
                <a:gd name="T2" fmla="*/ 2147483647 w 577"/>
                <a:gd name="T3" fmla="*/ 0 h 817"/>
                <a:gd name="T4" fmla="*/ 2147483647 w 577"/>
                <a:gd name="T5" fmla="*/ 2147483647 h 817"/>
                <a:gd name="T6" fmla="*/ 0 w 577"/>
                <a:gd name="T7" fmla="*/ 2147483647 h 817"/>
                <a:gd name="T8" fmla="*/ 0 60000 65536"/>
                <a:gd name="T9" fmla="*/ 0 60000 65536"/>
                <a:gd name="T10" fmla="*/ 0 60000 65536"/>
                <a:gd name="T11" fmla="*/ 0 60000 65536"/>
                <a:gd name="T12" fmla="*/ 0 w 577"/>
                <a:gd name="T13" fmla="*/ 0 h 817"/>
                <a:gd name="T14" fmla="*/ 577 w 577"/>
                <a:gd name="T15" fmla="*/ 817 h 817"/>
              </a:gdLst>
              <a:ahLst/>
              <a:cxnLst>
                <a:cxn ang="T8">
                  <a:pos x="T0" y="T1"/>
                </a:cxn>
                <a:cxn ang="T9">
                  <a:pos x="T2" y="T3"/>
                </a:cxn>
                <a:cxn ang="T10">
                  <a:pos x="T4" y="T5"/>
                </a:cxn>
                <a:cxn ang="T11">
                  <a:pos x="T6" y="T7"/>
                </a:cxn>
              </a:cxnLst>
              <a:rect l="T12" t="T13" r="T14" b="T15"/>
              <a:pathLst>
                <a:path w="577" h="817">
                  <a:moveTo>
                    <a:pt x="0" y="528"/>
                  </a:moveTo>
                  <a:lnTo>
                    <a:pt x="576" y="0"/>
                  </a:lnTo>
                  <a:lnTo>
                    <a:pt x="336" y="816"/>
                  </a:lnTo>
                  <a:lnTo>
                    <a:pt x="0" y="528"/>
                  </a:lnTo>
                </a:path>
              </a:pathLst>
            </a:custGeom>
            <a:solidFill>
              <a:srgbClr val="6A6700"/>
            </a:solidFill>
            <a:ln w="12700" cap="rnd" cmpd="sng">
              <a:solidFill>
                <a:schemeClr val="tx1"/>
              </a:solidFill>
              <a:prstDash val="solid"/>
              <a:round/>
              <a:headEnd type="none" w="med" len="med"/>
              <a:tailEnd type="none" w="med" len="med"/>
            </a:ln>
          </p:spPr>
          <p:txBody>
            <a:bodyPr/>
            <a:lstStyle/>
            <a:p>
              <a:endParaRPr lang="hu-HU" sz="1600"/>
            </a:p>
          </p:txBody>
        </p:sp>
      </p:grpSp>
      <p:sp>
        <p:nvSpPr>
          <p:cNvPr id="27" name="Rectangle 26"/>
          <p:cNvSpPr>
            <a:spLocks noChangeArrowheads="1"/>
          </p:cNvSpPr>
          <p:nvPr/>
        </p:nvSpPr>
        <p:spPr bwMode="auto">
          <a:xfrm>
            <a:off x="725922" y="2598130"/>
            <a:ext cx="112107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GL_POINTS</a:t>
            </a:r>
          </a:p>
        </p:txBody>
      </p:sp>
      <p:sp>
        <p:nvSpPr>
          <p:cNvPr id="28" name="Rectangle 27"/>
          <p:cNvSpPr>
            <a:spLocks noChangeArrowheads="1"/>
          </p:cNvSpPr>
          <p:nvPr/>
        </p:nvSpPr>
        <p:spPr bwMode="auto">
          <a:xfrm>
            <a:off x="2801857" y="2598129"/>
            <a:ext cx="96622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GL_LINES</a:t>
            </a:r>
          </a:p>
        </p:txBody>
      </p:sp>
      <p:sp>
        <p:nvSpPr>
          <p:cNvPr id="29" name="Rectangle 28"/>
          <p:cNvSpPr>
            <a:spLocks noChangeArrowheads="1"/>
          </p:cNvSpPr>
          <p:nvPr/>
        </p:nvSpPr>
        <p:spPr bwMode="auto">
          <a:xfrm>
            <a:off x="4623452" y="2590842"/>
            <a:ext cx="1438087"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GL_LINE_STRIP</a:t>
            </a:r>
          </a:p>
        </p:txBody>
      </p:sp>
      <p:sp>
        <p:nvSpPr>
          <p:cNvPr id="30" name="Rectangle 29"/>
          <p:cNvSpPr>
            <a:spLocks noChangeArrowheads="1"/>
          </p:cNvSpPr>
          <p:nvPr/>
        </p:nvSpPr>
        <p:spPr bwMode="auto">
          <a:xfrm>
            <a:off x="6690389" y="2590658"/>
            <a:ext cx="143661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GL_LINE_LOOP</a:t>
            </a:r>
          </a:p>
        </p:txBody>
      </p:sp>
      <p:sp>
        <p:nvSpPr>
          <p:cNvPr id="32" name="Rectangle 31"/>
          <p:cNvSpPr>
            <a:spLocks noChangeArrowheads="1"/>
          </p:cNvSpPr>
          <p:nvPr/>
        </p:nvSpPr>
        <p:spPr bwMode="auto">
          <a:xfrm>
            <a:off x="3075866" y="4802115"/>
            <a:ext cx="189814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GL_TRIANGLE_STRIP</a:t>
            </a:r>
          </a:p>
        </p:txBody>
      </p:sp>
      <p:sp>
        <p:nvSpPr>
          <p:cNvPr id="33" name="Rectangle 32"/>
          <p:cNvSpPr>
            <a:spLocks noChangeArrowheads="1"/>
          </p:cNvSpPr>
          <p:nvPr/>
        </p:nvSpPr>
        <p:spPr bwMode="auto">
          <a:xfrm>
            <a:off x="580988" y="4812376"/>
            <a:ext cx="142628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GL_TRIANGLES</a:t>
            </a:r>
          </a:p>
        </p:txBody>
      </p:sp>
      <p:sp>
        <p:nvSpPr>
          <p:cNvPr id="34" name="Rectangle 33"/>
          <p:cNvSpPr>
            <a:spLocks noChangeArrowheads="1"/>
          </p:cNvSpPr>
          <p:nvPr/>
        </p:nvSpPr>
        <p:spPr bwMode="auto">
          <a:xfrm>
            <a:off x="6404390" y="4793070"/>
            <a:ext cx="177099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600" dirty="0">
                <a:latin typeface="+mn-lt"/>
              </a:rPr>
              <a:t>GL_TRIANGLE_FAN</a:t>
            </a:r>
          </a:p>
        </p:txBody>
      </p:sp>
      <p:sp>
        <p:nvSpPr>
          <p:cNvPr id="45" name="Rectangle 37"/>
          <p:cNvSpPr>
            <a:spLocks noChangeArrowheads="1"/>
          </p:cNvSpPr>
          <p:nvPr/>
        </p:nvSpPr>
        <p:spPr bwMode="auto">
          <a:xfrm>
            <a:off x="449275" y="987574"/>
            <a:ext cx="8348354" cy="64633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hu-HU" altLang="hu-HU" sz="1800" b="1" dirty="0" err="1">
                <a:latin typeface="Courier New" pitchFamily="49" charset="0"/>
                <a:cs typeface="Courier New" pitchFamily="49" charset="0"/>
              </a:rPr>
              <a:t>glBindVertexArray</a:t>
            </a:r>
            <a:r>
              <a:rPr lang="hu-HU" altLang="hu-HU" sz="1800" b="1" dirty="0">
                <a:latin typeface="Courier New" pitchFamily="49" charset="0"/>
                <a:cs typeface="Courier New" pitchFamily="49" charset="0"/>
              </a:rPr>
              <a:t>(</a:t>
            </a:r>
            <a:r>
              <a:rPr lang="hu-HU" altLang="hu-HU" sz="1800" b="1" dirty="0" err="1">
                <a:latin typeface="Courier New" pitchFamily="49" charset="0"/>
                <a:cs typeface="Courier New" pitchFamily="49" charset="0"/>
              </a:rPr>
              <a:t>vao</a:t>
            </a:r>
            <a:r>
              <a:rPr lang="hu-HU" altLang="hu-HU" sz="1800" b="1" dirty="0">
                <a:latin typeface="Courier New" pitchFamily="49" charset="0"/>
                <a:cs typeface="Courier New" pitchFamily="49" charset="0"/>
              </a:rPr>
              <a:t>);</a:t>
            </a:r>
          </a:p>
          <a:p>
            <a:r>
              <a:rPr lang="hu-HU" altLang="hu-HU" sz="1800" b="1" dirty="0" err="1" smtClean="0">
                <a:solidFill>
                  <a:srgbClr val="FF0000"/>
                </a:solidFill>
                <a:latin typeface="Courier New" pitchFamily="49" charset="0"/>
                <a:cs typeface="Courier New" pitchFamily="49" charset="0"/>
              </a:rPr>
              <a:t>glDrawArrays</a:t>
            </a:r>
            <a:r>
              <a:rPr lang="hu-HU" altLang="hu-HU" sz="1800" b="1" dirty="0" smtClean="0">
                <a:latin typeface="Courier New" pitchFamily="49" charset="0"/>
                <a:cs typeface="Courier New" pitchFamily="49" charset="0"/>
              </a:rPr>
              <a:t>(</a:t>
            </a:r>
            <a:r>
              <a:rPr lang="hu-HU" altLang="hu-HU" sz="1800" b="1" dirty="0" err="1" smtClean="0">
                <a:solidFill>
                  <a:srgbClr val="FF0000"/>
                </a:solidFill>
                <a:latin typeface="Courier New" pitchFamily="49" charset="0"/>
                <a:cs typeface="Courier New" pitchFamily="49" charset="0"/>
              </a:rPr>
              <a:t>primitiveType</a:t>
            </a:r>
            <a:r>
              <a:rPr lang="hu-HU" altLang="hu-HU" sz="1800" b="1" dirty="0">
                <a:latin typeface="Courier New" pitchFamily="49" charset="0"/>
                <a:cs typeface="Courier New" pitchFamily="49" charset="0"/>
              </a:rPr>
              <a:t>, </a:t>
            </a:r>
            <a:r>
              <a:rPr lang="en-US" altLang="hu-HU" sz="1800" b="1" dirty="0" err="1">
                <a:latin typeface="Courier New" pitchFamily="49" charset="0"/>
                <a:cs typeface="Courier New" pitchFamily="49" charset="0"/>
              </a:rPr>
              <a:t>startIdx</a:t>
            </a:r>
            <a:r>
              <a:rPr lang="hu-HU" altLang="hu-HU" sz="1800" b="1" dirty="0" smtClean="0">
                <a:latin typeface="Courier New" pitchFamily="49" charset="0"/>
                <a:cs typeface="Courier New" pitchFamily="49" charset="0"/>
              </a:rPr>
              <a:t>, </a:t>
            </a:r>
            <a:r>
              <a:rPr lang="en-US" altLang="hu-HU" sz="1800" b="1" dirty="0" err="1" smtClean="0">
                <a:latin typeface="Courier New" pitchFamily="49" charset="0"/>
                <a:cs typeface="Courier New" pitchFamily="49" charset="0"/>
              </a:rPr>
              <a:t>numOfElements</a:t>
            </a:r>
            <a:r>
              <a:rPr lang="hu-HU" altLang="hu-HU" sz="1800" b="1" dirty="0">
                <a:latin typeface="Courier New" pitchFamily="49" charset="0"/>
                <a:cs typeface="Courier New" pitchFamily="49" charset="0"/>
              </a:rPr>
              <a:t>);</a:t>
            </a:r>
          </a:p>
        </p:txBody>
      </p:sp>
      <p:sp>
        <p:nvSpPr>
          <p:cNvPr id="3" name="Szövegdoboz 2"/>
          <p:cNvSpPr txBox="1"/>
          <p:nvPr/>
        </p:nvSpPr>
        <p:spPr>
          <a:xfrm>
            <a:off x="4808525" y="1717853"/>
            <a:ext cx="2755306" cy="338554"/>
          </a:xfrm>
          <a:prstGeom prst="rect">
            <a:avLst/>
          </a:prstGeom>
          <a:noFill/>
        </p:spPr>
        <p:txBody>
          <a:bodyPr wrap="none" rtlCol="0">
            <a:spAutoFit/>
          </a:bodyPr>
          <a:lstStyle/>
          <a:p>
            <a:r>
              <a:rPr lang="hu-HU" sz="1600" i="1" dirty="0" err="1" smtClean="0">
                <a:latin typeface="+mn-lt"/>
              </a:rPr>
              <a:t>Vektorizált</a:t>
            </a:r>
            <a:r>
              <a:rPr lang="hu-HU" sz="1600" i="1" dirty="0" smtClean="0">
                <a:latin typeface="+mn-lt"/>
              </a:rPr>
              <a:t> parametrikus görbe</a:t>
            </a:r>
            <a:endParaRPr lang="en-US" sz="1600" i="1" dirty="0">
              <a:latin typeface="+mn-lt"/>
            </a:endParaRPr>
          </a:p>
        </p:txBody>
      </p:sp>
      <p:sp>
        <p:nvSpPr>
          <p:cNvPr id="31" name="Szövegdoboz 30"/>
          <p:cNvSpPr txBox="1"/>
          <p:nvPr/>
        </p:nvSpPr>
        <p:spPr>
          <a:xfrm>
            <a:off x="3266218" y="2923402"/>
            <a:ext cx="1859548" cy="584775"/>
          </a:xfrm>
          <a:prstGeom prst="rect">
            <a:avLst/>
          </a:prstGeom>
          <a:noFill/>
        </p:spPr>
        <p:txBody>
          <a:bodyPr wrap="none" rtlCol="0">
            <a:spAutoFit/>
          </a:bodyPr>
          <a:lstStyle/>
          <a:p>
            <a:r>
              <a:rPr lang="hu-HU" sz="1600" i="1" dirty="0" err="1" smtClean="0">
                <a:latin typeface="+mn-lt"/>
              </a:rPr>
              <a:t>Tesszellált</a:t>
            </a:r>
            <a:r>
              <a:rPr lang="hu-HU" sz="1600" i="1" dirty="0" smtClean="0">
                <a:latin typeface="+mn-lt"/>
              </a:rPr>
              <a:t> </a:t>
            </a:r>
            <a:r>
              <a:rPr lang="en-US" sz="1600" i="1" dirty="0" smtClean="0">
                <a:latin typeface="+mn-lt"/>
              </a:rPr>
              <a:t>3D</a:t>
            </a:r>
            <a:endParaRPr lang="hu-HU" sz="1600" i="1" dirty="0" smtClean="0">
              <a:latin typeface="+mn-lt"/>
            </a:endParaRPr>
          </a:p>
          <a:p>
            <a:r>
              <a:rPr lang="hu-HU" sz="1600" i="1" dirty="0" smtClean="0">
                <a:latin typeface="+mn-lt"/>
              </a:rPr>
              <a:t>parametrikus felület</a:t>
            </a:r>
            <a:endParaRPr lang="en-US" sz="1600" i="1" dirty="0">
              <a:latin typeface="+mn-lt"/>
            </a:endParaRPr>
          </a:p>
        </p:txBody>
      </p:sp>
      <p:sp>
        <p:nvSpPr>
          <p:cNvPr id="35" name="Szövegdoboz 34"/>
          <p:cNvSpPr txBox="1"/>
          <p:nvPr/>
        </p:nvSpPr>
        <p:spPr>
          <a:xfrm>
            <a:off x="6485652" y="3154234"/>
            <a:ext cx="1615699" cy="338554"/>
          </a:xfrm>
          <a:prstGeom prst="rect">
            <a:avLst/>
          </a:prstGeom>
          <a:noFill/>
        </p:spPr>
        <p:txBody>
          <a:bodyPr wrap="none" rtlCol="0">
            <a:spAutoFit/>
          </a:bodyPr>
          <a:lstStyle/>
          <a:p>
            <a:r>
              <a:rPr lang="hu-HU" sz="1600" i="1" dirty="0" smtClean="0">
                <a:latin typeface="+mn-lt"/>
              </a:rPr>
              <a:t>„Konvex” poligon</a:t>
            </a:r>
            <a:endParaRPr lang="en-US" sz="1600" i="1" dirty="0">
              <a:latin typeface="+mn-lt"/>
            </a:endParaRPr>
          </a:p>
        </p:txBody>
      </p:sp>
      <p:sp>
        <p:nvSpPr>
          <p:cNvPr id="36" name="Szövegdoboz 35"/>
          <p:cNvSpPr txBox="1"/>
          <p:nvPr/>
        </p:nvSpPr>
        <p:spPr>
          <a:xfrm>
            <a:off x="565213" y="3129475"/>
            <a:ext cx="1650260" cy="338554"/>
          </a:xfrm>
          <a:prstGeom prst="rect">
            <a:avLst/>
          </a:prstGeom>
          <a:noFill/>
        </p:spPr>
        <p:txBody>
          <a:bodyPr wrap="none" rtlCol="0">
            <a:spAutoFit/>
          </a:bodyPr>
          <a:lstStyle/>
          <a:p>
            <a:r>
              <a:rPr lang="hu-HU" sz="1600" i="1" dirty="0" smtClean="0">
                <a:latin typeface="+mn-lt"/>
              </a:rPr>
              <a:t>Fülvágó kimenete</a:t>
            </a:r>
            <a:endParaRPr lang="en-US" sz="1600" i="1" dirty="0">
              <a:latin typeface="+mn-lt"/>
            </a:endParaRPr>
          </a:p>
        </p:txBody>
      </p:sp>
    </p:spTree>
    <p:extLst>
      <p:ext uri="{BB962C8B-B14F-4D97-AF65-F5344CB8AC3E}">
        <p14:creationId xmlns:p14="http://schemas.microsoft.com/office/powerpoint/2010/main" val="33856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457200" y="205979"/>
            <a:ext cx="8229600" cy="857250"/>
          </a:xfrm>
        </p:spPr>
        <p:txBody>
          <a:bodyPr/>
          <a:lstStyle/>
          <a:p>
            <a:r>
              <a:rPr lang="hu-HU" dirty="0" err="1" smtClean="0">
                <a:solidFill>
                  <a:srgbClr val="FF0000"/>
                </a:solidFill>
              </a:rPr>
              <a:t>OpenGL</a:t>
            </a:r>
            <a:r>
              <a:rPr lang="hu-HU" dirty="0" smtClean="0">
                <a:solidFill>
                  <a:srgbClr val="FF0000"/>
                </a:solidFill>
              </a:rPr>
              <a:t> állapotgép + erőforrások</a:t>
            </a:r>
            <a:endParaRPr lang="en-US" dirty="0">
              <a:solidFill>
                <a:srgbClr val="FF0000"/>
              </a:solidFill>
            </a:endParaRPr>
          </a:p>
        </p:txBody>
      </p:sp>
      <p:sp>
        <p:nvSpPr>
          <p:cNvPr id="4" name="Tartalom helye 2"/>
          <p:cNvSpPr txBox="1">
            <a:spLocks/>
          </p:cNvSpPr>
          <p:nvPr/>
        </p:nvSpPr>
        <p:spPr>
          <a:xfrm>
            <a:off x="457200" y="1032579"/>
            <a:ext cx="8579296" cy="129059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hu-HU" sz="2400" smtClean="0"/>
              <a:t>Gagyi grafikus könyvtár</a:t>
            </a:r>
            <a:endParaRPr lang="en-US" sz="2400" smtClean="0"/>
          </a:p>
          <a:p>
            <a:pPr marL="0" indent="0" fontAlgn="auto">
              <a:spcAft>
                <a:spcPts val="0"/>
              </a:spcAft>
              <a:buFont typeface="Arial" panose="020B0604020202020204" pitchFamily="34" charset="0"/>
              <a:buNone/>
            </a:pPr>
            <a:endParaRPr lang="hu-HU" sz="2400" smtClean="0"/>
          </a:p>
          <a:p>
            <a:pPr marL="0" indent="0" fontAlgn="auto">
              <a:spcAft>
                <a:spcPts val="0"/>
              </a:spcAft>
              <a:buFont typeface="Arial" panose="020B0604020202020204" pitchFamily="34" charset="0"/>
              <a:buNone/>
            </a:pPr>
            <a:r>
              <a:rPr lang="en-US" sz="2000" smtClean="0"/>
              <a:t>OpenGL</a:t>
            </a:r>
            <a:endParaRPr lang="en-US" sz="2000" dirty="0"/>
          </a:p>
        </p:txBody>
      </p:sp>
      <p:sp>
        <p:nvSpPr>
          <p:cNvPr id="5" name="Téglalap 4"/>
          <p:cNvSpPr/>
          <p:nvPr/>
        </p:nvSpPr>
        <p:spPr>
          <a:xfrm>
            <a:off x="287524" y="2242161"/>
            <a:ext cx="8532948" cy="2554545"/>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altLang="hu-HU" sz="1600" b="1" dirty="0" err="1" smtClean="0">
                <a:latin typeface="Courier New" pitchFamily="49" charset="0"/>
                <a:cs typeface="Courier New" pitchFamily="49" charset="0"/>
              </a:rPr>
              <a:t>glPointSize</a:t>
            </a:r>
            <a:r>
              <a:rPr lang="en-US" altLang="hu-HU" sz="1600" b="1" dirty="0" smtClean="0">
                <a:latin typeface="Courier New" pitchFamily="49" charset="0"/>
                <a:cs typeface="Courier New" pitchFamily="49" charset="0"/>
              </a:rPr>
              <a:t>(3);</a:t>
            </a:r>
          </a:p>
          <a:p>
            <a:r>
              <a:rPr lang="en-US" altLang="hu-HU" sz="1600" b="1" dirty="0" err="1" smtClean="0">
                <a:latin typeface="Courier New" pitchFamily="49" charset="0"/>
                <a:cs typeface="Courier New" pitchFamily="49" charset="0"/>
              </a:rPr>
              <a:t>glLineWidth</a:t>
            </a:r>
            <a:r>
              <a:rPr lang="en-US" altLang="hu-HU" sz="1600" b="1" dirty="0" smtClean="0">
                <a:latin typeface="Courier New" pitchFamily="49" charset="0"/>
                <a:cs typeface="Courier New" pitchFamily="49" charset="0"/>
              </a:rPr>
              <a:t>(5);</a:t>
            </a:r>
            <a:endParaRPr lang="en-US" altLang="hu-HU" sz="1600" b="1" dirty="0">
              <a:latin typeface="Courier New" pitchFamily="49" charset="0"/>
              <a:cs typeface="Courier New" pitchFamily="49" charset="0"/>
            </a:endParaRPr>
          </a:p>
          <a:p>
            <a:r>
              <a:rPr lang="hu-HU" altLang="hu-HU" sz="1600" b="1" dirty="0" err="1" smtClean="0">
                <a:solidFill>
                  <a:srgbClr val="FF0000"/>
                </a:solidFill>
                <a:latin typeface="Courier New" pitchFamily="49" charset="0"/>
                <a:cs typeface="Courier New" pitchFamily="49" charset="0"/>
              </a:rPr>
              <a:t>glBindVertexArray</a:t>
            </a:r>
            <a:r>
              <a:rPr lang="hu-HU" altLang="hu-HU" sz="1600" b="1" dirty="0" smtClean="0">
                <a:solidFill>
                  <a:srgbClr val="FF0000"/>
                </a:solidFill>
                <a:latin typeface="Courier New" pitchFamily="49" charset="0"/>
                <a:cs typeface="Courier New" pitchFamily="49" charset="0"/>
              </a:rPr>
              <a:t>(</a:t>
            </a:r>
            <a:r>
              <a:rPr lang="hu-HU" altLang="hu-HU" sz="1600" b="1" dirty="0" err="1" smtClean="0">
                <a:solidFill>
                  <a:srgbClr val="FF0000"/>
                </a:solidFill>
                <a:latin typeface="Courier New" pitchFamily="49" charset="0"/>
                <a:cs typeface="Courier New" pitchFamily="49" charset="0"/>
              </a:rPr>
              <a:t>vao</a:t>
            </a:r>
            <a:r>
              <a:rPr lang="hu-HU" altLang="hu-HU" sz="1600" b="1" dirty="0" smtClean="0">
                <a:solidFill>
                  <a:srgbClr val="FF0000"/>
                </a:solidFill>
                <a:latin typeface="Courier New" pitchFamily="49" charset="0"/>
                <a:cs typeface="Courier New" pitchFamily="49" charset="0"/>
              </a:rPr>
              <a:t>);</a:t>
            </a:r>
            <a:endParaRPr lang="hu-HU" altLang="hu-HU" sz="1600" b="1" dirty="0">
              <a:solidFill>
                <a:srgbClr val="FF0000"/>
              </a:solidFill>
              <a:latin typeface="Courier New" pitchFamily="49" charset="0"/>
              <a:cs typeface="Courier New" pitchFamily="49" charset="0"/>
            </a:endParaRPr>
          </a:p>
          <a:p>
            <a:r>
              <a:rPr lang="en-US" altLang="hu-HU" sz="1600" b="1" dirty="0" err="1" smtClean="0">
                <a:solidFill>
                  <a:srgbClr val="00B050"/>
                </a:solidFill>
                <a:latin typeface="Courier New" pitchFamily="49" charset="0"/>
                <a:cs typeface="Courier New" pitchFamily="49" charset="0"/>
              </a:rPr>
              <a:t>glBindBuffer</a:t>
            </a:r>
            <a:r>
              <a:rPr lang="en-US" altLang="hu-HU" sz="1600" b="1" dirty="0" smtClean="0">
                <a:latin typeface="Courier New" pitchFamily="49" charset="0"/>
                <a:cs typeface="Courier New" pitchFamily="49" charset="0"/>
              </a:rPr>
              <a:t>(</a:t>
            </a:r>
            <a:r>
              <a:rPr lang="en-US" altLang="hu-HU" sz="1600" b="1" dirty="0" smtClean="0">
                <a:solidFill>
                  <a:srgbClr val="00B050"/>
                </a:solidFill>
                <a:latin typeface="Courier New" pitchFamily="49" charset="0"/>
                <a:cs typeface="Courier New" pitchFamily="49" charset="0"/>
              </a:rPr>
              <a:t>GL_ARRAY_BUFFER</a:t>
            </a:r>
            <a:r>
              <a:rPr lang="en-US" altLang="hu-HU" sz="1600" b="1" dirty="0">
                <a:latin typeface="Courier New" pitchFamily="49" charset="0"/>
                <a:cs typeface="Courier New" pitchFamily="49" charset="0"/>
              </a:rPr>
              <a:t>, </a:t>
            </a:r>
            <a:r>
              <a:rPr lang="en-US" altLang="hu-HU" sz="1600" b="1" dirty="0" err="1">
                <a:latin typeface="Courier New" pitchFamily="49" charset="0"/>
                <a:cs typeface="Courier New" pitchFamily="49" charset="0"/>
              </a:rPr>
              <a:t>vbo</a:t>
            </a:r>
            <a:r>
              <a:rPr lang="en-US" altLang="hu-HU" sz="1600" b="1" dirty="0" smtClean="0">
                <a:latin typeface="Courier New" pitchFamily="49" charset="0"/>
                <a:cs typeface="Courier New" pitchFamily="49" charset="0"/>
              </a:rPr>
              <a:t>);</a:t>
            </a:r>
          </a:p>
          <a:p>
            <a:r>
              <a:rPr lang="en-US" sz="1600" b="1" dirty="0" err="1">
                <a:solidFill>
                  <a:srgbClr val="0000FF"/>
                </a:solidFill>
                <a:latin typeface="Courier New" panose="02070309020205020404" pitchFamily="49" charset="0"/>
                <a:cs typeface="Courier New" panose="02070309020205020404" pitchFamily="49" charset="0"/>
              </a:rPr>
              <a:t>glBindTexture</a:t>
            </a:r>
            <a:r>
              <a:rPr lang="en-US" sz="1600" b="1" dirty="0">
                <a:latin typeface="Courier New" panose="02070309020205020404" pitchFamily="49" charset="0"/>
                <a:cs typeface="Courier New" panose="02070309020205020404" pitchFamily="49" charset="0"/>
              </a:rPr>
              <a:t>(</a:t>
            </a:r>
            <a:r>
              <a:rPr lang="en-US" sz="1600" b="1" dirty="0">
                <a:solidFill>
                  <a:srgbClr val="0000FF"/>
                </a:solidFill>
                <a:latin typeface="Courier New" panose="02070309020205020404" pitchFamily="49" charset="0"/>
                <a:cs typeface="Courier New" panose="02070309020205020404" pitchFamily="49" charset="0"/>
              </a:rPr>
              <a:t>GL_TEXTURE_2D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textureId</a:t>
            </a:r>
            <a:r>
              <a:rPr lang="en-US" sz="1600" b="1" dirty="0">
                <a:latin typeface="Courier New" panose="02070309020205020404" pitchFamily="49" charset="0"/>
                <a:cs typeface="Courier New" panose="02070309020205020404" pitchFamily="49" charset="0"/>
              </a:rPr>
              <a:t>); </a:t>
            </a:r>
            <a:endParaRPr lang="en-US" sz="1600" b="1" dirty="0" smtClean="0">
              <a:latin typeface="Courier New" panose="02070309020205020404" pitchFamily="49" charset="0"/>
              <a:cs typeface="Courier New" panose="02070309020205020404" pitchFamily="49" charset="0"/>
            </a:endParaRPr>
          </a:p>
          <a:p>
            <a:endParaRPr lang="en-US" sz="1600" b="1" dirty="0">
              <a:latin typeface="Courier New" panose="02070309020205020404" pitchFamily="49" charset="0"/>
              <a:cs typeface="Courier New" panose="02070309020205020404" pitchFamily="49" charset="0"/>
            </a:endParaRPr>
          </a:p>
          <a:p>
            <a:r>
              <a:rPr lang="en-US" altLang="hu-HU" sz="1600" b="1" dirty="0" err="1">
                <a:solidFill>
                  <a:srgbClr val="00B050"/>
                </a:solidFill>
                <a:latin typeface="Courier New" pitchFamily="49" charset="0"/>
                <a:cs typeface="Courier New" pitchFamily="49" charset="0"/>
              </a:rPr>
              <a:t>glBufferData</a:t>
            </a:r>
            <a:r>
              <a:rPr lang="en-US" altLang="hu-HU" sz="1600" b="1" dirty="0">
                <a:latin typeface="Courier New" pitchFamily="49" charset="0"/>
                <a:cs typeface="Courier New" pitchFamily="49" charset="0"/>
              </a:rPr>
              <a:t>(</a:t>
            </a:r>
            <a:r>
              <a:rPr lang="en-US" altLang="hu-HU" sz="1600" b="1" dirty="0">
                <a:solidFill>
                  <a:srgbClr val="00B050"/>
                </a:solidFill>
                <a:latin typeface="Courier New" pitchFamily="49" charset="0"/>
                <a:cs typeface="Courier New" pitchFamily="49" charset="0"/>
              </a:rPr>
              <a:t>GL_ARRAY_BUFFER</a:t>
            </a:r>
            <a:r>
              <a:rPr lang="en-US" altLang="hu-HU" sz="1600" b="1" dirty="0" smtClean="0">
                <a:latin typeface="Courier New" pitchFamily="49" charset="0"/>
                <a:cs typeface="Courier New" pitchFamily="49" charset="0"/>
              </a:rPr>
              <a:t>, 10, v, GL_STATIC_DRAW);</a:t>
            </a:r>
            <a:endParaRPr lang="en-US" sz="1600" b="1" dirty="0">
              <a:latin typeface="Courier New" panose="02070309020205020404" pitchFamily="49" charset="0"/>
              <a:cs typeface="Courier New" panose="02070309020205020404" pitchFamily="49" charset="0"/>
            </a:endParaRPr>
          </a:p>
          <a:p>
            <a:r>
              <a:rPr lang="en-US" sz="1600" b="1" dirty="0" smtClean="0">
                <a:solidFill>
                  <a:srgbClr val="0000FF"/>
                </a:solidFill>
                <a:latin typeface="Courier New" panose="02070309020205020404" pitchFamily="49" charset="0"/>
                <a:cs typeface="Courier New" panose="02070309020205020404" pitchFamily="49" charset="0"/>
              </a:rPr>
              <a:t>glTexImage2D</a:t>
            </a:r>
            <a:r>
              <a:rPr lang="en-US" sz="1600" b="1" dirty="0" smtClean="0">
                <a:latin typeface="Courier New" panose="02070309020205020404" pitchFamily="49" charset="0"/>
                <a:cs typeface="Courier New" panose="02070309020205020404" pitchFamily="49" charset="0"/>
              </a:rPr>
              <a:t>(</a:t>
            </a:r>
            <a:r>
              <a:rPr lang="en-US" sz="1600" b="1" dirty="0" smtClean="0">
                <a:solidFill>
                  <a:srgbClr val="0000FF"/>
                </a:solidFill>
                <a:latin typeface="Courier New" panose="02070309020205020404" pitchFamily="49" charset="0"/>
                <a:cs typeface="Courier New" panose="02070309020205020404" pitchFamily="49" charset="0"/>
              </a:rPr>
              <a:t>GL_TEXTURE_2D</a:t>
            </a:r>
            <a:r>
              <a:rPr lang="en-US" sz="1600" b="1" dirty="0">
                <a:latin typeface="Courier New" panose="02070309020205020404" pitchFamily="49" charset="0"/>
                <a:cs typeface="Courier New" panose="02070309020205020404" pitchFamily="49" charset="0"/>
              </a:rPr>
              <a:t>, 0, GL_RGBA, </a:t>
            </a:r>
            <a:r>
              <a:rPr lang="en-US" sz="1600" b="1" dirty="0" smtClean="0">
                <a:latin typeface="Courier New" panose="02070309020205020404" pitchFamily="49" charset="0"/>
                <a:cs typeface="Courier New" panose="02070309020205020404" pitchFamily="49" charset="0"/>
              </a:rPr>
              <a:t>w, h, …);</a:t>
            </a:r>
          </a:p>
          <a:p>
            <a:endParaRPr lang="en-US" altLang="hu-HU" sz="1600" b="1" dirty="0">
              <a:latin typeface="Courier New" pitchFamily="49" charset="0"/>
              <a:cs typeface="Courier New" pitchFamily="49" charset="0"/>
            </a:endParaRPr>
          </a:p>
          <a:p>
            <a:r>
              <a:rPr lang="hu-HU" altLang="hu-HU" sz="1600" b="1" dirty="0" err="1" smtClean="0">
                <a:solidFill>
                  <a:srgbClr val="FF0000"/>
                </a:solidFill>
                <a:latin typeface="Courier New" panose="02070309020205020404" pitchFamily="49" charset="0"/>
                <a:cs typeface="Courier New" panose="02070309020205020404" pitchFamily="49" charset="0"/>
              </a:rPr>
              <a:t>glDrawArrays</a:t>
            </a:r>
            <a:r>
              <a:rPr lang="hu-HU" altLang="hu-HU" sz="1600" b="1" dirty="0" smtClean="0">
                <a:solidFill>
                  <a:srgbClr val="FF0000"/>
                </a:solidFill>
                <a:latin typeface="Courier New" panose="02070309020205020404" pitchFamily="49" charset="0"/>
                <a:cs typeface="Courier New" panose="02070309020205020404" pitchFamily="49" charset="0"/>
              </a:rPr>
              <a:t>(</a:t>
            </a:r>
            <a:r>
              <a:rPr lang="hu-HU" altLang="hu-HU" sz="1600" b="1" u="sng" dirty="0" smtClean="0">
                <a:solidFill>
                  <a:srgbClr val="FF0000"/>
                </a:solidFill>
                <a:latin typeface="Courier New" panose="02070309020205020404" pitchFamily="49" charset="0"/>
                <a:cs typeface="Courier New" panose="02070309020205020404" pitchFamily="49" charset="0"/>
              </a:rPr>
              <a:t>GL_TRIANGLES</a:t>
            </a:r>
            <a:r>
              <a:rPr lang="hu-HU" altLang="hu-HU" sz="1600" b="1" dirty="0">
                <a:solidFill>
                  <a:srgbClr val="FF0000"/>
                </a:solidFill>
                <a:latin typeface="Courier New" panose="02070309020205020404" pitchFamily="49" charset="0"/>
                <a:cs typeface="Courier New" panose="02070309020205020404" pitchFamily="49" charset="0"/>
              </a:rPr>
              <a:t>,</a:t>
            </a:r>
            <a:r>
              <a:rPr lang="en-US" altLang="hu-HU" sz="1600" b="1" dirty="0">
                <a:solidFill>
                  <a:srgbClr val="FF0000"/>
                </a:solidFill>
                <a:latin typeface="Courier New" panose="02070309020205020404" pitchFamily="49" charset="0"/>
                <a:cs typeface="Courier New" panose="02070309020205020404" pitchFamily="49" charset="0"/>
              </a:rPr>
              <a:t> </a:t>
            </a:r>
            <a:r>
              <a:rPr lang="en-US" altLang="hu-HU" sz="1600" b="1" dirty="0" smtClean="0">
                <a:solidFill>
                  <a:srgbClr val="FF0000"/>
                </a:solidFill>
                <a:latin typeface="Courier New" panose="02070309020205020404" pitchFamily="49" charset="0"/>
                <a:cs typeface="Courier New" panose="02070309020205020404" pitchFamily="49" charset="0"/>
              </a:rPr>
              <a:t>0</a:t>
            </a:r>
            <a:r>
              <a:rPr lang="hu-HU" altLang="hu-HU" sz="1600" b="1" dirty="0" smtClean="0">
                <a:solidFill>
                  <a:srgbClr val="FF0000"/>
                </a:solidFill>
                <a:latin typeface="Courier New" panose="02070309020205020404" pitchFamily="49" charset="0"/>
                <a:cs typeface="Courier New" panose="02070309020205020404" pitchFamily="49" charset="0"/>
              </a:rPr>
              <a:t>,</a:t>
            </a:r>
            <a:r>
              <a:rPr lang="en-US" altLang="hu-HU" sz="1600" b="1" dirty="0" smtClean="0">
                <a:solidFill>
                  <a:srgbClr val="FF0000"/>
                </a:solidFill>
                <a:latin typeface="Courier New" panose="02070309020205020404" pitchFamily="49" charset="0"/>
                <a:cs typeface="Courier New" panose="02070309020205020404" pitchFamily="49" charset="0"/>
              </a:rPr>
              <a:t> 3</a:t>
            </a:r>
            <a:r>
              <a:rPr lang="hu-HU" altLang="hu-HU" sz="1600" b="1" dirty="0" smtClean="0">
                <a:solidFill>
                  <a:srgbClr val="FF0000"/>
                </a:solidFill>
                <a:latin typeface="Courier New" panose="02070309020205020404" pitchFamily="49" charset="0"/>
                <a:cs typeface="Courier New" panose="02070309020205020404" pitchFamily="49" charset="0"/>
              </a:rPr>
              <a:t>);</a:t>
            </a:r>
            <a:r>
              <a:rPr lang="en-US" altLang="hu-HU" sz="1600" b="1" dirty="0" smtClean="0">
                <a:latin typeface="Courier New" pitchFamily="49" charset="0"/>
                <a:cs typeface="Courier New" pitchFamily="49" charset="0"/>
              </a:rPr>
              <a:t> // Mind!!!</a:t>
            </a:r>
            <a:endParaRPr lang="en-US" altLang="hu-HU" sz="1600" b="1" dirty="0">
              <a:latin typeface="Courier New" pitchFamily="49" charset="0"/>
              <a:cs typeface="Courier New" pitchFamily="49" charset="0"/>
            </a:endParaRPr>
          </a:p>
        </p:txBody>
      </p:sp>
      <p:sp>
        <p:nvSpPr>
          <p:cNvPr id="6" name="Téglalap 5"/>
          <p:cNvSpPr/>
          <p:nvPr/>
        </p:nvSpPr>
        <p:spPr>
          <a:xfrm>
            <a:off x="287524" y="1450934"/>
            <a:ext cx="8532948" cy="338554"/>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marL="0" indent="0">
              <a:buNone/>
            </a:pPr>
            <a:r>
              <a:rPr lang="hu-HU" sz="1600" b="1" dirty="0" err="1">
                <a:latin typeface="Courier New" pitchFamily="49" charset="0"/>
                <a:cs typeface="Courier New" pitchFamily="49" charset="0"/>
              </a:rPr>
              <a:t>fillOval</a:t>
            </a:r>
            <a:r>
              <a:rPr lang="hu-HU" sz="1600" b="1" dirty="0">
                <a:latin typeface="Courier New" pitchFamily="49" charset="0"/>
                <a:cs typeface="Courier New" pitchFamily="49" charset="0"/>
              </a:rPr>
              <a:t>(x1,y1,x2,y2</a:t>
            </a:r>
            <a:r>
              <a:rPr lang="hu-HU" sz="1600" b="1" dirty="0" smtClean="0">
                <a:latin typeface="Courier New" pitchFamily="49" charset="0"/>
                <a:cs typeface="Courier New" pitchFamily="49" charset="0"/>
              </a:rPr>
              <a:t>,</a:t>
            </a:r>
            <a:r>
              <a:rPr lang="en-US" sz="1600" b="1" dirty="0" smtClean="0">
                <a:latin typeface="Courier New" pitchFamily="49" charset="0"/>
                <a:cs typeface="Courier New" pitchFamily="49" charset="0"/>
              </a:rPr>
              <a:t> </a:t>
            </a:r>
            <a:r>
              <a:rPr lang="hu-HU" sz="1600" b="1" dirty="0" err="1" smtClean="0">
                <a:latin typeface="Courier New" pitchFamily="49" charset="0"/>
                <a:cs typeface="Courier New" pitchFamily="49" charset="0"/>
              </a:rPr>
              <a:t>texture</a:t>
            </a:r>
            <a:r>
              <a:rPr lang="hu-HU" sz="1600" b="1" dirty="0" smtClean="0">
                <a:latin typeface="Courier New" pitchFamily="49" charset="0"/>
                <a:cs typeface="Courier New" pitchFamily="49" charset="0"/>
              </a:rPr>
              <a:t>,</a:t>
            </a:r>
            <a:r>
              <a:rPr lang="en-US" sz="1600" b="1" dirty="0" smtClean="0">
                <a:latin typeface="Courier New" pitchFamily="49" charset="0"/>
                <a:cs typeface="Courier New" pitchFamily="49" charset="0"/>
              </a:rPr>
              <a:t> </a:t>
            </a:r>
            <a:r>
              <a:rPr lang="hu-HU" sz="1600" b="1" dirty="0" err="1" smtClean="0">
                <a:latin typeface="Courier New" pitchFamily="49" charset="0"/>
                <a:cs typeface="Courier New" pitchFamily="49" charset="0"/>
              </a:rPr>
              <a:t>color</a:t>
            </a:r>
            <a:r>
              <a:rPr lang="hu-HU" sz="1600" b="1" dirty="0">
                <a:latin typeface="Courier New" pitchFamily="49" charset="0"/>
                <a:cs typeface="Courier New" pitchFamily="49" charset="0"/>
              </a:rPr>
              <a:t>, </a:t>
            </a:r>
            <a:r>
              <a:rPr lang="hu-HU" sz="1600" b="1" dirty="0" err="1">
                <a:latin typeface="Courier New" pitchFamily="49" charset="0"/>
                <a:cs typeface="Courier New" pitchFamily="49" charset="0"/>
              </a:rPr>
              <a:t>width</a:t>
            </a:r>
            <a:r>
              <a:rPr lang="hu-HU" sz="1600" b="1" dirty="0">
                <a:latin typeface="Courier New" pitchFamily="49" charset="0"/>
                <a:cs typeface="Courier New" pitchFamily="49" charset="0"/>
              </a:rPr>
              <a:t>,…)</a:t>
            </a:r>
            <a:r>
              <a:rPr lang="en-US" sz="1600" b="1" dirty="0">
                <a:latin typeface="Courier New" pitchFamily="49" charset="0"/>
                <a:cs typeface="Courier New" pitchFamily="49" charset="0"/>
              </a:rPr>
              <a:t>;</a:t>
            </a:r>
          </a:p>
        </p:txBody>
      </p:sp>
    </p:spTree>
    <p:extLst>
      <p:ext uri="{BB962C8B-B14F-4D97-AF65-F5344CB8AC3E}">
        <p14:creationId xmlns:p14="http://schemas.microsoft.com/office/powerpoint/2010/main" val="26657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714500"/>
            <a:ext cx="7772400" cy="857250"/>
          </a:xfrm>
        </p:spPr>
        <p:txBody>
          <a:bodyPr>
            <a:normAutofit fontScale="90000"/>
          </a:bodyPr>
          <a:lstStyle/>
          <a:p>
            <a:pPr>
              <a:defRPr/>
            </a:pPr>
            <a:r>
              <a:rPr lang="hu-HU" b="1" dirty="0">
                <a:solidFill>
                  <a:srgbClr val="FF0000"/>
                </a:solidFill>
              </a:rPr>
              <a:t>Grafikus hardver/szoftver alapok</a:t>
            </a:r>
            <a:r>
              <a:rPr lang="hu-HU" sz="4800" b="1" dirty="0" smtClean="0">
                <a:solidFill>
                  <a:srgbClr val="FF0000"/>
                </a:solidFill>
              </a:rPr>
              <a:t/>
            </a:r>
            <a:br>
              <a:rPr lang="hu-HU" sz="4800" b="1" dirty="0" smtClean="0">
                <a:solidFill>
                  <a:srgbClr val="FF0000"/>
                </a:solidFill>
              </a:rPr>
            </a:br>
            <a:r>
              <a:rPr lang="hu-HU" sz="4000" b="1" dirty="0" smtClean="0">
                <a:solidFill>
                  <a:srgbClr val="FF0000"/>
                </a:solidFill>
              </a:rPr>
              <a:t>2. Helló </a:t>
            </a:r>
            <a:r>
              <a:rPr lang="hu-HU" sz="4000" b="1" dirty="0" err="1" smtClean="0">
                <a:solidFill>
                  <a:srgbClr val="FF0000"/>
                </a:solidFill>
              </a:rPr>
              <a:t>OpenGL</a:t>
            </a:r>
            <a:r>
              <a:rPr lang="hu-HU" sz="4000" b="1" dirty="0" smtClean="0">
                <a:solidFill>
                  <a:srgbClr val="FF0000"/>
                </a:solidFill>
              </a:rPr>
              <a:t>/GLSL/GLUT</a:t>
            </a:r>
          </a:p>
        </p:txBody>
      </p:sp>
      <p:sp>
        <p:nvSpPr>
          <p:cNvPr id="2051" name="Rectangle 3"/>
          <p:cNvSpPr>
            <a:spLocks noGrp="1" noChangeArrowheads="1"/>
          </p:cNvSpPr>
          <p:nvPr>
            <p:ph type="subTitle" idx="1"/>
          </p:nvPr>
        </p:nvSpPr>
        <p:spPr>
          <a:xfrm>
            <a:off x="1331913" y="3165872"/>
            <a:ext cx="6400800" cy="1314450"/>
          </a:xfrm>
          <a:noFill/>
        </p:spPr>
        <p:txBody>
          <a:bodyPr/>
          <a:lstStyle/>
          <a:p>
            <a:pPr marL="342900" indent="-342900"/>
            <a:r>
              <a:rPr lang="hu-HU" altLang="en-US" dirty="0" err="1" smtClean="0"/>
              <a:t>Szirmay-Kalos</a:t>
            </a:r>
            <a:r>
              <a:rPr lang="hu-HU" altLang="en-US" dirty="0" smtClean="0"/>
              <a:t> László</a:t>
            </a:r>
          </a:p>
        </p:txBody>
      </p:sp>
      <p:sp>
        <p:nvSpPr>
          <p:cNvPr id="2" name="Téglalap 1"/>
          <p:cNvSpPr/>
          <p:nvPr/>
        </p:nvSpPr>
        <p:spPr>
          <a:xfrm>
            <a:off x="143508" y="195486"/>
            <a:ext cx="5004556" cy="400110"/>
          </a:xfrm>
          <a:prstGeom prst="rect">
            <a:avLst/>
          </a:prstGeom>
        </p:spPr>
        <p:txBody>
          <a:bodyPr wrap="square">
            <a:spAutoFit/>
          </a:bodyPr>
          <a:lstStyle/>
          <a:p>
            <a:endParaRPr lang="en-US" dirty="0">
              <a:latin typeface="+mn-lt"/>
            </a:endParaRPr>
          </a:p>
        </p:txBody>
      </p:sp>
      <p:sp>
        <p:nvSpPr>
          <p:cNvPr id="3" name="AutoShape 2" descr="Opengl transparent - Free Cliparts &amp; PNG - Opengl transparent ..."/>
          <p:cNvSpPr>
            <a:spLocks noChangeAspect="1" noChangeArrowheads="1"/>
          </p:cNvSpPr>
          <p:nvPr/>
        </p:nvSpPr>
        <p:spPr bwMode="auto">
          <a:xfrm>
            <a:off x="155576" y="-771525"/>
            <a:ext cx="2143125" cy="1607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990" name="Picture 6" descr="OpenGL logo (Nov14).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76" y="114477"/>
            <a:ext cx="4092389" cy="12740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268" y="2976795"/>
            <a:ext cx="2047620"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1300029548</TotalTime>
  <Pages>57</Pages>
  <Words>7273</Words>
  <Application>Microsoft Office PowerPoint</Application>
  <PresentationFormat>Diavetítés a képernyőre (16:9 oldalarány)</PresentationFormat>
  <Paragraphs>900</Paragraphs>
  <Slides>47</Slides>
  <Notes>17</Notes>
  <HiddenSlides>0</HiddenSlides>
  <MMClips>0</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2</vt:i4>
      </vt:variant>
      <vt:variant>
        <vt:lpstr>Diacímek</vt:lpstr>
      </vt:variant>
      <vt:variant>
        <vt:i4>47</vt:i4>
      </vt:variant>
    </vt:vector>
  </HeadingPairs>
  <TitlesOfParts>
    <vt:vector size="58" baseType="lpstr">
      <vt:lpstr>Arial</vt:lpstr>
      <vt:lpstr>Calibri</vt:lpstr>
      <vt:lpstr>Cambria Math</vt:lpstr>
      <vt:lpstr>Courier New</vt:lpstr>
      <vt:lpstr>Symbol</vt:lpstr>
      <vt:lpstr>Times New Roman</vt:lpstr>
      <vt:lpstr>Wingdings</vt:lpstr>
      <vt:lpstr>Wingdings 3</vt:lpstr>
      <vt:lpstr>Office-téma</vt:lpstr>
      <vt:lpstr>Microsoft ClipArt Gallery</vt:lpstr>
      <vt:lpstr>Klip</vt:lpstr>
      <vt:lpstr>Grafikus hardver/szoftver alapok Építőelemek</vt:lpstr>
      <vt:lpstr>Interaktív rendszer: Funkcionális modell</vt:lpstr>
      <vt:lpstr>Szoftver architektúra</vt:lpstr>
      <vt:lpstr>Esemény kezelés (GLUT)</vt:lpstr>
      <vt:lpstr>OpenGL 3.3 … 4.6 (Modern OpenGL)</vt:lpstr>
      <vt:lpstr>Csúcspont adatfolyamok</vt:lpstr>
      <vt:lpstr>Rajzolás: glDrawArrays, OpenGL primitívek</vt:lpstr>
      <vt:lpstr>OpenGL állapotgép + erőforrások</vt:lpstr>
      <vt:lpstr>Grafikus hardver/szoftver alapok 2. Helló OpenGL/GLSL/GLUT</vt:lpstr>
      <vt:lpstr>Az első OpenGL programom: Zöld háromszög</vt:lpstr>
      <vt:lpstr>onInitialization()</vt:lpstr>
      <vt:lpstr>Folyt.</vt:lpstr>
      <vt:lpstr>PowerPoint-bemutató</vt:lpstr>
      <vt:lpstr>PowerPoint-bemutató</vt:lpstr>
      <vt:lpstr>Grafikus hardver/szoftver alapok Program: Keret és zöld háromszög</vt:lpstr>
      <vt:lpstr>OpenGL starters’ kit: Shader programs</vt:lpstr>
      <vt:lpstr>OpenGL starters’ kit</vt:lpstr>
      <vt:lpstr>framework.h</vt:lpstr>
      <vt:lpstr>framework.cpp</vt:lpstr>
      <vt:lpstr>Skeleton.cpp</vt:lpstr>
      <vt:lpstr>Grafikus hardver/szoftver alapok Program: Vasarely festmény</vt:lpstr>
      <vt:lpstr>Mi ez?</vt:lpstr>
      <vt:lpstr>onInitialization</vt:lpstr>
      <vt:lpstr>Csúcspont és pixel árnyalók</vt:lpstr>
      <vt:lpstr>onDisplay</vt:lpstr>
      <vt:lpstr>Vezérlés</vt:lpstr>
      <vt:lpstr>PowerPoint-bemutató</vt:lpstr>
      <vt:lpstr>Konvex burok</vt:lpstr>
      <vt:lpstr>Csúcspont és pixel árnyalók</vt:lpstr>
      <vt:lpstr>Constant color primitive object</vt:lpstr>
      <vt:lpstr>PowerPoint-bemutató</vt:lpstr>
      <vt:lpstr>Convex hull előállítás</vt:lpstr>
      <vt:lpstr>Virtuális világ és megjelenítése</vt:lpstr>
      <vt:lpstr>Controller</vt:lpstr>
      <vt:lpstr>PowerPoint-bemutató</vt:lpstr>
      <vt:lpstr>N-dimenziós „kocka”</vt:lpstr>
      <vt:lpstr>PowerPoint-bemutató</vt:lpstr>
      <vt:lpstr>Tesseract objektum</vt:lpstr>
      <vt:lpstr>Élek a GPU-ra</vt:lpstr>
      <vt:lpstr>Animáció és rajzolás</vt:lpstr>
      <vt:lpstr>PowerPoint-bemutató</vt:lpstr>
      <vt:lpstr>3D2D vetítés</vt:lpstr>
      <vt:lpstr>4D2D vetítés</vt:lpstr>
      <vt:lpstr>3D1D vetítés</vt:lpstr>
      <vt:lpstr>3D2D1D vetítés</vt:lpstr>
      <vt:lpstr>4D3D2D vetítés</vt:lpstr>
      <vt:lpstr>Vertex és fragment árnyalók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1113</cp:revision>
  <cp:lastPrinted>1999-10-05T10:23:25Z</cp:lastPrinted>
  <dcterms:created xsi:type="dcterms:W3CDTF">1998-09-12T20:31:14Z</dcterms:created>
  <dcterms:modified xsi:type="dcterms:W3CDTF">2024-02-27T09:49:29Z</dcterms:modified>
</cp:coreProperties>
</file>