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Lst>
  <p:notesMasterIdLst>
    <p:notesMasterId r:id="rId24"/>
  </p:notesMasterIdLst>
  <p:handoutMasterIdLst>
    <p:handoutMasterId r:id="rId25"/>
  </p:handoutMasterIdLst>
  <p:sldIdLst>
    <p:sldId id="300" r:id="rId2"/>
    <p:sldId id="360" r:id="rId3"/>
    <p:sldId id="368" r:id="rId4"/>
    <p:sldId id="376" r:id="rId5"/>
    <p:sldId id="377" r:id="rId6"/>
    <p:sldId id="378" r:id="rId7"/>
    <p:sldId id="379" r:id="rId8"/>
    <p:sldId id="380" r:id="rId9"/>
    <p:sldId id="381" r:id="rId10"/>
    <p:sldId id="383" r:id="rId11"/>
    <p:sldId id="394" r:id="rId12"/>
    <p:sldId id="384" r:id="rId13"/>
    <p:sldId id="385" r:id="rId14"/>
    <p:sldId id="386" r:id="rId15"/>
    <p:sldId id="396" r:id="rId16"/>
    <p:sldId id="387" r:id="rId17"/>
    <p:sldId id="388" r:id="rId18"/>
    <p:sldId id="389" r:id="rId19"/>
    <p:sldId id="390" r:id="rId20"/>
    <p:sldId id="391" r:id="rId21"/>
    <p:sldId id="392" r:id="rId22"/>
    <p:sldId id="393" r:id="rId23"/>
  </p:sldIdLst>
  <p:sldSz cx="12192000" cy="6858000"/>
  <p:notesSz cx="6858000" cy="9144000"/>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13B4"/>
    <a:srgbClr val="EEECE1"/>
    <a:srgbClr val="0000FF"/>
    <a:srgbClr val="FFFF01"/>
    <a:srgbClr val="340427"/>
    <a:srgbClr val="868300"/>
    <a:srgbClr val="383700"/>
    <a:srgbClr val="A09C00"/>
    <a:srgbClr val="62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32" autoAdjust="0"/>
  </p:normalViewPr>
  <p:slideViewPr>
    <p:cSldViewPr snapToGrid="0">
      <p:cViewPr varScale="1">
        <p:scale>
          <a:sx n="95" d="100"/>
          <a:sy n="95" d="100"/>
        </p:scale>
        <p:origin x="178" y="62"/>
      </p:cViewPr>
      <p:guideLst>
        <p:guide orient="horz" pos="2160"/>
        <p:guide pos="3840"/>
      </p:guideLst>
    </p:cSldViewPr>
  </p:slideViewPr>
  <p:notesTextViewPr>
    <p:cViewPr>
      <p:scale>
        <a:sx n="100" d="100"/>
        <a:sy n="100" d="100"/>
      </p:scale>
      <p:origin x="0" y="0"/>
    </p:cViewPr>
  </p:notesTextViewPr>
  <p:notesViewPr>
    <p:cSldViewPr snapToGrid="0">
      <p:cViewPr>
        <p:scale>
          <a:sx n="100" d="100"/>
          <a:sy n="100" d="100"/>
        </p:scale>
        <p:origin x="-231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76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idx="2"/>
          </p:nvPr>
        </p:nvSpPr>
        <p:spPr bwMode="auto">
          <a:xfrm>
            <a:off x="393700" y="692150"/>
            <a:ext cx="60706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4988"/>
            <a:ext cx="5029200" cy="38481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2157878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393700" y="692150"/>
            <a:ext cx="6070600" cy="3416300"/>
          </a:xfrm>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hu-HU" dirty="0" err="1" smtClean="0"/>
              <a:t>If</a:t>
            </a:r>
            <a:r>
              <a:rPr lang="hu-HU" dirty="0" smtClean="0"/>
              <a:t> </a:t>
            </a:r>
            <a:r>
              <a:rPr lang="hu-HU" dirty="0" err="1" smtClean="0"/>
              <a:t>we</a:t>
            </a:r>
            <a:r>
              <a:rPr lang="hu-HU" dirty="0" smtClean="0"/>
              <a:t> </a:t>
            </a:r>
            <a:r>
              <a:rPr lang="hu-HU" dirty="0" err="1" smtClean="0"/>
              <a:t>wish</a:t>
            </a:r>
            <a:r>
              <a:rPr lang="hu-HU" dirty="0" smtClean="0"/>
              <a:t> </a:t>
            </a:r>
            <a:r>
              <a:rPr lang="hu-HU" dirty="0" err="1" smtClean="0"/>
              <a:t>to</a:t>
            </a:r>
            <a:r>
              <a:rPr lang="hu-HU" dirty="0" smtClean="0"/>
              <a:t> </a:t>
            </a:r>
            <a:r>
              <a:rPr lang="hu-HU" dirty="0" err="1" smtClean="0"/>
              <a:t>use</a:t>
            </a:r>
            <a:r>
              <a:rPr lang="hu-HU" dirty="0" smtClean="0"/>
              <a:t> </a:t>
            </a:r>
            <a:r>
              <a:rPr lang="hu-HU" dirty="0" err="1" smtClean="0"/>
              <a:t>texturing</a:t>
            </a:r>
            <a:r>
              <a:rPr lang="hu-HU" dirty="0" smtClean="0"/>
              <a:t>, </a:t>
            </a:r>
            <a:r>
              <a:rPr lang="hu-HU" dirty="0" err="1" smtClean="0"/>
              <a:t>four</a:t>
            </a:r>
            <a:r>
              <a:rPr lang="hu-HU" dirty="0" smtClean="0"/>
              <a:t> </a:t>
            </a:r>
            <a:r>
              <a:rPr lang="hu-HU" dirty="0" err="1" smtClean="0"/>
              <a:t>steps</a:t>
            </a:r>
            <a:r>
              <a:rPr lang="hu-HU" dirty="0" smtClean="0"/>
              <a:t> </a:t>
            </a:r>
            <a:r>
              <a:rPr lang="hu-HU" dirty="0" err="1" smtClean="0"/>
              <a:t>should</a:t>
            </a:r>
            <a:r>
              <a:rPr lang="hu-HU" dirty="0" smtClean="0"/>
              <a:t> be </a:t>
            </a:r>
            <a:r>
              <a:rPr lang="hu-HU" dirty="0" err="1" smtClean="0"/>
              <a:t>executed</a:t>
            </a:r>
            <a:r>
              <a:rPr lang="hu-HU" dirty="0" smtClean="0"/>
              <a:t>. </a:t>
            </a:r>
            <a:r>
              <a:rPr lang="hu-HU" dirty="0" err="1" smtClean="0"/>
              <a:t>In</a:t>
            </a:r>
            <a:r>
              <a:rPr lang="hu-HU" dirty="0" smtClean="0"/>
              <a:t> </a:t>
            </a:r>
            <a:r>
              <a:rPr lang="hu-HU" dirty="0" err="1" smtClean="0"/>
              <a:t>this</a:t>
            </a:r>
            <a:r>
              <a:rPr lang="hu-HU" dirty="0" smtClean="0"/>
              <a:t> </a:t>
            </a:r>
            <a:r>
              <a:rPr lang="hu-HU" dirty="0" err="1" smtClean="0"/>
              <a:t>slide</a:t>
            </a:r>
            <a:r>
              <a:rPr lang="hu-HU" dirty="0" smtClean="0"/>
              <a:t> </a:t>
            </a:r>
            <a:r>
              <a:rPr lang="hu-HU" dirty="0" err="1" smtClean="0"/>
              <a:t>we</a:t>
            </a:r>
            <a:r>
              <a:rPr lang="hu-HU" dirty="0" smtClean="0"/>
              <a:t> show </a:t>
            </a:r>
            <a:r>
              <a:rPr lang="hu-HU" dirty="0" err="1" smtClean="0"/>
              <a:t>how</a:t>
            </a:r>
            <a:r>
              <a:rPr lang="hu-HU" dirty="0" smtClean="0"/>
              <a:t> </a:t>
            </a:r>
            <a:r>
              <a:rPr lang="hu-HU" dirty="0" err="1" smtClean="0"/>
              <a:t>to</a:t>
            </a:r>
            <a:r>
              <a:rPr lang="hu-HU" dirty="0" smtClean="0"/>
              <a:t> </a:t>
            </a:r>
            <a:r>
              <a:rPr lang="hu-HU" dirty="0" err="1" smtClean="0"/>
              <a:t>upload</a:t>
            </a:r>
            <a:r>
              <a:rPr lang="hu-HU" dirty="0" smtClean="0"/>
              <a:t> an image </a:t>
            </a:r>
            <a:r>
              <a:rPr lang="hu-HU" dirty="0" err="1" smtClean="0"/>
              <a:t>to</a:t>
            </a:r>
            <a:r>
              <a:rPr lang="hu-HU" dirty="0" smtClean="0"/>
              <a:t> </a:t>
            </a:r>
            <a:r>
              <a:rPr lang="hu-HU" dirty="0" err="1" smtClean="0"/>
              <a:t>the</a:t>
            </a:r>
            <a:r>
              <a:rPr lang="hu-HU" dirty="0" smtClean="0"/>
              <a:t> GPU </a:t>
            </a:r>
            <a:r>
              <a:rPr lang="hu-HU" dirty="0" err="1" smtClean="0"/>
              <a:t>that</a:t>
            </a:r>
            <a:r>
              <a:rPr lang="hu-HU" dirty="0" smtClean="0"/>
              <a:t> is </a:t>
            </a:r>
            <a:r>
              <a:rPr lang="hu-HU" dirty="0" err="1" smtClean="0"/>
              <a:t>to</a:t>
            </a:r>
            <a:r>
              <a:rPr lang="hu-HU" dirty="0" smtClean="0"/>
              <a:t> be </a:t>
            </a:r>
            <a:r>
              <a:rPr lang="hu-HU" dirty="0" err="1" smtClean="0"/>
              <a:t>used</a:t>
            </a:r>
            <a:r>
              <a:rPr lang="hu-HU" dirty="0" smtClean="0"/>
              <a:t> </a:t>
            </a:r>
            <a:r>
              <a:rPr lang="hu-HU" dirty="0" err="1" smtClean="0"/>
              <a:t>as</a:t>
            </a:r>
            <a:r>
              <a:rPr lang="hu-HU" dirty="0" smtClean="0"/>
              <a:t> a 2D </a:t>
            </a:r>
            <a:r>
              <a:rPr lang="hu-HU" dirty="0" err="1" smtClean="0"/>
              <a:t>texture</a:t>
            </a:r>
            <a:r>
              <a:rPr lang="hu-HU" dirty="0" smtClean="0"/>
              <a:t>. </a:t>
            </a:r>
            <a:r>
              <a:rPr lang="hu-HU" dirty="0" err="1" smtClean="0"/>
              <a:t>Additionally</a:t>
            </a:r>
            <a:r>
              <a:rPr lang="hu-HU" dirty="0" smtClean="0"/>
              <a:t>, </a:t>
            </a:r>
            <a:r>
              <a:rPr lang="hu-HU" dirty="0" err="1" smtClean="0"/>
              <a:t>texture</a:t>
            </a:r>
            <a:r>
              <a:rPr lang="hu-HU" dirty="0" smtClean="0"/>
              <a:t> </a:t>
            </a:r>
            <a:r>
              <a:rPr lang="hu-HU" dirty="0" err="1" smtClean="0"/>
              <a:t>sampling</a:t>
            </a:r>
            <a:r>
              <a:rPr lang="hu-HU" dirty="0" smtClean="0"/>
              <a:t>/</a:t>
            </a:r>
            <a:r>
              <a:rPr lang="hu-HU" dirty="0" err="1" smtClean="0"/>
              <a:t>filtering</a:t>
            </a:r>
            <a:r>
              <a:rPr lang="hu-HU" dirty="0" smtClean="0"/>
              <a:t> is </a:t>
            </a:r>
            <a:r>
              <a:rPr lang="hu-HU" dirty="0" err="1" smtClean="0"/>
              <a:t>also</a:t>
            </a:r>
            <a:r>
              <a:rPr lang="hu-HU" dirty="0" smtClean="0"/>
              <a:t> </a:t>
            </a:r>
            <a:r>
              <a:rPr lang="hu-HU" dirty="0" err="1" smtClean="0"/>
              <a:t>specified</a:t>
            </a:r>
            <a:r>
              <a:rPr lang="hu-HU" dirty="0" smtClean="0"/>
              <a:t>, </a:t>
            </a:r>
            <a:r>
              <a:rPr lang="hu-HU" dirty="0" err="1" smtClean="0"/>
              <a:t>which</a:t>
            </a:r>
            <a:r>
              <a:rPr lang="hu-HU" dirty="0" smtClean="0"/>
              <a:t> </a:t>
            </a:r>
            <a:r>
              <a:rPr lang="hu-HU" dirty="0" err="1" smtClean="0"/>
              <a:t>is</a:t>
            </a:r>
            <a:r>
              <a:rPr lang="hu-HU" dirty="0" smtClean="0"/>
              <a:t> </a:t>
            </a:r>
            <a:r>
              <a:rPr lang="hu-HU" dirty="0" err="1" smtClean="0"/>
              <a:t>neareast</a:t>
            </a:r>
            <a:r>
              <a:rPr lang="hu-HU" dirty="0" smtClean="0"/>
              <a:t> </a:t>
            </a:r>
            <a:r>
              <a:rPr lang="hu-HU" dirty="0" err="1" smtClean="0"/>
              <a:t>neighbor</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minification</a:t>
            </a:r>
            <a:r>
              <a:rPr lang="hu-HU" dirty="0" smtClean="0"/>
              <a:t> and </a:t>
            </a:r>
            <a:r>
              <a:rPr lang="hu-HU" dirty="0" err="1" smtClean="0"/>
              <a:t>bi-linear</a:t>
            </a:r>
            <a:r>
              <a:rPr lang="hu-HU" dirty="0" smtClean="0"/>
              <a:t> </a:t>
            </a:r>
            <a:r>
              <a:rPr lang="hu-HU" dirty="0" err="1" smtClean="0"/>
              <a:t>filtering</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magnification</a:t>
            </a:r>
            <a:r>
              <a:rPr lang="hu-HU" dirty="0" smtClean="0"/>
              <a:t>.</a:t>
            </a:r>
          </a:p>
          <a:p>
            <a:r>
              <a:rPr lang="hu-HU" dirty="0" err="1" smtClean="0"/>
              <a:t>Note</a:t>
            </a:r>
            <a:r>
              <a:rPr lang="hu-HU" dirty="0" smtClean="0"/>
              <a:t> </a:t>
            </a:r>
            <a:r>
              <a:rPr lang="hu-HU" dirty="0" err="1" smtClean="0"/>
              <a:t>that</a:t>
            </a:r>
            <a:r>
              <a:rPr lang="hu-HU" dirty="0" smtClean="0"/>
              <a:t> </a:t>
            </a:r>
            <a:r>
              <a:rPr lang="hu-HU" dirty="0" err="1" smtClean="0"/>
              <a:t>OpenGL</a:t>
            </a:r>
            <a:r>
              <a:rPr lang="hu-HU" dirty="0" smtClean="0"/>
              <a:t> is an output </a:t>
            </a:r>
            <a:r>
              <a:rPr lang="hu-HU" dirty="0" err="1" smtClean="0"/>
              <a:t>library</a:t>
            </a:r>
            <a:r>
              <a:rPr lang="hu-HU" dirty="0" smtClean="0"/>
              <a:t>, </a:t>
            </a:r>
            <a:r>
              <a:rPr lang="hu-HU" dirty="0" err="1" smtClean="0"/>
              <a:t>so</a:t>
            </a:r>
            <a:r>
              <a:rPr lang="hu-HU" dirty="0" smtClean="0"/>
              <a:t> </a:t>
            </a:r>
            <a:r>
              <a:rPr lang="hu-HU" dirty="0" err="1" smtClean="0"/>
              <a:t>it</a:t>
            </a:r>
            <a:r>
              <a:rPr lang="hu-HU" dirty="0" smtClean="0"/>
              <a:t> </a:t>
            </a:r>
            <a:r>
              <a:rPr lang="hu-HU" dirty="0" err="1" smtClean="0"/>
              <a:t>gives</a:t>
            </a:r>
            <a:r>
              <a:rPr lang="hu-HU" dirty="0" smtClean="0"/>
              <a:t> no </a:t>
            </a:r>
            <a:r>
              <a:rPr lang="hu-HU" dirty="0" err="1" smtClean="0"/>
              <a:t>help</a:t>
            </a:r>
            <a:r>
              <a:rPr lang="hu-HU" dirty="0" smtClean="0"/>
              <a:t> </a:t>
            </a:r>
            <a:r>
              <a:rPr lang="hu-HU" dirty="0" err="1" smtClean="0"/>
              <a:t>to</a:t>
            </a:r>
            <a:r>
              <a:rPr lang="hu-HU" dirty="0" smtClean="0"/>
              <a:t> </a:t>
            </a:r>
            <a:r>
              <a:rPr lang="hu-HU" dirty="0" err="1" smtClean="0"/>
              <a:t>create</a:t>
            </a:r>
            <a:r>
              <a:rPr lang="hu-HU" dirty="0" smtClean="0"/>
              <a:t> </a:t>
            </a:r>
            <a:r>
              <a:rPr lang="hu-HU" dirty="0" err="1" smtClean="0"/>
              <a:t>or</a:t>
            </a:r>
            <a:r>
              <a:rPr lang="hu-HU" dirty="0" smtClean="0"/>
              <a:t> </a:t>
            </a:r>
            <a:r>
              <a:rPr lang="hu-HU" dirty="0" err="1" smtClean="0"/>
              <a:t>read</a:t>
            </a:r>
            <a:r>
              <a:rPr lang="hu-HU" dirty="0" smtClean="0"/>
              <a:t> a </a:t>
            </a:r>
            <a:r>
              <a:rPr lang="hu-HU" dirty="0" err="1" smtClean="0"/>
              <a:t>texture</a:t>
            </a:r>
            <a:r>
              <a:rPr lang="hu-HU" dirty="0" smtClean="0"/>
              <a:t> </a:t>
            </a:r>
            <a:r>
              <a:rPr lang="hu-HU" dirty="0" err="1" smtClean="0"/>
              <a:t>from</a:t>
            </a:r>
            <a:r>
              <a:rPr lang="hu-HU" dirty="0" smtClean="0"/>
              <a:t> </a:t>
            </a:r>
            <a:r>
              <a:rPr lang="hu-HU" dirty="0" err="1" smtClean="0"/>
              <a:t>a</a:t>
            </a:r>
            <a:r>
              <a:rPr lang="hu-HU" dirty="0" smtClean="0"/>
              <a:t> file. </a:t>
            </a:r>
            <a:r>
              <a:rPr lang="hu-HU" dirty="0" err="1" smtClean="0"/>
              <a:t>This</a:t>
            </a:r>
            <a:r>
              <a:rPr lang="hu-HU" dirty="0" smtClean="0"/>
              <a:t> is </a:t>
            </a:r>
            <a:r>
              <a:rPr lang="hu-HU" dirty="0" err="1" smtClean="0"/>
              <a:t>the</a:t>
            </a:r>
            <a:r>
              <a:rPr lang="hu-HU" dirty="0" smtClean="0"/>
              <a:t> </a:t>
            </a:r>
            <a:r>
              <a:rPr lang="hu-HU" dirty="0" err="1" smtClean="0"/>
              <a:t>programmers</a:t>
            </a:r>
            <a:r>
              <a:rPr lang="en-US" dirty="0" smtClean="0"/>
              <a:t>’ responsibility, which should be done in the </a:t>
            </a:r>
            <a:r>
              <a:rPr lang="en-US" dirty="0" err="1" smtClean="0"/>
              <a:t>LoadImage</a:t>
            </a:r>
            <a:r>
              <a:rPr lang="en-US" dirty="0" smtClean="0"/>
              <a:t> function.</a:t>
            </a:r>
            <a:endParaRPr lang="en-US" dirty="0"/>
          </a:p>
        </p:txBody>
      </p:sp>
    </p:spTree>
    <p:extLst>
      <p:ext uri="{BB962C8B-B14F-4D97-AF65-F5344CB8AC3E}">
        <p14:creationId xmlns:p14="http://schemas.microsoft.com/office/powerpoint/2010/main" val="60645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hu-HU" dirty="0" err="1" smtClean="0"/>
              <a:t>If</a:t>
            </a:r>
            <a:r>
              <a:rPr lang="hu-HU" dirty="0" smtClean="0"/>
              <a:t> </a:t>
            </a:r>
            <a:r>
              <a:rPr lang="hu-HU" dirty="0" err="1" smtClean="0"/>
              <a:t>we</a:t>
            </a:r>
            <a:r>
              <a:rPr lang="hu-HU" dirty="0" smtClean="0"/>
              <a:t> </a:t>
            </a:r>
            <a:r>
              <a:rPr lang="hu-HU" dirty="0" err="1" smtClean="0"/>
              <a:t>wish</a:t>
            </a:r>
            <a:r>
              <a:rPr lang="hu-HU" dirty="0" smtClean="0"/>
              <a:t> </a:t>
            </a:r>
            <a:r>
              <a:rPr lang="hu-HU" dirty="0" err="1" smtClean="0"/>
              <a:t>to</a:t>
            </a:r>
            <a:r>
              <a:rPr lang="hu-HU" dirty="0" smtClean="0"/>
              <a:t> </a:t>
            </a:r>
            <a:r>
              <a:rPr lang="hu-HU" dirty="0" err="1" smtClean="0"/>
              <a:t>use</a:t>
            </a:r>
            <a:r>
              <a:rPr lang="hu-HU" dirty="0" smtClean="0"/>
              <a:t> </a:t>
            </a:r>
            <a:r>
              <a:rPr lang="hu-HU" dirty="0" err="1" smtClean="0"/>
              <a:t>texturing</a:t>
            </a:r>
            <a:r>
              <a:rPr lang="hu-HU" dirty="0" smtClean="0"/>
              <a:t>, </a:t>
            </a:r>
            <a:r>
              <a:rPr lang="hu-HU" dirty="0" err="1" smtClean="0"/>
              <a:t>four</a:t>
            </a:r>
            <a:r>
              <a:rPr lang="hu-HU" dirty="0" smtClean="0"/>
              <a:t> </a:t>
            </a:r>
            <a:r>
              <a:rPr lang="hu-HU" dirty="0" err="1" smtClean="0"/>
              <a:t>steps</a:t>
            </a:r>
            <a:r>
              <a:rPr lang="hu-HU" dirty="0" smtClean="0"/>
              <a:t> </a:t>
            </a:r>
            <a:r>
              <a:rPr lang="hu-HU" dirty="0" err="1" smtClean="0"/>
              <a:t>should</a:t>
            </a:r>
            <a:r>
              <a:rPr lang="hu-HU" dirty="0" smtClean="0"/>
              <a:t> be </a:t>
            </a:r>
            <a:r>
              <a:rPr lang="hu-HU" dirty="0" err="1" smtClean="0"/>
              <a:t>executed</a:t>
            </a:r>
            <a:r>
              <a:rPr lang="hu-HU" dirty="0" smtClean="0"/>
              <a:t>. </a:t>
            </a:r>
            <a:r>
              <a:rPr lang="hu-HU" dirty="0" err="1" smtClean="0"/>
              <a:t>In</a:t>
            </a:r>
            <a:r>
              <a:rPr lang="hu-HU" dirty="0" smtClean="0"/>
              <a:t> </a:t>
            </a:r>
            <a:r>
              <a:rPr lang="hu-HU" dirty="0" err="1" smtClean="0"/>
              <a:t>this</a:t>
            </a:r>
            <a:r>
              <a:rPr lang="hu-HU" dirty="0" smtClean="0"/>
              <a:t> </a:t>
            </a:r>
            <a:r>
              <a:rPr lang="hu-HU" dirty="0" err="1" smtClean="0"/>
              <a:t>slide</a:t>
            </a:r>
            <a:r>
              <a:rPr lang="hu-HU" dirty="0" smtClean="0"/>
              <a:t> </a:t>
            </a:r>
            <a:r>
              <a:rPr lang="hu-HU" dirty="0" err="1" smtClean="0"/>
              <a:t>we</a:t>
            </a:r>
            <a:r>
              <a:rPr lang="hu-HU" dirty="0" smtClean="0"/>
              <a:t> show </a:t>
            </a:r>
            <a:r>
              <a:rPr lang="hu-HU" dirty="0" err="1" smtClean="0"/>
              <a:t>how</a:t>
            </a:r>
            <a:r>
              <a:rPr lang="hu-HU" dirty="0" smtClean="0"/>
              <a:t> </a:t>
            </a:r>
            <a:r>
              <a:rPr lang="hu-HU" dirty="0" err="1" smtClean="0"/>
              <a:t>to</a:t>
            </a:r>
            <a:r>
              <a:rPr lang="hu-HU" dirty="0" smtClean="0"/>
              <a:t> </a:t>
            </a:r>
            <a:r>
              <a:rPr lang="hu-HU" dirty="0" err="1" smtClean="0"/>
              <a:t>upload</a:t>
            </a:r>
            <a:r>
              <a:rPr lang="hu-HU" dirty="0" smtClean="0"/>
              <a:t> an image </a:t>
            </a:r>
            <a:r>
              <a:rPr lang="hu-HU" dirty="0" err="1" smtClean="0"/>
              <a:t>to</a:t>
            </a:r>
            <a:r>
              <a:rPr lang="hu-HU" dirty="0" smtClean="0"/>
              <a:t> </a:t>
            </a:r>
            <a:r>
              <a:rPr lang="hu-HU" dirty="0" err="1" smtClean="0"/>
              <a:t>the</a:t>
            </a:r>
            <a:r>
              <a:rPr lang="hu-HU" dirty="0" smtClean="0"/>
              <a:t> GPU </a:t>
            </a:r>
            <a:r>
              <a:rPr lang="hu-HU" dirty="0" err="1" smtClean="0"/>
              <a:t>that</a:t>
            </a:r>
            <a:r>
              <a:rPr lang="hu-HU" dirty="0" smtClean="0"/>
              <a:t> is </a:t>
            </a:r>
            <a:r>
              <a:rPr lang="hu-HU" dirty="0" err="1" smtClean="0"/>
              <a:t>to</a:t>
            </a:r>
            <a:r>
              <a:rPr lang="hu-HU" dirty="0" smtClean="0"/>
              <a:t> be </a:t>
            </a:r>
            <a:r>
              <a:rPr lang="hu-HU" dirty="0" err="1" smtClean="0"/>
              <a:t>used</a:t>
            </a:r>
            <a:r>
              <a:rPr lang="hu-HU" dirty="0" smtClean="0"/>
              <a:t> </a:t>
            </a:r>
            <a:r>
              <a:rPr lang="hu-HU" dirty="0" err="1" smtClean="0"/>
              <a:t>as</a:t>
            </a:r>
            <a:r>
              <a:rPr lang="hu-HU" dirty="0" smtClean="0"/>
              <a:t> a 2D </a:t>
            </a:r>
            <a:r>
              <a:rPr lang="hu-HU" dirty="0" err="1" smtClean="0"/>
              <a:t>texture</a:t>
            </a:r>
            <a:r>
              <a:rPr lang="hu-HU" dirty="0" smtClean="0"/>
              <a:t>. </a:t>
            </a:r>
            <a:r>
              <a:rPr lang="hu-HU" dirty="0" err="1" smtClean="0"/>
              <a:t>Additionally</a:t>
            </a:r>
            <a:r>
              <a:rPr lang="hu-HU" dirty="0" smtClean="0"/>
              <a:t>, </a:t>
            </a:r>
            <a:r>
              <a:rPr lang="hu-HU" dirty="0" err="1" smtClean="0"/>
              <a:t>texture</a:t>
            </a:r>
            <a:r>
              <a:rPr lang="hu-HU" dirty="0" smtClean="0"/>
              <a:t> </a:t>
            </a:r>
            <a:r>
              <a:rPr lang="hu-HU" dirty="0" err="1" smtClean="0"/>
              <a:t>sampling</a:t>
            </a:r>
            <a:r>
              <a:rPr lang="hu-HU" dirty="0" smtClean="0"/>
              <a:t>/</a:t>
            </a:r>
            <a:r>
              <a:rPr lang="hu-HU" dirty="0" err="1" smtClean="0"/>
              <a:t>filtering</a:t>
            </a:r>
            <a:r>
              <a:rPr lang="hu-HU" dirty="0" smtClean="0"/>
              <a:t> is </a:t>
            </a:r>
            <a:r>
              <a:rPr lang="hu-HU" dirty="0" err="1" smtClean="0"/>
              <a:t>also</a:t>
            </a:r>
            <a:r>
              <a:rPr lang="hu-HU" dirty="0" smtClean="0"/>
              <a:t> </a:t>
            </a:r>
            <a:r>
              <a:rPr lang="hu-HU" dirty="0" err="1" smtClean="0"/>
              <a:t>specified</a:t>
            </a:r>
            <a:r>
              <a:rPr lang="hu-HU" dirty="0" smtClean="0"/>
              <a:t>, </a:t>
            </a:r>
            <a:r>
              <a:rPr lang="hu-HU" dirty="0" err="1" smtClean="0"/>
              <a:t>which</a:t>
            </a:r>
            <a:r>
              <a:rPr lang="hu-HU" dirty="0" smtClean="0"/>
              <a:t> </a:t>
            </a:r>
            <a:r>
              <a:rPr lang="hu-HU" dirty="0" err="1" smtClean="0"/>
              <a:t>is</a:t>
            </a:r>
            <a:r>
              <a:rPr lang="hu-HU" dirty="0" smtClean="0"/>
              <a:t> </a:t>
            </a:r>
            <a:r>
              <a:rPr lang="hu-HU" dirty="0" err="1" smtClean="0"/>
              <a:t>neareast</a:t>
            </a:r>
            <a:r>
              <a:rPr lang="hu-HU" dirty="0" smtClean="0"/>
              <a:t> </a:t>
            </a:r>
            <a:r>
              <a:rPr lang="hu-HU" dirty="0" err="1" smtClean="0"/>
              <a:t>neighbor</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minification</a:t>
            </a:r>
            <a:r>
              <a:rPr lang="hu-HU" dirty="0" smtClean="0"/>
              <a:t> and </a:t>
            </a:r>
            <a:r>
              <a:rPr lang="hu-HU" dirty="0" err="1" smtClean="0"/>
              <a:t>bi-linear</a:t>
            </a:r>
            <a:r>
              <a:rPr lang="hu-HU" dirty="0" smtClean="0"/>
              <a:t> </a:t>
            </a:r>
            <a:r>
              <a:rPr lang="hu-HU" dirty="0" err="1" smtClean="0"/>
              <a:t>filtering</a:t>
            </a:r>
            <a:r>
              <a:rPr lang="hu-HU" dirty="0" smtClean="0"/>
              <a:t> </a:t>
            </a:r>
            <a:r>
              <a:rPr lang="hu-HU" dirty="0" err="1" smtClean="0"/>
              <a:t>in</a:t>
            </a:r>
            <a:r>
              <a:rPr lang="hu-HU" dirty="0" smtClean="0"/>
              <a:t> </a:t>
            </a:r>
            <a:r>
              <a:rPr lang="hu-HU" dirty="0" err="1" smtClean="0"/>
              <a:t>case</a:t>
            </a:r>
            <a:r>
              <a:rPr lang="hu-HU" dirty="0" smtClean="0"/>
              <a:t> of </a:t>
            </a:r>
            <a:r>
              <a:rPr lang="hu-HU" dirty="0" err="1" smtClean="0"/>
              <a:t>magnification</a:t>
            </a:r>
            <a:r>
              <a:rPr lang="hu-HU" dirty="0" smtClean="0"/>
              <a:t>.</a:t>
            </a:r>
          </a:p>
          <a:p>
            <a:r>
              <a:rPr lang="hu-HU" dirty="0" err="1" smtClean="0"/>
              <a:t>Note</a:t>
            </a:r>
            <a:r>
              <a:rPr lang="hu-HU" dirty="0" smtClean="0"/>
              <a:t> </a:t>
            </a:r>
            <a:r>
              <a:rPr lang="hu-HU" dirty="0" err="1" smtClean="0"/>
              <a:t>that</a:t>
            </a:r>
            <a:r>
              <a:rPr lang="hu-HU" dirty="0" smtClean="0"/>
              <a:t> </a:t>
            </a:r>
            <a:r>
              <a:rPr lang="hu-HU" dirty="0" err="1" smtClean="0"/>
              <a:t>OpenGL</a:t>
            </a:r>
            <a:r>
              <a:rPr lang="hu-HU" dirty="0" smtClean="0"/>
              <a:t> is an output </a:t>
            </a:r>
            <a:r>
              <a:rPr lang="hu-HU" dirty="0" err="1" smtClean="0"/>
              <a:t>library</a:t>
            </a:r>
            <a:r>
              <a:rPr lang="hu-HU" dirty="0" smtClean="0"/>
              <a:t>, </a:t>
            </a:r>
            <a:r>
              <a:rPr lang="hu-HU" dirty="0" err="1" smtClean="0"/>
              <a:t>so</a:t>
            </a:r>
            <a:r>
              <a:rPr lang="hu-HU" dirty="0" smtClean="0"/>
              <a:t> </a:t>
            </a:r>
            <a:r>
              <a:rPr lang="hu-HU" dirty="0" err="1" smtClean="0"/>
              <a:t>it</a:t>
            </a:r>
            <a:r>
              <a:rPr lang="hu-HU" dirty="0" smtClean="0"/>
              <a:t> </a:t>
            </a:r>
            <a:r>
              <a:rPr lang="hu-HU" dirty="0" err="1" smtClean="0"/>
              <a:t>gives</a:t>
            </a:r>
            <a:r>
              <a:rPr lang="hu-HU" dirty="0" smtClean="0"/>
              <a:t> no </a:t>
            </a:r>
            <a:r>
              <a:rPr lang="hu-HU" dirty="0" err="1" smtClean="0"/>
              <a:t>help</a:t>
            </a:r>
            <a:r>
              <a:rPr lang="hu-HU" dirty="0" smtClean="0"/>
              <a:t> </a:t>
            </a:r>
            <a:r>
              <a:rPr lang="hu-HU" dirty="0" err="1" smtClean="0"/>
              <a:t>to</a:t>
            </a:r>
            <a:r>
              <a:rPr lang="hu-HU" dirty="0" smtClean="0"/>
              <a:t> </a:t>
            </a:r>
            <a:r>
              <a:rPr lang="hu-HU" dirty="0" err="1" smtClean="0"/>
              <a:t>create</a:t>
            </a:r>
            <a:r>
              <a:rPr lang="hu-HU" dirty="0" smtClean="0"/>
              <a:t> </a:t>
            </a:r>
            <a:r>
              <a:rPr lang="hu-HU" dirty="0" err="1" smtClean="0"/>
              <a:t>or</a:t>
            </a:r>
            <a:r>
              <a:rPr lang="hu-HU" dirty="0" smtClean="0"/>
              <a:t> </a:t>
            </a:r>
            <a:r>
              <a:rPr lang="hu-HU" dirty="0" err="1" smtClean="0"/>
              <a:t>read</a:t>
            </a:r>
            <a:r>
              <a:rPr lang="hu-HU" dirty="0" smtClean="0"/>
              <a:t> a </a:t>
            </a:r>
            <a:r>
              <a:rPr lang="hu-HU" dirty="0" err="1" smtClean="0"/>
              <a:t>texture</a:t>
            </a:r>
            <a:r>
              <a:rPr lang="hu-HU" dirty="0" smtClean="0"/>
              <a:t> </a:t>
            </a:r>
            <a:r>
              <a:rPr lang="hu-HU" dirty="0" err="1" smtClean="0"/>
              <a:t>from</a:t>
            </a:r>
            <a:r>
              <a:rPr lang="hu-HU" dirty="0" smtClean="0"/>
              <a:t> </a:t>
            </a:r>
            <a:r>
              <a:rPr lang="hu-HU" dirty="0" err="1" smtClean="0"/>
              <a:t>a</a:t>
            </a:r>
            <a:r>
              <a:rPr lang="hu-HU" dirty="0" smtClean="0"/>
              <a:t> file. </a:t>
            </a:r>
            <a:r>
              <a:rPr lang="hu-HU" dirty="0" err="1" smtClean="0"/>
              <a:t>This</a:t>
            </a:r>
            <a:r>
              <a:rPr lang="hu-HU" dirty="0" smtClean="0"/>
              <a:t> is </a:t>
            </a:r>
            <a:r>
              <a:rPr lang="hu-HU" dirty="0" err="1" smtClean="0"/>
              <a:t>the</a:t>
            </a:r>
            <a:r>
              <a:rPr lang="hu-HU" dirty="0" smtClean="0"/>
              <a:t> </a:t>
            </a:r>
            <a:r>
              <a:rPr lang="hu-HU" dirty="0" err="1" smtClean="0"/>
              <a:t>programmers</a:t>
            </a:r>
            <a:r>
              <a:rPr lang="en-US" dirty="0" smtClean="0"/>
              <a:t>’ responsibility, which should be done in the </a:t>
            </a:r>
            <a:r>
              <a:rPr lang="en-US" dirty="0" err="1" smtClean="0"/>
              <a:t>LoadImage</a:t>
            </a:r>
            <a:r>
              <a:rPr lang="en-US" dirty="0" smtClean="0"/>
              <a:t> function.</a:t>
            </a:r>
            <a:endParaRPr lang="en-US" dirty="0"/>
          </a:p>
        </p:txBody>
      </p:sp>
    </p:spTree>
    <p:extLst>
      <p:ext uri="{BB962C8B-B14F-4D97-AF65-F5344CB8AC3E}">
        <p14:creationId xmlns:p14="http://schemas.microsoft.com/office/powerpoint/2010/main" val="60645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The second step equips the object to be textured with texture coordinates or so called </a:t>
            </a:r>
            <a:r>
              <a:rPr lang="en-US" dirty="0" err="1" smtClean="0"/>
              <a:t>uvs</a:t>
            </a:r>
            <a:r>
              <a:rPr lang="en-US" dirty="0" smtClean="0"/>
              <a:t>. That is, for every vertex we also specify a texture space point from where the color or data should be fetched if this point is rendered. </a:t>
            </a:r>
          </a:p>
          <a:p>
            <a:r>
              <a:rPr lang="en-US" dirty="0" smtClean="0"/>
              <a:t>In the shown program or VAO has two VBOs, one stores the modeling space Cartesian coordinates of the points and the second the texture space coordinates of the same points. We direct modeling space coordinates to input register 0 and texture space coordinates to input register 1.</a:t>
            </a:r>
            <a:endParaRPr lang="en-US" dirty="0"/>
          </a:p>
        </p:txBody>
      </p:sp>
    </p:spTree>
    <p:extLst>
      <p:ext uri="{BB962C8B-B14F-4D97-AF65-F5344CB8AC3E}">
        <p14:creationId xmlns:p14="http://schemas.microsoft.com/office/powerpoint/2010/main" val="194267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The vertex </a:t>
            </a:r>
            <a:r>
              <a:rPr lang="en-US" dirty="0" err="1" smtClean="0"/>
              <a:t>shader</a:t>
            </a:r>
            <a:r>
              <a:rPr lang="en-US" dirty="0" smtClean="0"/>
              <a:t> gets the location of the point and also the </a:t>
            </a:r>
            <a:r>
              <a:rPr lang="en-US" dirty="0" err="1" smtClean="0"/>
              <a:t>uv</a:t>
            </a:r>
            <a:r>
              <a:rPr lang="en-US" dirty="0" smtClean="0"/>
              <a:t> associated with this point. The location is transformed to normalized device space, the texture coordinate is only copied by the vertex </a:t>
            </a:r>
            <a:r>
              <a:rPr lang="en-US" dirty="0" err="1" smtClean="0"/>
              <a:t>shader</a:t>
            </a:r>
            <a:r>
              <a:rPr lang="en-US" dirty="0" smtClean="0"/>
              <a:t>. The fixed function hardware interpolates the texture coordinates and the fragment </a:t>
            </a:r>
            <a:r>
              <a:rPr lang="en-US" dirty="0" err="1" smtClean="0"/>
              <a:t>shader</a:t>
            </a:r>
            <a:r>
              <a:rPr lang="en-US" dirty="0" smtClean="0"/>
              <a:t> looks up the texture memory via the sampler unit.</a:t>
            </a:r>
            <a:endParaRPr lang="en-US" dirty="0"/>
          </a:p>
        </p:txBody>
      </p:sp>
    </p:spTree>
    <p:extLst>
      <p:ext uri="{BB962C8B-B14F-4D97-AF65-F5344CB8AC3E}">
        <p14:creationId xmlns:p14="http://schemas.microsoft.com/office/powerpoint/2010/main" val="45016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When the object is rendered, we should select the active texture and also connect the </a:t>
            </a:r>
            <a:r>
              <a:rPr lang="en-US" dirty="0" err="1" smtClean="0"/>
              <a:t>shader</a:t>
            </a:r>
            <a:r>
              <a:rPr lang="en-US" dirty="0" smtClean="0"/>
              <a:t> processor to this texture via a sampler unit. The </a:t>
            </a:r>
            <a:r>
              <a:rPr lang="en-US" dirty="0" err="1" smtClean="0"/>
              <a:t>samplerUnit</a:t>
            </a:r>
            <a:r>
              <a:rPr lang="en-US" dirty="0" smtClean="0"/>
              <a:t> variable of the </a:t>
            </a:r>
            <a:r>
              <a:rPr lang="en-US" dirty="0" err="1" smtClean="0"/>
              <a:t>shader</a:t>
            </a:r>
            <a:r>
              <a:rPr lang="en-US" dirty="0" smtClean="0"/>
              <a:t> program gets the id of the sampler unit (zero in this example). With the </a:t>
            </a:r>
            <a:r>
              <a:rPr lang="en-US" dirty="0" err="1" smtClean="0"/>
              <a:t>glActiveTexture</a:t>
            </a:r>
            <a:r>
              <a:rPr lang="en-US" dirty="0" smtClean="0"/>
              <a:t> and </a:t>
            </a:r>
            <a:r>
              <a:rPr lang="en-US" dirty="0" err="1" smtClean="0"/>
              <a:t>glBindTexture</a:t>
            </a:r>
            <a:r>
              <a:rPr lang="en-US" dirty="0" smtClean="0"/>
              <a:t> calls, we also establish the connection between the texture in the texture memory and the sampler unit. </a:t>
            </a:r>
            <a:endParaRPr lang="en-US" dirty="0"/>
          </a:p>
        </p:txBody>
      </p:sp>
    </p:spTree>
    <p:extLst>
      <p:ext uri="{BB962C8B-B14F-4D97-AF65-F5344CB8AC3E}">
        <p14:creationId xmlns:p14="http://schemas.microsoft.com/office/powerpoint/2010/main" val="1276845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Let us implement an image viewer program. To copy an image into the raster memory, we should draw a full viewport sized quad textured with the image. In normalized device space, the full viewport quad has corners (-1,-1</a:t>
            </a:r>
            <a:r>
              <a:rPr lang="en-US" dirty="0"/>
              <a:t>), </a:t>
            </a:r>
            <a:r>
              <a:rPr lang="en-US" dirty="0" smtClean="0"/>
              <a:t>(1</a:t>
            </a:r>
            <a:r>
              <a:rPr lang="en-US" dirty="0"/>
              <a:t>,-1), </a:t>
            </a:r>
            <a:r>
              <a:rPr lang="en-US" dirty="0" smtClean="0"/>
              <a:t>(1,1</a:t>
            </a:r>
            <a:r>
              <a:rPr lang="en-US" dirty="0"/>
              <a:t>), (-</a:t>
            </a:r>
            <a:r>
              <a:rPr lang="en-US" dirty="0" smtClean="0"/>
              <a:t>1,1), which are stored in the </a:t>
            </a:r>
            <a:r>
              <a:rPr lang="en-US" dirty="0" err="1" smtClean="0"/>
              <a:t>vbo</a:t>
            </a:r>
            <a:r>
              <a:rPr lang="en-US" dirty="0" smtClean="0"/>
              <a:t>. From these, the texture coordinates (0,0), </a:t>
            </a:r>
            <a:r>
              <a:rPr lang="en-US" dirty="0"/>
              <a:t>(</a:t>
            </a:r>
            <a:r>
              <a:rPr lang="en-US" dirty="0" smtClean="0"/>
              <a:t>1,0), </a:t>
            </a:r>
            <a:r>
              <a:rPr lang="en-US" dirty="0"/>
              <a:t>(1,1), </a:t>
            </a:r>
            <a:r>
              <a:rPr lang="en-US" dirty="0" smtClean="0"/>
              <a:t>(0,1) addressing the four corners of the texture rectangle are computed by the vertex </a:t>
            </a:r>
            <a:r>
              <a:rPr lang="en-US" dirty="0" err="1" smtClean="0"/>
              <a:t>shader</a:t>
            </a:r>
            <a:r>
              <a:rPr lang="en-US" dirty="0" smtClean="0"/>
              <a:t>. The fragment </a:t>
            </a:r>
            <a:r>
              <a:rPr lang="en-US" dirty="0" err="1" smtClean="0"/>
              <a:t>shader</a:t>
            </a:r>
            <a:r>
              <a:rPr lang="en-US" dirty="0" smtClean="0"/>
              <a:t> looks up the texture with the interpolated </a:t>
            </a:r>
            <a:r>
              <a:rPr lang="en-US" dirty="0" err="1" smtClean="0"/>
              <a:t>uv</a:t>
            </a:r>
            <a:r>
              <a:rPr lang="en-US" dirty="0" smtClean="0"/>
              <a:t>.</a:t>
            </a:r>
            <a:endParaRPr lang="en-US" dirty="0"/>
          </a:p>
        </p:txBody>
      </p:sp>
    </p:spTree>
    <p:extLst>
      <p:ext uri="{BB962C8B-B14F-4D97-AF65-F5344CB8AC3E}">
        <p14:creationId xmlns:p14="http://schemas.microsoft.com/office/powerpoint/2010/main" val="171526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If we modify the interpolated texture coordinate by some function, exciting image effects can be produced. </a:t>
            </a:r>
            <a:endParaRPr lang="en-US" dirty="0"/>
          </a:p>
        </p:txBody>
      </p:sp>
    </p:spTree>
    <p:extLst>
      <p:ext uri="{BB962C8B-B14F-4D97-AF65-F5344CB8AC3E}">
        <p14:creationId xmlns:p14="http://schemas.microsoft.com/office/powerpoint/2010/main" val="424188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Normally, the texture is fetched at interpolated texture coordinate </a:t>
            </a:r>
            <a:r>
              <a:rPr lang="en-US" dirty="0" err="1" smtClean="0"/>
              <a:t>uv</a:t>
            </a:r>
            <a:r>
              <a:rPr lang="en-US" dirty="0" smtClean="0"/>
              <a:t>, but now we shall transform it to </a:t>
            </a:r>
            <a:r>
              <a:rPr lang="en-US" dirty="0" err="1" smtClean="0"/>
              <a:t>tuv</a:t>
            </a:r>
            <a:r>
              <a:rPr lang="en-US" dirty="0" smtClean="0"/>
              <a:t> and get the texture at </a:t>
            </a:r>
            <a:r>
              <a:rPr lang="en-US" dirty="0" err="1" smtClean="0"/>
              <a:t>tuv</a:t>
            </a:r>
            <a:r>
              <a:rPr lang="en-US" dirty="0" smtClean="0"/>
              <a:t>. The transformation </a:t>
            </a:r>
            <a:r>
              <a:rPr lang="en-US" dirty="0" err="1" smtClean="0"/>
              <a:t>uv</a:t>
            </a:r>
            <a:r>
              <a:rPr lang="en-US" dirty="0" smtClean="0"/>
              <a:t> to </a:t>
            </a:r>
            <a:r>
              <a:rPr lang="en-US" dirty="0" err="1" smtClean="0"/>
              <a:t>tuv</a:t>
            </a:r>
            <a:r>
              <a:rPr lang="en-US" dirty="0" smtClean="0"/>
              <a:t> uses the texture space location of the cursor to make the effect interactive. </a:t>
            </a:r>
          </a:p>
          <a:p>
            <a:r>
              <a:rPr lang="en-US" dirty="0" smtClean="0"/>
              <a:t>Note that if </a:t>
            </a:r>
            <a:r>
              <a:rPr lang="en-US" dirty="0" err="1" smtClean="0"/>
              <a:t>tuv</a:t>
            </a:r>
            <a:r>
              <a:rPr lang="en-US" dirty="0" smtClean="0"/>
              <a:t> is the translation of </a:t>
            </a:r>
            <a:r>
              <a:rPr lang="en-US" dirty="0" err="1" smtClean="0"/>
              <a:t>uv</a:t>
            </a:r>
            <a:r>
              <a:rPr lang="en-US" dirty="0" smtClean="0"/>
              <a:t>, then the effect corresponds to the translation of the image into the opposite direction. Similarly, if </a:t>
            </a:r>
            <a:r>
              <a:rPr lang="en-US" dirty="0" err="1" smtClean="0"/>
              <a:t>tuv</a:t>
            </a:r>
            <a:r>
              <a:rPr lang="en-US" dirty="0" smtClean="0"/>
              <a:t> is the rotated version of </a:t>
            </a:r>
            <a:r>
              <a:rPr lang="en-US" dirty="0" err="1" smtClean="0"/>
              <a:t>uv</a:t>
            </a:r>
            <a:r>
              <a:rPr lang="en-US" dirty="0" smtClean="0"/>
              <a:t>, we observe the effect as rotating the image backwards. Generally, the inverse of the transformation of </a:t>
            </a:r>
            <a:r>
              <a:rPr lang="en-US" dirty="0" err="1" smtClean="0"/>
              <a:t>uv</a:t>
            </a:r>
            <a:r>
              <a:rPr lang="en-US" dirty="0" smtClean="0"/>
              <a:t> to </a:t>
            </a:r>
            <a:r>
              <a:rPr lang="en-US" dirty="0" err="1" smtClean="0"/>
              <a:t>tuv</a:t>
            </a:r>
            <a:r>
              <a:rPr lang="en-US" dirty="0" smtClean="0"/>
              <a:t> will be applied to the image. </a:t>
            </a:r>
          </a:p>
          <a:p>
            <a:r>
              <a:rPr lang="en-US" dirty="0" smtClean="0"/>
              <a:t>Note also that we can use non-linear transformations as well since finite number of </a:t>
            </a:r>
            <a:r>
              <a:rPr lang="en-US" dirty="0" err="1" smtClean="0"/>
              <a:t>texel</a:t>
            </a:r>
            <a:r>
              <a:rPr lang="en-US" dirty="0" smtClean="0"/>
              <a:t> centers are transformed. In this demo we modify the originally linear dependence of </a:t>
            </a:r>
            <a:r>
              <a:rPr lang="en-US" dirty="0" err="1" smtClean="0"/>
              <a:t>tuv</a:t>
            </a:r>
            <a:r>
              <a:rPr lang="en-US" dirty="0" smtClean="0"/>
              <a:t> (or u*) on </a:t>
            </a:r>
            <a:r>
              <a:rPr lang="en-US" dirty="0" err="1" smtClean="0"/>
              <a:t>uv</a:t>
            </a:r>
            <a:r>
              <a:rPr lang="en-US" dirty="0" smtClean="0"/>
              <a:t> and insert a non-linear cubic segment. Close to </a:t>
            </a:r>
            <a:r>
              <a:rPr lang="en-US" dirty="0" err="1" smtClean="0"/>
              <a:t>uc</a:t>
            </a:r>
            <a:r>
              <a:rPr lang="en-US" dirty="0" smtClean="0"/>
              <a:t>, the slope of the function is less than 1, i.e. when we step to the next pixel, the corresponding movement in the texture is less than normal. Here a </a:t>
            </a:r>
            <a:r>
              <a:rPr lang="en-US" dirty="0" err="1" smtClean="0"/>
              <a:t>texel</a:t>
            </a:r>
            <a:r>
              <a:rPr lang="en-US" dirty="0" smtClean="0"/>
              <a:t> is seen on more pixels, thus the image is magnified. When the slope is greater than 1, the image is contracted. So the seen effect is what a lens would produce.</a:t>
            </a:r>
            <a:endParaRPr lang="en-US" dirty="0"/>
          </a:p>
        </p:txBody>
      </p:sp>
    </p:spTree>
    <p:extLst>
      <p:ext uri="{BB962C8B-B14F-4D97-AF65-F5344CB8AC3E}">
        <p14:creationId xmlns:p14="http://schemas.microsoft.com/office/powerpoint/2010/main" val="9900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A swirl is a rotation where the angle (or speed) of the rotation grows towards the center of the swirl. A rotation is a mat2 matrix multiplication where the pivot point is the current cursor location, </a:t>
            </a:r>
            <a:r>
              <a:rPr lang="en-US" dirty="0" err="1" smtClean="0"/>
              <a:t>uvc</a:t>
            </a:r>
            <a:r>
              <a:rPr lang="en-US" dirty="0" smtClean="0"/>
              <a:t>. To control the angle of the rotation, we compute the distance from the center and use the a*</a:t>
            </a:r>
            <a:r>
              <a:rPr lang="en-US" dirty="0" err="1" smtClean="0"/>
              <a:t>exp</a:t>
            </a:r>
            <a:r>
              <a:rPr lang="en-US" dirty="0" smtClean="0"/>
              <a:t>(-alpha * x) function to obtain smaller angles farther from the center. </a:t>
            </a:r>
            <a:endParaRPr lang="en-US" dirty="0"/>
          </a:p>
        </p:txBody>
      </p:sp>
    </p:spTree>
    <p:extLst>
      <p:ext uri="{BB962C8B-B14F-4D97-AF65-F5344CB8AC3E}">
        <p14:creationId xmlns:p14="http://schemas.microsoft.com/office/powerpoint/2010/main" val="132723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In this effect, we assume that a large mass but small size object, e.g. a black hole is in front of the image, which distorts space and also lines of sight. </a:t>
            </a:r>
            <a:endParaRPr lang="en-US" dirty="0"/>
          </a:p>
        </p:txBody>
      </p:sp>
    </p:spTree>
    <p:extLst>
      <p:ext uri="{BB962C8B-B14F-4D97-AF65-F5344CB8AC3E}">
        <p14:creationId xmlns:p14="http://schemas.microsoft.com/office/powerpoint/2010/main" val="39007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93700" y="692150"/>
            <a:ext cx="6070600"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Tx/>
              <a:buSzTx/>
              <a:buFontTx/>
              <a:buNone/>
            </a:pPr>
            <a:r>
              <a:rPr lang="en-US" altLang="hu-HU" sz="1200" noProof="0" dirty="0" smtClean="0"/>
              <a:t>2D texture mapping can be imagined as wallpapering. We have a wallpaper that defines the image or the function of a given material property. This image is defined in texture space as a unit rectangle. The wallpapering process will cover the region</a:t>
            </a:r>
            <a:r>
              <a:rPr lang="en-US" altLang="hu-HU" sz="1200" baseline="0" noProof="0" dirty="0" smtClean="0"/>
              <a:t> </a:t>
            </a:r>
            <a:r>
              <a:rPr lang="en-US" altLang="hu-HU" sz="1200" noProof="0" dirty="0" smtClean="0"/>
              <a:t>with this image. This usually implies the distortion of the texture image. To execute texturing, we have to find a correspondence between the region and the 2D texture space. After vectorization, the region is a triangle mesh, so for each triangle, we have to identify a 2D texture space triangle, which will be painted onto the model triangle. The definition of this correspondence is called </a:t>
            </a:r>
            <a:r>
              <a:rPr lang="en-US" altLang="hu-HU" sz="1200" b="1" noProof="0" dirty="0" smtClean="0"/>
              <a:t>parameterization.</a:t>
            </a:r>
            <a:r>
              <a:rPr lang="en-US" altLang="hu-HU" sz="1200" noProof="0" dirty="0" smtClean="0"/>
              <a:t> A triangle can be parameterized with an affine transformation (x,</a:t>
            </a:r>
            <a:r>
              <a:rPr lang="hu-HU" altLang="hu-HU" sz="1200" noProof="0" dirty="0" smtClean="0"/>
              <a:t> </a:t>
            </a:r>
            <a:r>
              <a:rPr lang="en-US" altLang="hu-HU" sz="1200" noProof="0" dirty="0" smtClean="0"/>
              <a:t>y are linear functions of u, v). This can be seen by</a:t>
            </a:r>
            <a:r>
              <a:rPr lang="en-US" altLang="hu-HU" sz="1200" baseline="0" noProof="0" dirty="0" smtClean="0"/>
              <a:t> counting the number of unknowns in a pair of linear functions (6) and counting the number of constraints for an affine transformation to map one given triangle onto another given triangle (this is also 6). So for unknown </a:t>
            </a:r>
            <a:r>
              <a:rPr lang="en-US" altLang="hu-HU" sz="1200" i="1" noProof="0" dirty="0" smtClean="0"/>
              <a:t>a</a:t>
            </a:r>
            <a:r>
              <a:rPr lang="en-US" altLang="hu-HU" sz="1200" i="1" baseline="-25000" noProof="0" dirty="0" smtClean="0"/>
              <a:t>x </a:t>
            </a:r>
            <a:r>
              <a:rPr lang="en-US" altLang="hu-HU" sz="1200" i="1" baseline="0" noProof="0" dirty="0" smtClean="0"/>
              <a:t>, </a:t>
            </a:r>
            <a:r>
              <a:rPr lang="en-US" altLang="hu-HU" sz="1200" i="1" noProof="0" dirty="0" err="1" smtClean="0"/>
              <a:t>b</a:t>
            </a:r>
            <a:r>
              <a:rPr lang="en-US" altLang="hu-HU" sz="1200" i="1" baseline="-25000" noProof="0" dirty="0" err="1" smtClean="0"/>
              <a:t>x</a:t>
            </a:r>
            <a:r>
              <a:rPr lang="en-US" altLang="hu-HU" sz="1200" i="1" baseline="-25000" noProof="0" dirty="0" smtClean="0"/>
              <a:t> </a:t>
            </a:r>
            <a:r>
              <a:rPr lang="en-US" altLang="hu-HU" sz="1200" i="1" baseline="0" noProof="0" dirty="0" smtClean="0"/>
              <a:t>, </a:t>
            </a:r>
            <a:r>
              <a:rPr lang="en-US" altLang="hu-HU" sz="1200" i="1" noProof="0" dirty="0" smtClean="0"/>
              <a:t>c</a:t>
            </a:r>
            <a:r>
              <a:rPr lang="en-US" altLang="hu-HU" sz="1200" i="1" baseline="-25000" noProof="0" dirty="0" smtClean="0"/>
              <a:t>x </a:t>
            </a:r>
            <a:r>
              <a:rPr lang="en-US" altLang="hu-HU" sz="1200" i="1" baseline="0" noProof="0" dirty="0" smtClean="0"/>
              <a:t>, </a:t>
            </a:r>
            <a:r>
              <a:rPr lang="en-US" altLang="hu-HU" sz="1200" i="1" noProof="0" dirty="0" smtClean="0"/>
              <a:t>a</a:t>
            </a:r>
            <a:r>
              <a:rPr lang="en-US" altLang="hu-HU" sz="1200" i="1" baseline="-25000" noProof="0" dirty="0" smtClean="0"/>
              <a:t>y </a:t>
            </a:r>
            <a:r>
              <a:rPr lang="en-US" altLang="hu-HU" sz="1200" i="1" baseline="0" noProof="0" dirty="0" smtClean="0"/>
              <a:t>, </a:t>
            </a:r>
            <a:r>
              <a:rPr lang="en-US" altLang="hu-HU" sz="1200" i="1" noProof="0" dirty="0" smtClean="0"/>
              <a:t>b</a:t>
            </a:r>
            <a:r>
              <a:rPr lang="en-US" altLang="hu-HU" sz="1200" i="1" baseline="-25000" noProof="0" dirty="0" smtClean="0"/>
              <a:t>y </a:t>
            </a:r>
            <a:r>
              <a:rPr lang="en-US" altLang="hu-HU" sz="1200" i="1" baseline="0" noProof="0" dirty="0" smtClean="0"/>
              <a:t>, </a:t>
            </a:r>
            <a:r>
              <a:rPr lang="en-US" altLang="hu-HU" sz="1200" i="1" noProof="0" dirty="0" smtClean="0"/>
              <a:t>c</a:t>
            </a:r>
            <a:r>
              <a:rPr lang="en-US" altLang="hu-HU" sz="1200" i="1" baseline="-25000" noProof="0" dirty="0" smtClean="0"/>
              <a:t>y </a:t>
            </a:r>
            <a:r>
              <a:rPr lang="en-US" altLang="hu-HU" sz="1200" noProof="0" dirty="0" smtClean="0"/>
              <a:t>parameters, we can establish a system</a:t>
            </a:r>
            <a:r>
              <a:rPr lang="en-US" altLang="hu-HU" sz="1200" baseline="0" noProof="0" dirty="0" smtClean="0"/>
              <a:t> of equations where the number of unknowns is the same as the number of equations.</a:t>
            </a:r>
            <a:endParaRPr lang="en-US" altLang="hu-HU" sz="1200" noProof="0" dirty="0" smtClean="0"/>
          </a:p>
          <a:p>
            <a:r>
              <a:rPr lang="en-US" altLang="hu-HU" sz="1200" noProof="0" dirty="0" smtClean="0"/>
              <a:t>Screen space coordinates (</a:t>
            </a:r>
            <a:r>
              <a:rPr lang="en-US" altLang="hu-HU" sz="1200" i="1" noProof="0" dirty="0" smtClean="0"/>
              <a:t>X,Y</a:t>
            </a:r>
            <a:r>
              <a:rPr lang="en-US" altLang="hu-HU" sz="1200" noProof="0" dirty="0" smtClean="0"/>
              <a:t>) are obtained with affine or to be general with</a:t>
            </a:r>
            <a:r>
              <a:rPr lang="en-US" altLang="hu-HU" sz="1200" baseline="0" noProof="0" dirty="0" smtClean="0"/>
              <a:t> homogeneous linear</a:t>
            </a:r>
            <a:r>
              <a:rPr lang="en-US" altLang="hu-HU" sz="1200" noProof="0" dirty="0" smtClean="0"/>
              <a:t> transformation from x,</a:t>
            </a:r>
            <a:r>
              <a:rPr lang="hu-HU" altLang="hu-HU" sz="1200" noProof="0" dirty="0" smtClean="0"/>
              <a:t> </a:t>
            </a:r>
            <a:r>
              <a:rPr lang="en-US" altLang="hu-HU" sz="1200" noProof="0" dirty="0" smtClean="0"/>
              <a:t>y. Thus the mapping between texture space and screen space is also a homogeneous linear transformation: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noProof="0" dirty="0" smtClean="0">
                <a:sym typeface="Symbol" pitchFamily="18" charset="2"/>
              </a:rPr>
              <a:t>The triangle is rasterized in screen space. When a pixel is processed, texture coordinate pair u,</a:t>
            </a:r>
            <a:r>
              <a:rPr lang="hu-HU" altLang="hu-HU" sz="1200" noProof="0" dirty="0" smtClean="0">
                <a:sym typeface="Symbol" pitchFamily="18" charset="2"/>
              </a:rPr>
              <a:t> </a:t>
            </a:r>
            <a:r>
              <a:rPr lang="en-US" altLang="hu-HU" sz="1200" noProof="0" dirty="0" smtClean="0">
                <a:sym typeface="Symbol" pitchFamily="18" charset="2"/>
              </a:rPr>
              <a:t>v must be determined from pixel coordinates X,Y,</a:t>
            </a:r>
            <a:r>
              <a:rPr lang="en-US" altLang="hu-HU" sz="1200" baseline="0" noProof="0" dirty="0" smtClean="0">
                <a:sym typeface="Symbol" pitchFamily="18" charset="2"/>
              </a:rPr>
              <a:t> which requires the execution of the inverse of this homogeneous linear transformation. If we need the result in Cartesian coordinates, homogeneous division is also needed. In other words, homogeneous coordinates </a:t>
            </a:r>
            <a:r>
              <a:rPr lang="en-US" altLang="hu-HU" sz="1200" dirty="0" smtClean="0">
                <a:sym typeface="Symbol" pitchFamily="18" charset="2"/>
              </a:rPr>
              <a:t>[</a:t>
            </a:r>
            <a:r>
              <a:rPr lang="en-US" altLang="hu-HU" sz="1200" i="1" dirty="0" smtClean="0">
                <a:sym typeface="Symbol" pitchFamily="18" charset="2"/>
              </a:rPr>
              <a:t>U, V, H</a:t>
            </a:r>
            <a:r>
              <a:rPr lang="en-US" altLang="hu-HU" sz="1200" dirty="0" smtClean="0">
                <a:sym typeface="Symbol" pitchFamily="18" charset="2"/>
              </a:rPr>
              <a:t>] depend linearly</a:t>
            </a:r>
            <a:r>
              <a:rPr lang="en-US" altLang="hu-HU" sz="1200" baseline="0" dirty="0" smtClean="0">
                <a:sym typeface="Symbol" pitchFamily="18" charset="2"/>
              </a:rPr>
              <a:t> on pixel coordinates X and Y, and then Cartesian texture coordinates are obtained as </a:t>
            </a:r>
            <a:r>
              <a:rPr lang="en-US" altLang="hu-HU" sz="1200" i="1" dirty="0" smtClean="0">
                <a:sym typeface="Symbol" pitchFamily="18" charset="2"/>
              </a:rPr>
              <a:t>u = U/H, v = V/H.</a:t>
            </a:r>
            <a:endParaRPr lang="en-US" altLang="hu-HU" sz="1200" dirty="0" smtClean="0">
              <a:sym typeface="Symbol" pitchFamily="18" charset="2"/>
            </a:endParaRPr>
          </a:p>
          <a:p>
            <a:endParaRPr lang="en-US" altLang="hu-HU" sz="1200" noProof="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The amount of distortion can be computed exploiting the equivalence principle that states that gravity and acceleration are the same and cannot be distinguished. We can easily determine the amount of light bending when our room is accelerating in a direction. Then, the same formula is applied when the room stands still but a black hole distorts the space.</a:t>
            </a:r>
            <a:endParaRPr lang="en-US" dirty="0"/>
          </a:p>
        </p:txBody>
      </p:sp>
    </p:spTree>
    <p:extLst>
      <p:ext uri="{BB962C8B-B14F-4D97-AF65-F5344CB8AC3E}">
        <p14:creationId xmlns:p14="http://schemas.microsoft.com/office/powerpoint/2010/main" val="808585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dirty="0" smtClean="0"/>
              <a:t>In this final demo, we assume that image is covered by water and its surface is distorted by a wave started in a single point and moving in all directions with speed c. The width of the wave is </a:t>
            </a:r>
            <a:r>
              <a:rPr lang="en-US" dirty="0" err="1" smtClean="0"/>
              <a:t>waveWidth</a:t>
            </a:r>
            <a:r>
              <a:rPr lang="en-US" dirty="0" smtClean="0"/>
              <a:t>, its amplitude is decreased with the travelled distance. The distortion is computed by applying the </a:t>
            </a:r>
            <a:r>
              <a:rPr lang="en-US" dirty="0" err="1" smtClean="0"/>
              <a:t>Snells</a:t>
            </a:r>
            <a:r>
              <a:rPr lang="en-US" dirty="0" smtClean="0"/>
              <a:t> refraction law on the water surface.</a:t>
            </a:r>
            <a:endParaRPr lang="en-US" dirty="0"/>
          </a:p>
        </p:txBody>
      </p:sp>
    </p:spTree>
    <p:extLst>
      <p:ext uri="{BB962C8B-B14F-4D97-AF65-F5344CB8AC3E}">
        <p14:creationId xmlns:p14="http://schemas.microsoft.com/office/powerpoint/2010/main" val="245543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93700" y="692150"/>
            <a:ext cx="6070600"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The crucial problem is then the </a:t>
            </a:r>
            <a:r>
              <a:rPr lang="hu-HU" altLang="hu-HU" sz="1200" dirty="0" err="1" smtClean="0"/>
              <a:t>linear</a:t>
            </a:r>
            <a:r>
              <a:rPr lang="hu-HU" altLang="hu-HU" sz="1200" dirty="0" smtClean="0"/>
              <a:t> </a:t>
            </a:r>
            <a:r>
              <a:rPr lang="en-US" altLang="hu-HU" sz="1200" dirty="0" smtClean="0"/>
              <a:t>interpolation of the color, </a:t>
            </a:r>
            <a:r>
              <a:rPr lang="en-US" altLang="hu-HU" sz="1200" dirty="0" err="1" smtClean="0"/>
              <a:t>propert</a:t>
            </a:r>
            <a:r>
              <a:rPr lang="hu-HU" altLang="hu-HU" sz="1200" dirty="0" err="1" smtClean="0"/>
              <a:t>ies</a:t>
            </a:r>
            <a:r>
              <a:rPr lang="hu-HU" altLang="hu-HU" sz="1200" baseline="0" dirty="0" smtClean="0"/>
              <a:t> </a:t>
            </a:r>
            <a:r>
              <a:rPr lang="hu-HU" altLang="hu-HU" sz="1200" baseline="0" dirty="0" err="1" smtClean="0"/>
              <a:t>in</a:t>
            </a:r>
            <a:r>
              <a:rPr lang="hu-HU" altLang="hu-HU" sz="1200" baseline="0" dirty="0" smtClean="0"/>
              <a:t> </a:t>
            </a:r>
            <a:r>
              <a:rPr lang="hu-HU" altLang="hu-HU" sz="1200" baseline="0" dirty="0" err="1" smtClean="0"/>
              <a:t>general</a:t>
            </a:r>
            <a:r>
              <a:rPr lang="hu-HU" altLang="hu-HU" sz="1200" baseline="0" dirty="0" smtClean="0"/>
              <a:t>,</a:t>
            </a:r>
            <a:r>
              <a:rPr lang="en-US" altLang="hu-HU" sz="1200" dirty="0" smtClean="0"/>
              <a:t> or texture coordinates for internal pixels. This interpolation must be fast as we have just a few nanoseconds for each pixel. Let us denote the interpolated property by </a:t>
            </a:r>
            <a:r>
              <a:rPr lang="hu-HU" altLang="hu-HU" sz="1200" dirty="0" smtClean="0"/>
              <a:t>U</a:t>
            </a:r>
            <a:r>
              <a:rPr lang="en-US" altLang="hu-HU" sz="1200" dirty="0" smtClean="0"/>
              <a:t>. Linear interpolation means that </a:t>
            </a:r>
            <a:r>
              <a:rPr lang="hu-HU" altLang="hu-HU" sz="1200" dirty="0" smtClean="0"/>
              <a:t>U</a:t>
            </a:r>
            <a:r>
              <a:rPr lang="en-US" altLang="hu-HU" sz="1200" dirty="0" smtClean="0"/>
              <a:t> is a linear function of pixel coordinates X, Y. </a:t>
            </a:r>
            <a:r>
              <a:rPr lang="hu-HU" altLang="hu-HU" sz="1200" dirty="0" smtClean="0"/>
              <a:t>L</a:t>
            </a:r>
            <a:r>
              <a:rPr lang="en-US" altLang="hu-HU" sz="1200" dirty="0" err="1" smtClean="0"/>
              <a:t>inear</a:t>
            </a:r>
            <a:r>
              <a:rPr lang="en-US" altLang="hu-HU" sz="1200" dirty="0" smtClean="0"/>
              <a:t> function </a:t>
            </a:r>
            <a:r>
              <a:rPr lang="hu-HU" altLang="hu-HU" sz="1200" i="1" dirty="0" smtClean="0"/>
              <a:t>U</a:t>
            </a:r>
            <a:r>
              <a:rPr lang="hu-HU" altLang="hu-HU" sz="1200" dirty="0" smtClean="0"/>
              <a:t>(</a:t>
            </a:r>
            <a:r>
              <a:rPr lang="hu-HU" altLang="hu-HU" sz="1200" i="1" dirty="0" smtClean="0"/>
              <a:t>X,Y</a:t>
            </a:r>
            <a:r>
              <a:rPr lang="hu-HU" altLang="hu-HU" sz="1200" dirty="0" smtClean="0"/>
              <a:t>)</a:t>
            </a:r>
            <a:r>
              <a:rPr lang="hu-HU" altLang="hu-HU" sz="1200" i="1" dirty="0" smtClean="0"/>
              <a:t> = </a:t>
            </a:r>
            <a:r>
              <a:rPr lang="en-GB" altLang="hu-HU" sz="1200" i="1" dirty="0" smtClean="0"/>
              <a:t>A</a:t>
            </a:r>
            <a:r>
              <a:rPr lang="en-GB" altLang="hu-HU" sz="1200" i="1" baseline="-25000" dirty="0" smtClean="0"/>
              <a:t>u </a:t>
            </a:r>
            <a:r>
              <a:rPr lang="hu-HU" altLang="hu-HU" sz="1200" i="1" dirty="0" smtClean="0"/>
              <a:t>X+</a:t>
            </a:r>
            <a:r>
              <a:rPr lang="en-GB" altLang="hu-HU" sz="1200" i="1" dirty="0" smtClean="0"/>
              <a:t>B</a:t>
            </a:r>
            <a:r>
              <a:rPr lang="en-GB" altLang="hu-HU" sz="1200" i="1" baseline="-25000" dirty="0" smtClean="0"/>
              <a:t>u</a:t>
            </a:r>
            <a:r>
              <a:rPr lang="hu-HU" altLang="hu-HU" sz="1200" i="1" dirty="0" smtClean="0"/>
              <a:t>Y+</a:t>
            </a:r>
            <a:r>
              <a:rPr lang="en-GB" altLang="hu-HU" sz="1200" i="1" dirty="0" smtClean="0"/>
              <a:t>C</a:t>
            </a:r>
            <a:r>
              <a:rPr lang="en-GB" altLang="hu-HU" sz="1200" i="1" baseline="-25000" dirty="0" smtClean="0"/>
              <a:t>u</a:t>
            </a:r>
            <a:r>
              <a:rPr lang="hu-HU" altLang="hu-HU" sz="1200" b="1" i="1" baseline="0" dirty="0" smtClean="0"/>
              <a:t> </a:t>
            </a:r>
            <a:r>
              <a:rPr lang="en-US" altLang="hu-HU" sz="1200" dirty="0" smtClean="0"/>
              <a:t>evaluation would require two multiplications and two additions. This can be reduced to a single addition if we use the </a:t>
            </a:r>
            <a:r>
              <a:rPr lang="en-US" altLang="hu-HU" sz="1200" dirty="0" err="1" smtClean="0"/>
              <a:t>increme</a:t>
            </a:r>
            <a:r>
              <a:rPr lang="hu-HU" altLang="hu-HU" sz="1200" dirty="0" smtClean="0"/>
              <a:t>n</a:t>
            </a:r>
            <a:r>
              <a:rPr lang="en-US" altLang="hu-HU" sz="1200" dirty="0" err="1" smtClean="0"/>
              <a:t>tal</a:t>
            </a:r>
            <a:r>
              <a:rPr lang="en-US" altLang="hu-HU" sz="1200" dirty="0" smtClean="0"/>
              <a:t> concept and focus on the difference between the </a:t>
            </a:r>
            <a:r>
              <a:rPr lang="hu-HU" altLang="hu-HU" sz="1200" dirty="0" smtClean="0"/>
              <a:t>U</a:t>
            </a:r>
            <a:r>
              <a:rPr lang="en-US" altLang="hu-HU" sz="1200" dirty="0" smtClean="0"/>
              <a:t> values of the current and previous pixels in this scanline</a:t>
            </a:r>
            <a:r>
              <a:rPr lang="hu-HU" altLang="hu-HU" sz="1200" dirty="0" smtClean="0"/>
              <a:t>:</a:t>
            </a:r>
            <a:r>
              <a:rPr lang="hu-HU" altLang="hu-HU" sz="1200" baseline="0" dirty="0" smtClean="0"/>
              <a:t> </a:t>
            </a:r>
            <a:r>
              <a:rPr lang="hu-HU" altLang="hu-HU" sz="1200" i="1" dirty="0" smtClean="0"/>
              <a:t>U</a:t>
            </a:r>
            <a:r>
              <a:rPr lang="hu-HU" altLang="hu-HU" sz="1200" dirty="0" smtClean="0"/>
              <a:t>(</a:t>
            </a:r>
            <a:r>
              <a:rPr lang="hu-HU" altLang="hu-HU" sz="1200" i="1" dirty="0" smtClean="0"/>
              <a:t>X</a:t>
            </a:r>
            <a:r>
              <a:rPr lang="hu-HU" altLang="hu-HU" sz="1200" dirty="0" smtClean="0"/>
              <a:t>+1,</a:t>
            </a:r>
            <a:r>
              <a:rPr lang="hu-HU" altLang="hu-HU" sz="1200" i="1" dirty="0" smtClean="0"/>
              <a:t>Y</a:t>
            </a:r>
            <a:r>
              <a:rPr lang="hu-HU" altLang="hu-HU" sz="1200" dirty="0" smtClean="0"/>
              <a:t>) = </a:t>
            </a:r>
            <a:r>
              <a:rPr lang="hu-HU" altLang="hu-HU" sz="1200" i="1" dirty="0" smtClean="0"/>
              <a:t>U</a:t>
            </a:r>
            <a:r>
              <a:rPr lang="hu-HU" altLang="hu-HU" sz="1200" dirty="0" smtClean="0"/>
              <a:t>(</a:t>
            </a:r>
            <a:r>
              <a:rPr lang="hu-HU" altLang="hu-HU" sz="1200" i="1" dirty="0" smtClean="0"/>
              <a:t>X,Y</a:t>
            </a:r>
            <a:r>
              <a:rPr lang="hu-HU" altLang="hu-HU" sz="1200" dirty="0" smtClean="0"/>
              <a:t>) + </a:t>
            </a:r>
            <a:r>
              <a:rPr lang="en-GB" altLang="hu-HU" sz="1200" i="1" dirty="0" smtClean="0"/>
              <a:t>A</a:t>
            </a:r>
            <a:r>
              <a:rPr lang="en-GB" altLang="hu-HU" sz="1200" i="1" baseline="-25000" dirty="0" smtClean="0"/>
              <a:t>u</a:t>
            </a:r>
            <a:r>
              <a:rPr lang="hu-HU" altLang="hu-HU" sz="1200" i="0" baseline="0" dirty="0" smtClean="0"/>
              <a:t>.</a:t>
            </a:r>
            <a:endParaRPr lang="hu-HU" altLang="hu-HU"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393700" y="692150"/>
            <a:ext cx="6070600" cy="3416300"/>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Rasterization visits pixels inside the projection of the triangle and maps the center of the pixel from screen space to texture space to look up the texture color. This mapping will result in a point that is in between the </a:t>
            </a:r>
            <a:r>
              <a:rPr lang="en-US" altLang="en-US" sz="1200" noProof="0" dirty="0" err="1" smtClean="0"/>
              <a:t>texel</a:t>
            </a:r>
            <a:r>
              <a:rPr lang="en-US" altLang="en-US" sz="1200" noProof="0" dirty="0" smtClean="0"/>
              <a:t> centers. </a:t>
            </a:r>
          </a:p>
          <a:p>
            <a:r>
              <a:rPr lang="en-US" altLang="en-US" sz="1200" noProof="0" dirty="0" smtClean="0"/>
              <a:t>Suppose that we step onto the next pixel. Consequently,</a:t>
            </a:r>
            <a:r>
              <a:rPr lang="en-US" altLang="en-US" sz="1200" baseline="0" noProof="0" dirty="0" smtClean="0"/>
              <a:t> the transformed u, v texture coordinates also change. This change can be smaller than a </a:t>
            </a:r>
            <a:r>
              <a:rPr lang="en-US" altLang="en-US" sz="1200" baseline="0" noProof="0" dirty="0" err="1" smtClean="0"/>
              <a:t>texel</a:t>
            </a:r>
            <a:r>
              <a:rPr lang="en-US" altLang="en-US" sz="1200" baseline="0" noProof="0" dirty="0" smtClean="0"/>
              <a:t> or bigger than a </a:t>
            </a:r>
            <a:r>
              <a:rPr lang="en-US" altLang="en-US" sz="1200" baseline="0" noProof="0" dirty="0" err="1" smtClean="0"/>
              <a:t>texel</a:t>
            </a:r>
            <a:r>
              <a:rPr lang="en-US" altLang="en-US" sz="1200" baseline="0" noProof="0" dirty="0" smtClean="0"/>
              <a:t>. Looking </a:t>
            </a:r>
            <a:r>
              <a:rPr lang="hu-HU" altLang="en-US" sz="1200" baseline="0" noProof="0" dirty="0" err="1" smtClean="0"/>
              <a:t>at</a:t>
            </a:r>
            <a:r>
              <a:rPr lang="hu-HU" altLang="en-US" sz="1200" baseline="0" noProof="0" dirty="0" smtClean="0"/>
              <a:t> </a:t>
            </a:r>
            <a:r>
              <a:rPr lang="en-US" altLang="en-US" sz="1200" baseline="0" noProof="0" dirty="0" err="1" smtClean="0"/>
              <a:t>th</a:t>
            </a:r>
            <a:r>
              <a:rPr lang="hu-HU" altLang="en-US" sz="1200" baseline="0" noProof="0" dirty="0" smtClean="0"/>
              <a:t>is</a:t>
            </a:r>
            <a:r>
              <a:rPr lang="en-US" altLang="en-US" sz="1200" baseline="0" noProof="0" dirty="0" smtClean="0"/>
              <a:t> situation from the other direction, the first case is when a </a:t>
            </a:r>
            <a:r>
              <a:rPr lang="en-US" altLang="en-US" sz="1200" baseline="0" noProof="0" dirty="0" err="1" smtClean="0"/>
              <a:t>texel</a:t>
            </a:r>
            <a:r>
              <a:rPr lang="en-US" altLang="en-US" sz="1200" baseline="0" noProof="0" dirty="0" smtClean="0"/>
              <a:t> covers multiple pixels. This is called </a:t>
            </a:r>
            <a:r>
              <a:rPr lang="en-US" altLang="en-US" sz="1200" b="1" baseline="0" noProof="0" dirty="0" smtClean="0"/>
              <a:t>magnification</a:t>
            </a:r>
            <a:r>
              <a:rPr lang="en-US" altLang="en-US" sz="1200" baseline="0" noProof="0" dirty="0" smtClean="0"/>
              <a:t>. The second case is when many </a:t>
            </a:r>
            <a:r>
              <a:rPr lang="en-US" altLang="en-US" sz="1200" baseline="0" noProof="0" dirty="0" err="1" smtClean="0"/>
              <a:t>texels</a:t>
            </a:r>
            <a:r>
              <a:rPr lang="en-US" altLang="en-US" sz="1200" baseline="0" noProof="0" dirty="0" smtClean="0"/>
              <a:t> are mapped to a single pixel and the pixel color is determined by that </a:t>
            </a:r>
            <a:r>
              <a:rPr lang="en-US" altLang="en-US" sz="1200" baseline="0" noProof="0" dirty="0" err="1" smtClean="0"/>
              <a:t>texel</a:t>
            </a:r>
            <a:r>
              <a:rPr lang="en-US" altLang="en-US" sz="1200" baseline="0" noProof="0" dirty="0" smtClean="0"/>
              <a:t> which is lucky enough to be mapped onto the pixel center. This case is called </a:t>
            </a:r>
            <a:r>
              <a:rPr lang="en-US" altLang="en-US" sz="1200" b="1" baseline="0" noProof="0" dirty="0" err="1" smtClean="0"/>
              <a:t>minification</a:t>
            </a:r>
            <a:r>
              <a:rPr lang="en-US" altLang="en-US" sz="1200" b="1" baseline="0" noProof="0" dirty="0" smtClean="0"/>
              <a:t>.</a:t>
            </a:r>
            <a:r>
              <a:rPr lang="en-US" altLang="en-US" sz="1200" baseline="0" noProof="0" dirty="0" smtClean="0"/>
              <a:t> </a:t>
            </a:r>
          </a:p>
          <a:p>
            <a:r>
              <a:rPr lang="en-US" altLang="en-US" sz="1200" baseline="0" noProof="0" dirty="0" smtClean="0"/>
              <a:t>From signal processing point of view, the texture can be considered as a signal, which is sampled at the pixel centers. In the optimal case, one </a:t>
            </a:r>
            <a:r>
              <a:rPr lang="en-US" altLang="en-US" sz="1200" baseline="0" noProof="0" dirty="0" err="1" smtClean="0"/>
              <a:t>texel</a:t>
            </a:r>
            <a:r>
              <a:rPr lang="en-US" altLang="en-US" sz="1200" baseline="0" noProof="0" dirty="0" smtClean="0"/>
              <a:t> corresponds to one pixel. In case of magnification, </a:t>
            </a:r>
            <a:r>
              <a:rPr lang="en-US" altLang="en-US" sz="1200" baseline="0" noProof="0" dirty="0" err="1" smtClean="0"/>
              <a:t>texels</a:t>
            </a:r>
            <a:r>
              <a:rPr lang="en-US" altLang="en-US" sz="1200" baseline="0" noProof="0" dirty="0" smtClean="0"/>
              <a:t> will be large, which is oversampling. In case of </a:t>
            </a:r>
            <a:r>
              <a:rPr lang="en-US" altLang="en-US" sz="1200" baseline="0" noProof="0" dirty="0" err="1" smtClean="0"/>
              <a:t>minification</a:t>
            </a:r>
            <a:r>
              <a:rPr lang="en-US" altLang="en-US" sz="1200" baseline="0" noProof="0" dirty="0" smtClean="0"/>
              <a:t>, </a:t>
            </a:r>
            <a:r>
              <a:rPr lang="en-US" altLang="en-US" sz="1200" baseline="0" noProof="0" dirty="0" err="1" smtClean="0"/>
              <a:t>texels</a:t>
            </a:r>
            <a:r>
              <a:rPr lang="en-US" altLang="en-US" sz="1200" baseline="0" noProof="0" dirty="0" smtClean="0"/>
              <a:t> are too small and are </a:t>
            </a:r>
            <a:r>
              <a:rPr lang="en-US" altLang="en-US" sz="1200" baseline="0" noProof="0" dirty="0" err="1" smtClean="0"/>
              <a:t>undersampled</a:t>
            </a:r>
            <a:r>
              <a:rPr lang="en-US" altLang="en-US" sz="1200" baseline="0" noProof="0" dirty="0" smtClean="0"/>
              <a:t> and </a:t>
            </a:r>
            <a:r>
              <a:rPr lang="en-US" altLang="en-US" sz="1200" noProof="0" dirty="0" smtClean="0"/>
              <a:t>the result will be a mess or noise.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In case of oversampling or </a:t>
            </a:r>
            <a:r>
              <a:rPr lang="en-US" sz="1200" noProof="0" dirty="0" err="1" smtClean="0"/>
              <a:t>undersampling</a:t>
            </a:r>
            <a:r>
              <a:rPr lang="en-US" sz="1200" noProof="0" dirty="0" smtClean="0"/>
              <a:t> artifacts occur. Magnification makes the individual</a:t>
            </a:r>
            <a:r>
              <a:rPr lang="en-US" sz="1200" baseline="0" noProof="0" dirty="0" smtClean="0"/>
              <a:t> </a:t>
            </a:r>
            <a:r>
              <a:rPr lang="en-US" sz="1200" baseline="0" noProof="0" dirty="0" err="1" smtClean="0"/>
              <a:t>texels</a:t>
            </a:r>
            <a:r>
              <a:rPr lang="en-US" sz="1200" baseline="0" noProof="0" dirty="0" smtClean="0"/>
              <a:t> obvious. </a:t>
            </a:r>
            <a:r>
              <a:rPr lang="en-US" sz="1200" baseline="0" noProof="0" dirty="0" err="1" smtClean="0"/>
              <a:t>Minification</a:t>
            </a:r>
            <a:r>
              <a:rPr lang="en-US" sz="1200" baseline="0" noProof="0" dirty="0" smtClean="0"/>
              <a:t> converts the pattern to a noise. When these images were rendered, the pixel is colored with the </a:t>
            </a:r>
            <a:r>
              <a:rPr lang="en-US" sz="1200" baseline="0" noProof="0" dirty="0" err="1" smtClean="0"/>
              <a:t>texel</a:t>
            </a:r>
            <a:r>
              <a:rPr lang="en-US" sz="1200" baseline="0" noProof="0" dirty="0" smtClean="0"/>
              <a:t> covering its center. This sampling strategy is called </a:t>
            </a:r>
            <a:r>
              <a:rPr lang="en-US" altLang="en-US" sz="1200" b="1" kern="1200" baseline="0" dirty="0" smtClean="0">
                <a:solidFill>
                  <a:schemeClr val="tx1"/>
                </a:solidFill>
                <a:latin typeface="Times New Roman" pitchFamily="18" charset="0"/>
                <a:ea typeface="+mn-ea"/>
                <a:cs typeface="+mn-cs"/>
              </a:rPr>
              <a:t>GL_NEAREST</a:t>
            </a:r>
            <a:r>
              <a:rPr lang="en-US" altLang="en-US" sz="1200" kern="1200" baseline="0" dirty="0" smtClean="0">
                <a:solidFill>
                  <a:schemeClr val="tx1"/>
                </a:solidFill>
                <a:latin typeface="Times New Roman" pitchFamily="18" charset="0"/>
                <a:ea typeface="+mn-ea"/>
                <a:cs typeface="+mn-cs"/>
              </a:rPr>
              <a:t> in OpenGL. The sampling strategy can be set with the </a:t>
            </a:r>
            <a:r>
              <a:rPr lang="en-US" altLang="en-US" sz="1200" b="1" kern="1200" baseline="0" dirty="0" err="1" smtClean="0">
                <a:solidFill>
                  <a:schemeClr val="tx1"/>
                </a:solidFill>
                <a:latin typeface="Times New Roman" pitchFamily="18" charset="0"/>
                <a:ea typeface="+mn-ea"/>
                <a:cs typeface="+mn-cs"/>
              </a:rPr>
              <a:t>glTexParameter</a:t>
            </a:r>
            <a:r>
              <a:rPr lang="en-US" altLang="en-US" sz="1200" kern="1200" baseline="0" dirty="0" smtClean="0">
                <a:solidFill>
                  <a:schemeClr val="tx1"/>
                </a:solidFill>
                <a:latin typeface="Times New Roman" pitchFamily="18" charset="0"/>
                <a:ea typeface="+mn-ea"/>
                <a:cs typeface="+mn-cs"/>
              </a:rPr>
              <a:t> function separately for the </a:t>
            </a:r>
            <a:r>
              <a:rPr lang="en-US" altLang="en-US" sz="1200" kern="1200" baseline="0" dirty="0" err="1" smtClean="0">
                <a:solidFill>
                  <a:schemeClr val="tx1"/>
                </a:solidFill>
                <a:latin typeface="Times New Roman" pitchFamily="18" charset="0"/>
                <a:ea typeface="+mn-ea"/>
                <a:cs typeface="+mn-cs"/>
              </a:rPr>
              <a:t>minification</a:t>
            </a:r>
            <a:r>
              <a:rPr lang="en-US" altLang="en-US" sz="1200" kern="1200" baseline="0" dirty="0" smtClean="0">
                <a:solidFill>
                  <a:schemeClr val="tx1"/>
                </a:solidFill>
                <a:latin typeface="Times New Roman" pitchFamily="18" charset="0"/>
                <a:ea typeface="+mn-ea"/>
                <a:cs typeface="+mn-cs"/>
              </a:rPr>
              <a:t> (</a:t>
            </a:r>
            <a:r>
              <a:rPr lang="en-US" altLang="en-US" sz="1200" b="1" kern="1200" baseline="0" dirty="0" smtClean="0">
                <a:solidFill>
                  <a:schemeClr val="tx1"/>
                </a:solidFill>
                <a:latin typeface="Times New Roman" pitchFamily="18" charset="0"/>
                <a:ea typeface="+mn-ea"/>
                <a:cs typeface="+mn-cs"/>
              </a:rPr>
              <a:t>GL_TEXTURE_MIN_FILTER</a:t>
            </a:r>
            <a:r>
              <a:rPr lang="en-US" altLang="en-US" sz="1200" kern="1200" baseline="0" dirty="0" smtClean="0">
                <a:solidFill>
                  <a:schemeClr val="tx1"/>
                </a:solidFill>
                <a:latin typeface="Times New Roman" pitchFamily="18" charset="0"/>
                <a:ea typeface="+mn-ea"/>
                <a:cs typeface="+mn-cs"/>
              </a:rPr>
              <a:t>) and magnification (</a:t>
            </a:r>
            <a:r>
              <a:rPr lang="en-US" altLang="en-US" sz="1200" b="1" kern="1200" baseline="0" dirty="0" smtClean="0">
                <a:solidFill>
                  <a:schemeClr val="tx1"/>
                </a:solidFill>
                <a:latin typeface="Times New Roman" pitchFamily="18" charset="0"/>
                <a:ea typeface="+mn-ea"/>
                <a:cs typeface="+mn-cs"/>
              </a:rPr>
              <a:t>GL_TEXTURE_MAG_FILTER</a:t>
            </a:r>
            <a:r>
              <a:rPr lang="en-US" altLang="en-US" sz="1200" kern="1200" baseline="0" dirty="0" smtClean="0">
                <a:solidFill>
                  <a:schemeClr val="tx1"/>
                </a:solidFill>
                <a:latin typeface="Times New Roman" pitchFamily="18" charset="0"/>
                <a:ea typeface="+mn-ea"/>
                <a:cs typeface="+mn-cs"/>
              </a:rPr>
              <a:t>).</a:t>
            </a:r>
            <a:endParaRPr lang="en-US" sz="1200" kern="1200" baseline="0" noProof="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285181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393700" y="692150"/>
            <a:ext cx="6070600" cy="3416300"/>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The solution for the</a:t>
            </a:r>
            <a:r>
              <a:rPr lang="en-US" altLang="en-US" sz="1200" baseline="0" noProof="0" dirty="0" smtClean="0"/>
              <a:t> </a:t>
            </a:r>
            <a:r>
              <a:rPr lang="en-US" altLang="en-US" sz="1200" baseline="0" noProof="0" dirty="0" err="1" smtClean="0"/>
              <a:t>under</a:t>
            </a:r>
            <a:r>
              <a:rPr lang="en-US" altLang="en-US" sz="1200" noProof="0" dirty="0" err="1" smtClean="0"/>
              <a:t>sampling</a:t>
            </a:r>
            <a:r>
              <a:rPr lang="en-US" altLang="en-US" sz="1200" noProof="0" dirty="0" smtClean="0"/>
              <a:t> problem is filtering. Instead of mapping just the center of the pixel, the complete pixel rectangle must be mapped to texture space at least approximately, and the average of </a:t>
            </a:r>
            <a:r>
              <a:rPr lang="en-US" altLang="en-US" sz="1200" noProof="0" dirty="0" err="1" smtClean="0"/>
              <a:t>texel</a:t>
            </a:r>
            <a:r>
              <a:rPr lang="en-US" altLang="en-US" sz="1200" noProof="0" dirty="0" smtClean="0"/>
              <a:t> colors in this region should be returned as a color. However, it would be too time consuming.</a:t>
            </a:r>
          </a:p>
          <a:p>
            <a:r>
              <a:rPr lang="en-US" altLang="en-US" sz="1200" noProof="0" dirty="0" smtClean="0"/>
              <a:t>One efficient approximation is to prepare the texture not only in its original resolution, but also in half resolution, quarter resolution, etc. where a </a:t>
            </a:r>
            <a:r>
              <a:rPr lang="en-US" altLang="en-US" sz="1200" noProof="0" dirty="0" err="1" smtClean="0"/>
              <a:t>texel</a:t>
            </a:r>
            <a:r>
              <a:rPr lang="en-US" altLang="en-US" sz="1200" noProof="0" dirty="0" smtClean="0"/>
              <a:t> represents the average color of a square of the original </a:t>
            </a:r>
            <a:r>
              <a:rPr lang="en-US" altLang="en-US" sz="1200" noProof="0" dirty="0" err="1" smtClean="0"/>
              <a:t>texel</a:t>
            </a:r>
            <a:r>
              <a:rPr lang="en-US" altLang="en-US" sz="1200" noProof="0" dirty="0" smtClean="0"/>
              <a:t>. During rasterization, OpenGL estimates the magnification factor, and looks up the appropriate version of filtered, </a:t>
            </a:r>
            <a:r>
              <a:rPr lang="en-US" altLang="en-US" sz="1200" noProof="0" dirty="0" err="1" smtClean="0"/>
              <a:t>downsample</a:t>
            </a:r>
            <a:r>
              <a:rPr lang="en-US" altLang="en-US" sz="1200" noProof="0" dirty="0" smtClean="0"/>
              <a:t> texture. The collection of the original and </a:t>
            </a:r>
            <a:r>
              <a:rPr lang="en-US" altLang="en-US" sz="1200" noProof="0" dirty="0" err="1" smtClean="0"/>
              <a:t>downsampled</a:t>
            </a:r>
            <a:r>
              <a:rPr lang="en-US" altLang="en-US" sz="1200" noProof="0" dirty="0" smtClean="0"/>
              <a:t> textures is called </a:t>
            </a:r>
            <a:r>
              <a:rPr lang="en-US" altLang="en-US" sz="1200" noProof="0" dirty="0" err="1" smtClean="0"/>
              <a:t>mip</a:t>
            </a:r>
            <a:r>
              <a:rPr lang="en-US" altLang="en-US" sz="1200" noProof="0" dirty="0" smtClean="0"/>
              <a:t>-map.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r>
              <a:rPr lang="en-US" sz="1200" noProof="0" dirty="0" smtClean="0"/>
              <a:t>Indeed, with </a:t>
            </a:r>
            <a:r>
              <a:rPr lang="en-US" sz="1200" noProof="0" dirty="0" err="1" smtClean="0"/>
              <a:t>mip</a:t>
            </a:r>
            <a:r>
              <a:rPr lang="en-US" sz="1200" noProof="0" dirty="0" smtClean="0"/>
              <a:t>-mapping</a:t>
            </a:r>
            <a:r>
              <a:rPr lang="en-US" sz="1200" baseline="0" noProof="0" dirty="0" smtClean="0"/>
              <a:t> </a:t>
            </a:r>
            <a:r>
              <a:rPr lang="en-US" sz="1200" baseline="0" noProof="0" dirty="0" err="1" smtClean="0"/>
              <a:t>undersampling</a:t>
            </a:r>
            <a:r>
              <a:rPr lang="en-US" sz="1200" baseline="0" noProof="0" dirty="0" smtClean="0"/>
              <a:t> artifacts disappear. </a:t>
            </a:r>
            <a:r>
              <a:rPr lang="en-US" sz="1200" baseline="0" noProof="0" dirty="0" err="1" smtClean="0"/>
              <a:t>Mip</a:t>
            </a:r>
            <a:r>
              <a:rPr lang="hu-HU" sz="1200" baseline="0" noProof="0" dirty="0" smtClean="0"/>
              <a:t>-</a:t>
            </a:r>
            <a:r>
              <a:rPr lang="en-US" sz="1200" baseline="0" noProof="0" dirty="0" smtClean="0"/>
              <a:t>mapping can be selected with </a:t>
            </a:r>
            <a:r>
              <a:rPr lang="en-US" sz="1200" b="1" baseline="0" noProof="0" dirty="0" smtClean="0"/>
              <a:t>GL_LINEAR_MIPMAP_NEAREST</a:t>
            </a:r>
            <a:r>
              <a:rPr lang="en-US" sz="1200" baseline="0" noProof="0" dirty="0" smtClean="0"/>
              <a:t> texture sampling strategy.</a:t>
            </a:r>
          </a:p>
          <a:p>
            <a:endParaRPr lang="en-US" dirty="0" smtClean="0"/>
          </a:p>
          <a:p>
            <a:endParaRPr lang="en-US" dirty="0"/>
          </a:p>
        </p:txBody>
      </p:sp>
    </p:spTree>
    <p:extLst>
      <p:ext uri="{BB962C8B-B14F-4D97-AF65-F5344CB8AC3E}">
        <p14:creationId xmlns:p14="http://schemas.microsoft.com/office/powerpoint/2010/main" val="296656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93700" y="692150"/>
            <a:ext cx="6070600"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There is another simpler filtering scheme, which is particularly</a:t>
            </a:r>
            <a:r>
              <a:rPr lang="en-US" altLang="en-US" sz="1200" baseline="0" noProof="0" dirty="0" smtClean="0"/>
              <a:t> good for magnification, i.e. to reduce oversampling artifacts</a:t>
            </a:r>
            <a:r>
              <a:rPr lang="en-US" altLang="en-US" sz="1200" noProof="0" dirty="0" smtClean="0"/>
              <a:t>. In this method, when a pixel center is mapped to texture space, not only the closest </a:t>
            </a:r>
            <a:r>
              <a:rPr lang="en-US" altLang="en-US" sz="1200" noProof="0" dirty="0" err="1" smtClean="0"/>
              <a:t>texel</a:t>
            </a:r>
            <a:r>
              <a:rPr lang="en-US" altLang="en-US" sz="1200" noProof="0" dirty="0" smtClean="0"/>
              <a:t> is obtained but the four closest ones, and the filtered color is computed as the bi-linear interpolation of their colors.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93700" y="692150"/>
            <a:ext cx="6070600" cy="3416300"/>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smtClean="0"/>
              <a:t>As</a:t>
            </a:r>
            <a:r>
              <a:rPr lang="en-US" sz="1200" baseline="0" noProof="0" dirty="0" smtClean="0"/>
              <a:t> these images demonstrate, bi-linear filtering smears the ugly </a:t>
            </a:r>
            <a:r>
              <a:rPr lang="en-US" sz="1200" baseline="0" noProof="0" dirty="0" err="1" smtClean="0"/>
              <a:t>texel</a:t>
            </a:r>
            <a:r>
              <a:rPr lang="en-US" sz="1200" baseline="0" noProof="0" dirty="0" smtClean="0"/>
              <a:t> edges.</a:t>
            </a:r>
            <a:endParaRPr lang="en-US" sz="1200" noProof="0" dirty="0" smtClean="0"/>
          </a:p>
          <a:p>
            <a:endParaRPr lang="en-US" dirty="0"/>
          </a:p>
        </p:txBody>
      </p:sp>
    </p:spTree>
    <p:extLst>
      <p:ext uri="{BB962C8B-B14F-4D97-AF65-F5344CB8AC3E}">
        <p14:creationId xmlns:p14="http://schemas.microsoft.com/office/powerpoint/2010/main" val="326310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2024. 10. 18.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2024. 10. 18.</a:t>
            </a:fld>
            <a:endParaRPr lang="hu-HU"/>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file:///D:\3DPrograms\GrafikaHazi\Programs\Texture\bin\Skeleton.ex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29.jpeg"/><Relationship Id="rId4" Type="http://schemas.openxmlformats.org/officeDocument/2006/relationships/image" Target="../media/image57.png"/><Relationship Id="rId9" Type="http://schemas.openxmlformats.org/officeDocument/2006/relationships/hyperlink" Target="../../../3DPrograms/GrafikaHazi/Programs/ImageViewer/bin/Skeleton.ex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3DPrograms/GrafikaHazi/Programs/ImageViewer/bin/Skeleton.ex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6.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9.xml"/><Relationship Id="rId7" Type="http://schemas.openxmlformats.org/officeDocument/2006/relationships/hyperlink" Target="../../../3DPrograms/GrafikaHazi/Programs/ImageViewer/bin/Skeleton.exe"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1.png"/><Relationship Id="rId5" Type="http://schemas.openxmlformats.org/officeDocument/2006/relationships/oleObject" Target="../embeddings/oleObject1.bin"/><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notesSlide" Target="../notesSlides/notesSlide20.xml"/><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62.png"/><Relationship Id="rId2" Type="http://schemas.openxmlformats.org/officeDocument/2006/relationships/slideLayout" Target="../slideLayouts/slideLayout6.xml"/><Relationship Id="rId16" Type="http://schemas.openxmlformats.org/officeDocument/2006/relationships/image" Target="../media/image34.jpeg"/><Relationship Id="rId1" Type="http://schemas.openxmlformats.org/officeDocument/2006/relationships/vmlDrawing" Target="../drawings/vmlDrawing2.v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31.png"/><Relationship Id="rId15" Type="http://schemas.openxmlformats.org/officeDocument/2006/relationships/image" Target="../media/image33.jpeg"/><Relationship Id="rId10" Type="http://schemas.openxmlformats.org/officeDocument/2006/relationships/image" Target="../media/image71.png"/><Relationship Id="rId4" Type="http://schemas.openxmlformats.org/officeDocument/2006/relationships/oleObject" Target="../embeddings/oleObject2.bin"/><Relationship Id="rId9" Type="http://schemas.openxmlformats.org/officeDocument/2006/relationships/image" Target="../media/image70.png"/><Relationship Id="rId1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hyperlink" Target="../../../3DPrograms/GrafikaHazi/Programs/ImageViewer/bin/Skeleton.ex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1026"/>
          <p:cNvSpPr>
            <a:spLocks noGrp="1" noChangeArrowheads="1"/>
          </p:cNvSpPr>
          <p:nvPr>
            <p:ph type="ctrTitle"/>
          </p:nvPr>
        </p:nvSpPr>
        <p:spPr>
          <a:xfrm>
            <a:off x="2209800" y="2286000"/>
            <a:ext cx="7772400" cy="1143000"/>
          </a:xfrm>
        </p:spPr>
        <p:txBody>
          <a:bodyPr>
            <a:normAutofit/>
          </a:bodyPr>
          <a:lstStyle/>
          <a:p>
            <a:pPr>
              <a:defRPr/>
            </a:pPr>
            <a:r>
              <a:rPr lang="hu-HU" sz="5400" b="1" dirty="0" smtClean="0">
                <a:solidFill>
                  <a:srgbClr val="FF0000"/>
                </a:solidFill>
              </a:rPr>
              <a:t>2D textúrázás</a:t>
            </a:r>
          </a:p>
        </p:txBody>
      </p:sp>
      <p:sp>
        <p:nvSpPr>
          <p:cNvPr id="15363" name="Rectangle 1027"/>
          <p:cNvSpPr>
            <a:spLocks noGrp="1" noChangeArrowheads="1"/>
          </p:cNvSpPr>
          <p:nvPr>
            <p:ph type="subTitle" idx="1"/>
          </p:nvPr>
        </p:nvSpPr>
        <p:spPr>
          <a:xfrm>
            <a:off x="2338252" y="3876979"/>
            <a:ext cx="6400800" cy="1752600"/>
          </a:xfrm>
        </p:spPr>
        <p:txBody>
          <a:bodyPr/>
          <a:lstStyle/>
          <a:p>
            <a:r>
              <a:rPr lang="hu-HU" altLang="hu-HU" dirty="0" err="1" smtClean="0"/>
              <a:t>Szirmay-Kalos</a:t>
            </a:r>
            <a:r>
              <a:rPr lang="hu-HU" altLang="hu-HU" dirty="0" smtClean="0"/>
              <a:t> László</a:t>
            </a:r>
          </a:p>
        </p:txBody>
      </p:sp>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889" y="3152503"/>
            <a:ext cx="3897053" cy="363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églalap 5"/>
          <p:cNvSpPr>
            <a:spLocks noChangeArrowheads="1"/>
          </p:cNvSpPr>
          <p:nvPr/>
        </p:nvSpPr>
        <p:spPr bwMode="auto">
          <a:xfrm>
            <a:off x="283047" y="190980"/>
            <a:ext cx="4601181"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400" i="1" dirty="0">
                <a:latin typeface="+mn-lt"/>
              </a:rPr>
              <a:t>“Everything must be made as simple as possible. But not simpler.” </a:t>
            </a:r>
            <a:br>
              <a:rPr lang="en-US" altLang="en-US" sz="2400" i="1" dirty="0">
                <a:latin typeface="+mn-lt"/>
              </a:rPr>
            </a:br>
            <a:r>
              <a:rPr lang="hu-HU" altLang="en-US" sz="2400" i="1" dirty="0">
                <a:latin typeface="+mn-lt"/>
              </a:rPr>
              <a:t>                                      </a:t>
            </a:r>
            <a:r>
              <a:rPr lang="en-US" altLang="en-US" sz="2400" i="1" dirty="0">
                <a:latin typeface="+mn-lt"/>
              </a:rPr>
              <a:t>Albert Einstein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8380599" y="3136936"/>
            <a:ext cx="1283684" cy="9138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FragmentShader</a:t>
            </a:r>
            <a:endParaRPr lang="hu-HU" sz="2000" dirty="0">
              <a:solidFill>
                <a:schemeClr val="tx1"/>
              </a:solidFill>
            </a:endParaRPr>
          </a:p>
          <a:p>
            <a:pPr algn="ctr"/>
            <a:r>
              <a:rPr lang="hu-HU" sz="1600" dirty="0" err="1">
                <a:solidFill>
                  <a:schemeClr val="tx1"/>
                </a:solidFill>
              </a:rPr>
              <a:t>SamplerUnit</a:t>
            </a:r>
            <a:endParaRPr lang="en-US" sz="1600" dirty="0">
              <a:solidFill>
                <a:schemeClr val="tx1"/>
              </a:solidFill>
            </a:endParaRPr>
          </a:p>
        </p:txBody>
      </p:sp>
      <p:sp>
        <p:nvSpPr>
          <p:cNvPr id="25" name="Téglalap 24"/>
          <p:cNvSpPr/>
          <p:nvPr/>
        </p:nvSpPr>
        <p:spPr>
          <a:xfrm>
            <a:off x="8448720" y="2534087"/>
            <a:ext cx="1283684" cy="6781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Rasterizer</a:t>
            </a:r>
            <a:endParaRPr lang="hu-HU" sz="2000" dirty="0">
              <a:solidFill>
                <a:schemeClr val="tx1"/>
              </a:solidFill>
            </a:endParaRPr>
          </a:p>
        </p:txBody>
      </p:sp>
      <p:sp>
        <p:nvSpPr>
          <p:cNvPr id="19" name="Téglalap 18"/>
          <p:cNvSpPr/>
          <p:nvPr/>
        </p:nvSpPr>
        <p:spPr>
          <a:xfrm>
            <a:off x="8544272" y="1981442"/>
            <a:ext cx="1283684" cy="678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Vertex</a:t>
            </a:r>
            <a:endParaRPr lang="hu-HU" sz="2000" dirty="0">
              <a:solidFill>
                <a:schemeClr val="tx1"/>
              </a:solidFill>
            </a:endParaRPr>
          </a:p>
          <a:p>
            <a:pPr algn="ctr"/>
            <a:r>
              <a:rPr lang="hu-HU" sz="2000" dirty="0" err="1">
                <a:solidFill>
                  <a:schemeClr val="tx1"/>
                </a:solidFill>
              </a:rPr>
              <a:t>Shader</a:t>
            </a:r>
            <a:endParaRPr lang="hu-HU" sz="2000" dirty="0">
              <a:solidFill>
                <a:schemeClr val="tx1"/>
              </a:solidFill>
            </a:endParaRPr>
          </a:p>
        </p:txBody>
      </p:sp>
      <p:sp>
        <p:nvSpPr>
          <p:cNvPr id="2" name="Jobbra nyíl 1"/>
          <p:cNvSpPr/>
          <p:nvPr/>
        </p:nvSpPr>
        <p:spPr>
          <a:xfrm>
            <a:off x="3447416" y="2076703"/>
            <a:ext cx="5096856" cy="55617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VAO</a:t>
            </a:r>
            <a:endParaRPr lang="en-US" dirty="0">
              <a:solidFill>
                <a:schemeClr val="tx1"/>
              </a:solidFill>
            </a:endParaRPr>
          </a:p>
        </p:txBody>
      </p:sp>
      <p:sp>
        <p:nvSpPr>
          <p:cNvPr id="16" name="Jobbra nyíl 15"/>
          <p:cNvSpPr/>
          <p:nvPr/>
        </p:nvSpPr>
        <p:spPr>
          <a:xfrm>
            <a:off x="3467708" y="3136936"/>
            <a:ext cx="2179264" cy="612068"/>
          </a:xfrm>
          <a:prstGeom prst="rightArrow">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B050"/>
                </a:solidFill>
                <a:latin typeface="Courier New" panose="02070309020205020404" pitchFamily="49" charset="0"/>
                <a:cs typeface="Courier New" panose="02070309020205020404" pitchFamily="49" charset="0"/>
              </a:rPr>
              <a:t>glTexImage2D</a:t>
            </a:r>
            <a:endParaRPr lang="en-US" sz="1800" dirty="0"/>
          </a:p>
        </p:txBody>
      </p:sp>
      <p:sp>
        <p:nvSpPr>
          <p:cNvPr id="3" name="Cím 1"/>
          <p:cNvSpPr>
            <a:spLocks noGrp="1"/>
          </p:cNvSpPr>
          <p:nvPr>
            <p:ph type="title"/>
          </p:nvPr>
        </p:nvSpPr>
        <p:spPr>
          <a:xfrm>
            <a:off x="1811524" y="150018"/>
            <a:ext cx="8645132" cy="1143000"/>
          </a:xfrm>
        </p:spPr>
        <p:txBody>
          <a:bodyPr>
            <a:normAutofit/>
          </a:bodyPr>
          <a:lstStyle/>
          <a:p>
            <a:r>
              <a:rPr lang="en-US" dirty="0" smtClean="0">
                <a:solidFill>
                  <a:srgbClr val="FF0000"/>
                </a:solidFill>
              </a:rPr>
              <a:t>Text</a:t>
            </a:r>
            <a:r>
              <a:rPr lang="hu-HU" dirty="0" smtClean="0">
                <a:solidFill>
                  <a:srgbClr val="FF0000"/>
                </a:solidFill>
              </a:rPr>
              <a:t>úrázás a </a:t>
            </a:r>
            <a:r>
              <a:rPr lang="hu-HU" dirty="0" err="1" smtClean="0">
                <a:solidFill>
                  <a:srgbClr val="FF0000"/>
                </a:solidFill>
              </a:rPr>
              <a:t>GPU-n</a:t>
            </a:r>
            <a:endParaRPr lang="en-US" dirty="0">
              <a:solidFill>
                <a:srgbClr val="FF0000"/>
              </a:solidFill>
            </a:endParaRPr>
          </a:p>
        </p:txBody>
      </p:sp>
      <p:sp>
        <p:nvSpPr>
          <p:cNvPr id="7" name="Téglalap 6"/>
          <p:cNvSpPr/>
          <p:nvPr/>
        </p:nvSpPr>
        <p:spPr>
          <a:xfrm>
            <a:off x="6855971" y="2927876"/>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Sampler</a:t>
            </a:r>
            <a:endParaRPr lang="en-US" dirty="0">
              <a:solidFill>
                <a:schemeClr val="tx1"/>
              </a:solidFill>
            </a:endParaRPr>
          </a:p>
        </p:txBody>
      </p:sp>
      <p:sp>
        <p:nvSpPr>
          <p:cNvPr id="8" name="Téglalap 7"/>
          <p:cNvSpPr/>
          <p:nvPr/>
        </p:nvSpPr>
        <p:spPr>
          <a:xfrm>
            <a:off x="5646972" y="2873162"/>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Texture</a:t>
            </a:r>
            <a:endParaRPr lang="en-US" dirty="0">
              <a:solidFill>
                <a:schemeClr val="tx1"/>
              </a:solidFill>
            </a:endParaRPr>
          </a:p>
        </p:txBody>
      </p:sp>
      <p:sp>
        <p:nvSpPr>
          <p:cNvPr id="9" name="Téglalap 8"/>
          <p:cNvSpPr/>
          <p:nvPr/>
        </p:nvSpPr>
        <p:spPr>
          <a:xfrm>
            <a:off x="6927979" y="3028924"/>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7030A0"/>
                </a:solidFill>
              </a:rPr>
              <a:t>Sampler</a:t>
            </a:r>
            <a:endParaRPr lang="hu-HU" sz="2000" dirty="0">
              <a:solidFill>
                <a:srgbClr val="7030A0"/>
              </a:solidFill>
            </a:endParaRPr>
          </a:p>
          <a:p>
            <a:pPr algn="ctr"/>
            <a:r>
              <a:rPr lang="hu-HU" sz="1200" b="1" dirty="0">
                <a:solidFill>
                  <a:srgbClr val="7030A0"/>
                </a:solidFill>
              </a:rPr>
              <a:t>GL_TEXTURE0</a:t>
            </a:r>
            <a:endParaRPr lang="en-US" sz="1200" b="1" dirty="0">
              <a:solidFill>
                <a:srgbClr val="7030A0"/>
              </a:solidFill>
            </a:endParaRPr>
          </a:p>
        </p:txBody>
      </p:sp>
      <p:sp>
        <p:nvSpPr>
          <p:cNvPr id="10" name="Téglalap 9"/>
          <p:cNvSpPr/>
          <p:nvPr/>
        </p:nvSpPr>
        <p:spPr>
          <a:xfrm>
            <a:off x="5718980" y="293571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00B050"/>
                </a:solidFill>
              </a:rPr>
              <a:t>Texture</a:t>
            </a:r>
            <a:endParaRPr lang="hu-HU" sz="2000" dirty="0">
              <a:solidFill>
                <a:srgbClr val="00B050"/>
              </a:solidFill>
            </a:endParaRPr>
          </a:p>
          <a:p>
            <a:pPr algn="ctr"/>
            <a:r>
              <a:rPr lang="hu-HU" sz="1600" dirty="0" err="1">
                <a:solidFill>
                  <a:srgbClr val="00B050"/>
                </a:solidFill>
              </a:rPr>
              <a:t>textureId</a:t>
            </a:r>
            <a:endParaRPr lang="en-US" dirty="0">
              <a:solidFill>
                <a:srgbClr val="00B050"/>
              </a:solidFill>
            </a:endParaRPr>
          </a:p>
        </p:txBody>
      </p:sp>
      <p:cxnSp>
        <p:nvCxnSpPr>
          <p:cNvPr id="11" name="Egyenes összekötő nyíllal 10"/>
          <p:cNvCxnSpPr>
            <a:endCxn id="9" idx="3"/>
          </p:cNvCxnSpPr>
          <p:nvPr/>
        </p:nvCxnSpPr>
        <p:spPr>
          <a:xfrm flipH="1" flipV="1">
            <a:off x="8116111" y="3586986"/>
            <a:ext cx="264488" cy="1620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6691089" y="3493776"/>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2495600" y="2184716"/>
            <a:ext cx="972108" cy="19603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FF0000"/>
                </a:solidFill>
              </a:rPr>
              <a:t>CPU</a:t>
            </a:r>
            <a:endParaRPr lang="en-US" dirty="0">
              <a:solidFill>
                <a:srgbClr val="FF0000"/>
              </a:solidFill>
            </a:endParaRPr>
          </a:p>
        </p:txBody>
      </p:sp>
      <p:sp>
        <p:nvSpPr>
          <p:cNvPr id="17" name="Szabadkézi sokszög 16"/>
          <p:cNvSpPr/>
          <p:nvPr/>
        </p:nvSpPr>
        <p:spPr>
          <a:xfrm>
            <a:off x="3462482" y="2730916"/>
            <a:ext cx="4013859" cy="296884"/>
          </a:xfrm>
          <a:custGeom>
            <a:avLst/>
            <a:gdLst>
              <a:gd name="connsiteX0" fmla="*/ 0 w 4013859"/>
              <a:gd name="connsiteY0" fmla="*/ 0 h 296884"/>
              <a:gd name="connsiteX1" fmla="*/ 4013859 w 4013859"/>
              <a:gd name="connsiteY1" fmla="*/ 0 h 296884"/>
              <a:gd name="connsiteX2" fmla="*/ 4013859 w 4013859"/>
              <a:gd name="connsiteY2" fmla="*/ 296884 h 296884"/>
            </a:gdLst>
            <a:ahLst/>
            <a:cxnLst>
              <a:cxn ang="0">
                <a:pos x="connsiteX0" y="connsiteY0"/>
              </a:cxn>
              <a:cxn ang="0">
                <a:pos x="connsiteX1" y="connsiteY1"/>
              </a:cxn>
              <a:cxn ang="0">
                <a:pos x="connsiteX2" y="connsiteY2"/>
              </a:cxn>
            </a:cxnLst>
            <a:rect l="l" t="t" r="r" b="b"/>
            <a:pathLst>
              <a:path w="4013859" h="296884">
                <a:moveTo>
                  <a:pt x="0" y="0"/>
                </a:moveTo>
                <a:lnTo>
                  <a:pt x="4013859" y="0"/>
                </a:lnTo>
                <a:lnTo>
                  <a:pt x="4013859" y="296884"/>
                </a:lnTo>
              </a:path>
            </a:pathLst>
          </a:custGeom>
          <a:noFill/>
          <a:ln w="28575">
            <a:solidFill>
              <a:srgbClr val="7030A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3447417" y="2659592"/>
            <a:ext cx="2114681" cy="369332"/>
          </a:xfrm>
          <a:prstGeom prst="rect">
            <a:avLst/>
          </a:prstGeom>
        </p:spPr>
        <p:txBody>
          <a:bodyPr wrap="none">
            <a:spAutoFit/>
          </a:bodyPr>
          <a:lstStyle/>
          <a:p>
            <a:r>
              <a:rPr lang="en-US" sz="1800" b="1" dirty="0" err="1">
                <a:solidFill>
                  <a:srgbClr val="7030A0"/>
                </a:solidFill>
                <a:latin typeface="Courier New" panose="02070309020205020404" pitchFamily="49" charset="0"/>
                <a:cs typeface="Courier New" panose="02070309020205020404" pitchFamily="49" charset="0"/>
              </a:rPr>
              <a:t>glTexParameter</a:t>
            </a:r>
            <a:endParaRPr lang="en-US" sz="1800" dirty="0"/>
          </a:p>
        </p:txBody>
      </p:sp>
    </p:spTree>
    <p:extLst>
      <p:ext uri="{BB962C8B-B14F-4D97-AF65-F5344CB8AC3E}">
        <p14:creationId xmlns:p14="http://schemas.microsoft.com/office/powerpoint/2010/main" val="405437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p:cNvSpPr/>
          <p:nvPr/>
        </p:nvSpPr>
        <p:spPr>
          <a:xfrm>
            <a:off x="8380599" y="2132856"/>
            <a:ext cx="1283684" cy="9138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FragmentShader</a:t>
            </a:r>
            <a:endParaRPr lang="hu-HU" sz="2000" dirty="0">
              <a:solidFill>
                <a:schemeClr val="tx1"/>
              </a:solidFill>
            </a:endParaRPr>
          </a:p>
          <a:p>
            <a:pPr algn="ctr"/>
            <a:r>
              <a:rPr lang="hu-HU" sz="1600" dirty="0" err="1">
                <a:solidFill>
                  <a:schemeClr val="tx1"/>
                </a:solidFill>
              </a:rPr>
              <a:t>SamplerUnit</a:t>
            </a:r>
            <a:endParaRPr lang="en-US" sz="1600" dirty="0">
              <a:solidFill>
                <a:schemeClr val="tx1"/>
              </a:solidFill>
            </a:endParaRPr>
          </a:p>
        </p:txBody>
      </p:sp>
      <p:sp>
        <p:nvSpPr>
          <p:cNvPr id="25" name="Téglalap 24"/>
          <p:cNvSpPr/>
          <p:nvPr/>
        </p:nvSpPr>
        <p:spPr>
          <a:xfrm>
            <a:off x="8448720" y="1530007"/>
            <a:ext cx="1283684" cy="6781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Rasterizer</a:t>
            </a:r>
            <a:endParaRPr lang="hu-HU" sz="2000" dirty="0">
              <a:solidFill>
                <a:schemeClr val="tx1"/>
              </a:solidFill>
            </a:endParaRPr>
          </a:p>
        </p:txBody>
      </p:sp>
      <p:sp>
        <p:nvSpPr>
          <p:cNvPr id="19" name="Téglalap 18"/>
          <p:cNvSpPr/>
          <p:nvPr/>
        </p:nvSpPr>
        <p:spPr>
          <a:xfrm>
            <a:off x="8544272" y="977362"/>
            <a:ext cx="1283684" cy="6781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Vertex</a:t>
            </a:r>
            <a:endParaRPr lang="hu-HU" sz="2000" dirty="0">
              <a:solidFill>
                <a:schemeClr val="tx1"/>
              </a:solidFill>
            </a:endParaRPr>
          </a:p>
          <a:p>
            <a:pPr algn="ctr"/>
            <a:r>
              <a:rPr lang="hu-HU" sz="2000" dirty="0" err="1">
                <a:solidFill>
                  <a:schemeClr val="tx1"/>
                </a:solidFill>
              </a:rPr>
              <a:t>Shader</a:t>
            </a:r>
            <a:endParaRPr lang="hu-HU" sz="2000" dirty="0">
              <a:solidFill>
                <a:schemeClr val="tx1"/>
              </a:solidFill>
            </a:endParaRPr>
          </a:p>
        </p:txBody>
      </p:sp>
      <p:sp>
        <p:nvSpPr>
          <p:cNvPr id="2" name="Jobbra nyíl 1"/>
          <p:cNvSpPr/>
          <p:nvPr/>
        </p:nvSpPr>
        <p:spPr>
          <a:xfrm>
            <a:off x="3447416" y="1072623"/>
            <a:ext cx="5096856" cy="55617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VAO</a:t>
            </a:r>
            <a:endParaRPr lang="en-US" dirty="0">
              <a:solidFill>
                <a:schemeClr val="tx1"/>
              </a:solidFill>
            </a:endParaRPr>
          </a:p>
        </p:txBody>
      </p:sp>
      <p:sp>
        <p:nvSpPr>
          <p:cNvPr id="16" name="Jobbra nyíl 15"/>
          <p:cNvSpPr/>
          <p:nvPr/>
        </p:nvSpPr>
        <p:spPr>
          <a:xfrm>
            <a:off x="3467708" y="2132856"/>
            <a:ext cx="2179264" cy="612068"/>
          </a:xfrm>
          <a:prstGeom prst="rightArrow">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B050"/>
                </a:solidFill>
                <a:latin typeface="Courier New" panose="02070309020205020404" pitchFamily="49" charset="0"/>
                <a:cs typeface="Courier New" panose="02070309020205020404" pitchFamily="49" charset="0"/>
              </a:rPr>
              <a:t>glTexImage2D</a:t>
            </a:r>
            <a:endParaRPr lang="en-US" sz="1800" dirty="0"/>
          </a:p>
        </p:txBody>
      </p:sp>
      <p:sp>
        <p:nvSpPr>
          <p:cNvPr id="4" name="Szövegdoboz 3"/>
          <p:cNvSpPr txBox="1"/>
          <p:nvPr/>
        </p:nvSpPr>
        <p:spPr>
          <a:xfrm>
            <a:off x="1532252" y="3171450"/>
            <a:ext cx="9144000" cy="3754874"/>
          </a:xfrm>
          <a:prstGeom prst="rect">
            <a:avLst/>
          </a:prstGeom>
          <a:solidFill>
            <a:schemeClr val="accent6">
              <a:lumMod val="20000"/>
              <a:lumOff val="80000"/>
            </a:schemeClr>
          </a:solidFill>
          <a:ln>
            <a:solidFill>
              <a:schemeClr val="tx1"/>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unsigned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latin typeface="Courier New" panose="02070309020205020404" pitchFamily="49" charset="0"/>
                <a:cs typeface="Courier New" panose="02070309020205020404" pitchFamily="49" charset="0"/>
              </a:rPr>
              <a:t>;</a:t>
            </a:r>
          </a:p>
          <a:p>
            <a:endParaRPr lang="hu-HU" sz="900" b="1" dirty="0">
              <a:latin typeface="Courier New" panose="02070309020205020404" pitchFamily="49" charset="0"/>
              <a:cs typeface="Courier New" panose="02070309020205020404" pitchFamily="49" charset="0"/>
            </a:endParaRPr>
          </a:p>
          <a:p>
            <a:r>
              <a:rPr lang="hu-HU" sz="1800" b="1" u="sng" dirty="0" err="1">
                <a:latin typeface="Courier New" panose="02070309020205020404" pitchFamily="49" charset="0"/>
                <a:cs typeface="Courier New" panose="02070309020205020404" pitchFamily="49" charset="0"/>
              </a:rPr>
              <a:t>void</a:t>
            </a:r>
            <a:r>
              <a:rPr lang="hu-HU" sz="1800" b="1" u="sng" dirty="0">
                <a:latin typeface="Courier New" panose="02070309020205020404" pitchFamily="49" charset="0"/>
                <a:cs typeface="Courier New" panose="02070309020205020404" pitchFamily="49" charset="0"/>
              </a:rPr>
              <a:t> </a:t>
            </a:r>
            <a:r>
              <a:rPr lang="hu-HU" sz="1800" b="1" u="sng" dirty="0" err="1">
                <a:latin typeface="Courier New" panose="02070309020205020404" pitchFamily="49" charset="0"/>
                <a:cs typeface="Courier New" panose="02070309020205020404" pitchFamily="49" charset="0"/>
              </a:rPr>
              <a:t>Upload</a:t>
            </a:r>
            <a:r>
              <a:rPr lang="en-US" sz="1800" b="1" u="sng" dirty="0">
                <a:latin typeface="Courier New" panose="02070309020205020404" pitchFamily="49" charset="0"/>
                <a:cs typeface="Courier New" panose="02070309020205020404" pitchFamily="49" charset="0"/>
              </a:rPr>
              <a:t>Texture(</a:t>
            </a:r>
            <a:r>
              <a:rPr lang="en-US" sz="1800" b="1" u="sng" dirty="0" err="1">
                <a:latin typeface="Courier New" panose="02070309020205020404" pitchFamily="49" charset="0"/>
                <a:cs typeface="Courier New" panose="02070309020205020404" pitchFamily="49" charset="0"/>
              </a:rPr>
              <a:t>int</a:t>
            </a:r>
            <a:r>
              <a:rPr lang="en-US" sz="1800" b="1" u="sng" dirty="0">
                <a:latin typeface="Courier New" panose="02070309020205020404" pitchFamily="49" charset="0"/>
                <a:cs typeface="Courier New" panose="02070309020205020404" pitchFamily="49" charset="0"/>
              </a:rPr>
              <a:t> width, </a:t>
            </a:r>
            <a:r>
              <a:rPr lang="en-US" sz="1800" b="1" u="sng" dirty="0" err="1">
                <a:latin typeface="Courier New" panose="02070309020205020404" pitchFamily="49" charset="0"/>
                <a:cs typeface="Courier New" panose="02070309020205020404" pitchFamily="49" charset="0"/>
              </a:rPr>
              <a:t>int</a:t>
            </a:r>
            <a:r>
              <a:rPr lang="en-US" sz="1800" b="1" u="sng" dirty="0">
                <a:latin typeface="Courier New" panose="02070309020205020404" pitchFamily="49" charset="0"/>
                <a:cs typeface="Courier New" panose="02070309020205020404" pitchFamily="49" charset="0"/>
              </a:rPr>
              <a:t> height, vector&lt;vec4&gt;&amp; image) </a:t>
            </a:r>
            <a:r>
              <a:rPr lang="en-US" sz="1800" b="1" dirty="0">
                <a:latin typeface="Courier New" panose="02070309020205020404" pitchFamily="49" charset="0"/>
                <a:cs typeface="Courier New" panose="02070309020205020404" pitchFamily="49" charset="0"/>
              </a:rPr>
              <a:t>{</a:t>
            </a:r>
            <a:endParaRPr lang="en-US" sz="1800" b="1" dirty="0">
              <a:solidFill>
                <a:srgbClr val="00B050"/>
              </a:solidFill>
              <a:latin typeface="Courier New" panose="02070309020205020404" pitchFamily="49" charset="0"/>
              <a:cs typeface="Courier New" panose="02070309020205020404" pitchFamily="49" charset="0"/>
            </a:endParaRPr>
          </a:p>
          <a:p>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glGenTextures</a:t>
            </a:r>
            <a:r>
              <a:rPr lang="en-US" sz="1800" b="1" dirty="0">
                <a:solidFill>
                  <a:srgbClr val="00B050"/>
                </a:solidFill>
                <a:latin typeface="Courier New" panose="02070309020205020404" pitchFamily="49" charset="0"/>
                <a:cs typeface="Courier New" panose="02070309020205020404" pitchFamily="49" charset="0"/>
              </a:rPr>
              <a:t>(1, &amp;</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solidFill>
                  <a:srgbClr val="00B050"/>
                </a:solidFill>
                <a:latin typeface="Courier New" panose="02070309020205020404" pitchFamily="49" charset="0"/>
                <a:cs typeface="Courier New" panose="02070309020205020404" pitchFamily="49" charset="0"/>
              </a:rPr>
              <a:t>);</a:t>
            </a:r>
          </a:p>
          <a:p>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glBindTexture</a:t>
            </a:r>
            <a:r>
              <a:rPr lang="en-US" sz="1800" b="1" dirty="0">
                <a:solidFill>
                  <a:srgbClr val="00B050"/>
                </a:solidFill>
                <a:latin typeface="Courier New" panose="02070309020205020404" pitchFamily="49" charset="0"/>
                <a:cs typeface="Courier New" panose="02070309020205020404" pitchFamily="49" charset="0"/>
              </a:rPr>
              <a:t>(GL_TEXTURE_2D, </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binding</a:t>
            </a:r>
          </a:p>
          <a:p>
            <a:r>
              <a:rPr lang="en-US" sz="1800" b="1" dirty="0">
                <a:solidFill>
                  <a:srgbClr val="00B050"/>
                </a:solidFill>
                <a:latin typeface="Courier New" panose="02070309020205020404" pitchFamily="49" charset="0"/>
                <a:cs typeface="Courier New" panose="02070309020205020404" pitchFamily="49" charset="0"/>
              </a:rPr>
              <a:t>  </a:t>
            </a:r>
          </a:p>
          <a:p>
            <a:endParaRPr lang="en-US" sz="1800" b="1" dirty="0">
              <a:solidFill>
                <a:srgbClr val="00B050"/>
              </a:solidFill>
              <a:latin typeface="Courier New" panose="02070309020205020404" pitchFamily="49" charset="0"/>
              <a:cs typeface="Courier New" panose="02070309020205020404" pitchFamily="49" charset="0"/>
            </a:endParaRPr>
          </a:p>
          <a:p>
            <a:r>
              <a:rPr lang="en-US" sz="1800" b="1" dirty="0">
                <a:solidFill>
                  <a:srgbClr val="00B050"/>
                </a:solidFill>
                <a:latin typeface="Courier New" panose="02070309020205020404" pitchFamily="49" charset="0"/>
                <a:cs typeface="Courier New" panose="02070309020205020404" pitchFamily="49" charset="0"/>
              </a:rPr>
              <a:t>  glTexImage2D(GL_TEXTURE_2D, 0, GL_RGBA, width, height, </a:t>
            </a:r>
            <a:r>
              <a:rPr lang="hu-HU" sz="1800" b="1" dirty="0">
                <a:solidFill>
                  <a:srgbClr val="00B050"/>
                </a:solidFill>
                <a:latin typeface="Courier New" panose="02070309020205020404" pitchFamily="49" charset="0"/>
                <a:cs typeface="Courier New" panose="02070309020205020404" pitchFamily="49" charset="0"/>
              </a:rPr>
              <a:t>0,</a:t>
            </a:r>
            <a:endParaRPr lang="en-US" sz="1800" b="1" dirty="0">
              <a:solidFill>
                <a:srgbClr val="00B050"/>
              </a:solidFill>
              <a:latin typeface="Courier New" panose="02070309020205020404" pitchFamily="49" charset="0"/>
              <a:cs typeface="Courier New" panose="02070309020205020404" pitchFamily="49" charset="0"/>
            </a:endParaRPr>
          </a:p>
          <a:p>
            <a:r>
              <a:rPr lang="en-US" sz="1800" b="1" dirty="0">
                <a:solidFill>
                  <a:srgbClr val="00B050"/>
                </a:solidFill>
                <a:latin typeface="Courier New" panose="02070309020205020404" pitchFamily="49" charset="0"/>
                <a:cs typeface="Courier New" panose="02070309020205020404" pitchFamily="49" charset="0"/>
              </a:rPr>
              <a:t>               GL_RGBA, GL_FLOAT, &amp;image[0]);</a:t>
            </a:r>
            <a:r>
              <a:rPr lang="en-US" sz="1800" b="1" dirty="0">
                <a:latin typeface="Courier New" panose="02070309020205020404" pitchFamily="49" charset="0"/>
                <a:cs typeface="Courier New" panose="02070309020205020404" pitchFamily="49" charset="0"/>
              </a:rPr>
              <a:t> //Texture -&gt; </a:t>
            </a:r>
            <a:r>
              <a:rPr lang="hu-HU" sz="1800" b="1" dirty="0">
                <a:latin typeface="Courier New" panose="02070309020205020404" pitchFamily="49" charset="0"/>
                <a:cs typeface="Courier New" panose="02070309020205020404" pitchFamily="49" charset="0"/>
              </a:rPr>
              <a:t>GPU</a:t>
            </a:r>
            <a:endParaRPr lang="en-US" sz="18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   </a:t>
            </a:r>
            <a:endParaRPr lang="hu-HU" sz="3200" b="1" dirty="0">
              <a:latin typeface="Courier New" panose="02070309020205020404" pitchFamily="49" charset="0"/>
              <a:cs typeface="Courier New" panose="02070309020205020404" pitchFamily="49" charset="0"/>
            </a:endParaRPr>
          </a:p>
          <a:p>
            <a:r>
              <a:rPr lang="hu-HU" sz="1800" b="1" dirty="0">
                <a:solidFill>
                  <a:srgbClr val="7030A0"/>
                </a:solidFill>
                <a:latin typeface="Courier New" panose="02070309020205020404" pitchFamily="49" charset="0"/>
                <a:cs typeface="Courier New" panose="02070309020205020404" pitchFamily="49" charset="0"/>
              </a:rPr>
              <a:t>  </a:t>
            </a:r>
            <a:r>
              <a:rPr lang="en-US" sz="1700" b="1" dirty="0" err="1">
                <a:solidFill>
                  <a:srgbClr val="7030A0"/>
                </a:solidFill>
                <a:latin typeface="Courier New" panose="02070309020205020404" pitchFamily="49" charset="0"/>
                <a:cs typeface="Courier New" panose="02070309020205020404" pitchFamily="49" charset="0"/>
              </a:rPr>
              <a:t>glTexParameteri</a:t>
            </a:r>
            <a:r>
              <a:rPr lang="en-US" sz="1700" b="1" dirty="0">
                <a:solidFill>
                  <a:srgbClr val="7030A0"/>
                </a:solidFill>
                <a:latin typeface="Courier New" panose="02070309020205020404" pitchFamily="49" charset="0"/>
                <a:cs typeface="Courier New" panose="02070309020205020404" pitchFamily="49" charset="0"/>
              </a:rPr>
              <a:t>(GL_TEXTURE_2D,</a:t>
            </a:r>
            <a:r>
              <a:rPr lang="hu-HU" sz="1700" b="1" dirty="0">
                <a:solidFill>
                  <a:srgbClr val="7030A0"/>
                </a:solidFill>
                <a:latin typeface="Courier New" panose="02070309020205020404" pitchFamily="49" charset="0"/>
                <a:cs typeface="Courier New" panose="02070309020205020404" pitchFamily="49" charset="0"/>
              </a:rPr>
              <a:t> </a:t>
            </a:r>
            <a:r>
              <a:rPr lang="en-US" sz="1700" b="1" dirty="0">
                <a:solidFill>
                  <a:srgbClr val="7030A0"/>
                </a:solidFill>
                <a:latin typeface="Courier New" panose="02070309020205020404" pitchFamily="49" charset="0"/>
                <a:cs typeface="Courier New" panose="02070309020205020404" pitchFamily="49" charset="0"/>
              </a:rPr>
              <a:t>GL_TEXTURE_MIN_FILTER, GL_</a:t>
            </a:r>
            <a:r>
              <a:rPr lang="hu-HU" sz="1700" b="1" dirty="0">
                <a:solidFill>
                  <a:srgbClr val="7030A0"/>
                </a:solidFill>
                <a:latin typeface="Courier New" panose="02070309020205020404" pitchFamily="49" charset="0"/>
                <a:cs typeface="Courier New" panose="02070309020205020404" pitchFamily="49" charset="0"/>
              </a:rPr>
              <a:t>NEAREST</a:t>
            </a:r>
            <a:r>
              <a:rPr lang="en-US" sz="1700" b="1" dirty="0">
                <a:solidFill>
                  <a:srgbClr val="7030A0"/>
                </a:solidFill>
                <a:latin typeface="Courier New" panose="02070309020205020404" pitchFamily="49" charset="0"/>
                <a:cs typeface="Courier New" panose="02070309020205020404" pitchFamily="49" charset="0"/>
              </a:rPr>
              <a:t>);</a:t>
            </a:r>
          </a:p>
          <a:p>
            <a:r>
              <a:rPr lang="en-US" sz="1700" b="1" dirty="0">
                <a:solidFill>
                  <a:srgbClr val="7030A0"/>
                </a:solidFill>
                <a:latin typeface="Courier New" panose="02070309020205020404" pitchFamily="49" charset="0"/>
                <a:cs typeface="Courier New" panose="02070309020205020404" pitchFamily="49" charset="0"/>
              </a:rPr>
              <a:t>  </a:t>
            </a:r>
            <a:r>
              <a:rPr lang="en-US" sz="1700" b="1" dirty="0" err="1">
                <a:solidFill>
                  <a:srgbClr val="7030A0"/>
                </a:solidFill>
                <a:latin typeface="Courier New" panose="02070309020205020404" pitchFamily="49" charset="0"/>
                <a:cs typeface="Courier New" panose="02070309020205020404" pitchFamily="49" charset="0"/>
              </a:rPr>
              <a:t>glTexParameteri</a:t>
            </a:r>
            <a:r>
              <a:rPr lang="en-US" sz="1700" b="1" dirty="0">
                <a:solidFill>
                  <a:srgbClr val="7030A0"/>
                </a:solidFill>
                <a:latin typeface="Courier New" panose="02070309020205020404" pitchFamily="49" charset="0"/>
                <a:cs typeface="Courier New" panose="02070309020205020404" pitchFamily="49" charset="0"/>
              </a:rPr>
              <a:t>(GL_TEXTURE_2D, GL_TEXTURE_MAG_FILTER, GL_</a:t>
            </a:r>
            <a:r>
              <a:rPr lang="hu-HU" sz="1700" b="1" dirty="0">
                <a:solidFill>
                  <a:srgbClr val="7030A0"/>
                </a:solidFill>
                <a:latin typeface="Courier New" panose="02070309020205020404" pitchFamily="49" charset="0"/>
                <a:cs typeface="Courier New" panose="02070309020205020404" pitchFamily="49" charset="0"/>
              </a:rPr>
              <a:t>LINEAR</a:t>
            </a:r>
            <a:r>
              <a:rPr lang="en-US" sz="1700" b="1" dirty="0">
                <a:solidFill>
                  <a:srgbClr val="7030A0"/>
                </a:solidFill>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p:txBody>
      </p:sp>
      <p:sp>
        <p:nvSpPr>
          <p:cNvPr id="7" name="Téglalap 6"/>
          <p:cNvSpPr/>
          <p:nvPr/>
        </p:nvSpPr>
        <p:spPr>
          <a:xfrm>
            <a:off x="6855971" y="1923796"/>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Sampler</a:t>
            </a:r>
            <a:endParaRPr lang="en-US" dirty="0">
              <a:solidFill>
                <a:schemeClr val="tx1"/>
              </a:solidFill>
            </a:endParaRPr>
          </a:p>
        </p:txBody>
      </p:sp>
      <p:sp>
        <p:nvSpPr>
          <p:cNvPr id="8" name="Téglalap 7"/>
          <p:cNvSpPr/>
          <p:nvPr/>
        </p:nvSpPr>
        <p:spPr>
          <a:xfrm>
            <a:off x="5646972" y="1869082"/>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Texture</a:t>
            </a:r>
            <a:endParaRPr lang="en-US" dirty="0">
              <a:solidFill>
                <a:schemeClr val="tx1"/>
              </a:solidFill>
            </a:endParaRPr>
          </a:p>
        </p:txBody>
      </p:sp>
      <p:sp>
        <p:nvSpPr>
          <p:cNvPr id="9" name="Téglalap 8"/>
          <p:cNvSpPr/>
          <p:nvPr/>
        </p:nvSpPr>
        <p:spPr>
          <a:xfrm>
            <a:off x="6927979" y="2024844"/>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7030A0"/>
                </a:solidFill>
              </a:rPr>
              <a:t>Sampler</a:t>
            </a:r>
            <a:endParaRPr lang="hu-HU" sz="2000" dirty="0">
              <a:solidFill>
                <a:srgbClr val="7030A0"/>
              </a:solidFill>
            </a:endParaRPr>
          </a:p>
          <a:p>
            <a:pPr algn="ctr"/>
            <a:r>
              <a:rPr lang="hu-HU" sz="1200" b="1" dirty="0">
                <a:solidFill>
                  <a:srgbClr val="7030A0"/>
                </a:solidFill>
              </a:rPr>
              <a:t>GL_TEXTURE0</a:t>
            </a:r>
            <a:endParaRPr lang="en-US" sz="1200" b="1" dirty="0">
              <a:solidFill>
                <a:srgbClr val="7030A0"/>
              </a:solidFill>
            </a:endParaRPr>
          </a:p>
        </p:txBody>
      </p:sp>
      <p:sp>
        <p:nvSpPr>
          <p:cNvPr id="10" name="Téglalap 9"/>
          <p:cNvSpPr/>
          <p:nvPr/>
        </p:nvSpPr>
        <p:spPr>
          <a:xfrm>
            <a:off x="5718980" y="193163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00B050"/>
                </a:solidFill>
              </a:rPr>
              <a:t>Texture</a:t>
            </a:r>
            <a:endParaRPr lang="hu-HU" sz="2000" dirty="0">
              <a:solidFill>
                <a:srgbClr val="00B050"/>
              </a:solidFill>
            </a:endParaRPr>
          </a:p>
          <a:p>
            <a:pPr algn="ctr"/>
            <a:r>
              <a:rPr lang="hu-HU" sz="1600" dirty="0" err="1">
                <a:solidFill>
                  <a:srgbClr val="00B050"/>
                </a:solidFill>
              </a:rPr>
              <a:t>textureId</a:t>
            </a:r>
            <a:endParaRPr lang="en-US" dirty="0">
              <a:solidFill>
                <a:srgbClr val="00B050"/>
              </a:solidFill>
            </a:endParaRPr>
          </a:p>
        </p:txBody>
      </p:sp>
      <p:cxnSp>
        <p:nvCxnSpPr>
          <p:cNvPr id="11" name="Egyenes összekötő nyíllal 10"/>
          <p:cNvCxnSpPr>
            <a:endCxn id="9" idx="3"/>
          </p:cNvCxnSpPr>
          <p:nvPr/>
        </p:nvCxnSpPr>
        <p:spPr>
          <a:xfrm flipH="1" flipV="1">
            <a:off x="8116111" y="2582906"/>
            <a:ext cx="264488" cy="16201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6691089" y="2489696"/>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Lekerekített téglalap feliratnak 12"/>
          <p:cNvSpPr/>
          <p:nvPr/>
        </p:nvSpPr>
        <p:spPr>
          <a:xfrm>
            <a:off x="4105727" y="4528503"/>
            <a:ext cx="1793653" cy="321275"/>
          </a:xfrm>
          <a:prstGeom prst="wedgeRoundRectCallout">
            <a:avLst>
              <a:gd name="adj1" fmla="val 40668"/>
              <a:gd name="adj2" fmla="val 1144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Mip-map</a:t>
            </a:r>
            <a:r>
              <a:rPr lang="hu-HU" sz="2000" dirty="0">
                <a:solidFill>
                  <a:schemeClr val="tx1"/>
                </a:solidFill>
              </a:rPr>
              <a:t> szint</a:t>
            </a:r>
            <a:endParaRPr lang="en-US" sz="2000" dirty="0">
              <a:solidFill>
                <a:schemeClr val="tx1"/>
              </a:solidFill>
            </a:endParaRPr>
          </a:p>
        </p:txBody>
      </p:sp>
      <p:sp>
        <p:nvSpPr>
          <p:cNvPr id="14" name="Lekerekített téglalap feliratnak 13"/>
          <p:cNvSpPr/>
          <p:nvPr/>
        </p:nvSpPr>
        <p:spPr>
          <a:xfrm>
            <a:off x="9024214" y="4561758"/>
            <a:ext cx="996223" cy="295287"/>
          </a:xfrm>
          <a:prstGeom prst="wedgeRoundRectCallout">
            <a:avLst>
              <a:gd name="adj1" fmla="val -8053"/>
              <a:gd name="adj2" fmla="val 950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Border</a:t>
            </a:r>
            <a:endParaRPr lang="en-US" sz="2000" dirty="0">
              <a:solidFill>
                <a:schemeClr val="tx1"/>
              </a:solidFill>
            </a:endParaRPr>
          </a:p>
        </p:txBody>
      </p:sp>
      <p:sp>
        <p:nvSpPr>
          <p:cNvPr id="17" name="Szabadkézi sokszög 16"/>
          <p:cNvSpPr/>
          <p:nvPr/>
        </p:nvSpPr>
        <p:spPr>
          <a:xfrm>
            <a:off x="3462482" y="1726836"/>
            <a:ext cx="4013859" cy="296884"/>
          </a:xfrm>
          <a:custGeom>
            <a:avLst/>
            <a:gdLst>
              <a:gd name="connsiteX0" fmla="*/ 0 w 4013859"/>
              <a:gd name="connsiteY0" fmla="*/ 0 h 296884"/>
              <a:gd name="connsiteX1" fmla="*/ 4013859 w 4013859"/>
              <a:gd name="connsiteY1" fmla="*/ 0 h 296884"/>
              <a:gd name="connsiteX2" fmla="*/ 4013859 w 4013859"/>
              <a:gd name="connsiteY2" fmla="*/ 296884 h 296884"/>
            </a:gdLst>
            <a:ahLst/>
            <a:cxnLst>
              <a:cxn ang="0">
                <a:pos x="connsiteX0" y="connsiteY0"/>
              </a:cxn>
              <a:cxn ang="0">
                <a:pos x="connsiteX1" y="connsiteY1"/>
              </a:cxn>
              <a:cxn ang="0">
                <a:pos x="connsiteX2" y="connsiteY2"/>
              </a:cxn>
            </a:cxnLst>
            <a:rect l="l" t="t" r="r" b="b"/>
            <a:pathLst>
              <a:path w="4013859" h="296884">
                <a:moveTo>
                  <a:pt x="0" y="0"/>
                </a:moveTo>
                <a:lnTo>
                  <a:pt x="4013859" y="0"/>
                </a:lnTo>
                <a:lnTo>
                  <a:pt x="4013859" y="296884"/>
                </a:lnTo>
              </a:path>
            </a:pathLst>
          </a:custGeom>
          <a:noFill/>
          <a:ln w="28575">
            <a:solidFill>
              <a:srgbClr val="7030A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3447417" y="1655512"/>
            <a:ext cx="2114681" cy="369332"/>
          </a:xfrm>
          <a:prstGeom prst="rect">
            <a:avLst/>
          </a:prstGeom>
        </p:spPr>
        <p:txBody>
          <a:bodyPr wrap="none">
            <a:spAutoFit/>
          </a:bodyPr>
          <a:lstStyle/>
          <a:p>
            <a:r>
              <a:rPr lang="en-US" sz="1800" b="1" dirty="0" err="1">
                <a:solidFill>
                  <a:srgbClr val="7030A0"/>
                </a:solidFill>
                <a:latin typeface="Courier New" panose="02070309020205020404" pitchFamily="49" charset="0"/>
                <a:cs typeface="Courier New" panose="02070309020205020404" pitchFamily="49" charset="0"/>
              </a:rPr>
              <a:t>glTexParameter</a:t>
            </a:r>
            <a:endParaRPr lang="en-US" sz="1800" dirty="0"/>
          </a:p>
        </p:txBody>
      </p:sp>
      <p:sp>
        <p:nvSpPr>
          <p:cNvPr id="21" name="Lekerekített téglalap feliratnak 20"/>
          <p:cNvSpPr/>
          <p:nvPr/>
        </p:nvSpPr>
        <p:spPr>
          <a:xfrm>
            <a:off x="4504757" y="5661249"/>
            <a:ext cx="1793653" cy="321275"/>
          </a:xfrm>
          <a:prstGeom prst="wedgeRoundRectCallout">
            <a:avLst>
              <a:gd name="adj1" fmla="val 92922"/>
              <a:gd name="adj2" fmla="val -883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forrás</a:t>
            </a:r>
            <a:endParaRPr lang="en-US" sz="2000" dirty="0">
              <a:solidFill>
                <a:schemeClr val="tx1"/>
              </a:solidFill>
            </a:endParaRPr>
          </a:p>
        </p:txBody>
      </p:sp>
      <p:sp>
        <p:nvSpPr>
          <p:cNvPr id="22" name="Lekerekített téglalap feliratnak 21"/>
          <p:cNvSpPr/>
          <p:nvPr/>
        </p:nvSpPr>
        <p:spPr>
          <a:xfrm>
            <a:off x="4519702" y="5661248"/>
            <a:ext cx="1793653" cy="321275"/>
          </a:xfrm>
          <a:prstGeom prst="wedgeRoundRectCallout">
            <a:avLst>
              <a:gd name="adj1" fmla="val 16453"/>
              <a:gd name="adj2" fmla="val -10254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Lekerekített téglalap feliratnak 22"/>
          <p:cNvSpPr/>
          <p:nvPr/>
        </p:nvSpPr>
        <p:spPr>
          <a:xfrm>
            <a:off x="4515619" y="5653010"/>
            <a:ext cx="1793653" cy="321275"/>
          </a:xfrm>
          <a:prstGeom prst="wedgeRoundRectCallout">
            <a:avLst>
              <a:gd name="adj1" fmla="val -65752"/>
              <a:gd name="adj2" fmla="val -9543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Lekerekített téglalap feliratnak 23"/>
          <p:cNvSpPr/>
          <p:nvPr/>
        </p:nvSpPr>
        <p:spPr>
          <a:xfrm>
            <a:off x="6031153" y="4535770"/>
            <a:ext cx="1793653" cy="321275"/>
          </a:xfrm>
          <a:prstGeom prst="wedgeRoundRectCallout">
            <a:avLst>
              <a:gd name="adj1" fmla="val -17959"/>
              <a:gd name="adj2" fmla="val 10024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a:solidFill>
                  <a:schemeClr val="tx1"/>
                </a:solidFill>
              </a:rPr>
              <a:t>célformátum</a:t>
            </a:r>
            <a:endParaRPr lang="en-US" sz="2000" dirty="0">
              <a:solidFill>
                <a:schemeClr val="tx1"/>
              </a:solidFill>
            </a:endParaRPr>
          </a:p>
        </p:txBody>
      </p:sp>
      <p:sp>
        <p:nvSpPr>
          <p:cNvPr id="5" name="Szabadkézi sokszög 4"/>
          <p:cNvSpPr/>
          <p:nvPr/>
        </p:nvSpPr>
        <p:spPr>
          <a:xfrm>
            <a:off x="3460377" y="932329"/>
            <a:ext cx="6535271" cy="2205318"/>
          </a:xfrm>
          <a:custGeom>
            <a:avLst/>
            <a:gdLst>
              <a:gd name="connsiteX0" fmla="*/ 0 w 6535271"/>
              <a:gd name="connsiteY0" fmla="*/ 116542 h 2205318"/>
              <a:gd name="connsiteX1" fmla="*/ 26895 w 6535271"/>
              <a:gd name="connsiteY1" fmla="*/ 672353 h 2205318"/>
              <a:gd name="connsiteX2" fmla="*/ 4679577 w 6535271"/>
              <a:gd name="connsiteY2" fmla="*/ 672353 h 2205318"/>
              <a:gd name="connsiteX3" fmla="*/ 4715436 w 6535271"/>
              <a:gd name="connsiteY3" fmla="*/ 2205318 h 2205318"/>
              <a:gd name="connsiteX4" fmla="*/ 6535271 w 6535271"/>
              <a:gd name="connsiteY4" fmla="*/ 2205318 h 2205318"/>
              <a:gd name="connsiteX5" fmla="*/ 6535271 w 6535271"/>
              <a:gd name="connsiteY5" fmla="*/ 0 h 2205318"/>
              <a:gd name="connsiteX6" fmla="*/ 4634753 w 6535271"/>
              <a:gd name="connsiteY6" fmla="*/ 8965 h 2205318"/>
              <a:gd name="connsiteX7" fmla="*/ 0 w 6535271"/>
              <a:gd name="connsiteY7" fmla="*/ 116542 h 220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271" h="2205318">
                <a:moveTo>
                  <a:pt x="0" y="116542"/>
                </a:moveTo>
                <a:lnTo>
                  <a:pt x="26895" y="672353"/>
                </a:lnTo>
                <a:lnTo>
                  <a:pt x="4679577" y="672353"/>
                </a:lnTo>
                <a:lnTo>
                  <a:pt x="4715436" y="2205318"/>
                </a:lnTo>
                <a:lnTo>
                  <a:pt x="6535271" y="2205318"/>
                </a:lnTo>
                <a:lnTo>
                  <a:pt x="6535271" y="0"/>
                </a:lnTo>
                <a:lnTo>
                  <a:pt x="4634753" y="8965"/>
                </a:lnTo>
                <a:lnTo>
                  <a:pt x="0" y="116542"/>
                </a:lnTo>
                <a:close/>
              </a:path>
            </a:pathLst>
          </a:custGeom>
          <a:solidFill>
            <a:srgbClr val="FFFFFF">
              <a:alpha val="49020"/>
            </a:srgbClr>
          </a:solidFill>
          <a:ln>
            <a:solidFill>
              <a:srgbClr val="FFFFFF">
                <a:alpha val="5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églalap 14"/>
          <p:cNvSpPr/>
          <p:nvPr/>
        </p:nvSpPr>
        <p:spPr>
          <a:xfrm>
            <a:off x="2495600" y="1180636"/>
            <a:ext cx="972108" cy="196033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FF0000"/>
                </a:solidFill>
              </a:rPr>
              <a:t>CPU</a:t>
            </a:r>
            <a:endParaRPr lang="en-US" dirty="0">
              <a:solidFill>
                <a:srgbClr val="FF0000"/>
              </a:solidFill>
            </a:endParaRPr>
          </a:p>
        </p:txBody>
      </p:sp>
      <p:sp>
        <p:nvSpPr>
          <p:cNvPr id="3" name="Cím 1"/>
          <p:cNvSpPr>
            <a:spLocks noGrp="1"/>
          </p:cNvSpPr>
          <p:nvPr>
            <p:ph type="title"/>
          </p:nvPr>
        </p:nvSpPr>
        <p:spPr>
          <a:xfrm>
            <a:off x="1811524" y="150018"/>
            <a:ext cx="8645132" cy="1143000"/>
          </a:xfrm>
        </p:spPr>
        <p:txBody>
          <a:bodyPr/>
          <a:lstStyle/>
          <a:p>
            <a:r>
              <a:rPr lang="en-US" dirty="0" smtClean="0">
                <a:solidFill>
                  <a:srgbClr val="FF0000"/>
                </a:solidFill>
              </a:rPr>
              <a:t>Text</a:t>
            </a:r>
            <a:r>
              <a:rPr lang="hu-HU" dirty="0" smtClean="0">
                <a:solidFill>
                  <a:srgbClr val="FF0000"/>
                </a:solidFill>
              </a:rPr>
              <a:t>úrázás 1: Textúra </a:t>
            </a:r>
            <a:r>
              <a:rPr lang="hu-HU" dirty="0" err="1" smtClean="0">
                <a:solidFill>
                  <a:srgbClr val="FF0000"/>
                </a:solidFill>
              </a:rPr>
              <a:t>GPU-ra</a:t>
            </a:r>
            <a:r>
              <a:rPr lang="hu-HU" dirty="0" smtClean="0">
                <a:solidFill>
                  <a:srgbClr val="FF0000"/>
                </a:solidFill>
              </a:rPr>
              <a:t> töltése</a:t>
            </a:r>
            <a:endParaRPr lang="en-US" dirty="0">
              <a:solidFill>
                <a:srgbClr val="FF0000"/>
              </a:solidFill>
            </a:endParaRPr>
          </a:p>
        </p:txBody>
      </p:sp>
    </p:spTree>
    <p:extLst>
      <p:ext uri="{BB962C8B-B14F-4D97-AF65-F5344CB8AC3E}">
        <p14:creationId xmlns:p14="http://schemas.microsoft.com/office/powerpoint/2010/main" val="405437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476867" y="1770104"/>
            <a:ext cx="9143999" cy="4955203"/>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u</a:t>
            </a:r>
            <a:r>
              <a:rPr lang="en-US" sz="1800" b="1" dirty="0" smtClean="0">
                <a:latin typeface="Courier New" panose="02070309020205020404" pitchFamily="49" charset="0"/>
                <a:cs typeface="Courier New" panose="02070309020205020404" pitchFamily="49" charset="0"/>
              </a:rPr>
              <a:t>nsigned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vao</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vbo</a:t>
            </a:r>
            <a:r>
              <a:rPr lang="en-US" sz="1800" b="1" dirty="0" smtClean="0">
                <a:latin typeface="Courier New" panose="02070309020205020404" pitchFamily="49" charset="0"/>
                <a:cs typeface="Courier New" panose="02070309020205020404" pitchFamily="49" charset="0"/>
              </a:rPr>
              <a:t>[2];</a:t>
            </a:r>
          </a:p>
          <a:p>
            <a:r>
              <a:rPr lang="en-US" sz="1800" b="1" dirty="0" err="1" smtClean="0">
                <a:solidFill>
                  <a:schemeClr val="tx1">
                    <a:lumMod val="50000"/>
                    <a:lumOff val="50000"/>
                  </a:schemeClr>
                </a:solidFill>
                <a:latin typeface="Courier New" panose="02070309020205020404" pitchFamily="49" charset="0"/>
                <a:cs typeface="Courier New" panose="02070309020205020404" pitchFamily="49" charset="0"/>
              </a:rPr>
              <a:t>glGenVertexArrays</a:t>
            </a:r>
            <a:r>
              <a:rPr lang="en-US" sz="1800" b="1" dirty="0" smtClean="0">
                <a:solidFill>
                  <a:schemeClr val="tx1">
                    <a:lumMod val="50000"/>
                    <a:lumOff val="50000"/>
                  </a:schemeClr>
                </a:solidFill>
                <a:latin typeface="Courier New" panose="02070309020205020404" pitchFamily="49" charset="0"/>
                <a:cs typeface="Courier New" panose="02070309020205020404" pitchFamily="49" charset="0"/>
              </a:rPr>
              <a:t>(1</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&amp;</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hu-HU" sz="1800" b="1" dirty="0">
                <a:solidFill>
                  <a:schemeClr val="tx1">
                    <a:lumMod val="50000"/>
                    <a:lumOff val="50000"/>
                  </a:schemeClr>
                </a:solidFill>
                <a:latin typeface="Courier New" panose="02070309020205020404" pitchFamily="49" charset="0"/>
                <a:cs typeface="Courier New" panose="02070309020205020404" pitchFamily="49" charset="0"/>
              </a:rPr>
              <a:t> </a:t>
            </a:r>
            <a:endParaRPr lang="en-US" sz="1800" b="1" dirty="0">
              <a:solidFill>
                <a:schemeClr val="tx1">
                  <a:lumMod val="50000"/>
                  <a:lumOff val="50000"/>
                </a:schemeClr>
              </a:solidFill>
              <a:latin typeface="Courier New" panose="02070309020205020404" pitchFamily="49" charset="0"/>
              <a:cs typeface="Courier New" panose="02070309020205020404" pitchFamily="49" charset="0"/>
            </a:endParaRP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glBindVertexArray</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glGenBuffers</a:t>
            </a:r>
            <a:r>
              <a:rPr lang="en-US" sz="1800" b="1" dirty="0">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2</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vbo</a:t>
            </a:r>
            <a:r>
              <a:rPr lang="en-US" sz="1800" b="1" dirty="0">
                <a:latin typeface="Courier New" panose="02070309020205020404" pitchFamily="49" charset="0"/>
                <a:cs typeface="Courier New" panose="02070309020205020404" pitchFamily="49" charset="0"/>
              </a:rPr>
              <a:t>);// </a:t>
            </a:r>
            <a:r>
              <a:rPr lang="en-US" sz="1800" b="1" i="1" dirty="0">
                <a:solidFill>
                  <a:srgbClr val="FF0000"/>
                </a:solidFill>
                <a:latin typeface="Courier New" panose="02070309020205020404" pitchFamily="49" charset="0"/>
                <a:cs typeface="Courier New" panose="02070309020205020404" pitchFamily="49" charset="0"/>
              </a:rPr>
              <a:t>Generate </a:t>
            </a:r>
            <a:r>
              <a:rPr lang="hu-HU" sz="1800" b="1" i="1" dirty="0">
                <a:solidFill>
                  <a:srgbClr val="FF0000"/>
                </a:solidFill>
                <a:latin typeface="Courier New" panose="02070309020205020404" pitchFamily="49" charset="0"/>
                <a:cs typeface="Courier New" panose="02070309020205020404" pitchFamily="49" charset="0"/>
              </a:rPr>
              <a:t>2</a:t>
            </a:r>
            <a:r>
              <a:rPr lang="en-US" sz="1800" b="1" i="1" dirty="0">
                <a:solidFill>
                  <a:srgbClr val="FF0000"/>
                </a:solidFill>
                <a:latin typeface="Courier New" panose="02070309020205020404" pitchFamily="49" charset="0"/>
                <a:cs typeface="Courier New" panose="02070309020205020404" pitchFamily="49" charset="0"/>
              </a:rPr>
              <a:t> vertex buffer objects</a:t>
            </a:r>
          </a:p>
          <a:p>
            <a:endParaRPr lang="en-US" sz="1000" b="1" dirty="0">
              <a:latin typeface="Courier New" panose="02070309020205020404" pitchFamily="49" charset="0"/>
              <a:cs typeface="Courier New" panose="02070309020205020404" pitchFamily="49" charset="0"/>
            </a:endParaRPr>
          </a:p>
          <a:p>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en-US" sz="1800" b="1" i="1" dirty="0">
                <a:solidFill>
                  <a:schemeClr val="tx1">
                    <a:lumMod val="50000"/>
                    <a:lumOff val="50000"/>
                  </a:schemeClr>
                </a:solidFill>
                <a:latin typeface="Courier New" panose="02070309020205020404" pitchFamily="49" charset="0"/>
                <a:cs typeface="Courier New" panose="02070309020205020404" pitchFamily="49" charset="0"/>
              </a:rPr>
              <a:t>vertex coordinates: </a:t>
            </a:r>
            <a:r>
              <a:rPr lang="en-US" sz="1800" b="1" i="1" dirty="0" err="1">
                <a:solidFill>
                  <a:srgbClr val="FF0000"/>
                </a:solidFill>
                <a:latin typeface="Courier New" panose="02070309020205020404" pitchFamily="49" charset="0"/>
                <a:cs typeface="Courier New" panose="02070309020205020404" pitchFamily="49" charset="0"/>
              </a:rPr>
              <a:t>vbo</a:t>
            </a:r>
            <a:r>
              <a:rPr lang="en-US" sz="1800" b="1" i="1" dirty="0">
                <a:solidFill>
                  <a:srgbClr val="FF0000"/>
                </a:solidFill>
                <a:latin typeface="Courier New" panose="02070309020205020404" pitchFamily="49" charset="0"/>
                <a:cs typeface="Courier New" panose="02070309020205020404" pitchFamily="49" charset="0"/>
              </a:rPr>
              <a:t>[0] -&gt; </a:t>
            </a:r>
            <a:r>
              <a:rPr lang="en-US" sz="1800" b="1" i="1" dirty="0" err="1">
                <a:solidFill>
                  <a:srgbClr val="FF0000"/>
                </a:solidFill>
                <a:latin typeface="Courier New" panose="02070309020205020404" pitchFamily="49" charset="0"/>
                <a:cs typeface="Courier New" panose="02070309020205020404" pitchFamily="49" charset="0"/>
              </a:rPr>
              <a:t>Attrib</a:t>
            </a:r>
            <a:r>
              <a:rPr lang="en-US" sz="1800" b="1" i="1" dirty="0">
                <a:solidFill>
                  <a:srgbClr val="FF0000"/>
                </a:solidFill>
                <a:latin typeface="Courier New" panose="02070309020205020404" pitchFamily="49" charset="0"/>
                <a:cs typeface="Courier New" panose="02070309020205020404" pitchFamily="49" charset="0"/>
              </a:rPr>
              <a:t> Array 0 -&gt; </a:t>
            </a:r>
            <a:r>
              <a:rPr lang="hu-HU" sz="1800" b="1" i="1" dirty="0" err="1">
                <a:solidFill>
                  <a:srgbClr val="FF0000"/>
                </a:solidFill>
                <a:latin typeface="Courier New" panose="02070309020205020404" pitchFamily="49" charset="0"/>
                <a:cs typeface="Courier New" panose="02070309020205020404" pitchFamily="49" charset="0"/>
              </a:rPr>
              <a:t>vertices</a:t>
            </a:r>
            <a:endParaRPr lang="hu-HU" sz="1800" b="1" i="1" dirty="0">
              <a:solidFill>
                <a:srgbClr val="FF0000"/>
              </a:solidFill>
              <a:latin typeface="Courier New" panose="02070309020205020404" pitchFamily="49" charset="0"/>
              <a:cs typeface="Courier New" panose="02070309020205020404" pitchFamily="49" charset="0"/>
            </a:endParaRP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glBindBuffer</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(GL_ARRAY_BUFFER,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vbo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[0]); </a:t>
            </a:r>
            <a:endParaRPr lang="hu-HU" sz="1800" b="1" dirty="0">
              <a:solidFill>
                <a:schemeClr val="tx1">
                  <a:lumMod val="50000"/>
                  <a:lumOff val="50000"/>
                </a:schemeClr>
              </a:solidFill>
              <a:latin typeface="Courier New" panose="02070309020205020404" pitchFamily="49" charset="0"/>
              <a:cs typeface="Courier New" panose="02070309020205020404" pitchFamily="49" charset="0"/>
            </a:endParaRPr>
          </a:p>
          <a:p>
            <a:r>
              <a:rPr lang="en-US" altLang="hu-HU" sz="1800" b="1" dirty="0">
                <a:solidFill>
                  <a:schemeClr val="tx1">
                    <a:lumMod val="50000"/>
                    <a:lumOff val="50000"/>
                  </a:schemeClr>
                </a:solidFill>
                <a:latin typeface="Courier New" pitchFamily="49" charset="0"/>
                <a:cs typeface="Courier New" pitchFamily="49" charset="0"/>
              </a:rPr>
              <a:t>float </a:t>
            </a:r>
            <a:r>
              <a:rPr lang="hu-HU" altLang="hu-HU" sz="1800" b="1" dirty="0" err="1">
                <a:solidFill>
                  <a:schemeClr val="tx1">
                    <a:lumMod val="50000"/>
                    <a:lumOff val="50000"/>
                  </a:schemeClr>
                </a:solidFill>
                <a:latin typeface="Courier New" pitchFamily="49" charset="0"/>
                <a:cs typeface="Courier New" pitchFamily="49" charset="0"/>
              </a:rPr>
              <a:t>vtxs</a:t>
            </a:r>
            <a:r>
              <a:rPr lang="en-US" altLang="hu-HU" sz="1800" b="1" dirty="0">
                <a:solidFill>
                  <a:schemeClr val="tx1">
                    <a:lumMod val="50000"/>
                    <a:lumOff val="50000"/>
                  </a:schemeClr>
                </a:solidFill>
                <a:latin typeface="Courier New" pitchFamily="49" charset="0"/>
                <a:cs typeface="Courier New" pitchFamily="49" charset="0"/>
              </a:rPr>
              <a:t>[] = {</a:t>
            </a:r>
            <a:r>
              <a:rPr lang="hu-HU" altLang="hu-HU" sz="1800" b="1" dirty="0">
                <a:solidFill>
                  <a:schemeClr val="tx1">
                    <a:lumMod val="50000"/>
                    <a:lumOff val="50000"/>
                  </a:schemeClr>
                </a:solidFill>
                <a:latin typeface="Courier New" pitchFamily="49" charset="0"/>
                <a:cs typeface="Courier New" pitchFamily="49" charset="0"/>
              </a:rPr>
              <a:t>x1, y1, x2, y2, …};</a:t>
            </a: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glBufferData</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(GL_ARRAY_BUFFER,</a:t>
            </a:r>
            <a:r>
              <a:rPr lang="hu-HU"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sizeof</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(v</a:t>
            </a:r>
            <a:r>
              <a:rPr lang="hu-HU" sz="1800" b="1" dirty="0" err="1">
                <a:solidFill>
                  <a:schemeClr val="tx1">
                    <a:lumMod val="50000"/>
                    <a:lumOff val="50000"/>
                  </a:schemeClr>
                </a:solidFill>
                <a:latin typeface="Courier New" panose="02070309020205020404" pitchFamily="49" charset="0"/>
                <a:cs typeface="Courier New" panose="02070309020205020404" pitchFamily="49" charset="0"/>
              </a:rPr>
              <a:t>txs</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),v</a:t>
            </a:r>
            <a:r>
              <a:rPr lang="hu-HU" sz="1800" b="1" dirty="0" err="1">
                <a:solidFill>
                  <a:schemeClr val="tx1">
                    <a:lumMod val="50000"/>
                    <a:lumOff val="50000"/>
                  </a:schemeClr>
                </a:solidFill>
                <a:latin typeface="Courier New" panose="02070309020205020404" pitchFamily="49" charset="0"/>
                <a:cs typeface="Courier New" panose="02070309020205020404" pitchFamily="49" charset="0"/>
              </a:rPr>
              <a:t>txs</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GL_</a:t>
            </a:r>
            <a:r>
              <a:rPr lang="hu-HU" sz="1800" b="1" dirty="0">
                <a:solidFill>
                  <a:schemeClr val="tx1">
                    <a:lumMod val="50000"/>
                    <a:lumOff val="50000"/>
                  </a:schemeClr>
                </a:solidFill>
                <a:latin typeface="Courier New" panose="02070309020205020404" pitchFamily="49" charset="0"/>
                <a:cs typeface="Courier New" panose="02070309020205020404" pitchFamily="49" charset="0"/>
              </a:rPr>
              <a:t>STATIC</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_DRAW);</a:t>
            </a:r>
            <a:r>
              <a:rPr lang="en-US" sz="1800" b="1" dirty="0">
                <a:latin typeface="Courier New" panose="02070309020205020404" pitchFamily="49" charset="0"/>
                <a:cs typeface="Courier New" panose="02070309020205020404" pitchFamily="49" charset="0"/>
              </a:rPr>
              <a:t> </a:t>
            </a:r>
            <a:endParaRPr lang="hu-HU" sz="1800" b="1" dirty="0">
              <a:latin typeface="Courier New" panose="02070309020205020404" pitchFamily="49" charset="0"/>
              <a:cs typeface="Courier New" panose="02070309020205020404" pitchFamily="49" charset="0"/>
            </a:endParaRP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glEnableVertexAttribArray</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(0);</a:t>
            </a:r>
          </a:p>
          <a:p>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glVertexAttribPointer</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0</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2, GL_FLOAT, GL_FALSE, 0, NULL);</a:t>
            </a:r>
            <a:endParaRPr lang="hu-HU" sz="1800" b="1" dirty="0">
              <a:solidFill>
                <a:schemeClr val="tx1">
                  <a:lumMod val="50000"/>
                  <a:lumOff val="50000"/>
                </a:schemeClr>
              </a:solidFill>
              <a:latin typeface="Courier New" panose="02070309020205020404" pitchFamily="49" charset="0"/>
              <a:cs typeface="Courier New" panose="02070309020205020404" pitchFamily="49" charset="0"/>
            </a:endParaRP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i="1" dirty="0">
                <a:latin typeface="Courier New" panose="02070309020205020404" pitchFamily="49" charset="0"/>
                <a:cs typeface="Courier New" panose="02070309020205020404" pitchFamily="49" charset="0"/>
              </a:rPr>
              <a:t>vertex coordinates: </a:t>
            </a:r>
            <a:r>
              <a:rPr lang="en-US" sz="1800" b="1" i="1" dirty="0" err="1">
                <a:solidFill>
                  <a:srgbClr val="FF0000"/>
                </a:solidFill>
                <a:latin typeface="Courier New" panose="02070309020205020404" pitchFamily="49" charset="0"/>
                <a:cs typeface="Courier New" panose="02070309020205020404" pitchFamily="49" charset="0"/>
              </a:rPr>
              <a:t>vbo</a:t>
            </a:r>
            <a:r>
              <a:rPr lang="en-US" sz="1800" b="1" i="1" dirty="0">
                <a:solidFill>
                  <a:srgbClr val="FF0000"/>
                </a:solidFill>
                <a:latin typeface="Courier New" panose="02070309020205020404" pitchFamily="49" charset="0"/>
                <a:cs typeface="Courier New" panose="02070309020205020404" pitchFamily="49" charset="0"/>
              </a:rPr>
              <a:t>[</a:t>
            </a:r>
            <a:r>
              <a:rPr lang="hu-HU" sz="1800" b="1" i="1" dirty="0">
                <a:solidFill>
                  <a:srgbClr val="FF0000"/>
                </a:solidFill>
                <a:latin typeface="Courier New" panose="02070309020205020404" pitchFamily="49" charset="0"/>
                <a:cs typeface="Courier New" panose="02070309020205020404" pitchFamily="49" charset="0"/>
              </a:rPr>
              <a:t>1</a:t>
            </a:r>
            <a:r>
              <a:rPr lang="en-US" sz="1800" b="1" i="1" dirty="0">
                <a:solidFill>
                  <a:srgbClr val="FF0000"/>
                </a:solidFill>
                <a:latin typeface="Courier New" panose="02070309020205020404" pitchFamily="49" charset="0"/>
                <a:cs typeface="Courier New" panose="02070309020205020404" pitchFamily="49" charset="0"/>
              </a:rPr>
              <a:t>] -&gt; </a:t>
            </a:r>
            <a:r>
              <a:rPr lang="en-US" sz="1800" b="1" i="1" dirty="0" err="1">
                <a:solidFill>
                  <a:srgbClr val="FF0000"/>
                </a:solidFill>
                <a:latin typeface="Courier New" panose="02070309020205020404" pitchFamily="49" charset="0"/>
                <a:cs typeface="Courier New" panose="02070309020205020404" pitchFamily="49" charset="0"/>
              </a:rPr>
              <a:t>Attrib</a:t>
            </a:r>
            <a:r>
              <a:rPr lang="en-US" sz="1800" b="1" i="1" dirty="0">
                <a:solidFill>
                  <a:srgbClr val="FF0000"/>
                </a:solidFill>
                <a:latin typeface="Courier New" panose="02070309020205020404" pitchFamily="49" charset="0"/>
                <a:cs typeface="Courier New" panose="02070309020205020404" pitchFamily="49" charset="0"/>
              </a:rPr>
              <a:t> Array </a:t>
            </a:r>
            <a:r>
              <a:rPr lang="hu-HU" sz="1800" b="1" i="1" dirty="0">
                <a:solidFill>
                  <a:srgbClr val="FF0000"/>
                </a:solidFill>
                <a:latin typeface="Courier New" panose="02070309020205020404" pitchFamily="49" charset="0"/>
                <a:cs typeface="Courier New" panose="02070309020205020404" pitchFamily="49" charset="0"/>
              </a:rPr>
              <a:t>1</a:t>
            </a:r>
            <a:r>
              <a:rPr lang="en-US" sz="1800" b="1" i="1" dirty="0">
                <a:solidFill>
                  <a:srgbClr val="FF0000"/>
                </a:solidFill>
                <a:latin typeface="Courier New" panose="02070309020205020404" pitchFamily="49" charset="0"/>
                <a:cs typeface="Courier New" panose="02070309020205020404" pitchFamily="49" charset="0"/>
              </a:rPr>
              <a:t> -&gt; </a:t>
            </a:r>
            <a:r>
              <a:rPr lang="hu-HU" sz="1800" b="1" i="1" dirty="0" err="1">
                <a:solidFill>
                  <a:srgbClr val="FF0000"/>
                </a:solidFill>
                <a:latin typeface="Courier New" panose="02070309020205020404" pitchFamily="49" charset="0"/>
                <a:cs typeface="Courier New" panose="02070309020205020404" pitchFamily="49" charset="0"/>
              </a:rPr>
              <a:t>uvs</a:t>
            </a:r>
            <a:endParaRPr lang="hu-HU" sz="1800" b="1" i="1" dirty="0">
              <a:solidFill>
                <a:srgbClr val="FF0000"/>
              </a:solidFill>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glBindBuffer</a:t>
            </a:r>
            <a:r>
              <a:rPr lang="en-US" sz="1800" b="1" dirty="0">
                <a:latin typeface="Courier New" panose="02070309020205020404" pitchFamily="49" charset="0"/>
                <a:cs typeface="Courier New" panose="02070309020205020404" pitchFamily="49" charset="0"/>
              </a:rPr>
              <a:t>(GL_ARRAY_BUFFER, </a:t>
            </a:r>
            <a:r>
              <a:rPr lang="en-US" sz="1800" b="1" dirty="0" err="1">
                <a:latin typeface="Courier New" panose="02070309020205020404" pitchFamily="49" charset="0"/>
                <a:cs typeface="Courier New" panose="02070309020205020404" pitchFamily="49" charset="0"/>
              </a:rPr>
              <a:t>vbo</a:t>
            </a:r>
            <a:r>
              <a:rPr lang="en-US" sz="1800" b="1" dirty="0">
                <a:latin typeface="Courier New" panose="02070309020205020404" pitchFamily="49" charset="0"/>
                <a:cs typeface="Courier New" panose="02070309020205020404" pitchFamily="49" charset="0"/>
              </a:rPr>
              <a:t>[1]); </a:t>
            </a:r>
            <a:endParaRPr lang="hu-HU" sz="1800" b="1" dirty="0">
              <a:latin typeface="Courier New" panose="02070309020205020404" pitchFamily="49" charset="0"/>
              <a:cs typeface="Courier New" panose="02070309020205020404" pitchFamily="49" charset="0"/>
            </a:endParaRPr>
          </a:p>
          <a:p>
            <a:r>
              <a:rPr lang="en-US" altLang="hu-HU" sz="1800" b="1" dirty="0">
                <a:latin typeface="Courier New" pitchFamily="49" charset="0"/>
                <a:cs typeface="Courier New" pitchFamily="49" charset="0"/>
              </a:rPr>
              <a:t>float </a:t>
            </a:r>
            <a:r>
              <a:rPr lang="hu-HU" altLang="hu-HU" sz="1800" b="1" dirty="0" err="1">
                <a:latin typeface="Courier New" pitchFamily="49" charset="0"/>
                <a:cs typeface="Courier New" pitchFamily="49" charset="0"/>
              </a:rPr>
              <a:t>uvs</a:t>
            </a:r>
            <a:r>
              <a:rPr lang="en-US" altLang="hu-HU" sz="1800" b="1" dirty="0">
                <a:latin typeface="Courier New" pitchFamily="49" charset="0"/>
                <a:cs typeface="Courier New" pitchFamily="49" charset="0"/>
              </a:rPr>
              <a:t>[] = {</a:t>
            </a:r>
            <a:r>
              <a:rPr lang="hu-HU" altLang="hu-HU" sz="1800" b="1" dirty="0">
                <a:latin typeface="Courier New" pitchFamily="49" charset="0"/>
                <a:cs typeface="Courier New" pitchFamily="49" charset="0"/>
              </a:rPr>
              <a:t>u1, v1, u2, v2, …};</a:t>
            </a:r>
          </a:p>
          <a:p>
            <a:r>
              <a:rPr lang="en-US" sz="1800" b="1" dirty="0" err="1">
                <a:latin typeface="Courier New" panose="02070309020205020404" pitchFamily="49" charset="0"/>
                <a:cs typeface="Courier New" panose="02070309020205020404" pitchFamily="49" charset="0"/>
              </a:rPr>
              <a:t>glBufferData</a:t>
            </a:r>
            <a:r>
              <a:rPr lang="en-US" sz="1800" b="1" dirty="0">
                <a:latin typeface="Courier New" panose="02070309020205020404" pitchFamily="49" charset="0"/>
                <a:cs typeface="Courier New" panose="02070309020205020404" pitchFamily="49" charset="0"/>
              </a:rPr>
              <a:t>(GL_ARRAY_BUFFER, </a:t>
            </a:r>
            <a:r>
              <a:rPr lang="en-US" sz="1800" b="1" dirty="0" err="1">
                <a:latin typeface="Courier New" panose="02070309020205020404" pitchFamily="49" charset="0"/>
                <a:cs typeface="Courier New" panose="02070309020205020404" pitchFamily="49" charset="0"/>
              </a:rPr>
              <a:t>sizeof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uvs</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uvs</a:t>
            </a:r>
            <a:r>
              <a:rPr lang="en-US" sz="1800" b="1" dirty="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GL_STATIC_DRAW);</a:t>
            </a:r>
            <a:endParaRPr lang="hu-HU" sz="1800" b="1" dirty="0">
              <a:latin typeface="Courier New" panose="02070309020205020404" pitchFamily="49" charset="0"/>
              <a:cs typeface="Courier New" panose="02070309020205020404" pitchFamily="49" charset="0"/>
            </a:endParaRPr>
          </a:p>
          <a:p>
            <a:r>
              <a:rPr lang="en-US" sz="1800" b="1" dirty="0" err="1">
                <a:latin typeface="Courier New" panose="02070309020205020404" pitchFamily="49" charset="0"/>
                <a:cs typeface="Courier New" panose="02070309020205020404" pitchFamily="49" charset="0"/>
              </a:rPr>
              <a:t>glEnableVertexAttribArray</a:t>
            </a:r>
            <a:r>
              <a:rPr lang="en-US" sz="1800" b="1" dirty="0">
                <a:latin typeface="Courier New" panose="02070309020205020404" pitchFamily="49" charset="0"/>
                <a:cs typeface="Courier New" panose="02070309020205020404" pitchFamily="49" charset="0"/>
              </a:rPr>
              <a:t>(1);</a:t>
            </a:r>
          </a:p>
          <a:p>
            <a:r>
              <a:rPr lang="en-US" sz="1800" b="1" dirty="0" err="1">
                <a:latin typeface="Courier New" panose="02070309020205020404" pitchFamily="49" charset="0"/>
                <a:cs typeface="Courier New" panose="02070309020205020404" pitchFamily="49" charset="0"/>
              </a:rPr>
              <a:t>glVertexAttribPointer</a:t>
            </a:r>
            <a:r>
              <a:rPr lang="en-US" sz="1800" b="1" dirty="0">
                <a:latin typeface="Courier New" panose="02070309020205020404" pitchFamily="49" charset="0"/>
                <a:cs typeface="Courier New" panose="02070309020205020404" pitchFamily="49" charset="0"/>
              </a:rPr>
              <a:t>(</a:t>
            </a:r>
            <a:r>
              <a:rPr lang="en-US" sz="1800" b="1" dirty="0">
                <a:solidFill>
                  <a:srgbClr val="FF0000"/>
                </a:solidFill>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2, GL_FLOAT, GL_FALSE, 0, NULL);     </a:t>
            </a:r>
          </a:p>
        </p:txBody>
      </p:sp>
      <p:sp>
        <p:nvSpPr>
          <p:cNvPr id="6" name="Téglalap 5"/>
          <p:cNvSpPr/>
          <p:nvPr/>
        </p:nvSpPr>
        <p:spPr>
          <a:xfrm>
            <a:off x="8691824" y="51980"/>
            <a:ext cx="3311860" cy="1862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VAO</a:t>
            </a:r>
          </a:p>
          <a:p>
            <a:pPr algn="ctr"/>
            <a:endParaRPr lang="hu-HU" sz="2000" dirty="0">
              <a:solidFill>
                <a:schemeClr val="tx1"/>
              </a:solidFill>
            </a:endParaRPr>
          </a:p>
          <a:p>
            <a:pPr algn="ctr"/>
            <a:endParaRPr lang="hu-HU" sz="2000" dirty="0">
              <a:solidFill>
                <a:schemeClr val="tx1"/>
              </a:solidFill>
            </a:endParaRPr>
          </a:p>
          <a:p>
            <a:pPr algn="ctr"/>
            <a:endParaRPr lang="hu-HU" sz="2000" dirty="0">
              <a:solidFill>
                <a:schemeClr val="tx1"/>
              </a:solidFill>
            </a:endParaRPr>
          </a:p>
          <a:p>
            <a:pPr algn="ctr"/>
            <a:endParaRPr lang="hu-HU" sz="2000" dirty="0">
              <a:solidFill>
                <a:schemeClr val="tx1"/>
              </a:solidFill>
            </a:endParaRPr>
          </a:p>
          <a:p>
            <a:pPr algn="ctr"/>
            <a:endParaRPr lang="en-US" sz="2000" dirty="0">
              <a:solidFill>
                <a:schemeClr val="tx1"/>
              </a:solidFill>
            </a:endParaRPr>
          </a:p>
        </p:txBody>
      </p:sp>
      <p:sp>
        <p:nvSpPr>
          <p:cNvPr id="2" name="Cím 1"/>
          <p:cNvSpPr>
            <a:spLocks noGrp="1"/>
          </p:cNvSpPr>
          <p:nvPr>
            <p:ph type="title"/>
          </p:nvPr>
        </p:nvSpPr>
        <p:spPr>
          <a:xfrm>
            <a:off x="323273" y="440668"/>
            <a:ext cx="7943271" cy="1143000"/>
          </a:xfrm>
        </p:spPr>
        <p:txBody>
          <a:bodyPr>
            <a:normAutofit fontScale="90000"/>
          </a:bodyPr>
          <a:lstStyle/>
          <a:p>
            <a:r>
              <a:rPr lang="en-US" dirty="0">
                <a:solidFill>
                  <a:srgbClr val="FF0000"/>
                </a:solidFill>
              </a:rPr>
              <a:t>Text</a:t>
            </a:r>
            <a:r>
              <a:rPr lang="hu-HU" dirty="0">
                <a:solidFill>
                  <a:srgbClr val="FF0000"/>
                </a:solidFill>
              </a:rPr>
              <a:t>úrázás </a:t>
            </a:r>
            <a:r>
              <a:rPr lang="hu-HU" dirty="0" smtClean="0">
                <a:solidFill>
                  <a:srgbClr val="FF0000"/>
                </a:solidFill>
              </a:rPr>
              <a:t>2: Objektumok felszerelése textúra koordinátákkal</a:t>
            </a:r>
            <a:endParaRPr lang="en-US" dirty="0"/>
          </a:p>
        </p:txBody>
      </p:sp>
      <p:sp>
        <p:nvSpPr>
          <p:cNvPr id="4" name="Téglalap 3"/>
          <p:cNvSpPr/>
          <p:nvPr/>
        </p:nvSpPr>
        <p:spPr>
          <a:xfrm>
            <a:off x="8772999" y="452979"/>
            <a:ext cx="1419369" cy="1317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VB</a:t>
            </a:r>
            <a:r>
              <a:rPr lang="hu-HU" sz="2000" dirty="0">
                <a:solidFill>
                  <a:schemeClr val="tx1"/>
                </a:solidFill>
              </a:rPr>
              <a:t>O</a:t>
            </a:r>
            <a:r>
              <a:rPr lang="en-US" sz="2000" dirty="0">
                <a:solidFill>
                  <a:schemeClr val="tx1"/>
                </a:solidFill>
              </a:rPr>
              <a:t>[0]</a:t>
            </a:r>
          </a:p>
          <a:p>
            <a:pPr algn="ctr"/>
            <a:r>
              <a:rPr lang="en-US" sz="2000" dirty="0">
                <a:solidFill>
                  <a:schemeClr val="tx1"/>
                </a:solidFill>
              </a:rPr>
              <a:t>x1, y1</a:t>
            </a:r>
          </a:p>
          <a:p>
            <a:pPr algn="ctr"/>
            <a:r>
              <a:rPr lang="en-US" sz="2000" dirty="0">
                <a:solidFill>
                  <a:schemeClr val="tx1"/>
                </a:solidFill>
              </a:rPr>
              <a:t>x2, y2</a:t>
            </a:r>
          </a:p>
          <a:p>
            <a:pPr algn="ctr"/>
            <a:r>
              <a:rPr lang="en-US" sz="2000" dirty="0">
                <a:solidFill>
                  <a:schemeClr val="tx1"/>
                </a:solidFill>
              </a:rPr>
              <a:t>…</a:t>
            </a:r>
          </a:p>
        </p:txBody>
      </p:sp>
      <p:sp>
        <p:nvSpPr>
          <p:cNvPr id="5" name="Téglalap 4"/>
          <p:cNvSpPr/>
          <p:nvPr/>
        </p:nvSpPr>
        <p:spPr>
          <a:xfrm>
            <a:off x="10469874" y="452979"/>
            <a:ext cx="1419369" cy="1317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VBO[1]</a:t>
            </a:r>
          </a:p>
          <a:p>
            <a:pPr algn="ctr"/>
            <a:r>
              <a:rPr lang="en-US" sz="2000" dirty="0">
                <a:solidFill>
                  <a:schemeClr val="tx1"/>
                </a:solidFill>
              </a:rPr>
              <a:t>u1, v1</a:t>
            </a:r>
          </a:p>
          <a:p>
            <a:pPr algn="ctr"/>
            <a:r>
              <a:rPr lang="en-US" sz="2000" dirty="0">
                <a:solidFill>
                  <a:schemeClr val="tx1"/>
                </a:solidFill>
              </a:rPr>
              <a:t>u2, v2</a:t>
            </a:r>
          </a:p>
          <a:p>
            <a:pPr algn="ctr"/>
            <a:r>
              <a:rPr lang="en-US" sz="2000" dirty="0">
                <a:solidFill>
                  <a:schemeClr val="tx1"/>
                </a:solidFill>
              </a:rPr>
              <a:t>…</a:t>
            </a:r>
          </a:p>
        </p:txBody>
      </p:sp>
      <p:cxnSp>
        <p:nvCxnSpPr>
          <p:cNvPr id="7" name="Egyenes összekötő 6"/>
          <p:cNvCxnSpPr/>
          <p:nvPr/>
        </p:nvCxnSpPr>
        <p:spPr>
          <a:xfrm>
            <a:off x="8772999" y="809699"/>
            <a:ext cx="14193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10479549" y="811374"/>
            <a:ext cx="1419369"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2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Textúrázás </a:t>
            </a:r>
            <a:r>
              <a:rPr lang="en-US" dirty="0" smtClean="0">
                <a:solidFill>
                  <a:srgbClr val="FF0000"/>
                </a:solidFill>
              </a:rPr>
              <a:t>3</a:t>
            </a:r>
            <a:r>
              <a:rPr lang="hu-HU" dirty="0" smtClean="0">
                <a:solidFill>
                  <a:srgbClr val="FF0000"/>
                </a:solidFill>
              </a:rPr>
              <a:t>: </a:t>
            </a:r>
            <a:r>
              <a:rPr lang="hu-HU" dirty="0" err="1" smtClean="0">
                <a:solidFill>
                  <a:srgbClr val="FF0000"/>
                </a:solidFill>
              </a:rPr>
              <a:t>Vertex</a:t>
            </a:r>
            <a:r>
              <a:rPr lang="hu-HU" dirty="0" smtClean="0">
                <a:solidFill>
                  <a:srgbClr val="FF0000"/>
                </a:solidFill>
              </a:rPr>
              <a:t> és Pixel </a:t>
            </a:r>
            <a:r>
              <a:rPr lang="en-US" dirty="0" err="1" smtClean="0">
                <a:solidFill>
                  <a:srgbClr val="FF0000"/>
                </a:solidFill>
              </a:rPr>
              <a:t>Shader</a:t>
            </a:r>
            <a:endParaRPr lang="en-US" dirty="0">
              <a:solidFill>
                <a:srgbClr val="FF0000"/>
              </a:solidFill>
            </a:endParaRPr>
          </a:p>
        </p:txBody>
      </p:sp>
      <p:sp>
        <p:nvSpPr>
          <p:cNvPr id="3" name="Téglalap 2"/>
          <p:cNvSpPr/>
          <p:nvPr/>
        </p:nvSpPr>
        <p:spPr>
          <a:xfrm>
            <a:off x="1796088" y="4494599"/>
            <a:ext cx="8604956" cy="2308324"/>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2000" b="1" dirty="0">
                <a:latin typeface="Courier New" panose="02070309020205020404" pitchFamily="49" charset="0"/>
                <a:cs typeface="Courier New" panose="02070309020205020404" pitchFamily="49" charset="0"/>
              </a:rPr>
              <a:t>uniform sampler2D </a:t>
            </a:r>
            <a:r>
              <a:rPr lang="hu-HU" sz="2000" b="1" dirty="0" err="1">
                <a:solidFill>
                  <a:srgbClr val="7030A0"/>
                </a:solidFill>
                <a:latin typeface="Courier New" panose="02070309020205020404" pitchFamily="49" charset="0"/>
                <a:cs typeface="Courier New" panose="02070309020205020404" pitchFamily="49" charset="0"/>
              </a:rPr>
              <a:t>sampler</a:t>
            </a:r>
            <a:r>
              <a:rPr lang="en-US" sz="2000" b="1" dirty="0">
                <a:solidFill>
                  <a:srgbClr val="7030A0"/>
                </a:solidFill>
                <a:latin typeface="Courier New" panose="02070309020205020404" pitchFamily="49" charset="0"/>
                <a:cs typeface="Courier New" panose="02070309020205020404" pitchFamily="49" charset="0"/>
              </a:rPr>
              <a:t>Unit</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in vec2 </a:t>
            </a:r>
            <a:r>
              <a:rPr lang="en-US" sz="2000" b="1" dirty="0" err="1">
                <a:solidFill>
                  <a:srgbClr val="FF0000"/>
                </a:solidFill>
                <a:latin typeface="Courier New" panose="02070309020205020404" pitchFamily="49" charset="0"/>
                <a:cs typeface="Courier New" panose="02070309020205020404" pitchFamily="49" charset="0"/>
              </a:rPr>
              <a:t>texcoord</a:t>
            </a:r>
            <a:r>
              <a:rPr lang="en-US" sz="2000" b="1" dirty="0">
                <a:solidFill>
                  <a:srgbClr val="FF0000"/>
                </a:solidFill>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out vec4 </a:t>
            </a:r>
            <a:r>
              <a:rPr lang="en-US" sz="2000" b="1" dirty="0" err="1">
                <a:latin typeface="Courier New" panose="02070309020205020404" pitchFamily="49" charset="0"/>
                <a:cs typeface="Courier New" panose="02070309020205020404" pitchFamily="49" charset="0"/>
              </a:rPr>
              <a:t>fragmentColor</a:t>
            </a:r>
            <a:r>
              <a:rPr lang="en-US" sz="2000" b="1" dirty="0">
                <a:latin typeface="Courier New" panose="02070309020205020404" pitchFamily="49" charset="0"/>
                <a:cs typeface="Courier New" panose="02070309020205020404" pitchFamily="49" charset="0"/>
              </a:rPr>
              <a:t>;</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void main()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fragmentColor</a:t>
            </a:r>
            <a:r>
              <a:rPr lang="en-US" sz="2000" b="1" dirty="0">
                <a:latin typeface="Courier New" panose="02070309020205020404" pitchFamily="49" charset="0"/>
                <a:cs typeface="Courier New" panose="02070309020205020404" pitchFamily="49" charset="0"/>
              </a:rPr>
              <a:t> = </a:t>
            </a:r>
            <a:r>
              <a:rPr lang="en-US" sz="2000" b="1" u="sng" dirty="0">
                <a:solidFill>
                  <a:srgbClr val="00B050"/>
                </a:solidFill>
                <a:latin typeface="Courier New" panose="02070309020205020404" pitchFamily="49" charset="0"/>
                <a:cs typeface="Courier New" panose="02070309020205020404" pitchFamily="49" charset="0"/>
              </a:rPr>
              <a:t>texture</a:t>
            </a:r>
            <a:r>
              <a:rPr lang="en-US" sz="2000" b="1" dirty="0">
                <a:latin typeface="Courier New" panose="02070309020205020404" pitchFamily="49" charset="0"/>
                <a:cs typeface="Courier New" panose="02070309020205020404" pitchFamily="49" charset="0"/>
              </a:rPr>
              <a:t>(</a:t>
            </a:r>
            <a:r>
              <a:rPr lang="hu-HU" sz="2000" b="1" dirty="0" err="1">
                <a:solidFill>
                  <a:srgbClr val="7030A0"/>
                </a:solidFill>
                <a:latin typeface="Courier New" panose="02070309020205020404" pitchFamily="49" charset="0"/>
                <a:cs typeface="Courier New" panose="02070309020205020404" pitchFamily="49" charset="0"/>
              </a:rPr>
              <a:t>sampler</a:t>
            </a:r>
            <a:r>
              <a:rPr lang="en-US" sz="2000" b="1" dirty="0">
                <a:solidFill>
                  <a:srgbClr val="7030A0"/>
                </a:solidFill>
                <a:latin typeface="Courier New" panose="02070309020205020404" pitchFamily="49" charset="0"/>
                <a:cs typeface="Courier New" panose="02070309020205020404" pitchFamily="49" charset="0"/>
              </a:rPr>
              <a:t>Unit</a:t>
            </a:r>
            <a:r>
              <a:rPr lang="en-US" sz="2000" b="1" dirty="0">
                <a:latin typeface="Courier New" panose="02070309020205020404" pitchFamily="49" charset="0"/>
                <a:cs typeface="Courier New" panose="02070309020205020404" pitchFamily="49" charset="0"/>
              </a:rPr>
              <a:t>, </a:t>
            </a:r>
            <a:r>
              <a:rPr lang="en-US" sz="2000" b="1" dirty="0" err="1">
                <a:solidFill>
                  <a:srgbClr val="FF0000"/>
                </a:solidFill>
                <a:latin typeface="Courier New" panose="02070309020205020404" pitchFamily="49" charset="0"/>
                <a:cs typeface="Courier New" panose="02070309020205020404" pitchFamily="49" charset="0"/>
              </a:rPr>
              <a:t>texcoord</a:t>
            </a:r>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a:t>
            </a:r>
          </a:p>
        </p:txBody>
      </p:sp>
      <p:sp>
        <p:nvSpPr>
          <p:cNvPr id="4" name="Szövegdoboz 3"/>
          <p:cNvSpPr txBox="1"/>
          <p:nvPr/>
        </p:nvSpPr>
        <p:spPr>
          <a:xfrm>
            <a:off x="1811524" y="1196752"/>
            <a:ext cx="8604956" cy="3077766"/>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2000" b="1" dirty="0">
                <a:latin typeface="Courier New" panose="02070309020205020404" pitchFamily="49" charset="0"/>
                <a:cs typeface="Courier New" panose="02070309020205020404" pitchFamily="49" charset="0"/>
              </a:rPr>
              <a:t>layout(location = 0) in vec2 </a:t>
            </a:r>
            <a:r>
              <a:rPr lang="en-US" sz="2000" b="1" dirty="0" err="1">
                <a:latin typeface="Courier New" panose="02070309020205020404" pitchFamily="49" charset="0"/>
                <a:cs typeface="Courier New" panose="02070309020205020404" pitchFamily="49" charset="0"/>
              </a:rPr>
              <a:t>vtxPos</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layout(location = 1) in vec2 </a:t>
            </a:r>
            <a:r>
              <a:rPr lang="en-US" sz="2000" b="1" dirty="0" err="1">
                <a:solidFill>
                  <a:srgbClr val="FF0000"/>
                </a:solidFill>
                <a:latin typeface="Courier New" panose="02070309020205020404" pitchFamily="49" charset="0"/>
                <a:cs typeface="Courier New" panose="02070309020205020404" pitchFamily="49" charset="0"/>
              </a:rPr>
              <a:t>vtxUV</a:t>
            </a:r>
            <a:r>
              <a:rPr lang="en-US" sz="2000" b="1" dirty="0">
                <a:latin typeface="Courier New" panose="02070309020205020404" pitchFamily="49" charset="0"/>
                <a:cs typeface="Courier New" panose="02070309020205020404" pitchFamily="49" charset="0"/>
              </a:rPr>
              <a:t>;</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out vec2 </a:t>
            </a:r>
            <a:r>
              <a:rPr lang="en-US" sz="2000" b="1" dirty="0" err="1">
                <a:solidFill>
                  <a:srgbClr val="FF0000"/>
                </a:solidFill>
                <a:latin typeface="Courier New" panose="02070309020205020404" pitchFamily="49" charset="0"/>
                <a:cs typeface="Courier New" panose="02070309020205020404" pitchFamily="49" charset="0"/>
              </a:rPr>
              <a:t>texcoord</a:t>
            </a:r>
            <a:r>
              <a:rPr lang="en-US" sz="2000" b="1" dirty="0">
                <a:solidFill>
                  <a:srgbClr val="FF0000"/>
                </a:solidFill>
                <a:latin typeface="Courier New" panose="02070309020205020404" pitchFamily="49" charset="0"/>
                <a:cs typeface="Courier New" panose="02070309020205020404" pitchFamily="49" charset="0"/>
              </a:rPr>
              <a:t>;</a:t>
            </a:r>
          </a:p>
          <a:p>
            <a:endParaRPr lang="en-US" sz="1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void main()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gl_Position</a:t>
            </a:r>
            <a:r>
              <a:rPr lang="en-US" sz="2000" b="1" dirty="0">
                <a:latin typeface="Courier New" panose="02070309020205020404" pitchFamily="49" charset="0"/>
                <a:cs typeface="Courier New" panose="02070309020205020404" pitchFamily="49" charset="0"/>
              </a:rPr>
              <a:t> = vec4(</a:t>
            </a:r>
            <a:r>
              <a:rPr lang="en-US" sz="2000" b="1" dirty="0" err="1">
                <a:latin typeface="Courier New" panose="02070309020205020404" pitchFamily="49" charset="0"/>
                <a:cs typeface="Courier New" panose="02070309020205020404" pitchFamily="49" charset="0"/>
              </a:rPr>
              <a:t>vtxPos</a:t>
            </a:r>
            <a:r>
              <a:rPr lang="en-US" sz="2000" b="1" dirty="0">
                <a:latin typeface="Courier New" panose="02070309020205020404" pitchFamily="49" charset="0"/>
                <a:cs typeface="Courier New" panose="02070309020205020404" pitchFamily="49" charset="0"/>
              </a:rPr>
              <a:t>, 0, 1) * MVP; </a:t>
            </a:r>
          </a:p>
          <a:p>
            <a:r>
              <a:rPr lang="en-US" sz="2000" b="1" dirty="0">
                <a:latin typeface="Courier New" panose="02070309020205020404" pitchFamily="49" charset="0"/>
                <a:cs typeface="Courier New" panose="02070309020205020404" pitchFamily="49" charset="0"/>
              </a:rPr>
              <a:t>    </a:t>
            </a:r>
            <a:r>
              <a:rPr lang="en-US" sz="2000" b="1" dirty="0" err="1">
                <a:solidFill>
                  <a:srgbClr val="FF0000"/>
                </a:solidFill>
                <a:latin typeface="Courier New" panose="02070309020205020404" pitchFamily="49" charset="0"/>
                <a:cs typeface="Courier New" panose="02070309020205020404" pitchFamily="49" charset="0"/>
              </a:rPr>
              <a:t>texcoord</a:t>
            </a:r>
            <a:r>
              <a:rPr lang="en-US" sz="2000" b="1" dirty="0">
                <a:latin typeface="Courier New" panose="02070309020205020404" pitchFamily="49" charset="0"/>
                <a:cs typeface="Courier New" panose="02070309020205020404" pitchFamily="49" charset="0"/>
              </a:rPr>
              <a:t> = </a:t>
            </a:r>
            <a:r>
              <a:rPr lang="en-US" sz="2000" b="1" dirty="0" err="1">
                <a:solidFill>
                  <a:srgbClr val="FF0000"/>
                </a:solidFill>
                <a:latin typeface="Courier New" panose="02070309020205020404" pitchFamily="49" charset="0"/>
                <a:cs typeface="Courier New" panose="02070309020205020404" pitchFamily="49" charset="0"/>
              </a:rPr>
              <a:t>vtxUV</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p>
          <a:p>
            <a:r>
              <a:rPr lang="en-US" sz="2000" b="1" dirty="0">
                <a:latin typeface="Courier New" panose="02070309020205020404" pitchFamily="49" charset="0"/>
                <a:cs typeface="Courier New" panose="02070309020205020404" pitchFamily="49" charset="0"/>
              </a:rPr>
              <a:t>}</a:t>
            </a:r>
          </a:p>
        </p:txBody>
      </p:sp>
      <p:sp>
        <p:nvSpPr>
          <p:cNvPr id="5" name="Téglalap 4"/>
          <p:cNvSpPr/>
          <p:nvPr/>
        </p:nvSpPr>
        <p:spPr>
          <a:xfrm>
            <a:off x="7536160" y="3789040"/>
            <a:ext cx="2448272" cy="97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Ras</a:t>
            </a:r>
            <a:r>
              <a:rPr lang="hu-HU" sz="2800" dirty="0" err="1"/>
              <a:t>zterizáció</a:t>
            </a:r>
            <a:endParaRPr lang="hu-HU" sz="2800" dirty="0"/>
          </a:p>
          <a:p>
            <a:pPr algn="ctr"/>
            <a:r>
              <a:rPr lang="hu-HU" sz="2800" dirty="0"/>
              <a:t>Interpoláció</a:t>
            </a:r>
            <a:endParaRPr lang="en-US" sz="2800" dirty="0"/>
          </a:p>
        </p:txBody>
      </p:sp>
      <p:sp>
        <p:nvSpPr>
          <p:cNvPr id="6" name="Szabadkézi sokszög 5"/>
          <p:cNvSpPr/>
          <p:nvPr/>
        </p:nvSpPr>
        <p:spPr>
          <a:xfrm>
            <a:off x="4690110" y="2320290"/>
            <a:ext cx="4069080" cy="1440180"/>
          </a:xfrm>
          <a:custGeom>
            <a:avLst/>
            <a:gdLst>
              <a:gd name="connsiteX0" fmla="*/ 0 w 4069080"/>
              <a:gd name="connsiteY0" fmla="*/ 0 h 1440180"/>
              <a:gd name="connsiteX1" fmla="*/ 4069080 w 4069080"/>
              <a:gd name="connsiteY1" fmla="*/ 0 h 1440180"/>
              <a:gd name="connsiteX2" fmla="*/ 4069080 w 4069080"/>
              <a:gd name="connsiteY2" fmla="*/ 1440180 h 1440180"/>
            </a:gdLst>
            <a:ahLst/>
            <a:cxnLst>
              <a:cxn ang="0">
                <a:pos x="connsiteX0" y="connsiteY0"/>
              </a:cxn>
              <a:cxn ang="0">
                <a:pos x="connsiteX1" y="connsiteY1"/>
              </a:cxn>
              <a:cxn ang="0">
                <a:pos x="connsiteX2" y="connsiteY2"/>
              </a:cxn>
            </a:cxnLst>
            <a:rect l="l" t="t" r="r" b="b"/>
            <a:pathLst>
              <a:path w="4069080" h="1440180">
                <a:moveTo>
                  <a:pt x="0" y="0"/>
                </a:moveTo>
                <a:lnTo>
                  <a:pt x="4069080" y="0"/>
                </a:lnTo>
                <a:lnTo>
                  <a:pt x="4069080" y="1440180"/>
                </a:lnTo>
              </a:path>
            </a:pathLst>
          </a:custGeom>
          <a:noFill/>
          <a:ln w="3810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abadkézi sokszög 6"/>
          <p:cNvSpPr/>
          <p:nvPr/>
        </p:nvSpPr>
        <p:spPr>
          <a:xfrm>
            <a:off x="4461510" y="4761148"/>
            <a:ext cx="4309110" cy="240030"/>
          </a:xfrm>
          <a:custGeom>
            <a:avLst/>
            <a:gdLst>
              <a:gd name="connsiteX0" fmla="*/ 4309110 w 4309110"/>
              <a:gd name="connsiteY0" fmla="*/ 0 h 240030"/>
              <a:gd name="connsiteX1" fmla="*/ 4309110 w 4309110"/>
              <a:gd name="connsiteY1" fmla="*/ 240030 h 240030"/>
              <a:gd name="connsiteX2" fmla="*/ 0 w 4309110"/>
              <a:gd name="connsiteY2" fmla="*/ 240030 h 240030"/>
            </a:gdLst>
            <a:ahLst/>
            <a:cxnLst>
              <a:cxn ang="0">
                <a:pos x="connsiteX0" y="connsiteY0"/>
              </a:cxn>
              <a:cxn ang="0">
                <a:pos x="connsiteX1" y="connsiteY1"/>
              </a:cxn>
              <a:cxn ang="0">
                <a:pos x="connsiteX2" y="connsiteY2"/>
              </a:cxn>
            </a:cxnLst>
            <a:rect l="l" t="t" r="r" b="b"/>
            <a:pathLst>
              <a:path w="4309110" h="240030">
                <a:moveTo>
                  <a:pt x="4309110" y="0"/>
                </a:moveTo>
                <a:lnTo>
                  <a:pt x="4309110" y="240030"/>
                </a:lnTo>
                <a:lnTo>
                  <a:pt x="0" y="240030"/>
                </a:ln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0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Jobbra nyíl 2"/>
          <p:cNvSpPr/>
          <p:nvPr/>
        </p:nvSpPr>
        <p:spPr>
          <a:xfrm>
            <a:off x="3755740" y="1710476"/>
            <a:ext cx="1279164" cy="61206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ím 1"/>
          <p:cNvSpPr>
            <a:spLocks noGrp="1"/>
          </p:cNvSpPr>
          <p:nvPr>
            <p:ph type="title"/>
          </p:nvPr>
        </p:nvSpPr>
        <p:spPr>
          <a:xfrm>
            <a:off x="1524000" y="150018"/>
            <a:ext cx="9144000" cy="1143000"/>
          </a:xfrm>
        </p:spPr>
        <p:txBody>
          <a:bodyPr>
            <a:noAutofit/>
          </a:bodyPr>
          <a:lstStyle/>
          <a:p>
            <a:r>
              <a:rPr lang="en-US" dirty="0" smtClean="0">
                <a:solidFill>
                  <a:srgbClr val="FF0000"/>
                </a:solidFill>
              </a:rPr>
              <a:t>Text</a:t>
            </a:r>
            <a:r>
              <a:rPr lang="hu-HU" dirty="0" smtClean="0">
                <a:solidFill>
                  <a:srgbClr val="FF0000"/>
                </a:solidFill>
              </a:rPr>
              <a:t>úrázás </a:t>
            </a:r>
            <a:r>
              <a:rPr lang="en-US" dirty="0" smtClean="0">
                <a:solidFill>
                  <a:srgbClr val="FF0000"/>
                </a:solidFill>
              </a:rPr>
              <a:t>4</a:t>
            </a:r>
            <a:r>
              <a:rPr lang="hu-HU" dirty="0" smtClean="0">
                <a:solidFill>
                  <a:srgbClr val="FF0000"/>
                </a:solidFill>
              </a:rPr>
              <a:t>: Aktív textúra és </a:t>
            </a:r>
            <a:r>
              <a:rPr lang="hu-HU" dirty="0" err="1" smtClean="0">
                <a:solidFill>
                  <a:srgbClr val="FF0000"/>
                </a:solidFill>
              </a:rPr>
              <a:t>sampler</a:t>
            </a:r>
            <a:endParaRPr lang="en-US" dirty="0">
              <a:solidFill>
                <a:srgbClr val="FF0000"/>
              </a:solidFill>
            </a:endParaRPr>
          </a:p>
        </p:txBody>
      </p:sp>
      <p:sp>
        <p:nvSpPr>
          <p:cNvPr id="5" name="Szövegdoboz 4"/>
          <p:cNvSpPr txBox="1"/>
          <p:nvPr/>
        </p:nvSpPr>
        <p:spPr>
          <a:xfrm>
            <a:off x="1523557" y="3032956"/>
            <a:ext cx="9144000" cy="3662541"/>
          </a:xfrm>
          <a:prstGeom prst="rect">
            <a:avLst/>
          </a:prstGeom>
          <a:solidFill>
            <a:schemeClr val="accent6">
              <a:lumMod val="20000"/>
              <a:lumOff val="80000"/>
            </a:schemeClr>
          </a:solidFill>
          <a:ln>
            <a:solidFill>
              <a:schemeClr val="tx1"/>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unsigned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latin typeface="Courier New" panose="02070309020205020404" pitchFamily="49" charset="0"/>
                <a:cs typeface="Courier New" panose="02070309020205020404" pitchFamily="49" charset="0"/>
              </a:rPr>
              <a:t>;</a:t>
            </a:r>
          </a:p>
          <a:p>
            <a:endParaRPr lang="hu-HU" sz="1100" b="1" dirty="0">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void Draw( ) {</a:t>
            </a:r>
            <a:endParaRPr lang="hu-HU" sz="1800" b="1" dirty="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en-US" sz="1800" b="1" dirty="0" err="1">
                <a:solidFill>
                  <a:srgbClr val="7030A0"/>
                </a:solidFill>
                <a:latin typeface="Courier New" panose="02070309020205020404" pitchFamily="49" charset="0"/>
                <a:cs typeface="Courier New" panose="02070309020205020404" pitchFamily="49" charset="0"/>
              </a:rPr>
              <a:t>int</a:t>
            </a:r>
            <a:r>
              <a:rPr lang="en-US" sz="1800" b="1" dirty="0">
                <a:solidFill>
                  <a:srgbClr val="7030A0"/>
                </a:solidFill>
                <a:latin typeface="Courier New" panose="02070309020205020404" pitchFamily="49" charset="0"/>
                <a:cs typeface="Courier New" panose="02070309020205020404" pitchFamily="49" charset="0"/>
              </a:rPr>
              <a:t> </a:t>
            </a:r>
            <a:r>
              <a:rPr lang="hu-HU" sz="1800" b="1" dirty="0" err="1">
                <a:solidFill>
                  <a:srgbClr val="7030A0"/>
                </a:solidFill>
                <a:latin typeface="Courier New" panose="02070309020205020404" pitchFamily="49" charset="0"/>
                <a:cs typeface="Courier New" panose="02070309020205020404" pitchFamily="49" charset="0"/>
              </a:rPr>
              <a:t>sampler</a:t>
            </a:r>
            <a:r>
              <a:rPr lang="hu-HU" sz="1800" b="1" dirty="0">
                <a:solidFill>
                  <a:srgbClr val="7030A0"/>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 0</a:t>
            </a:r>
            <a:r>
              <a:rPr lang="en-US" sz="1800" b="1" dirty="0">
                <a:solidFill>
                  <a:prstClr val="black"/>
                </a:solidFill>
                <a:latin typeface="Courier New" panose="02070309020205020404" pitchFamily="49" charset="0"/>
                <a:cs typeface="Courier New" panose="02070309020205020404" pitchFamily="49" charset="0"/>
              </a:rPr>
              <a:t>;</a:t>
            </a:r>
            <a:r>
              <a:rPr lang="hu-HU" sz="1800" b="1" dirty="0">
                <a:solidFill>
                  <a:prstClr val="black"/>
                </a:solidFill>
                <a:latin typeface="Courier New" panose="02070309020205020404" pitchFamily="49" charset="0"/>
                <a:cs typeface="Courier New" panose="02070309020205020404" pitchFamily="49" charset="0"/>
              </a:rPr>
              <a:t> </a:t>
            </a:r>
            <a:r>
              <a:rPr lang="en-US" sz="1800" b="1" dirty="0">
                <a:solidFill>
                  <a:prstClr val="black"/>
                </a:solidFill>
                <a:latin typeface="Courier New" panose="02070309020205020404" pitchFamily="49" charset="0"/>
                <a:cs typeface="Courier New" panose="02070309020205020404" pitchFamily="49" charset="0"/>
              </a:rPr>
              <a:t>// which sampler unit should be used</a:t>
            </a:r>
            <a:endParaRPr lang="hu-HU" sz="1800" b="1" dirty="0">
              <a:solidFill>
                <a:prstClr val="black"/>
              </a:solidFill>
              <a:latin typeface="Courier New" panose="02070309020205020404" pitchFamily="49" charset="0"/>
              <a:cs typeface="Courier New" panose="02070309020205020404" pitchFamily="49" charset="0"/>
            </a:endParaRPr>
          </a:p>
          <a:p>
            <a:pPr lvl="0"/>
            <a:r>
              <a:rPr lang="hu-HU" sz="1200" b="1" dirty="0">
                <a:solidFill>
                  <a:prstClr val="black"/>
                </a:solidFill>
                <a:latin typeface="Courier New" panose="02070309020205020404" pitchFamily="49" charset="0"/>
                <a:cs typeface="Courier New" panose="02070309020205020404" pitchFamily="49" charset="0"/>
              </a:rPr>
              <a:t>  </a:t>
            </a:r>
            <a:endParaRPr lang="hu-HU" sz="1000" b="1" dirty="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en-US" sz="1800" b="1" dirty="0" err="1">
                <a:solidFill>
                  <a:prstClr val="black"/>
                </a:solidFill>
                <a:latin typeface="Courier New" panose="02070309020205020404" pitchFamily="49" charset="0"/>
                <a:cs typeface="Courier New" panose="02070309020205020404" pitchFamily="49" charset="0"/>
              </a:rPr>
              <a:t>int</a:t>
            </a:r>
            <a:r>
              <a:rPr lang="en-US" sz="1800" b="1" dirty="0">
                <a:solidFill>
                  <a:prstClr val="black"/>
                </a:solidFill>
                <a:latin typeface="Courier New" panose="02070309020205020404" pitchFamily="49" charset="0"/>
                <a:cs typeface="Courier New" panose="02070309020205020404" pitchFamily="49" charset="0"/>
              </a:rPr>
              <a:t> location = </a:t>
            </a:r>
            <a:r>
              <a:rPr lang="en-US" sz="1800" b="1" dirty="0" err="1">
                <a:solidFill>
                  <a:srgbClr val="00B0F0"/>
                </a:solidFill>
                <a:latin typeface="Courier New" panose="02070309020205020404" pitchFamily="49" charset="0"/>
                <a:cs typeface="Courier New" panose="02070309020205020404" pitchFamily="49" charset="0"/>
              </a:rPr>
              <a:t>glGetUniformLocation</a:t>
            </a:r>
            <a:r>
              <a:rPr lang="en-US" sz="1800" b="1" dirty="0">
                <a:solidFill>
                  <a:prstClr val="black"/>
                </a:solidFill>
                <a:latin typeface="Courier New" panose="02070309020205020404" pitchFamily="49" charset="0"/>
                <a:cs typeface="Courier New" panose="02070309020205020404" pitchFamily="49" charset="0"/>
              </a:rPr>
              <a:t>(</a:t>
            </a:r>
            <a:r>
              <a:rPr lang="en-US" sz="1800" b="1" dirty="0" err="1">
                <a:solidFill>
                  <a:prstClr val="black"/>
                </a:solidFill>
                <a:latin typeface="Courier New" panose="02070309020205020404" pitchFamily="49" charset="0"/>
                <a:cs typeface="Courier New" panose="02070309020205020404" pitchFamily="49" charset="0"/>
              </a:rPr>
              <a:t>shaderProg</a:t>
            </a:r>
            <a:r>
              <a:rPr lang="en-US" sz="1800" b="1" dirty="0">
                <a:solidFill>
                  <a:prstClr val="black"/>
                </a:solidFill>
                <a:latin typeface="Courier New" panose="02070309020205020404" pitchFamily="49" charset="0"/>
                <a:cs typeface="Courier New" panose="02070309020205020404" pitchFamily="49" charset="0"/>
              </a:rPr>
              <a:t>,</a:t>
            </a:r>
            <a:r>
              <a:rPr lang="hu-HU" sz="1800" b="1" dirty="0">
                <a:solidFill>
                  <a:prstClr val="black"/>
                </a:solidFill>
                <a:latin typeface="Courier New" panose="02070309020205020404" pitchFamily="49" charset="0"/>
                <a:cs typeface="Courier New" panose="02070309020205020404" pitchFamily="49" charset="0"/>
              </a:rPr>
              <a:t> </a:t>
            </a:r>
            <a:r>
              <a:rPr lang="en-US" sz="1800" b="1" dirty="0">
                <a:solidFill>
                  <a:prstClr val="black"/>
                </a:solidFill>
                <a:latin typeface="Courier New" panose="02070309020205020404" pitchFamily="49" charset="0"/>
                <a:cs typeface="Courier New" panose="02070309020205020404" pitchFamily="49" charset="0"/>
              </a:rPr>
              <a:t>"</a:t>
            </a:r>
            <a:r>
              <a:rPr lang="hu-HU" sz="1800" b="1" dirty="0" err="1">
                <a:solidFill>
                  <a:srgbClr val="00B0F0"/>
                </a:solidFill>
                <a:latin typeface="Courier New" panose="02070309020205020404" pitchFamily="49" charset="0"/>
                <a:cs typeface="Courier New" panose="02070309020205020404" pitchFamily="49" charset="0"/>
              </a:rPr>
              <a:t>samplerUnit</a:t>
            </a:r>
            <a:r>
              <a:rPr lang="en-US" sz="1800" b="1" dirty="0">
                <a:solidFill>
                  <a:prstClr val="black"/>
                </a:solidFill>
                <a:latin typeface="Courier New" panose="02070309020205020404" pitchFamily="49" charset="0"/>
                <a:cs typeface="Courier New" panose="02070309020205020404" pitchFamily="49" charset="0"/>
              </a:rPr>
              <a:t>");</a:t>
            </a:r>
            <a:endParaRPr lang="hu-HU" sz="1800" b="1" dirty="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en-US" sz="1800" b="1" dirty="0">
                <a:solidFill>
                  <a:srgbClr val="00B0F0"/>
                </a:solidFill>
                <a:latin typeface="Courier New" panose="02070309020205020404" pitchFamily="49" charset="0"/>
                <a:cs typeface="Courier New" panose="02070309020205020404" pitchFamily="49" charset="0"/>
              </a:rPr>
              <a:t>glUniform1i</a:t>
            </a:r>
            <a:r>
              <a:rPr lang="en-US" sz="1800" b="1" dirty="0">
                <a:solidFill>
                  <a:prstClr val="black"/>
                </a:solidFill>
                <a:latin typeface="Courier New" panose="02070309020205020404" pitchFamily="49" charset="0"/>
                <a:cs typeface="Courier New" panose="02070309020205020404" pitchFamily="49" charset="0"/>
              </a:rPr>
              <a:t>(location, </a:t>
            </a:r>
            <a:r>
              <a:rPr lang="hu-HU" sz="1800" b="1" dirty="0" err="1">
                <a:solidFill>
                  <a:srgbClr val="7030A0"/>
                </a:solidFill>
                <a:latin typeface="Courier New" panose="02070309020205020404" pitchFamily="49" charset="0"/>
                <a:cs typeface="Courier New" panose="02070309020205020404" pitchFamily="49" charset="0"/>
              </a:rPr>
              <a:t>sampler</a:t>
            </a:r>
            <a:r>
              <a:rPr lang="en-US" sz="1800" b="1" dirty="0">
                <a:solidFill>
                  <a:prstClr val="black"/>
                </a:solidFill>
                <a:latin typeface="Courier New" panose="02070309020205020404" pitchFamily="49" charset="0"/>
                <a:cs typeface="Courier New" panose="02070309020205020404" pitchFamily="49" charset="0"/>
              </a:rPr>
              <a:t>);</a:t>
            </a:r>
          </a:p>
          <a:p>
            <a:pPr lvl="0"/>
            <a:r>
              <a:rPr lang="en-US" sz="1200" b="1" dirty="0">
                <a:solidFill>
                  <a:prstClr val="black"/>
                </a:solidFill>
                <a:latin typeface="Courier New" panose="02070309020205020404" pitchFamily="49" charset="0"/>
                <a:cs typeface="Courier New" panose="02070309020205020404" pitchFamily="49" charset="0"/>
              </a:rPr>
              <a:t>  </a:t>
            </a: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glActiveTexture</a:t>
            </a:r>
            <a:r>
              <a:rPr lang="en-US" sz="1800" b="1" dirty="0">
                <a:solidFill>
                  <a:prstClr val="black"/>
                </a:solidFill>
                <a:latin typeface="Courier New" panose="02070309020205020404" pitchFamily="49" charset="0"/>
                <a:cs typeface="Courier New" panose="02070309020205020404" pitchFamily="49" charset="0"/>
              </a:rPr>
              <a:t>(</a:t>
            </a:r>
            <a:r>
              <a:rPr lang="hu-HU" sz="1800" b="1" dirty="0">
                <a:solidFill>
                  <a:prstClr val="black"/>
                </a:solidFill>
                <a:latin typeface="Courier New" panose="02070309020205020404" pitchFamily="49" charset="0"/>
                <a:cs typeface="Courier New" panose="02070309020205020404" pitchFamily="49" charset="0"/>
              </a:rPr>
              <a:t>GL_TEXTURE0 + </a:t>
            </a:r>
            <a:r>
              <a:rPr lang="hu-HU" sz="1800" b="1" dirty="0" err="1">
                <a:solidFill>
                  <a:srgbClr val="7030A0"/>
                </a:solidFill>
                <a:latin typeface="Courier New" panose="02070309020205020404" pitchFamily="49" charset="0"/>
                <a:cs typeface="Courier New" panose="02070309020205020404" pitchFamily="49" charset="0"/>
              </a:rPr>
              <a:t>sampler</a:t>
            </a:r>
            <a:r>
              <a:rPr lang="en-US" sz="1800" b="1" dirty="0">
                <a:solidFill>
                  <a:prstClr val="black"/>
                </a:solidFill>
                <a:latin typeface="Courier New" panose="02070309020205020404" pitchFamily="49" charset="0"/>
                <a:cs typeface="Courier New" panose="02070309020205020404" pitchFamily="49" charset="0"/>
              </a:rPr>
              <a:t>); </a:t>
            </a:r>
            <a:r>
              <a:rPr lang="hu-HU" sz="1800" b="1" dirty="0">
                <a:solidFill>
                  <a:prstClr val="black"/>
                </a:solidFill>
                <a:latin typeface="Courier New" panose="02070309020205020404" pitchFamily="49" charset="0"/>
                <a:cs typeface="Courier New" panose="02070309020205020404" pitchFamily="49" charset="0"/>
              </a:rPr>
              <a:t> </a:t>
            </a:r>
            <a:r>
              <a:rPr lang="en-US" sz="1800" b="1" dirty="0">
                <a:solidFill>
                  <a:prstClr val="black"/>
                </a:solidFill>
                <a:latin typeface="Courier New" panose="02070309020205020404" pitchFamily="49" charset="0"/>
                <a:cs typeface="Courier New" panose="02070309020205020404" pitchFamily="49" charset="0"/>
              </a:rPr>
              <a:t>// = </a:t>
            </a:r>
            <a:r>
              <a:rPr lang="hu-HU" sz="1800" b="1" dirty="0">
                <a:solidFill>
                  <a:srgbClr val="7030A0"/>
                </a:solidFill>
                <a:latin typeface="Courier New" panose="02070309020205020404" pitchFamily="49" charset="0"/>
                <a:cs typeface="Courier New" panose="02070309020205020404" pitchFamily="49" charset="0"/>
              </a:rPr>
              <a:t>GL_TEXTURE0</a:t>
            </a:r>
            <a:endParaRPr lang="en-US" sz="1800" b="1" dirty="0">
              <a:solidFill>
                <a:srgbClr val="7030A0"/>
              </a:solidFill>
              <a:latin typeface="Courier New" panose="02070309020205020404" pitchFamily="49" charset="0"/>
              <a:cs typeface="Courier New" panose="02070309020205020404" pitchFamily="49" charset="0"/>
            </a:endParaRPr>
          </a:p>
          <a:p>
            <a:pPr lvl="0"/>
            <a:r>
              <a:rPr lang="en-US" sz="1800" b="1" dirty="0">
                <a:solidFill>
                  <a:prstClr val="black"/>
                </a:solidFill>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glBindTexture</a:t>
            </a:r>
            <a:r>
              <a:rPr lang="en-US" sz="1800" b="1" dirty="0">
                <a:solidFill>
                  <a:prstClr val="black"/>
                </a:solidFill>
                <a:latin typeface="Courier New" panose="02070309020205020404" pitchFamily="49" charset="0"/>
                <a:cs typeface="Courier New" panose="02070309020205020404" pitchFamily="49" charset="0"/>
              </a:rPr>
              <a:t>(GL_TEXTURE_2D, </a:t>
            </a:r>
            <a:r>
              <a:rPr lang="en-US" sz="1800" b="1" dirty="0" err="1">
                <a:solidFill>
                  <a:srgbClr val="00B050"/>
                </a:solidFill>
                <a:latin typeface="Courier New" panose="02070309020205020404" pitchFamily="49" charset="0"/>
                <a:cs typeface="Courier New" panose="02070309020205020404" pitchFamily="49" charset="0"/>
              </a:rPr>
              <a:t>textureId</a:t>
            </a:r>
            <a:r>
              <a:rPr lang="en-US" sz="1800" b="1" dirty="0">
                <a:solidFill>
                  <a:prstClr val="black"/>
                </a:solidFill>
                <a:latin typeface="Courier New" panose="02070309020205020404" pitchFamily="49" charset="0"/>
                <a:cs typeface="Courier New" panose="02070309020205020404" pitchFamily="49" charset="0"/>
              </a:rPr>
              <a:t>);</a:t>
            </a:r>
            <a:endParaRPr lang="hu-HU" sz="1800" b="1" dirty="0">
              <a:solidFill>
                <a:prstClr val="black"/>
              </a:solidFill>
              <a:latin typeface="Courier New" panose="02070309020205020404" pitchFamily="49" charset="0"/>
              <a:cs typeface="Courier New" panose="02070309020205020404" pitchFamily="49" charset="0"/>
            </a:endParaRPr>
          </a:p>
          <a:p>
            <a:pPr lvl="0"/>
            <a:endParaRPr lang="en-US" sz="1200" b="1" dirty="0">
              <a:solidFill>
                <a:prstClr val="black"/>
              </a:solidFill>
              <a:latin typeface="Courier New" panose="02070309020205020404" pitchFamily="49" charset="0"/>
              <a:cs typeface="Courier New" panose="02070309020205020404" pitchFamily="49" charset="0"/>
            </a:endParaRPr>
          </a:p>
          <a:p>
            <a:pPr lvl="0"/>
            <a:endParaRPr lang="en-US" sz="500" b="1" i="1" dirty="0">
              <a:solidFill>
                <a:prstClr val="black"/>
              </a:solidFill>
              <a:latin typeface="Courier New" panose="02070309020205020404" pitchFamily="49" charset="0"/>
              <a:cs typeface="Courier New" panose="02070309020205020404" pitchFamily="49" charset="0"/>
            </a:endParaRPr>
          </a:p>
          <a:p>
            <a:pPr lvl="0"/>
            <a:r>
              <a:rPr lang="hu-HU" sz="1800" b="1" dirty="0">
                <a:solidFill>
                  <a:prstClr val="black"/>
                </a:solidFill>
                <a:latin typeface="Courier New" panose="02070309020205020404" pitchFamily="49" charset="0"/>
                <a:cs typeface="Courier New" panose="02070309020205020404" pitchFamily="49" charset="0"/>
              </a:rPr>
              <a:t>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glBindVertexArray</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vao</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 </a:t>
            </a:r>
            <a:endParaRPr lang="hu-HU" sz="1800" b="1" dirty="0">
              <a:solidFill>
                <a:schemeClr val="tx1">
                  <a:lumMod val="50000"/>
                  <a:lumOff val="50000"/>
                </a:schemeClr>
              </a:solidFill>
              <a:latin typeface="Courier New" panose="02070309020205020404" pitchFamily="49" charset="0"/>
              <a:cs typeface="Courier New" panose="02070309020205020404" pitchFamily="49" charset="0"/>
            </a:endParaRPr>
          </a:p>
          <a:p>
            <a:pPr lvl="0"/>
            <a:r>
              <a:rPr lang="hu-HU" sz="1800" b="1" dirty="0">
                <a:solidFill>
                  <a:schemeClr val="tx1">
                    <a:lumMod val="50000"/>
                    <a:lumOff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glDrawArrays</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(GL_TRIANGLES, 0, </a:t>
            </a:r>
            <a:r>
              <a:rPr lang="en-US" sz="1800" b="1" dirty="0" err="1">
                <a:solidFill>
                  <a:schemeClr val="tx1">
                    <a:lumMod val="50000"/>
                    <a:lumOff val="50000"/>
                  </a:schemeClr>
                </a:solidFill>
                <a:latin typeface="Courier New" panose="02070309020205020404" pitchFamily="49" charset="0"/>
                <a:cs typeface="Courier New" panose="02070309020205020404" pitchFamily="49" charset="0"/>
              </a:rPr>
              <a:t>nVtx</a:t>
            </a:r>
            <a:r>
              <a:rPr lang="en-US" sz="1800" b="1" dirty="0">
                <a:solidFill>
                  <a:schemeClr val="tx1">
                    <a:lumMod val="50000"/>
                    <a:lumOff val="50000"/>
                  </a:schemeClr>
                </a:solidFill>
                <a:latin typeface="Courier New" panose="02070309020205020404" pitchFamily="49" charset="0"/>
                <a:cs typeface="Courier New" panose="02070309020205020404" pitchFamily="49" charset="0"/>
              </a:rPr>
              <a:t>);</a:t>
            </a:r>
          </a:p>
          <a:p>
            <a:pPr lvl="0"/>
            <a:r>
              <a:rPr lang="en-US" sz="1800" b="1" dirty="0">
                <a:solidFill>
                  <a:prstClr val="black"/>
                </a:solidFill>
                <a:latin typeface="Courier New" panose="02070309020205020404" pitchFamily="49" charset="0"/>
                <a:cs typeface="Courier New" panose="02070309020205020404" pitchFamily="49" charset="0"/>
              </a:rPr>
              <a:t>}</a:t>
            </a:r>
          </a:p>
        </p:txBody>
      </p:sp>
      <p:sp>
        <p:nvSpPr>
          <p:cNvPr id="6" name="Téglalap 5"/>
          <p:cNvSpPr/>
          <p:nvPr/>
        </p:nvSpPr>
        <p:spPr>
          <a:xfrm>
            <a:off x="7768531" y="1508229"/>
            <a:ext cx="1283684"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chemeClr val="tx1"/>
                </a:solidFill>
              </a:rPr>
              <a:t>Shader</a:t>
            </a:r>
            <a:endParaRPr lang="hu-HU" sz="2000" dirty="0">
              <a:solidFill>
                <a:schemeClr val="tx1"/>
              </a:solidFill>
            </a:endParaRPr>
          </a:p>
          <a:p>
            <a:pPr algn="ctr"/>
            <a:r>
              <a:rPr lang="hu-HU" sz="2000" dirty="0" err="1">
                <a:solidFill>
                  <a:schemeClr val="tx1"/>
                </a:solidFill>
              </a:rPr>
              <a:t>Processor</a:t>
            </a:r>
            <a:endParaRPr lang="hu-HU" sz="2000" dirty="0">
              <a:solidFill>
                <a:schemeClr val="tx1"/>
              </a:solidFill>
            </a:endParaRPr>
          </a:p>
          <a:p>
            <a:pPr algn="ctr"/>
            <a:r>
              <a:rPr lang="hu-HU" sz="1600" dirty="0" err="1">
                <a:solidFill>
                  <a:srgbClr val="00B0F0"/>
                </a:solidFill>
              </a:rPr>
              <a:t>samplerUnit</a:t>
            </a:r>
            <a:endParaRPr lang="en-US" sz="1600" dirty="0">
              <a:solidFill>
                <a:srgbClr val="00B0F0"/>
              </a:solidFill>
            </a:endParaRPr>
          </a:p>
        </p:txBody>
      </p:sp>
      <p:sp>
        <p:nvSpPr>
          <p:cNvPr id="7" name="Téglalap 6"/>
          <p:cNvSpPr/>
          <p:nvPr/>
        </p:nvSpPr>
        <p:spPr>
          <a:xfrm>
            <a:off x="6243903" y="1501416"/>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Sampler</a:t>
            </a:r>
            <a:endParaRPr lang="en-US" dirty="0">
              <a:solidFill>
                <a:schemeClr val="tx1"/>
              </a:solidFill>
            </a:endParaRPr>
          </a:p>
        </p:txBody>
      </p:sp>
      <p:sp>
        <p:nvSpPr>
          <p:cNvPr id="8" name="Téglalap 7"/>
          <p:cNvSpPr/>
          <p:nvPr/>
        </p:nvSpPr>
        <p:spPr>
          <a:xfrm>
            <a:off x="5034904" y="1446702"/>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solidFill>
                  <a:schemeClr val="tx1"/>
                </a:solidFill>
              </a:rPr>
              <a:t>Texture</a:t>
            </a:r>
            <a:endParaRPr lang="en-US" dirty="0">
              <a:solidFill>
                <a:schemeClr val="tx1"/>
              </a:solidFill>
            </a:endParaRPr>
          </a:p>
        </p:txBody>
      </p:sp>
      <p:sp>
        <p:nvSpPr>
          <p:cNvPr id="9" name="Téglalap 8"/>
          <p:cNvSpPr/>
          <p:nvPr/>
        </p:nvSpPr>
        <p:spPr>
          <a:xfrm>
            <a:off x="6315911" y="1602464"/>
            <a:ext cx="1188132"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7030A0"/>
                </a:solidFill>
              </a:rPr>
              <a:t>Sampler</a:t>
            </a:r>
            <a:endParaRPr lang="hu-HU" sz="2000" dirty="0">
              <a:solidFill>
                <a:srgbClr val="7030A0"/>
              </a:solidFill>
            </a:endParaRPr>
          </a:p>
          <a:p>
            <a:pPr algn="ctr"/>
            <a:r>
              <a:rPr lang="hu-HU" sz="1200" b="1" dirty="0">
                <a:solidFill>
                  <a:srgbClr val="7030A0"/>
                </a:solidFill>
              </a:rPr>
              <a:t>GL_TEXTURE0</a:t>
            </a:r>
            <a:endParaRPr lang="en-US" sz="1200" b="1" dirty="0">
              <a:solidFill>
                <a:srgbClr val="7030A0"/>
              </a:solidFill>
            </a:endParaRPr>
          </a:p>
        </p:txBody>
      </p:sp>
      <p:sp>
        <p:nvSpPr>
          <p:cNvPr id="10" name="Téglalap 9"/>
          <p:cNvSpPr/>
          <p:nvPr/>
        </p:nvSpPr>
        <p:spPr>
          <a:xfrm>
            <a:off x="5106912" y="1509253"/>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err="1">
                <a:solidFill>
                  <a:srgbClr val="00B050"/>
                </a:solidFill>
              </a:rPr>
              <a:t>Texture</a:t>
            </a:r>
            <a:endParaRPr lang="hu-HU" sz="2000" dirty="0">
              <a:solidFill>
                <a:srgbClr val="00B050"/>
              </a:solidFill>
            </a:endParaRPr>
          </a:p>
          <a:p>
            <a:pPr algn="ctr"/>
            <a:r>
              <a:rPr lang="hu-HU" sz="1600" dirty="0" err="1">
                <a:solidFill>
                  <a:srgbClr val="00B050"/>
                </a:solidFill>
              </a:rPr>
              <a:t>textureId</a:t>
            </a:r>
            <a:endParaRPr lang="en-US" dirty="0">
              <a:solidFill>
                <a:srgbClr val="00B050"/>
              </a:solidFill>
            </a:endParaRPr>
          </a:p>
        </p:txBody>
      </p:sp>
      <p:cxnSp>
        <p:nvCxnSpPr>
          <p:cNvPr id="11" name="Egyenes összekötő nyíllal 10"/>
          <p:cNvCxnSpPr>
            <a:stCxn id="6" idx="1"/>
            <a:endCxn id="9" idx="3"/>
          </p:cNvCxnSpPr>
          <p:nvPr/>
        </p:nvCxnSpPr>
        <p:spPr>
          <a:xfrm flipH="1">
            <a:off x="7504043" y="2066292"/>
            <a:ext cx="264488" cy="9423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a:stCxn id="10" idx="3"/>
          </p:cNvCxnSpPr>
          <p:nvPr/>
        </p:nvCxnSpPr>
        <p:spPr>
          <a:xfrm>
            <a:off x="6079021" y="2067316"/>
            <a:ext cx="236891" cy="959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églalap 14"/>
          <p:cNvSpPr/>
          <p:nvPr/>
        </p:nvSpPr>
        <p:spPr>
          <a:xfrm>
            <a:off x="2891644" y="1446702"/>
            <a:ext cx="972108" cy="11161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rgbClr val="FF0000"/>
                </a:solidFill>
              </a:rPr>
              <a:t>CPU</a:t>
            </a:r>
            <a:endParaRPr lang="en-US" dirty="0">
              <a:solidFill>
                <a:srgbClr val="FF0000"/>
              </a:solidFill>
            </a:endParaRPr>
          </a:p>
        </p:txBody>
      </p:sp>
      <p:sp>
        <p:nvSpPr>
          <p:cNvPr id="13" name="Akciógomb: Tovább vagy Következő 12">
            <a:hlinkClick r:id="rId3" action="ppaction://hlinkfile" highlightClick="1"/>
          </p:cNvPr>
          <p:cNvSpPr/>
          <p:nvPr/>
        </p:nvSpPr>
        <p:spPr>
          <a:xfrm>
            <a:off x="11294747" y="5628754"/>
            <a:ext cx="684076" cy="100811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64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txBox="1">
            <a:spLocks noChangeArrowheads="1"/>
          </p:cNvSpPr>
          <p:nvPr/>
        </p:nvSpPr>
        <p:spPr>
          <a:xfrm>
            <a:off x="1045029" y="2286000"/>
            <a:ext cx="1013677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sz="5400" b="1" dirty="0">
                <a:solidFill>
                  <a:srgbClr val="FF0000"/>
                </a:solidFill>
              </a:rPr>
              <a:t>Képnézegető és </a:t>
            </a:r>
            <a:endParaRPr lang="hu-HU" sz="5400" b="1" dirty="0" smtClean="0">
              <a:solidFill>
                <a:srgbClr val="FF0000"/>
              </a:solidFill>
            </a:endParaRPr>
          </a:p>
          <a:p>
            <a:pPr fontAlgn="auto">
              <a:spcAft>
                <a:spcPts val="0"/>
              </a:spcAft>
              <a:defRPr/>
            </a:pPr>
            <a:r>
              <a:rPr lang="hu-HU" sz="5400" b="1" dirty="0" smtClean="0">
                <a:solidFill>
                  <a:srgbClr val="FF0000"/>
                </a:solidFill>
              </a:rPr>
              <a:t>nemlineáris </a:t>
            </a:r>
            <a:r>
              <a:rPr lang="hu-HU" sz="5400" b="1" dirty="0">
                <a:solidFill>
                  <a:srgbClr val="FF0000"/>
                </a:solidFill>
              </a:rPr>
              <a:t>2D képeffektusok</a:t>
            </a:r>
          </a:p>
        </p:txBody>
      </p:sp>
      <p:sp>
        <p:nvSpPr>
          <p:cNvPr id="5" name="Rectangle 1027"/>
          <p:cNvSpPr txBox="1">
            <a:spLocks noChangeArrowheads="1"/>
          </p:cNvSpPr>
          <p:nvPr/>
        </p:nvSpPr>
        <p:spPr>
          <a:xfrm>
            <a:off x="3051970" y="3780863"/>
            <a:ext cx="6122894" cy="15822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hu-HU" altLang="hu-HU" dirty="0" err="1"/>
              <a:t>Szirmay-Kalos</a:t>
            </a:r>
            <a:r>
              <a:rPr lang="hu-HU" altLang="hu-HU" dirty="0"/>
              <a:t> László</a:t>
            </a:r>
          </a:p>
        </p:txBody>
      </p:sp>
      <p:sp>
        <p:nvSpPr>
          <p:cNvPr id="7" name="Téglalap 6"/>
          <p:cNvSpPr>
            <a:spLocks noChangeArrowheads="1"/>
          </p:cNvSpPr>
          <p:nvPr/>
        </p:nvSpPr>
        <p:spPr bwMode="auto">
          <a:xfrm>
            <a:off x="178543" y="165906"/>
            <a:ext cx="5605229"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2000" i="1" dirty="0">
                <a:latin typeface="+mn-lt"/>
              </a:rPr>
              <a:t>“</a:t>
            </a:r>
            <a:r>
              <a:rPr lang="en-US" sz="2000" i="1" dirty="0"/>
              <a:t>The message of this lecture is that black holes </a:t>
            </a:r>
            <a:r>
              <a:rPr lang="en-US" sz="2000" i="1" dirty="0" err="1"/>
              <a:t>ain’t</a:t>
            </a:r>
            <a:r>
              <a:rPr lang="en-US" sz="2000" i="1" dirty="0"/>
              <a:t> as black as they are painted. So if you feel you are in a black hole, don’t give up – there’s a way out</a:t>
            </a:r>
            <a:r>
              <a:rPr lang="en-US" sz="2000" dirty="0"/>
              <a:t>.” </a:t>
            </a:r>
            <a:br>
              <a:rPr lang="en-US" sz="2000" dirty="0"/>
            </a:br>
            <a:r>
              <a:rPr lang="hu-HU" sz="2000" dirty="0"/>
              <a:t>                                                             </a:t>
            </a:r>
            <a:r>
              <a:rPr lang="en-US" sz="2000" i="1" dirty="0"/>
              <a:t>Stephen Hawking</a:t>
            </a:r>
            <a:r>
              <a:rPr lang="en-US" altLang="en-US" sz="2000" i="1" dirty="0">
                <a:latin typeface="+mn-lt"/>
              </a:rPr>
              <a:t> </a:t>
            </a:r>
          </a:p>
        </p:txBody>
      </p:sp>
      <p:sp>
        <p:nvSpPr>
          <p:cNvPr id="8" name="AutoShape 2" descr="https://online.vik.bme.hu/pluginfile.php/107619/mod_url/intro/kepeffektusok.gif"/>
          <p:cNvSpPr>
            <a:spLocks noChangeAspect="1" noChangeArrowheads="1"/>
          </p:cNvSpPr>
          <p:nvPr/>
        </p:nvSpPr>
        <p:spPr bwMode="auto">
          <a:xfrm>
            <a:off x="1679575" y="-1036638"/>
            <a:ext cx="882015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online.vik.bme.hu/pluginfile.php/107619/mod_url/intro/kepeffektusok.gif"/>
          <p:cNvSpPr>
            <a:spLocks noChangeAspect="1" noChangeArrowheads="1"/>
          </p:cNvSpPr>
          <p:nvPr/>
        </p:nvSpPr>
        <p:spPr bwMode="auto">
          <a:xfrm>
            <a:off x="1831975" y="-884238"/>
            <a:ext cx="882015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https://online.vik.bme.hu/pluginfile.php/107619/mod_url/intro/kepeffektusok.gif"/>
          <p:cNvSpPr>
            <a:spLocks noChangeAspect="1" noChangeArrowheads="1"/>
          </p:cNvSpPr>
          <p:nvPr/>
        </p:nvSpPr>
        <p:spPr bwMode="auto">
          <a:xfrm>
            <a:off x="1984375" y="-731838"/>
            <a:ext cx="8820150" cy="2171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37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6" y="4397829"/>
            <a:ext cx="11103428" cy="23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537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mboid 4"/>
          <p:cNvSpPr/>
          <p:nvPr/>
        </p:nvSpPr>
        <p:spPr>
          <a:xfrm rot="5400000">
            <a:off x="7320136" y="2329186"/>
            <a:ext cx="4284476" cy="972108"/>
          </a:xfrm>
          <a:prstGeom prst="parallelogram">
            <a:avLst>
              <a:gd name="adj" fmla="val 1581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zövegdoboz 6"/>
          <p:cNvSpPr txBox="1"/>
          <p:nvPr/>
        </p:nvSpPr>
        <p:spPr>
          <a:xfrm>
            <a:off x="1787701" y="3168681"/>
            <a:ext cx="864339" cy="369332"/>
          </a:xfrm>
          <a:prstGeom prst="rect">
            <a:avLst/>
          </a:prstGeom>
          <a:noFill/>
        </p:spPr>
        <p:txBody>
          <a:bodyPr wrap="none" rtlCol="0">
            <a:spAutoFit/>
          </a:bodyPr>
          <a:lstStyle/>
          <a:p>
            <a:r>
              <a:rPr lang="hu-HU" sz="1800" dirty="0"/>
              <a:t>(</a:t>
            </a:r>
            <a:r>
              <a:rPr lang="hu-HU" sz="1800" dirty="0" err="1"/>
              <a:t>vl</a:t>
            </a:r>
            <a:r>
              <a:rPr lang="hu-HU" sz="1800" dirty="0"/>
              <a:t>, vb)</a:t>
            </a:r>
            <a:endParaRPr lang="en-US" sz="1800" dirty="0"/>
          </a:p>
        </p:txBody>
      </p:sp>
      <p:sp>
        <p:nvSpPr>
          <p:cNvPr id="8" name="Szövegdoboz 7"/>
          <p:cNvSpPr txBox="1"/>
          <p:nvPr/>
        </p:nvSpPr>
        <p:spPr>
          <a:xfrm>
            <a:off x="2831094" y="2027399"/>
            <a:ext cx="816634" cy="369332"/>
          </a:xfrm>
          <a:prstGeom prst="rect">
            <a:avLst/>
          </a:prstGeom>
          <a:noFill/>
        </p:spPr>
        <p:txBody>
          <a:bodyPr wrap="none" rtlCol="0">
            <a:spAutoFit/>
          </a:bodyPr>
          <a:lstStyle/>
          <a:p>
            <a:r>
              <a:rPr lang="hu-HU" sz="1800" dirty="0"/>
              <a:t>(</a:t>
            </a:r>
            <a:r>
              <a:rPr lang="hu-HU" sz="1800" dirty="0" err="1"/>
              <a:t>vr</a:t>
            </a:r>
            <a:r>
              <a:rPr lang="hu-HU" sz="1800" dirty="0"/>
              <a:t>, </a:t>
            </a:r>
            <a:r>
              <a:rPr lang="hu-HU" sz="1800" dirty="0" err="1"/>
              <a:t>vt</a:t>
            </a:r>
            <a:r>
              <a:rPr lang="hu-HU" sz="1800" dirty="0"/>
              <a:t>)</a:t>
            </a:r>
            <a:endParaRPr lang="en-US" sz="1800" dirty="0"/>
          </a:p>
        </p:txBody>
      </p:sp>
      <p:sp>
        <p:nvSpPr>
          <p:cNvPr id="9" name="Szövegdoboz 8"/>
          <p:cNvSpPr txBox="1"/>
          <p:nvPr/>
        </p:nvSpPr>
        <p:spPr>
          <a:xfrm>
            <a:off x="3647728" y="3406795"/>
            <a:ext cx="1390124" cy="646331"/>
          </a:xfrm>
          <a:prstGeom prst="rect">
            <a:avLst/>
          </a:prstGeom>
          <a:noFill/>
        </p:spPr>
        <p:txBody>
          <a:bodyPr wrap="none" rtlCol="0">
            <a:spAutoFit/>
          </a:bodyPr>
          <a:lstStyle/>
          <a:p>
            <a:r>
              <a:rPr lang="hu-HU" sz="1800" dirty="0"/>
              <a:t>NDC: (-1,</a:t>
            </a:r>
            <a:r>
              <a:rPr lang="hu-HU" sz="1800" dirty="0" err="1"/>
              <a:t>-1</a:t>
            </a:r>
            <a:r>
              <a:rPr lang="hu-HU" sz="1800" dirty="0"/>
              <a:t>)</a:t>
            </a:r>
          </a:p>
          <a:p>
            <a:r>
              <a:rPr lang="hu-HU" sz="1800" dirty="0" err="1"/>
              <a:t>Tex</a:t>
            </a:r>
            <a:r>
              <a:rPr lang="hu-HU" sz="1800" dirty="0"/>
              <a:t>: (0,</a:t>
            </a:r>
            <a:r>
              <a:rPr lang="hu-HU" sz="1800" dirty="0" err="1"/>
              <a:t>0</a:t>
            </a:r>
            <a:r>
              <a:rPr lang="hu-HU" sz="1800" dirty="0"/>
              <a:t>)</a:t>
            </a:r>
            <a:endParaRPr lang="en-US" sz="1800" dirty="0"/>
          </a:p>
        </p:txBody>
      </p:sp>
      <p:sp>
        <p:nvSpPr>
          <p:cNvPr id="10" name="Szövegdoboz 9"/>
          <p:cNvSpPr txBox="1"/>
          <p:nvPr/>
        </p:nvSpPr>
        <p:spPr>
          <a:xfrm>
            <a:off x="3843994" y="1565735"/>
            <a:ext cx="1495922" cy="646331"/>
          </a:xfrm>
          <a:prstGeom prst="rect">
            <a:avLst/>
          </a:prstGeom>
          <a:noFill/>
        </p:spPr>
        <p:txBody>
          <a:bodyPr wrap="none" rtlCol="0">
            <a:spAutoFit/>
          </a:bodyPr>
          <a:lstStyle/>
          <a:p>
            <a:r>
              <a:rPr lang="hu-HU" sz="1800" dirty="0"/>
              <a:t>NDC: (+1,+</a:t>
            </a:r>
            <a:r>
              <a:rPr lang="hu-HU" sz="1800" dirty="0" err="1"/>
              <a:t>1</a:t>
            </a:r>
            <a:r>
              <a:rPr lang="hu-HU" sz="1800" dirty="0"/>
              <a:t>)</a:t>
            </a:r>
          </a:p>
          <a:p>
            <a:r>
              <a:rPr lang="hu-HU" sz="1800" dirty="0" err="1"/>
              <a:t>Tex</a:t>
            </a:r>
            <a:r>
              <a:rPr lang="hu-HU" sz="1800" dirty="0"/>
              <a:t>: (1,</a:t>
            </a:r>
            <a:r>
              <a:rPr lang="hu-HU" sz="1800" dirty="0" err="1"/>
              <a:t>1</a:t>
            </a:r>
            <a:r>
              <a:rPr lang="hu-HU" sz="1800" dirty="0"/>
              <a:t>)</a:t>
            </a:r>
            <a:endParaRPr lang="en-US" sz="1800" dirty="0"/>
          </a:p>
        </p:txBody>
      </p:sp>
      <p:sp>
        <p:nvSpPr>
          <p:cNvPr id="13" name="Szövegdoboz 12"/>
          <p:cNvSpPr txBox="1"/>
          <p:nvPr/>
        </p:nvSpPr>
        <p:spPr>
          <a:xfrm>
            <a:off x="9948429" y="1726773"/>
            <a:ext cx="774571" cy="461665"/>
          </a:xfrm>
          <a:prstGeom prst="rect">
            <a:avLst/>
          </a:prstGeom>
          <a:noFill/>
        </p:spPr>
        <p:txBody>
          <a:bodyPr wrap="none" rtlCol="0">
            <a:spAutoFit/>
          </a:bodyPr>
          <a:lstStyle/>
          <a:p>
            <a:r>
              <a:rPr lang="hu-HU" dirty="0"/>
              <a:t>(1,</a:t>
            </a:r>
            <a:r>
              <a:rPr lang="hu-HU" dirty="0" err="1"/>
              <a:t>1</a:t>
            </a:r>
            <a:r>
              <a:rPr lang="hu-HU" dirty="0"/>
              <a:t>)</a:t>
            </a:r>
            <a:endParaRPr lang="en-US" dirty="0"/>
          </a:p>
        </p:txBody>
      </p:sp>
      <p:sp>
        <p:nvSpPr>
          <p:cNvPr id="14" name="Szövegdoboz 13"/>
          <p:cNvSpPr txBox="1"/>
          <p:nvPr/>
        </p:nvSpPr>
        <p:spPr>
          <a:xfrm>
            <a:off x="8638728" y="3653016"/>
            <a:ext cx="774571" cy="461665"/>
          </a:xfrm>
          <a:prstGeom prst="rect">
            <a:avLst/>
          </a:prstGeom>
          <a:noFill/>
        </p:spPr>
        <p:txBody>
          <a:bodyPr wrap="none" rtlCol="0">
            <a:spAutoFit/>
          </a:bodyPr>
          <a:lstStyle/>
          <a:p>
            <a:r>
              <a:rPr lang="hu-HU" dirty="0"/>
              <a:t>(0,</a:t>
            </a:r>
            <a:r>
              <a:rPr lang="hu-HU" dirty="0" err="1"/>
              <a:t>0</a:t>
            </a:r>
            <a:r>
              <a:rPr lang="hu-HU" dirty="0"/>
              <a:t>)</a:t>
            </a:r>
            <a:endParaRPr lang="en-US" dirty="0"/>
          </a:p>
        </p:txBody>
      </p:sp>
      <p:cxnSp>
        <p:nvCxnSpPr>
          <p:cNvPr id="16" name="Egyenes összekötő nyíllal 15"/>
          <p:cNvCxnSpPr/>
          <p:nvPr/>
        </p:nvCxnSpPr>
        <p:spPr>
          <a:xfrm flipV="1">
            <a:off x="2219870" y="252699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2392513" y="4172036"/>
            <a:ext cx="877163" cy="646331"/>
          </a:xfrm>
          <a:prstGeom prst="rect">
            <a:avLst/>
          </a:prstGeom>
          <a:noFill/>
        </p:spPr>
        <p:txBody>
          <a:bodyPr wrap="none" rtlCol="0">
            <a:spAutoFit/>
          </a:bodyPr>
          <a:lstStyle/>
          <a:p>
            <a:pPr algn="ctr"/>
            <a:r>
              <a:rPr lang="hu-HU" sz="1800" dirty="0" err="1"/>
              <a:t>Screen</a:t>
            </a:r>
            <a:r>
              <a:rPr lang="hu-HU" sz="1800" dirty="0"/>
              <a:t>:</a:t>
            </a:r>
          </a:p>
          <a:p>
            <a:pPr algn="ctr"/>
            <a:r>
              <a:rPr lang="hu-HU" sz="1800" dirty="0" err="1"/>
              <a:t>pixels</a:t>
            </a:r>
            <a:endParaRPr lang="en-US" sz="1800" dirty="0"/>
          </a:p>
        </p:txBody>
      </p:sp>
      <p:sp>
        <p:nvSpPr>
          <p:cNvPr id="23" name="Szövegdoboz 22"/>
          <p:cNvSpPr txBox="1"/>
          <p:nvPr/>
        </p:nvSpPr>
        <p:spPr>
          <a:xfrm>
            <a:off x="3736477" y="3993653"/>
            <a:ext cx="1261884" cy="923330"/>
          </a:xfrm>
          <a:prstGeom prst="rect">
            <a:avLst/>
          </a:prstGeom>
          <a:noFill/>
        </p:spPr>
        <p:txBody>
          <a:bodyPr wrap="none" rtlCol="0">
            <a:spAutoFit/>
          </a:bodyPr>
          <a:lstStyle/>
          <a:p>
            <a:pPr algn="ctr"/>
            <a:r>
              <a:rPr lang="hu-HU" sz="1800" dirty="0" err="1"/>
              <a:t>Full</a:t>
            </a:r>
            <a:r>
              <a:rPr lang="hu-HU" sz="1800" dirty="0"/>
              <a:t> </a:t>
            </a:r>
            <a:r>
              <a:rPr lang="hu-HU" sz="1800" dirty="0" err="1"/>
              <a:t>screen</a:t>
            </a:r>
            <a:r>
              <a:rPr lang="hu-HU" sz="1800" dirty="0"/>
              <a:t> </a:t>
            </a:r>
          </a:p>
          <a:p>
            <a:pPr algn="ctr"/>
            <a:r>
              <a:rPr lang="hu-HU" sz="1800" dirty="0" err="1"/>
              <a:t>Textured</a:t>
            </a:r>
            <a:endParaRPr lang="hu-HU" sz="1800" dirty="0"/>
          </a:p>
          <a:p>
            <a:pPr algn="ctr"/>
            <a:r>
              <a:rPr lang="hu-HU" sz="1800" dirty="0" err="1"/>
              <a:t>quad</a:t>
            </a:r>
            <a:endParaRPr lang="hu-HU" sz="1800" dirty="0"/>
          </a:p>
        </p:txBody>
      </p:sp>
      <p:sp>
        <p:nvSpPr>
          <p:cNvPr id="24" name="Szövegdoboz 23"/>
          <p:cNvSpPr txBox="1"/>
          <p:nvPr/>
        </p:nvSpPr>
        <p:spPr>
          <a:xfrm>
            <a:off x="5474652" y="2630575"/>
            <a:ext cx="756938" cy="461665"/>
          </a:xfrm>
          <a:prstGeom prst="rect">
            <a:avLst/>
          </a:prstGeom>
          <a:noFill/>
        </p:spPr>
        <p:txBody>
          <a:bodyPr wrap="none" rtlCol="0">
            <a:spAutoFit/>
          </a:bodyPr>
          <a:lstStyle/>
          <a:p>
            <a:pPr algn="ctr"/>
            <a:r>
              <a:rPr lang="hu-HU" dirty="0"/>
              <a:t>(</a:t>
            </a:r>
            <a:r>
              <a:rPr lang="hu-HU" i="1" dirty="0"/>
              <a:t>u,v</a:t>
            </a:r>
            <a:r>
              <a:rPr lang="hu-HU" dirty="0"/>
              <a:t>)</a:t>
            </a:r>
            <a:endParaRPr lang="en-US" dirty="0"/>
          </a:p>
        </p:txBody>
      </p:sp>
      <p:sp>
        <p:nvSpPr>
          <p:cNvPr id="25" name="Szövegdoboz 24"/>
          <p:cNvSpPr txBox="1"/>
          <p:nvPr/>
        </p:nvSpPr>
        <p:spPr>
          <a:xfrm>
            <a:off x="9063248" y="2645461"/>
            <a:ext cx="853118" cy="523220"/>
          </a:xfrm>
          <a:prstGeom prst="rect">
            <a:avLst/>
          </a:prstGeom>
          <a:noFill/>
        </p:spPr>
        <p:txBody>
          <a:bodyPr wrap="none" rtlCol="0">
            <a:spAutoFit/>
          </a:bodyPr>
          <a:lstStyle/>
          <a:p>
            <a:pPr algn="ctr"/>
            <a:r>
              <a:rPr lang="hu-HU" sz="2800" dirty="0"/>
              <a:t>(</a:t>
            </a:r>
            <a:r>
              <a:rPr lang="hu-HU" sz="2800" i="1" dirty="0"/>
              <a:t>u,v</a:t>
            </a:r>
            <a:r>
              <a:rPr lang="hu-HU" sz="2800" dirty="0"/>
              <a:t>)</a:t>
            </a:r>
            <a:endParaRPr lang="en-US" sz="2800" dirty="0"/>
          </a:p>
        </p:txBody>
      </p:sp>
      <p:sp>
        <p:nvSpPr>
          <p:cNvPr id="26" name="Szövegdoboz 25"/>
          <p:cNvSpPr txBox="1"/>
          <p:nvPr/>
        </p:nvSpPr>
        <p:spPr>
          <a:xfrm>
            <a:off x="5182135" y="4250100"/>
            <a:ext cx="1300356" cy="646331"/>
          </a:xfrm>
          <a:prstGeom prst="rect">
            <a:avLst/>
          </a:prstGeom>
          <a:noFill/>
        </p:spPr>
        <p:txBody>
          <a:bodyPr wrap="none" rtlCol="0">
            <a:spAutoFit/>
          </a:bodyPr>
          <a:lstStyle/>
          <a:p>
            <a:pPr algn="ctr"/>
            <a:r>
              <a:rPr lang="hu-HU" sz="1800" dirty="0" err="1"/>
              <a:t>Interpolated</a:t>
            </a:r>
            <a:endParaRPr lang="hu-HU" sz="1800" dirty="0"/>
          </a:p>
          <a:p>
            <a:pPr algn="ctr"/>
            <a:r>
              <a:rPr lang="hu-HU" sz="1800" dirty="0" err="1"/>
              <a:t>texCoord</a:t>
            </a:r>
            <a:endParaRPr lang="hu-HU" sz="1800" dirty="0"/>
          </a:p>
        </p:txBody>
      </p:sp>
      <p:sp>
        <p:nvSpPr>
          <p:cNvPr id="27" name="Szövegdoboz 26"/>
          <p:cNvSpPr txBox="1"/>
          <p:nvPr/>
        </p:nvSpPr>
        <p:spPr>
          <a:xfrm>
            <a:off x="8835910" y="4516138"/>
            <a:ext cx="886718" cy="369332"/>
          </a:xfrm>
          <a:prstGeom prst="rect">
            <a:avLst/>
          </a:prstGeom>
          <a:noFill/>
        </p:spPr>
        <p:txBody>
          <a:bodyPr wrap="none" rtlCol="0">
            <a:spAutoFit/>
          </a:bodyPr>
          <a:lstStyle/>
          <a:p>
            <a:pPr algn="ctr"/>
            <a:r>
              <a:rPr lang="hu-HU" sz="1800" dirty="0" err="1"/>
              <a:t>Texture</a:t>
            </a:r>
            <a:endParaRPr lang="hu-HU" sz="1800" dirty="0"/>
          </a:p>
        </p:txBody>
      </p:sp>
      <p:sp>
        <p:nvSpPr>
          <p:cNvPr id="3" name="Romboid 2"/>
          <p:cNvSpPr/>
          <p:nvPr/>
        </p:nvSpPr>
        <p:spPr>
          <a:xfrm rot="5400000">
            <a:off x="1019436" y="224086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omboid 3"/>
          <p:cNvSpPr/>
          <p:nvPr/>
        </p:nvSpPr>
        <p:spPr>
          <a:xfrm rot="5400000">
            <a:off x="2459596" y="225717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omboid 5"/>
          <p:cNvSpPr/>
          <p:nvPr/>
        </p:nvSpPr>
        <p:spPr>
          <a:xfrm rot="5400000">
            <a:off x="3683732" y="2329186"/>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Ellipszis 19"/>
          <p:cNvSpPr/>
          <p:nvPr/>
        </p:nvSpPr>
        <p:spPr>
          <a:xfrm>
            <a:off x="2567609" y="3248980"/>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zis 28"/>
          <p:cNvSpPr/>
          <p:nvPr/>
        </p:nvSpPr>
        <p:spPr>
          <a:xfrm>
            <a:off x="3558201" y="2054251"/>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lipszis 29"/>
          <p:cNvSpPr/>
          <p:nvPr/>
        </p:nvSpPr>
        <p:spPr>
          <a:xfrm>
            <a:off x="4998362" y="2074343"/>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llipszis 30"/>
          <p:cNvSpPr/>
          <p:nvPr/>
        </p:nvSpPr>
        <p:spPr>
          <a:xfrm>
            <a:off x="4026253" y="3230950"/>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églalap 10"/>
          <p:cNvSpPr/>
          <p:nvPr/>
        </p:nvSpPr>
        <p:spPr>
          <a:xfrm>
            <a:off x="1700614" y="5231968"/>
            <a:ext cx="7578655" cy="1631216"/>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layout(location = 0) in vec2 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Attrib</a:t>
            </a:r>
            <a:r>
              <a:rPr lang="en-US" sz="1600" b="1" dirty="0">
                <a:latin typeface="Courier New" panose="02070309020205020404" pitchFamily="49" charset="0"/>
                <a:cs typeface="Courier New" panose="02070309020205020404" pitchFamily="49" charset="0"/>
              </a:rPr>
              <a:t> Array 0</a:t>
            </a:r>
          </a:p>
          <a:p>
            <a:r>
              <a:rPr lang="en-US" sz="1600" b="1" dirty="0">
                <a:solidFill>
                  <a:srgbClr val="FF0000"/>
                </a:solidFill>
                <a:latin typeface="Courier New" panose="02070309020205020404" pitchFamily="49" charset="0"/>
                <a:cs typeface="Courier New" panose="02070309020205020404" pitchFamily="49" charset="0"/>
              </a:rPr>
              <a:t>out vec2 </a:t>
            </a:r>
            <a:r>
              <a:rPr lang="hu-HU" sz="1600" b="1" dirty="0" err="1">
                <a:solidFill>
                  <a:srgbClr val="FF0000"/>
                </a:solidFill>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output attribute</a:t>
            </a:r>
          </a:p>
          <a:p>
            <a:endParaRPr lang="en-US" sz="4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vp</a:t>
            </a:r>
            <a:r>
              <a:rPr lang="en-US" sz="1600" b="1" dirty="0">
                <a:latin typeface="Courier New" panose="02070309020205020404" pitchFamily="49" charset="0"/>
                <a:cs typeface="Courier New" panose="02070309020205020404" pitchFamily="49" charset="0"/>
              </a:rPr>
              <a:t> + vec2(1, 1)) / 2;</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clipping to texture space</a:t>
            </a:r>
          </a:p>
          <a:p>
            <a:r>
              <a:rPr lang="hu-HU"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gl_Position</a:t>
            </a:r>
            <a:r>
              <a:rPr lang="en-US" sz="1600" b="1" dirty="0">
                <a:latin typeface="Courier New" panose="02070309020205020404" pitchFamily="49" charset="0"/>
                <a:cs typeface="Courier New" panose="02070309020205020404" pitchFamily="49" charset="0"/>
              </a:rPr>
              <a:t> = vec4(v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.x, 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.y, 0, 1);</a:t>
            </a:r>
            <a:endParaRPr lang="hu-HU"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8256749" y="-89955"/>
            <a:ext cx="3995934" cy="1143000"/>
          </a:xfrm>
        </p:spPr>
        <p:txBody>
          <a:bodyPr/>
          <a:lstStyle/>
          <a:p>
            <a:r>
              <a:rPr lang="en-US" dirty="0" smtClean="0">
                <a:solidFill>
                  <a:srgbClr val="FF0000"/>
                </a:solidFill>
              </a:rPr>
              <a:t>K</a:t>
            </a:r>
            <a:r>
              <a:rPr lang="hu-HU" dirty="0" err="1" smtClean="0">
                <a:solidFill>
                  <a:srgbClr val="FF0000"/>
                </a:solidFill>
              </a:rPr>
              <a:t>épnézegető</a:t>
            </a:r>
            <a:endParaRPr lang="en-US" dirty="0">
              <a:solidFill>
                <a:srgbClr val="FF0000"/>
              </a:solidFill>
            </a:endParaRPr>
          </a:p>
        </p:txBody>
      </p:sp>
      <p:sp>
        <p:nvSpPr>
          <p:cNvPr id="12" name="Téglalap 11"/>
          <p:cNvSpPr/>
          <p:nvPr/>
        </p:nvSpPr>
        <p:spPr>
          <a:xfrm>
            <a:off x="172794" y="127405"/>
            <a:ext cx="8083955" cy="584775"/>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hu-HU" sz="1600" b="1" dirty="0" err="1">
                <a:latin typeface="Courier New" panose="02070309020205020404" pitchFamily="49" charset="0"/>
                <a:cs typeface="Courier New" panose="02070309020205020404" pitchFamily="49" charset="0"/>
              </a:rPr>
              <a:t>float</a:t>
            </a:r>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vtx</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{-1,-1, 1,-1, 1,1, -1, 1};</a:t>
            </a:r>
            <a:endParaRPr lang="hu-HU"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glBufferData</a:t>
            </a:r>
            <a:r>
              <a:rPr lang="en-US" sz="1600" b="1" dirty="0">
                <a:latin typeface="Courier New" panose="02070309020205020404" pitchFamily="49" charset="0"/>
                <a:cs typeface="Courier New" panose="02070309020205020404" pitchFamily="49" charset="0"/>
              </a:rPr>
              <a:t>(GL_ARRAY_BUFFER,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vtx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vtx</a:t>
            </a:r>
            <a:r>
              <a:rPr lang="en-US" sz="1600" b="1" dirty="0">
                <a:latin typeface="Courier New" panose="02070309020205020404" pitchFamily="49" charset="0"/>
                <a:cs typeface="Courier New" panose="02070309020205020404" pitchFamily="49" charset="0"/>
              </a:rPr>
              <a:t>, GL_STATIC_DRAW);   </a:t>
            </a:r>
          </a:p>
        </p:txBody>
      </p:sp>
      <p:sp>
        <p:nvSpPr>
          <p:cNvPr id="32" name="Téglalap 31"/>
          <p:cNvSpPr/>
          <p:nvPr/>
        </p:nvSpPr>
        <p:spPr>
          <a:xfrm>
            <a:off x="6469805" y="3049264"/>
            <a:ext cx="5643818" cy="1661993"/>
          </a:xfrm>
          <a:prstGeom prst="rect">
            <a:avLst/>
          </a:prstGeom>
          <a:solidFill>
            <a:schemeClr val="accent5">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uniform 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a:solidFill>
                  <a:srgbClr val="FF0000"/>
                </a:solidFill>
                <a:latin typeface="Courier New" panose="02070309020205020404" pitchFamily="49" charset="0"/>
                <a:cs typeface="Courier New" panose="02070309020205020404" pitchFamily="49" charset="0"/>
              </a:rPr>
              <a:t>in vec2 </a:t>
            </a:r>
            <a:r>
              <a:rPr lang="en-US" sz="1600" b="1" dirty="0" err="1">
                <a:solidFill>
                  <a:srgbClr val="FF0000"/>
                </a:solidFill>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out vec4 </a:t>
            </a:r>
            <a:r>
              <a:rPr lang="en-US" sz="1600" b="1" dirty="0" smtClean="0">
                <a:latin typeface="Courier New" panose="02070309020205020404" pitchFamily="49" charset="0"/>
                <a:cs typeface="Courier New" panose="02070309020205020404" pitchFamily="49" charset="0"/>
              </a:rPr>
              <a:t>frag</a:t>
            </a:r>
            <a:r>
              <a:rPr lang="hu-HU" sz="1600" b="1" dirty="0" smtClean="0">
                <a:latin typeface="Courier New" panose="02070309020205020404" pitchFamily="49" charset="0"/>
                <a:cs typeface="Courier New" panose="02070309020205020404" pitchFamily="49" charset="0"/>
              </a:rPr>
              <a:t>ment</a:t>
            </a:r>
            <a:r>
              <a:rPr lang="en-US" sz="1600" b="1" dirty="0" smtClean="0">
                <a:latin typeface="Courier New" panose="02070309020205020404" pitchFamily="49" charset="0"/>
                <a:cs typeface="Courier New" panose="02070309020205020404" pitchFamily="49" charset="0"/>
              </a:rPr>
              <a:t>Color</a:t>
            </a:r>
            <a:r>
              <a:rPr lang="en-US" sz="1600" b="1" dirty="0">
                <a:latin typeface="Courier New" panose="02070309020205020404" pitchFamily="49" charset="0"/>
                <a:cs typeface="Courier New" panose="02070309020205020404" pitchFamily="49" charset="0"/>
              </a:rPr>
              <a:t>;</a:t>
            </a: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frag</a:t>
            </a:r>
            <a:r>
              <a:rPr lang="hu-HU" sz="1600" b="1" dirty="0" smtClean="0">
                <a:latin typeface="Courier New" panose="02070309020205020404" pitchFamily="49" charset="0"/>
                <a:cs typeface="Courier New" panose="02070309020205020404" pitchFamily="49" charset="0"/>
              </a:rPr>
              <a:t>ment</a:t>
            </a:r>
            <a:r>
              <a:rPr lang="en-US" sz="1600" b="1" dirty="0" smtClean="0">
                <a:latin typeface="Courier New" panose="02070309020205020404" pitchFamily="49" charset="0"/>
                <a:cs typeface="Courier New" panose="02070309020205020404" pitchFamily="49" charset="0"/>
              </a:rPr>
              <a:t>Color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texture(</a:t>
            </a:r>
            <a:r>
              <a:rPr lang="en-US" sz="1600" b="1" dirty="0" err="1" smtClean="0">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93065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mboid 2"/>
          <p:cNvSpPr/>
          <p:nvPr/>
        </p:nvSpPr>
        <p:spPr>
          <a:xfrm rot="5400000">
            <a:off x="7320136" y="2329186"/>
            <a:ext cx="4284476" cy="972108"/>
          </a:xfrm>
          <a:prstGeom prst="parallelogram">
            <a:avLst>
              <a:gd name="adj" fmla="val 1581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zövegdoboz 3"/>
          <p:cNvSpPr txBox="1"/>
          <p:nvPr/>
        </p:nvSpPr>
        <p:spPr>
          <a:xfrm>
            <a:off x="1787701" y="3168681"/>
            <a:ext cx="864339" cy="369332"/>
          </a:xfrm>
          <a:prstGeom prst="rect">
            <a:avLst/>
          </a:prstGeom>
          <a:noFill/>
        </p:spPr>
        <p:txBody>
          <a:bodyPr wrap="none" rtlCol="0">
            <a:spAutoFit/>
          </a:bodyPr>
          <a:lstStyle/>
          <a:p>
            <a:r>
              <a:rPr lang="hu-HU" sz="1800" dirty="0"/>
              <a:t>(</a:t>
            </a:r>
            <a:r>
              <a:rPr lang="hu-HU" sz="1800" dirty="0" err="1"/>
              <a:t>vl</a:t>
            </a:r>
            <a:r>
              <a:rPr lang="hu-HU" sz="1800" dirty="0"/>
              <a:t>, vb)</a:t>
            </a:r>
            <a:endParaRPr lang="en-US" sz="1800" dirty="0"/>
          </a:p>
        </p:txBody>
      </p:sp>
      <p:sp>
        <p:nvSpPr>
          <p:cNvPr id="5" name="Szövegdoboz 4"/>
          <p:cNvSpPr txBox="1"/>
          <p:nvPr/>
        </p:nvSpPr>
        <p:spPr>
          <a:xfrm>
            <a:off x="2831094" y="2027399"/>
            <a:ext cx="816634" cy="369332"/>
          </a:xfrm>
          <a:prstGeom prst="rect">
            <a:avLst/>
          </a:prstGeom>
          <a:noFill/>
        </p:spPr>
        <p:txBody>
          <a:bodyPr wrap="none" rtlCol="0">
            <a:spAutoFit/>
          </a:bodyPr>
          <a:lstStyle/>
          <a:p>
            <a:r>
              <a:rPr lang="hu-HU" sz="1800" dirty="0"/>
              <a:t>(</a:t>
            </a:r>
            <a:r>
              <a:rPr lang="hu-HU" sz="1800" dirty="0" err="1"/>
              <a:t>vr</a:t>
            </a:r>
            <a:r>
              <a:rPr lang="hu-HU" sz="1800" dirty="0"/>
              <a:t>, </a:t>
            </a:r>
            <a:r>
              <a:rPr lang="hu-HU" sz="1800" dirty="0" err="1"/>
              <a:t>vt</a:t>
            </a:r>
            <a:r>
              <a:rPr lang="hu-HU" sz="1800" dirty="0"/>
              <a:t>)</a:t>
            </a:r>
            <a:endParaRPr lang="en-US" sz="1800" dirty="0"/>
          </a:p>
        </p:txBody>
      </p:sp>
      <p:sp>
        <p:nvSpPr>
          <p:cNvPr id="6" name="Szövegdoboz 5"/>
          <p:cNvSpPr txBox="1"/>
          <p:nvPr/>
        </p:nvSpPr>
        <p:spPr>
          <a:xfrm>
            <a:off x="3647728" y="3406795"/>
            <a:ext cx="1390124" cy="646331"/>
          </a:xfrm>
          <a:prstGeom prst="rect">
            <a:avLst/>
          </a:prstGeom>
          <a:noFill/>
        </p:spPr>
        <p:txBody>
          <a:bodyPr wrap="none" rtlCol="0">
            <a:spAutoFit/>
          </a:bodyPr>
          <a:lstStyle/>
          <a:p>
            <a:r>
              <a:rPr lang="hu-HU" sz="1800" dirty="0"/>
              <a:t>NDC: (-1,</a:t>
            </a:r>
            <a:r>
              <a:rPr lang="hu-HU" sz="1800" dirty="0" err="1"/>
              <a:t>-1</a:t>
            </a:r>
            <a:r>
              <a:rPr lang="hu-HU" sz="1800" dirty="0"/>
              <a:t>)</a:t>
            </a:r>
          </a:p>
          <a:p>
            <a:r>
              <a:rPr lang="hu-HU" sz="1800" dirty="0" err="1"/>
              <a:t>Tex</a:t>
            </a:r>
            <a:r>
              <a:rPr lang="hu-HU" sz="1800" dirty="0"/>
              <a:t>: (0,</a:t>
            </a:r>
            <a:r>
              <a:rPr lang="hu-HU" sz="1800" dirty="0" err="1"/>
              <a:t>0</a:t>
            </a:r>
            <a:r>
              <a:rPr lang="hu-HU" sz="1800" dirty="0"/>
              <a:t>)</a:t>
            </a:r>
            <a:endParaRPr lang="en-US" sz="1800" dirty="0"/>
          </a:p>
        </p:txBody>
      </p:sp>
      <p:sp>
        <p:nvSpPr>
          <p:cNvPr id="7" name="Szövegdoboz 6"/>
          <p:cNvSpPr txBox="1"/>
          <p:nvPr/>
        </p:nvSpPr>
        <p:spPr>
          <a:xfrm>
            <a:off x="3843994" y="1565735"/>
            <a:ext cx="1495922" cy="646331"/>
          </a:xfrm>
          <a:prstGeom prst="rect">
            <a:avLst/>
          </a:prstGeom>
          <a:noFill/>
        </p:spPr>
        <p:txBody>
          <a:bodyPr wrap="none" rtlCol="0">
            <a:spAutoFit/>
          </a:bodyPr>
          <a:lstStyle/>
          <a:p>
            <a:r>
              <a:rPr lang="hu-HU" sz="1800" dirty="0"/>
              <a:t>NDC: (+1,+</a:t>
            </a:r>
            <a:r>
              <a:rPr lang="hu-HU" sz="1800" dirty="0" err="1"/>
              <a:t>1</a:t>
            </a:r>
            <a:r>
              <a:rPr lang="hu-HU" sz="1800" dirty="0"/>
              <a:t>)</a:t>
            </a:r>
          </a:p>
          <a:p>
            <a:r>
              <a:rPr lang="hu-HU" sz="1800" dirty="0" err="1"/>
              <a:t>Tex</a:t>
            </a:r>
            <a:r>
              <a:rPr lang="hu-HU" sz="1800" dirty="0"/>
              <a:t>: (1,</a:t>
            </a:r>
            <a:r>
              <a:rPr lang="hu-HU" sz="1800" dirty="0" err="1"/>
              <a:t>1</a:t>
            </a:r>
            <a:r>
              <a:rPr lang="hu-HU" sz="1800" dirty="0"/>
              <a:t>)</a:t>
            </a:r>
            <a:endParaRPr lang="en-US" sz="1800" dirty="0"/>
          </a:p>
        </p:txBody>
      </p:sp>
      <p:sp>
        <p:nvSpPr>
          <p:cNvPr id="8" name="Szövegdoboz 7"/>
          <p:cNvSpPr txBox="1"/>
          <p:nvPr/>
        </p:nvSpPr>
        <p:spPr>
          <a:xfrm>
            <a:off x="9948429" y="1726773"/>
            <a:ext cx="774571" cy="461665"/>
          </a:xfrm>
          <a:prstGeom prst="rect">
            <a:avLst/>
          </a:prstGeom>
          <a:noFill/>
        </p:spPr>
        <p:txBody>
          <a:bodyPr wrap="none" rtlCol="0">
            <a:spAutoFit/>
          </a:bodyPr>
          <a:lstStyle/>
          <a:p>
            <a:r>
              <a:rPr lang="hu-HU" dirty="0"/>
              <a:t>(1,</a:t>
            </a:r>
            <a:r>
              <a:rPr lang="hu-HU" dirty="0" err="1"/>
              <a:t>1</a:t>
            </a:r>
            <a:r>
              <a:rPr lang="hu-HU" dirty="0"/>
              <a:t>)</a:t>
            </a:r>
            <a:endParaRPr lang="en-US" dirty="0"/>
          </a:p>
        </p:txBody>
      </p:sp>
      <p:sp>
        <p:nvSpPr>
          <p:cNvPr id="9" name="Szövegdoboz 8"/>
          <p:cNvSpPr txBox="1"/>
          <p:nvPr/>
        </p:nvSpPr>
        <p:spPr>
          <a:xfrm>
            <a:off x="8301003" y="3441382"/>
            <a:ext cx="774571" cy="461665"/>
          </a:xfrm>
          <a:prstGeom prst="rect">
            <a:avLst/>
          </a:prstGeom>
          <a:noFill/>
        </p:spPr>
        <p:txBody>
          <a:bodyPr wrap="none" rtlCol="0">
            <a:spAutoFit/>
          </a:bodyPr>
          <a:lstStyle/>
          <a:p>
            <a:r>
              <a:rPr lang="hu-HU" dirty="0"/>
              <a:t>(0,</a:t>
            </a:r>
            <a:r>
              <a:rPr lang="hu-HU" dirty="0" err="1"/>
              <a:t>0</a:t>
            </a:r>
            <a:r>
              <a:rPr lang="hu-HU" dirty="0"/>
              <a:t>)</a:t>
            </a:r>
            <a:endParaRPr lang="en-US" dirty="0"/>
          </a:p>
        </p:txBody>
      </p:sp>
      <p:cxnSp>
        <p:nvCxnSpPr>
          <p:cNvPr id="10" name="Egyenes összekötő nyíllal 9"/>
          <p:cNvCxnSpPr/>
          <p:nvPr/>
        </p:nvCxnSpPr>
        <p:spPr>
          <a:xfrm flipV="1">
            <a:off x="2219870" y="252699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7611558" y="1897138"/>
            <a:ext cx="1702355" cy="62985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2392513" y="4172036"/>
            <a:ext cx="877163" cy="646331"/>
          </a:xfrm>
          <a:prstGeom prst="rect">
            <a:avLst/>
          </a:prstGeom>
          <a:noFill/>
        </p:spPr>
        <p:txBody>
          <a:bodyPr wrap="none" rtlCol="0">
            <a:spAutoFit/>
          </a:bodyPr>
          <a:lstStyle/>
          <a:p>
            <a:pPr algn="ctr"/>
            <a:r>
              <a:rPr lang="hu-HU" sz="1800" dirty="0" err="1"/>
              <a:t>Screen</a:t>
            </a:r>
            <a:r>
              <a:rPr lang="hu-HU" sz="1800" dirty="0"/>
              <a:t>:</a:t>
            </a:r>
          </a:p>
          <a:p>
            <a:pPr algn="ctr"/>
            <a:r>
              <a:rPr lang="hu-HU" sz="1800" dirty="0" err="1"/>
              <a:t>pixels</a:t>
            </a:r>
            <a:endParaRPr lang="en-US" sz="1800" dirty="0"/>
          </a:p>
        </p:txBody>
      </p:sp>
      <p:sp>
        <p:nvSpPr>
          <p:cNvPr id="13" name="Szövegdoboz 12"/>
          <p:cNvSpPr txBox="1"/>
          <p:nvPr/>
        </p:nvSpPr>
        <p:spPr>
          <a:xfrm>
            <a:off x="3736477" y="3993653"/>
            <a:ext cx="1261884" cy="923330"/>
          </a:xfrm>
          <a:prstGeom prst="rect">
            <a:avLst/>
          </a:prstGeom>
          <a:noFill/>
        </p:spPr>
        <p:txBody>
          <a:bodyPr wrap="none" rtlCol="0">
            <a:spAutoFit/>
          </a:bodyPr>
          <a:lstStyle/>
          <a:p>
            <a:pPr algn="ctr"/>
            <a:r>
              <a:rPr lang="hu-HU" sz="1800" dirty="0" err="1"/>
              <a:t>Full</a:t>
            </a:r>
            <a:r>
              <a:rPr lang="hu-HU" sz="1800" dirty="0"/>
              <a:t> </a:t>
            </a:r>
            <a:r>
              <a:rPr lang="hu-HU" sz="1800" dirty="0" err="1"/>
              <a:t>screen</a:t>
            </a:r>
            <a:r>
              <a:rPr lang="hu-HU" sz="1800" dirty="0"/>
              <a:t> </a:t>
            </a:r>
          </a:p>
          <a:p>
            <a:pPr algn="ctr"/>
            <a:r>
              <a:rPr lang="hu-HU" sz="1800" dirty="0" err="1"/>
              <a:t>Textured</a:t>
            </a:r>
            <a:endParaRPr lang="hu-HU" sz="1800" dirty="0"/>
          </a:p>
          <a:p>
            <a:pPr algn="ctr"/>
            <a:r>
              <a:rPr lang="hu-HU" sz="1800" dirty="0" err="1"/>
              <a:t>quad</a:t>
            </a:r>
            <a:endParaRPr lang="hu-HU" sz="1800" dirty="0"/>
          </a:p>
        </p:txBody>
      </p:sp>
      <p:sp>
        <p:nvSpPr>
          <p:cNvPr id="14" name="Szövegdoboz 13"/>
          <p:cNvSpPr txBox="1"/>
          <p:nvPr/>
        </p:nvSpPr>
        <p:spPr>
          <a:xfrm>
            <a:off x="5474652" y="2630575"/>
            <a:ext cx="756938" cy="461665"/>
          </a:xfrm>
          <a:prstGeom prst="rect">
            <a:avLst/>
          </a:prstGeom>
          <a:noFill/>
        </p:spPr>
        <p:txBody>
          <a:bodyPr wrap="none" rtlCol="0">
            <a:spAutoFit/>
          </a:bodyPr>
          <a:lstStyle/>
          <a:p>
            <a:pPr algn="ctr"/>
            <a:r>
              <a:rPr lang="hu-HU" dirty="0"/>
              <a:t>(</a:t>
            </a:r>
            <a:r>
              <a:rPr lang="hu-HU" i="1" dirty="0"/>
              <a:t>u,v</a:t>
            </a:r>
            <a:r>
              <a:rPr lang="hu-HU" dirty="0"/>
              <a:t>)</a:t>
            </a:r>
            <a:endParaRPr lang="en-US" dirty="0"/>
          </a:p>
        </p:txBody>
      </p:sp>
      <p:sp>
        <p:nvSpPr>
          <p:cNvPr id="15" name="Szövegdoboz 14"/>
          <p:cNvSpPr txBox="1"/>
          <p:nvPr/>
        </p:nvSpPr>
        <p:spPr>
          <a:xfrm>
            <a:off x="8856278" y="1958213"/>
            <a:ext cx="1212191" cy="523220"/>
          </a:xfrm>
          <a:prstGeom prst="rect">
            <a:avLst/>
          </a:prstGeom>
          <a:noFill/>
        </p:spPr>
        <p:txBody>
          <a:bodyPr wrap="none" rtlCol="0">
            <a:spAutoFit/>
          </a:bodyPr>
          <a:lstStyle/>
          <a:p>
            <a:pPr algn="ctr"/>
            <a:r>
              <a:rPr lang="hu-HU" sz="2800" dirty="0"/>
              <a:t>(</a:t>
            </a:r>
            <a:r>
              <a:rPr lang="hu-HU" sz="2800" i="1" dirty="0"/>
              <a:t>u</a:t>
            </a:r>
            <a:r>
              <a:rPr lang="en-US" sz="2800" i="1" dirty="0"/>
              <a:t>*</a:t>
            </a:r>
            <a:r>
              <a:rPr lang="hu-HU" sz="2800" i="1" dirty="0"/>
              <a:t>,v</a:t>
            </a:r>
            <a:r>
              <a:rPr lang="en-US" sz="2800" i="1" dirty="0"/>
              <a:t>*</a:t>
            </a:r>
            <a:r>
              <a:rPr lang="hu-HU" sz="2800" dirty="0"/>
              <a:t>)</a:t>
            </a:r>
            <a:endParaRPr lang="en-US" sz="2800" dirty="0"/>
          </a:p>
        </p:txBody>
      </p:sp>
      <p:sp>
        <p:nvSpPr>
          <p:cNvPr id="16" name="Szövegdoboz 15"/>
          <p:cNvSpPr txBox="1"/>
          <p:nvPr/>
        </p:nvSpPr>
        <p:spPr>
          <a:xfrm>
            <a:off x="5182135" y="4250100"/>
            <a:ext cx="1300356" cy="646331"/>
          </a:xfrm>
          <a:prstGeom prst="rect">
            <a:avLst/>
          </a:prstGeom>
          <a:noFill/>
        </p:spPr>
        <p:txBody>
          <a:bodyPr wrap="none" rtlCol="0">
            <a:spAutoFit/>
          </a:bodyPr>
          <a:lstStyle/>
          <a:p>
            <a:pPr algn="ctr"/>
            <a:r>
              <a:rPr lang="hu-HU" sz="1800" dirty="0" err="1"/>
              <a:t>Interpolated</a:t>
            </a:r>
            <a:endParaRPr lang="hu-HU" sz="1800" dirty="0"/>
          </a:p>
          <a:p>
            <a:pPr algn="ctr"/>
            <a:r>
              <a:rPr lang="hu-HU" sz="1800" dirty="0" err="1"/>
              <a:t>texCoord</a:t>
            </a:r>
            <a:endParaRPr lang="hu-HU" sz="1800" dirty="0"/>
          </a:p>
        </p:txBody>
      </p:sp>
      <p:sp>
        <p:nvSpPr>
          <p:cNvPr id="17" name="Szövegdoboz 16"/>
          <p:cNvSpPr txBox="1"/>
          <p:nvPr/>
        </p:nvSpPr>
        <p:spPr>
          <a:xfrm>
            <a:off x="8835910" y="4516138"/>
            <a:ext cx="886718" cy="369332"/>
          </a:xfrm>
          <a:prstGeom prst="rect">
            <a:avLst/>
          </a:prstGeom>
          <a:noFill/>
        </p:spPr>
        <p:txBody>
          <a:bodyPr wrap="none" rtlCol="0">
            <a:spAutoFit/>
          </a:bodyPr>
          <a:lstStyle/>
          <a:p>
            <a:pPr algn="ctr"/>
            <a:r>
              <a:rPr lang="hu-HU" sz="1800" dirty="0" err="1"/>
              <a:t>Texture</a:t>
            </a:r>
            <a:endParaRPr lang="hu-HU" sz="1800" dirty="0"/>
          </a:p>
        </p:txBody>
      </p:sp>
      <p:cxnSp>
        <p:nvCxnSpPr>
          <p:cNvPr id="18" name="Egyenes összekötő nyíllal 17"/>
          <p:cNvCxnSpPr/>
          <p:nvPr/>
        </p:nvCxnSpPr>
        <p:spPr>
          <a:xfrm>
            <a:off x="2219869" y="2526571"/>
            <a:ext cx="5391688" cy="0"/>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Folyamatábra: Soros elérésű tárolás 18"/>
          <p:cNvSpPr/>
          <p:nvPr/>
        </p:nvSpPr>
        <p:spPr>
          <a:xfrm>
            <a:off x="6822858" y="1681114"/>
            <a:ext cx="1577398" cy="1707650"/>
          </a:xfrm>
          <a:prstGeom prst="flowChartMagnetic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Ak</a:t>
            </a:r>
            <a:r>
              <a:rPr lang="hu-HU" dirty="0">
                <a:solidFill>
                  <a:schemeClr val="tx1"/>
                </a:solidFill>
              </a:rPr>
              <a:t>ár nem lineáris</a:t>
            </a:r>
            <a:endParaRPr lang="en-US" dirty="0">
              <a:solidFill>
                <a:schemeClr val="tx1"/>
              </a:solidFill>
            </a:endParaRPr>
          </a:p>
        </p:txBody>
      </p:sp>
      <p:sp>
        <p:nvSpPr>
          <p:cNvPr id="20" name="Romboid 19"/>
          <p:cNvSpPr/>
          <p:nvPr/>
        </p:nvSpPr>
        <p:spPr>
          <a:xfrm rot="5400000">
            <a:off x="1019436" y="224086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omboid 20"/>
          <p:cNvSpPr/>
          <p:nvPr/>
        </p:nvSpPr>
        <p:spPr>
          <a:xfrm rot="5400000">
            <a:off x="2459596" y="2257178"/>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mboid 21"/>
          <p:cNvSpPr/>
          <p:nvPr/>
        </p:nvSpPr>
        <p:spPr>
          <a:xfrm rot="5400000">
            <a:off x="3683732" y="2329186"/>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Ellipszis 22"/>
          <p:cNvSpPr/>
          <p:nvPr/>
        </p:nvSpPr>
        <p:spPr>
          <a:xfrm>
            <a:off x="2567609" y="3248980"/>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zis 23"/>
          <p:cNvSpPr/>
          <p:nvPr/>
        </p:nvSpPr>
        <p:spPr>
          <a:xfrm>
            <a:off x="3558201" y="2054251"/>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zis 24"/>
          <p:cNvSpPr/>
          <p:nvPr/>
        </p:nvSpPr>
        <p:spPr>
          <a:xfrm>
            <a:off x="4998362" y="2074343"/>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zis 25"/>
          <p:cNvSpPr/>
          <p:nvPr/>
        </p:nvSpPr>
        <p:spPr>
          <a:xfrm>
            <a:off x="4026253" y="3230950"/>
            <a:ext cx="179055" cy="1578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églalap 26"/>
          <p:cNvSpPr/>
          <p:nvPr/>
        </p:nvSpPr>
        <p:spPr>
          <a:xfrm>
            <a:off x="1700614" y="5231968"/>
            <a:ext cx="7578655" cy="1631216"/>
          </a:xfrm>
          <a:prstGeom prst="rect">
            <a:avLst/>
          </a:prstGeom>
          <a:solidFill>
            <a:schemeClr val="accent3">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layout(location = 0) in vec2 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Attrib</a:t>
            </a:r>
            <a:r>
              <a:rPr lang="en-US" sz="1600" b="1" dirty="0">
                <a:latin typeface="Courier New" panose="02070309020205020404" pitchFamily="49" charset="0"/>
                <a:cs typeface="Courier New" panose="02070309020205020404" pitchFamily="49" charset="0"/>
              </a:rPr>
              <a:t> Array 0</a:t>
            </a:r>
          </a:p>
          <a:p>
            <a:r>
              <a:rPr lang="en-US" sz="1600" b="1" dirty="0">
                <a:latin typeface="Courier New" panose="02070309020205020404" pitchFamily="49" charset="0"/>
                <a:cs typeface="Courier New" panose="02070309020205020404" pitchFamily="49" charset="0"/>
              </a:rPr>
              <a:t>out vec2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output attribute</a:t>
            </a:r>
          </a:p>
          <a:p>
            <a:endParaRPr lang="en-US" sz="4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vp</a:t>
            </a:r>
            <a:r>
              <a:rPr lang="en-US" sz="1600" b="1" dirty="0">
                <a:latin typeface="Courier New" panose="02070309020205020404" pitchFamily="49" charset="0"/>
                <a:cs typeface="Courier New" panose="02070309020205020404" pitchFamily="49" charset="0"/>
              </a:rPr>
              <a:t> + vec2(1, 1)) / 2;</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clipping to texture space</a:t>
            </a:r>
          </a:p>
          <a:p>
            <a:r>
              <a:rPr lang="hu-HU"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gl_Position</a:t>
            </a:r>
            <a:r>
              <a:rPr lang="en-US" sz="1600" b="1" dirty="0">
                <a:latin typeface="Courier New" panose="02070309020205020404" pitchFamily="49" charset="0"/>
                <a:cs typeface="Courier New" panose="02070309020205020404" pitchFamily="49" charset="0"/>
              </a:rPr>
              <a:t> = vec4(v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.x, v</a:t>
            </a:r>
            <a:r>
              <a:rPr lang="hu-HU" sz="1600" b="1" dirty="0">
                <a:latin typeface="Courier New" panose="02070309020205020404" pitchFamily="49" charset="0"/>
                <a:cs typeface="Courier New" panose="02070309020205020404" pitchFamily="49" charset="0"/>
              </a:rPr>
              <a:t>p</a:t>
            </a:r>
            <a:r>
              <a:rPr lang="en-US" sz="1600" b="1" dirty="0">
                <a:latin typeface="Courier New" panose="02070309020205020404" pitchFamily="49" charset="0"/>
                <a:cs typeface="Courier New" panose="02070309020205020404" pitchFamily="49" charset="0"/>
              </a:rPr>
              <a:t>.y, 0, 1);</a:t>
            </a:r>
            <a:endParaRPr lang="hu-HU"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p:sp>
        <p:nvSpPr>
          <p:cNvPr id="28" name="Cím 1"/>
          <p:cNvSpPr>
            <a:spLocks noGrp="1"/>
          </p:cNvSpPr>
          <p:nvPr>
            <p:ph type="title"/>
          </p:nvPr>
        </p:nvSpPr>
        <p:spPr>
          <a:xfrm>
            <a:off x="8256749" y="-49968"/>
            <a:ext cx="3995934" cy="1143000"/>
          </a:xfrm>
        </p:spPr>
        <p:txBody>
          <a:bodyPr/>
          <a:lstStyle/>
          <a:p>
            <a:r>
              <a:rPr lang="hu-HU" dirty="0" smtClean="0">
                <a:solidFill>
                  <a:srgbClr val="FF0000"/>
                </a:solidFill>
              </a:rPr>
              <a:t>Képnézegető</a:t>
            </a:r>
            <a:endParaRPr lang="en-US" dirty="0">
              <a:solidFill>
                <a:srgbClr val="FF0000"/>
              </a:solidFill>
            </a:endParaRPr>
          </a:p>
        </p:txBody>
      </p:sp>
      <p:sp>
        <p:nvSpPr>
          <p:cNvPr id="30" name="Téglalap 29"/>
          <p:cNvSpPr/>
          <p:nvPr/>
        </p:nvSpPr>
        <p:spPr>
          <a:xfrm>
            <a:off x="172794" y="127405"/>
            <a:ext cx="8083955" cy="584775"/>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hu-HU" sz="1600" b="1" dirty="0" err="1">
                <a:latin typeface="Courier New" panose="02070309020205020404" pitchFamily="49" charset="0"/>
                <a:cs typeface="Courier New" panose="02070309020205020404" pitchFamily="49" charset="0"/>
              </a:rPr>
              <a:t>float</a:t>
            </a:r>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vtx</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{-1,-1, 1,-1, 1,1, -1, 1};</a:t>
            </a:r>
            <a:endParaRPr lang="hu-HU" sz="16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glBufferData</a:t>
            </a:r>
            <a:r>
              <a:rPr lang="en-US" sz="1600" b="1" dirty="0">
                <a:latin typeface="Courier New" panose="02070309020205020404" pitchFamily="49" charset="0"/>
                <a:cs typeface="Courier New" panose="02070309020205020404" pitchFamily="49" charset="0"/>
              </a:rPr>
              <a:t>(GL_ARRAY_BUFFER, </a:t>
            </a:r>
            <a:r>
              <a:rPr lang="en-US" sz="1600" b="1" dirty="0" err="1" smtClean="0">
                <a:latin typeface="Courier New" panose="02070309020205020404" pitchFamily="49" charset="0"/>
                <a:cs typeface="Courier New" panose="02070309020205020404" pitchFamily="49" charset="0"/>
              </a:rPr>
              <a:t>sizeof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vtx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vtx</a:t>
            </a:r>
            <a:r>
              <a:rPr lang="en-US" sz="1600" b="1" dirty="0">
                <a:latin typeface="Courier New" panose="02070309020205020404" pitchFamily="49" charset="0"/>
                <a:cs typeface="Courier New" panose="02070309020205020404" pitchFamily="49" charset="0"/>
              </a:rPr>
              <a:t>, GL_STATIC_DRAW);   </a:t>
            </a:r>
          </a:p>
        </p:txBody>
      </p:sp>
    </p:spTree>
    <p:extLst>
      <p:ext uri="{BB962C8B-B14F-4D97-AF65-F5344CB8AC3E}">
        <p14:creationId xmlns:p14="http://schemas.microsoft.com/office/powerpoint/2010/main" val="664246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500"/>
                            </p:stCondLst>
                            <p:childTnLst>
                              <p:par>
                                <p:cTn id="13" presetID="1" presetClass="exit" presetSubtype="0" fill="hold" nodeType="after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199778" y="317118"/>
            <a:ext cx="4231258" cy="1143000"/>
          </a:xfrm>
        </p:spPr>
        <p:txBody>
          <a:bodyPr>
            <a:normAutofit/>
          </a:bodyPr>
          <a:lstStyle/>
          <a:p>
            <a:r>
              <a:rPr lang="en-US" dirty="0" smtClean="0">
                <a:solidFill>
                  <a:srgbClr val="FF0000"/>
                </a:solidFill>
              </a:rPr>
              <a:t>M</a:t>
            </a:r>
            <a:r>
              <a:rPr lang="hu-HU" dirty="0" err="1" smtClean="0">
                <a:solidFill>
                  <a:srgbClr val="FF0000"/>
                </a:solidFill>
              </a:rPr>
              <a:t>ágikus</a:t>
            </a:r>
            <a:r>
              <a:rPr lang="hu-HU" dirty="0" smtClean="0">
                <a:solidFill>
                  <a:srgbClr val="FF0000"/>
                </a:solidFill>
              </a:rPr>
              <a:t> lencse</a:t>
            </a:r>
            <a:endParaRPr lang="en-US" dirty="0">
              <a:solidFill>
                <a:srgbClr val="FF0000"/>
              </a:solidFill>
            </a:endParaRPr>
          </a:p>
        </p:txBody>
      </p:sp>
      <p:cxnSp>
        <p:nvCxnSpPr>
          <p:cNvPr id="4" name="Egyenes összekötő nyíllal 3"/>
          <p:cNvCxnSpPr/>
          <p:nvPr/>
        </p:nvCxnSpPr>
        <p:spPr>
          <a:xfrm flipV="1">
            <a:off x="1011455" y="121642"/>
            <a:ext cx="0" cy="3245569"/>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1011456" y="3363242"/>
            <a:ext cx="3241401" cy="3968"/>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églalap 8"/>
              <p:cNvSpPr/>
              <p:nvPr/>
            </p:nvSpPr>
            <p:spPr>
              <a:xfrm>
                <a:off x="3927308" y="2804023"/>
                <a:ext cx="490326"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𝑢</m:t>
                      </m:r>
                    </m:oMath>
                  </m:oMathPara>
                </a14:m>
                <a:endParaRPr lang="en-US" sz="2800" dirty="0"/>
              </a:p>
            </p:txBody>
          </p:sp>
        </mc:Choice>
        <mc:Fallback xmlns="">
          <p:sp>
            <p:nvSpPr>
              <p:cNvPr id="9" name="Téglalap 8"/>
              <p:cNvSpPr>
                <a:spLocks noRot="1" noChangeAspect="1" noMove="1" noResize="1" noEditPoints="1" noAdjustHandles="1" noChangeArrowheads="1" noChangeShapeType="1" noTextEdit="1"/>
              </p:cNvSpPr>
              <p:nvPr/>
            </p:nvSpPr>
            <p:spPr>
              <a:xfrm>
                <a:off x="3927308" y="2804023"/>
                <a:ext cx="490326" cy="523220"/>
              </a:xfrm>
              <a:prstGeom prst="rect">
                <a:avLst/>
              </a:prstGeom>
              <a:blipFill>
                <a:blip r:embed="rId3"/>
                <a:stretch>
                  <a:fillRect/>
                </a:stretch>
              </a:blipFill>
            </p:spPr>
            <p:txBody>
              <a:bodyPr/>
              <a:lstStyle/>
              <a:p>
                <a:r>
                  <a:rPr lang="hu-HU">
                    <a:noFill/>
                  </a:rPr>
                  <a:t> </a:t>
                </a:r>
              </a:p>
            </p:txBody>
          </p:sp>
        </mc:Fallback>
      </mc:AlternateContent>
      <p:cxnSp>
        <p:nvCxnSpPr>
          <p:cNvPr id="11" name="Egyenes összekötő 10"/>
          <p:cNvCxnSpPr/>
          <p:nvPr/>
        </p:nvCxnSpPr>
        <p:spPr>
          <a:xfrm flipV="1">
            <a:off x="1011456" y="378242"/>
            <a:ext cx="2989373" cy="29889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églalap 11"/>
              <p:cNvSpPr/>
              <p:nvPr/>
            </p:nvSpPr>
            <p:spPr>
              <a:xfrm>
                <a:off x="507399" y="116632"/>
                <a:ext cx="63184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i="1">
                              <a:latin typeface="Cambria Math"/>
                            </a:rPr>
                            <m:t>𝑢</m:t>
                          </m:r>
                        </m:e>
                        <m:sup>
                          <m:r>
                            <a:rPr lang="en-US" sz="2800" i="1">
                              <a:latin typeface="Cambria Math"/>
                            </a:rPr>
                            <m:t>∗</m:t>
                          </m:r>
                        </m:sup>
                      </m:sSup>
                    </m:oMath>
                  </m:oMathPara>
                </a14:m>
                <a:endParaRPr lang="en-US" sz="2800" dirty="0"/>
              </a:p>
            </p:txBody>
          </p:sp>
        </mc:Choice>
        <mc:Fallback xmlns="">
          <p:sp>
            <p:nvSpPr>
              <p:cNvPr id="12" name="Téglalap 11"/>
              <p:cNvSpPr>
                <a:spLocks noRot="1" noChangeAspect="1" noMove="1" noResize="1" noEditPoints="1" noAdjustHandles="1" noChangeArrowheads="1" noChangeShapeType="1" noTextEdit="1"/>
              </p:cNvSpPr>
              <p:nvPr/>
            </p:nvSpPr>
            <p:spPr>
              <a:xfrm>
                <a:off x="507399" y="116632"/>
                <a:ext cx="631840" cy="523220"/>
              </a:xfrm>
              <a:prstGeom prst="rect">
                <a:avLst/>
              </a:prstGeom>
              <a:blipFill>
                <a:blip r:embed="rId4"/>
                <a:stretch>
                  <a:fillRect/>
                </a:stretch>
              </a:blipFill>
            </p:spPr>
            <p:txBody>
              <a:bodyPr/>
              <a:lstStyle/>
              <a:p>
                <a:r>
                  <a:rPr lang="hu-HU">
                    <a:noFill/>
                  </a:rPr>
                  <a:t> </a:t>
                </a:r>
              </a:p>
            </p:txBody>
          </p:sp>
        </mc:Fallback>
      </mc:AlternateContent>
      <p:cxnSp>
        <p:nvCxnSpPr>
          <p:cNvPr id="15" name="Egyenes összekötő 14"/>
          <p:cNvCxnSpPr/>
          <p:nvPr/>
        </p:nvCxnSpPr>
        <p:spPr>
          <a:xfrm>
            <a:off x="3169614" y="378242"/>
            <a:ext cx="0" cy="29883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églalap 15"/>
              <p:cNvSpPr/>
              <p:nvPr/>
            </p:nvSpPr>
            <p:spPr>
              <a:xfrm>
                <a:off x="2977291" y="3212976"/>
                <a:ext cx="606961" cy="513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𝑢</m:t>
                          </m:r>
                        </m:e>
                        <m:sub>
                          <m:r>
                            <a:rPr lang="en-US" sz="2800" i="1">
                              <a:latin typeface="Cambria Math"/>
                            </a:rPr>
                            <m:t>𝑐</m:t>
                          </m:r>
                        </m:sub>
                      </m:sSub>
                    </m:oMath>
                  </m:oMathPara>
                </a14:m>
                <a:endParaRPr lang="en-US" sz="2800" baseline="-25000" dirty="0"/>
              </a:p>
            </p:txBody>
          </p:sp>
        </mc:Choice>
        <mc:Fallback xmlns="">
          <p:sp>
            <p:nvSpPr>
              <p:cNvPr id="16" name="Téglalap 15"/>
              <p:cNvSpPr>
                <a:spLocks noRot="1" noChangeAspect="1" noMove="1" noResize="1" noEditPoints="1" noAdjustHandles="1" noChangeArrowheads="1" noChangeShapeType="1" noTextEdit="1"/>
              </p:cNvSpPr>
              <p:nvPr/>
            </p:nvSpPr>
            <p:spPr>
              <a:xfrm>
                <a:off x="2977291" y="3212976"/>
                <a:ext cx="606961" cy="513282"/>
              </a:xfrm>
              <a:prstGeom prst="rect">
                <a:avLst/>
              </a:prstGeom>
              <a:blipFill>
                <a:blip r:embed="rId5"/>
                <a:stretch>
                  <a:fillRect/>
                </a:stretch>
              </a:blipFill>
            </p:spPr>
            <p:txBody>
              <a:bodyPr/>
              <a:lstStyle/>
              <a:p>
                <a:r>
                  <a:rPr lang="hu-HU">
                    <a:noFill/>
                  </a:rPr>
                  <a:t> </a:t>
                </a:r>
              </a:p>
            </p:txBody>
          </p:sp>
        </mc:Fallback>
      </mc:AlternateContent>
      <p:cxnSp>
        <p:nvCxnSpPr>
          <p:cNvPr id="17" name="Egyenes összekötő 16"/>
          <p:cNvCxnSpPr/>
          <p:nvPr/>
        </p:nvCxnSpPr>
        <p:spPr>
          <a:xfrm>
            <a:off x="2451615" y="378878"/>
            <a:ext cx="0" cy="298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3891775" y="378878"/>
            <a:ext cx="0" cy="29883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églalap 18"/>
              <p:cNvSpPr/>
              <p:nvPr/>
            </p:nvSpPr>
            <p:spPr>
              <a:xfrm>
                <a:off x="3404614" y="3181981"/>
                <a:ext cx="4538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𝑟</m:t>
                      </m:r>
                    </m:oMath>
                  </m:oMathPara>
                </a14:m>
                <a:endParaRPr lang="en-US" sz="2800" dirty="0"/>
              </a:p>
            </p:txBody>
          </p:sp>
        </mc:Choice>
        <mc:Fallback xmlns="">
          <p:sp>
            <p:nvSpPr>
              <p:cNvPr id="19" name="Téglalap 18"/>
              <p:cNvSpPr>
                <a:spLocks noRot="1" noChangeAspect="1" noMove="1" noResize="1" noEditPoints="1" noAdjustHandles="1" noChangeArrowheads="1" noChangeShapeType="1" noTextEdit="1"/>
              </p:cNvSpPr>
              <p:nvPr/>
            </p:nvSpPr>
            <p:spPr>
              <a:xfrm>
                <a:off x="3404614" y="3181981"/>
                <a:ext cx="453842" cy="523220"/>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2649920" y="3162817"/>
                <a:ext cx="45384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𝑟</m:t>
                      </m:r>
                    </m:oMath>
                  </m:oMathPara>
                </a14:m>
                <a:endParaRPr lang="en-US" sz="2800" dirty="0"/>
              </a:p>
            </p:txBody>
          </p:sp>
        </mc:Choice>
        <mc:Fallback xmlns="">
          <p:sp>
            <p:nvSpPr>
              <p:cNvPr id="20" name="Téglalap 19"/>
              <p:cNvSpPr>
                <a:spLocks noRot="1" noChangeAspect="1" noMove="1" noResize="1" noEditPoints="1" noAdjustHandles="1" noChangeArrowheads="1" noChangeShapeType="1" noTextEdit="1"/>
              </p:cNvSpPr>
              <p:nvPr/>
            </p:nvSpPr>
            <p:spPr>
              <a:xfrm>
                <a:off x="2649920" y="3162817"/>
                <a:ext cx="453842" cy="523220"/>
              </a:xfrm>
              <a:prstGeom prst="rect">
                <a:avLst/>
              </a:prstGeom>
              <a:blipFill>
                <a:blip r:embed="rId7"/>
                <a:stretch>
                  <a:fillRect/>
                </a:stretch>
              </a:blipFill>
            </p:spPr>
            <p:txBody>
              <a:bodyPr/>
              <a:lstStyle/>
              <a:p>
                <a:r>
                  <a:rPr lang="hu-HU">
                    <a:noFill/>
                  </a:rPr>
                  <a:t> </a:t>
                </a:r>
              </a:p>
            </p:txBody>
          </p:sp>
        </mc:Fallback>
      </mc:AlternateContent>
      <p:sp>
        <p:nvSpPr>
          <p:cNvPr id="22" name="Szabadkézi sokszög 21"/>
          <p:cNvSpPr/>
          <p:nvPr/>
        </p:nvSpPr>
        <p:spPr>
          <a:xfrm>
            <a:off x="2442985" y="497420"/>
            <a:ext cx="1448790" cy="1436915"/>
          </a:xfrm>
          <a:custGeom>
            <a:avLst/>
            <a:gdLst>
              <a:gd name="connsiteX0" fmla="*/ 0 w 1448790"/>
              <a:gd name="connsiteY0" fmla="*/ 1436915 h 1436915"/>
              <a:gd name="connsiteX1" fmla="*/ 237507 w 1448790"/>
              <a:gd name="connsiteY1" fmla="*/ 902525 h 1436915"/>
              <a:gd name="connsiteX2" fmla="*/ 736271 w 1448790"/>
              <a:gd name="connsiteY2" fmla="*/ 700645 h 1436915"/>
              <a:gd name="connsiteX3" fmla="*/ 1282535 w 1448790"/>
              <a:gd name="connsiteY3" fmla="*/ 534390 h 1436915"/>
              <a:gd name="connsiteX4" fmla="*/ 1448790 w 1448790"/>
              <a:gd name="connsiteY4" fmla="*/ 0 h 1436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8790" h="1436915">
                <a:moveTo>
                  <a:pt x="0" y="1436915"/>
                </a:moveTo>
                <a:cubicBezTo>
                  <a:pt x="57397" y="1231076"/>
                  <a:pt x="114795" y="1025237"/>
                  <a:pt x="237507" y="902525"/>
                </a:cubicBezTo>
                <a:cubicBezTo>
                  <a:pt x="360219" y="779813"/>
                  <a:pt x="562100" y="762001"/>
                  <a:pt x="736271" y="700645"/>
                </a:cubicBezTo>
                <a:cubicBezTo>
                  <a:pt x="910442" y="639289"/>
                  <a:pt x="1163782" y="651164"/>
                  <a:pt x="1282535" y="534390"/>
                </a:cubicBezTo>
                <a:cubicBezTo>
                  <a:pt x="1401288" y="417616"/>
                  <a:pt x="1425039" y="208808"/>
                  <a:pt x="144879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gyenes összekötő nyíllal 25"/>
          <p:cNvCxnSpPr/>
          <p:nvPr/>
        </p:nvCxnSpPr>
        <p:spPr>
          <a:xfrm flipV="1">
            <a:off x="2793653" y="1314982"/>
            <a:ext cx="0" cy="205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p:nvPr/>
        </p:nvCxnSpPr>
        <p:spPr>
          <a:xfrm flipV="1">
            <a:off x="3531735" y="1134962"/>
            <a:ext cx="0" cy="2228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p:nvPr/>
        </p:nvCxnSpPr>
        <p:spPr>
          <a:xfrm flipH="1">
            <a:off x="1011455" y="1314982"/>
            <a:ext cx="17821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flipH="1">
            <a:off x="1011455" y="1934334"/>
            <a:ext cx="1431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flipH="1">
            <a:off x="1011456" y="1215876"/>
            <a:ext cx="21581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flipH="1">
            <a:off x="990353" y="1107397"/>
            <a:ext cx="2541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flipH="1">
            <a:off x="990352" y="497419"/>
            <a:ext cx="2901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églalap 39"/>
          <p:cNvSpPr/>
          <p:nvPr/>
        </p:nvSpPr>
        <p:spPr>
          <a:xfrm>
            <a:off x="2293008" y="3933056"/>
            <a:ext cx="7362130" cy="2785378"/>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uniform 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uniform vec2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cursor position in texture space</a:t>
            </a:r>
          </a:p>
          <a:p>
            <a:endParaRPr lang="en-US" sz="9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 vec2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interpolated texture coordinates</a:t>
            </a:r>
          </a:p>
          <a:p>
            <a:r>
              <a:rPr lang="en-US" sz="1600" b="1" dirty="0">
                <a:latin typeface="Courier New" panose="02070309020205020404" pitchFamily="49" charset="0"/>
                <a:cs typeface="Courier New" panose="02070309020205020404" pitchFamily="49" charset="0"/>
              </a:rPr>
              <a:t>out vec4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a:t>
            </a: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float r2 = 0.05f;</a:t>
            </a:r>
          </a:p>
          <a:p>
            <a:r>
              <a:rPr lang="en-US" sz="1600" b="1" dirty="0">
                <a:latin typeface="Courier New" panose="02070309020205020404" pitchFamily="49" charset="0"/>
                <a:cs typeface="Courier New" panose="02070309020205020404" pitchFamily="49" charset="0"/>
              </a:rPr>
              <a:t>   float d2 = dot(</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vec2 </a:t>
            </a:r>
            <a:r>
              <a:rPr lang="en-US" sz="1600" b="1" dirty="0" err="1">
                <a:latin typeface="Courier New" panose="02070309020205020404" pitchFamily="49" charset="0"/>
                <a:cs typeface="Courier New" panose="02070309020205020404" pitchFamily="49" charset="0"/>
              </a:rPr>
              <a:t>tuv</a:t>
            </a:r>
            <a:r>
              <a:rPr lang="en-US" sz="1600" b="1" dirty="0">
                <a:latin typeface="Courier New" panose="02070309020205020404" pitchFamily="49" charset="0"/>
                <a:cs typeface="Courier New" panose="02070309020205020404" pitchFamily="49" charset="0"/>
              </a:rPr>
              <a:t> = (d2 &lt; r2) ?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 * d2 / r2 +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tuv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4" name="Szövegdoboz 43"/>
              <p:cNvSpPr txBox="1"/>
              <p:nvPr/>
            </p:nvSpPr>
            <p:spPr>
              <a:xfrm>
                <a:off x="5555940" y="2813964"/>
                <a:ext cx="2903102" cy="8310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a:rPr>
                            <m:t>𝑢</m:t>
                          </m:r>
                        </m:e>
                        <m:sup>
                          <m:r>
                            <a:rPr lang="en-US" i="1">
                              <a:latin typeface="Cambria Math"/>
                            </a:rPr>
                            <m:t>∗</m:t>
                          </m:r>
                        </m:sup>
                      </m:sSup>
                      <m:r>
                        <a:rPr lang="en-US" i="1">
                          <a:latin typeface="Cambria Math"/>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m:t>
                              </m:r>
                              <m:r>
                                <a:rPr lang="en-US" i="1">
                                  <a:latin typeface="Cambria Math"/>
                                </a:rPr>
                                <m:t>𝑢</m:t>
                              </m:r>
                              <m:r>
                                <a:rPr lang="en-US" i="1">
                                  <a:latin typeface="Cambria Math"/>
                                </a:rPr>
                                <m:t>−</m:t>
                              </m:r>
                              <m:sSub>
                                <m:sSubPr>
                                  <m:ctrlPr>
                                    <a:rPr lang="en-US" i="1">
                                      <a:latin typeface="Cambria Math" panose="02040503050406030204" pitchFamily="18" charset="0"/>
                                    </a:rPr>
                                  </m:ctrlPr>
                                </m:sSubPr>
                                <m:e>
                                  <m:r>
                                    <a:rPr lang="en-US" i="1">
                                      <a:latin typeface="Cambria Math"/>
                                    </a:rPr>
                                    <m:t>𝑢</m:t>
                                  </m:r>
                                </m:e>
                                <m:sub>
                                  <m:r>
                                    <a:rPr lang="en-US" i="1">
                                      <a:latin typeface="Cambria Math"/>
                                    </a:rPr>
                                    <m:t>𝑐</m:t>
                                  </m:r>
                                </m:sub>
                              </m:sSub>
                              <m:r>
                                <a:rPr lang="en-US" i="1">
                                  <a:latin typeface="Cambria Math"/>
                                </a:rPr>
                                <m:t>)</m:t>
                              </m:r>
                            </m:e>
                            <m:sup>
                              <m:r>
                                <a:rPr lang="en-US" i="1">
                                  <a:latin typeface="Cambria Math"/>
                                </a:rPr>
                                <m:t>3</m:t>
                              </m:r>
                            </m:sup>
                          </m:sSup>
                        </m:num>
                        <m:den>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r>
                        <a:rPr lang="en-US" i="1">
                          <a:latin typeface="Cambria Math"/>
                        </a:rPr>
                        <m:t>+</m:t>
                      </m:r>
                      <m:sSub>
                        <m:sSubPr>
                          <m:ctrlPr>
                            <a:rPr lang="en-US" i="1">
                              <a:latin typeface="Cambria Math" panose="02040503050406030204" pitchFamily="18" charset="0"/>
                            </a:rPr>
                          </m:ctrlPr>
                        </m:sSubPr>
                        <m:e>
                          <m:r>
                            <a:rPr lang="en-US" i="1">
                              <a:latin typeface="Cambria Math"/>
                            </a:rPr>
                            <m:t>𝑢</m:t>
                          </m:r>
                        </m:e>
                        <m:sub>
                          <m:r>
                            <a:rPr lang="en-US" i="1">
                              <a:latin typeface="Cambria Math"/>
                            </a:rPr>
                            <m:t>𝑐</m:t>
                          </m:r>
                        </m:sub>
                      </m:sSub>
                    </m:oMath>
                  </m:oMathPara>
                </a14:m>
                <a:endParaRPr lang="en-US" dirty="0"/>
              </a:p>
            </p:txBody>
          </p:sp>
        </mc:Choice>
        <mc:Fallback xmlns="">
          <p:sp>
            <p:nvSpPr>
              <p:cNvPr id="44" name="Szövegdoboz 43"/>
              <p:cNvSpPr txBox="1">
                <a:spLocks noRot="1" noChangeAspect="1" noMove="1" noResize="1" noEditPoints="1" noAdjustHandles="1" noChangeArrowheads="1" noChangeShapeType="1" noTextEdit="1"/>
              </p:cNvSpPr>
              <p:nvPr/>
            </p:nvSpPr>
            <p:spPr>
              <a:xfrm>
                <a:off x="5555940" y="2813964"/>
                <a:ext cx="2903102" cy="831061"/>
              </a:xfrm>
              <a:prstGeom prst="rect">
                <a:avLst/>
              </a:prstGeom>
              <a:blipFill>
                <a:blip r:embed="rId8"/>
                <a:stretch>
                  <a:fillRect/>
                </a:stretch>
              </a:blipFill>
            </p:spPr>
            <p:txBody>
              <a:bodyPr/>
              <a:lstStyle/>
              <a:p>
                <a:r>
                  <a:rPr lang="hu-HU">
                    <a:noFill/>
                  </a:rPr>
                  <a:t> </a:t>
                </a:r>
              </a:p>
            </p:txBody>
          </p:sp>
        </mc:Fallback>
      </mc:AlternateContent>
      <p:cxnSp>
        <p:nvCxnSpPr>
          <p:cNvPr id="46" name="Egyenes összekötő 45"/>
          <p:cNvCxnSpPr/>
          <p:nvPr/>
        </p:nvCxnSpPr>
        <p:spPr>
          <a:xfrm flipH="1">
            <a:off x="1011456" y="1934334"/>
            <a:ext cx="1429609" cy="14289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H="1">
            <a:off x="3901494" y="168627"/>
            <a:ext cx="307405" cy="3215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Szövegdoboz 26"/>
          <p:cNvSpPr txBox="1"/>
          <p:nvPr/>
        </p:nvSpPr>
        <p:spPr>
          <a:xfrm>
            <a:off x="1902555" y="3388414"/>
            <a:ext cx="918841" cy="461665"/>
          </a:xfrm>
          <a:prstGeom prst="rect">
            <a:avLst/>
          </a:prstGeom>
          <a:noFill/>
        </p:spPr>
        <p:txBody>
          <a:bodyPr wrap="none" rtlCol="0">
            <a:spAutoFit/>
          </a:bodyPr>
          <a:lstStyle/>
          <a:p>
            <a:r>
              <a:rPr lang="hu-HU" dirty="0" err="1"/>
              <a:t>pixels</a:t>
            </a:r>
            <a:endParaRPr lang="en-US" dirty="0"/>
          </a:p>
        </p:txBody>
      </p:sp>
      <p:sp>
        <p:nvSpPr>
          <p:cNvPr id="29" name="Szövegdoboz 28"/>
          <p:cNvSpPr txBox="1"/>
          <p:nvPr/>
        </p:nvSpPr>
        <p:spPr>
          <a:xfrm rot="16200000">
            <a:off x="256380" y="1388702"/>
            <a:ext cx="901209" cy="461665"/>
          </a:xfrm>
          <a:prstGeom prst="rect">
            <a:avLst/>
          </a:prstGeom>
          <a:noFill/>
        </p:spPr>
        <p:txBody>
          <a:bodyPr wrap="none" rtlCol="0">
            <a:spAutoFit/>
          </a:bodyPr>
          <a:lstStyle/>
          <a:p>
            <a:r>
              <a:rPr lang="hu-HU" dirty="0" err="1"/>
              <a:t>texels</a:t>
            </a:r>
            <a:endParaRPr lang="en-US" dirty="0"/>
          </a:p>
        </p:txBody>
      </p:sp>
      <p:pic>
        <p:nvPicPr>
          <p:cNvPr id="35842" name="Picture 2">
            <a:hlinkClick r:id="rId9" action="ppaction://hlinkfil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58819" y="99727"/>
            <a:ext cx="2526847"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1" name="Szövegdoboz 30"/>
              <p:cNvSpPr txBox="1"/>
              <p:nvPr/>
            </p:nvSpPr>
            <p:spPr>
              <a:xfrm>
                <a:off x="8446623" y="3050853"/>
                <a:ext cx="2059346" cy="461665"/>
              </a:xfrm>
              <a:prstGeom prst="rect">
                <a:avLst/>
              </a:prstGeom>
              <a:noFill/>
            </p:spPr>
            <p:txBody>
              <a:bodyPr wrap="none" rtlCol="0">
                <a:spAutoFit/>
              </a:bodyPr>
              <a:lstStyle/>
              <a:p>
                <a:r>
                  <a:rPr lang="en-US" dirty="0"/>
                  <a:t>if </a:t>
                </a:r>
                <a14:m>
                  <m:oMath xmlns:m="http://schemas.openxmlformats.org/officeDocument/2006/math">
                    <m:r>
                      <a:rPr lang="en-US" i="1">
                        <a:latin typeface="Cambria Math"/>
                      </a:rPr>
                      <m:t>|</m:t>
                    </m:r>
                    <m:r>
                      <a:rPr lang="en-US" i="1">
                        <a:latin typeface="Cambria Math"/>
                      </a:rPr>
                      <m:t>𝑢</m:t>
                    </m:r>
                    <m:r>
                      <a:rPr lang="en-US" i="1">
                        <a:latin typeface="Cambria Math"/>
                      </a:rPr>
                      <m:t>−</m:t>
                    </m:r>
                    <m:sSub>
                      <m:sSubPr>
                        <m:ctrlPr>
                          <a:rPr lang="en-US" i="1">
                            <a:latin typeface="Cambria Math" panose="02040503050406030204" pitchFamily="18" charset="0"/>
                          </a:rPr>
                        </m:ctrlPr>
                      </m:sSubPr>
                      <m:e>
                        <m:r>
                          <a:rPr lang="en-US" i="1">
                            <a:latin typeface="Cambria Math"/>
                          </a:rPr>
                          <m:t>𝑢</m:t>
                        </m:r>
                      </m:e>
                      <m:sub>
                        <m:r>
                          <a:rPr lang="en-US" i="1">
                            <a:latin typeface="Cambria Math"/>
                          </a:rPr>
                          <m:t>𝑐</m:t>
                        </m:r>
                      </m:sub>
                    </m:sSub>
                    <m:r>
                      <a:rPr lang="en-US" i="1">
                        <a:latin typeface="Cambria Math"/>
                      </a:rPr>
                      <m:t>|&lt;</m:t>
                    </m:r>
                    <m:r>
                      <a:rPr lang="en-US" i="1">
                        <a:latin typeface="Cambria Math"/>
                      </a:rPr>
                      <m:t>𝑟</m:t>
                    </m:r>
                  </m:oMath>
                </a14:m>
                <a:endParaRPr lang="en-US" dirty="0"/>
              </a:p>
            </p:txBody>
          </p:sp>
        </mc:Choice>
        <mc:Fallback xmlns="">
          <p:sp>
            <p:nvSpPr>
              <p:cNvPr id="31" name="Szövegdoboz 30"/>
              <p:cNvSpPr txBox="1">
                <a:spLocks noRot="1" noChangeAspect="1" noMove="1" noResize="1" noEditPoints="1" noAdjustHandles="1" noChangeArrowheads="1" noChangeShapeType="1" noTextEdit="1"/>
              </p:cNvSpPr>
              <p:nvPr/>
            </p:nvSpPr>
            <p:spPr>
              <a:xfrm>
                <a:off x="8446623" y="3050853"/>
                <a:ext cx="2059346" cy="461665"/>
              </a:xfrm>
              <a:prstGeom prst="rect">
                <a:avLst/>
              </a:prstGeom>
              <a:blipFill>
                <a:blip r:embed="rId11"/>
                <a:stretch>
                  <a:fillRect l="-4748" t="-10526" b="-28947"/>
                </a:stretch>
              </a:blipFill>
            </p:spPr>
            <p:txBody>
              <a:bodyPr/>
              <a:lstStyle/>
              <a:p>
                <a:r>
                  <a:rPr lang="hu-HU">
                    <a:noFill/>
                  </a:rPr>
                  <a:t> </a:t>
                </a:r>
              </a:p>
            </p:txBody>
          </p:sp>
        </mc:Fallback>
      </mc:AlternateContent>
      <p:sp>
        <p:nvSpPr>
          <p:cNvPr id="3" name="Téglalap 2"/>
          <p:cNvSpPr/>
          <p:nvPr/>
        </p:nvSpPr>
        <p:spPr>
          <a:xfrm>
            <a:off x="5555941" y="2851537"/>
            <a:ext cx="4985525" cy="7844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Egyenes összekötő nyíllal 32"/>
          <p:cNvCxnSpPr/>
          <p:nvPr/>
        </p:nvCxnSpPr>
        <p:spPr>
          <a:xfrm flipV="1">
            <a:off x="2073102" y="2341096"/>
            <a:ext cx="0" cy="1022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gyenes összekötő nyíllal 34"/>
          <p:cNvCxnSpPr/>
          <p:nvPr/>
        </p:nvCxnSpPr>
        <p:spPr>
          <a:xfrm flipH="1">
            <a:off x="990352" y="2312876"/>
            <a:ext cx="1082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p:nvPr/>
        </p:nvCxnSpPr>
        <p:spPr>
          <a:xfrm flipV="1">
            <a:off x="1697690" y="2674900"/>
            <a:ext cx="0" cy="688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a:off x="1011456" y="2674900"/>
            <a:ext cx="686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484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1" y="274638"/>
            <a:ext cx="5482952" cy="1143000"/>
          </a:xfrm>
        </p:spPr>
        <p:txBody>
          <a:bodyPr/>
          <a:lstStyle/>
          <a:p>
            <a:r>
              <a:rPr lang="hu-HU" dirty="0" smtClean="0">
                <a:solidFill>
                  <a:srgbClr val="FF0000"/>
                </a:solidFill>
              </a:rPr>
              <a:t>Örvény: </a:t>
            </a:r>
            <a:r>
              <a:rPr lang="hu-HU" dirty="0" err="1" smtClean="0">
                <a:solidFill>
                  <a:srgbClr val="FF0000"/>
                </a:solidFill>
              </a:rPr>
              <a:t>Swirl</a:t>
            </a:r>
            <a:endParaRPr lang="en-US" dirty="0">
              <a:solidFill>
                <a:srgbClr val="FF0000"/>
              </a:solidFill>
            </a:endParaRPr>
          </a:p>
        </p:txBody>
      </p:sp>
      <p:pic>
        <p:nvPicPr>
          <p:cNvPr id="3686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4338" y="81797"/>
            <a:ext cx="253689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1890995" y="2942796"/>
            <a:ext cx="8496944" cy="3762568"/>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uniform sampler2D </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uniform vec2 </a:t>
            </a:r>
            <a:r>
              <a:rPr lang="en-US"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cursor position in texture space</a:t>
            </a:r>
          </a:p>
          <a:p>
            <a:endParaRPr lang="en-US" sz="9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in vec2 </a:t>
            </a:r>
            <a:r>
              <a:rPr lang="en-US"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interpolated texture coordinates</a:t>
            </a:r>
          </a:p>
          <a:p>
            <a:r>
              <a:rPr lang="en-US" sz="1600" b="1" dirty="0">
                <a:latin typeface="Courier New" panose="02070309020205020404" pitchFamily="49" charset="0"/>
                <a:cs typeface="Courier New" panose="02070309020205020404" pitchFamily="49" charset="0"/>
              </a:rPr>
              <a:t>out vec4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float a = 8, alpha = 15;</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float </a:t>
            </a:r>
            <a:r>
              <a:rPr lang="en-US" sz="1600" b="1" dirty="0" err="1">
                <a:latin typeface="Courier New" panose="02070309020205020404" pitchFamily="49" charset="0"/>
                <a:cs typeface="Courier New" panose="02070309020205020404" pitchFamily="49" charset="0"/>
              </a:rPr>
              <a:t>ang</a:t>
            </a:r>
            <a:r>
              <a:rPr lang="en-US" sz="1600" b="1" dirty="0">
                <a:latin typeface="Courier New" panose="02070309020205020404" pitchFamily="49" charset="0"/>
                <a:cs typeface="Courier New" panose="02070309020205020404" pitchFamily="49" charset="0"/>
              </a:rPr>
              <a:t> = a * </a:t>
            </a:r>
            <a:r>
              <a:rPr lang="en-US" sz="1600" b="1" dirty="0" err="1">
                <a:latin typeface="Courier New" panose="02070309020205020404" pitchFamily="49" charset="0"/>
                <a:cs typeface="Courier New" panose="02070309020205020404" pitchFamily="49" charset="0"/>
              </a:rPr>
              <a:t>exp</a:t>
            </a:r>
            <a:r>
              <a:rPr lang="en-US" sz="1600" b="1" dirty="0">
                <a:latin typeface="Courier New" panose="02070309020205020404" pitchFamily="49" charset="0"/>
                <a:cs typeface="Courier New" panose="02070309020205020404" pitchFamily="49" charset="0"/>
              </a:rPr>
              <a:t>( -alpha * length(</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 );</a:t>
            </a:r>
          </a:p>
          <a:p>
            <a:r>
              <a:rPr lang="hu-HU" sz="1050" b="1" dirty="0">
                <a:latin typeface="Courier New" panose="02070309020205020404" pitchFamily="49" charset="0"/>
                <a:cs typeface="Courier New" panose="02070309020205020404" pitchFamily="49" charset="0"/>
              </a:rPr>
              <a:t>   </a:t>
            </a:r>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da-DK" sz="1600" b="1" dirty="0">
                <a:latin typeface="Courier New" panose="02070309020205020404" pitchFamily="49" charset="0"/>
                <a:cs typeface="Courier New" panose="02070309020205020404" pitchFamily="49" charset="0"/>
              </a:rPr>
              <a:t>mat2 rotMat = mat2(</a:t>
            </a:r>
            <a:r>
              <a:rPr lang="hu-HU" sz="1600" b="1" dirty="0">
                <a:latin typeface="Courier New" panose="02070309020205020404" pitchFamily="49" charset="0"/>
                <a:cs typeface="Courier New" panose="02070309020205020404" pitchFamily="49" charset="0"/>
              </a:rPr>
              <a:t> </a:t>
            </a:r>
            <a:r>
              <a:rPr lang="da-DK" sz="1600" b="1" dirty="0">
                <a:latin typeface="Courier New" panose="02070309020205020404" pitchFamily="49" charset="0"/>
                <a:cs typeface="Courier New" panose="02070309020205020404" pitchFamily="49" charset="0"/>
              </a:rPr>
              <a:t>cos(ang), sin(ang), </a:t>
            </a:r>
            <a:endParaRPr lang="hu-HU" sz="1600" b="1" dirty="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da-DK" sz="1600" b="1" dirty="0">
                <a:latin typeface="Courier New" panose="02070309020205020404" pitchFamily="49" charset="0"/>
                <a:cs typeface="Courier New" panose="02070309020205020404" pitchFamily="49" charset="0"/>
              </a:rPr>
              <a:t>-sin(ang), cos(ang)</a:t>
            </a:r>
            <a:r>
              <a:rPr lang="hu-HU" sz="1600" b="1" dirty="0">
                <a:latin typeface="Courier New" panose="02070309020205020404" pitchFamily="49" charset="0"/>
                <a:cs typeface="Courier New" panose="02070309020205020404" pitchFamily="49" charset="0"/>
              </a:rPr>
              <a:t> </a:t>
            </a:r>
            <a:r>
              <a:rPr lang="da-DK" sz="1600" b="1" dirty="0">
                <a:latin typeface="Courier New" panose="02070309020205020404" pitchFamily="49" charset="0"/>
                <a:cs typeface="Courier New" panose="02070309020205020404" pitchFamily="49" charset="0"/>
              </a:rPr>
              <a:t>);</a:t>
            </a:r>
            <a:endParaRPr lang="hu-HU" sz="1600" b="1" dirty="0">
              <a:latin typeface="Courier New" panose="02070309020205020404" pitchFamily="49" charset="0"/>
              <a:cs typeface="Courier New" panose="02070309020205020404" pitchFamily="49" charset="0"/>
            </a:endParaRPr>
          </a:p>
          <a:p>
            <a:endParaRPr lang="da-DK" sz="1050" b="1" dirty="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vec2 t</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rotMat</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p>
          <a:p>
            <a:r>
              <a:rPr lang="hu-HU"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t</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59407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2"/>
          <p:cNvSpPr>
            <a:spLocks/>
          </p:cNvSpPr>
          <p:nvPr/>
        </p:nvSpPr>
        <p:spPr bwMode="auto">
          <a:xfrm>
            <a:off x="8508595" y="3378243"/>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solidFill>
            <a:schemeClr val="accent6">
              <a:lumMod val="40000"/>
              <a:lumOff val="60000"/>
            </a:schemeClr>
          </a:solidFill>
          <a:ln w="28575" cap="flat" cmpd="sng">
            <a:noFill/>
            <a:prstDash val="solid"/>
            <a:round/>
            <a:headEnd/>
            <a:tailEnd/>
          </a:ln>
          <a:extLst/>
        </p:spPr>
        <p:txBody>
          <a:bodyPr wrap="none" anchor="ctr"/>
          <a:lstStyle/>
          <a:p>
            <a:endParaRPr lang="en-US"/>
          </a:p>
        </p:txBody>
      </p:sp>
      <p:sp>
        <p:nvSpPr>
          <p:cNvPr id="214068" name="Freeform 52"/>
          <p:cNvSpPr>
            <a:spLocks/>
          </p:cNvSpPr>
          <p:nvPr/>
        </p:nvSpPr>
        <p:spPr bwMode="auto">
          <a:xfrm>
            <a:off x="8497003" y="338930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p:spPr>
        <p:txBody>
          <a:bodyPr wrap="none" anchor="ctr"/>
          <a:lstStyle/>
          <a:p>
            <a:endParaRPr lang="en-US"/>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021" y="2782089"/>
            <a:ext cx="2056037" cy="2134172"/>
          </a:xfrm>
          <a:prstGeom prst="rect">
            <a:avLst/>
          </a:prstGeom>
        </p:spPr>
      </p:pic>
      <p:sp>
        <p:nvSpPr>
          <p:cNvPr id="48184" name="Rectangle 111"/>
          <p:cNvSpPr>
            <a:spLocks noChangeArrowheads="1"/>
          </p:cNvSpPr>
          <p:nvPr/>
        </p:nvSpPr>
        <p:spPr bwMode="auto">
          <a:xfrm>
            <a:off x="2136789" y="2772514"/>
            <a:ext cx="2054269" cy="2120900"/>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2189825" y="2828078"/>
            <a:ext cx="1895161" cy="2009775"/>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2610579" y="4223490"/>
            <a:ext cx="1053653" cy="334963"/>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2557542"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3611195"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2610578" y="3455139"/>
            <a:ext cx="358878" cy="166688"/>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3298282" y="3463078"/>
            <a:ext cx="353575" cy="1682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2136788" y="2442140"/>
            <a:ext cx="0" cy="2447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2140287" y="4890412"/>
            <a:ext cx="2345968"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4248616" y="452483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u</a:t>
            </a:r>
          </a:p>
        </p:txBody>
      </p:sp>
      <p:sp>
        <p:nvSpPr>
          <p:cNvPr id="48194" name="Rectangle 121"/>
          <p:cNvSpPr>
            <a:spLocks noChangeArrowheads="1"/>
          </p:cNvSpPr>
          <p:nvPr/>
        </p:nvSpPr>
        <p:spPr bwMode="auto">
          <a:xfrm>
            <a:off x="1981178" y="2057339"/>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
        <p:nvSpPr>
          <p:cNvPr id="48131" name="Freeform 70"/>
          <p:cNvSpPr>
            <a:spLocks/>
          </p:cNvSpPr>
          <p:nvPr/>
        </p:nvSpPr>
        <p:spPr bwMode="auto">
          <a:xfrm>
            <a:off x="3015367" y="317498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3677353" y="3659176"/>
            <a:ext cx="95250"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3583691" y="3157526"/>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2969329" y="3659176"/>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35" name="Rectangle 89"/>
              <p:cNvSpPr>
                <a:spLocks noChangeArrowheads="1"/>
              </p:cNvSpPr>
              <p:nvPr/>
            </p:nvSpPr>
            <p:spPr bwMode="auto">
              <a:xfrm>
                <a:off x="2932816" y="2794894"/>
                <a:ext cx="1008062" cy="3968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oMath>
                  </m:oMathPara>
                </a14:m>
                <a:endParaRPr lang="hu-HU" altLang="hu-HU" sz="2000" dirty="0"/>
              </a:p>
            </p:txBody>
          </p:sp>
        </mc:Choice>
        <mc:Fallback xmlns="">
          <p:sp>
            <p:nvSpPr>
              <p:cNvPr id="48135" name="Rectangle 89"/>
              <p:cNvSpPr>
                <a:spLocks noRot="1" noChangeAspect="1" noMove="1" noResize="1" noEditPoints="1" noAdjustHandles="1" noChangeArrowheads="1" noChangeShapeType="1" noTextEdit="1"/>
              </p:cNvSpPr>
              <p:nvPr/>
            </p:nvSpPr>
            <p:spPr bwMode="auto">
              <a:xfrm>
                <a:off x="2932816" y="2794894"/>
                <a:ext cx="1008062" cy="396875"/>
              </a:xfrm>
              <a:prstGeom prst="rect">
                <a:avLst/>
              </a:prstGeom>
              <a:blipFill>
                <a:blip r:embed="rId4"/>
                <a:stretch>
                  <a:fillRect l="-606" r="-1212"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6" name="Rectangle 90"/>
              <p:cNvSpPr>
                <a:spLocks noChangeArrowheads="1"/>
              </p:cNvSpPr>
              <p:nvPr/>
            </p:nvSpPr>
            <p:spPr bwMode="auto">
              <a:xfrm>
                <a:off x="2529019"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oMath>
                  </m:oMathPara>
                </a14:m>
                <a:endParaRPr lang="hu-HU" altLang="hu-HU" sz="2000" dirty="0"/>
              </a:p>
            </p:txBody>
          </p:sp>
        </mc:Choice>
        <mc:Fallback xmlns="">
          <p:sp>
            <p:nvSpPr>
              <p:cNvPr id="48136" name="Rectangle 90"/>
              <p:cNvSpPr>
                <a:spLocks noRot="1" noChangeAspect="1" noMove="1" noResize="1" noEditPoints="1" noAdjustHandles="1" noChangeArrowheads="1" noChangeShapeType="1" noTextEdit="1"/>
              </p:cNvSpPr>
              <p:nvPr/>
            </p:nvSpPr>
            <p:spPr bwMode="auto">
              <a:xfrm>
                <a:off x="2529019" y="3665525"/>
                <a:ext cx="1032142" cy="400110"/>
              </a:xfrm>
              <a:prstGeom prst="rect">
                <a:avLst/>
              </a:prstGeom>
              <a:blipFill>
                <a:blip r:embed="rId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37" name="Rectangle 91"/>
              <p:cNvSpPr>
                <a:spLocks noChangeArrowheads="1"/>
              </p:cNvSpPr>
              <p:nvPr/>
            </p:nvSpPr>
            <p:spPr bwMode="auto">
              <a:xfrm>
                <a:off x="3357111"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oMath>
                  </m:oMathPara>
                </a14:m>
                <a:endParaRPr lang="hu-HU" altLang="hu-HU" sz="2000" dirty="0"/>
              </a:p>
            </p:txBody>
          </p:sp>
        </mc:Choice>
        <mc:Fallback xmlns="">
          <p:sp>
            <p:nvSpPr>
              <p:cNvPr id="48137" name="Rectangle 91"/>
              <p:cNvSpPr>
                <a:spLocks noRot="1" noChangeAspect="1" noMove="1" noResize="1" noEditPoints="1" noAdjustHandles="1" noChangeArrowheads="1" noChangeShapeType="1" noTextEdit="1"/>
              </p:cNvSpPr>
              <p:nvPr/>
            </p:nvSpPr>
            <p:spPr bwMode="auto">
              <a:xfrm>
                <a:off x="3357111" y="3665525"/>
                <a:ext cx="1032142" cy="400110"/>
              </a:xfrm>
              <a:prstGeom prst="rect">
                <a:avLst/>
              </a:prstGeom>
              <a:blipFill>
                <a:blip r:embed="rId6"/>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38" name="Line 2"/>
          <p:cNvSpPr>
            <a:spLocks noChangeShapeType="1"/>
          </p:cNvSpPr>
          <p:nvPr/>
        </p:nvSpPr>
        <p:spPr bwMode="auto">
          <a:xfrm flipV="1">
            <a:off x="5043891" y="3837627"/>
            <a:ext cx="2381" cy="677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5043892" y="4515240"/>
            <a:ext cx="7776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7"/>
          <p:cNvSpPr>
            <a:spLocks noChangeShapeType="1"/>
          </p:cNvSpPr>
          <p:nvPr/>
        </p:nvSpPr>
        <p:spPr bwMode="auto">
          <a:xfrm flipV="1">
            <a:off x="8189028" y="2874187"/>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Oval 30"/>
          <p:cNvSpPr>
            <a:spLocks noChangeArrowheads="1"/>
          </p:cNvSpPr>
          <p:nvPr/>
        </p:nvSpPr>
        <p:spPr bwMode="auto">
          <a:xfrm rot="1284104">
            <a:off x="8798628" y="35417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0" name="AutoShape 33"/>
          <p:cNvSpPr>
            <a:spLocks noChangeArrowheads="1"/>
          </p:cNvSpPr>
          <p:nvPr/>
        </p:nvSpPr>
        <p:spPr bwMode="auto">
          <a:xfrm>
            <a:off x="3033966" y="2264174"/>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6250242" y="2284860"/>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3295343" y="1010633"/>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err="1">
                <a:latin typeface="+mn-lt"/>
              </a:rPr>
              <a:t>Param</a:t>
            </a:r>
            <a:r>
              <a:rPr lang="hu-HU" altLang="hu-HU" sz="2000" dirty="0">
                <a:latin typeface="+mn-lt"/>
              </a:rPr>
              <a:t>éterezés</a:t>
            </a:r>
          </a:p>
        </p:txBody>
      </p:sp>
      <p:sp>
        <p:nvSpPr>
          <p:cNvPr id="48153" name="Text Box 36"/>
          <p:cNvSpPr txBox="1">
            <a:spLocks noChangeArrowheads="1"/>
          </p:cNvSpPr>
          <p:nvPr/>
        </p:nvSpPr>
        <p:spPr bwMode="auto">
          <a:xfrm>
            <a:off x="6441338" y="1132022"/>
            <a:ext cx="1529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Képszintézis</a:t>
            </a:r>
          </a:p>
        </p:txBody>
      </p:sp>
      <p:sp>
        <p:nvSpPr>
          <p:cNvPr id="214053" name="Rectangle 37"/>
          <p:cNvSpPr>
            <a:spLocks noChangeArrowheads="1"/>
          </p:cNvSpPr>
          <p:nvPr/>
        </p:nvSpPr>
        <p:spPr bwMode="auto">
          <a:xfrm>
            <a:off x="8874828" y="354170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5741103" y="305433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3651954" y="305433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5474403" y="302100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p:spPr>
        <p:txBody>
          <a:bodyPr wrap="none" anchor="ctr"/>
          <a:lstStyle/>
          <a:p>
            <a:endParaRPr lang="en-US"/>
          </a:p>
        </p:txBody>
      </p:sp>
      <p:sp>
        <p:nvSpPr>
          <p:cNvPr id="48160" name="Rectangle 59"/>
          <p:cNvSpPr>
            <a:spLocks noChangeArrowheads="1"/>
          </p:cNvSpPr>
          <p:nvPr/>
        </p:nvSpPr>
        <p:spPr bwMode="auto">
          <a:xfrm>
            <a:off x="5852121" y="4315185"/>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mc:AlternateContent xmlns:mc="http://schemas.openxmlformats.org/markup-compatibility/2006" xmlns:a14="http://schemas.microsoft.com/office/drawing/2010/main">
        <mc:Choice Requires="a14">
          <p:sp>
            <p:nvSpPr>
              <p:cNvPr id="48162" name="Rectangle 61"/>
              <p:cNvSpPr>
                <a:spLocks noChangeArrowheads="1"/>
              </p:cNvSpPr>
              <p:nvPr/>
            </p:nvSpPr>
            <p:spPr bwMode="auto">
              <a:xfrm>
                <a:off x="9991929" y="4702549"/>
                <a:ext cx="673711"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2" name="Rectangle 61"/>
              <p:cNvSpPr>
                <a:spLocks noRot="1" noChangeAspect="1" noMove="1" noResize="1" noEditPoints="1" noAdjustHandles="1" noChangeArrowheads="1" noChangeShapeType="1" noTextEdit="1"/>
              </p:cNvSpPr>
              <p:nvPr/>
            </p:nvSpPr>
            <p:spPr bwMode="auto">
              <a:xfrm>
                <a:off x="9991929" y="4702549"/>
                <a:ext cx="673711" cy="427425"/>
              </a:xfrm>
              <a:prstGeom prst="rect">
                <a:avLst/>
              </a:prstGeom>
              <a:blipFill>
                <a:blip r:embed="rId7"/>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63" name="Rectangle 62"/>
              <p:cNvSpPr>
                <a:spLocks noChangeArrowheads="1"/>
              </p:cNvSpPr>
              <p:nvPr/>
            </p:nvSpPr>
            <p:spPr bwMode="auto">
              <a:xfrm>
                <a:off x="7569920" y="2783923"/>
                <a:ext cx="676467"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xmlns="">
          <p:sp>
            <p:nvSpPr>
              <p:cNvPr id="48163" name="Rectangle 62"/>
              <p:cNvSpPr>
                <a:spLocks noRot="1" noChangeAspect="1" noMove="1" noResize="1" noEditPoints="1" noAdjustHandles="1" noChangeArrowheads="1" noChangeShapeType="1" noTextEdit="1"/>
              </p:cNvSpPr>
              <p:nvPr/>
            </p:nvSpPr>
            <p:spPr bwMode="auto">
              <a:xfrm>
                <a:off x="7569920" y="2783923"/>
                <a:ext cx="676467" cy="427425"/>
              </a:xfrm>
              <a:prstGeom prst="rect">
                <a:avLst/>
              </a:prstGeom>
              <a:blipFill>
                <a:blip r:embed="rId8"/>
                <a:stretch>
                  <a:fillRect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8164" name="Rectangle 85"/>
              <p:cNvSpPr>
                <a:spLocks noChangeArrowheads="1"/>
              </p:cNvSpPr>
              <p:nvPr/>
            </p:nvSpPr>
            <p:spPr bwMode="auto">
              <a:xfrm>
                <a:off x="5013773" y="2563644"/>
                <a:ext cx="1025729"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1</m:t>
                      </m:r>
                      <m:r>
                        <a:rPr lang="en-GB" altLang="hu-HU" sz="2000" i="1" dirty="0">
                          <a:latin typeface="Cambria Math" panose="02040503050406030204" pitchFamily="18" charset="0"/>
                        </a:rPr>
                        <m:t>)</m:t>
                      </m:r>
                    </m:oMath>
                  </m:oMathPara>
                </a14:m>
                <a:endParaRPr lang="hu-HU" altLang="hu-HU" sz="2000" dirty="0"/>
              </a:p>
            </p:txBody>
          </p:sp>
        </mc:Choice>
        <mc:Fallback xmlns="">
          <p:sp>
            <p:nvSpPr>
              <p:cNvPr id="48164" name="Rectangle 85"/>
              <p:cNvSpPr>
                <a:spLocks noRot="1" noChangeAspect="1" noMove="1" noResize="1" noEditPoints="1" noAdjustHandles="1" noChangeArrowheads="1" noChangeShapeType="1" noTextEdit="1"/>
              </p:cNvSpPr>
              <p:nvPr/>
            </p:nvSpPr>
            <p:spPr bwMode="auto">
              <a:xfrm>
                <a:off x="5013773" y="2563644"/>
                <a:ext cx="1025729" cy="400110"/>
              </a:xfrm>
              <a:prstGeom prst="rect">
                <a:avLst/>
              </a:prstGeom>
              <a:blipFill>
                <a:blip r:embed="rId9"/>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5" name="Rectangle 93"/>
          <p:cNvSpPr>
            <a:spLocks noChangeArrowheads="1"/>
          </p:cNvSpPr>
          <p:nvPr/>
        </p:nvSpPr>
        <p:spPr bwMode="auto">
          <a:xfrm>
            <a:off x="4735787" y="3683043"/>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mc:AlternateContent xmlns:mc="http://schemas.openxmlformats.org/markup-compatibility/2006" xmlns:a14="http://schemas.microsoft.com/office/drawing/2010/main">
        <mc:Choice Requires="a14">
          <p:sp>
            <p:nvSpPr>
              <p:cNvPr id="214110" name="Rectangle 94"/>
              <p:cNvSpPr>
                <a:spLocks noChangeArrowheads="1"/>
              </p:cNvSpPr>
              <p:nvPr/>
            </p:nvSpPr>
            <p:spPr bwMode="auto">
              <a:xfrm>
                <a:off x="8350117" y="2947970"/>
                <a:ext cx="107311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 </m:t>
                      </m:r>
                    </m:oMath>
                  </m:oMathPara>
                </a14:m>
                <a:endParaRPr lang="hu-HU" sz="2000" dirty="0"/>
              </a:p>
            </p:txBody>
          </p:sp>
        </mc:Choice>
        <mc:Fallback xmlns="">
          <p:sp>
            <p:nvSpPr>
              <p:cNvPr id="214110" name="Rectangle 94"/>
              <p:cNvSpPr>
                <a:spLocks noRot="1" noChangeAspect="1" noMove="1" noResize="1" noEditPoints="1" noAdjustHandles="1" noChangeArrowheads="1" noChangeShapeType="1" noTextEdit="1"/>
              </p:cNvSpPr>
              <p:nvPr/>
            </p:nvSpPr>
            <p:spPr bwMode="auto">
              <a:xfrm>
                <a:off x="8350117" y="2947970"/>
                <a:ext cx="1073114" cy="400110"/>
              </a:xfrm>
              <a:prstGeom prst="rect">
                <a:avLst/>
              </a:prstGeom>
              <a:blipFill>
                <a:blip r:embed="rId10"/>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7" name="Oval 95"/>
          <p:cNvSpPr>
            <a:spLocks noChangeArrowheads="1"/>
          </p:cNvSpPr>
          <p:nvPr/>
        </p:nvSpPr>
        <p:spPr bwMode="auto">
          <a:xfrm>
            <a:off x="5596642" y="2946195"/>
            <a:ext cx="71437" cy="71438"/>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5883978" y="3486139"/>
            <a:ext cx="71438" cy="71437"/>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69" name="Rectangle 97"/>
              <p:cNvSpPr>
                <a:spLocks noChangeArrowheads="1"/>
              </p:cNvSpPr>
              <p:nvPr/>
            </p:nvSpPr>
            <p:spPr bwMode="auto">
              <a:xfrm>
                <a:off x="5060806" y="3755829"/>
                <a:ext cx="1025729"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3</m:t>
                      </m:r>
                      <m:r>
                        <a:rPr lang="en-GB" altLang="hu-HU" sz="2000" i="1" dirty="0">
                          <a:latin typeface="Cambria Math" panose="02040503050406030204" pitchFamily="18" charset="0"/>
                        </a:rPr>
                        <m:t>)</m:t>
                      </m:r>
                    </m:oMath>
                  </m:oMathPara>
                </a14:m>
                <a:endParaRPr lang="hu-HU" altLang="hu-HU" sz="2000" dirty="0"/>
              </a:p>
            </p:txBody>
          </p:sp>
        </mc:Choice>
        <mc:Fallback xmlns="">
          <p:sp>
            <p:nvSpPr>
              <p:cNvPr id="48169" name="Rectangle 97"/>
              <p:cNvSpPr>
                <a:spLocks noRot="1" noChangeAspect="1" noMove="1" noResize="1" noEditPoints="1" noAdjustHandles="1" noChangeArrowheads="1" noChangeShapeType="1" noTextEdit="1"/>
              </p:cNvSpPr>
              <p:nvPr/>
            </p:nvSpPr>
            <p:spPr bwMode="auto">
              <a:xfrm>
                <a:off x="5060806" y="3755829"/>
                <a:ext cx="1025729" cy="400110"/>
              </a:xfrm>
              <a:prstGeom prst="rect">
                <a:avLst/>
              </a:prstGeom>
              <a:blipFill>
                <a:blip r:embed="rId11"/>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72" name="Oval 104"/>
          <p:cNvSpPr>
            <a:spLocks noChangeArrowheads="1"/>
          </p:cNvSpPr>
          <p:nvPr/>
        </p:nvSpPr>
        <p:spPr bwMode="auto">
          <a:xfrm>
            <a:off x="5591944" y="2946196"/>
            <a:ext cx="93662"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5883979" y="3486139"/>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5423117" y="3736008"/>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8908166" y="33432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9268529" y="3917939"/>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8476366" y="37750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8178" name="Rectangle 122"/>
              <p:cNvSpPr>
                <a:spLocks noChangeArrowheads="1"/>
              </p:cNvSpPr>
              <p:nvPr/>
            </p:nvSpPr>
            <p:spPr bwMode="auto">
              <a:xfrm>
                <a:off x="5868298" y="3356081"/>
                <a:ext cx="1025729"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en-GB" altLang="hu-HU" sz="2000" i="1" baseline="-25000" dirty="0">
                          <a:latin typeface="Cambria Math" panose="02040503050406030204" pitchFamily="18" charset="0"/>
                        </a:rPr>
                        <m:t>2</m:t>
                      </m:r>
                      <m:r>
                        <a:rPr lang="en-GB" altLang="hu-HU" sz="2000" i="1" dirty="0">
                          <a:latin typeface="Cambria Math" panose="02040503050406030204" pitchFamily="18" charset="0"/>
                        </a:rPr>
                        <m:t>)</m:t>
                      </m:r>
                    </m:oMath>
                  </m:oMathPara>
                </a14:m>
                <a:endParaRPr lang="hu-HU" altLang="hu-HU" sz="2000" dirty="0"/>
              </a:p>
            </p:txBody>
          </p:sp>
        </mc:Choice>
        <mc:Fallback xmlns="">
          <p:sp>
            <p:nvSpPr>
              <p:cNvPr id="48178" name="Rectangle 122"/>
              <p:cNvSpPr>
                <a:spLocks noRot="1" noChangeAspect="1" noMove="1" noResize="1" noEditPoints="1" noAdjustHandles="1" noChangeArrowheads="1" noChangeShapeType="1" noTextEdit="1"/>
              </p:cNvSpPr>
              <p:nvPr/>
            </p:nvSpPr>
            <p:spPr bwMode="auto">
              <a:xfrm>
                <a:off x="5868298" y="3356081"/>
                <a:ext cx="1025729" cy="400110"/>
              </a:xfrm>
              <a:prstGeom prst="rect">
                <a:avLst/>
              </a:prstGeom>
              <a:blipFill>
                <a:blip r:embed="rId12"/>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39" name="Rectangle 123"/>
              <p:cNvSpPr>
                <a:spLocks noChangeArrowheads="1"/>
              </p:cNvSpPr>
              <p:nvPr/>
            </p:nvSpPr>
            <p:spPr bwMode="auto">
              <a:xfrm>
                <a:off x="9268528" y="3867738"/>
                <a:ext cx="1085041"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 </m:t>
                      </m:r>
                    </m:oMath>
                  </m:oMathPara>
                </a14:m>
                <a:endParaRPr lang="hu-HU" sz="2000" dirty="0"/>
              </a:p>
            </p:txBody>
          </p:sp>
        </mc:Choice>
        <mc:Fallback xmlns="">
          <p:sp>
            <p:nvSpPr>
              <p:cNvPr id="214139" name="Rectangle 123"/>
              <p:cNvSpPr>
                <a:spLocks noRot="1" noChangeAspect="1" noMove="1" noResize="1" noEditPoints="1" noAdjustHandles="1" noChangeArrowheads="1" noChangeShapeType="1" noTextEdit="1"/>
              </p:cNvSpPr>
              <p:nvPr/>
            </p:nvSpPr>
            <p:spPr bwMode="auto">
              <a:xfrm>
                <a:off x="9268528" y="3867738"/>
                <a:ext cx="1085041" cy="400110"/>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4140" name="Rectangle 124"/>
              <p:cNvSpPr>
                <a:spLocks noChangeArrowheads="1"/>
              </p:cNvSpPr>
              <p:nvPr/>
            </p:nvSpPr>
            <p:spPr bwMode="auto">
              <a:xfrm>
                <a:off x="7859978" y="3886188"/>
                <a:ext cx="1085041"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 </m:t>
                      </m:r>
                    </m:oMath>
                  </m:oMathPara>
                </a14:m>
                <a:endParaRPr lang="hu-HU" sz="2000" dirty="0"/>
              </a:p>
            </p:txBody>
          </p:sp>
        </mc:Choice>
        <mc:Fallback xmlns="">
          <p:sp>
            <p:nvSpPr>
              <p:cNvPr id="214140" name="Rectangle 124"/>
              <p:cNvSpPr>
                <a:spLocks noRot="1" noChangeAspect="1" noMove="1" noResize="1" noEditPoints="1" noAdjustHandles="1" noChangeArrowheads="1" noChangeShapeType="1" noTextEdit="1"/>
              </p:cNvSpPr>
              <p:nvPr/>
            </p:nvSpPr>
            <p:spPr bwMode="auto">
              <a:xfrm>
                <a:off x="7859978" y="3886188"/>
                <a:ext cx="1085041" cy="400110"/>
              </a:xfrm>
              <a:prstGeom prst="rect">
                <a:avLst/>
              </a:prstGeom>
              <a:blipFill>
                <a:blip r:embed="rId14"/>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4141" name="Line 125"/>
          <p:cNvSpPr>
            <a:spLocks noChangeShapeType="1"/>
          </p:cNvSpPr>
          <p:nvPr/>
        </p:nvSpPr>
        <p:spPr bwMode="auto">
          <a:xfrm flipH="1" flipV="1">
            <a:off x="3506696" y="3479382"/>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3"/>
          <p:cNvSpPr>
            <a:spLocks noChangeShapeType="1"/>
          </p:cNvSpPr>
          <p:nvPr/>
        </p:nvSpPr>
        <p:spPr bwMode="auto">
          <a:xfrm>
            <a:off x="8194667" y="5022450"/>
            <a:ext cx="18245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zövegdoboz 3"/>
          <p:cNvSpPr txBox="1"/>
          <p:nvPr/>
        </p:nvSpPr>
        <p:spPr>
          <a:xfrm>
            <a:off x="5423116" y="4938701"/>
            <a:ext cx="1072730" cy="461665"/>
          </a:xfrm>
          <a:prstGeom prst="rect">
            <a:avLst/>
          </a:prstGeom>
          <a:noFill/>
        </p:spPr>
        <p:txBody>
          <a:bodyPr wrap="none" rtlCol="0">
            <a:spAutoFit/>
          </a:bodyPr>
          <a:lstStyle/>
          <a:p>
            <a:r>
              <a:rPr lang="hu-HU" dirty="0">
                <a:latin typeface="+mn-lt"/>
              </a:rPr>
              <a:t>Modell</a:t>
            </a:r>
            <a:endParaRPr lang="en-US" dirty="0">
              <a:latin typeface="+mn-lt"/>
            </a:endParaRPr>
          </a:p>
        </p:txBody>
      </p:sp>
      <p:sp>
        <p:nvSpPr>
          <p:cNvPr id="57" name="Szövegdoboz 56"/>
          <p:cNvSpPr txBox="1"/>
          <p:nvPr/>
        </p:nvSpPr>
        <p:spPr>
          <a:xfrm>
            <a:off x="8722219" y="5102370"/>
            <a:ext cx="655179" cy="461665"/>
          </a:xfrm>
          <a:prstGeom prst="rect">
            <a:avLst/>
          </a:prstGeom>
          <a:noFill/>
        </p:spPr>
        <p:txBody>
          <a:bodyPr wrap="none" rtlCol="0">
            <a:spAutoFit/>
          </a:bodyPr>
          <a:lstStyle/>
          <a:p>
            <a:r>
              <a:rPr lang="hu-HU" dirty="0">
                <a:latin typeface="+mn-lt"/>
              </a:rPr>
              <a:t>Kép</a:t>
            </a:r>
            <a:endParaRPr lang="en-US" dirty="0">
              <a:latin typeface="+mn-lt"/>
            </a:endParaRPr>
          </a:p>
        </p:txBody>
      </p:sp>
      <mc:AlternateContent xmlns:mc="http://schemas.openxmlformats.org/markup-compatibility/2006">
        <mc:Choice xmlns:a14="http://schemas.microsoft.com/office/drawing/2010/main" Requires="a14">
          <p:sp>
            <p:nvSpPr>
              <p:cNvPr id="59" name="Rectangle 31"/>
              <p:cNvSpPr>
                <a:spLocks noChangeArrowheads="1"/>
              </p:cNvSpPr>
              <p:nvPr/>
            </p:nvSpPr>
            <p:spPr bwMode="auto">
              <a:xfrm>
                <a:off x="3142393" y="1410916"/>
                <a:ext cx="2291974" cy="693651"/>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𝑥</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𝑥</m:t>
                      </m:r>
                      <m:r>
                        <a:rPr lang="hu-HU" altLang="hu-HU" sz="2000" i="1" dirty="0">
                          <a:latin typeface="Cambria Math" panose="02040503050406030204" pitchFamily="18" charset="0"/>
                        </a:rPr>
                        <m:t>𝑢</m:t>
                      </m:r>
                      <m:r>
                        <a:rPr lang="en-GB"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b="0" i="1" baseline="-25000" dirty="0" smtClean="0">
                          <a:latin typeface="Cambria Math" panose="02040503050406030204" pitchFamily="18" charset="0"/>
                        </a:rPr>
                        <m:t>𝑥</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x</m:t>
                      </m:r>
                    </m:oMath>
                  </m:oMathPara>
                </a14:m>
                <a:endParaRPr lang="en-GB" altLang="hu-HU" sz="2000" i="1"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a:latin typeface="Cambria Math" panose="02040503050406030204" pitchFamily="18" charset="0"/>
                        </a:rPr>
                        <m:t>𝑦</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y</m:t>
                      </m:r>
                    </m:oMath>
                  </m:oMathPara>
                </a14:m>
                <a:endParaRPr lang="en-US" altLang="hu-HU" sz="2000" i="1" baseline="-25000" dirty="0"/>
              </a:p>
            </p:txBody>
          </p:sp>
        </mc:Choice>
        <mc:Fallback>
          <p:sp>
            <p:nvSpPr>
              <p:cNvPr id="59" name="Rectangle 31"/>
              <p:cNvSpPr>
                <a:spLocks noRot="1" noChangeAspect="1" noMove="1" noResize="1" noEditPoints="1" noAdjustHandles="1" noChangeArrowheads="1" noChangeShapeType="1" noTextEdit="1"/>
              </p:cNvSpPr>
              <p:nvPr/>
            </p:nvSpPr>
            <p:spPr bwMode="auto">
              <a:xfrm>
                <a:off x="3142393" y="1410916"/>
                <a:ext cx="2291974" cy="693651"/>
              </a:xfrm>
              <a:prstGeom prst="rect">
                <a:avLst/>
              </a:prstGeom>
              <a:blipFill>
                <a:blip r:embed="rId15"/>
                <a:stretch>
                  <a:fillRect b="-5172"/>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62" name="AutoShape 34"/>
          <p:cNvSpPr>
            <a:spLocks noChangeArrowheads="1"/>
          </p:cNvSpPr>
          <p:nvPr/>
        </p:nvSpPr>
        <p:spPr bwMode="auto">
          <a:xfrm flipH="1" flipV="1">
            <a:off x="3056130" y="5161299"/>
            <a:ext cx="5369947" cy="38442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120"/>
          <p:cNvSpPr>
            <a:spLocks noChangeArrowheads="1"/>
          </p:cNvSpPr>
          <p:nvPr/>
        </p:nvSpPr>
        <p:spPr bwMode="auto">
          <a:xfrm>
            <a:off x="4034604" y="484706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4" name="Rectangle 120"/>
          <p:cNvSpPr>
            <a:spLocks noChangeArrowheads="1"/>
          </p:cNvSpPr>
          <p:nvPr/>
        </p:nvSpPr>
        <p:spPr bwMode="auto">
          <a:xfrm>
            <a:off x="1821559" y="258203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5" name="Text Box 35"/>
          <p:cNvSpPr txBox="1">
            <a:spLocks noChangeArrowheads="1"/>
          </p:cNvSpPr>
          <p:nvPr/>
        </p:nvSpPr>
        <p:spPr bwMode="auto">
          <a:xfrm>
            <a:off x="1786002" y="4930940"/>
            <a:ext cx="1755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latin typeface="+mn-lt"/>
              </a:rPr>
              <a:t>Text</a:t>
            </a:r>
            <a:r>
              <a:rPr lang="hu-HU" altLang="hu-HU" sz="2000" dirty="0" err="1">
                <a:latin typeface="+mn-lt"/>
              </a:rPr>
              <a:t>úra</a:t>
            </a:r>
            <a:r>
              <a:rPr lang="hu-HU" altLang="hu-HU" sz="2000" dirty="0">
                <a:latin typeface="+mn-lt"/>
              </a:rPr>
              <a:t> tér:</a:t>
            </a:r>
          </a:p>
          <a:p>
            <a:pPr>
              <a:spcBef>
                <a:spcPct val="0"/>
              </a:spcBef>
              <a:buClrTx/>
              <a:buSzTx/>
              <a:buFontTx/>
              <a:buNone/>
            </a:pPr>
            <a:r>
              <a:rPr lang="hu-HU" altLang="hu-HU" sz="2000" dirty="0">
                <a:latin typeface="+mn-lt"/>
              </a:rPr>
              <a:t>egység négyzet</a:t>
            </a:r>
          </a:p>
        </p:txBody>
      </p:sp>
      <mc:AlternateContent xmlns:mc="http://schemas.openxmlformats.org/markup-compatibility/2006" xmlns:a14="http://schemas.microsoft.com/office/drawing/2010/main">
        <mc:Choice Requires="a14">
          <p:sp>
            <p:nvSpPr>
              <p:cNvPr id="69" name="Rectangle 102"/>
              <p:cNvSpPr>
                <a:spLocks noChangeArrowheads="1"/>
              </p:cNvSpPr>
              <p:nvPr/>
            </p:nvSpPr>
            <p:spPr bwMode="auto">
              <a:xfrm>
                <a:off x="6441337" y="1526868"/>
                <a:ext cx="3184756" cy="42742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r>
                        <a:rPr lang="en-US" altLang="hu-HU" sz="2000" i="1" dirty="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r>
                        <a:rPr lang="hu-HU" altLang="hu-HU" sz="2000" i="1" dirty="0" smtClean="0">
                          <a:latin typeface="Cambria Math" panose="02040503050406030204" pitchFamily="18" charset="0"/>
                        </a:rPr>
                        <m:t>, </m:t>
                      </m:r>
                      <m:r>
                        <a:rPr lang="hu-HU" altLang="hu-HU" sz="2000" b="0" i="1" dirty="0" smtClean="0">
                          <a:latin typeface="Cambria Math" panose="02040503050406030204" pitchFamily="18" charset="0"/>
                        </a:rPr>
                        <m:t>1</m:t>
                      </m:r>
                      <m:r>
                        <a:rPr lang="hu-HU" altLang="hu-HU" sz="2000" i="1" dirty="0">
                          <a:latin typeface="Cambria Math" panose="02040503050406030204" pitchFamily="18" charset="0"/>
                        </a:rPr>
                        <m:t>] = [</m:t>
                      </m:r>
                      <m:r>
                        <a:rPr lang="hu-HU" altLang="hu-HU" sz="2000" i="1" dirty="0">
                          <a:latin typeface="Cambria Math" panose="02040503050406030204" pitchFamily="18" charset="0"/>
                        </a:rPr>
                        <m:t>𝑥</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dirty="0">
                          <a:latin typeface="Cambria Math" panose="02040503050406030204" pitchFamily="18" charset="0"/>
                        </a:rPr>
                        <m:t>,1]∙</m:t>
                      </m:r>
                      <m:r>
                        <a:rPr lang="hu-HU" altLang="hu-HU" sz="2000" b="1" i="1" dirty="0">
                          <a:latin typeface="Cambria Math" panose="02040503050406030204" pitchFamily="18" charset="0"/>
                        </a:rPr>
                        <m:t>𝑻</m:t>
                      </m:r>
                    </m:oMath>
                  </m:oMathPara>
                </a14:m>
                <a:endParaRPr lang="en-GB" altLang="hu-HU" sz="2000" baseline="-25000" dirty="0"/>
              </a:p>
            </p:txBody>
          </p:sp>
        </mc:Choice>
        <mc:Fallback xmlns="">
          <p:sp>
            <p:nvSpPr>
              <p:cNvPr id="69" name="Rectangle 102"/>
              <p:cNvSpPr>
                <a:spLocks noRot="1" noChangeAspect="1" noMove="1" noResize="1" noEditPoints="1" noAdjustHandles="1" noChangeArrowheads="1" noChangeShapeType="1" noTextEdit="1"/>
              </p:cNvSpPr>
              <p:nvPr/>
            </p:nvSpPr>
            <p:spPr bwMode="auto">
              <a:xfrm>
                <a:off x="6441337" y="1526868"/>
                <a:ext cx="3184756" cy="427425"/>
              </a:xfrm>
              <a:prstGeom prst="rect">
                <a:avLst/>
              </a:prstGeom>
              <a:blipFill>
                <a:blip r:embed="rId16"/>
                <a:stretch>
                  <a:fillRect l="-763" b="-684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4045484" y="5878690"/>
                <a:ext cx="6559887" cy="5209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𝑢</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𝑣</m:t>
                      </m:r>
                      <m:r>
                        <a:rPr lang="hu-HU" altLang="hu-HU" i="1" dirty="0">
                          <a:latin typeface="Cambria Math" panose="02040503050406030204" pitchFamily="18" charset="0"/>
                          <a:sym typeface="Symbol" pitchFamily="18" charset="2"/>
                        </a:rPr>
                        <m:t>, 1]=</m:t>
                      </m:r>
                      <m:d>
                        <m:dPr>
                          <m:begChr m:val="["/>
                          <m:endChr m:val="]"/>
                          <m:ctrlPr>
                            <a:rPr lang="en-US" altLang="hu-HU" i="1" dirty="0">
                              <a:latin typeface="Cambria Math" panose="02040503050406030204" pitchFamily="18" charset="0"/>
                              <a:sym typeface="Symbol" pitchFamily="18" charset="2"/>
                            </a:rPr>
                          </m:ctrlPr>
                        </m:dPr>
                        <m:e>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𝑥</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m:t>
                          </m:r>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𝑦</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,1</m:t>
                          </m:r>
                        </m:e>
                      </m:d>
                      <m:r>
                        <a:rPr lang="en-US" altLang="hu-HU" i="1" dirty="0">
                          <a:latin typeface="Cambria Math" panose="02040503050406030204" pitchFamily="18" charset="0"/>
                          <a:sym typeface="Symbol" pitchFamily="18" charset="2"/>
                        </a:rPr>
                        <m:t></m:t>
                      </m:r>
                      <m:sSup>
                        <m:sSupPr>
                          <m:ctrlPr>
                            <a:rPr lang="en-US" altLang="hu-HU" i="1" dirty="0">
                              <a:latin typeface="Cambria Math" panose="02040503050406030204" pitchFamily="18" charset="0"/>
                              <a:sym typeface="Symbol" pitchFamily="18" charset="2"/>
                            </a:rPr>
                          </m:ctrlPr>
                        </m:sSupPr>
                        <m:e>
                          <m:r>
                            <a:rPr lang="hu-HU" altLang="hu-HU" b="1" i="1" dirty="0">
                              <a:latin typeface="Cambria Math" panose="02040503050406030204" pitchFamily="18" charset="0"/>
                              <a:sym typeface="Symbol" pitchFamily="18" charset="2"/>
                            </a:rPr>
                            <m:t>𝑷</m:t>
                          </m:r>
                        </m:e>
                        <m:sup>
                          <m:r>
                            <a:rPr lang="hu-HU" altLang="hu-HU" i="1" dirty="0">
                              <a:latin typeface="Cambria Math" panose="02040503050406030204" pitchFamily="18" charset="0"/>
                              <a:sym typeface="Symbol" pitchFamily="18" charset="2"/>
                            </a:rPr>
                            <m:t>−1</m:t>
                          </m:r>
                        </m:sup>
                      </m:sSup>
                    </m:oMath>
                  </m:oMathPara>
                </a14:m>
                <a:endParaRPr lang="en-US" altLang="hu-HU" baseline="30000" dirty="0">
                  <a:sym typeface="Symbol" pitchFamily="18" charset="2"/>
                </a:endParaRPr>
              </a:p>
            </p:txBody>
          </p:sp>
        </mc:Choice>
        <mc:Fallback xmlns="">
          <p:sp>
            <p:nvSpPr>
              <p:cNvPr id="5" name="Téglalap 4"/>
              <p:cNvSpPr>
                <a:spLocks noRot="1" noChangeAspect="1" noMove="1" noResize="1" noEditPoints="1" noAdjustHandles="1" noChangeArrowheads="1" noChangeShapeType="1" noTextEdit="1"/>
              </p:cNvSpPr>
              <p:nvPr/>
            </p:nvSpPr>
            <p:spPr>
              <a:xfrm>
                <a:off x="4045484" y="5878690"/>
                <a:ext cx="6559887" cy="520976"/>
              </a:xfrm>
              <a:prstGeom prst="rect">
                <a:avLst/>
              </a:prstGeom>
              <a:blipFill>
                <a:blip r:embed="rId17"/>
                <a:stretch>
                  <a:fillRect/>
                </a:stretch>
              </a:blipFill>
            </p:spPr>
            <p:txBody>
              <a:bodyPr/>
              <a:lstStyle/>
              <a:p>
                <a:r>
                  <a:rPr lang="hu-HU">
                    <a:noFill/>
                  </a:rPr>
                  <a:t> </a:t>
                </a:r>
              </a:p>
            </p:txBody>
          </p:sp>
        </mc:Fallback>
      </mc:AlternateContent>
      <p:grpSp>
        <p:nvGrpSpPr>
          <p:cNvPr id="7" name="Csoportba foglalás 6"/>
          <p:cNvGrpSpPr/>
          <p:nvPr/>
        </p:nvGrpSpPr>
        <p:grpSpPr>
          <a:xfrm>
            <a:off x="2925346" y="766754"/>
            <a:ext cx="6840872" cy="1385838"/>
            <a:chOff x="-1383383" y="872335"/>
            <a:chExt cx="6840872" cy="1385838"/>
          </a:xfrm>
        </p:grpSpPr>
        <p:sp>
          <p:nvSpPr>
            <p:cNvPr id="6" name="Téglalap 5"/>
            <p:cNvSpPr/>
            <p:nvPr/>
          </p:nvSpPr>
          <p:spPr>
            <a:xfrm>
              <a:off x="-1383383" y="872335"/>
              <a:ext cx="6840872" cy="13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églalap 64"/>
                <p:cNvSpPr>
                  <a:spLocks noChangeArrowheads="1"/>
                </p:cNvSpPr>
                <p:nvPr/>
              </p:nvSpPr>
              <p:spPr bwMode="auto">
                <a:xfrm>
                  <a:off x="-49096" y="1365411"/>
                  <a:ext cx="3909411" cy="52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en-US" altLang="hu-HU" sz="2400" i="1" dirty="0" smtClean="0">
                                <a:latin typeface="Cambria Math" panose="02040503050406030204" pitchFamily="18" charset="0"/>
                              </a:rPr>
                            </m:ctrlPr>
                          </m:dPr>
                          <m:e>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 </m:t>
                            </m:r>
                            <m:r>
                              <a:rPr lang="hu-HU" altLang="hu-HU" sz="2400" b="0" i="1" dirty="0" smtClean="0">
                                <a:latin typeface="Cambria Math" panose="02040503050406030204" pitchFamily="18" charset="0"/>
                                <a:sym typeface="Symbol" pitchFamily="18" charset="2"/>
                              </a:rPr>
                              <m:t>1</m:t>
                            </m:r>
                          </m:e>
                        </m:d>
                        <m:r>
                          <a:rPr lang="en-US" altLang="hu-HU" sz="2400" i="1" dirty="0">
                            <a:latin typeface="Cambria Math" panose="02040503050406030204" pitchFamily="18" charset="0"/>
                            <a:sym typeface="Symbol" pitchFamily="18" charset="2"/>
                          </a:rPr>
                          <m:t>=</m:t>
                        </m:r>
                        <m:d>
                          <m:dPr>
                            <m:begChr m:val="["/>
                            <m:endChr m:val="]"/>
                            <m:ctrlPr>
                              <a:rPr lang="en-US" altLang="hu-HU" sz="2400" i="1" dirty="0">
                                <a:latin typeface="Cambria Math" panose="02040503050406030204" pitchFamily="18" charset="0"/>
                                <a:sym typeface="Symbol" pitchFamily="18" charset="2"/>
                              </a:rPr>
                            </m:ctrlPr>
                          </m:dPr>
                          <m:e>
                            <m:r>
                              <a:rPr lang="en-US" altLang="hu-HU" sz="2400" i="1" dirty="0">
                                <a:latin typeface="Cambria Math" panose="02040503050406030204" pitchFamily="18" charset="0"/>
                                <a:sym typeface="Symbol" pitchFamily="18" charset="2"/>
                              </a:rPr>
                              <m:t>𝑢</m:t>
                            </m:r>
                            <m:r>
                              <a:rPr lang="en-US" altLang="hu-HU" sz="2400" i="1" dirty="0">
                                <a:latin typeface="Cambria Math" panose="02040503050406030204" pitchFamily="18" charset="0"/>
                                <a:sym typeface="Symbol" pitchFamily="18" charset="2"/>
                              </a:rPr>
                              <m:t>,</m:t>
                            </m:r>
                            <m:r>
                              <a:rPr lang="en-US" altLang="hu-HU" sz="2400" i="1" dirty="0">
                                <a:latin typeface="Cambria Math" panose="02040503050406030204" pitchFamily="18" charset="0"/>
                                <a:sym typeface="Symbol" pitchFamily="18" charset="2"/>
                              </a:rPr>
                              <m:t>𝑣</m:t>
                            </m:r>
                            <m:r>
                              <a:rPr lang="en-US" altLang="hu-HU" sz="2400" i="1" dirty="0">
                                <a:latin typeface="Cambria Math" panose="02040503050406030204" pitchFamily="18" charset="0"/>
                                <a:sym typeface="Symbol" pitchFamily="18" charset="2"/>
                              </a:rPr>
                              <m:t>,1</m:t>
                            </m:r>
                          </m:e>
                        </m:d>
                        <m:r>
                          <a:rPr lang="en-US" altLang="hu-HU" sz="2400" i="1" dirty="0">
                            <a:latin typeface="Cambria Math" panose="02040503050406030204" pitchFamily="18" charset="0"/>
                            <a:sym typeface="Symbol" pitchFamily="18" charset="2"/>
                          </a:rPr>
                          <m:t></m:t>
                        </m:r>
                        <m:r>
                          <a:rPr lang="hu-HU" altLang="hu-HU" sz="2400" b="1" i="1" dirty="0">
                            <a:latin typeface="Cambria Math" panose="02040503050406030204" pitchFamily="18" charset="0"/>
                            <a:sym typeface="Symbol" pitchFamily="18" charset="2"/>
                          </a:rPr>
                          <m:t>𝑷</m:t>
                        </m:r>
                      </m:oMath>
                    </m:oMathPara>
                  </a14:m>
                  <a:endParaRPr lang="hu-HU" altLang="hu-HU" sz="2400" b="1" i="1" dirty="0">
                    <a:latin typeface="Cambria Math" panose="02040503050406030204" pitchFamily="18" charset="0"/>
                    <a:sym typeface="Symbol" pitchFamily="18" charset="2"/>
                  </a:endParaRPr>
                </a:p>
              </p:txBody>
            </p:sp>
          </mc:Choice>
          <mc:Fallback xmlns="">
            <p:sp>
              <p:nvSpPr>
                <p:cNvPr id="70" name="Téglalap 64"/>
                <p:cNvSpPr>
                  <a:spLocks noRot="1" noChangeAspect="1" noMove="1" noResize="1" noEditPoints="1" noAdjustHandles="1" noChangeArrowheads="1" noChangeShapeType="1" noTextEdit="1"/>
                </p:cNvSpPr>
                <p:nvPr/>
              </p:nvSpPr>
              <p:spPr bwMode="auto">
                <a:xfrm>
                  <a:off x="-49096" y="1365411"/>
                  <a:ext cx="3909411" cy="520976"/>
                </a:xfrm>
                <a:prstGeom prst="rect">
                  <a:avLst/>
                </a:prstGeom>
                <a:blipFill>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sp>
        <p:nvSpPr>
          <p:cNvPr id="2" name="Cím 1"/>
          <p:cNvSpPr>
            <a:spLocks noGrp="1"/>
          </p:cNvSpPr>
          <p:nvPr>
            <p:ph type="title"/>
          </p:nvPr>
        </p:nvSpPr>
        <p:spPr>
          <a:xfrm>
            <a:off x="1975980" y="101753"/>
            <a:ext cx="8229600" cy="1143000"/>
          </a:xfrm>
        </p:spPr>
        <p:txBody>
          <a:bodyPr/>
          <a:lstStyle/>
          <a:p>
            <a:r>
              <a:rPr lang="en-US" dirty="0" smtClean="0">
                <a:solidFill>
                  <a:srgbClr val="FF0000"/>
                </a:solidFill>
              </a:rPr>
              <a:t>2D </a:t>
            </a:r>
            <a:r>
              <a:rPr lang="hu-HU" dirty="0" smtClean="0">
                <a:solidFill>
                  <a:srgbClr val="FF0000"/>
                </a:solidFill>
              </a:rPr>
              <a:t>Textúrázás</a:t>
            </a:r>
            <a:endParaRPr 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grpId="0" nodeType="afterEffect">
                                  <p:stCondLst>
                                    <p:cond delay="0"/>
                                  </p:stCondLst>
                                  <p:childTnLst>
                                    <p:set>
                                      <p:cBhvr>
                                        <p:cTn id="13" dur="1" fill="hold">
                                          <p:stCondLst>
                                            <p:cond delay="0"/>
                                          </p:stCondLst>
                                        </p:cTn>
                                        <p:tgtEl>
                                          <p:spTgt spid="214054"/>
                                        </p:tgtEl>
                                        <p:attrNameLst>
                                          <p:attrName>style.visibility</p:attrName>
                                        </p:attrNameLst>
                                      </p:cBhvr>
                                      <p:to>
                                        <p:strVal val="visible"/>
                                      </p:to>
                                    </p:set>
                                    <p:animEffect transition="in" filter="strips(downRight)">
                                      <p:cBhvr>
                                        <p:cTn id="14" dur="500"/>
                                        <p:tgtEl>
                                          <p:spTgt spid="214054"/>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41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41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41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41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41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41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406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4053"/>
                                        </p:tgtEl>
                                        <p:attrNameLst>
                                          <p:attrName>style.visibility</p:attrName>
                                        </p:attrNameLst>
                                      </p:cBhvr>
                                      <p:to>
                                        <p:strVal val="visible"/>
                                      </p:to>
                                    </p:set>
                                  </p:childTnLst>
                                </p:cTn>
                              </p:par>
                            </p:childTnLst>
                          </p:cTn>
                        </p:par>
                        <p:par>
                          <p:cTn id="39" fill="hold" nodeType="afterGroup">
                            <p:stCondLst>
                              <p:cond delay="0"/>
                            </p:stCondLst>
                            <p:childTnLst>
                              <p:par>
                                <p:cTn id="40" presetID="18" presetClass="entr" presetSubtype="9" fill="hold" grpId="0" nodeType="afterEffect">
                                  <p:stCondLst>
                                    <p:cond delay="0"/>
                                  </p:stCondLst>
                                  <p:childTnLst>
                                    <p:set>
                                      <p:cBhvr>
                                        <p:cTn id="41" dur="1" fill="hold">
                                          <p:stCondLst>
                                            <p:cond delay="0"/>
                                          </p:stCondLst>
                                        </p:cTn>
                                        <p:tgtEl>
                                          <p:spTgt spid="214141"/>
                                        </p:tgtEl>
                                        <p:attrNameLst>
                                          <p:attrName>style.visibility</p:attrName>
                                        </p:attrNameLst>
                                      </p:cBhvr>
                                      <p:to>
                                        <p:strVal val="visible"/>
                                      </p:to>
                                    </p:set>
                                    <p:animEffect transition="in" filter="strips(upLeft)">
                                      <p:cBhvr>
                                        <p:cTn id="42" dur="500"/>
                                        <p:tgtEl>
                                          <p:spTgt spid="21414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48"/>
                                        </p:tgtEl>
                                        <p:attrNameLst>
                                          <p:attrName>style.visibility</p:attrName>
                                        </p:attrNameLst>
                                      </p:cBhvr>
                                      <p:to>
                                        <p:strVal val="visible"/>
                                      </p:to>
                                    </p:set>
                                  </p:childTnLst>
                                </p:cTn>
                              </p:par>
                            </p:childTnLst>
                          </p:cTn>
                        </p:par>
                        <p:par>
                          <p:cTn id="49" fill="hold">
                            <p:stCondLst>
                              <p:cond delay="0"/>
                            </p:stCondLst>
                            <p:childTnLst>
                              <p:par>
                                <p:cTn id="50" presetID="2" presetClass="entr" presetSubtype="4"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fill="hold"/>
                                        <p:tgtEl>
                                          <p:spTgt spid="62"/>
                                        </p:tgtEl>
                                        <p:attrNameLst>
                                          <p:attrName>ppt_x</p:attrName>
                                        </p:attrNameLst>
                                      </p:cBhvr>
                                      <p:tavLst>
                                        <p:tav tm="0">
                                          <p:val>
                                            <p:strVal val="#ppt_x"/>
                                          </p:val>
                                        </p:tav>
                                        <p:tav tm="100000">
                                          <p:val>
                                            <p:strVal val="#ppt_x"/>
                                          </p:val>
                                        </p:tav>
                                      </p:tavLst>
                                    </p:anim>
                                    <p:anim calcmode="lin" valueType="num">
                                      <p:cBhvr additive="base">
                                        <p:cTn id="53" dur="500" fill="hold"/>
                                        <p:tgtEl>
                                          <p:spTgt spid="62"/>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14068" grpId="0" animBg="1"/>
      <p:bldP spid="48148" grpId="0" animBg="1"/>
      <p:bldP spid="48151" grpId="0" animBg="1"/>
      <p:bldP spid="48153" grpId="0"/>
      <p:bldP spid="214053" grpId="0" animBg="1"/>
      <p:bldP spid="214054" grpId="0" animBg="1"/>
      <p:bldP spid="214110" grpId="0"/>
      <p:bldP spid="214123" grpId="0" animBg="1"/>
      <p:bldP spid="214124" grpId="0" animBg="1"/>
      <p:bldP spid="214125" grpId="0" animBg="1"/>
      <p:bldP spid="214139" grpId="0"/>
      <p:bldP spid="214140" grpId="0"/>
      <p:bldP spid="214141" grpId="0" animBg="1"/>
      <p:bldP spid="62" grpId="0" animBg="1"/>
      <p:bldP spid="69"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1" y="274638"/>
            <a:ext cx="7012276" cy="1143000"/>
          </a:xfrm>
        </p:spPr>
        <p:txBody>
          <a:bodyPr/>
          <a:lstStyle/>
          <a:p>
            <a:r>
              <a:rPr lang="en-US" dirty="0" err="1" smtClean="0">
                <a:solidFill>
                  <a:srgbClr val="FF0000"/>
                </a:solidFill>
              </a:rPr>
              <a:t>Gravit</a:t>
            </a:r>
            <a:r>
              <a:rPr lang="hu-HU" dirty="0" err="1" smtClean="0">
                <a:solidFill>
                  <a:srgbClr val="FF0000"/>
                </a:solidFill>
              </a:rPr>
              <a:t>áció</a:t>
            </a:r>
            <a:r>
              <a:rPr lang="hu-HU" dirty="0" smtClean="0">
                <a:solidFill>
                  <a:srgbClr val="FF0000"/>
                </a:solidFill>
              </a:rPr>
              <a:t> (fekete lyukak)</a:t>
            </a:r>
            <a:endParaRPr lang="en-US" dirty="0">
              <a:solidFill>
                <a:srgbClr val="FF0000"/>
              </a:solidFill>
            </a:endParaRPr>
          </a:p>
        </p:txBody>
      </p:sp>
      <p:sp>
        <p:nvSpPr>
          <p:cNvPr id="5" name="Romboid 4"/>
          <p:cNvSpPr/>
          <p:nvPr/>
        </p:nvSpPr>
        <p:spPr>
          <a:xfrm rot="5400000">
            <a:off x="7320136" y="4005064"/>
            <a:ext cx="4284476" cy="972108"/>
          </a:xfrm>
          <a:prstGeom prst="parallelogram">
            <a:avLst>
              <a:gd name="adj" fmla="val 158155"/>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zövegdoboz 10"/>
          <p:cNvSpPr txBox="1"/>
          <p:nvPr/>
        </p:nvSpPr>
        <p:spPr>
          <a:xfrm>
            <a:off x="9948429" y="3402651"/>
            <a:ext cx="774571" cy="461665"/>
          </a:xfrm>
          <a:prstGeom prst="rect">
            <a:avLst/>
          </a:prstGeom>
          <a:noFill/>
        </p:spPr>
        <p:txBody>
          <a:bodyPr wrap="none" rtlCol="0">
            <a:spAutoFit/>
          </a:bodyPr>
          <a:lstStyle/>
          <a:p>
            <a:r>
              <a:rPr lang="hu-HU" dirty="0"/>
              <a:t>(1,</a:t>
            </a:r>
            <a:r>
              <a:rPr lang="hu-HU" dirty="0" err="1"/>
              <a:t>1</a:t>
            </a:r>
            <a:r>
              <a:rPr lang="hu-HU" dirty="0"/>
              <a:t>)</a:t>
            </a:r>
            <a:endParaRPr lang="en-US" dirty="0"/>
          </a:p>
        </p:txBody>
      </p:sp>
      <p:sp>
        <p:nvSpPr>
          <p:cNvPr id="12" name="Szövegdoboz 11"/>
          <p:cNvSpPr txBox="1"/>
          <p:nvPr/>
        </p:nvSpPr>
        <p:spPr>
          <a:xfrm>
            <a:off x="8638728" y="5328894"/>
            <a:ext cx="774571" cy="461665"/>
          </a:xfrm>
          <a:prstGeom prst="rect">
            <a:avLst/>
          </a:prstGeom>
          <a:noFill/>
        </p:spPr>
        <p:txBody>
          <a:bodyPr wrap="none" rtlCol="0">
            <a:spAutoFit/>
          </a:bodyPr>
          <a:lstStyle/>
          <a:p>
            <a:r>
              <a:rPr lang="hu-HU" dirty="0"/>
              <a:t>(0,</a:t>
            </a:r>
            <a:r>
              <a:rPr lang="hu-HU" dirty="0" err="1"/>
              <a:t>0</a:t>
            </a:r>
            <a:r>
              <a:rPr lang="hu-HU" dirty="0"/>
              <a:t>)</a:t>
            </a:r>
            <a:endParaRPr lang="en-US" dirty="0"/>
          </a:p>
        </p:txBody>
      </p:sp>
      <p:cxnSp>
        <p:nvCxnSpPr>
          <p:cNvPr id="13" name="Egyenes összekötő nyíllal 12"/>
          <p:cNvCxnSpPr/>
          <p:nvPr/>
        </p:nvCxnSpPr>
        <p:spPr>
          <a:xfrm flipV="1">
            <a:off x="2219870" y="3544713"/>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Szövegdoboz 16"/>
          <p:cNvSpPr txBox="1"/>
          <p:nvPr/>
        </p:nvSpPr>
        <p:spPr>
          <a:xfrm>
            <a:off x="3323265" y="4068468"/>
            <a:ext cx="756938" cy="461665"/>
          </a:xfrm>
          <a:prstGeom prst="rect">
            <a:avLst/>
          </a:prstGeom>
          <a:noFill/>
        </p:spPr>
        <p:txBody>
          <a:bodyPr wrap="none" rtlCol="0">
            <a:spAutoFit/>
          </a:bodyPr>
          <a:lstStyle/>
          <a:p>
            <a:pPr algn="ctr"/>
            <a:r>
              <a:rPr lang="hu-HU" dirty="0"/>
              <a:t>(</a:t>
            </a:r>
            <a:r>
              <a:rPr lang="hu-HU" i="1" dirty="0"/>
              <a:t>u,v</a:t>
            </a:r>
            <a:r>
              <a:rPr lang="hu-HU" dirty="0"/>
              <a:t>)</a:t>
            </a:r>
            <a:endParaRPr lang="en-US" dirty="0"/>
          </a:p>
        </p:txBody>
      </p:sp>
      <p:sp>
        <p:nvSpPr>
          <p:cNvPr id="18" name="Szövegdoboz 17"/>
          <p:cNvSpPr txBox="1"/>
          <p:nvPr/>
        </p:nvSpPr>
        <p:spPr>
          <a:xfrm>
            <a:off x="8883713" y="4321339"/>
            <a:ext cx="1212191" cy="523220"/>
          </a:xfrm>
          <a:prstGeom prst="rect">
            <a:avLst/>
          </a:prstGeom>
          <a:noFill/>
        </p:spPr>
        <p:txBody>
          <a:bodyPr wrap="none" rtlCol="0">
            <a:spAutoFit/>
          </a:bodyPr>
          <a:lstStyle/>
          <a:p>
            <a:pPr algn="ctr"/>
            <a:r>
              <a:rPr lang="hu-HU" sz="2800" dirty="0"/>
              <a:t>(</a:t>
            </a:r>
            <a:r>
              <a:rPr lang="hu-HU" sz="2800" i="1" dirty="0"/>
              <a:t>u</a:t>
            </a:r>
            <a:r>
              <a:rPr lang="en-US" sz="2800" i="1" dirty="0"/>
              <a:t>*</a:t>
            </a:r>
            <a:r>
              <a:rPr lang="hu-HU" sz="2800" i="1" dirty="0"/>
              <a:t>,v</a:t>
            </a:r>
            <a:r>
              <a:rPr lang="en-US" sz="2800" i="1" dirty="0"/>
              <a:t>*</a:t>
            </a:r>
            <a:r>
              <a:rPr lang="hu-HU" sz="2800" dirty="0"/>
              <a:t>)</a:t>
            </a:r>
            <a:endParaRPr lang="en-US" sz="2800" dirty="0"/>
          </a:p>
        </p:txBody>
      </p:sp>
      <p:sp>
        <p:nvSpPr>
          <p:cNvPr id="19" name="Szövegdoboz 18"/>
          <p:cNvSpPr txBox="1"/>
          <p:nvPr/>
        </p:nvSpPr>
        <p:spPr>
          <a:xfrm>
            <a:off x="2428529" y="5745480"/>
            <a:ext cx="1300356" cy="646331"/>
          </a:xfrm>
          <a:prstGeom prst="rect">
            <a:avLst/>
          </a:prstGeom>
          <a:noFill/>
        </p:spPr>
        <p:txBody>
          <a:bodyPr wrap="none" rtlCol="0">
            <a:spAutoFit/>
          </a:bodyPr>
          <a:lstStyle/>
          <a:p>
            <a:pPr algn="ctr"/>
            <a:r>
              <a:rPr lang="hu-HU" sz="1800" dirty="0" err="1"/>
              <a:t>Interpolated</a:t>
            </a:r>
            <a:endParaRPr lang="hu-HU" sz="1800" dirty="0"/>
          </a:p>
          <a:p>
            <a:pPr algn="ctr"/>
            <a:r>
              <a:rPr lang="hu-HU" sz="1800" dirty="0" err="1"/>
              <a:t>texCoord</a:t>
            </a:r>
            <a:endParaRPr lang="hu-HU" sz="1800" dirty="0"/>
          </a:p>
        </p:txBody>
      </p:sp>
      <p:sp>
        <p:nvSpPr>
          <p:cNvPr id="20" name="Szövegdoboz 19"/>
          <p:cNvSpPr txBox="1"/>
          <p:nvPr/>
        </p:nvSpPr>
        <p:spPr>
          <a:xfrm>
            <a:off x="8663859" y="6022478"/>
            <a:ext cx="886718" cy="369332"/>
          </a:xfrm>
          <a:prstGeom prst="rect">
            <a:avLst/>
          </a:prstGeom>
          <a:noFill/>
        </p:spPr>
        <p:txBody>
          <a:bodyPr wrap="none" rtlCol="0">
            <a:spAutoFit/>
          </a:bodyPr>
          <a:lstStyle/>
          <a:p>
            <a:pPr algn="ctr"/>
            <a:r>
              <a:rPr lang="hu-HU" sz="1800" dirty="0" err="1"/>
              <a:t>Texture</a:t>
            </a:r>
            <a:endParaRPr lang="hu-HU" sz="1800" dirty="0"/>
          </a:p>
        </p:txBody>
      </p:sp>
      <p:sp>
        <p:nvSpPr>
          <p:cNvPr id="23" name="Szövegdoboz 22"/>
          <p:cNvSpPr txBox="1"/>
          <p:nvPr/>
        </p:nvSpPr>
        <p:spPr>
          <a:xfrm>
            <a:off x="2612078" y="2836257"/>
            <a:ext cx="631903" cy="461665"/>
          </a:xfrm>
          <a:prstGeom prst="rect">
            <a:avLst/>
          </a:prstGeom>
          <a:noFill/>
        </p:spPr>
        <p:txBody>
          <a:bodyPr wrap="none" rtlCol="0">
            <a:spAutoFit/>
          </a:bodyPr>
          <a:lstStyle/>
          <a:p>
            <a:pPr algn="ctr"/>
            <a:r>
              <a:rPr lang="en-US" i="1" dirty="0"/>
              <a:t>z</a:t>
            </a:r>
            <a:r>
              <a:rPr lang="en-US" dirty="0"/>
              <a:t>=0</a:t>
            </a:r>
          </a:p>
        </p:txBody>
      </p:sp>
      <p:graphicFrame>
        <p:nvGraphicFramePr>
          <p:cNvPr id="24" name="Objektum 23"/>
          <p:cNvGraphicFramePr>
            <a:graphicFrameLocks noChangeAspect="1"/>
          </p:cNvGraphicFramePr>
          <p:nvPr>
            <p:extLst>
              <p:ext uri="{D42A27DB-BD31-4B8C-83A1-F6EECF244321}">
                <p14:modId xmlns:p14="http://schemas.microsoft.com/office/powerpoint/2010/main" val="3357485171"/>
              </p:ext>
            </p:extLst>
          </p:nvPr>
        </p:nvGraphicFramePr>
        <p:xfrm>
          <a:off x="6096001" y="4326844"/>
          <a:ext cx="726393" cy="722779"/>
        </p:xfrm>
        <a:graphic>
          <a:graphicData uri="http://schemas.openxmlformats.org/presentationml/2006/ole">
            <mc:AlternateContent xmlns:mc="http://schemas.openxmlformats.org/markup-compatibility/2006">
              <mc:Choice xmlns:v="urn:schemas-microsoft-com:vml" Requires="v">
                <p:oleObj spid="_x0000_s71732" name="Bitkép alakzat" r:id="rId5" imgW="1914286" imgH="1905266" progId="PBrush">
                  <p:embed/>
                </p:oleObj>
              </mc:Choice>
              <mc:Fallback>
                <p:oleObj name="Bitkép alakzat" r:id="rId5" imgW="1914286" imgH="1905266" progId="PBrush">
                  <p:embed/>
                  <p:pic>
                    <p:nvPicPr>
                      <p:cNvPr id="24" name="Objektum 23"/>
                      <p:cNvPicPr>
                        <a:picLocks noChangeAspect="1" noChangeArrowheads="1"/>
                      </p:cNvPicPr>
                      <p:nvPr/>
                    </p:nvPicPr>
                    <p:blipFill>
                      <a:blip r:embed="rId6">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6096001" y="4326844"/>
                        <a:ext cx="726393" cy="722779"/>
                      </a:xfrm>
                      <a:prstGeom prst="rect">
                        <a:avLst/>
                      </a:prstGeom>
                      <a:noFill/>
                      <a:ln>
                        <a:noFill/>
                      </a:ln>
                      <a:effectLst/>
                    </p:spPr>
                  </p:pic>
                </p:oleObj>
              </mc:Fallback>
            </mc:AlternateContent>
          </a:graphicData>
        </a:graphic>
      </p:graphicFrame>
      <p:cxnSp>
        <p:nvCxnSpPr>
          <p:cNvPr id="25" name="Egyenes összekötő nyíllal 24"/>
          <p:cNvCxnSpPr/>
          <p:nvPr/>
        </p:nvCxnSpPr>
        <p:spPr>
          <a:xfrm flipV="1">
            <a:off x="2219869" y="4026132"/>
            <a:ext cx="7094043" cy="794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6" name="Szabadkézi sokszög 25"/>
          <p:cNvSpPr/>
          <p:nvPr/>
        </p:nvSpPr>
        <p:spPr>
          <a:xfrm>
            <a:off x="2236519" y="3550189"/>
            <a:ext cx="6970816" cy="1163781"/>
          </a:xfrm>
          <a:custGeom>
            <a:avLst/>
            <a:gdLst>
              <a:gd name="connsiteX0" fmla="*/ 0 w 6970816"/>
              <a:gd name="connsiteY0" fmla="*/ 0 h 1163781"/>
              <a:gd name="connsiteX1" fmla="*/ 4334494 w 6970816"/>
              <a:gd name="connsiteY1" fmla="*/ 296883 h 1163781"/>
              <a:gd name="connsiteX2" fmla="*/ 6970816 w 6970816"/>
              <a:gd name="connsiteY2" fmla="*/ 1163781 h 1163781"/>
              <a:gd name="connsiteX0" fmla="*/ 0 w 6970816"/>
              <a:gd name="connsiteY0" fmla="*/ 0 h 1163781"/>
              <a:gd name="connsiteX1" fmla="*/ 4405746 w 6970816"/>
              <a:gd name="connsiteY1" fmla="*/ 225631 h 1163781"/>
              <a:gd name="connsiteX2" fmla="*/ 6970816 w 6970816"/>
              <a:gd name="connsiteY2" fmla="*/ 1163781 h 1163781"/>
            </a:gdLst>
            <a:ahLst/>
            <a:cxnLst>
              <a:cxn ang="0">
                <a:pos x="connsiteX0" y="connsiteY0"/>
              </a:cxn>
              <a:cxn ang="0">
                <a:pos x="connsiteX1" y="connsiteY1"/>
              </a:cxn>
              <a:cxn ang="0">
                <a:pos x="connsiteX2" y="connsiteY2"/>
              </a:cxn>
            </a:cxnLst>
            <a:rect l="l" t="t" r="r" b="b"/>
            <a:pathLst>
              <a:path w="6970816" h="1163781">
                <a:moveTo>
                  <a:pt x="0" y="0"/>
                </a:moveTo>
                <a:cubicBezTo>
                  <a:pt x="1586345" y="51460"/>
                  <a:pt x="3243943" y="31668"/>
                  <a:pt x="4405746" y="225631"/>
                </a:cubicBezTo>
                <a:cubicBezTo>
                  <a:pt x="5567549" y="419594"/>
                  <a:pt x="6233556" y="827313"/>
                  <a:pt x="6970816" y="1163781"/>
                </a:cubicBezTo>
              </a:path>
            </a:pathLst>
          </a:cu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zabadkézi sokszög 27"/>
          <p:cNvSpPr/>
          <p:nvPr/>
        </p:nvSpPr>
        <p:spPr>
          <a:xfrm>
            <a:off x="2236518" y="4037077"/>
            <a:ext cx="4596582" cy="866899"/>
          </a:xfrm>
          <a:custGeom>
            <a:avLst/>
            <a:gdLst>
              <a:gd name="connsiteX0" fmla="*/ 0 w 4683764"/>
              <a:gd name="connsiteY0" fmla="*/ 0 h 866899"/>
              <a:gd name="connsiteX1" fmla="*/ 2790702 w 4683764"/>
              <a:gd name="connsiteY1" fmla="*/ 130628 h 866899"/>
              <a:gd name="connsiteX2" fmla="*/ 4524499 w 4683764"/>
              <a:gd name="connsiteY2" fmla="*/ 249382 h 866899"/>
              <a:gd name="connsiteX3" fmla="*/ 4500749 w 4683764"/>
              <a:gd name="connsiteY3" fmla="*/ 866899 h 866899"/>
              <a:gd name="connsiteX0" fmla="*/ 0 w 4613573"/>
              <a:gd name="connsiteY0" fmla="*/ 0 h 866899"/>
              <a:gd name="connsiteX1" fmla="*/ 2790702 w 4613573"/>
              <a:gd name="connsiteY1" fmla="*/ 130628 h 866899"/>
              <a:gd name="connsiteX2" fmla="*/ 4393870 w 4613573"/>
              <a:gd name="connsiteY2" fmla="*/ 225631 h 866899"/>
              <a:gd name="connsiteX3" fmla="*/ 4500749 w 4613573"/>
              <a:gd name="connsiteY3" fmla="*/ 866899 h 866899"/>
              <a:gd name="connsiteX0" fmla="*/ 0 w 4596582"/>
              <a:gd name="connsiteY0" fmla="*/ 0 h 866899"/>
              <a:gd name="connsiteX1" fmla="*/ 3111336 w 4596582"/>
              <a:gd name="connsiteY1" fmla="*/ 95002 h 866899"/>
              <a:gd name="connsiteX2" fmla="*/ 4393870 w 4596582"/>
              <a:gd name="connsiteY2" fmla="*/ 225631 h 866899"/>
              <a:gd name="connsiteX3" fmla="*/ 4500749 w 4596582"/>
              <a:gd name="connsiteY3" fmla="*/ 866899 h 866899"/>
            </a:gdLst>
            <a:ahLst/>
            <a:cxnLst>
              <a:cxn ang="0">
                <a:pos x="connsiteX0" y="connsiteY0"/>
              </a:cxn>
              <a:cxn ang="0">
                <a:pos x="connsiteX1" y="connsiteY1"/>
              </a:cxn>
              <a:cxn ang="0">
                <a:pos x="connsiteX2" y="connsiteY2"/>
              </a:cxn>
              <a:cxn ang="0">
                <a:pos x="connsiteX3" y="connsiteY3"/>
              </a:cxn>
            </a:cxnLst>
            <a:rect l="l" t="t" r="r" b="b"/>
            <a:pathLst>
              <a:path w="4596582" h="866899">
                <a:moveTo>
                  <a:pt x="0" y="0"/>
                </a:moveTo>
                <a:lnTo>
                  <a:pt x="3111336" y="95002"/>
                </a:lnTo>
                <a:cubicBezTo>
                  <a:pt x="3843648" y="132607"/>
                  <a:pt x="4162301" y="96982"/>
                  <a:pt x="4393870" y="225631"/>
                </a:cubicBezTo>
                <a:cubicBezTo>
                  <a:pt x="4625439" y="354281"/>
                  <a:pt x="4655128" y="619496"/>
                  <a:pt x="4500749" y="866899"/>
                </a:cubicBezTo>
              </a:path>
            </a:pathLst>
          </a:custGeom>
          <a:noFill/>
          <a:ln w="5715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zövegdoboz 28"/>
          <p:cNvSpPr txBox="1"/>
          <p:nvPr/>
        </p:nvSpPr>
        <p:spPr>
          <a:xfrm>
            <a:off x="8298323" y="2836257"/>
            <a:ext cx="631903" cy="461665"/>
          </a:xfrm>
          <a:prstGeom prst="rect">
            <a:avLst/>
          </a:prstGeom>
          <a:noFill/>
        </p:spPr>
        <p:txBody>
          <a:bodyPr wrap="none" rtlCol="0">
            <a:spAutoFit/>
          </a:bodyPr>
          <a:lstStyle/>
          <a:p>
            <a:pPr algn="ctr"/>
            <a:r>
              <a:rPr lang="en-US" i="1" dirty="0"/>
              <a:t>z</a:t>
            </a:r>
            <a:r>
              <a:rPr lang="en-US" dirty="0"/>
              <a:t>=1</a:t>
            </a:r>
          </a:p>
        </p:txBody>
      </p:sp>
      <p:sp>
        <p:nvSpPr>
          <p:cNvPr id="6" name="Romboid 5"/>
          <p:cNvSpPr/>
          <p:nvPr/>
        </p:nvSpPr>
        <p:spPr>
          <a:xfrm rot="5400000">
            <a:off x="1559496" y="3980724"/>
            <a:ext cx="4284476" cy="972108"/>
          </a:xfrm>
          <a:prstGeom prst="parallelogram">
            <a:avLst>
              <a:gd name="adj" fmla="val 1581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3821" name="Picture 29">
            <a:hlinkClick r:id="rId7" action="ppaction://hlinkfil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5203" y="79458"/>
            <a:ext cx="2506488"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24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Egyenes összekötő nyíllal 43"/>
          <p:cNvCxnSpPr/>
          <p:nvPr/>
        </p:nvCxnSpPr>
        <p:spPr>
          <a:xfrm>
            <a:off x="3179676" y="1832011"/>
            <a:ext cx="1944216"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a:xfrm>
            <a:off x="4756978" y="4886"/>
            <a:ext cx="3996431" cy="1143000"/>
          </a:xfrm>
        </p:spPr>
        <p:txBody>
          <a:bodyPr/>
          <a:lstStyle/>
          <a:p>
            <a:r>
              <a:rPr lang="en-US" dirty="0" err="1" smtClean="0">
                <a:solidFill>
                  <a:srgbClr val="FF0000"/>
                </a:solidFill>
              </a:rPr>
              <a:t>Ekvivalencia</a:t>
            </a:r>
            <a:r>
              <a:rPr lang="en-US" dirty="0" smtClean="0">
                <a:solidFill>
                  <a:srgbClr val="FF0000"/>
                </a:solidFill>
              </a:rPr>
              <a:t> </a:t>
            </a:r>
            <a:r>
              <a:rPr lang="en-US" dirty="0" err="1" smtClean="0">
                <a:solidFill>
                  <a:srgbClr val="FF0000"/>
                </a:solidFill>
              </a:rPr>
              <a:t>elv</a:t>
            </a:r>
            <a:endParaRPr lang="en-US" dirty="0">
              <a:solidFill>
                <a:srgbClr val="FF0000"/>
              </a:solidFill>
            </a:endParaRPr>
          </a:p>
        </p:txBody>
      </p:sp>
      <p:graphicFrame>
        <p:nvGraphicFramePr>
          <p:cNvPr id="3" name="Objektum 2"/>
          <p:cNvGraphicFramePr>
            <a:graphicFrameLocks noChangeAspect="1"/>
          </p:cNvGraphicFramePr>
          <p:nvPr>
            <p:extLst>
              <p:ext uri="{D42A27DB-BD31-4B8C-83A1-F6EECF244321}">
                <p14:modId xmlns:p14="http://schemas.microsoft.com/office/powerpoint/2010/main" val="2811752922"/>
              </p:ext>
            </p:extLst>
          </p:nvPr>
        </p:nvGraphicFramePr>
        <p:xfrm>
          <a:off x="1788153" y="2778696"/>
          <a:ext cx="727075" cy="722312"/>
        </p:xfrm>
        <a:graphic>
          <a:graphicData uri="http://schemas.openxmlformats.org/presentationml/2006/ole">
            <mc:AlternateContent xmlns:mc="http://schemas.openxmlformats.org/markup-compatibility/2006">
              <mc:Choice xmlns:v="urn:schemas-microsoft-com:vml" Requires="v">
                <p:oleObj spid="_x0000_s72814" name="Bitkép alakzat" r:id="rId4" imgW="1914286" imgH="1905266" progId="PBrush">
                  <p:embed/>
                </p:oleObj>
              </mc:Choice>
              <mc:Fallback>
                <p:oleObj name="Bitkép alakzat" r:id="rId4" imgW="1914286" imgH="1905266" progId="PBrush">
                  <p:embed/>
                  <p:pic>
                    <p:nvPicPr>
                      <p:cNvPr id="3" name="Objektum 2"/>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1788153" y="2778696"/>
                        <a:ext cx="7270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églalap 3"/>
          <p:cNvSpPr/>
          <p:nvPr/>
        </p:nvSpPr>
        <p:spPr>
          <a:xfrm>
            <a:off x="1631504" y="602422"/>
            <a:ext cx="1044116" cy="1980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Csoportba foglalás 9"/>
          <p:cNvGrpSpPr/>
          <p:nvPr/>
        </p:nvGrpSpPr>
        <p:grpSpPr>
          <a:xfrm>
            <a:off x="1963062" y="1142482"/>
            <a:ext cx="381000" cy="1430052"/>
            <a:chOff x="3810000" y="2590800"/>
            <a:chExt cx="762000" cy="2971800"/>
          </a:xfrm>
        </p:grpSpPr>
        <p:sp>
          <p:nvSpPr>
            <p:cNvPr id="5" name="Line 38"/>
            <p:cNvSpPr>
              <a:spLocks noChangeShapeType="1"/>
            </p:cNvSpPr>
            <p:nvPr/>
          </p:nvSpPr>
          <p:spPr bwMode="auto">
            <a:xfrm>
              <a:off x="4191000" y="3352800"/>
              <a:ext cx="0" cy="12192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39"/>
            <p:cNvSpPr>
              <a:spLocks noChangeShapeType="1"/>
            </p:cNvSpPr>
            <p:nvPr/>
          </p:nvSpPr>
          <p:spPr bwMode="auto">
            <a:xfrm>
              <a:off x="3886200" y="3657600"/>
              <a:ext cx="609600" cy="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40"/>
            <p:cNvSpPr>
              <a:spLocks noChangeShapeType="1"/>
            </p:cNvSpPr>
            <p:nvPr/>
          </p:nvSpPr>
          <p:spPr bwMode="auto">
            <a:xfrm flipH="1">
              <a:off x="3810000" y="4495800"/>
              <a:ext cx="3810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41"/>
            <p:cNvSpPr>
              <a:spLocks noChangeShapeType="1"/>
            </p:cNvSpPr>
            <p:nvPr/>
          </p:nvSpPr>
          <p:spPr bwMode="auto">
            <a:xfrm>
              <a:off x="4191000" y="4495800"/>
              <a:ext cx="3048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37"/>
            <p:cNvSpPr>
              <a:spLocks noChangeArrowheads="1"/>
            </p:cNvSpPr>
            <p:nvPr/>
          </p:nvSpPr>
          <p:spPr bwMode="auto">
            <a:xfrm>
              <a:off x="3810000" y="2590800"/>
              <a:ext cx="762000" cy="762000"/>
            </a:xfrm>
            <a:prstGeom prst="ellipse">
              <a:avLst/>
            </a:prstGeom>
            <a:solidFill>
              <a:srgbClr val="35C955"/>
            </a:solidFill>
            <a:ln w="12700">
              <a:solidFill>
                <a:srgbClr val="35C955"/>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grpSp>
      <p:cxnSp>
        <p:nvCxnSpPr>
          <p:cNvPr id="20" name="Egyenes összekötő nyíllal 19"/>
          <p:cNvCxnSpPr/>
          <p:nvPr/>
        </p:nvCxnSpPr>
        <p:spPr>
          <a:xfrm flipV="1">
            <a:off x="4234919" y="2612147"/>
            <a:ext cx="0" cy="342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Szövegdoboz 22"/>
          <p:cNvSpPr txBox="1"/>
          <p:nvPr/>
        </p:nvSpPr>
        <p:spPr>
          <a:xfrm>
            <a:off x="2915828" y="379900"/>
            <a:ext cx="623889" cy="1015663"/>
          </a:xfrm>
          <a:prstGeom prst="rect">
            <a:avLst/>
          </a:prstGeom>
          <a:noFill/>
        </p:spPr>
        <p:txBody>
          <a:bodyPr wrap="none" rtlCol="0">
            <a:spAutoFit/>
          </a:bodyPr>
          <a:lstStyle/>
          <a:p>
            <a:r>
              <a:rPr lang="en-US" sz="6000" b="1" i="1" dirty="0"/>
              <a:t>=</a:t>
            </a:r>
          </a:p>
        </p:txBody>
      </p:sp>
      <p:grpSp>
        <p:nvGrpSpPr>
          <p:cNvPr id="27" name="Csoportba foglalás 26"/>
          <p:cNvGrpSpPr/>
          <p:nvPr/>
        </p:nvGrpSpPr>
        <p:grpSpPr>
          <a:xfrm>
            <a:off x="3712861" y="631927"/>
            <a:ext cx="1044116" cy="1980220"/>
            <a:chOff x="1822352" y="2222602"/>
            <a:chExt cx="1044116" cy="1980220"/>
          </a:xfrm>
        </p:grpSpPr>
        <p:sp>
          <p:nvSpPr>
            <p:cNvPr id="12" name="Téglalap 11"/>
            <p:cNvSpPr/>
            <p:nvPr/>
          </p:nvSpPr>
          <p:spPr>
            <a:xfrm>
              <a:off x="1822352" y="2222602"/>
              <a:ext cx="1044116" cy="19802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Csoportba foglalás 12"/>
            <p:cNvGrpSpPr/>
            <p:nvPr/>
          </p:nvGrpSpPr>
          <p:grpSpPr>
            <a:xfrm>
              <a:off x="2153910" y="2762662"/>
              <a:ext cx="381000" cy="1430052"/>
              <a:chOff x="3810000" y="2590800"/>
              <a:chExt cx="762000" cy="2971800"/>
            </a:xfrm>
          </p:grpSpPr>
          <p:sp>
            <p:nvSpPr>
              <p:cNvPr id="14" name="Line 38"/>
              <p:cNvSpPr>
                <a:spLocks noChangeShapeType="1"/>
              </p:cNvSpPr>
              <p:nvPr/>
            </p:nvSpPr>
            <p:spPr bwMode="auto">
              <a:xfrm>
                <a:off x="4191000" y="3352800"/>
                <a:ext cx="0" cy="12192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39"/>
              <p:cNvSpPr>
                <a:spLocks noChangeShapeType="1"/>
              </p:cNvSpPr>
              <p:nvPr/>
            </p:nvSpPr>
            <p:spPr bwMode="auto">
              <a:xfrm>
                <a:off x="3886200" y="3657600"/>
                <a:ext cx="609600" cy="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40"/>
              <p:cNvSpPr>
                <a:spLocks noChangeShapeType="1"/>
              </p:cNvSpPr>
              <p:nvPr/>
            </p:nvSpPr>
            <p:spPr bwMode="auto">
              <a:xfrm flipH="1">
                <a:off x="3810000" y="4495800"/>
                <a:ext cx="3810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41"/>
              <p:cNvSpPr>
                <a:spLocks noChangeShapeType="1"/>
              </p:cNvSpPr>
              <p:nvPr/>
            </p:nvSpPr>
            <p:spPr bwMode="auto">
              <a:xfrm>
                <a:off x="4191000" y="4495800"/>
                <a:ext cx="304800" cy="1066800"/>
              </a:xfrm>
              <a:prstGeom prst="line">
                <a:avLst/>
              </a:prstGeom>
              <a:noFill/>
              <a:ln w="57150">
                <a:solidFill>
                  <a:srgbClr val="35C95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Oval 37"/>
              <p:cNvSpPr>
                <a:spLocks noChangeArrowheads="1"/>
              </p:cNvSpPr>
              <p:nvPr/>
            </p:nvSpPr>
            <p:spPr bwMode="auto">
              <a:xfrm>
                <a:off x="3810000" y="2590800"/>
                <a:ext cx="762000" cy="762000"/>
              </a:xfrm>
              <a:prstGeom prst="ellipse">
                <a:avLst/>
              </a:prstGeom>
              <a:solidFill>
                <a:srgbClr val="35C955"/>
              </a:solidFill>
              <a:ln w="12700">
                <a:solidFill>
                  <a:srgbClr val="35C955"/>
                </a:solidFill>
                <a:round/>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endParaRPr lang="en-US" altLang="en-US"/>
              </a:p>
            </p:txBody>
          </p:sp>
        </p:grpSp>
        <p:cxnSp>
          <p:nvCxnSpPr>
            <p:cNvPr id="25" name="Egyenes összekötő 24"/>
            <p:cNvCxnSpPr/>
            <p:nvPr/>
          </p:nvCxnSpPr>
          <p:spPr>
            <a:xfrm flipH="1">
              <a:off x="1822352" y="3422686"/>
              <a:ext cx="10441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Ellipszis 25"/>
          <p:cNvSpPr/>
          <p:nvPr/>
        </p:nvSpPr>
        <p:spPr>
          <a:xfrm>
            <a:off x="3580175" y="1720034"/>
            <a:ext cx="265372" cy="2970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Szövegdoboz 29"/>
              <p:cNvSpPr txBox="1"/>
              <p:nvPr/>
            </p:nvSpPr>
            <p:spPr>
              <a:xfrm>
                <a:off x="4934907" y="1088453"/>
                <a:ext cx="5827140" cy="7946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a:latin typeface="Cambria Math"/>
                          <a:ea typeface="Cambria Math"/>
                        </a:rPr>
                        <m:t>∆</m:t>
                      </m:r>
                      <m:r>
                        <a:rPr lang="en-US" i="1">
                          <a:latin typeface="Cambria Math"/>
                          <a:ea typeface="Cambria Math"/>
                        </a:rPr>
                        <m:t>𝑑</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𝑔</m:t>
                          </m:r>
                        </m:num>
                        <m:den>
                          <m:r>
                            <a:rPr lang="en-US" i="1">
                              <a:latin typeface="Cambria Math"/>
                              <a:ea typeface="Cambria Math"/>
                            </a:rPr>
                            <m:t>2</m:t>
                          </m:r>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r>
                                <a:rPr lang="en-US" i="1">
                                  <a:latin typeface="Cambria Math"/>
                                  <a:ea typeface="Cambria Math"/>
                                </a:rPr>
                                <m:t>∆</m:t>
                              </m:r>
                              <m:r>
                                <a:rPr lang="en-US" i="1">
                                  <a:latin typeface="Cambria Math"/>
                                  <a:ea typeface="Cambria Math"/>
                                </a:rPr>
                                <m:t>𝑡</m:t>
                              </m:r>
                            </m:e>
                          </m:d>
                        </m:e>
                        <m:sup>
                          <m:r>
                            <a:rPr lang="en-US" i="1">
                              <a:latin typeface="Cambria Math"/>
                              <a:ea typeface="Cambria Math"/>
                            </a:rPr>
                            <m:t>2</m:t>
                          </m:r>
                        </m:sup>
                      </m:sSup>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𝑓𝑀</m:t>
                          </m:r>
                        </m:num>
                        <m:den>
                          <m:sSup>
                            <m:sSupPr>
                              <m:ctrlPr>
                                <a:rPr lang="en-US" i="1">
                                  <a:latin typeface="Cambria Math" panose="02040503050406030204" pitchFamily="18" charset="0"/>
                                  <a:ea typeface="Cambria Math"/>
                                </a:rPr>
                              </m:ctrlPr>
                            </m:sSupPr>
                            <m:e>
                              <m:r>
                                <a:rPr lang="en-US" i="1">
                                  <a:latin typeface="Cambria Math"/>
                                  <a:ea typeface="Cambria Math"/>
                                </a:rPr>
                                <m:t>2</m:t>
                              </m:r>
                              <m:r>
                                <a:rPr lang="en-US" i="1">
                                  <a:latin typeface="Cambria Math"/>
                                  <a:ea typeface="Cambria Math"/>
                                </a:rPr>
                                <m:t>𝑟</m:t>
                              </m:r>
                            </m:e>
                            <m:sup>
                              <m:r>
                                <a:rPr lang="en-US" i="1">
                                  <a:latin typeface="Cambria Math"/>
                                  <a:ea typeface="Cambria Math"/>
                                </a:rPr>
                                <m:t>2</m:t>
                              </m:r>
                            </m:sup>
                          </m:sSup>
                          <m:r>
                            <a:rPr lang="en-US" i="1">
                              <a:latin typeface="Cambria Math"/>
                              <a:ea typeface="Cambria Math"/>
                            </a:rPr>
                            <m:t> </m:t>
                          </m:r>
                          <m:sSup>
                            <m:sSupPr>
                              <m:ctrlPr>
                                <a:rPr lang="en-US" i="1">
                                  <a:latin typeface="Cambria Math" panose="02040503050406030204" pitchFamily="18" charset="0"/>
                                  <a:ea typeface="Cambria Math"/>
                                </a:rPr>
                              </m:ctrlPr>
                            </m:sSupPr>
                            <m:e>
                              <m:r>
                                <a:rPr lang="en-US" i="1">
                                  <a:latin typeface="Cambria Math"/>
                                  <a:ea typeface="Cambria Math"/>
                                </a:rPr>
                                <m:t>𝑐</m:t>
                              </m:r>
                            </m:e>
                            <m:sup>
                              <m:r>
                                <a:rPr lang="en-US" i="1">
                                  <a:latin typeface="Cambria Math"/>
                                  <a:ea typeface="Cambria Math"/>
                                </a:rPr>
                                <m:t>2</m:t>
                              </m:r>
                            </m:sup>
                          </m:sSup>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r>
                                <a:rPr lang="en-US" i="1">
                                  <a:latin typeface="Cambria Math"/>
                                  <a:ea typeface="Cambria Math"/>
                                </a:rPr>
                                <m:t>∆</m:t>
                              </m:r>
                              <m:r>
                                <a:rPr lang="en-US" i="1">
                                  <a:latin typeface="Cambria Math"/>
                                  <a:ea typeface="Cambria Math"/>
                                </a:rPr>
                                <m:t>𝑠</m:t>
                              </m:r>
                            </m:e>
                          </m:d>
                        </m:e>
                        <m:sup>
                          <m:r>
                            <a:rPr lang="en-US" i="1">
                              <a:latin typeface="Cambria Math"/>
                              <a:ea typeface="Cambria Math"/>
                            </a:rPr>
                            <m:t>2</m:t>
                          </m:r>
                        </m:sup>
                      </m:sSup>
                      <m:r>
                        <a:rPr lang="en-US" i="1">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𝑟</m:t>
                              </m:r>
                            </m:e>
                            <m:sub>
                              <m:r>
                                <a:rPr lang="en-US" i="1">
                                  <a:latin typeface="Cambria Math"/>
                                  <a:ea typeface="Cambria Math"/>
                                </a:rPr>
                                <m:t>0</m:t>
                              </m:r>
                            </m:sub>
                          </m:sSub>
                        </m:num>
                        <m:den>
                          <m:sSup>
                            <m:sSupPr>
                              <m:ctrlPr>
                                <a:rPr lang="en-US" i="1">
                                  <a:latin typeface="Cambria Math" panose="02040503050406030204" pitchFamily="18" charset="0"/>
                                  <a:ea typeface="Cambria Math"/>
                                </a:rPr>
                              </m:ctrlPr>
                            </m:sSupPr>
                            <m:e>
                              <m:r>
                                <a:rPr lang="en-US" i="1">
                                  <a:latin typeface="Cambria Math"/>
                                  <a:ea typeface="Cambria Math"/>
                                </a:rPr>
                                <m:t>4</m:t>
                              </m:r>
                              <m:r>
                                <a:rPr lang="en-US" i="1">
                                  <a:latin typeface="Cambria Math"/>
                                  <a:ea typeface="Cambria Math"/>
                                </a:rPr>
                                <m:t>𝑟</m:t>
                              </m:r>
                            </m:e>
                            <m:sup>
                              <m:r>
                                <a:rPr lang="en-US" i="1">
                                  <a:latin typeface="Cambria Math"/>
                                  <a:ea typeface="Cambria Math"/>
                                </a:rPr>
                                <m:t>2</m:t>
                              </m:r>
                            </m:sup>
                          </m:sSup>
                        </m:den>
                      </m:f>
                      <m:sSup>
                        <m:sSupPr>
                          <m:ctrlPr>
                            <a:rPr lang="en-US" i="1">
                              <a:latin typeface="Cambria Math" panose="02040503050406030204" pitchFamily="18" charset="0"/>
                              <a:ea typeface="Cambria Math"/>
                            </a:rPr>
                          </m:ctrlPr>
                        </m:sSupPr>
                        <m:e>
                          <m:d>
                            <m:dPr>
                              <m:ctrlPr>
                                <a:rPr lang="en-US" i="1">
                                  <a:latin typeface="Cambria Math" panose="02040503050406030204" pitchFamily="18" charset="0"/>
                                  <a:ea typeface="Cambria Math"/>
                                </a:rPr>
                              </m:ctrlPr>
                            </m:dPr>
                            <m:e>
                              <m:r>
                                <a:rPr lang="en-US" i="1">
                                  <a:latin typeface="Cambria Math"/>
                                  <a:ea typeface="Cambria Math"/>
                                </a:rPr>
                                <m:t>∆</m:t>
                              </m:r>
                              <m:r>
                                <a:rPr lang="en-US" i="1">
                                  <a:latin typeface="Cambria Math"/>
                                  <a:ea typeface="Cambria Math"/>
                                </a:rPr>
                                <m:t>𝑠</m:t>
                              </m:r>
                            </m:e>
                          </m:d>
                        </m:e>
                        <m:sup>
                          <m:r>
                            <a:rPr lang="en-US" i="1">
                              <a:latin typeface="Cambria Math"/>
                              <a:ea typeface="Cambria Math"/>
                            </a:rPr>
                            <m:t>2</m:t>
                          </m:r>
                        </m:sup>
                      </m:sSup>
                    </m:oMath>
                  </m:oMathPara>
                </a14:m>
                <a:endParaRPr lang="en-US" dirty="0"/>
              </a:p>
            </p:txBody>
          </p:sp>
        </mc:Choice>
        <mc:Fallback xmlns="">
          <p:sp>
            <p:nvSpPr>
              <p:cNvPr id="30" name="Szövegdoboz 29"/>
              <p:cNvSpPr txBox="1">
                <a:spLocks noRot="1" noChangeAspect="1" noMove="1" noResize="1" noEditPoints="1" noAdjustHandles="1" noChangeArrowheads="1" noChangeShapeType="1" noTextEdit="1"/>
              </p:cNvSpPr>
              <p:nvPr/>
            </p:nvSpPr>
            <p:spPr>
              <a:xfrm>
                <a:off x="4934907" y="1088453"/>
                <a:ext cx="5827140" cy="794641"/>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Szövegdoboz 30"/>
              <p:cNvSpPr txBox="1"/>
              <p:nvPr/>
            </p:nvSpPr>
            <p:spPr>
              <a:xfrm>
                <a:off x="4007768" y="2783167"/>
                <a:ext cx="45442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𝑔</m:t>
                      </m:r>
                    </m:oMath>
                  </m:oMathPara>
                </a14:m>
                <a:endParaRPr lang="en-US" dirty="0"/>
              </a:p>
            </p:txBody>
          </p:sp>
        </mc:Choice>
        <mc:Fallback xmlns="">
          <p:sp>
            <p:nvSpPr>
              <p:cNvPr id="31" name="Szövegdoboz 30"/>
              <p:cNvSpPr txBox="1">
                <a:spLocks noRot="1" noChangeAspect="1" noMove="1" noResize="1" noEditPoints="1" noAdjustHandles="1" noChangeArrowheads="1" noChangeShapeType="1" noTextEdit="1"/>
              </p:cNvSpPr>
              <p:nvPr/>
            </p:nvSpPr>
            <p:spPr>
              <a:xfrm>
                <a:off x="4007768" y="2783167"/>
                <a:ext cx="454420" cy="461665"/>
              </a:xfrm>
              <a:prstGeom prst="rect">
                <a:avLst/>
              </a:prstGeom>
              <a:blipFill>
                <a:blip r:embed="rId7"/>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Szövegdoboz 32"/>
              <p:cNvSpPr txBox="1"/>
              <p:nvPr/>
            </p:nvSpPr>
            <p:spPr>
              <a:xfrm>
                <a:off x="2426434" y="2612147"/>
                <a:ext cx="1293303" cy="79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𝑔</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𝑓𝑀</m:t>
                          </m:r>
                        </m:num>
                        <m:den>
                          <m:sSup>
                            <m:sSupPr>
                              <m:ctrlPr>
                                <a:rPr lang="en-US" i="1">
                                  <a:latin typeface="Cambria Math" panose="02040503050406030204" pitchFamily="18" charset="0"/>
                                  <a:ea typeface="Cambria Math"/>
                                </a:rPr>
                              </m:ctrlPr>
                            </m:sSupPr>
                            <m:e>
                              <m:r>
                                <a:rPr lang="en-US" i="1">
                                  <a:latin typeface="Cambria Math"/>
                                  <a:ea typeface="Cambria Math"/>
                                </a:rPr>
                                <m:t>𝑟</m:t>
                              </m:r>
                            </m:e>
                            <m:sup>
                              <m:r>
                                <a:rPr lang="en-US" i="1">
                                  <a:latin typeface="Cambria Math"/>
                                  <a:ea typeface="Cambria Math"/>
                                </a:rPr>
                                <m:t>2</m:t>
                              </m:r>
                            </m:sup>
                          </m:sSup>
                        </m:den>
                      </m:f>
                    </m:oMath>
                  </m:oMathPara>
                </a14:m>
                <a:endParaRPr lang="en-US"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2426434" y="2612147"/>
                <a:ext cx="1293303" cy="792076"/>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7140117" y="2098812"/>
                <a:ext cx="516295"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𝑟</m:t>
                              </m:r>
                            </m:e>
                            <m:sub>
                              <m:r>
                                <a:rPr lang="en-US" i="1">
                                  <a:latin typeface="Cambria Math"/>
                                  <a:ea typeface="Cambria Math"/>
                                </a:rPr>
                                <m:t>0</m:t>
                              </m:r>
                            </m:sub>
                          </m:sSub>
                        </m:num>
                        <m:den>
                          <m:r>
                            <a:rPr lang="en-US" i="1">
                              <a:latin typeface="Cambria Math"/>
                              <a:ea typeface="Cambria Math"/>
                            </a:rPr>
                            <m:t>2</m:t>
                          </m:r>
                        </m:den>
                      </m:f>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7140117" y="2098812"/>
                <a:ext cx="516295" cy="722442"/>
              </a:xfrm>
              <a:prstGeom prst="rect">
                <a:avLst/>
              </a:prstGeom>
              <a:blipFill>
                <a:blip r:embed="rId9"/>
                <a:stretch>
                  <a:fillRect/>
                </a:stretch>
              </a:blipFill>
            </p:spPr>
            <p:txBody>
              <a:bodyPr/>
              <a:lstStyle/>
              <a:p>
                <a:r>
                  <a:rPr lang="hu-HU">
                    <a:noFill/>
                  </a:rPr>
                  <a:t> </a:t>
                </a:r>
              </a:p>
            </p:txBody>
          </p:sp>
        </mc:Fallback>
      </mc:AlternateContent>
      <p:sp>
        <p:nvSpPr>
          <p:cNvPr id="37" name="Szabadkézi sokszög 36"/>
          <p:cNvSpPr/>
          <p:nvPr/>
        </p:nvSpPr>
        <p:spPr>
          <a:xfrm>
            <a:off x="7286443" y="1088453"/>
            <a:ext cx="708804" cy="759517"/>
          </a:xfrm>
          <a:custGeom>
            <a:avLst/>
            <a:gdLst>
              <a:gd name="connsiteX0" fmla="*/ 712519 w 724394"/>
              <a:gd name="connsiteY0" fmla="*/ 938151 h 938151"/>
              <a:gd name="connsiteX1" fmla="*/ 724394 w 724394"/>
              <a:gd name="connsiteY1" fmla="*/ 11875 h 938151"/>
              <a:gd name="connsiteX2" fmla="*/ 0 w 724394"/>
              <a:gd name="connsiteY2" fmla="*/ 0 h 938151"/>
              <a:gd name="connsiteX3" fmla="*/ 11875 w 724394"/>
              <a:gd name="connsiteY3" fmla="*/ 368135 h 938151"/>
              <a:gd name="connsiteX4" fmla="*/ 427511 w 724394"/>
              <a:gd name="connsiteY4" fmla="*/ 380010 h 938151"/>
              <a:gd name="connsiteX5" fmla="*/ 427511 w 724394"/>
              <a:gd name="connsiteY5" fmla="*/ 890649 h 938151"/>
              <a:gd name="connsiteX6" fmla="*/ 712519 w 724394"/>
              <a:gd name="connsiteY6" fmla="*/ 938151 h 938151"/>
              <a:gd name="connsiteX0" fmla="*/ 712519 w 1056904"/>
              <a:gd name="connsiteY0" fmla="*/ 938151 h 938151"/>
              <a:gd name="connsiteX1" fmla="*/ 1056904 w 1056904"/>
              <a:gd name="connsiteY1" fmla="*/ 0 h 938151"/>
              <a:gd name="connsiteX2" fmla="*/ 0 w 1056904"/>
              <a:gd name="connsiteY2" fmla="*/ 0 h 938151"/>
              <a:gd name="connsiteX3" fmla="*/ 11875 w 1056904"/>
              <a:gd name="connsiteY3" fmla="*/ 368135 h 938151"/>
              <a:gd name="connsiteX4" fmla="*/ 427511 w 1056904"/>
              <a:gd name="connsiteY4" fmla="*/ 380010 h 938151"/>
              <a:gd name="connsiteX5" fmla="*/ 427511 w 1056904"/>
              <a:gd name="connsiteY5" fmla="*/ 890649 h 938151"/>
              <a:gd name="connsiteX6" fmla="*/ 712519 w 1056904"/>
              <a:gd name="connsiteY6" fmla="*/ 938151 h 938151"/>
              <a:gd name="connsiteX0" fmla="*/ 1021278 w 1056904"/>
              <a:gd name="connsiteY0" fmla="*/ 688769 h 890649"/>
              <a:gd name="connsiteX1" fmla="*/ 1056904 w 1056904"/>
              <a:gd name="connsiteY1" fmla="*/ 0 h 890649"/>
              <a:gd name="connsiteX2" fmla="*/ 0 w 1056904"/>
              <a:gd name="connsiteY2" fmla="*/ 0 h 890649"/>
              <a:gd name="connsiteX3" fmla="*/ 11875 w 1056904"/>
              <a:gd name="connsiteY3" fmla="*/ 368135 h 890649"/>
              <a:gd name="connsiteX4" fmla="*/ 427511 w 1056904"/>
              <a:gd name="connsiteY4" fmla="*/ 380010 h 890649"/>
              <a:gd name="connsiteX5" fmla="*/ 427511 w 1056904"/>
              <a:gd name="connsiteY5" fmla="*/ 890649 h 890649"/>
              <a:gd name="connsiteX6" fmla="*/ 1021278 w 1056904"/>
              <a:gd name="connsiteY6" fmla="*/ 688769 h 890649"/>
              <a:gd name="connsiteX0" fmla="*/ 1021278 w 1056904"/>
              <a:gd name="connsiteY0" fmla="*/ 688769 h 700644"/>
              <a:gd name="connsiteX1" fmla="*/ 1056904 w 1056904"/>
              <a:gd name="connsiteY1" fmla="*/ 0 h 700644"/>
              <a:gd name="connsiteX2" fmla="*/ 0 w 1056904"/>
              <a:gd name="connsiteY2" fmla="*/ 0 h 700644"/>
              <a:gd name="connsiteX3" fmla="*/ 11875 w 1056904"/>
              <a:gd name="connsiteY3" fmla="*/ 368135 h 700644"/>
              <a:gd name="connsiteX4" fmla="*/ 427511 w 1056904"/>
              <a:gd name="connsiteY4" fmla="*/ 380010 h 700644"/>
              <a:gd name="connsiteX5" fmla="*/ 676892 w 1056904"/>
              <a:gd name="connsiteY5" fmla="*/ 700644 h 700644"/>
              <a:gd name="connsiteX6" fmla="*/ 1021278 w 1056904"/>
              <a:gd name="connsiteY6" fmla="*/ 688769 h 700644"/>
              <a:gd name="connsiteX0" fmla="*/ 1021278 w 1056904"/>
              <a:gd name="connsiteY0" fmla="*/ 688769 h 700644"/>
              <a:gd name="connsiteX1" fmla="*/ 1056904 w 1056904"/>
              <a:gd name="connsiteY1" fmla="*/ 0 h 700644"/>
              <a:gd name="connsiteX2" fmla="*/ 0 w 1056904"/>
              <a:gd name="connsiteY2" fmla="*/ 0 h 700644"/>
              <a:gd name="connsiteX3" fmla="*/ 11875 w 1056904"/>
              <a:gd name="connsiteY3" fmla="*/ 368135 h 700644"/>
              <a:gd name="connsiteX4" fmla="*/ 712519 w 1056904"/>
              <a:gd name="connsiteY4" fmla="*/ 344384 h 700644"/>
              <a:gd name="connsiteX5" fmla="*/ 676892 w 1056904"/>
              <a:gd name="connsiteY5" fmla="*/ 700644 h 700644"/>
              <a:gd name="connsiteX6" fmla="*/ 1021278 w 1056904"/>
              <a:gd name="connsiteY6" fmla="*/ 688769 h 700644"/>
              <a:gd name="connsiteX0" fmla="*/ 1021278 w 1056904"/>
              <a:gd name="connsiteY0" fmla="*/ 688769 h 724395"/>
              <a:gd name="connsiteX1" fmla="*/ 1056904 w 1056904"/>
              <a:gd name="connsiteY1" fmla="*/ 0 h 724395"/>
              <a:gd name="connsiteX2" fmla="*/ 0 w 1056904"/>
              <a:gd name="connsiteY2" fmla="*/ 0 h 724395"/>
              <a:gd name="connsiteX3" fmla="*/ 11875 w 1056904"/>
              <a:gd name="connsiteY3" fmla="*/ 368135 h 724395"/>
              <a:gd name="connsiteX4" fmla="*/ 712519 w 1056904"/>
              <a:gd name="connsiteY4" fmla="*/ 344384 h 724395"/>
              <a:gd name="connsiteX5" fmla="*/ 760019 w 1056904"/>
              <a:gd name="connsiteY5" fmla="*/ 724395 h 724395"/>
              <a:gd name="connsiteX6" fmla="*/ 1021278 w 1056904"/>
              <a:gd name="connsiteY6" fmla="*/ 688769 h 724395"/>
              <a:gd name="connsiteX0" fmla="*/ 1021278 w 1056904"/>
              <a:gd name="connsiteY0" fmla="*/ 688769 h 724395"/>
              <a:gd name="connsiteX1" fmla="*/ 1056904 w 1056904"/>
              <a:gd name="connsiteY1" fmla="*/ 0 h 724395"/>
              <a:gd name="connsiteX2" fmla="*/ 0 w 1056904"/>
              <a:gd name="connsiteY2" fmla="*/ 0 h 724395"/>
              <a:gd name="connsiteX3" fmla="*/ 439387 w 1056904"/>
              <a:gd name="connsiteY3" fmla="*/ 368135 h 724395"/>
              <a:gd name="connsiteX4" fmla="*/ 712519 w 1056904"/>
              <a:gd name="connsiteY4" fmla="*/ 344384 h 724395"/>
              <a:gd name="connsiteX5" fmla="*/ 760019 w 1056904"/>
              <a:gd name="connsiteY5" fmla="*/ 724395 h 724395"/>
              <a:gd name="connsiteX6" fmla="*/ 1021278 w 1056904"/>
              <a:gd name="connsiteY6" fmla="*/ 688769 h 724395"/>
              <a:gd name="connsiteX0" fmla="*/ 581891 w 617517"/>
              <a:gd name="connsiteY0" fmla="*/ 688769 h 724395"/>
              <a:gd name="connsiteX1" fmla="*/ 617517 w 617517"/>
              <a:gd name="connsiteY1" fmla="*/ 0 h 724395"/>
              <a:gd name="connsiteX2" fmla="*/ 0 w 617517"/>
              <a:gd name="connsiteY2" fmla="*/ 35626 h 724395"/>
              <a:gd name="connsiteX3" fmla="*/ 0 w 617517"/>
              <a:gd name="connsiteY3" fmla="*/ 368135 h 724395"/>
              <a:gd name="connsiteX4" fmla="*/ 273132 w 617517"/>
              <a:gd name="connsiteY4" fmla="*/ 344384 h 724395"/>
              <a:gd name="connsiteX5" fmla="*/ 320632 w 617517"/>
              <a:gd name="connsiteY5" fmla="*/ 724395 h 724395"/>
              <a:gd name="connsiteX6" fmla="*/ 581891 w 617517"/>
              <a:gd name="connsiteY6" fmla="*/ 688769 h 72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517" h="724395">
                <a:moveTo>
                  <a:pt x="581891" y="688769"/>
                </a:moveTo>
                <a:lnTo>
                  <a:pt x="617517" y="0"/>
                </a:lnTo>
                <a:lnTo>
                  <a:pt x="0" y="35626"/>
                </a:lnTo>
                <a:lnTo>
                  <a:pt x="0" y="368135"/>
                </a:lnTo>
                <a:lnTo>
                  <a:pt x="273132" y="344384"/>
                </a:lnTo>
                <a:lnTo>
                  <a:pt x="320632" y="724395"/>
                </a:lnTo>
                <a:lnTo>
                  <a:pt x="581891" y="688769"/>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églalap 37"/>
          <p:cNvSpPr/>
          <p:nvPr/>
        </p:nvSpPr>
        <p:spPr>
          <a:xfrm>
            <a:off x="1631504" y="3573017"/>
            <a:ext cx="8892988" cy="3293209"/>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void main()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float r0 = 0.09f, ds = 0.001f;</a:t>
            </a:r>
          </a:p>
          <a:p>
            <a:r>
              <a:rPr lang="en-US" sz="1600" b="1" dirty="0">
                <a:latin typeface="Courier New" panose="02070309020205020404" pitchFamily="49" charset="0"/>
                <a:cs typeface="Courier New" panose="02070309020205020404" pitchFamily="49" charset="0"/>
              </a:rPr>
              <a:t>   vec3 p = vec3(uv,0), </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vec3(0,0,1),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vec3(uvc,0.5f);</a:t>
            </a:r>
          </a:p>
          <a:p>
            <a:r>
              <a:rPr lang="en-US" sz="1600" b="1" dirty="0">
                <a:latin typeface="Courier New" panose="02070309020205020404" pitchFamily="49" charset="0"/>
                <a:cs typeface="Courier New" panose="02070309020205020404" pitchFamily="49" charset="0"/>
              </a:rPr>
              <a:t>   float r2 = dot(</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p>
          <a:p>
            <a:r>
              <a:rPr lang="en-US" sz="1600" b="1" dirty="0">
                <a:latin typeface="Courier New" panose="02070309020205020404" pitchFamily="49" charset="0"/>
                <a:cs typeface="Courier New" panose="02070309020205020404" pitchFamily="49" charset="0"/>
              </a:rPr>
              <a:t>   while (</a:t>
            </a:r>
            <a:r>
              <a:rPr lang="en-US" sz="1600" b="1" dirty="0" err="1">
                <a:latin typeface="Courier New" panose="02070309020205020404" pitchFamily="49" charset="0"/>
                <a:cs typeface="Courier New" panose="02070309020205020404" pitchFamily="49" charset="0"/>
              </a:rPr>
              <a:t>p.z</a:t>
            </a:r>
            <a:r>
              <a:rPr lang="en-US" sz="1600" b="1" dirty="0">
                <a:latin typeface="Courier New" panose="02070309020205020404" pitchFamily="49" charset="0"/>
                <a:cs typeface="Courier New" panose="02070309020205020404" pitchFamily="49" charset="0"/>
              </a:rPr>
              <a:t> &lt; 1 &amp;&amp; r2 &gt; r0 * r0) {</a:t>
            </a:r>
          </a:p>
          <a:p>
            <a:r>
              <a:rPr lang="en-US" sz="1600" b="1" dirty="0">
                <a:latin typeface="Courier New" panose="02070309020205020404" pitchFamily="49" charset="0"/>
                <a:cs typeface="Courier New" panose="02070309020205020404" pitchFamily="49" charset="0"/>
              </a:rPr>
              <a:t>      p += </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ds;</a:t>
            </a:r>
          </a:p>
          <a:p>
            <a:r>
              <a:rPr lang="en-US" sz="1600" b="1" dirty="0">
                <a:latin typeface="Courier New" panose="02070309020205020404" pitchFamily="49" charset="0"/>
                <a:cs typeface="Courier New" panose="02070309020205020404" pitchFamily="49" charset="0"/>
              </a:rPr>
              <a:t>      r2 = dot(</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p>
          <a:p>
            <a:r>
              <a:rPr lang="en-US" sz="1600" b="1" dirty="0">
                <a:latin typeface="Courier New" panose="02070309020205020404" pitchFamily="49" charset="0"/>
                <a:cs typeface="Courier New" panose="02070309020205020404" pitchFamily="49" charset="0"/>
              </a:rPr>
              <a:t>      vec3 </a:t>
            </a:r>
            <a:r>
              <a:rPr lang="en-US" sz="1600" b="1" dirty="0" err="1">
                <a:latin typeface="Courier New" panose="02070309020205020404" pitchFamily="49" charset="0"/>
                <a:cs typeface="Courier New" panose="02070309020205020404" pitchFamily="49" charset="0"/>
              </a:rPr>
              <a:t>gDir</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blackhole</a:t>
            </a:r>
            <a:r>
              <a:rPr lang="en-US" sz="1600" b="1" dirty="0">
                <a:latin typeface="Courier New" panose="02070309020205020404" pitchFamily="49" charset="0"/>
                <a:cs typeface="Courier New" panose="02070309020205020404" pitchFamily="49" charset="0"/>
              </a:rPr>
              <a:t> - p)/</a:t>
            </a:r>
            <a:r>
              <a:rPr lang="en-US" sz="1600" b="1" dirty="0" err="1">
                <a:latin typeface="Courier New" panose="02070309020205020404" pitchFamily="49" charset="0"/>
                <a:cs typeface="Courier New" panose="02070309020205020404" pitchFamily="49" charset="0"/>
              </a:rPr>
              <a:t>sqrt</a:t>
            </a:r>
            <a:r>
              <a:rPr lang="en-US" sz="1600" b="1" dirty="0">
                <a:latin typeface="Courier New" panose="02070309020205020404" pitchFamily="49" charset="0"/>
                <a:cs typeface="Courier New" panose="02070309020205020404" pitchFamily="49" charset="0"/>
              </a:rPr>
              <a:t>(r2); // gravity direction</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normalize(</a:t>
            </a:r>
            <a:r>
              <a:rPr lang="en-US"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ds + </a:t>
            </a:r>
            <a:r>
              <a:rPr lang="en-US" sz="1600" b="1" dirty="0" err="1">
                <a:latin typeface="Courier New" panose="02070309020205020404" pitchFamily="49" charset="0"/>
                <a:cs typeface="Courier New" panose="02070309020205020404" pitchFamily="49" charset="0"/>
              </a:rPr>
              <a:t>gDir</a:t>
            </a:r>
            <a:r>
              <a:rPr lang="en-US" sz="1600" b="1" dirty="0">
                <a:latin typeface="Courier New" panose="02070309020205020404" pitchFamily="49" charset="0"/>
                <a:cs typeface="Courier New" panose="02070309020205020404" pitchFamily="49" charset="0"/>
              </a:rPr>
              <a:t> * r0 / r2 / 4 * ds * ds);</a:t>
            </a:r>
          </a:p>
          <a:p>
            <a:r>
              <a:rPr lang="en-US" sz="1600" b="1" dirty="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if (</a:t>
            </a:r>
            <a:r>
              <a:rPr lang="en-US" sz="1600" b="1" dirty="0" err="1">
                <a:latin typeface="Courier New" panose="02070309020205020404" pitchFamily="49" charset="0"/>
                <a:cs typeface="Courier New" panose="02070309020205020404" pitchFamily="49" charset="0"/>
              </a:rPr>
              <a:t>p.z</a:t>
            </a:r>
            <a:r>
              <a:rPr lang="en-US" sz="1600" b="1" dirty="0">
                <a:latin typeface="Courier New" panose="02070309020205020404" pitchFamily="49" charset="0"/>
                <a:cs typeface="Courier New" panose="02070309020205020404" pitchFamily="49" charset="0"/>
              </a:rPr>
              <a:t> &gt;= 1)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texture(textureUnit,vec2(</a:t>
            </a:r>
            <a:r>
              <a:rPr lang="en-US" sz="1600" b="1" dirty="0" err="1">
                <a:latin typeface="Courier New" panose="02070309020205020404" pitchFamily="49" charset="0"/>
                <a:cs typeface="Courier New" panose="02070309020205020404" pitchFamily="49" charset="0"/>
              </a:rPr>
              <a:t>p.x,p.y</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else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vec4(0, 0, 0, 1);</a:t>
            </a:r>
          </a:p>
          <a:p>
            <a:r>
              <a:rPr lang="en-US" sz="1600" b="1"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28" name="Szövegdoboz 27"/>
              <p:cNvSpPr txBox="1"/>
              <p:nvPr/>
            </p:nvSpPr>
            <p:spPr>
              <a:xfrm>
                <a:off x="3503713" y="1201493"/>
                <a:ext cx="14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en-US" i="1">
                          <a:latin typeface="Cambria Math"/>
                          <a:ea typeface="Cambria Math"/>
                        </a:rPr>
                        <m:t>𝑠</m:t>
                      </m:r>
                      <m:r>
                        <a:rPr lang="en-US" i="1">
                          <a:latin typeface="Cambria Math"/>
                          <a:ea typeface="Cambria Math"/>
                        </a:rPr>
                        <m:t>=</m:t>
                      </m:r>
                      <m:r>
                        <a:rPr lang="en-US" i="1">
                          <a:latin typeface="Cambria Math"/>
                          <a:ea typeface="Cambria Math"/>
                        </a:rPr>
                        <m:t>𝑐</m:t>
                      </m:r>
                      <m:r>
                        <a:rPr lang="en-US" i="1">
                          <a:latin typeface="Cambria Math"/>
                          <a:ea typeface="Cambria Math"/>
                        </a:rPr>
                        <m:t>∆</m:t>
                      </m:r>
                      <m:r>
                        <a:rPr lang="en-US" i="1">
                          <a:latin typeface="Cambria Math"/>
                          <a:ea typeface="Cambria Math"/>
                        </a:rPr>
                        <m:t>𝑡</m:t>
                      </m:r>
                    </m:oMath>
                  </m:oMathPara>
                </a14:m>
                <a:endParaRPr lang="en-US" dirty="0"/>
              </a:p>
            </p:txBody>
          </p:sp>
        </mc:Choice>
        <mc:Fallback xmlns="">
          <p:sp>
            <p:nvSpPr>
              <p:cNvPr id="28" name="Szövegdoboz 27"/>
              <p:cNvSpPr txBox="1">
                <a:spLocks noRot="1" noChangeAspect="1" noMove="1" noResize="1" noEditPoints="1" noAdjustHandles="1" noChangeArrowheads="1" noChangeShapeType="1" noTextEdit="1"/>
              </p:cNvSpPr>
              <p:nvPr/>
            </p:nvSpPr>
            <p:spPr>
              <a:xfrm>
                <a:off x="3503713" y="1201493"/>
                <a:ext cx="1456361" cy="461665"/>
              </a:xfrm>
              <a:prstGeom prst="rect">
                <a:avLst/>
              </a:prstGeom>
              <a:blipFill>
                <a:blip r:embed="rId10"/>
                <a:stretch>
                  <a:fillRect/>
                </a:stretch>
              </a:blipFill>
            </p:spPr>
            <p:txBody>
              <a:bodyPr/>
              <a:lstStyle/>
              <a:p>
                <a:r>
                  <a:rPr lang="hu-HU">
                    <a:noFill/>
                  </a:rPr>
                  <a:t> </a:t>
                </a:r>
              </a:p>
            </p:txBody>
          </p:sp>
        </mc:Fallback>
      </mc:AlternateContent>
      <p:cxnSp>
        <p:nvCxnSpPr>
          <p:cNvPr id="40" name="Egyenes összekötő nyíllal 39"/>
          <p:cNvCxnSpPr/>
          <p:nvPr/>
        </p:nvCxnSpPr>
        <p:spPr>
          <a:xfrm flipH="1">
            <a:off x="7389300" y="1847970"/>
            <a:ext cx="408301" cy="32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églalap 44"/>
              <p:cNvSpPr/>
              <p:nvPr/>
            </p:nvSpPr>
            <p:spPr>
              <a:xfrm>
                <a:off x="7500157" y="2060849"/>
                <a:ext cx="333136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a:ea typeface="Cambria Math"/>
                        </a:rPr>
                        <m:t>:</m:t>
                      </m:r>
                      <m:r>
                        <m:rPr>
                          <m:sty m:val="p"/>
                        </m:rPr>
                        <a:rPr lang="en-US">
                          <a:latin typeface="Cambria Math"/>
                          <a:ea typeface="Cambria Math"/>
                        </a:rPr>
                        <m:t>Schwarzschild</m:t>
                      </m:r>
                      <m:r>
                        <a:rPr lang="en-US">
                          <a:latin typeface="Cambria Math"/>
                          <a:ea typeface="Cambria Math"/>
                        </a:rPr>
                        <m:t> </m:t>
                      </m:r>
                      <m:r>
                        <m:rPr>
                          <m:sty m:val="p"/>
                        </m:rPr>
                        <a:rPr lang="en-US">
                          <a:latin typeface="Cambria Math"/>
                          <a:ea typeface="Cambria Math"/>
                        </a:rPr>
                        <m:t>r</m:t>
                      </m:r>
                      <m:r>
                        <a:rPr lang="hu-HU">
                          <a:latin typeface="Cambria Math"/>
                          <a:ea typeface="Cambria Math"/>
                        </a:rPr>
                        <m:t>á</m:t>
                      </m:r>
                      <m:r>
                        <m:rPr>
                          <m:sty m:val="p"/>
                        </m:rPr>
                        <a:rPr lang="hu-HU">
                          <a:latin typeface="Cambria Math"/>
                          <a:ea typeface="Cambria Math"/>
                        </a:rPr>
                        <m:t>diusz</m:t>
                      </m:r>
                    </m:oMath>
                  </m:oMathPara>
                </a14:m>
                <a:endParaRPr lang="en-US" dirty="0"/>
              </a:p>
            </p:txBody>
          </p:sp>
        </mc:Choice>
        <mc:Fallback xmlns="">
          <p:sp>
            <p:nvSpPr>
              <p:cNvPr id="45" name="Téglalap 44"/>
              <p:cNvSpPr>
                <a:spLocks noRot="1" noChangeAspect="1" noMove="1" noResize="1" noEditPoints="1" noAdjustHandles="1" noChangeArrowheads="1" noChangeShapeType="1" noTextEdit="1"/>
              </p:cNvSpPr>
              <p:nvPr/>
            </p:nvSpPr>
            <p:spPr>
              <a:xfrm>
                <a:off x="7500157" y="2060849"/>
                <a:ext cx="3331361" cy="461665"/>
              </a:xfrm>
              <a:prstGeom prst="rect">
                <a:avLst/>
              </a:prstGeom>
              <a:blipFill>
                <a:blip r:embed="rId11"/>
                <a:stretch>
                  <a:fillRect/>
                </a:stretch>
              </a:blipFill>
            </p:spPr>
            <p:txBody>
              <a:bodyPr/>
              <a:lstStyle/>
              <a:p>
                <a:r>
                  <a:rPr lang="hu-HU">
                    <a:noFill/>
                  </a:rPr>
                  <a:t> </a:t>
                </a:r>
              </a:p>
            </p:txBody>
          </p:sp>
        </mc:Fallback>
      </mc:AlternateContent>
      <p:cxnSp>
        <p:nvCxnSpPr>
          <p:cNvPr id="47" name="Egyenes összekötő nyíllal 46"/>
          <p:cNvCxnSpPr/>
          <p:nvPr/>
        </p:nvCxnSpPr>
        <p:spPr>
          <a:xfrm>
            <a:off x="4932415" y="2924938"/>
            <a:ext cx="795099"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Egyenes összekötő nyíllal 48"/>
          <p:cNvCxnSpPr/>
          <p:nvPr/>
        </p:nvCxnSpPr>
        <p:spPr>
          <a:xfrm>
            <a:off x="5698451" y="2930458"/>
            <a:ext cx="795099" cy="1024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6429058" y="3053700"/>
            <a:ext cx="795099" cy="267276"/>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7" name="Téglalap 56"/>
          <p:cNvSpPr/>
          <p:nvPr/>
        </p:nvSpPr>
        <p:spPr>
          <a:xfrm>
            <a:off x="5541168" y="2920867"/>
            <a:ext cx="526106" cy="461665"/>
          </a:xfrm>
          <a:prstGeom prst="rect">
            <a:avLst/>
          </a:prstGeom>
        </p:spPr>
        <p:txBody>
          <a:bodyPr wrap="none">
            <a:spAutoFit/>
          </a:bodyPr>
          <a:lstStyle/>
          <a:p>
            <a:r>
              <a:rPr lang="en-US" dirty="0" err="1">
                <a:cs typeface="Times New Roman" panose="02020603050405020304" pitchFamily="18" charset="0"/>
              </a:rPr>
              <a:t>dir</a:t>
            </a:r>
            <a:endParaRPr lang="en-US" dirty="0">
              <a:cs typeface="Times New Roman" panose="02020603050405020304" pitchFamily="18" charset="0"/>
            </a:endParaRPr>
          </a:p>
        </p:txBody>
      </p:sp>
      <p:cxnSp>
        <p:nvCxnSpPr>
          <p:cNvPr id="22" name="Egyenes összekötő 21"/>
          <p:cNvCxnSpPr/>
          <p:nvPr/>
        </p:nvCxnSpPr>
        <p:spPr>
          <a:xfrm>
            <a:off x="1631504" y="1832011"/>
            <a:ext cx="1044116"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zis 42"/>
          <p:cNvSpPr/>
          <p:nvPr/>
        </p:nvSpPr>
        <p:spPr>
          <a:xfrm>
            <a:off x="1498818" y="1710288"/>
            <a:ext cx="265372" cy="2970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églalap 23"/>
              <p:cNvSpPr/>
              <p:nvPr/>
            </p:nvSpPr>
            <p:spPr>
              <a:xfrm>
                <a:off x="5833524" y="2537520"/>
                <a:ext cx="5933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en-US" i="1">
                          <a:latin typeface="Cambria Math"/>
                          <a:ea typeface="Cambria Math"/>
                        </a:rPr>
                        <m:t>𝑠</m:t>
                      </m:r>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5833524" y="2537520"/>
                <a:ext cx="593303" cy="46166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10"/>
              <p:cNvSpPr/>
              <p:nvPr/>
            </p:nvSpPr>
            <p:spPr>
              <a:xfrm>
                <a:off x="1919537" y="1084675"/>
                <a:ext cx="52495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ea typeface="Cambria Math"/>
                        </a:rPr>
                        <m:t>𝑚</m:t>
                      </m:r>
                    </m:oMath>
                  </m:oMathPara>
                </a14:m>
                <a:endParaRPr lang="en-US" dirty="0"/>
              </a:p>
            </p:txBody>
          </p:sp>
        </mc:Choice>
        <mc:Fallback xmlns="">
          <p:sp>
            <p:nvSpPr>
              <p:cNvPr id="11" name="Téglalap 10"/>
              <p:cNvSpPr>
                <a:spLocks noRot="1" noChangeAspect="1" noMove="1" noResize="1" noEditPoints="1" noAdjustHandles="1" noChangeArrowheads="1" noChangeShapeType="1" noTextEdit="1"/>
              </p:cNvSpPr>
              <p:nvPr/>
            </p:nvSpPr>
            <p:spPr>
              <a:xfrm>
                <a:off x="1919537" y="1084675"/>
                <a:ext cx="524951" cy="461665"/>
              </a:xfrm>
              <a:prstGeom prst="rect">
                <a:avLst/>
              </a:prstGeom>
              <a:blipFill>
                <a:blip r:embed="rId13"/>
                <a:stretch>
                  <a:fillRect/>
                </a:stretch>
              </a:blipFill>
            </p:spPr>
            <p:txBody>
              <a:bodyPr/>
              <a:lstStyle/>
              <a:p>
                <a:r>
                  <a:rPr lang="hu-HU">
                    <a:noFill/>
                  </a:rPr>
                  <a:t> </a:t>
                </a:r>
              </a:p>
            </p:txBody>
          </p:sp>
        </mc:Fallback>
      </mc:AlternateContent>
      <p:graphicFrame>
        <p:nvGraphicFramePr>
          <p:cNvPr id="46" name="Objektum 45"/>
          <p:cNvGraphicFramePr>
            <a:graphicFrameLocks noChangeAspect="1"/>
          </p:cNvGraphicFramePr>
          <p:nvPr>
            <p:extLst>
              <p:ext uri="{D42A27DB-BD31-4B8C-83A1-F6EECF244321}">
                <p14:modId xmlns:p14="http://schemas.microsoft.com/office/powerpoint/2010/main" val="1589092193"/>
              </p:ext>
            </p:extLst>
          </p:nvPr>
        </p:nvGraphicFramePr>
        <p:xfrm>
          <a:off x="5947847" y="3117007"/>
          <a:ext cx="410628" cy="407938"/>
        </p:xfrm>
        <a:graphic>
          <a:graphicData uri="http://schemas.openxmlformats.org/presentationml/2006/ole">
            <mc:AlternateContent xmlns:mc="http://schemas.openxmlformats.org/markup-compatibility/2006">
              <mc:Choice xmlns:v="urn:schemas-microsoft-com:vml" Requires="v">
                <p:oleObj spid="_x0000_s72815" name="Bitkép alakzat" r:id="rId14" imgW="1914286" imgH="1905266" progId="PBrush">
                  <p:embed/>
                </p:oleObj>
              </mc:Choice>
              <mc:Fallback>
                <p:oleObj name="Bitkép alakzat" r:id="rId14" imgW="1914286" imgH="1905266" progId="PBrush">
                  <p:embed/>
                  <p:pic>
                    <p:nvPicPr>
                      <p:cNvPr id="46" name="Objektum 45"/>
                      <p:cNvPicPr>
                        <a:picLocks noChangeAspect="1" noChangeArrowheads="1"/>
                      </p:cNvPicPr>
                      <p:nvPr/>
                    </p:nvPicPr>
                    <p:blipFill>
                      <a:blip r:embed="rId5">
                        <a:clrChange>
                          <a:clrFrom>
                            <a:srgbClr val="7F7F7F"/>
                          </a:clrFrom>
                          <a:clrTo>
                            <a:srgbClr val="7F7F7F">
                              <a:alpha val="0"/>
                            </a:srgbClr>
                          </a:clrTo>
                        </a:clrChange>
                        <a:extLst>
                          <a:ext uri="{28A0092B-C50C-407E-A947-70E740481C1C}">
                            <a14:useLocalDpi xmlns:a14="http://schemas.microsoft.com/office/drawing/2010/main" val="0"/>
                          </a:ext>
                        </a:extLst>
                      </a:blip>
                      <a:srcRect/>
                      <a:stretch>
                        <a:fillRect/>
                      </a:stretch>
                    </p:blipFill>
                    <p:spPr bwMode="auto">
                      <a:xfrm>
                        <a:off x="5947847" y="3117007"/>
                        <a:ext cx="410628" cy="407938"/>
                      </a:xfrm>
                      <a:prstGeom prst="rect">
                        <a:avLst/>
                      </a:prstGeom>
                      <a:noFill/>
                      <a:ln>
                        <a:noFill/>
                      </a:ln>
                      <a:extLst/>
                    </p:spPr>
                  </p:pic>
                </p:oleObj>
              </mc:Fallback>
            </mc:AlternateContent>
          </a:graphicData>
        </a:graphic>
      </p:graphicFrame>
      <p:pic>
        <p:nvPicPr>
          <p:cNvPr id="72729" name="Picture 25" descr="Főoldal - Győri Szal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280839" y="0"/>
            <a:ext cx="896471" cy="1201493"/>
          </a:xfrm>
          <a:prstGeom prst="rect">
            <a:avLst/>
          </a:prstGeom>
          <a:noFill/>
          <a:extLst>
            <a:ext uri="{909E8E84-426E-40DD-AFC4-6F175D3DCCD1}">
              <a14:hiddenFill xmlns:a14="http://schemas.microsoft.com/office/drawing/2010/main">
                <a:solidFill>
                  <a:srgbClr val="FFFFFF"/>
                </a:solidFill>
              </a14:hiddenFill>
            </a:ext>
          </a:extLst>
        </p:spPr>
      </p:pic>
      <p:pic>
        <p:nvPicPr>
          <p:cNvPr id="72731" name="Picture 27" descr="Astronomy People | ScienceLibrary.inf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21616" y="1"/>
            <a:ext cx="959222" cy="1201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8" name="Szövegdoboz 47"/>
              <p:cNvSpPr txBox="1"/>
              <p:nvPr/>
            </p:nvSpPr>
            <p:spPr>
              <a:xfrm>
                <a:off x="5333074" y="2388293"/>
                <a:ext cx="43691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b="0" i="1" smtClean="0">
                          <a:latin typeface="Cambria Math" panose="02040503050406030204" pitchFamily="18" charset="0"/>
                          <a:ea typeface="Cambria Math"/>
                        </a:rPr>
                        <m:t>𝑝</m:t>
                      </m:r>
                    </m:oMath>
                  </m:oMathPara>
                </a14:m>
                <a:endParaRPr lang="en-US" dirty="0"/>
              </a:p>
            </p:txBody>
          </p:sp>
        </mc:Choice>
        <mc:Fallback xmlns="">
          <p:sp>
            <p:nvSpPr>
              <p:cNvPr id="48" name="Szövegdoboz 47"/>
              <p:cNvSpPr txBox="1">
                <a:spLocks noRot="1" noChangeAspect="1" noMove="1" noResize="1" noEditPoints="1" noAdjustHandles="1" noChangeArrowheads="1" noChangeShapeType="1" noTextEdit="1"/>
              </p:cNvSpPr>
              <p:nvPr/>
            </p:nvSpPr>
            <p:spPr>
              <a:xfrm>
                <a:off x="5333074" y="2388293"/>
                <a:ext cx="436914" cy="461665"/>
              </a:xfrm>
              <a:prstGeom prst="rect">
                <a:avLst/>
              </a:prstGeom>
              <a:blipFill>
                <a:blip r:embed="rId17"/>
                <a:stretch>
                  <a:fillRect b="-10526"/>
                </a:stretch>
              </a:blipFill>
            </p:spPr>
            <p:txBody>
              <a:bodyPr/>
              <a:lstStyle/>
              <a:p>
                <a:r>
                  <a:rPr lang="hu-HU">
                    <a:noFill/>
                  </a:rPr>
                  <a:t> </a:t>
                </a:r>
              </a:p>
            </p:txBody>
          </p:sp>
        </mc:Fallback>
      </mc:AlternateContent>
    </p:spTree>
    <p:extLst>
      <p:ext uri="{BB962C8B-B14F-4D97-AF65-F5344CB8AC3E}">
        <p14:creationId xmlns:p14="http://schemas.microsoft.com/office/powerpoint/2010/main" val="1160821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61111E-6 -3.83904E-6 L -0.00052 -0.08371 " pathEditMode="relative" rAng="0" ptsTypes="AA">
                                      <p:cBhvr>
                                        <p:cTn id="6" dur="2000" fill="hold"/>
                                        <p:tgtEl>
                                          <p:spTgt spid="27"/>
                                        </p:tgtEl>
                                        <p:attrNameLst>
                                          <p:attrName>ppt_x</p:attrName>
                                          <p:attrName>ppt_y</p:attrName>
                                        </p:attrNameLst>
                                      </p:cBhvr>
                                      <p:rCtr x="-35" y="-4186"/>
                                    </p:animMotion>
                                  </p:childTnLst>
                                </p:cTn>
                              </p:par>
                              <p:par>
                                <p:cTn id="7" presetID="35" presetClass="path" presetSubtype="0" accel="50000" decel="50000" fill="hold" grpId="0" nodeType="withEffect">
                                  <p:stCondLst>
                                    <p:cond delay="0"/>
                                  </p:stCondLst>
                                  <p:childTnLst>
                                    <p:animMotion origin="layout" path="M -0.00196 -0.00277 L 0.0858 -0.00092 " pathEditMode="relative" rAng="0" ptsTypes="AA">
                                      <p:cBhvr>
                                        <p:cTn id="8" dur="2000" fill="hold"/>
                                        <p:tgtEl>
                                          <p:spTgt spid="26"/>
                                        </p:tgtEl>
                                        <p:attrNameLst>
                                          <p:attrName>ppt_x</p:attrName>
                                          <p:attrName>ppt_y</p:attrName>
                                        </p:attrNameLst>
                                      </p:cBhvr>
                                      <p:rCtr x="4388" y="93"/>
                                    </p:animMotion>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ppt_x"/>
                                          </p:val>
                                        </p:tav>
                                        <p:tav tm="100000">
                                          <p:val>
                                            <p:strVal val="#ppt_x"/>
                                          </p:val>
                                        </p:tav>
                                      </p:tavLst>
                                    </p:anim>
                                    <p:anim calcmode="lin" valueType="num">
                                      <p:cBhvr additive="base">
                                        <p:cTn id="19" dur="500" fill="hold"/>
                                        <p:tgtEl>
                                          <p:spTgt spid="37"/>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16667E-6 -2.59259E-6 L 0.0237 0.00278 L 0.03894 0.00625 L 0.05508 0.02523 L 0.07227 0.05116 L 0.08464 0.07732 " pathEditMode="relative" rAng="0" ptsTypes="AAAAAA">
                                      <p:cBhvr>
                                        <p:cTn id="34" dur="2000" fill="hold"/>
                                        <p:tgtEl>
                                          <p:spTgt spid="43"/>
                                        </p:tgtEl>
                                        <p:attrNameLst>
                                          <p:attrName>ppt_x</p:attrName>
                                          <p:attrName>ppt_y</p:attrName>
                                        </p:attrNameLst>
                                      </p:cBhvr>
                                      <p:rCtr x="4232" y="3866"/>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6" grpId="0"/>
      <p:bldP spid="37" grpId="0" animBg="1"/>
      <p:bldP spid="28" grpId="0"/>
      <p:bldP spid="45" grpId="0"/>
      <p:bldP spid="57" grpId="0"/>
      <p:bldP spid="43" grpId="0" animBg="1"/>
      <p:bldP spid="24"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églalap 20"/>
          <p:cNvSpPr/>
          <p:nvPr/>
        </p:nvSpPr>
        <p:spPr>
          <a:xfrm>
            <a:off x="2279576" y="2023503"/>
            <a:ext cx="3986442" cy="9731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Cím 1"/>
          <p:cNvSpPr>
            <a:spLocks noGrp="1"/>
          </p:cNvSpPr>
          <p:nvPr>
            <p:ph type="title"/>
          </p:nvPr>
        </p:nvSpPr>
        <p:spPr>
          <a:xfrm>
            <a:off x="1485000" y="-90264"/>
            <a:ext cx="3243644" cy="1143000"/>
          </a:xfrm>
        </p:spPr>
        <p:txBody>
          <a:bodyPr>
            <a:normAutofit fontScale="90000"/>
          </a:bodyPr>
          <a:lstStyle/>
          <a:p>
            <a:r>
              <a:rPr lang="hu-HU" dirty="0" smtClean="0">
                <a:solidFill>
                  <a:srgbClr val="FF0000"/>
                </a:solidFill>
              </a:rPr>
              <a:t>Hullám:</a:t>
            </a:r>
            <a:r>
              <a:rPr lang="en-US" dirty="0" smtClean="0">
                <a:solidFill>
                  <a:srgbClr val="FF0000"/>
                </a:solidFill>
              </a:rPr>
              <a:t> </a:t>
            </a:r>
            <a:r>
              <a:rPr lang="hu-HU" dirty="0" err="1" smtClean="0">
                <a:solidFill>
                  <a:srgbClr val="FF0000"/>
                </a:solidFill>
              </a:rPr>
              <a:t>Wave</a:t>
            </a:r>
            <a:endParaRPr lang="en-US" dirty="0">
              <a:solidFill>
                <a:srgbClr val="FF0000"/>
              </a:solidFill>
            </a:endParaRPr>
          </a:p>
        </p:txBody>
      </p:sp>
      <p:pic>
        <p:nvPicPr>
          <p:cNvPr id="39938"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1721" y="15619"/>
            <a:ext cx="2510279" cy="251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églalap 2"/>
          <p:cNvSpPr/>
          <p:nvPr/>
        </p:nvSpPr>
        <p:spPr>
          <a:xfrm>
            <a:off x="1739516" y="3156061"/>
            <a:ext cx="8640960" cy="364715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uniform float time;</a:t>
            </a:r>
          </a:p>
          <a:p>
            <a:r>
              <a:rPr lang="en-US" sz="1600" b="1" dirty="0" err="1">
                <a:latin typeface="Courier New" panose="02070309020205020404" pitchFamily="49" charset="0"/>
                <a:cs typeface="Courier New" panose="02070309020205020404" pitchFamily="49" charset="0"/>
              </a:rPr>
              <a:t>const</a:t>
            </a:r>
            <a:r>
              <a:rPr lang="en-US" sz="1600" b="1" dirty="0">
                <a:latin typeface="Courier New" panose="02070309020205020404" pitchFamily="49" charset="0"/>
                <a:cs typeface="Courier New" panose="02070309020205020404" pitchFamily="49" charset="0"/>
              </a:rPr>
              <a:t> float PI = 3.14159265, n = 1.33, c = 0.1, </a:t>
            </a:r>
            <a:r>
              <a:rPr lang="en-US" sz="1600" b="1" dirty="0" err="1">
                <a:latin typeface="Courier New" panose="02070309020205020404" pitchFamily="49" charset="0"/>
                <a:cs typeface="Courier New" panose="02070309020205020404" pitchFamily="49" charset="0"/>
              </a:rPr>
              <a:t>aMax</a:t>
            </a:r>
            <a:r>
              <a:rPr lang="en-US" sz="1600" b="1" dirty="0">
                <a:latin typeface="Courier New" panose="02070309020205020404" pitchFamily="49" charset="0"/>
                <a:cs typeface="Courier New" panose="02070309020205020404" pitchFamily="49" charset="0"/>
              </a:rPr>
              <a:t> = 0.1; </a:t>
            </a:r>
          </a:p>
          <a:p>
            <a:endParaRPr lang="en-US" sz="7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float d = length(</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a:t>
            </a:r>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wave</a:t>
            </a:r>
            <a:r>
              <a:rPr lang="hu-HU" sz="1600" b="1" dirty="0" err="1">
                <a:latin typeface="Courier New" panose="02070309020205020404" pitchFamily="49" charset="0"/>
                <a:cs typeface="Courier New" panose="02070309020205020404" pitchFamily="49" charset="0"/>
              </a:rPr>
              <a:t>Dist</a:t>
            </a:r>
            <a:r>
              <a:rPr lang="en-US" sz="1600" b="1" dirty="0">
                <a:latin typeface="Courier New" panose="02070309020205020404" pitchFamily="49" charset="0"/>
                <a:cs typeface="Courier New" panose="02070309020205020404" pitchFamily="49" charset="0"/>
              </a:rPr>
              <a:t> = c * time;</a:t>
            </a:r>
          </a:p>
          <a:p>
            <a:r>
              <a:rPr lang="en-US" sz="1600" b="1" dirty="0">
                <a:latin typeface="Courier New" panose="02070309020205020404" pitchFamily="49" charset="0"/>
                <a:cs typeface="Courier New" panose="02070309020205020404" pitchFamily="49" charset="0"/>
              </a:rPr>
              <a:t>   if (abs(d - wave</a:t>
            </a:r>
            <a:r>
              <a:rPr lang="hu-HU" sz="1600" b="1" dirty="0" err="1">
                <a:latin typeface="Courier New" panose="02070309020205020404" pitchFamily="49" charset="0"/>
                <a:cs typeface="Courier New" panose="02070309020205020404" pitchFamily="49" charset="0"/>
              </a:rPr>
              <a:t>Dist</a:t>
            </a:r>
            <a:r>
              <a:rPr lang="en-US" sz="1600" b="1" dirty="0">
                <a:latin typeface="Courier New" panose="02070309020205020404" pitchFamily="49" charset="0"/>
                <a:cs typeface="Courier New" panose="02070309020205020404" pitchFamily="49" charset="0"/>
              </a:rPr>
              <a:t>) &lt; </a:t>
            </a:r>
            <a:r>
              <a:rPr lang="en-US" sz="1600" b="1" dirty="0" err="1">
                <a:latin typeface="Courier New" panose="02070309020205020404" pitchFamily="49" charset="0"/>
                <a:cs typeface="Courier New" panose="02070309020205020404" pitchFamily="49" charset="0"/>
              </a:rPr>
              <a:t>waveWidth</a:t>
            </a:r>
            <a:r>
              <a:rPr lang="en-US" sz="1600" b="1" dirty="0">
                <a:latin typeface="Courier New" panose="02070309020205020404" pitchFamily="49" charset="0"/>
                <a:cs typeface="Courier New" panose="02070309020205020404" pitchFamily="49" charset="0"/>
              </a:rPr>
              <a:t>) {</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float </a:t>
            </a:r>
            <a:r>
              <a:rPr lang="en-US" sz="1600" b="1" dirty="0" err="1">
                <a:latin typeface="Courier New" panose="02070309020205020404" pitchFamily="49" charset="0"/>
                <a:cs typeface="Courier New" panose="02070309020205020404" pitchFamily="49" charset="0"/>
              </a:rPr>
              <a:t>angIn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aMax</a:t>
            </a:r>
            <a:r>
              <a:rPr lang="en-US" sz="1600" b="1" dirty="0">
                <a:latin typeface="Courier New" panose="02070309020205020404" pitchFamily="49" charset="0"/>
                <a:cs typeface="Courier New" panose="02070309020205020404" pitchFamily="49" charset="0"/>
              </a:rPr>
              <a:t>/wav</a:t>
            </a:r>
            <a:r>
              <a:rPr lang="hu-HU" sz="1600" b="1" dirty="0" err="1">
                <a:latin typeface="Courier New" panose="02070309020205020404" pitchFamily="49" charset="0"/>
                <a:cs typeface="Courier New" panose="02070309020205020404" pitchFamily="49" charset="0"/>
              </a:rPr>
              <a:t>eDist</a:t>
            </a:r>
            <a:r>
              <a:rPr lang="en-US" sz="1600" b="1" dirty="0">
                <a:latin typeface="Courier New" panose="02070309020205020404" pitchFamily="49" charset="0"/>
                <a:cs typeface="Courier New" panose="02070309020205020404" pitchFamily="49" charset="0"/>
              </a:rPr>
              <a:t> * sin((wave</a:t>
            </a:r>
            <a:r>
              <a:rPr lang="hu-HU" sz="1600" b="1" dirty="0" err="1">
                <a:latin typeface="Courier New" panose="02070309020205020404" pitchFamily="49" charset="0"/>
                <a:cs typeface="Courier New" panose="02070309020205020404" pitchFamily="49" charset="0"/>
              </a:rPr>
              <a:t>Dist</a:t>
            </a:r>
            <a:r>
              <a:rPr lang="en-US" sz="1600" b="1" dirty="0">
                <a:latin typeface="Courier New" panose="02070309020205020404" pitchFamily="49" charset="0"/>
                <a:cs typeface="Courier New" panose="02070309020205020404" pitchFamily="49" charset="0"/>
              </a:rPr>
              <a:t>-d)/</a:t>
            </a:r>
            <a:r>
              <a:rPr lang="en-US" sz="1600" b="1" dirty="0" err="1">
                <a:latin typeface="Courier New" panose="02070309020205020404" pitchFamily="49" charset="0"/>
                <a:cs typeface="Courier New" panose="02070309020205020404" pitchFamily="49" charset="0"/>
              </a:rPr>
              <a:t>waveWidth</a:t>
            </a:r>
            <a:r>
              <a:rPr lang="en-US" sz="1600" b="1" dirty="0">
                <a:latin typeface="Courier New" panose="02070309020205020404" pitchFamily="49" charset="0"/>
                <a:cs typeface="Courier New" panose="02070309020205020404" pitchFamily="49" charset="0"/>
              </a:rPr>
              <a:t>*PI);</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float </a:t>
            </a:r>
            <a:r>
              <a:rPr lang="en-US" sz="1600" b="1" dirty="0" err="1">
                <a:latin typeface="Courier New" panose="02070309020205020404" pitchFamily="49" charset="0"/>
                <a:cs typeface="Courier New" panose="02070309020205020404" pitchFamily="49" charset="0"/>
              </a:rPr>
              <a:t>angRefr</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asin</a:t>
            </a:r>
            <a:r>
              <a:rPr lang="en-US" sz="1600" b="1" dirty="0">
                <a:latin typeface="Courier New" panose="02070309020205020404" pitchFamily="49" charset="0"/>
                <a:cs typeface="Courier New" panose="02070309020205020404" pitchFamily="49" charset="0"/>
              </a:rPr>
              <a:t>(sin(</a:t>
            </a:r>
            <a:r>
              <a:rPr lang="en-US" sz="1600" b="1" dirty="0" err="1">
                <a:latin typeface="Courier New" panose="02070309020205020404" pitchFamily="49" charset="0"/>
                <a:cs typeface="Courier New" panose="02070309020205020404" pitchFamily="49" charset="0"/>
              </a:rPr>
              <a:t>angIn</a:t>
            </a:r>
            <a:r>
              <a:rPr lang="en-US" sz="1600" b="1" dirty="0">
                <a:latin typeface="Courier New" panose="02070309020205020404" pitchFamily="49" charset="0"/>
                <a:cs typeface="Courier New" panose="02070309020205020404" pitchFamily="49" charset="0"/>
              </a:rPr>
              <a:t>)/n);</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vec2 </a:t>
            </a:r>
            <a:r>
              <a:rPr lang="hu-HU"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uvc</a:t>
            </a:r>
            <a:r>
              <a:rPr lang="en-US" sz="1600" b="1" dirty="0">
                <a:latin typeface="Courier New" panose="02070309020205020404" pitchFamily="49" charset="0"/>
                <a:cs typeface="Courier New" panose="02070309020205020404" pitchFamily="49" charset="0"/>
              </a:rPr>
              <a:t>)/d;</a:t>
            </a:r>
            <a:r>
              <a:rPr lang="hu-HU" sz="1600" b="1" dirty="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vec2 t</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 + </a:t>
            </a:r>
            <a:r>
              <a:rPr lang="hu-HU" sz="1600" b="1" dirty="0" err="1">
                <a:latin typeface="Courier New" panose="02070309020205020404" pitchFamily="49" charset="0"/>
                <a:cs typeface="Courier New" panose="02070309020205020404" pitchFamily="49" charset="0"/>
              </a:rPr>
              <a:t>dir</a:t>
            </a:r>
            <a:r>
              <a:rPr lang="en-US" sz="1600" b="1" dirty="0">
                <a:latin typeface="Courier New" panose="02070309020205020404" pitchFamily="49" charset="0"/>
                <a:cs typeface="Courier New" panose="02070309020205020404" pitchFamily="49" charset="0"/>
              </a:rPr>
              <a:t> * tan(</a:t>
            </a:r>
            <a:r>
              <a:rPr lang="en-US" sz="1600" b="1" dirty="0" err="1">
                <a:latin typeface="Courier New" panose="02070309020205020404" pitchFamily="49" charset="0"/>
                <a:cs typeface="Courier New" panose="02070309020205020404" pitchFamily="49" charset="0"/>
              </a:rPr>
              <a:t>angIn</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angRefr</a:t>
            </a:r>
            <a:r>
              <a:rPr lang="en-US" sz="1600" b="1" dirty="0">
                <a:latin typeface="Courier New" panose="02070309020205020404" pitchFamily="49" charset="0"/>
                <a:cs typeface="Courier New" panose="02070309020205020404" pitchFamily="49" charset="0"/>
              </a:rPr>
              <a:t>) * </a:t>
            </a:r>
            <a:r>
              <a:rPr lang="en-US" sz="1600" b="1" dirty="0" err="1">
                <a:latin typeface="Courier New" panose="02070309020205020404" pitchFamily="49" charset="0"/>
                <a:cs typeface="Courier New" panose="02070309020205020404" pitchFamily="49" charset="0"/>
              </a:rPr>
              <a:t>waterDepth</a:t>
            </a:r>
            <a:r>
              <a:rPr lang="en-US" sz="1600" b="1" dirty="0">
                <a:latin typeface="Courier New" panose="02070309020205020404" pitchFamily="49" charset="0"/>
                <a:cs typeface="Courier New" panose="02070309020205020404" pitchFamily="49" charset="0"/>
              </a:rPr>
              <a:t>;</a:t>
            </a:r>
          </a:p>
          <a:p>
            <a:r>
              <a:rPr lang="hu-HU"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tuv</a:t>
            </a:r>
            <a:r>
              <a:rPr lang="en-US" sz="1600" b="1" dirty="0">
                <a:latin typeface="Courier New" panose="02070309020205020404" pitchFamily="49" charset="0"/>
                <a:cs typeface="Courier New" panose="02070309020205020404" pitchFamily="49" charset="0"/>
              </a:rPr>
              <a:t>);</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else {</a:t>
            </a:r>
          </a:p>
          <a:p>
            <a:r>
              <a:rPr lang="hu-HU"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 = texture(</a:t>
            </a:r>
            <a:r>
              <a:rPr lang="en-US" sz="1600" b="1" dirty="0" err="1">
                <a:latin typeface="Courier New" panose="02070309020205020404" pitchFamily="49" charset="0"/>
                <a:cs typeface="Courier New" panose="02070309020205020404" pitchFamily="49" charset="0"/>
              </a:rPr>
              <a:t>textureUnit</a:t>
            </a:r>
            <a:r>
              <a:rPr lang="en-US"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uv</a:t>
            </a:r>
            <a:r>
              <a:rPr lang="en-US" sz="1600" b="1" dirty="0">
                <a:latin typeface="Courier New" panose="02070309020205020404" pitchFamily="49" charset="0"/>
                <a:cs typeface="Courier New" panose="02070309020205020404" pitchFamily="49" charset="0"/>
              </a:rPr>
              <a:t>);</a:t>
            </a:r>
          </a:p>
          <a:p>
            <a:r>
              <a:rPr lang="hu-HU" sz="1600" b="1"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cxnSp>
        <p:nvCxnSpPr>
          <p:cNvPr id="5" name="Egyenes összekötő nyíllal 4"/>
          <p:cNvCxnSpPr/>
          <p:nvPr/>
        </p:nvCxnSpPr>
        <p:spPr>
          <a:xfrm>
            <a:off x="2279576" y="2024565"/>
            <a:ext cx="3945618" cy="0"/>
          </a:xfrm>
          <a:prstGeom prst="straightConnector1">
            <a:avLst/>
          </a:prstGeom>
          <a:ln w="3810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2912748" y="2622330"/>
            <a:ext cx="554960" cy="338554"/>
          </a:xfrm>
          <a:prstGeom prst="rect">
            <a:avLst/>
          </a:prstGeom>
        </p:spPr>
        <p:txBody>
          <a:bodyPr wrap="none">
            <a:spAutoFit/>
          </a:bodyPr>
          <a:lstStyle/>
          <a:p>
            <a:r>
              <a:rPr lang="hu-HU" sz="1600" b="1" dirty="0" err="1">
                <a:latin typeface="Courier New" panose="02070309020205020404" pitchFamily="49" charset="0"/>
                <a:cs typeface="Courier New" panose="02070309020205020404" pitchFamily="49" charset="0"/>
              </a:rPr>
              <a:t>uvc</a:t>
            </a:r>
            <a:endParaRPr lang="en-US" sz="1600" dirty="0"/>
          </a:p>
        </p:txBody>
      </p:sp>
      <p:sp>
        <p:nvSpPr>
          <p:cNvPr id="7" name="Téglalap 6"/>
          <p:cNvSpPr/>
          <p:nvPr/>
        </p:nvSpPr>
        <p:spPr>
          <a:xfrm>
            <a:off x="4728644" y="2621806"/>
            <a:ext cx="431528" cy="338554"/>
          </a:xfrm>
          <a:prstGeom prst="rect">
            <a:avLst/>
          </a:prstGeom>
        </p:spPr>
        <p:txBody>
          <a:bodyPr wrap="none">
            <a:spAutoFit/>
          </a:bodyPr>
          <a:lstStyle/>
          <a:p>
            <a:r>
              <a:rPr lang="hu-HU" sz="1600" b="1" dirty="0">
                <a:latin typeface="Courier New" panose="02070309020205020404" pitchFamily="49" charset="0"/>
                <a:cs typeface="Courier New" panose="02070309020205020404" pitchFamily="49" charset="0"/>
              </a:rPr>
              <a:t>u</a:t>
            </a:r>
            <a:r>
              <a:rPr lang="en-US" sz="1600" b="1" dirty="0">
                <a:latin typeface="Courier New" panose="02070309020205020404" pitchFamily="49" charset="0"/>
                <a:cs typeface="Courier New" panose="02070309020205020404" pitchFamily="49" charset="0"/>
              </a:rPr>
              <a:t>v</a:t>
            </a:r>
            <a:endParaRPr lang="en-US" sz="1600" dirty="0"/>
          </a:p>
        </p:txBody>
      </p:sp>
      <p:sp>
        <p:nvSpPr>
          <p:cNvPr id="8" name="Téglalap 7"/>
          <p:cNvSpPr/>
          <p:nvPr/>
        </p:nvSpPr>
        <p:spPr>
          <a:xfrm>
            <a:off x="3887343" y="2273400"/>
            <a:ext cx="395859" cy="338554"/>
          </a:xfrm>
          <a:prstGeom prst="rect">
            <a:avLst/>
          </a:prstGeom>
        </p:spPr>
        <p:txBody>
          <a:bodyPr wrap="square">
            <a:spAutoFit/>
          </a:bodyPr>
          <a:lstStyle/>
          <a:p>
            <a:r>
              <a:rPr lang="en-US" sz="1600" b="1" dirty="0">
                <a:latin typeface="Courier New" panose="02070309020205020404" pitchFamily="49" charset="0"/>
                <a:cs typeface="Courier New" panose="02070309020205020404" pitchFamily="49" charset="0"/>
              </a:rPr>
              <a:t>d</a:t>
            </a:r>
            <a:endParaRPr lang="en-US" sz="1600" dirty="0"/>
          </a:p>
        </p:txBody>
      </p:sp>
      <p:sp>
        <p:nvSpPr>
          <p:cNvPr id="9" name="Szabadkézi sokszög 8"/>
          <p:cNvSpPr/>
          <p:nvPr/>
        </p:nvSpPr>
        <p:spPr>
          <a:xfrm>
            <a:off x="4628074" y="1270759"/>
            <a:ext cx="1436914" cy="752744"/>
          </a:xfrm>
          <a:custGeom>
            <a:avLst/>
            <a:gdLst>
              <a:gd name="connsiteX0" fmla="*/ 0 w 1555667"/>
              <a:gd name="connsiteY0" fmla="*/ 748493 h 811455"/>
              <a:gd name="connsiteX1" fmla="*/ 486888 w 1555667"/>
              <a:gd name="connsiteY1" fmla="*/ 736618 h 811455"/>
              <a:gd name="connsiteX2" fmla="*/ 831272 w 1555667"/>
              <a:gd name="connsiteY2" fmla="*/ 348 h 811455"/>
              <a:gd name="connsiteX3" fmla="*/ 1282535 w 1555667"/>
              <a:gd name="connsiteY3" fmla="*/ 641615 h 811455"/>
              <a:gd name="connsiteX4" fmla="*/ 1555667 w 1555667"/>
              <a:gd name="connsiteY4" fmla="*/ 772244 h 811455"/>
              <a:gd name="connsiteX0" fmla="*/ 0 w 1555667"/>
              <a:gd name="connsiteY0" fmla="*/ 748151 h 776303"/>
              <a:gd name="connsiteX1" fmla="*/ 451262 w 1555667"/>
              <a:gd name="connsiteY1" fmla="*/ 653149 h 776303"/>
              <a:gd name="connsiteX2" fmla="*/ 831272 w 1555667"/>
              <a:gd name="connsiteY2" fmla="*/ 6 h 776303"/>
              <a:gd name="connsiteX3" fmla="*/ 1282535 w 1555667"/>
              <a:gd name="connsiteY3" fmla="*/ 641273 h 776303"/>
              <a:gd name="connsiteX4" fmla="*/ 1555667 w 1555667"/>
              <a:gd name="connsiteY4" fmla="*/ 771902 h 776303"/>
              <a:gd name="connsiteX0" fmla="*/ 0 w 1555667"/>
              <a:gd name="connsiteY0" fmla="*/ 748145 h 773502"/>
              <a:gd name="connsiteX1" fmla="*/ 403760 w 1555667"/>
              <a:gd name="connsiteY1" fmla="*/ 641267 h 773502"/>
              <a:gd name="connsiteX2" fmla="*/ 831272 w 1555667"/>
              <a:gd name="connsiteY2" fmla="*/ 0 h 773502"/>
              <a:gd name="connsiteX3" fmla="*/ 1282535 w 1555667"/>
              <a:gd name="connsiteY3" fmla="*/ 641267 h 773502"/>
              <a:gd name="connsiteX4" fmla="*/ 1555667 w 1555667"/>
              <a:gd name="connsiteY4" fmla="*/ 771896 h 773502"/>
              <a:gd name="connsiteX0" fmla="*/ 0 w 1448789"/>
              <a:gd name="connsiteY0" fmla="*/ 748145 h 773502"/>
              <a:gd name="connsiteX1" fmla="*/ 296882 w 1448789"/>
              <a:gd name="connsiteY1" fmla="*/ 641267 h 773502"/>
              <a:gd name="connsiteX2" fmla="*/ 724394 w 1448789"/>
              <a:gd name="connsiteY2" fmla="*/ 0 h 773502"/>
              <a:gd name="connsiteX3" fmla="*/ 1175657 w 1448789"/>
              <a:gd name="connsiteY3" fmla="*/ 641267 h 773502"/>
              <a:gd name="connsiteX4" fmla="*/ 1448789 w 1448789"/>
              <a:gd name="connsiteY4" fmla="*/ 771896 h 773502"/>
              <a:gd name="connsiteX0" fmla="*/ 0 w 1448789"/>
              <a:gd name="connsiteY0" fmla="*/ 748145 h 771896"/>
              <a:gd name="connsiteX1" fmla="*/ 296882 w 1448789"/>
              <a:gd name="connsiteY1" fmla="*/ 641267 h 771896"/>
              <a:gd name="connsiteX2" fmla="*/ 724394 w 1448789"/>
              <a:gd name="connsiteY2" fmla="*/ 0 h 771896"/>
              <a:gd name="connsiteX3" fmla="*/ 1175657 w 1448789"/>
              <a:gd name="connsiteY3" fmla="*/ 641267 h 771896"/>
              <a:gd name="connsiteX4" fmla="*/ 1448789 w 1448789"/>
              <a:gd name="connsiteY4" fmla="*/ 771896 h 771896"/>
              <a:gd name="connsiteX0" fmla="*/ 0 w 1448789"/>
              <a:gd name="connsiteY0" fmla="*/ 748145 h 752744"/>
              <a:gd name="connsiteX1" fmla="*/ 296882 w 1448789"/>
              <a:gd name="connsiteY1" fmla="*/ 641267 h 752744"/>
              <a:gd name="connsiteX2" fmla="*/ 724394 w 1448789"/>
              <a:gd name="connsiteY2" fmla="*/ 0 h 752744"/>
              <a:gd name="connsiteX3" fmla="*/ 1175657 w 1448789"/>
              <a:gd name="connsiteY3" fmla="*/ 641267 h 752744"/>
              <a:gd name="connsiteX4" fmla="*/ 1448789 w 1448789"/>
              <a:gd name="connsiteY4" fmla="*/ 724395 h 752744"/>
              <a:gd name="connsiteX0" fmla="*/ 0 w 1436914"/>
              <a:gd name="connsiteY0" fmla="*/ 748145 h 752744"/>
              <a:gd name="connsiteX1" fmla="*/ 296882 w 1436914"/>
              <a:gd name="connsiteY1" fmla="*/ 641267 h 752744"/>
              <a:gd name="connsiteX2" fmla="*/ 724394 w 1436914"/>
              <a:gd name="connsiteY2" fmla="*/ 0 h 752744"/>
              <a:gd name="connsiteX3" fmla="*/ 1175657 w 1436914"/>
              <a:gd name="connsiteY3" fmla="*/ 641267 h 752744"/>
              <a:gd name="connsiteX4" fmla="*/ 1436914 w 1436914"/>
              <a:gd name="connsiteY4" fmla="*/ 748146 h 75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914" h="752744">
                <a:moveTo>
                  <a:pt x="0" y="748145"/>
                </a:moveTo>
                <a:cubicBezTo>
                  <a:pt x="197922" y="757052"/>
                  <a:pt x="176150" y="765958"/>
                  <a:pt x="296882" y="641267"/>
                </a:cubicBezTo>
                <a:cubicBezTo>
                  <a:pt x="417614" y="516576"/>
                  <a:pt x="577932" y="0"/>
                  <a:pt x="724394" y="0"/>
                </a:cubicBezTo>
                <a:cubicBezTo>
                  <a:pt x="870856" y="0"/>
                  <a:pt x="1056904" y="516576"/>
                  <a:pt x="1175657" y="641267"/>
                </a:cubicBezTo>
                <a:cubicBezTo>
                  <a:pt x="1294410" y="765958"/>
                  <a:pt x="1360714" y="747156"/>
                  <a:pt x="1436914" y="748146"/>
                </a:cubicBezTo>
              </a:path>
            </a:pathLst>
          </a:custGeom>
          <a:solidFill>
            <a:schemeClr val="tx2">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1" name="Egyenes összekötő nyíllal 10"/>
          <p:cNvCxnSpPr/>
          <p:nvPr/>
        </p:nvCxnSpPr>
        <p:spPr>
          <a:xfrm>
            <a:off x="5145074" y="919185"/>
            <a:ext cx="0" cy="601325"/>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a:off x="5145075" y="1508473"/>
            <a:ext cx="637425" cy="1488200"/>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4893045" y="1315195"/>
            <a:ext cx="534254" cy="4106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Egyenes összekötő nyíllal 17"/>
          <p:cNvCxnSpPr/>
          <p:nvPr/>
        </p:nvCxnSpPr>
        <p:spPr>
          <a:xfrm>
            <a:off x="2948830" y="2610797"/>
            <a:ext cx="217219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églalap 18"/>
          <p:cNvSpPr/>
          <p:nvPr/>
        </p:nvSpPr>
        <p:spPr>
          <a:xfrm>
            <a:off x="4430082" y="1041222"/>
            <a:ext cx="801823"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angIn</a:t>
            </a:r>
            <a:endParaRPr lang="en-US" sz="1600" dirty="0"/>
          </a:p>
        </p:txBody>
      </p:sp>
      <p:sp>
        <p:nvSpPr>
          <p:cNvPr id="20" name="Téglalap 19"/>
          <p:cNvSpPr/>
          <p:nvPr/>
        </p:nvSpPr>
        <p:spPr>
          <a:xfrm>
            <a:off x="5281051" y="1666877"/>
            <a:ext cx="1048685"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angRefr</a:t>
            </a:r>
            <a:endParaRPr lang="en-US" sz="1600" dirty="0"/>
          </a:p>
        </p:txBody>
      </p:sp>
      <p:sp>
        <p:nvSpPr>
          <p:cNvPr id="24" name="Téglalap 23"/>
          <p:cNvSpPr/>
          <p:nvPr/>
        </p:nvSpPr>
        <p:spPr>
          <a:xfrm>
            <a:off x="5774775" y="2621806"/>
            <a:ext cx="554960"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t</a:t>
            </a:r>
            <a:r>
              <a:rPr lang="hu-HU" sz="1600" b="1" dirty="0">
                <a:latin typeface="Courier New" panose="02070309020205020404" pitchFamily="49" charset="0"/>
                <a:cs typeface="Courier New" panose="02070309020205020404" pitchFamily="49" charset="0"/>
              </a:rPr>
              <a:t>u</a:t>
            </a:r>
            <a:r>
              <a:rPr lang="en-US" sz="1600" b="1" dirty="0">
                <a:latin typeface="Courier New" panose="02070309020205020404" pitchFamily="49" charset="0"/>
                <a:cs typeface="Courier New" panose="02070309020205020404" pitchFamily="49" charset="0"/>
              </a:rPr>
              <a:t>v</a:t>
            </a:r>
            <a:endParaRPr lang="en-US" sz="1600" dirty="0"/>
          </a:p>
        </p:txBody>
      </p:sp>
      <p:sp>
        <p:nvSpPr>
          <p:cNvPr id="26" name="Téglalap 25"/>
          <p:cNvSpPr/>
          <p:nvPr/>
        </p:nvSpPr>
        <p:spPr>
          <a:xfrm>
            <a:off x="6366932" y="2313618"/>
            <a:ext cx="1665841"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waterDepth</a:t>
            </a:r>
            <a:r>
              <a:rPr lang="en-US" sz="1600" b="1" dirty="0">
                <a:latin typeface="Courier New" panose="02070309020205020404" pitchFamily="49" charset="0"/>
                <a:cs typeface="Courier New" panose="02070309020205020404" pitchFamily="49" charset="0"/>
              </a:rPr>
              <a:t>=1</a:t>
            </a:r>
            <a:endParaRPr lang="en-US" sz="1600" dirty="0"/>
          </a:p>
        </p:txBody>
      </p:sp>
      <p:cxnSp>
        <p:nvCxnSpPr>
          <p:cNvPr id="28" name="Egyenes összekötő nyíllal 27"/>
          <p:cNvCxnSpPr/>
          <p:nvPr/>
        </p:nvCxnSpPr>
        <p:spPr>
          <a:xfrm flipV="1">
            <a:off x="6405214" y="2005432"/>
            <a:ext cx="0" cy="95492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p:nvPr/>
        </p:nvCxnSpPr>
        <p:spPr>
          <a:xfrm flipV="1">
            <a:off x="5364144" y="1088462"/>
            <a:ext cx="700844"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églalap 31"/>
          <p:cNvSpPr/>
          <p:nvPr/>
        </p:nvSpPr>
        <p:spPr>
          <a:xfrm>
            <a:off x="5416937" y="749907"/>
            <a:ext cx="1912703"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waveWidth</a:t>
            </a:r>
            <a:r>
              <a:rPr lang="en-US" sz="1600" b="1" dirty="0">
                <a:latin typeface="Courier New" panose="02070309020205020404" pitchFamily="49" charset="0"/>
                <a:cs typeface="Courier New" panose="02070309020205020404" pitchFamily="49" charset="0"/>
              </a:rPr>
              <a:t>=0.03</a:t>
            </a:r>
            <a:endParaRPr lang="en-US" sz="1600" dirty="0"/>
          </a:p>
        </p:txBody>
      </p:sp>
      <p:cxnSp>
        <p:nvCxnSpPr>
          <p:cNvPr id="33" name="Egyenes összekötő 32"/>
          <p:cNvCxnSpPr/>
          <p:nvPr/>
        </p:nvCxnSpPr>
        <p:spPr>
          <a:xfrm>
            <a:off x="5145074" y="990701"/>
            <a:ext cx="15098" cy="20059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églalap 33"/>
          <p:cNvSpPr/>
          <p:nvPr/>
        </p:nvSpPr>
        <p:spPr>
          <a:xfrm>
            <a:off x="3149136" y="1320365"/>
            <a:ext cx="1789272" cy="338554"/>
          </a:xfrm>
          <a:prstGeom prst="rect">
            <a:avLst/>
          </a:prstGeom>
        </p:spPr>
        <p:txBody>
          <a:bodyPr wrap="none">
            <a:spAutoFit/>
          </a:bodyPr>
          <a:lstStyle/>
          <a:p>
            <a:r>
              <a:rPr lang="en-US" sz="1600" b="1" dirty="0" err="1">
                <a:latin typeface="Courier New" panose="02070309020205020404" pitchFamily="49" charset="0"/>
                <a:cs typeface="Courier New" panose="02070309020205020404" pitchFamily="49" charset="0"/>
              </a:rPr>
              <a:t>angIn-angRefr</a:t>
            </a:r>
            <a:endParaRPr lang="en-US" sz="1600" dirty="0"/>
          </a:p>
        </p:txBody>
      </p:sp>
      <p:cxnSp>
        <p:nvCxnSpPr>
          <p:cNvPr id="36" name="Egyenes összekötő nyíllal 35"/>
          <p:cNvCxnSpPr/>
          <p:nvPr/>
        </p:nvCxnSpPr>
        <p:spPr>
          <a:xfrm>
            <a:off x="4043773" y="1576658"/>
            <a:ext cx="1195779" cy="259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a:off x="1841480" y="2989504"/>
            <a:ext cx="5010604" cy="71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Szövegdoboz 40"/>
          <p:cNvSpPr txBox="1"/>
          <p:nvPr/>
        </p:nvSpPr>
        <p:spPr>
          <a:xfrm>
            <a:off x="1841481" y="2560775"/>
            <a:ext cx="1080167" cy="461665"/>
          </a:xfrm>
          <a:prstGeom prst="rect">
            <a:avLst/>
          </a:prstGeom>
          <a:noFill/>
        </p:spPr>
        <p:txBody>
          <a:bodyPr wrap="none" rtlCol="0">
            <a:spAutoFit/>
          </a:bodyPr>
          <a:lstStyle/>
          <a:p>
            <a:r>
              <a:rPr lang="en-US" dirty="0">
                <a:solidFill>
                  <a:srgbClr val="FF0000"/>
                </a:solidFill>
                <a:latin typeface="+mn-lt"/>
              </a:rPr>
              <a:t>text</a:t>
            </a:r>
            <a:r>
              <a:rPr lang="hu-HU" dirty="0" err="1">
                <a:solidFill>
                  <a:srgbClr val="FF0000"/>
                </a:solidFill>
                <a:latin typeface="+mn-lt"/>
              </a:rPr>
              <a:t>úra</a:t>
            </a:r>
            <a:endParaRPr lang="en-US" dirty="0">
              <a:solidFill>
                <a:srgbClr val="FF0000"/>
              </a:solidFill>
              <a:latin typeface="+mn-lt"/>
            </a:endParaRPr>
          </a:p>
        </p:txBody>
      </p:sp>
      <p:cxnSp>
        <p:nvCxnSpPr>
          <p:cNvPr id="43" name="Egyenes összekötő 42"/>
          <p:cNvCxnSpPr/>
          <p:nvPr/>
        </p:nvCxnSpPr>
        <p:spPr>
          <a:xfrm>
            <a:off x="2931720" y="919185"/>
            <a:ext cx="15098" cy="200597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gyenes összekötő nyíllal 47"/>
          <p:cNvCxnSpPr/>
          <p:nvPr/>
        </p:nvCxnSpPr>
        <p:spPr>
          <a:xfrm>
            <a:off x="2948830" y="1088461"/>
            <a:ext cx="2415314"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églalap 49"/>
          <p:cNvSpPr/>
          <p:nvPr/>
        </p:nvSpPr>
        <p:spPr>
          <a:xfrm>
            <a:off x="3067204" y="717862"/>
            <a:ext cx="2036135" cy="338554"/>
          </a:xfrm>
          <a:prstGeom prst="rect">
            <a:avLst/>
          </a:prstGeom>
        </p:spPr>
        <p:txBody>
          <a:bodyPr wrap="none">
            <a:spAutoFit/>
          </a:bodyPr>
          <a:lstStyle/>
          <a:p>
            <a:r>
              <a:rPr lang="en-US" sz="1600" b="1" dirty="0">
                <a:latin typeface="Courier New" panose="02070309020205020404" pitchFamily="49" charset="0"/>
                <a:cs typeface="Courier New" panose="02070309020205020404" pitchFamily="49" charset="0"/>
              </a:rPr>
              <a:t>wave</a:t>
            </a:r>
            <a:r>
              <a:rPr lang="hu-HU" sz="1600" b="1" dirty="0" err="1">
                <a:latin typeface="Courier New" panose="02070309020205020404" pitchFamily="49" charset="0"/>
                <a:cs typeface="Courier New" panose="02070309020205020404" pitchFamily="49" charset="0"/>
              </a:rPr>
              <a:t>Dist</a:t>
            </a:r>
            <a:r>
              <a:rPr lang="en-US" sz="1600" b="1" dirty="0">
                <a:latin typeface="Courier New" panose="02070309020205020404" pitchFamily="49" charset="0"/>
                <a:cs typeface="Courier New" panose="02070309020205020404" pitchFamily="49" charset="0"/>
              </a:rPr>
              <a:t>=c*time</a:t>
            </a:r>
            <a:endParaRPr lang="en-US" sz="1600" dirty="0"/>
          </a:p>
        </p:txBody>
      </p:sp>
      <p:grpSp>
        <p:nvGrpSpPr>
          <p:cNvPr id="31" name="Group 9"/>
          <p:cNvGrpSpPr>
            <a:grpSpLocks/>
          </p:cNvGrpSpPr>
          <p:nvPr/>
        </p:nvGrpSpPr>
        <p:grpSpPr bwMode="auto">
          <a:xfrm rot="5400000">
            <a:off x="4856579" y="117699"/>
            <a:ext cx="588025" cy="666682"/>
            <a:chOff x="144" y="2184"/>
            <a:chExt cx="852" cy="984"/>
          </a:xfrm>
        </p:grpSpPr>
        <p:sp>
          <p:nvSpPr>
            <p:cNvPr id="35"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0"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42"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24474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82775" y="260350"/>
            <a:ext cx="8389938" cy="1143000"/>
          </a:xfrm>
        </p:spPr>
        <p:txBody>
          <a:bodyPr>
            <a:normAutofit/>
          </a:bodyPr>
          <a:lstStyle/>
          <a:p>
            <a:pPr>
              <a:defRPr/>
            </a:pPr>
            <a:r>
              <a:rPr lang="hu-HU" dirty="0" smtClean="0">
                <a:solidFill>
                  <a:srgbClr val="FF0000"/>
                </a:solidFill>
              </a:rPr>
              <a:t>Lineáris interpoláció</a:t>
            </a:r>
          </a:p>
        </p:txBody>
      </p:sp>
      <p:sp>
        <p:nvSpPr>
          <p:cNvPr id="201742" name="Freeform 14"/>
          <p:cNvSpPr>
            <a:spLocks/>
          </p:cNvSpPr>
          <p:nvPr/>
        </p:nvSpPr>
        <p:spPr bwMode="auto">
          <a:xfrm>
            <a:off x="7619175" y="138906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84684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87732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81636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90780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84684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87732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0" name="Line 22"/>
          <p:cNvSpPr>
            <a:spLocks noChangeShapeType="1"/>
          </p:cNvSpPr>
          <p:nvPr/>
        </p:nvSpPr>
        <p:spPr bwMode="auto">
          <a:xfrm>
            <a:off x="5244354" y="2579318"/>
            <a:ext cx="3382884" cy="8258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7403275" y="340518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7228650" y="3413125"/>
            <a:ext cx="1697037" cy="1997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1753" name="Rectangle 25"/>
              <p:cNvSpPr>
                <a:spLocks noChangeArrowheads="1"/>
              </p:cNvSpPr>
              <p:nvPr/>
            </p:nvSpPr>
            <p:spPr bwMode="auto">
              <a:xfrm>
                <a:off x="5536257" y="5486307"/>
                <a:ext cx="5053367" cy="49455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0" i="1" dirty="0" smtClean="0">
                          <a:latin typeface="Cambria Math" panose="02040503050406030204" pitchFamily="18" charset="0"/>
                        </a:rPr>
                        <m:t>𝑢</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+1</m:t>
                      </m:r>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hu-HU" altLang="hu-HU" sz="2400" b="0" i="1" dirty="0" smtClean="0">
                          <a:latin typeface="Cambria Math" panose="02040503050406030204" pitchFamily="18" charset="0"/>
                        </a:rPr>
                        <m:t>𝑢</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oMath>
                  </m:oMathPara>
                </a14:m>
                <a:endParaRPr lang="hu-HU" altLang="hu-HU" sz="2400" dirty="0"/>
              </a:p>
            </p:txBody>
          </p:sp>
        </mc:Choice>
        <mc:Fallback xmlns="">
          <p:sp>
            <p:nvSpPr>
              <p:cNvPr id="201753" name="Rectangle 25"/>
              <p:cNvSpPr>
                <a:spLocks noRot="1" noChangeAspect="1" noMove="1" noResize="1" noEditPoints="1" noAdjustHandles="1" noChangeArrowheads="1" noChangeShapeType="1" noTextEdit="1"/>
              </p:cNvSpPr>
              <p:nvPr/>
            </p:nvSpPr>
            <p:spPr bwMode="auto">
              <a:xfrm>
                <a:off x="5536257" y="5486307"/>
                <a:ext cx="5053367" cy="494559"/>
              </a:xfrm>
              <a:prstGeom prst="rect">
                <a:avLst/>
              </a:prstGeom>
              <a:blipFill>
                <a:blip r:embed="rId3"/>
                <a:stretch>
                  <a:fillRect b="-963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1006" name="Text Box 48"/>
          <p:cNvSpPr txBox="1">
            <a:spLocks noChangeArrowheads="1"/>
          </p:cNvSpPr>
          <p:nvPr/>
        </p:nvSpPr>
        <p:spPr bwMode="auto">
          <a:xfrm>
            <a:off x="7720646" y="1278246"/>
            <a:ext cx="1762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dirty="0">
                <a:latin typeface="+mn-lt"/>
              </a:rPr>
              <a:t>Képernyő</a:t>
            </a:r>
          </a:p>
        </p:txBody>
      </p:sp>
      <p:sp>
        <p:nvSpPr>
          <p:cNvPr id="282673" name="Oval 49"/>
          <p:cNvSpPr>
            <a:spLocks noChangeArrowheads="1"/>
          </p:cNvSpPr>
          <p:nvPr/>
        </p:nvSpPr>
        <p:spPr bwMode="auto">
          <a:xfrm>
            <a:off x="8987601" y="5024438"/>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9959151" y="1352550"/>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7582662" y="358457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Line 3"/>
          <p:cNvSpPr>
            <a:spLocks noChangeShapeType="1"/>
          </p:cNvSpPr>
          <p:nvPr/>
        </p:nvSpPr>
        <p:spPr bwMode="auto">
          <a:xfrm>
            <a:off x="1765976"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
          <p:cNvSpPr>
            <a:spLocks noChangeShapeType="1"/>
          </p:cNvSpPr>
          <p:nvPr/>
        </p:nvSpPr>
        <p:spPr bwMode="auto">
          <a:xfrm flipV="1">
            <a:off x="1765976"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
          <p:cNvSpPr>
            <a:spLocks noChangeShapeType="1"/>
          </p:cNvSpPr>
          <p:nvPr/>
        </p:nvSpPr>
        <p:spPr bwMode="auto">
          <a:xfrm flipV="1">
            <a:off x="1765976"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Freeform 6"/>
          <p:cNvSpPr>
            <a:spLocks/>
          </p:cNvSpPr>
          <p:nvPr/>
        </p:nvSpPr>
        <p:spPr bwMode="auto">
          <a:xfrm>
            <a:off x="2375576"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7" name="Freeform 7"/>
          <p:cNvSpPr>
            <a:spLocks/>
          </p:cNvSpPr>
          <p:nvPr/>
        </p:nvSpPr>
        <p:spPr bwMode="auto">
          <a:xfrm>
            <a:off x="2451776"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8" name="Text Box 8"/>
              <p:cNvSpPr txBox="1">
                <a:spLocks noChangeArrowheads="1"/>
              </p:cNvSpPr>
              <p:nvPr/>
            </p:nvSpPr>
            <p:spPr bwMode="auto">
              <a:xfrm>
                <a:off x="4764764" y="4849814"/>
                <a:ext cx="7714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8" name="Text Box 8"/>
              <p:cNvSpPr txBox="1">
                <a:spLocks noRot="1" noChangeAspect="1" noMove="1" noResize="1" noEditPoints="1" noAdjustHandles="1" noChangeArrowheads="1" noChangeShapeType="1" noTextEdit="1"/>
              </p:cNvSpPr>
              <p:nvPr/>
            </p:nvSpPr>
            <p:spPr bwMode="auto">
              <a:xfrm>
                <a:off x="4764764" y="4849814"/>
                <a:ext cx="771493" cy="494559"/>
              </a:xfrm>
              <a:prstGeom prst="rect">
                <a:avLst/>
              </a:prstGeom>
              <a:blipFill>
                <a:blip r:embed="rId4"/>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9"/>
              <p:cNvSpPr txBox="1">
                <a:spLocks noChangeArrowheads="1"/>
              </p:cNvSpPr>
              <p:nvPr/>
            </p:nvSpPr>
            <p:spPr bwMode="auto">
              <a:xfrm>
                <a:off x="3747176" y="3656014"/>
                <a:ext cx="77322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9" name="Text Box 9"/>
              <p:cNvSpPr txBox="1">
                <a:spLocks noRot="1" noChangeAspect="1" noMove="1" noResize="1" noEditPoints="1" noAdjustHandles="1" noChangeArrowheads="1" noChangeShapeType="1" noTextEdit="1"/>
              </p:cNvSpPr>
              <p:nvPr/>
            </p:nvSpPr>
            <p:spPr bwMode="auto">
              <a:xfrm>
                <a:off x="3747176" y="3656014"/>
                <a:ext cx="773224" cy="494559"/>
              </a:xfrm>
              <a:prstGeom prst="rect">
                <a:avLst/>
              </a:prstGeom>
              <a:blipFill>
                <a:blip r:embed="rId5"/>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Text Box 10"/>
              <p:cNvSpPr txBox="1">
                <a:spLocks noChangeArrowheads="1"/>
              </p:cNvSpPr>
              <p:nvPr/>
            </p:nvSpPr>
            <p:spPr bwMode="auto">
              <a:xfrm>
                <a:off x="1777088" y="2055814"/>
                <a:ext cx="4457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0" i="1" dirty="0" smtClean="0">
                          <a:latin typeface="Cambria Math" panose="02040503050406030204" pitchFamily="18" charset="0"/>
                        </a:rPr>
                        <m:t>𝑢</m:t>
                      </m:r>
                    </m:oMath>
                  </m:oMathPara>
                </a14:m>
                <a:endParaRPr lang="hu-HU" altLang="hu-HU" sz="2400" i="1" dirty="0"/>
              </a:p>
            </p:txBody>
          </p:sp>
        </mc:Choice>
        <mc:Fallback xmlns="">
          <p:sp>
            <p:nvSpPr>
              <p:cNvPr id="90" name="Text Box 10"/>
              <p:cNvSpPr txBox="1">
                <a:spLocks noRot="1" noChangeAspect="1" noMove="1" noResize="1" noEditPoints="1" noAdjustHandles="1" noChangeArrowheads="1" noChangeShapeType="1" noTextEdit="1"/>
              </p:cNvSpPr>
              <p:nvPr/>
            </p:nvSpPr>
            <p:spPr bwMode="auto">
              <a:xfrm>
                <a:off x="1777088" y="2055814"/>
                <a:ext cx="445763"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1" name="Oval 11"/>
          <p:cNvSpPr>
            <a:spLocks noChangeArrowheads="1"/>
          </p:cNvSpPr>
          <p:nvPr/>
        </p:nvSpPr>
        <p:spPr bwMode="auto">
          <a:xfrm>
            <a:off x="3442376"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Line 12"/>
          <p:cNvSpPr>
            <a:spLocks noChangeShapeType="1"/>
          </p:cNvSpPr>
          <p:nvPr/>
        </p:nvSpPr>
        <p:spPr bwMode="auto">
          <a:xfrm flipH="1" flipV="1">
            <a:off x="3594776"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93" name="Rectangle 13"/>
              <p:cNvSpPr>
                <a:spLocks noChangeArrowheads="1"/>
              </p:cNvSpPr>
              <p:nvPr/>
            </p:nvSpPr>
            <p:spPr bwMode="auto">
              <a:xfrm>
                <a:off x="3843147" y="2084759"/>
                <a:ext cx="50005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14:m>
                  <m:oMathPara xmlns:m="http://schemas.openxmlformats.org/officeDocument/2006/math">
                    <m:oMathParaPr>
                      <m:jc m:val="centerGroup"/>
                    </m:oMathParaPr>
                    <m:oMath xmlns:m="http://schemas.openxmlformats.org/officeDocument/2006/math">
                      <m:r>
                        <a:rPr lang="hu-HU" altLang="hu-HU" sz="2400" b="0" i="1" dirty="0" smtClean="0">
                          <a:latin typeface="Cambria Math" panose="02040503050406030204" pitchFamily="18" charset="0"/>
                        </a:rPr>
                        <m:t>𝑢</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𝐵</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𝐶</m:t>
                      </m:r>
                      <m:r>
                        <a:rPr lang="en-GB" altLang="hu-HU" sz="2400" i="1" baseline="-25000" dirty="0">
                          <a:latin typeface="Cambria Math" panose="02040503050406030204" pitchFamily="18" charset="0"/>
                        </a:rPr>
                        <m:t>𝑢</m:t>
                      </m:r>
                    </m:oMath>
                  </m:oMathPara>
                </a14:m>
                <a:endParaRPr lang="hu-HU" altLang="hu-HU" sz="2400" b="1" i="1" dirty="0"/>
              </a:p>
            </p:txBody>
          </p:sp>
        </mc:Choice>
        <mc:Fallback xmlns="">
          <p:sp>
            <p:nvSpPr>
              <p:cNvPr id="93" name="Rectangle 13"/>
              <p:cNvSpPr>
                <a:spLocks noRot="1" noChangeAspect="1" noMove="1" noResize="1" noEditPoints="1" noAdjustHandles="1" noChangeArrowheads="1" noChangeShapeType="1" noTextEdit="1"/>
              </p:cNvSpPr>
              <p:nvPr/>
            </p:nvSpPr>
            <p:spPr bwMode="auto">
              <a:xfrm>
                <a:off x="3843147" y="2084759"/>
                <a:ext cx="5000593" cy="494559"/>
              </a:xfrm>
              <a:prstGeom prst="rect">
                <a:avLst/>
              </a:prstGeom>
              <a:blipFill>
                <a:blip r:embed="rId7"/>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 name="Oval 51"/>
          <p:cNvSpPr>
            <a:spLocks noChangeArrowheads="1"/>
          </p:cNvSpPr>
          <p:nvPr/>
        </p:nvSpPr>
        <p:spPr bwMode="auto">
          <a:xfrm>
            <a:off x="2281933" y="387032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3" name="Oval 49"/>
          <p:cNvSpPr>
            <a:spLocks noChangeArrowheads="1"/>
          </p:cNvSpPr>
          <p:nvPr/>
        </p:nvSpPr>
        <p:spPr bwMode="auto">
          <a:xfrm>
            <a:off x="4738462" y="326072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50"/>
          <p:cNvSpPr>
            <a:spLocks noChangeArrowheads="1"/>
          </p:cNvSpPr>
          <p:nvPr/>
        </p:nvSpPr>
        <p:spPr bwMode="auto">
          <a:xfrm>
            <a:off x="3511433" y="2151893"/>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2" grpId="0" animBg="1"/>
      <p:bldP spid="2017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églalap 72"/>
          <p:cNvSpPr>
            <a:spLocks noChangeArrowheads="1"/>
          </p:cNvSpPr>
          <p:nvPr/>
        </p:nvSpPr>
        <p:spPr bwMode="auto">
          <a:xfrm>
            <a:off x="3111500" y="2060576"/>
            <a:ext cx="2160588" cy="2016125"/>
          </a:xfrm>
          <a:prstGeom prst="rect">
            <a:avLst/>
          </a:prstGeom>
          <a:solidFill>
            <a:srgbClr val="FF0000"/>
          </a:solidFill>
          <a:ln w="127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7090" name="Rectangle 2"/>
          <p:cNvSpPr>
            <a:spLocks noGrp="1" noChangeArrowheads="1"/>
          </p:cNvSpPr>
          <p:nvPr>
            <p:ph type="title"/>
          </p:nvPr>
        </p:nvSpPr>
        <p:spPr/>
        <p:txBody>
          <a:bodyPr/>
          <a:lstStyle/>
          <a:p>
            <a:pPr>
              <a:defRPr/>
            </a:pPr>
            <a:r>
              <a:rPr lang="hu-HU" dirty="0" smtClean="0">
                <a:solidFill>
                  <a:srgbClr val="FF0000"/>
                </a:solidFill>
              </a:rPr>
              <a:t>Textúra szűrés</a:t>
            </a:r>
            <a:r>
              <a:rPr lang="en-US" dirty="0" smtClean="0">
                <a:solidFill>
                  <a:srgbClr val="FF0000"/>
                </a:solidFill>
              </a:rPr>
              <a:t> (</a:t>
            </a:r>
            <a:r>
              <a:rPr lang="hu-HU" altLang="en-US" dirty="0" smtClean="0">
                <a:solidFill>
                  <a:srgbClr val="FF0000"/>
                </a:solidFill>
                <a:cs typeface="Courier New" panose="02070309020205020404" pitchFamily="49" charset="0"/>
              </a:rPr>
              <a:t>GL_NEAREST</a:t>
            </a:r>
            <a:r>
              <a:rPr lang="en-US" altLang="en-US" dirty="0" smtClean="0">
                <a:solidFill>
                  <a:srgbClr val="FF0000"/>
                </a:solidFill>
                <a:cs typeface="Courier New" panose="02070309020205020404" pitchFamily="49" charset="0"/>
              </a:rPr>
              <a:t>)</a:t>
            </a:r>
            <a:endParaRPr lang="hu-HU" dirty="0">
              <a:solidFill>
                <a:srgbClr val="FF0000"/>
              </a:solidFill>
            </a:endParaRPr>
          </a:p>
        </p:txBody>
      </p:sp>
      <p:sp>
        <p:nvSpPr>
          <p:cNvPr id="17412" name="Rectangle 4"/>
          <p:cNvSpPr>
            <a:spLocks noChangeArrowheads="1"/>
          </p:cNvSpPr>
          <p:nvPr/>
        </p:nvSpPr>
        <p:spPr bwMode="auto">
          <a:xfrm>
            <a:off x="2027239"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3" name="Rectangle 5"/>
          <p:cNvSpPr>
            <a:spLocks noChangeArrowheads="1"/>
          </p:cNvSpPr>
          <p:nvPr/>
        </p:nvSpPr>
        <p:spPr bwMode="auto">
          <a:xfrm>
            <a:off x="3108325"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4" name="Rectangle 6"/>
          <p:cNvSpPr>
            <a:spLocks noChangeArrowheads="1"/>
          </p:cNvSpPr>
          <p:nvPr/>
        </p:nvSpPr>
        <p:spPr bwMode="auto">
          <a:xfrm>
            <a:off x="4189414" y="2062163"/>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5" name="Rectangle 7"/>
          <p:cNvSpPr>
            <a:spLocks noChangeArrowheads="1"/>
          </p:cNvSpPr>
          <p:nvPr/>
        </p:nvSpPr>
        <p:spPr bwMode="auto">
          <a:xfrm>
            <a:off x="5270500" y="2062163"/>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6" name="Rectangle 8"/>
          <p:cNvSpPr>
            <a:spLocks noChangeArrowheads="1"/>
          </p:cNvSpPr>
          <p:nvPr/>
        </p:nvSpPr>
        <p:spPr bwMode="auto">
          <a:xfrm>
            <a:off x="2027239" y="3143251"/>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7" name="Oval 10"/>
          <p:cNvSpPr>
            <a:spLocks noChangeArrowheads="1"/>
          </p:cNvSpPr>
          <p:nvPr/>
        </p:nvSpPr>
        <p:spPr bwMode="auto">
          <a:xfrm>
            <a:off x="3541713" y="3575051"/>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8" name="Oval 11"/>
          <p:cNvSpPr>
            <a:spLocks noChangeArrowheads="1"/>
          </p:cNvSpPr>
          <p:nvPr/>
        </p:nvSpPr>
        <p:spPr bwMode="auto">
          <a:xfrm>
            <a:off x="4622801" y="3575051"/>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19" name="Oval 12"/>
          <p:cNvSpPr>
            <a:spLocks noChangeArrowheads="1"/>
          </p:cNvSpPr>
          <p:nvPr/>
        </p:nvSpPr>
        <p:spPr bwMode="auto">
          <a:xfrm>
            <a:off x="5703888" y="3575051"/>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0" name="Oval 13"/>
          <p:cNvSpPr>
            <a:spLocks noChangeArrowheads="1"/>
          </p:cNvSpPr>
          <p:nvPr/>
        </p:nvSpPr>
        <p:spPr bwMode="auto">
          <a:xfrm>
            <a:off x="2462213" y="3575051"/>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1" name="Oval 14"/>
          <p:cNvSpPr>
            <a:spLocks noChangeArrowheads="1"/>
          </p:cNvSpPr>
          <p:nvPr/>
        </p:nvSpPr>
        <p:spPr bwMode="auto">
          <a:xfrm>
            <a:off x="3540126" y="4438651"/>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2" name="Oval 15"/>
          <p:cNvSpPr>
            <a:spLocks noChangeArrowheads="1"/>
          </p:cNvSpPr>
          <p:nvPr/>
        </p:nvSpPr>
        <p:spPr bwMode="auto">
          <a:xfrm>
            <a:off x="4621213" y="4438651"/>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3" name="Oval 16"/>
          <p:cNvSpPr>
            <a:spLocks noChangeArrowheads="1"/>
          </p:cNvSpPr>
          <p:nvPr/>
        </p:nvSpPr>
        <p:spPr bwMode="auto">
          <a:xfrm>
            <a:off x="5702301" y="4438651"/>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4" name="Oval 17"/>
          <p:cNvSpPr>
            <a:spLocks noChangeArrowheads="1"/>
          </p:cNvSpPr>
          <p:nvPr/>
        </p:nvSpPr>
        <p:spPr bwMode="auto">
          <a:xfrm>
            <a:off x="2460626" y="4438651"/>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5" name="Oval 18"/>
          <p:cNvSpPr>
            <a:spLocks noChangeArrowheads="1"/>
          </p:cNvSpPr>
          <p:nvPr/>
        </p:nvSpPr>
        <p:spPr bwMode="auto">
          <a:xfrm>
            <a:off x="35417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6" name="Oval 19"/>
          <p:cNvSpPr>
            <a:spLocks noChangeArrowheads="1"/>
          </p:cNvSpPr>
          <p:nvPr/>
        </p:nvSpPr>
        <p:spPr bwMode="auto">
          <a:xfrm>
            <a:off x="4622801" y="2566988"/>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7" name="Oval 20"/>
          <p:cNvSpPr>
            <a:spLocks noChangeArrowheads="1"/>
          </p:cNvSpPr>
          <p:nvPr/>
        </p:nvSpPr>
        <p:spPr bwMode="auto">
          <a:xfrm>
            <a:off x="5703888"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28" name="Oval 21"/>
          <p:cNvSpPr>
            <a:spLocks noChangeArrowheads="1"/>
          </p:cNvSpPr>
          <p:nvPr/>
        </p:nvSpPr>
        <p:spPr bwMode="auto">
          <a:xfrm>
            <a:off x="2462213" y="2566988"/>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54" name="AutoShape 23"/>
          <p:cNvSpPr>
            <a:spLocks noChangeArrowheads="1"/>
          </p:cNvSpPr>
          <p:nvPr/>
        </p:nvSpPr>
        <p:spPr bwMode="auto">
          <a:xfrm>
            <a:off x="2641601" y="3528259"/>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a:p>
        </p:txBody>
      </p:sp>
      <p:sp>
        <p:nvSpPr>
          <p:cNvPr id="17430" name="Freeform 26"/>
          <p:cNvSpPr>
            <a:spLocks/>
          </p:cNvSpPr>
          <p:nvPr/>
        </p:nvSpPr>
        <p:spPr bwMode="auto">
          <a:xfrm>
            <a:off x="7359650" y="2493963"/>
            <a:ext cx="2438400" cy="3097212"/>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7431" name="Rectangle 27"/>
          <p:cNvSpPr>
            <a:spLocks noChangeArrowheads="1"/>
          </p:cNvSpPr>
          <p:nvPr/>
        </p:nvSpPr>
        <p:spPr bwMode="auto">
          <a:xfrm>
            <a:off x="81343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2" name="Rectangle 28"/>
          <p:cNvSpPr>
            <a:spLocks noChangeArrowheads="1"/>
          </p:cNvSpPr>
          <p:nvPr/>
        </p:nvSpPr>
        <p:spPr bwMode="auto">
          <a:xfrm>
            <a:off x="84391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3" name="Rectangle 29"/>
          <p:cNvSpPr>
            <a:spLocks noChangeArrowheads="1"/>
          </p:cNvSpPr>
          <p:nvPr/>
        </p:nvSpPr>
        <p:spPr bwMode="auto">
          <a:xfrm>
            <a:off x="78295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4" name="Rectangle 30"/>
          <p:cNvSpPr>
            <a:spLocks noChangeArrowheads="1"/>
          </p:cNvSpPr>
          <p:nvPr/>
        </p:nvSpPr>
        <p:spPr bwMode="auto">
          <a:xfrm>
            <a:off x="8743950" y="4133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5" name="Rectangle 31"/>
          <p:cNvSpPr>
            <a:spLocks noChangeArrowheads="1"/>
          </p:cNvSpPr>
          <p:nvPr/>
        </p:nvSpPr>
        <p:spPr bwMode="auto">
          <a:xfrm>
            <a:off x="81343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6" name="Rectangle 32"/>
          <p:cNvSpPr>
            <a:spLocks noChangeArrowheads="1"/>
          </p:cNvSpPr>
          <p:nvPr/>
        </p:nvSpPr>
        <p:spPr bwMode="auto">
          <a:xfrm>
            <a:off x="8439150" y="44386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7437" name="Line 34"/>
          <p:cNvSpPr>
            <a:spLocks noChangeShapeType="1"/>
          </p:cNvSpPr>
          <p:nvPr/>
        </p:nvSpPr>
        <p:spPr bwMode="auto">
          <a:xfrm flipH="1" flipV="1">
            <a:off x="2930525" y="3661609"/>
            <a:ext cx="5005388" cy="632579"/>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7439" name="Szövegdoboz 73"/>
          <p:cNvSpPr txBox="1">
            <a:spLocks noChangeArrowheads="1"/>
          </p:cNvSpPr>
          <p:nvPr/>
        </p:nvSpPr>
        <p:spPr bwMode="auto">
          <a:xfrm>
            <a:off x="3074989" y="5768976"/>
            <a:ext cx="1743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a:latin typeface="+mn-lt"/>
              </a:rPr>
              <a:t>Textúra tér</a:t>
            </a:r>
          </a:p>
        </p:txBody>
      </p:sp>
      <p:sp>
        <p:nvSpPr>
          <p:cNvPr id="17440" name="Szövegdoboz 74"/>
          <p:cNvSpPr txBox="1">
            <a:spLocks noChangeArrowheads="1"/>
          </p:cNvSpPr>
          <p:nvPr/>
        </p:nvSpPr>
        <p:spPr bwMode="auto">
          <a:xfrm>
            <a:off x="7612063" y="5713414"/>
            <a:ext cx="1160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a:latin typeface="+mn-lt"/>
              </a:rPr>
              <a:t>Képtér</a:t>
            </a:r>
          </a:p>
        </p:txBody>
      </p:sp>
      <mc:AlternateContent xmlns:mc="http://schemas.openxmlformats.org/markup-compatibility/2006" xmlns:a14="http://schemas.microsoft.com/office/drawing/2010/main">
        <mc:Choice Requires="a14">
          <p:sp>
            <p:nvSpPr>
              <p:cNvPr id="35" name="Rectangle 31"/>
              <p:cNvSpPr>
                <a:spLocks noChangeArrowheads="1"/>
              </p:cNvSpPr>
              <p:nvPr/>
            </p:nvSpPr>
            <p:spPr bwMode="auto">
              <a:xfrm>
                <a:off x="6491175" y="2213045"/>
                <a:ext cx="1736950" cy="793422"/>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a:rPr>
                        <m:t>𝑢</m:t>
                      </m:r>
                      <m:r>
                        <a:rPr lang="en-US" altLang="hu-HU" sz="2000" i="1" dirty="0">
                          <a:latin typeface="Cambria Math"/>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000" i="1" dirty="0">
                          <a:latin typeface="Cambria Math"/>
                        </a:rPr>
                        <m:t>)</m:t>
                      </m:r>
                    </m:oMath>
                  </m:oMathPara>
                </a14:m>
                <a:endParaRPr lang="en-GB" altLang="hu-HU" sz="2400" baseline="-250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a:rPr>
                        <m:t>𝑣</m:t>
                      </m:r>
                      <m:r>
                        <a:rPr lang="en-US" altLang="hu-HU" sz="2000" i="1" dirty="0">
                          <a:latin typeface="Cambria Math"/>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000" i="1" dirty="0">
                          <a:latin typeface="Cambria Math"/>
                        </a:rPr>
                        <m:t>)</m:t>
                      </m:r>
                    </m:oMath>
                  </m:oMathPara>
                </a14:m>
                <a:endParaRPr lang="en-GB" altLang="hu-HU" sz="2400" baseline="-25000" dirty="0"/>
              </a:p>
            </p:txBody>
          </p:sp>
        </mc:Choice>
        <mc:Fallback xmlns="">
          <p:sp>
            <p:nvSpPr>
              <p:cNvPr id="35" name="Rectangle 31"/>
              <p:cNvSpPr>
                <a:spLocks noRot="1" noChangeAspect="1" noMove="1" noResize="1" noEditPoints="1" noAdjustHandles="1" noChangeArrowheads="1" noChangeShapeType="1" noTextEdit="1"/>
              </p:cNvSpPr>
              <p:nvPr/>
            </p:nvSpPr>
            <p:spPr bwMode="auto">
              <a:xfrm>
                <a:off x="6491175" y="2213045"/>
                <a:ext cx="1736950" cy="793422"/>
              </a:xfrm>
              <a:prstGeom prst="rect">
                <a:avLst/>
              </a:prstGeom>
              <a:blipFill>
                <a:blip r:embed="rId3"/>
                <a:stretch>
                  <a:fillRect b="-6061"/>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6" name="Line 7"/>
          <p:cNvSpPr>
            <a:spLocks noChangeShapeType="1"/>
          </p:cNvSpPr>
          <p:nvPr/>
        </p:nvSpPr>
        <p:spPr bwMode="auto">
          <a:xfrm flipH="1" flipV="1">
            <a:off x="7210087" y="4591049"/>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Rectangle 61"/>
          <p:cNvSpPr>
            <a:spLocks noChangeArrowheads="1"/>
          </p:cNvSpPr>
          <p:nvPr/>
        </p:nvSpPr>
        <p:spPr bwMode="auto">
          <a:xfrm>
            <a:off x="8296275" y="5362575"/>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p:sp>
        <p:nvSpPr>
          <p:cNvPr id="38" name="Rectangle 62"/>
          <p:cNvSpPr>
            <a:spLocks noChangeArrowheads="1"/>
          </p:cNvSpPr>
          <p:nvPr/>
        </p:nvSpPr>
        <p:spPr bwMode="auto">
          <a:xfrm>
            <a:off x="6780076" y="4557713"/>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p:sp>
        <p:nvSpPr>
          <p:cNvPr id="39" name="Line 3"/>
          <p:cNvSpPr>
            <a:spLocks noChangeShapeType="1"/>
          </p:cNvSpPr>
          <p:nvPr/>
        </p:nvSpPr>
        <p:spPr bwMode="auto">
          <a:xfrm>
            <a:off x="7222077" y="5697252"/>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7"/>
          <p:cNvSpPr>
            <a:spLocks noChangeShapeType="1"/>
          </p:cNvSpPr>
          <p:nvPr/>
        </p:nvSpPr>
        <p:spPr bwMode="auto">
          <a:xfrm flipH="1" flipV="1">
            <a:off x="1772899" y="4478984"/>
            <a:ext cx="0" cy="112284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Rectangle 61"/>
          <p:cNvSpPr>
            <a:spLocks noChangeArrowheads="1"/>
          </p:cNvSpPr>
          <p:nvPr/>
        </p:nvSpPr>
        <p:spPr bwMode="auto">
          <a:xfrm>
            <a:off x="2859087" y="525051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u</a:t>
            </a:r>
          </a:p>
        </p:txBody>
      </p:sp>
      <p:sp>
        <p:nvSpPr>
          <p:cNvPr id="43" name="Line 3"/>
          <p:cNvSpPr>
            <a:spLocks noChangeShapeType="1"/>
          </p:cNvSpPr>
          <p:nvPr/>
        </p:nvSpPr>
        <p:spPr bwMode="auto">
          <a:xfrm>
            <a:off x="1784889" y="5585187"/>
            <a:ext cx="107419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Rectangle 121"/>
          <p:cNvSpPr>
            <a:spLocks noChangeArrowheads="1"/>
          </p:cNvSpPr>
          <p:nvPr/>
        </p:nvSpPr>
        <p:spPr bwMode="auto">
          <a:xfrm>
            <a:off x="1613790" y="3981450"/>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grpSp>
        <p:nvGrpSpPr>
          <p:cNvPr id="4" name="Csoportba foglalás 3"/>
          <p:cNvGrpSpPr/>
          <p:nvPr/>
        </p:nvGrpSpPr>
        <p:grpSpPr>
          <a:xfrm>
            <a:off x="2391559" y="1422209"/>
            <a:ext cx="5895191" cy="2887827"/>
            <a:chOff x="673090" y="1792306"/>
            <a:chExt cx="5895191" cy="2887827"/>
          </a:xfrm>
        </p:grpSpPr>
        <p:sp>
          <p:nvSpPr>
            <p:cNvPr id="17442" name="Line 35"/>
            <p:cNvSpPr>
              <a:spLocks noChangeShapeType="1"/>
            </p:cNvSpPr>
            <p:nvPr/>
          </p:nvSpPr>
          <p:spPr bwMode="auto">
            <a:xfrm flipH="1" flipV="1">
              <a:off x="1335086" y="3611560"/>
              <a:ext cx="5233195" cy="1068573"/>
            </a:xfrm>
            <a:prstGeom prst="line">
              <a:avLst/>
            </a:prstGeom>
            <a:solidFill>
              <a:srgbClr val="FFFF00"/>
            </a:solidFill>
            <a:ln w="38100">
              <a:solidFill>
                <a:schemeClr val="tx1"/>
              </a:solidFill>
              <a:round/>
              <a:headEnd/>
              <a:tailEnd type="stealth" w="lg" len="lg"/>
            </a:ln>
            <a:extLst/>
          </p:spPr>
          <p:txBody>
            <a:bodyPr/>
            <a:lstStyle/>
            <a:p>
              <a:endParaRPr lang="en-US" sz="2800"/>
            </a:p>
          </p:txBody>
        </p:sp>
        <p:sp>
          <p:nvSpPr>
            <p:cNvPr id="49" name="AutoShape 23"/>
            <p:cNvSpPr>
              <a:spLocks noChangeArrowheads="1"/>
            </p:cNvSpPr>
            <p:nvPr/>
          </p:nvSpPr>
          <p:spPr bwMode="auto">
            <a:xfrm>
              <a:off x="1183149" y="3471225"/>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sz="2800"/>
            </a:p>
          </p:txBody>
        </p:sp>
        <p:sp>
          <p:nvSpPr>
            <p:cNvPr id="3" name="Szövegdoboz 2"/>
            <p:cNvSpPr txBox="1"/>
            <p:nvPr/>
          </p:nvSpPr>
          <p:spPr>
            <a:xfrm>
              <a:off x="673090" y="1792306"/>
              <a:ext cx="2191754" cy="523220"/>
            </a:xfrm>
            <a:prstGeom prst="rect">
              <a:avLst/>
            </a:prstGeom>
            <a:noFill/>
          </p:spPr>
          <p:txBody>
            <a:bodyPr wrap="none" rtlCol="0">
              <a:spAutoFit/>
            </a:bodyPr>
            <a:lstStyle/>
            <a:p>
              <a:r>
                <a:rPr lang="en-US" sz="2800" dirty="0">
                  <a:latin typeface="+mn-lt"/>
                </a:rPr>
                <a:t>Magnification</a:t>
              </a:r>
            </a:p>
          </p:txBody>
        </p:sp>
      </p:grpSp>
      <p:grpSp>
        <p:nvGrpSpPr>
          <p:cNvPr id="5" name="Csoportba foglalás 4"/>
          <p:cNvGrpSpPr/>
          <p:nvPr/>
        </p:nvGrpSpPr>
        <p:grpSpPr>
          <a:xfrm>
            <a:off x="5236740" y="1426564"/>
            <a:ext cx="3059535" cy="2883473"/>
            <a:chOff x="3712739" y="1426563"/>
            <a:chExt cx="3059535" cy="2883473"/>
          </a:xfrm>
        </p:grpSpPr>
        <p:sp>
          <p:nvSpPr>
            <p:cNvPr id="48" name="Line 35"/>
            <p:cNvSpPr>
              <a:spLocks noChangeShapeType="1"/>
            </p:cNvSpPr>
            <p:nvPr/>
          </p:nvSpPr>
          <p:spPr bwMode="auto">
            <a:xfrm flipH="1" flipV="1">
              <a:off x="4579143" y="2836862"/>
              <a:ext cx="2193131" cy="1473174"/>
            </a:xfrm>
            <a:prstGeom prst="line">
              <a:avLst/>
            </a:prstGeom>
            <a:solidFill>
              <a:srgbClr val="FFFF00"/>
            </a:solidFill>
            <a:ln w="38100">
              <a:solidFill>
                <a:schemeClr val="tx1"/>
              </a:solidFill>
              <a:round/>
              <a:headEnd/>
              <a:tailEnd type="stealth" w="lg" len="lg"/>
            </a:ln>
            <a:extLst/>
          </p:spPr>
          <p:txBody>
            <a:bodyPr/>
            <a:lstStyle/>
            <a:p>
              <a:endParaRPr lang="en-US" sz="2800"/>
            </a:p>
          </p:txBody>
        </p:sp>
        <p:sp>
          <p:nvSpPr>
            <p:cNvPr id="50" name="AutoShape 23"/>
            <p:cNvSpPr>
              <a:spLocks noChangeArrowheads="1"/>
            </p:cNvSpPr>
            <p:nvPr/>
          </p:nvSpPr>
          <p:spPr bwMode="auto">
            <a:xfrm>
              <a:off x="4327388" y="2654231"/>
              <a:ext cx="288925" cy="266700"/>
            </a:xfrm>
            <a:prstGeom prst="star5">
              <a:avLst/>
            </a:prstGeom>
            <a:solidFill>
              <a:srgbClr val="FFFF00"/>
            </a:solidFill>
            <a:ln w="12700">
              <a:solidFill>
                <a:schemeClr val="tx1"/>
              </a:solidFill>
              <a:miter lim="800000"/>
              <a:headEnd/>
              <a:tailEnd/>
            </a:ln>
            <a:effectLst/>
          </p:spPr>
          <p:txBody>
            <a:bodyPr wrap="none" anchor="ctr"/>
            <a:lstStyle/>
            <a:p>
              <a:pPr>
                <a:defRPr/>
              </a:pPr>
              <a:endParaRPr lang="hu-HU" sz="2800"/>
            </a:p>
          </p:txBody>
        </p:sp>
        <p:sp>
          <p:nvSpPr>
            <p:cNvPr id="51" name="Szövegdoboz 50"/>
            <p:cNvSpPr txBox="1"/>
            <p:nvPr/>
          </p:nvSpPr>
          <p:spPr>
            <a:xfrm>
              <a:off x="3712739" y="1426563"/>
              <a:ext cx="1933671" cy="523220"/>
            </a:xfrm>
            <a:prstGeom prst="rect">
              <a:avLst/>
            </a:prstGeom>
            <a:noFill/>
          </p:spPr>
          <p:txBody>
            <a:bodyPr wrap="none" rtlCol="0">
              <a:spAutoFit/>
            </a:bodyPr>
            <a:lstStyle/>
            <a:p>
              <a:r>
                <a:rPr lang="en-US" sz="2800" dirty="0" err="1">
                  <a:latin typeface="+mn-lt"/>
                </a:rPr>
                <a:t>Minification</a:t>
              </a:r>
              <a:endParaRPr lang="en-US" sz="2800" dirty="0">
                <a:latin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Textúratér</a:t>
            </a:r>
            <a:r>
              <a:rPr lang="hu-HU" dirty="0" smtClean="0">
                <a:solidFill>
                  <a:srgbClr val="FF0000"/>
                </a:solidFill>
              </a:rPr>
              <a:t> és képtér kapcsolata</a:t>
            </a:r>
            <a:endParaRPr lang="en-US" dirty="0">
              <a:solidFill>
                <a:srgbClr val="FF0000"/>
              </a:solidFill>
            </a:endParaRPr>
          </a:p>
        </p:txBody>
      </p:sp>
      <p:pic>
        <p:nvPicPr>
          <p:cNvPr id="4" name="Picture 2"/>
          <p:cNvPicPr>
            <a:picLocks noChangeAspect="1" noChangeArrowheads="1"/>
          </p:cNvPicPr>
          <p:nvPr/>
        </p:nvPicPr>
        <p:blipFill>
          <a:blip r:embed="rId3" cstate="print"/>
          <a:srcRect l="81538" t="43077" r="3077" b="31671"/>
          <a:stretch>
            <a:fillRect/>
          </a:stretch>
        </p:blipFill>
        <p:spPr bwMode="auto">
          <a:xfrm>
            <a:off x="6307762" y="1561629"/>
            <a:ext cx="3424642" cy="3690745"/>
          </a:xfrm>
          <a:prstGeom prst="rect">
            <a:avLst/>
          </a:prstGeom>
          <a:noFill/>
          <a:ln w="9525">
            <a:noFill/>
            <a:miter lim="800000"/>
            <a:headEnd/>
            <a:tailEnd/>
          </a:ln>
        </p:spPr>
      </p:pic>
      <p:sp>
        <p:nvSpPr>
          <p:cNvPr id="5" name="Szövegdoboz 4"/>
          <p:cNvSpPr txBox="1"/>
          <p:nvPr/>
        </p:nvSpPr>
        <p:spPr>
          <a:xfrm>
            <a:off x="3035661" y="5265205"/>
            <a:ext cx="2485809" cy="584775"/>
          </a:xfrm>
          <a:prstGeom prst="rect">
            <a:avLst/>
          </a:prstGeom>
          <a:noFill/>
        </p:spPr>
        <p:txBody>
          <a:bodyPr wrap="none" rtlCol="0">
            <a:spAutoFit/>
          </a:bodyPr>
          <a:lstStyle/>
          <a:p>
            <a:r>
              <a:rPr lang="hu-HU" sz="3200" dirty="0" err="1">
                <a:latin typeface="+mn-lt"/>
              </a:rPr>
              <a:t>Magnification</a:t>
            </a:r>
            <a:endParaRPr lang="en-US" sz="3200" dirty="0">
              <a:latin typeface="+mn-lt"/>
            </a:endParaRPr>
          </a:p>
        </p:txBody>
      </p:sp>
      <p:sp>
        <p:nvSpPr>
          <p:cNvPr id="6" name="Szövegdoboz 5"/>
          <p:cNvSpPr txBox="1"/>
          <p:nvPr/>
        </p:nvSpPr>
        <p:spPr>
          <a:xfrm>
            <a:off x="6925456" y="5292498"/>
            <a:ext cx="2189254" cy="584775"/>
          </a:xfrm>
          <a:prstGeom prst="rect">
            <a:avLst/>
          </a:prstGeom>
          <a:noFill/>
        </p:spPr>
        <p:txBody>
          <a:bodyPr wrap="none" rtlCol="0">
            <a:spAutoFit/>
          </a:bodyPr>
          <a:lstStyle/>
          <a:p>
            <a:r>
              <a:rPr lang="hu-HU" sz="3200" dirty="0" err="1">
                <a:latin typeface="+mn-lt"/>
              </a:rPr>
              <a:t>Minification</a:t>
            </a:r>
            <a:endParaRPr lang="en-US" sz="3200" dirty="0">
              <a:latin typeface="+mn-lt"/>
            </a:endParaRP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3" y="1556882"/>
            <a:ext cx="3667302" cy="370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églalap 6"/>
          <p:cNvSpPr/>
          <p:nvPr/>
        </p:nvSpPr>
        <p:spPr>
          <a:xfrm>
            <a:off x="1672281" y="6056960"/>
            <a:ext cx="9000824" cy="646331"/>
          </a:xfrm>
          <a:prstGeom prst="rect">
            <a:avLst/>
          </a:prstGeom>
        </p:spPr>
        <p:txBody>
          <a:bodyPr wrap="square">
            <a:spAutoFit/>
          </a:bodyPr>
          <a:lstStyle/>
          <a:p>
            <a:pPr lvl="0"/>
            <a:r>
              <a:rPr lang="hu-HU" altLang="en-US" sz="1800" b="1" dirty="0" err="1">
                <a:solidFill>
                  <a:prstClr val="black"/>
                </a:solidFill>
                <a:latin typeface="Courier New" panose="02070309020205020404" pitchFamily="49" charset="0"/>
                <a:cs typeface="Courier New" panose="02070309020205020404" pitchFamily="49" charset="0"/>
              </a:rPr>
              <a:t>glTexParameteri</a:t>
            </a:r>
            <a:r>
              <a:rPr lang="hu-HU" altLang="en-US" sz="1800" b="1" dirty="0">
                <a:solidFill>
                  <a:prstClr val="black"/>
                </a:solidFill>
                <a:latin typeface="Courier New" panose="02070309020205020404" pitchFamily="49" charset="0"/>
                <a:cs typeface="Courier New" panose="02070309020205020404" pitchFamily="49" charset="0"/>
              </a:rPr>
              <a:t>(GL_TEXTURE_2D,</a:t>
            </a:r>
            <a:r>
              <a:rPr lang="hu-HU" altLang="en-US" sz="1800" b="1" dirty="0">
                <a:solidFill>
                  <a:srgbClr val="FF0000"/>
                </a:solidFill>
                <a:latin typeface="Courier New" panose="02070309020205020404" pitchFamily="49" charset="0"/>
                <a:cs typeface="Courier New" panose="02070309020205020404" pitchFamily="49" charset="0"/>
              </a:rPr>
              <a:t>GL_TEXTURE_MAG_FILTER,GL_NEAREST</a:t>
            </a:r>
            <a:r>
              <a:rPr lang="hu-HU" altLang="en-US" sz="1800" b="1" dirty="0">
                <a:solidFill>
                  <a:prstClr val="black"/>
                </a:solidFill>
                <a:latin typeface="Courier New" panose="02070309020205020404" pitchFamily="49" charset="0"/>
                <a:cs typeface="Courier New" panose="02070309020205020404" pitchFamily="49" charset="0"/>
              </a:rPr>
              <a:t>);</a:t>
            </a:r>
            <a:endParaRPr lang="en-US" altLang="en-US" sz="1800" b="1" dirty="0">
              <a:solidFill>
                <a:prstClr val="black"/>
              </a:solidFill>
              <a:latin typeface="Courier New" panose="02070309020205020404" pitchFamily="49" charset="0"/>
              <a:cs typeface="Courier New" panose="02070309020205020404" pitchFamily="49" charset="0"/>
            </a:endParaRPr>
          </a:p>
          <a:p>
            <a:pPr lvl="0"/>
            <a:r>
              <a:rPr lang="hu-HU" altLang="en-US" sz="1800" b="1" dirty="0" err="1">
                <a:solidFill>
                  <a:prstClr val="black"/>
                </a:solidFill>
                <a:latin typeface="Courier New" panose="02070309020205020404" pitchFamily="49" charset="0"/>
                <a:cs typeface="Courier New" panose="02070309020205020404" pitchFamily="49" charset="0"/>
              </a:rPr>
              <a:t>glTexParameteri</a:t>
            </a:r>
            <a:r>
              <a:rPr lang="hu-HU" altLang="en-US" sz="1800" b="1" dirty="0">
                <a:solidFill>
                  <a:prstClr val="black"/>
                </a:solidFill>
                <a:latin typeface="Courier New" panose="02070309020205020404" pitchFamily="49" charset="0"/>
                <a:cs typeface="Courier New" panose="02070309020205020404" pitchFamily="49" charset="0"/>
              </a:rPr>
              <a:t>(GL_TEXTURE_2D,</a:t>
            </a:r>
            <a:r>
              <a:rPr lang="hu-HU" altLang="en-US" sz="1800" b="1" dirty="0">
                <a:solidFill>
                  <a:srgbClr val="FF0000"/>
                </a:solidFill>
                <a:latin typeface="Courier New" panose="02070309020205020404" pitchFamily="49" charset="0"/>
                <a:cs typeface="Courier New" panose="02070309020205020404" pitchFamily="49" charset="0"/>
              </a:rPr>
              <a:t>GL_TEXTURE_M</a:t>
            </a:r>
            <a:r>
              <a:rPr lang="en-US" altLang="en-US" sz="1800" b="1" dirty="0">
                <a:solidFill>
                  <a:srgbClr val="FF0000"/>
                </a:solidFill>
                <a:latin typeface="Courier New" panose="02070309020205020404" pitchFamily="49" charset="0"/>
                <a:cs typeface="Courier New" panose="02070309020205020404" pitchFamily="49" charset="0"/>
              </a:rPr>
              <a:t>IN</a:t>
            </a:r>
            <a:r>
              <a:rPr lang="hu-HU" altLang="en-US" sz="1800" b="1" dirty="0">
                <a:solidFill>
                  <a:srgbClr val="FF0000"/>
                </a:solidFill>
                <a:latin typeface="Courier New" panose="02070309020205020404" pitchFamily="49" charset="0"/>
                <a:cs typeface="Courier New" panose="02070309020205020404" pitchFamily="49" charset="0"/>
              </a:rPr>
              <a:t>_FILTER,GL_NEAREST</a:t>
            </a:r>
            <a:r>
              <a:rPr lang="hu-HU" altLang="en-US" sz="1800" b="1" dirty="0">
                <a:solidFill>
                  <a:prstClr val="black"/>
                </a:solidFill>
                <a:latin typeface="Courier New" panose="02070309020205020404" pitchFamily="49" charset="0"/>
                <a:cs typeface="Courier New" panose="02070309020205020404" pitchFamily="49" charset="0"/>
              </a:rPr>
              <a:t>);</a:t>
            </a:r>
            <a:endParaRPr lang="en-US" altLang="en-US" sz="18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052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descr="mip-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1609"/>
            <a:ext cx="48529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Rectangle 2"/>
          <p:cNvSpPr>
            <a:spLocks noGrp="1" noChangeArrowheads="1"/>
          </p:cNvSpPr>
          <p:nvPr>
            <p:ph type="title"/>
          </p:nvPr>
        </p:nvSpPr>
        <p:spPr>
          <a:xfrm>
            <a:off x="330926" y="274638"/>
            <a:ext cx="11564982" cy="1143000"/>
          </a:xfrm>
        </p:spPr>
        <p:txBody>
          <a:bodyPr>
            <a:normAutofit/>
          </a:bodyPr>
          <a:lstStyle/>
          <a:p>
            <a:pPr>
              <a:defRPr/>
            </a:pPr>
            <a:r>
              <a:rPr lang="hu-HU" dirty="0" err="1" smtClean="0">
                <a:solidFill>
                  <a:srgbClr val="FF0000"/>
                </a:solidFill>
              </a:rPr>
              <a:t>Mip-map</a:t>
            </a:r>
            <a:r>
              <a:rPr lang="en-US" dirty="0" smtClean="0">
                <a:solidFill>
                  <a:srgbClr val="FF0000"/>
                </a:solidFill>
              </a:rPr>
              <a:t> (</a:t>
            </a:r>
            <a:r>
              <a:rPr lang="en-US" dirty="0" err="1" smtClean="0">
                <a:solidFill>
                  <a:srgbClr val="FF0000"/>
                </a:solidFill>
              </a:rPr>
              <a:t>multum</a:t>
            </a:r>
            <a:r>
              <a:rPr lang="en-US" dirty="0" smtClean="0">
                <a:solidFill>
                  <a:srgbClr val="FF0000"/>
                </a:solidFill>
              </a:rPr>
              <a:t> in </a:t>
            </a:r>
            <a:r>
              <a:rPr lang="en-US" dirty="0" err="1" smtClean="0">
                <a:solidFill>
                  <a:srgbClr val="FF0000"/>
                </a:solidFill>
              </a:rPr>
              <a:t>parvo</a:t>
            </a:r>
            <a:r>
              <a:rPr lang="en-US" dirty="0" smtClean="0">
                <a:solidFill>
                  <a:srgbClr val="FF0000"/>
                </a:solidFill>
              </a:rPr>
              <a:t>)</a:t>
            </a:r>
            <a:r>
              <a:rPr lang="hu-HU" dirty="0" smtClean="0">
                <a:solidFill>
                  <a:srgbClr val="FF0000"/>
                </a:solidFill>
              </a:rPr>
              <a:t>: </a:t>
            </a:r>
            <a:r>
              <a:rPr lang="hu-HU" dirty="0" err="1" smtClean="0">
                <a:solidFill>
                  <a:srgbClr val="FF0000"/>
                </a:solidFill>
              </a:rPr>
              <a:t>Minification-ra</a:t>
            </a:r>
            <a:r>
              <a:rPr lang="hu-HU" dirty="0" smtClean="0">
                <a:solidFill>
                  <a:srgbClr val="FF0000"/>
                </a:solidFill>
              </a:rPr>
              <a:t> jó</a:t>
            </a:r>
            <a:endParaRPr lang="hu-HU" dirty="0">
              <a:solidFill>
                <a:srgbClr val="FF0000"/>
              </a:solidFill>
            </a:endParaRPr>
          </a:p>
        </p:txBody>
      </p:sp>
      <p:sp>
        <p:nvSpPr>
          <p:cNvPr id="18436" name="Line 5"/>
          <p:cNvSpPr>
            <a:spLocks noChangeShapeType="1"/>
          </p:cNvSpPr>
          <p:nvPr/>
        </p:nvSpPr>
        <p:spPr bwMode="auto">
          <a:xfrm flipV="1">
            <a:off x="7239000" y="1762899"/>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7239000" y="3896499"/>
            <a:ext cx="1905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Rectangle 13"/>
          <p:cNvSpPr>
            <a:spLocks noChangeArrowheads="1"/>
          </p:cNvSpPr>
          <p:nvPr/>
        </p:nvSpPr>
        <p:spPr bwMode="auto">
          <a:xfrm>
            <a:off x="7391400" y="2067699"/>
            <a:ext cx="1905000" cy="1600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39" name="Rectangle 14"/>
          <p:cNvSpPr>
            <a:spLocks noChangeArrowheads="1"/>
          </p:cNvSpPr>
          <p:nvPr/>
        </p:nvSpPr>
        <p:spPr bwMode="auto">
          <a:xfrm>
            <a:off x="8153400" y="2677299"/>
            <a:ext cx="152400" cy="152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1" name="Freeform 19"/>
          <p:cNvSpPr>
            <a:spLocks/>
          </p:cNvSpPr>
          <p:nvPr/>
        </p:nvSpPr>
        <p:spPr bwMode="auto">
          <a:xfrm>
            <a:off x="8001000" y="2372499"/>
            <a:ext cx="457200" cy="6858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2" name="Rectangle 21"/>
          <p:cNvSpPr>
            <a:spLocks noChangeArrowheads="1"/>
          </p:cNvSpPr>
          <p:nvPr/>
        </p:nvSpPr>
        <p:spPr bwMode="auto">
          <a:xfrm>
            <a:off x="3581400" y="2051208"/>
            <a:ext cx="609600" cy="685800"/>
          </a:xfrm>
          <a:prstGeom prst="rect">
            <a:avLst/>
          </a:prstGeom>
          <a:noFill/>
          <a:ln w="57150">
            <a:solidFill>
              <a:schemeClr val="tx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8443" name="Line 23"/>
          <p:cNvSpPr>
            <a:spLocks noChangeShapeType="1"/>
          </p:cNvSpPr>
          <p:nvPr/>
        </p:nvSpPr>
        <p:spPr bwMode="auto">
          <a:xfrm flipH="1" flipV="1">
            <a:off x="3886200" y="2432208"/>
            <a:ext cx="2209800" cy="2057400"/>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25"/>
          <p:cNvSpPr>
            <a:spLocks noChangeArrowheads="1"/>
          </p:cNvSpPr>
          <p:nvPr/>
        </p:nvSpPr>
        <p:spPr bwMode="auto">
          <a:xfrm>
            <a:off x="8763000" y="3972699"/>
            <a:ext cx="309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a:t>X</a:t>
            </a:r>
          </a:p>
        </p:txBody>
      </p:sp>
      <p:sp>
        <p:nvSpPr>
          <p:cNvPr id="18445" name="Rectangle 26"/>
          <p:cNvSpPr>
            <a:spLocks noChangeArrowheads="1"/>
          </p:cNvSpPr>
          <p:nvPr/>
        </p:nvSpPr>
        <p:spPr bwMode="auto">
          <a:xfrm>
            <a:off x="7315200" y="161049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i="1" dirty="0"/>
              <a:t>Y</a:t>
            </a:r>
          </a:p>
        </p:txBody>
      </p:sp>
      <p:sp>
        <p:nvSpPr>
          <p:cNvPr id="3" name="Szabadkézi sokszög 2"/>
          <p:cNvSpPr/>
          <p:nvPr/>
        </p:nvSpPr>
        <p:spPr>
          <a:xfrm>
            <a:off x="3416458" y="2037019"/>
            <a:ext cx="991236" cy="716480"/>
          </a:xfrm>
          <a:custGeom>
            <a:avLst/>
            <a:gdLst>
              <a:gd name="connsiteX0" fmla="*/ 346710 w 1409700"/>
              <a:gd name="connsiteY0" fmla="*/ 0 h 788670"/>
              <a:gd name="connsiteX1" fmla="*/ 0 w 1409700"/>
              <a:gd name="connsiteY1" fmla="*/ 483870 h 788670"/>
              <a:gd name="connsiteX2" fmla="*/ 1104900 w 1409700"/>
              <a:gd name="connsiteY2" fmla="*/ 788670 h 788670"/>
              <a:gd name="connsiteX3" fmla="*/ 1409700 w 1409700"/>
              <a:gd name="connsiteY3" fmla="*/ 259080 h 788670"/>
              <a:gd name="connsiteX4" fmla="*/ 346710 w 1409700"/>
              <a:gd name="connsiteY4" fmla="*/ 0 h 788670"/>
              <a:gd name="connsiteX0" fmla="*/ 346710 w 1409700"/>
              <a:gd name="connsiteY0" fmla="*/ 0 h 788670"/>
              <a:gd name="connsiteX1" fmla="*/ 0 w 1409700"/>
              <a:gd name="connsiteY1" fmla="*/ 502920 h 788670"/>
              <a:gd name="connsiteX2" fmla="*/ 1104900 w 1409700"/>
              <a:gd name="connsiteY2" fmla="*/ 788670 h 788670"/>
              <a:gd name="connsiteX3" fmla="*/ 1409700 w 1409700"/>
              <a:gd name="connsiteY3" fmla="*/ 259080 h 788670"/>
              <a:gd name="connsiteX4" fmla="*/ 346710 w 1409700"/>
              <a:gd name="connsiteY4" fmla="*/ 0 h 788670"/>
              <a:gd name="connsiteX0" fmla="*/ 339090 w 1402080"/>
              <a:gd name="connsiteY0" fmla="*/ 0 h 788670"/>
              <a:gd name="connsiteX1" fmla="*/ 0 w 1402080"/>
              <a:gd name="connsiteY1" fmla="*/ 537210 h 788670"/>
              <a:gd name="connsiteX2" fmla="*/ 1097280 w 1402080"/>
              <a:gd name="connsiteY2" fmla="*/ 788670 h 788670"/>
              <a:gd name="connsiteX3" fmla="*/ 1402080 w 1402080"/>
              <a:gd name="connsiteY3" fmla="*/ 259080 h 788670"/>
              <a:gd name="connsiteX4" fmla="*/ 339090 w 1402080"/>
              <a:gd name="connsiteY4" fmla="*/ 0 h 788670"/>
              <a:gd name="connsiteX0" fmla="*/ 0 w 1062990"/>
              <a:gd name="connsiteY0" fmla="*/ 0 h 788670"/>
              <a:gd name="connsiteX1" fmla="*/ 135923 w 1062990"/>
              <a:gd name="connsiteY1" fmla="*/ 739091 h 788670"/>
              <a:gd name="connsiteX2" fmla="*/ 758190 w 1062990"/>
              <a:gd name="connsiteY2" fmla="*/ 788670 h 788670"/>
              <a:gd name="connsiteX3" fmla="*/ 1062990 w 1062990"/>
              <a:gd name="connsiteY3" fmla="*/ 259080 h 788670"/>
              <a:gd name="connsiteX4" fmla="*/ 0 w 1062990"/>
              <a:gd name="connsiteY4" fmla="*/ 0 h 788670"/>
              <a:gd name="connsiteX0" fmla="*/ 225024 w 927067"/>
              <a:gd name="connsiteY0" fmla="*/ 0 h 660333"/>
              <a:gd name="connsiteX1" fmla="*/ 0 w 927067"/>
              <a:gd name="connsiteY1" fmla="*/ 610754 h 660333"/>
              <a:gd name="connsiteX2" fmla="*/ 622267 w 927067"/>
              <a:gd name="connsiteY2" fmla="*/ 660333 h 660333"/>
              <a:gd name="connsiteX3" fmla="*/ 927067 w 927067"/>
              <a:gd name="connsiteY3" fmla="*/ 130743 h 660333"/>
              <a:gd name="connsiteX4" fmla="*/ 225024 w 927067"/>
              <a:gd name="connsiteY4" fmla="*/ 0 h 660333"/>
              <a:gd name="connsiteX0" fmla="*/ 289193 w 991236"/>
              <a:gd name="connsiteY0" fmla="*/ 0 h 660333"/>
              <a:gd name="connsiteX1" fmla="*/ 0 w 991236"/>
              <a:gd name="connsiteY1" fmla="*/ 586691 h 660333"/>
              <a:gd name="connsiteX2" fmla="*/ 686436 w 991236"/>
              <a:gd name="connsiteY2" fmla="*/ 660333 h 660333"/>
              <a:gd name="connsiteX3" fmla="*/ 991236 w 991236"/>
              <a:gd name="connsiteY3" fmla="*/ 130743 h 660333"/>
              <a:gd name="connsiteX4" fmla="*/ 289193 w 991236"/>
              <a:gd name="connsiteY4" fmla="*/ 0 h 660333"/>
              <a:gd name="connsiteX0" fmla="*/ 289193 w 991236"/>
              <a:gd name="connsiteY0" fmla="*/ 0 h 716480"/>
              <a:gd name="connsiteX1" fmla="*/ 0 w 991236"/>
              <a:gd name="connsiteY1" fmla="*/ 586691 h 716480"/>
              <a:gd name="connsiteX2" fmla="*/ 686436 w 991236"/>
              <a:gd name="connsiteY2" fmla="*/ 716480 h 716480"/>
              <a:gd name="connsiteX3" fmla="*/ 991236 w 991236"/>
              <a:gd name="connsiteY3" fmla="*/ 130743 h 716480"/>
              <a:gd name="connsiteX4" fmla="*/ 289193 w 991236"/>
              <a:gd name="connsiteY4" fmla="*/ 0 h 716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36" h="716480">
                <a:moveTo>
                  <a:pt x="289193" y="0"/>
                </a:moveTo>
                <a:lnTo>
                  <a:pt x="0" y="586691"/>
                </a:lnTo>
                <a:lnTo>
                  <a:pt x="686436" y="716480"/>
                </a:lnTo>
                <a:lnTo>
                  <a:pt x="991236" y="130743"/>
                </a:lnTo>
                <a:lnTo>
                  <a:pt x="289193" y="0"/>
                </a:lnTo>
                <a:close/>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ne 15"/>
          <p:cNvSpPr>
            <a:spLocks noChangeShapeType="1"/>
          </p:cNvSpPr>
          <p:nvPr/>
        </p:nvSpPr>
        <p:spPr bwMode="auto">
          <a:xfrm>
            <a:off x="3810000" y="2356008"/>
            <a:ext cx="4419600" cy="397491"/>
          </a:xfrm>
          <a:prstGeom prst="line">
            <a:avLst/>
          </a:prstGeom>
          <a:noFill/>
          <a:ln w="381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Rectangle 24"/>
          <p:cNvSpPr>
            <a:spLocks noChangeArrowheads="1"/>
          </p:cNvSpPr>
          <p:nvPr/>
        </p:nvSpPr>
        <p:spPr bwMode="auto">
          <a:xfrm>
            <a:off x="191589" y="5324493"/>
            <a:ext cx="11704319"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1800" b="1" dirty="0">
                <a:latin typeface="Courier New" panose="02070309020205020404" pitchFamily="49" charset="0"/>
                <a:cs typeface="Courier New" panose="02070309020205020404" pitchFamily="49" charset="0"/>
              </a:rPr>
              <a:t>a) </a:t>
            </a:r>
            <a:r>
              <a:rPr lang="hu-HU" altLang="en-US" sz="1800" b="1" dirty="0" err="1">
                <a:latin typeface="Courier New" panose="02070309020205020404" pitchFamily="49" charset="0"/>
                <a:cs typeface="Courier New" panose="02070309020205020404" pitchFamily="49" charset="0"/>
              </a:rPr>
              <a:t>glTexParameteri</a:t>
            </a:r>
            <a:r>
              <a:rPr lang="hu-HU" altLang="en-US" sz="1800" b="1" dirty="0">
                <a:latin typeface="Courier New" panose="02070309020205020404" pitchFamily="49" charset="0"/>
                <a:cs typeface="Courier New" panose="02070309020205020404" pitchFamily="49" charset="0"/>
              </a:rPr>
              <a:t>(GL_TEXTURE_2D, </a:t>
            </a:r>
            <a:r>
              <a:rPr lang="hu-HU" altLang="en-US" sz="1800" b="1" dirty="0" smtClean="0">
                <a:solidFill>
                  <a:srgbClr val="FF0000"/>
                </a:solidFill>
                <a:latin typeface="Courier New" panose="02070309020205020404" pitchFamily="49" charset="0"/>
                <a:cs typeface="Courier New" panose="02070309020205020404" pitchFamily="49" charset="0"/>
              </a:rPr>
              <a:t>GL_TEXTURE_MIN_FILTER</a:t>
            </a:r>
            <a:r>
              <a:rPr lang="hu-HU" altLang="en-US" sz="1800" b="1" dirty="0" smtClean="0">
                <a:latin typeface="Courier New" panose="02070309020205020404" pitchFamily="49" charset="0"/>
                <a:cs typeface="Courier New" panose="02070309020205020404" pitchFamily="49" charset="0"/>
              </a:rPr>
              <a:t>, </a:t>
            </a:r>
            <a:r>
              <a:rPr lang="hu-HU" altLang="en-US" sz="1800" b="1" dirty="0" smtClean="0">
                <a:solidFill>
                  <a:srgbClr val="FF0000"/>
                </a:solidFill>
                <a:latin typeface="Courier New" panose="02070309020205020404" pitchFamily="49" charset="0"/>
                <a:cs typeface="Courier New" panose="02070309020205020404" pitchFamily="49" charset="0"/>
              </a:rPr>
              <a:t>GL_LINEAR_MIPMAP_NEAREST</a:t>
            </a:r>
            <a:r>
              <a:rPr lang="hu-HU" altLang="en-US" sz="1800" b="1" dirty="0">
                <a:latin typeface="Courier New" panose="02070309020205020404" pitchFamily="49" charset="0"/>
                <a:cs typeface="Courier New" panose="02070309020205020404" pitchFamily="49" charset="0"/>
              </a:rPr>
              <a:t>);</a:t>
            </a:r>
            <a:r>
              <a:rPr lang="en-US"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p>
          <a:p>
            <a:r>
              <a:rPr lang="hu-HU"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r>
              <a:rPr lang="en-US" altLang="en-US" sz="1800" b="1" dirty="0" smtClean="0">
                <a:latin typeface="Courier New" panose="02070309020205020404" pitchFamily="49" charset="0"/>
                <a:cs typeface="Courier New" panose="02070309020205020404" pitchFamily="49" charset="0"/>
              </a:rPr>
              <a:t>// </a:t>
            </a:r>
            <a:r>
              <a:rPr lang="en-US" altLang="en-US" sz="1800" b="1" dirty="0" err="1">
                <a:latin typeface="Courier New" panose="02070309020205020404" pitchFamily="49" charset="0"/>
                <a:cs typeface="Courier New" panose="02070309020205020404" pitchFamily="49" charset="0"/>
              </a:rPr>
              <a:t>Mip</a:t>
            </a:r>
            <a:r>
              <a:rPr lang="en-US" altLang="en-US" sz="1800" b="1" dirty="0">
                <a:latin typeface="Courier New" panose="02070309020205020404" pitchFamily="49" charset="0"/>
                <a:cs typeface="Courier New" panose="02070309020205020404" pitchFamily="49" charset="0"/>
              </a:rPr>
              <a:t>-mapping </a:t>
            </a:r>
          </a:p>
          <a:p>
            <a:endParaRPr lang="en-US" altLang="en-US" sz="1100" b="1" dirty="0">
              <a:latin typeface="Courier New" panose="02070309020205020404" pitchFamily="49" charset="0"/>
              <a:cs typeface="Courier New" panose="02070309020205020404" pitchFamily="49" charset="0"/>
            </a:endParaRPr>
          </a:p>
          <a:p>
            <a:r>
              <a:rPr lang="en-US" altLang="en-US" sz="1800" b="1" dirty="0">
                <a:latin typeface="Courier New" panose="02070309020205020404" pitchFamily="49" charset="0"/>
                <a:cs typeface="Courier New" panose="02070309020205020404" pitchFamily="49" charset="0"/>
              </a:rPr>
              <a:t>b) </a:t>
            </a:r>
            <a:r>
              <a:rPr lang="hu-HU" altLang="en-US" sz="1800" b="1" dirty="0" err="1">
                <a:latin typeface="Courier New" panose="02070309020205020404" pitchFamily="49" charset="0"/>
                <a:cs typeface="Courier New" panose="02070309020205020404" pitchFamily="49" charset="0"/>
              </a:rPr>
              <a:t>glTexParameteri</a:t>
            </a:r>
            <a:r>
              <a:rPr lang="hu-HU" altLang="en-US" sz="1800" b="1" dirty="0">
                <a:latin typeface="Courier New" panose="02070309020205020404" pitchFamily="49" charset="0"/>
                <a:cs typeface="Courier New" panose="02070309020205020404" pitchFamily="49" charset="0"/>
              </a:rPr>
              <a:t>(GL_TEXTURE_2D, </a:t>
            </a:r>
            <a:r>
              <a:rPr lang="hu-HU" altLang="en-US" sz="1800" b="1" dirty="0" smtClean="0">
                <a:solidFill>
                  <a:srgbClr val="FF0000"/>
                </a:solidFill>
                <a:latin typeface="Courier New" panose="02070309020205020404" pitchFamily="49" charset="0"/>
                <a:cs typeface="Courier New" panose="02070309020205020404" pitchFamily="49" charset="0"/>
              </a:rPr>
              <a:t>GL_TEXTURE_MIN_FILTER</a:t>
            </a:r>
            <a:r>
              <a:rPr lang="hu-HU" altLang="en-US" sz="1800" b="1" dirty="0" smtClean="0">
                <a:latin typeface="Courier New" panose="02070309020205020404" pitchFamily="49" charset="0"/>
                <a:cs typeface="Courier New" panose="02070309020205020404" pitchFamily="49" charset="0"/>
              </a:rPr>
              <a:t>, </a:t>
            </a:r>
            <a:r>
              <a:rPr lang="en-US" sz="1800" b="1" dirty="0" smtClean="0">
                <a:solidFill>
                  <a:srgbClr val="FF0000"/>
                </a:solidFill>
                <a:latin typeface="Courier New" panose="02070309020205020404" pitchFamily="49" charset="0"/>
                <a:cs typeface="Courier New" panose="02070309020205020404" pitchFamily="49" charset="0"/>
              </a:rPr>
              <a:t>GL_LINEAR_MIPMAP_LINEAR</a:t>
            </a:r>
            <a:r>
              <a:rPr lang="hu-HU" altLang="en-US" sz="1800" b="1" dirty="0">
                <a:latin typeface="Courier New" panose="02070309020205020404" pitchFamily="49" charset="0"/>
                <a:cs typeface="Courier New" panose="02070309020205020404" pitchFamily="49" charset="0"/>
              </a:rPr>
              <a:t>);</a:t>
            </a:r>
            <a:r>
              <a:rPr lang="en-US"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p>
          <a:p>
            <a:r>
              <a:rPr lang="hu-HU" altLang="en-US" sz="1800" b="1" dirty="0">
                <a:latin typeface="Courier New" panose="02070309020205020404" pitchFamily="49" charset="0"/>
                <a:cs typeface="Courier New" panose="02070309020205020404" pitchFamily="49" charset="0"/>
              </a:rPr>
              <a:t> </a:t>
            </a:r>
            <a:r>
              <a:rPr lang="hu-HU" altLang="en-US" sz="1800" b="1" dirty="0" smtClean="0">
                <a:latin typeface="Courier New" panose="02070309020205020404" pitchFamily="49" charset="0"/>
                <a:cs typeface="Courier New" panose="02070309020205020404" pitchFamily="49" charset="0"/>
              </a:rPr>
              <a:t>                                                         </a:t>
            </a:r>
            <a:r>
              <a:rPr lang="en-US" altLang="en-US" sz="1800" b="1" dirty="0" smtClean="0">
                <a:latin typeface="Courier New" panose="02070309020205020404" pitchFamily="49" charset="0"/>
                <a:cs typeface="Courier New" panose="02070309020205020404" pitchFamily="49" charset="0"/>
              </a:rPr>
              <a:t>// </a:t>
            </a:r>
            <a:r>
              <a:rPr lang="en-US" altLang="en-US" sz="1800" b="1" dirty="0">
                <a:latin typeface="Courier New" panose="02070309020205020404" pitchFamily="49" charset="0"/>
                <a:cs typeface="Courier New" panose="02070309020205020404" pitchFamily="49" charset="0"/>
              </a:rPr>
              <a:t>Tri-linear filtering</a:t>
            </a:r>
            <a:endParaRPr lang="hu-HU" altLang="en-US" sz="1800" b="1" dirty="0">
              <a:latin typeface="Courier New" panose="02070309020205020404" pitchFamily="49" charset="0"/>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442"/>
                                        </p:tgtEl>
                                        <p:attrNameLst>
                                          <p:attrName>style.visibility</p:attrName>
                                        </p:attrNameLst>
                                      </p:cBhvr>
                                      <p:to>
                                        <p:strVal val="visible"/>
                                      </p:to>
                                    </p:set>
                                    <p:anim calcmode="lin" valueType="num">
                                      <p:cBhvr additive="base">
                                        <p:cTn id="13" dur="500" fill="hold"/>
                                        <p:tgtEl>
                                          <p:spTgt spid="18442"/>
                                        </p:tgtEl>
                                        <p:attrNameLst>
                                          <p:attrName>ppt_x</p:attrName>
                                        </p:attrNameLst>
                                      </p:cBhvr>
                                      <p:tavLst>
                                        <p:tav tm="0">
                                          <p:val>
                                            <p:strVal val="#ppt_x"/>
                                          </p:val>
                                        </p:tav>
                                        <p:tav tm="100000">
                                          <p:val>
                                            <p:strVal val="#ppt_x"/>
                                          </p:val>
                                        </p:tav>
                                      </p:tavLst>
                                    </p:anim>
                                    <p:anim calcmode="lin" valueType="num">
                                      <p:cBhvr additive="base">
                                        <p:cTn id="14" dur="500" fill="hold"/>
                                        <p:tgtEl>
                                          <p:spTgt spid="1844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3" grpId="0" animBg="1"/>
      <p:bldP spid="3"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Mip-map</a:t>
            </a:r>
            <a:r>
              <a:rPr lang="en-US" dirty="0" smtClean="0">
                <a:solidFill>
                  <a:srgbClr val="FF0000"/>
                </a:solidFill>
              </a:rPr>
              <a:t> (GL_LINEAR_MIPMAP_...)</a:t>
            </a:r>
            <a:endParaRPr lang="en-US" dirty="0"/>
          </a:p>
        </p:txBody>
      </p:sp>
      <p:pic>
        <p:nvPicPr>
          <p:cNvPr id="3" name="Picture 2"/>
          <p:cNvPicPr>
            <a:picLocks noChangeAspect="1" noChangeArrowheads="1"/>
          </p:cNvPicPr>
          <p:nvPr/>
        </p:nvPicPr>
        <p:blipFill>
          <a:blip r:embed="rId3" cstate="print"/>
          <a:srcRect l="81538" t="43077" r="3077" b="31671"/>
          <a:stretch>
            <a:fillRect/>
          </a:stretch>
        </p:blipFill>
        <p:spPr bwMode="auto">
          <a:xfrm>
            <a:off x="1784633" y="1566601"/>
            <a:ext cx="4149907" cy="429924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021038" y="1520789"/>
            <a:ext cx="4239462" cy="4390871"/>
          </a:xfrm>
          <a:prstGeom prst="rect">
            <a:avLst/>
          </a:prstGeom>
          <a:noFill/>
          <a:ln w="9525">
            <a:noFill/>
            <a:miter lim="800000"/>
            <a:headEnd/>
            <a:tailEnd/>
          </a:ln>
        </p:spPr>
      </p:pic>
      <p:sp>
        <p:nvSpPr>
          <p:cNvPr id="5" name="Téglalap 4"/>
          <p:cNvSpPr/>
          <p:nvPr/>
        </p:nvSpPr>
        <p:spPr>
          <a:xfrm>
            <a:off x="2721800" y="5911660"/>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sp>
        <p:nvSpPr>
          <p:cNvPr id="6" name="Téglalap 5"/>
          <p:cNvSpPr/>
          <p:nvPr/>
        </p:nvSpPr>
        <p:spPr>
          <a:xfrm>
            <a:off x="5836292" y="5892793"/>
            <a:ext cx="4608954"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GL_LINEAR_MIPMAP_NEAREST</a:t>
            </a:r>
            <a:endParaRPr lang="en-US" dirty="0"/>
          </a:p>
        </p:txBody>
      </p:sp>
    </p:spTree>
    <p:extLst>
      <p:ext uri="{BB962C8B-B14F-4D97-AF65-F5344CB8AC3E}">
        <p14:creationId xmlns:p14="http://schemas.microsoft.com/office/powerpoint/2010/main" val="4231855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1751699" y="162739"/>
            <a:ext cx="8718593" cy="1143000"/>
          </a:xfrm>
        </p:spPr>
        <p:txBody>
          <a:bodyPr>
            <a:normAutofit fontScale="90000"/>
          </a:bodyPr>
          <a:lstStyle/>
          <a:p>
            <a:pPr>
              <a:defRPr/>
            </a:pPr>
            <a:r>
              <a:rPr lang="en-US" dirty="0" smtClean="0">
                <a:solidFill>
                  <a:srgbClr val="FF0000"/>
                </a:solidFill>
              </a:rPr>
              <a:t>Bi-linear t</a:t>
            </a:r>
            <a:r>
              <a:rPr lang="hu-HU" dirty="0" err="1" smtClean="0">
                <a:solidFill>
                  <a:srgbClr val="FF0000"/>
                </a:solidFill>
              </a:rPr>
              <a:t>extúra</a:t>
            </a:r>
            <a:r>
              <a:rPr lang="hu-HU" dirty="0" smtClean="0">
                <a:solidFill>
                  <a:srgbClr val="FF0000"/>
                </a:solidFill>
              </a:rPr>
              <a:t> szűrés</a:t>
            </a:r>
            <a:r>
              <a:rPr lang="en-US" dirty="0" smtClean="0">
                <a:solidFill>
                  <a:srgbClr val="FF0000"/>
                </a:solidFill>
              </a:rPr>
              <a:t> (GL_LINEAR)</a:t>
            </a:r>
            <a:r>
              <a:rPr lang="hu-HU" dirty="0" smtClean="0">
                <a:solidFill>
                  <a:srgbClr val="FF0000"/>
                </a:solidFill>
              </a:rPr>
              <a:t/>
            </a:r>
            <a:br>
              <a:rPr lang="hu-HU" dirty="0" smtClean="0">
                <a:solidFill>
                  <a:srgbClr val="FF0000"/>
                </a:solidFill>
              </a:rPr>
            </a:br>
            <a:r>
              <a:rPr lang="hu-HU" dirty="0" err="1" smtClean="0">
                <a:solidFill>
                  <a:srgbClr val="FF0000"/>
                </a:solidFill>
              </a:rPr>
              <a:t>Magnification-ra</a:t>
            </a:r>
            <a:r>
              <a:rPr lang="hu-HU" dirty="0" smtClean="0">
                <a:solidFill>
                  <a:srgbClr val="FF0000"/>
                </a:solidFill>
              </a:rPr>
              <a:t> igazán jó</a:t>
            </a:r>
          </a:p>
        </p:txBody>
      </p:sp>
      <p:sp>
        <p:nvSpPr>
          <p:cNvPr id="19459" name="Rectangle 4"/>
          <p:cNvSpPr>
            <a:spLocks noChangeArrowheads="1"/>
          </p:cNvSpPr>
          <p:nvPr/>
        </p:nvSpPr>
        <p:spPr bwMode="auto">
          <a:xfrm>
            <a:off x="2132014"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0" name="Rectangle 5"/>
          <p:cNvSpPr>
            <a:spLocks noChangeArrowheads="1"/>
          </p:cNvSpPr>
          <p:nvPr/>
        </p:nvSpPr>
        <p:spPr bwMode="auto">
          <a:xfrm>
            <a:off x="3213100"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1" name="Rectangle 6"/>
          <p:cNvSpPr>
            <a:spLocks noChangeArrowheads="1"/>
          </p:cNvSpPr>
          <p:nvPr/>
        </p:nvSpPr>
        <p:spPr bwMode="auto">
          <a:xfrm>
            <a:off x="4294189" y="1610587"/>
            <a:ext cx="1081087"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2" name="Rectangle 7"/>
          <p:cNvSpPr>
            <a:spLocks noChangeArrowheads="1"/>
          </p:cNvSpPr>
          <p:nvPr/>
        </p:nvSpPr>
        <p:spPr bwMode="auto">
          <a:xfrm>
            <a:off x="5375275" y="1610587"/>
            <a:ext cx="1081088" cy="2952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3" name="Rectangle 8"/>
          <p:cNvSpPr>
            <a:spLocks noChangeArrowheads="1"/>
          </p:cNvSpPr>
          <p:nvPr/>
        </p:nvSpPr>
        <p:spPr bwMode="auto">
          <a:xfrm>
            <a:off x="2132014" y="2691676"/>
            <a:ext cx="4321175" cy="93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4" name="Oval 10"/>
          <p:cNvSpPr>
            <a:spLocks noChangeArrowheads="1"/>
          </p:cNvSpPr>
          <p:nvPr/>
        </p:nvSpPr>
        <p:spPr bwMode="auto">
          <a:xfrm>
            <a:off x="36464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5" name="Oval 11"/>
          <p:cNvSpPr>
            <a:spLocks noChangeArrowheads="1"/>
          </p:cNvSpPr>
          <p:nvPr/>
        </p:nvSpPr>
        <p:spPr bwMode="auto">
          <a:xfrm>
            <a:off x="4727576" y="31234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6" name="Oval 12"/>
          <p:cNvSpPr>
            <a:spLocks noChangeArrowheads="1"/>
          </p:cNvSpPr>
          <p:nvPr/>
        </p:nvSpPr>
        <p:spPr bwMode="auto">
          <a:xfrm>
            <a:off x="5808663"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7" name="Oval 13"/>
          <p:cNvSpPr>
            <a:spLocks noChangeArrowheads="1"/>
          </p:cNvSpPr>
          <p:nvPr/>
        </p:nvSpPr>
        <p:spPr bwMode="auto">
          <a:xfrm>
            <a:off x="2566988" y="31234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8" name="Oval 14"/>
          <p:cNvSpPr>
            <a:spLocks noChangeArrowheads="1"/>
          </p:cNvSpPr>
          <p:nvPr/>
        </p:nvSpPr>
        <p:spPr bwMode="auto">
          <a:xfrm>
            <a:off x="3644901"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69" name="Oval 15"/>
          <p:cNvSpPr>
            <a:spLocks noChangeArrowheads="1"/>
          </p:cNvSpPr>
          <p:nvPr/>
        </p:nvSpPr>
        <p:spPr bwMode="auto">
          <a:xfrm>
            <a:off x="4725988" y="3987075"/>
            <a:ext cx="144462"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0" name="Oval 16"/>
          <p:cNvSpPr>
            <a:spLocks noChangeArrowheads="1"/>
          </p:cNvSpPr>
          <p:nvPr/>
        </p:nvSpPr>
        <p:spPr bwMode="auto">
          <a:xfrm>
            <a:off x="5807076"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1" name="Oval 17"/>
          <p:cNvSpPr>
            <a:spLocks noChangeArrowheads="1"/>
          </p:cNvSpPr>
          <p:nvPr/>
        </p:nvSpPr>
        <p:spPr bwMode="auto">
          <a:xfrm>
            <a:off x="2565401" y="3987075"/>
            <a:ext cx="144463" cy="144462"/>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2" name="Oval 18"/>
          <p:cNvSpPr>
            <a:spLocks noChangeArrowheads="1"/>
          </p:cNvSpPr>
          <p:nvPr/>
        </p:nvSpPr>
        <p:spPr bwMode="auto">
          <a:xfrm>
            <a:off x="3646488" y="2115413"/>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3" name="Oval 19"/>
          <p:cNvSpPr>
            <a:spLocks noChangeArrowheads="1"/>
          </p:cNvSpPr>
          <p:nvPr/>
        </p:nvSpPr>
        <p:spPr bwMode="auto">
          <a:xfrm>
            <a:off x="4727576" y="2115413"/>
            <a:ext cx="144463"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4" name="Oval 20"/>
          <p:cNvSpPr>
            <a:spLocks noChangeArrowheads="1"/>
          </p:cNvSpPr>
          <p:nvPr/>
        </p:nvSpPr>
        <p:spPr bwMode="auto">
          <a:xfrm>
            <a:off x="5808663" y="2115413"/>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75" name="Oval 21"/>
          <p:cNvSpPr>
            <a:spLocks noChangeArrowheads="1"/>
          </p:cNvSpPr>
          <p:nvPr/>
        </p:nvSpPr>
        <p:spPr bwMode="auto">
          <a:xfrm>
            <a:off x="2566988" y="2115413"/>
            <a:ext cx="144462" cy="144463"/>
          </a:xfrm>
          <a:prstGeom prst="ellipse">
            <a:avLst/>
          </a:prstGeom>
          <a:solidFill>
            <a:schemeClr val="accent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35" name="AutoShape 23"/>
          <p:cNvSpPr>
            <a:spLocks noChangeArrowheads="1"/>
          </p:cNvSpPr>
          <p:nvPr/>
        </p:nvSpPr>
        <p:spPr bwMode="auto">
          <a:xfrm>
            <a:off x="3935414" y="2761525"/>
            <a:ext cx="288925" cy="266700"/>
          </a:xfrm>
          <a:prstGeom prst="star5">
            <a:avLst/>
          </a:prstGeom>
          <a:solidFill>
            <a:schemeClr val="accent2"/>
          </a:solidFill>
          <a:ln w="12700">
            <a:solidFill>
              <a:schemeClr val="tx1"/>
            </a:solidFill>
            <a:miter lim="800000"/>
            <a:headEnd/>
            <a:tailEnd/>
          </a:ln>
          <a:effectLst/>
        </p:spPr>
        <p:txBody>
          <a:bodyPr wrap="none" anchor="ctr"/>
          <a:lstStyle/>
          <a:p>
            <a:pPr>
              <a:defRPr/>
            </a:pPr>
            <a:endParaRPr lang="hu-HU"/>
          </a:p>
        </p:txBody>
      </p:sp>
      <p:sp>
        <p:nvSpPr>
          <p:cNvPr id="19477" name="Rectangle 24"/>
          <p:cNvSpPr>
            <a:spLocks noChangeArrowheads="1"/>
          </p:cNvSpPr>
          <p:nvPr/>
        </p:nvSpPr>
        <p:spPr bwMode="auto">
          <a:xfrm>
            <a:off x="443345" y="5515885"/>
            <a:ext cx="117486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200" b="1" dirty="0" err="1">
                <a:latin typeface="Courier New" panose="02070309020205020404" pitchFamily="49" charset="0"/>
                <a:cs typeface="Courier New" panose="02070309020205020404" pitchFamily="49" charset="0"/>
              </a:rPr>
              <a:t>glTexParameteri</a:t>
            </a:r>
            <a:r>
              <a:rPr lang="hu-HU" altLang="en-US" sz="2200" b="1" dirty="0">
                <a:latin typeface="Courier New" panose="02070309020205020404" pitchFamily="49" charset="0"/>
                <a:cs typeface="Courier New" panose="02070309020205020404" pitchFamily="49" charset="0"/>
              </a:rPr>
              <a:t>(GL_TEXTURE_2D, G</a:t>
            </a:r>
            <a:r>
              <a:rPr lang="hu-HU" altLang="en-US" sz="2200" b="1" dirty="0" smtClean="0">
                <a:latin typeface="Courier New" panose="02070309020205020404" pitchFamily="49" charset="0"/>
                <a:cs typeface="Courier New" panose="02070309020205020404" pitchFamily="49" charset="0"/>
              </a:rPr>
              <a:t>L_TEXTURE_MIN_FILTER</a:t>
            </a:r>
            <a:r>
              <a:rPr lang="hu-HU" altLang="en-US" sz="2200" b="1" dirty="0">
                <a:latin typeface="Courier New" panose="02070309020205020404" pitchFamily="49" charset="0"/>
                <a:cs typeface="Courier New" panose="02070309020205020404" pitchFamily="49" charset="0"/>
              </a:rPr>
              <a:t>, </a:t>
            </a:r>
            <a:r>
              <a:rPr lang="hu-HU" altLang="en-US" sz="2200" b="1" dirty="0">
                <a:solidFill>
                  <a:srgbClr val="FF0000"/>
                </a:solidFill>
                <a:latin typeface="Courier New" panose="02070309020205020404" pitchFamily="49" charset="0"/>
                <a:cs typeface="Courier New" panose="02070309020205020404" pitchFamily="49" charset="0"/>
              </a:rPr>
              <a:t>GL_</a:t>
            </a:r>
            <a:r>
              <a:rPr lang="en-US" altLang="en-US" sz="2200" b="1" dirty="0">
                <a:solidFill>
                  <a:srgbClr val="FF0000"/>
                </a:solidFill>
                <a:latin typeface="Courier New" panose="02070309020205020404" pitchFamily="49" charset="0"/>
                <a:cs typeface="Courier New" panose="02070309020205020404" pitchFamily="49" charset="0"/>
              </a:rPr>
              <a:t>LINEAR</a:t>
            </a:r>
            <a:r>
              <a:rPr lang="hu-HU" altLang="en-US" sz="2200" b="1" dirty="0">
                <a:latin typeface="Courier New" panose="02070309020205020404" pitchFamily="49" charset="0"/>
                <a:cs typeface="Courier New" panose="02070309020205020404" pitchFamily="49" charset="0"/>
              </a:rPr>
              <a:t>);</a:t>
            </a:r>
          </a:p>
          <a:p>
            <a:r>
              <a:rPr lang="hu-HU" altLang="en-US" sz="2200" b="1" dirty="0" err="1">
                <a:latin typeface="Courier New" panose="02070309020205020404" pitchFamily="49" charset="0"/>
                <a:cs typeface="Courier New" panose="02070309020205020404" pitchFamily="49" charset="0"/>
              </a:rPr>
              <a:t>glTexParameteri</a:t>
            </a:r>
            <a:r>
              <a:rPr lang="hu-HU" altLang="en-US" sz="2200" b="1" dirty="0">
                <a:latin typeface="Courier New" panose="02070309020205020404" pitchFamily="49" charset="0"/>
                <a:cs typeface="Courier New" panose="02070309020205020404" pitchFamily="49" charset="0"/>
              </a:rPr>
              <a:t>(GL_TEXTURE_2D</a:t>
            </a:r>
            <a:r>
              <a:rPr lang="hu-HU" altLang="en-US" sz="2200" b="1" dirty="0" smtClean="0">
                <a:latin typeface="Courier New" panose="02070309020205020404" pitchFamily="49" charset="0"/>
                <a:cs typeface="Courier New" panose="02070309020205020404" pitchFamily="49" charset="0"/>
              </a:rPr>
              <a:t>,</a:t>
            </a:r>
            <a:r>
              <a:rPr lang="en-US" altLang="en-US" sz="2200" b="1" dirty="0" smtClean="0">
                <a:latin typeface="Courier New" panose="02070309020205020404" pitchFamily="49" charset="0"/>
                <a:cs typeface="Courier New" panose="02070309020205020404" pitchFamily="49" charset="0"/>
              </a:rPr>
              <a:t> </a:t>
            </a:r>
            <a:r>
              <a:rPr lang="hu-HU" altLang="en-US" sz="2200" b="1" dirty="0">
                <a:latin typeface="Courier New" panose="02070309020205020404" pitchFamily="49" charset="0"/>
                <a:cs typeface="Courier New" panose="02070309020205020404" pitchFamily="49" charset="0"/>
              </a:rPr>
              <a:t>GL_TEXTURE_MAG_FILTER, </a:t>
            </a:r>
            <a:r>
              <a:rPr lang="hu-HU" altLang="en-US" sz="2200" b="1" dirty="0">
                <a:solidFill>
                  <a:srgbClr val="FF0000"/>
                </a:solidFill>
                <a:latin typeface="Courier New" panose="02070309020205020404" pitchFamily="49" charset="0"/>
                <a:cs typeface="Courier New" panose="02070309020205020404" pitchFamily="49" charset="0"/>
              </a:rPr>
              <a:t>GL_LINEAR</a:t>
            </a:r>
            <a:r>
              <a:rPr lang="hu-HU" altLang="en-US" sz="2200" b="1" dirty="0">
                <a:latin typeface="Courier New" panose="02070309020205020404" pitchFamily="49" charset="0"/>
                <a:cs typeface="Courier New" panose="02070309020205020404" pitchFamily="49" charset="0"/>
              </a:rPr>
              <a:t>);</a:t>
            </a:r>
          </a:p>
        </p:txBody>
      </p:sp>
      <p:sp>
        <p:nvSpPr>
          <p:cNvPr id="19478" name="Freeform 26"/>
          <p:cNvSpPr>
            <a:spLocks/>
          </p:cNvSpPr>
          <p:nvPr/>
        </p:nvSpPr>
        <p:spPr bwMode="auto">
          <a:xfrm>
            <a:off x="7464425" y="2042388"/>
            <a:ext cx="2438400" cy="3097213"/>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19479" name="Rectangle 27"/>
          <p:cNvSpPr>
            <a:spLocks noChangeArrowheads="1"/>
          </p:cNvSpPr>
          <p:nvPr/>
        </p:nvSpPr>
        <p:spPr bwMode="auto">
          <a:xfrm>
            <a:off x="82391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0" name="Rectangle 28"/>
          <p:cNvSpPr>
            <a:spLocks noChangeArrowheads="1"/>
          </p:cNvSpPr>
          <p:nvPr/>
        </p:nvSpPr>
        <p:spPr bwMode="auto">
          <a:xfrm>
            <a:off x="85439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1" name="Rectangle 29"/>
          <p:cNvSpPr>
            <a:spLocks noChangeArrowheads="1"/>
          </p:cNvSpPr>
          <p:nvPr/>
        </p:nvSpPr>
        <p:spPr bwMode="auto">
          <a:xfrm>
            <a:off x="79343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2" name="Rectangle 30"/>
          <p:cNvSpPr>
            <a:spLocks noChangeArrowheads="1"/>
          </p:cNvSpPr>
          <p:nvPr/>
        </p:nvSpPr>
        <p:spPr bwMode="auto">
          <a:xfrm>
            <a:off x="8848725" y="36822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3" name="Rectangle 31"/>
          <p:cNvSpPr>
            <a:spLocks noChangeArrowheads="1"/>
          </p:cNvSpPr>
          <p:nvPr/>
        </p:nvSpPr>
        <p:spPr bwMode="auto">
          <a:xfrm>
            <a:off x="82391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4" name="Rectangle 32"/>
          <p:cNvSpPr>
            <a:spLocks noChangeArrowheads="1"/>
          </p:cNvSpPr>
          <p:nvPr/>
        </p:nvSpPr>
        <p:spPr bwMode="auto">
          <a:xfrm>
            <a:off x="8543925" y="398707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485" name="Line 34"/>
          <p:cNvSpPr>
            <a:spLocks noChangeShapeType="1"/>
          </p:cNvSpPr>
          <p:nvPr/>
        </p:nvSpPr>
        <p:spPr bwMode="auto">
          <a:xfrm flipH="1" flipV="1">
            <a:off x="4224338" y="2979012"/>
            <a:ext cx="3816350" cy="863600"/>
          </a:xfrm>
          <a:prstGeom prst="line">
            <a:avLst/>
          </a:prstGeom>
          <a:noFill/>
          <a:ln w="3810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97349" name="Line 37"/>
          <p:cNvSpPr>
            <a:spLocks noChangeShapeType="1"/>
          </p:cNvSpPr>
          <p:nvPr/>
        </p:nvSpPr>
        <p:spPr bwMode="auto">
          <a:xfrm>
            <a:off x="4079875" y="1321662"/>
            <a:ext cx="0" cy="2160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0" name="Line 38"/>
          <p:cNvSpPr>
            <a:spLocks noChangeShapeType="1"/>
          </p:cNvSpPr>
          <p:nvPr/>
        </p:nvSpPr>
        <p:spPr bwMode="auto">
          <a:xfrm>
            <a:off x="3000376" y="2905987"/>
            <a:ext cx="2087563"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97351" name="Rectangle 39"/>
          <p:cNvSpPr>
            <a:spLocks noChangeArrowheads="1"/>
          </p:cNvSpPr>
          <p:nvPr/>
        </p:nvSpPr>
        <p:spPr bwMode="auto">
          <a:xfrm>
            <a:off x="3719514" y="2186850"/>
            <a:ext cx="1081087" cy="1008062"/>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2" name="Oval 40"/>
          <p:cNvSpPr>
            <a:spLocks noChangeArrowheads="1"/>
          </p:cNvSpPr>
          <p:nvPr/>
        </p:nvSpPr>
        <p:spPr bwMode="auto">
          <a:xfrm>
            <a:off x="4006851" y="2113825"/>
            <a:ext cx="144463" cy="144462"/>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3" name="Oval 41"/>
          <p:cNvSpPr>
            <a:spLocks noChangeArrowheads="1"/>
          </p:cNvSpPr>
          <p:nvPr/>
        </p:nvSpPr>
        <p:spPr bwMode="auto">
          <a:xfrm>
            <a:off x="4008438" y="3121888"/>
            <a:ext cx="144462" cy="144463"/>
          </a:xfrm>
          <a:prstGeom prst="ellipse">
            <a:avLst/>
          </a:prstGeom>
          <a:solidFill>
            <a:srgbClr val="FFFF0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397354" name="Oval 42"/>
          <p:cNvSpPr>
            <a:spLocks noChangeArrowheads="1"/>
          </p:cNvSpPr>
          <p:nvPr/>
        </p:nvSpPr>
        <p:spPr bwMode="auto">
          <a:xfrm>
            <a:off x="4008438" y="2834550"/>
            <a:ext cx="144462" cy="144462"/>
          </a:xfrm>
          <a:prstGeom prst="ellipse">
            <a:avLst/>
          </a:prstGeom>
          <a:solidFill>
            <a:schemeClr val="hlink"/>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3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73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735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7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49" grpId="0" animBg="1"/>
      <p:bldP spid="397350" grpId="0" animBg="1"/>
      <p:bldP spid="397351" grpId="0" animBg="1"/>
      <p:bldP spid="397352" grpId="0" animBg="1"/>
      <p:bldP spid="397353" grpId="0" animBg="1"/>
      <p:bldP spid="3973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Bi-linear filtering (GL_LINEAR)</a:t>
            </a:r>
            <a:endParaRPr lang="en-US" dirty="0">
              <a:solidFill>
                <a:srgbClr val="FF0000"/>
              </a:solidFill>
            </a:endParaRPr>
          </a:p>
        </p:txBody>
      </p:sp>
      <p:pic>
        <p:nvPicPr>
          <p:cNvPr id="11" name="Picture 2"/>
          <p:cNvPicPr>
            <a:picLocks noChangeAspect="1" noChangeArrowheads="1"/>
          </p:cNvPicPr>
          <p:nvPr/>
        </p:nvPicPr>
        <p:blipFill>
          <a:blip r:embed="rId3" cstate="print"/>
          <a:srcRect/>
          <a:stretch>
            <a:fillRect/>
          </a:stretch>
        </p:blipFill>
        <p:spPr bwMode="auto">
          <a:xfrm>
            <a:off x="6164042" y="1489643"/>
            <a:ext cx="4225299" cy="4376202"/>
          </a:xfrm>
          <a:prstGeom prst="rect">
            <a:avLst/>
          </a:prstGeom>
          <a:noFill/>
          <a:ln w="9525">
            <a:noFill/>
            <a:miter lim="800000"/>
            <a:headEnd/>
            <a:tailEnd/>
          </a:ln>
        </p:spPr>
      </p:pic>
      <p:sp>
        <p:nvSpPr>
          <p:cNvPr id="14" name="Szövegdoboz 13"/>
          <p:cNvSpPr txBox="1"/>
          <p:nvPr/>
        </p:nvSpPr>
        <p:spPr>
          <a:xfrm>
            <a:off x="7201718" y="5929626"/>
            <a:ext cx="1843774" cy="461665"/>
          </a:xfrm>
          <a:prstGeom prst="rect">
            <a:avLst/>
          </a:prstGeom>
          <a:noFill/>
        </p:spPr>
        <p:txBody>
          <a:bodyPr wrap="none" rtlCol="0">
            <a:spAutoFit/>
          </a:bodyPr>
          <a:lstStyle/>
          <a:p>
            <a:r>
              <a:rPr lang="hu-HU" altLang="en-US" b="1" dirty="0">
                <a:latin typeface="Courier New" panose="02070309020205020404" pitchFamily="49" charset="0"/>
                <a:cs typeface="Courier New" panose="02070309020205020404" pitchFamily="49" charset="0"/>
              </a:rPr>
              <a:t>GL_</a:t>
            </a:r>
            <a:r>
              <a:rPr lang="en-US" altLang="en-US" b="1" dirty="0">
                <a:latin typeface="Courier New" panose="02070309020205020404" pitchFamily="49" charset="0"/>
                <a:cs typeface="Courier New" panose="02070309020205020404" pitchFamily="49" charset="0"/>
              </a:rPr>
              <a:t>LINEAR</a:t>
            </a:r>
            <a:endParaRPr lang="en-US" dirty="0">
              <a:latin typeface="+mn-lt"/>
            </a:endParaRPr>
          </a:p>
        </p:txBody>
      </p:sp>
      <p:sp>
        <p:nvSpPr>
          <p:cNvPr id="8" name="Téglalap 7"/>
          <p:cNvSpPr/>
          <p:nvPr/>
        </p:nvSpPr>
        <p:spPr>
          <a:xfrm>
            <a:off x="2721800" y="5911660"/>
            <a:ext cx="2028119" cy="461665"/>
          </a:xfrm>
          <a:prstGeom prst="rect">
            <a:avLst/>
          </a:prstGeom>
        </p:spPr>
        <p:txBody>
          <a:bodyPr wrap="none">
            <a:spAutoFit/>
          </a:bodyPr>
          <a:lstStyle/>
          <a:p>
            <a:r>
              <a:rPr lang="hu-HU" altLang="en-US" b="1" dirty="0">
                <a:latin typeface="Courier New" panose="02070309020205020404" pitchFamily="49" charset="0"/>
                <a:cs typeface="Courier New" panose="02070309020205020404" pitchFamily="49" charset="0"/>
              </a:rPr>
              <a:t>GL_NEAREST</a:t>
            </a:r>
            <a:endParaRPr lang="en-US"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136" y="1469410"/>
            <a:ext cx="4319760" cy="436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54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1299928957</TotalTime>
  <Pages>57</Pages>
  <Words>3411</Words>
  <Application>Microsoft Office PowerPoint</Application>
  <PresentationFormat>Szélesvásznú</PresentationFormat>
  <Paragraphs>398</Paragraphs>
  <Slides>22</Slides>
  <Notes>21</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1</vt:i4>
      </vt:variant>
      <vt:variant>
        <vt:lpstr>Diacímek</vt:lpstr>
      </vt:variant>
      <vt:variant>
        <vt:i4>22</vt:i4>
      </vt:variant>
    </vt:vector>
  </HeadingPairs>
  <TitlesOfParts>
    <vt:vector size="32" baseType="lpstr">
      <vt:lpstr>Arial</vt:lpstr>
      <vt:lpstr>Calibri</vt:lpstr>
      <vt:lpstr>Cambria Math</vt:lpstr>
      <vt:lpstr>Courier New</vt:lpstr>
      <vt:lpstr>Monotype Sorts</vt:lpstr>
      <vt:lpstr>Symbol</vt:lpstr>
      <vt:lpstr>Times New Roman</vt:lpstr>
      <vt:lpstr>Wingdings</vt:lpstr>
      <vt:lpstr>Office-téma</vt:lpstr>
      <vt:lpstr>Bitkép alakzat</vt:lpstr>
      <vt:lpstr>2D textúrázás</vt:lpstr>
      <vt:lpstr>2D Textúrázás</vt:lpstr>
      <vt:lpstr>Lineáris interpoláció</vt:lpstr>
      <vt:lpstr>Textúra szűrés (GL_NEAREST)</vt:lpstr>
      <vt:lpstr>Textúratér és képtér kapcsolata</vt:lpstr>
      <vt:lpstr>Mip-map (multum in parvo): Minification-ra jó</vt:lpstr>
      <vt:lpstr>Mip-map (GL_LINEAR_MIPMAP_...)</vt:lpstr>
      <vt:lpstr>Bi-linear textúra szűrés (GL_LINEAR) Magnification-ra igazán jó</vt:lpstr>
      <vt:lpstr>Bi-linear filtering (GL_LINEAR)</vt:lpstr>
      <vt:lpstr>Textúrázás a GPU-n</vt:lpstr>
      <vt:lpstr>Textúrázás 1: Textúra GPU-ra töltése</vt:lpstr>
      <vt:lpstr>Textúrázás 2: Objektumok felszerelése textúra koordinátákkal</vt:lpstr>
      <vt:lpstr>Textúrázás 3: Vertex és Pixel Shader</vt:lpstr>
      <vt:lpstr>Textúrázás 4: Aktív textúra és sampler</vt:lpstr>
      <vt:lpstr>PowerPoint-bemutató</vt:lpstr>
      <vt:lpstr>Képnézegető</vt:lpstr>
      <vt:lpstr>Képnézegető</vt:lpstr>
      <vt:lpstr>Mágikus lencse</vt:lpstr>
      <vt:lpstr>Örvény: Swirl</vt:lpstr>
      <vt:lpstr>Gravitáció (fekete lyukak)</vt:lpstr>
      <vt:lpstr>Ekvivalencia elv</vt:lpstr>
      <vt:lpstr>Hullám: Wave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346</cp:revision>
  <cp:lastPrinted>1999-10-05T10:23:25Z</cp:lastPrinted>
  <dcterms:created xsi:type="dcterms:W3CDTF">1998-09-12T20:31:14Z</dcterms:created>
  <dcterms:modified xsi:type="dcterms:W3CDTF">2024-10-18T09:38:29Z</dcterms:modified>
</cp:coreProperties>
</file>