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9"/>
  </p:notesMasterIdLst>
  <p:handoutMasterIdLst>
    <p:handoutMasterId r:id="rId40"/>
  </p:handoutMasterIdLst>
  <p:sldIdLst>
    <p:sldId id="427" r:id="rId2"/>
    <p:sldId id="409" r:id="rId3"/>
    <p:sldId id="381" r:id="rId4"/>
    <p:sldId id="411" r:id="rId5"/>
    <p:sldId id="413" r:id="rId6"/>
    <p:sldId id="414" r:id="rId7"/>
    <p:sldId id="415" r:id="rId8"/>
    <p:sldId id="384" r:id="rId9"/>
    <p:sldId id="383" r:id="rId10"/>
    <p:sldId id="356" r:id="rId11"/>
    <p:sldId id="428" r:id="rId12"/>
    <p:sldId id="429" r:id="rId13"/>
    <p:sldId id="385" r:id="rId14"/>
    <p:sldId id="357" r:id="rId15"/>
    <p:sldId id="358" r:id="rId16"/>
    <p:sldId id="359" r:id="rId17"/>
    <p:sldId id="360" r:id="rId18"/>
    <p:sldId id="416" r:id="rId19"/>
    <p:sldId id="417" r:id="rId20"/>
    <p:sldId id="418" r:id="rId21"/>
    <p:sldId id="419" r:id="rId22"/>
    <p:sldId id="420" r:id="rId23"/>
    <p:sldId id="421" r:id="rId24"/>
    <p:sldId id="422" r:id="rId25"/>
    <p:sldId id="423" r:id="rId26"/>
    <p:sldId id="424" r:id="rId27"/>
    <p:sldId id="425" r:id="rId28"/>
    <p:sldId id="426" r:id="rId29"/>
    <p:sldId id="392" r:id="rId30"/>
    <p:sldId id="393" r:id="rId31"/>
    <p:sldId id="395" r:id="rId32"/>
    <p:sldId id="396" r:id="rId33"/>
    <p:sldId id="397" r:id="rId34"/>
    <p:sldId id="398" r:id="rId35"/>
    <p:sldId id="399" r:id="rId36"/>
    <p:sldId id="400" r:id="rId37"/>
    <p:sldId id="401" r:id="rId38"/>
  </p:sldIdLst>
  <p:sldSz cx="12192000" cy="6858000"/>
  <p:notesSz cx="7099300" cy="10234613"/>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07A0"/>
    <a:srgbClr val="EEECE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7098" autoAdjust="0"/>
  </p:normalViewPr>
  <p:slideViewPr>
    <p:cSldViewPr>
      <p:cViewPr>
        <p:scale>
          <a:sx n="89" d="100"/>
          <a:sy n="89" d="100"/>
        </p:scale>
        <p:origin x="-312" y="211"/>
      </p:cViewPr>
      <p:guideLst>
        <p:guide orient="horz" pos="2160"/>
        <p:guide pos="3840"/>
      </p:guideLst>
    </p:cSldViewPr>
  </p:slideViewPr>
  <p:notesTextViewPr>
    <p:cViewPr>
      <p:scale>
        <a:sx n="100" d="100"/>
        <a:sy n="100" d="100"/>
      </p:scale>
      <p:origin x="0" y="0"/>
    </p:cViewPr>
  </p:notesTextViewPr>
  <p:notesViewPr>
    <p:cSldViewPr>
      <p:cViewPr>
        <p:scale>
          <a:sx n="100" d="100"/>
          <a:sy n="100" d="100"/>
        </p:scale>
        <p:origin x="-2246" y="-58"/>
      </p:cViewPr>
      <p:guideLst>
        <p:guide orient="horz" pos="3223"/>
        <p:guide pos="223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04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idx="2"/>
          </p:nvPr>
        </p:nvSpPr>
        <p:spPr bwMode="auto">
          <a:xfrm>
            <a:off x="150813" y="774700"/>
            <a:ext cx="6797675" cy="3824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46150" y="4862513"/>
            <a:ext cx="5207000" cy="4306887"/>
          </a:xfrm>
          <a:prstGeom prst="rect">
            <a:avLst/>
          </a:prstGeom>
          <a:noFill/>
          <a:ln w="12700">
            <a:noFill/>
            <a:miter lim="800000"/>
            <a:headEnd/>
            <a:tailEnd/>
          </a:ln>
          <a:effectLst/>
        </p:spPr>
        <p:txBody>
          <a:bodyPr vert="horz" wrap="square" lIns="95456" tIns="46890" rIns="95456" bIns="4689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2555394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Vectors and matrices are not the only way to represent 2D points, translations and transformations. Complex numbers can do it all. </a:t>
            </a:r>
          </a:p>
          <a:p>
            <a:r>
              <a:rPr lang="en-US" dirty="0" smtClean="0"/>
              <a:t>A complex number can represent a point. A complex number can also represent a translation vector, i.e. a translation if the vector’s complex number is added to the point’s complex number.</a:t>
            </a:r>
          </a:p>
          <a:p>
            <a:r>
              <a:rPr lang="en-US" dirty="0" smtClean="0"/>
              <a:t>Finally, a complex number is also a rotation and scaling if multiplication is executed. </a:t>
            </a:r>
            <a:endParaRPr lang="en-US" dirty="0"/>
          </a:p>
        </p:txBody>
      </p:sp>
    </p:spTree>
    <p:extLst>
      <p:ext uri="{BB962C8B-B14F-4D97-AF65-F5344CB8AC3E}">
        <p14:creationId xmlns:p14="http://schemas.microsoft.com/office/powerpoint/2010/main" val="187704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The set of complex numbers is a special case of hyper numbers of Clifford algebras that deal with numbers of form </a:t>
            </a:r>
            <a:r>
              <a:rPr lang="en-US" dirty="0" err="1" smtClean="0"/>
              <a:t>x+yi</a:t>
            </a:r>
            <a:r>
              <a:rPr lang="en-US" dirty="0" smtClean="0"/>
              <a:t> where x and y are real numbers and </a:t>
            </a:r>
            <a:r>
              <a:rPr lang="en-US" dirty="0" err="1" smtClean="0"/>
              <a:t>i</a:t>
            </a:r>
            <a:r>
              <a:rPr lang="en-US" dirty="0" smtClean="0"/>
              <a:t> is a symbol, and the same arithmetic rules apply for such numbers as for real ones. To use the arithmetic rules, we should decide what is the value of i^2. Complex numbers define it as -1, in Clifford algebra, this is up to us.</a:t>
            </a:r>
          </a:p>
          <a:p>
            <a:r>
              <a:rPr lang="en-US" dirty="0" smtClean="0"/>
              <a:t>If we take the option of i^2=0, then we have dual numbers and the rules will be equivalent to the rules of derivatives assuming x the function value and y the derivative. Thus, we can derivate without approximations specifying only the function, the derivative is obtained automatically. </a:t>
            </a:r>
            <a:endParaRPr lang="en-US" dirty="0"/>
          </a:p>
        </p:txBody>
      </p:sp>
    </p:spTree>
    <p:extLst>
      <p:ext uri="{BB962C8B-B14F-4D97-AF65-F5344CB8AC3E}">
        <p14:creationId xmlns:p14="http://schemas.microsoft.com/office/powerpoint/2010/main" val="578827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Cliff implement</a:t>
            </a:r>
            <a:r>
              <a:rPr lang="hu-HU" dirty="0" smtClean="0"/>
              <a:t>s</a:t>
            </a:r>
            <a:r>
              <a:rPr lang="en-US" dirty="0" smtClean="0"/>
              <a:t> the arithmetic rules of derivation. </a:t>
            </a:r>
            <a:endParaRPr lang="en-US" dirty="0"/>
          </a:p>
        </p:txBody>
      </p:sp>
    </p:spTree>
    <p:extLst>
      <p:ext uri="{BB962C8B-B14F-4D97-AF65-F5344CB8AC3E}">
        <p14:creationId xmlns:p14="http://schemas.microsoft.com/office/powerpoint/2010/main" val="1387551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36625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also need global functions to specify the derivatives of elementary functions.  </a:t>
            </a:r>
          </a:p>
          <a:p>
            <a:endParaRPr lang="en-US" dirty="0"/>
          </a:p>
        </p:txBody>
      </p:sp>
    </p:spTree>
    <p:extLst>
      <p:ext uri="{BB962C8B-B14F-4D97-AF65-F5344CB8AC3E}">
        <p14:creationId xmlns:p14="http://schemas.microsoft.com/office/powerpoint/2010/main" val="3390472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225581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569027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Suppose we want to animate an object along a path defined by (x(t), y(t)). The position of the object is given by inserting time t into these two functions. </a:t>
            </a:r>
          </a:p>
          <a:p>
            <a:r>
              <a:rPr lang="en-US" dirty="0" smtClean="0"/>
              <a:t>Objects like trains, cars, birds, etc. follow their front (head, beak) during animation, so we should often rotate the object to transform its heading direction into the current direction of movement, which is the current velocity, i.e. the derivative of the path. </a:t>
            </a:r>
            <a:endParaRPr lang="en-US" dirty="0"/>
          </a:p>
        </p:txBody>
      </p:sp>
    </p:spTree>
    <p:extLst>
      <p:ext uri="{BB962C8B-B14F-4D97-AF65-F5344CB8AC3E}">
        <p14:creationId xmlns:p14="http://schemas.microsoft.com/office/powerpoint/2010/main" val="2753017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351222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A C++ class implementing complex </a:t>
            </a:r>
            <a:r>
              <a:rPr lang="en-US" dirty="0" err="1" smtClean="0"/>
              <a:t>arithmetics</a:t>
            </a:r>
            <a:r>
              <a:rPr lang="en-US" dirty="0" smtClean="0"/>
              <a:t> can be used to implement a sequence of transformations. </a:t>
            </a:r>
            <a:endParaRPr lang="en-US" dirty="0"/>
          </a:p>
        </p:txBody>
      </p:sp>
    </p:spTree>
    <p:extLst>
      <p:ext uri="{BB962C8B-B14F-4D97-AF65-F5344CB8AC3E}">
        <p14:creationId xmlns:p14="http://schemas.microsoft.com/office/powerpoint/2010/main" val="299713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Quaternions are 4D generalizations of complex number. Hamilton generalized them to 4D, because he realized that it is impossible to 3D without sacrificing the associative property of multiplication. Associativity is badly needed if we wish to represent rotations with quaternion multiplications since rotations, and generally transformations are </a:t>
            </a:r>
            <a:r>
              <a:rPr lang="en-US" dirty="0" err="1" smtClean="0"/>
              <a:t>associativ</a:t>
            </a:r>
            <a:r>
              <a:rPr lang="en-US" dirty="0" smtClean="0"/>
              <a:t>.</a:t>
            </a:r>
            <a:endParaRPr lang="en-US" dirty="0"/>
          </a:p>
        </p:txBody>
      </p:sp>
    </p:spTree>
    <p:extLst>
      <p:ext uri="{BB962C8B-B14F-4D97-AF65-F5344CB8AC3E}">
        <p14:creationId xmlns:p14="http://schemas.microsoft.com/office/powerpoint/2010/main" val="2446682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10688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97375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15797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733690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338315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9700" y="768350"/>
            <a:ext cx="6819900" cy="38369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825195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smtClean="0"/>
              <a:t>Mintacím szerkesztése</a:t>
            </a:r>
            <a:endParaRPr lang="hu-HU"/>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98348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402691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92121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85273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21287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9520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14800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80126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72013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04830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04671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F1C9C-6745-470F-8FDD-8D013CFBD5F7}" type="datetimeFigureOut">
              <a:rPr lang="hu-HU" smtClean="0"/>
              <a:pPr/>
              <a:t>2024.02.25.</a:t>
            </a:fld>
            <a:endParaRPr lang="hu-HU"/>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7064A-F342-4E30-8D15-80A7605B48C3}" type="slidenum">
              <a:rPr lang="hu-HU" smtClean="0"/>
              <a:pPr/>
              <a:t>‹#›</a:t>
            </a:fld>
            <a:endParaRPr lang="hu-HU"/>
          </a:p>
        </p:txBody>
      </p:sp>
    </p:spTree>
    <p:extLst>
      <p:ext uri="{BB962C8B-B14F-4D97-AF65-F5344CB8AC3E}">
        <p14:creationId xmlns:p14="http://schemas.microsoft.com/office/powerpoint/2010/main" val="404843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ile:///D:\3DPrograms\GrafikaHazi\Programs\Complex\bin\Skeleton.ex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jpe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7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890.png"/><Relationship Id="rId7"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jpeg"/><Relationship Id="rId4" Type="http://schemas.openxmlformats.org/officeDocument/2006/relationships/image" Target="../media/image250.png"/></Relationships>
</file>

<file path=ppt/slides/_rels/slide1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270.png"/><Relationship Id="rId7" Type="http://schemas.openxmlformats.org/officeDocument/2006/relationships/image" Target="../media/image97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60.png"/><Relationship Id="rId5" Type="http://schemas.openxmlformats.org/officeDocument/2006/relationships/image" Target="../media/image290.png"/><Relationship Id="rId4" Type="http://schemas.openxmlformats.org/officeDocument/2006/relationships/image" Target="../media/image940.png"/></Relationships>
</file>

<file path=ppt/slides/_rels/slide16.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file:///D:\3DPrograms\GrafikaHazi\Programs\Quaternion\bin\Skeleton.ex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6.png"/><Relationship Id="rId4"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47.png"/><Relationship Id="rId7" Type="http://schemas.openxmlformats.org/officeDocument/2006/relationships/image" Target="../media/image320.png"/><Relationship Id="rId12" Type="http://schemas.openxmlformats.org/officeDocument/2006/relationships/image" Target="../media/image37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60.png"/><Relationship Id="rId5" Type="http://schemas.openxmlformats.org/officeDocument/2006/relationships/image" Target="../media/image300.png"/><Relationship Id="rId10" Type="http://schemas.openxmlformats.org/officeDocument/2006/relationships/image" Target="../media/image350.png"/><Relationship Id="rId4" Type="http://schemas.microsoft.com/office/2007/relationships/hdphoto" Target="../media/hdphoto1.wdp"/><Relationship Id="rId9" Type="http://schemas.openxmlformats.org/officeDocument/2006/relationships/image" Target="../media/image340.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10.png"/></Relationships>
</file>

<file path=ppt/slides/_rels/slide20.xml.rels><?xml version="1.0" encoding="UTF-8" standalone="yes"?>
<Relationships xmlns="http://schemas.openxmlformats.org/package/2006/relationships"><Relationship Id="rId8" Type="http://schemas.openxmlformats.org/officeDocument/2006/relationships/image" Target="../media/image430.png"/><Relationship Id="rId3" Type="http://schemas.openxmlformats.org/officeDocument/2006/relationships/image" Target="../media/image380.png"/><Relationship Id="rId7" Type="http://schemas.openxmlformats.org/officeDocument/2006/relationships/image" Target="../media/image4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0.png"/><Relationship Id="rId10" Type="http://schemas.openxmlformats.org/officeDocument/2006/relationships/image" Target="../media/image45.png"/><Relationship Id="rId4" Type="http://schemas.openxmlformats.org/officeDocument/2006/relationships/image" Target="../media/image390.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0.png"/><Relationship Id="rId5" Type="http://schemas.openxmlformats.org/officeDocument/2006/relationships/image" Target="../media/image1.png"/><Relationship Id="rId4" Type="http://schemas.openxmlformats.org/officeDocument/2006/relationships/image" Target="../media/image470.png"/></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hyperlink" Target="file:///D:\3DPrograms\GrafikaHazi\Programs\Frenet\bin\Skeleton.ex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file:///D:\3DPrograms\GrafikaHazi\Programs\DoubleNumber\bin\Skeleton.exe"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35.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3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s>
</file>

<file path=ppt/slides/_rels/slide37.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5.jpe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8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p:txBody>
          <a:bodyPr>
            <a:normAutofit/>
          </a:bodyPr>
          <a:lstStyle/>
          <a:p>
            <a:r>
              <a:rPr lang="hu-HU" sz="6600" b="1" dirty="0" smtClean="0">
                <a:solidFill>
                  <a:srgbClr val="FF0000"/>
                </a:solidFill>
              </a:rPr>
              <a:t>Vektor háború</a:t>
            </a:r>
            <a:endParaRPr lang="hu-HU" sz="6600" b="1" dirty="0">
              <a:solidFill>
                <a:srgbClr val="FF0000"/>
              </a:solidFill>
            </a:endParaRPr>
          </a:p>
        </p:txBody>
      </p:sp>
      <p:sp>
        <p:nvSpPr>
          <p:cNvPr id="5" name="Alcím 4"/>
          <p:cNvSpPr>
            <a:spLocks noGrp="1"/>
          </p:cNvSpPr>
          <p:nvPr>
            <p:ph type="subTitle" idx="1"/>
          </p:nvPr>
        </p:nvSpPr>
        <p:spPr/>
        <p:txBody>
          <a:bodyPr/>
          <a:lstStyle/>
          <a:p>
            <a:r>
              <a:rPr lang="hu-HU" dirty="0" smtClean="0"/>
              <a:t>Szirmay-Kalos László</a:t>
            </a:r>
            <a:endParaRPr lang="hu-HU" dirty="0"/>
          </a:p>
        </p:txBody>
      </p:sp>
    </p:spTree>
    <p:extLst>
      <p:ext uri="{BB962C8B-B14F-4D97-AF65-F5344CB8AC3E}">
        <p14:creationId xmlns:p14="http://schemas.microsoft.com/office/powerpoint/2010/main" val="1301735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35360" y="274638"/>
            <a:ext cx="11521280" cy="1143000"/>
          </a:xfrm>
        </p:spPr>
        <p:txBody>
          <a:bodyPr>
            <a:noAutofit/>
          </a:bodyPr>
          <a:lstStyle/>
          <a:p>
            <a:r>
              <a:rPr lang="hu-HU" dirty="0" smtClean="0">
                <a:solidFill>
                  <a:srgbClr val="FF0000"/>
                </a:solidFill>
              </a:rPr>
              <a:t>2D transzformációk</a:t>
            </a:r>
            <a:r>
              <a:rPr lang="en-US" dirty="0" smtClean="0">
                <a:solidFill>
                  <a:srgbClr val="FF0000"/>
                </a:solidFill>
              </a:rPr>
              <a:t> </a:t>
            </a:r>
            <a:r>
              <a:rPr lang="en-US" dirty="0" err="1" smtClean="0">
                <a:solidFill>
                  <a:srgbClr val="FF0000"/>
                </a:solidFill>
              </a:rPr>
              <a:t>komplex</a:t>
            </a:r>
            <a:r>
              <a:rPr lang="en-US" dirty="0" smtClean="0">
                <a:solidFill>
                  <a:srgbClr val="FF0000"/>
                </a:solidFill>
              </a:rPr>
              <a:t> s</a:t>
            </a:r>
            <a:r>
              <a:rPr lang="hu-HU" dirty="0" err="1" smtClean="0">
                <a:solidFill>
                  <a:srgbClr val="FF0000"/>
                </a:solidFill>
              </a:rPr>
              <a:t>zámokkal</a:t>
            </a:r>
            <a:endParaRPr lang="en-US" dirty="0">
              <a:solidFill>
                <a:srgbClr val="FF0000"/>
              </a:solidFill>
            </a:endParaRPr>
          </a:p>
        </p:txBody>
      </p:sp>
      <p:sp>
        <p:nvSpPr>
          <p:cNvPr id="3" name="Tartalom helye 2"/>
          <p:cNvSpPr>
            <a:spLocks noGrp="1"/>
          </p:cNvSpPr>
          <p:nvPr>
            <p:ph idx="1"/>
          </p:nvPr>
        </p:nvSpPr>
        <p:spPr>
          <a:xfrm>
            <a:off x="407368" y="1852229"/>
            <a:ext cx="11449272" cy="2260848"/>
          </a:xfrm>
        </p:spPr>
        <p:txBody>
          <a:bodyPr/>
          <a:lstStyle/>
          <a:p>
            <a:pPr marL="0" indent="0">
              <a:buNone/>
            </a:pPr>
            <a:r>
              <a:rPr lang="en-US" dirty="0" smtClean="0"/>
              <a:t>A </a:t>
            </a:r>
            <a:r>
              <a:rPr lang="en-US" b="1" dirty="0" smtClean="0"/>
              <a:t>p</a:t>
            </a:r>
            <a:r>
              <a:rPr lang="en-US" dirty="0" smtClean="0"/>
              <a:t> </a:t>
            </a:r>
            <a:r>
              <a:rPr lang="en-US" dirty="0" err="1" smtClean="0"/>
              <a:t>pontot</a:t>
            </a:r>
            <a:r>
              <a:rPr lang="en-US" dirty="0" smtClean="0"/>
              <a:t> a</a:t>
            </a:r>
            <a:r>
              <a:rPr lang="hu-HU" dirty="0" smtClean="0"/>
              <a:t>z </a:t>
            </a:r>
            <a:r>
              <a:rPr lang="hu-HU" dirty="0" smtClean="0">
                <a:solidFill>
                  <a:srgbClr val="FF0000"/>
                </a:solidFill>
              </a:rPr>
              <a:t>(1,-1) </a:t>
            </a:r>
            <a:r>
              <a:rPr lang="en-US" dirty="0" smtClean="0">
                <a:solidFill>
                  <a:srgbClr val="FF0000"/>
                </a:solidFill>
              </a:rPr>
              <a:t>pivot </a:t>
            </a:r>
            <a:r>
              <a:rPr lang="en-US" dirty="0" err="1" smtClean="0">
                <a:solidFill>
                  <a:srgbClr val="FF0000"/>
                </a:solidFill>
              </a:rPr>
              <a:t>pont</a:t>
            </a:r>
            <a:r>
              <a:rPr lang="en-US" dirty="0" smtClean="0">
                <a:solidFill>
                  <a:srgbClr val="FF0000"/>
                </a:solidFill>
              </a:rPr>
              <a:t> </a:t>
            </a:r>
            <a:r>
              <a:rPr lang="en-US" dirty="0" smtClean="0"/>
              <a:t>k</a:t>
            </a:r>
            <a:r>
              <a:rPr lang="hu-HU" dirty="0" smtClean="0"/>
              <a:t>örül </a:t>
            </a:r>
            <a:r>
              <a:rPr lang="hu-HU" dirty="0" smtClean="0">
                <a:solidFill>
                  <a:srgbClr val="00B050"/>
                </a:solidFill>
              </a:rPr>
              <a:t>nyújtsuk 2-szeresére és forgassuk el </a:t>
            </a:r>
            <a:r>
              <a:rPr lang="hu-HU" dirty="0" err="1" smtClean="0">
                <a:solidFill>
                  <a:srgbClr val="00B050"/>
                </a:solidFill>
              </a:rPr>
              <a:t>t-vel</a:t>
            </a:r>
            <a:r>
              <a:rPr lang="hu-HU" dirty="0" smtClean="0"/>
              <a:t>, </a:t>
            </a:r>
            <a:r>
              <a:rPr lang="hu-HU" dirty="0" smtClean="0">
                <a:solidFill>
                  <a:srgbClr val="0070C0"/>
                </a:solidFill>
              </a:rPr>
              <a:t>majd toljuk el a (2, 3) vektorral</a:t>
            </a:r>
            <a:r>
              <a:rPr lang="hu-HU" dirty="0" smtClean="0"/>
              <a:t> és végül </a:t>
            </a:r>
            <a:r>
              <a:rPr lang="hu-HU" dirty="0" smtClean="0">
                <a:solidFill>
                  <a:srgbClr val="D60093"/>
                </a:solidFill>
              </a:rPr>
              <a:t>nyújtsuk az origó körül 0.8-szorosára és forgassuk –t/2-radiánnal</a:t>
            </a:r>
            <a:r>
              <a:rPr lang="hu-HU" dirty="0" smtClean="0"/>
              <a:t>:</a:t>
            </a:r>
            <a:endParaRPr lang="en-US" dirty="0"/>
          </a:p>
        </p:txBody>
      </p:sp>
      <p:sp>
        <p:nvSpPr>
          <p:cNvPr id="4" name="Téglalap 3"/>
          <p:cNvSpPr/>
          <p:nvPr/>
        </p:nvSpPr>
        <p:spPr>
          <a:xfrm>
            <a:off x="274676" y="4039836"/>
            <a:ext cx="11917324" cy="1015663"/>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hu-HU" sz="2000" b="1" dirty="0" err="1">
                <a:latin typeface="Courier New" panose="02070309020205020404" pitchFamily="49" charset="0"/>
                <a:cs typeface="Courier New" panose="02070309020205020404" pitchFamily="49" charset="0"/>
              </a:rPr>
              <a:t>Complex</a:t>
            </a:r>
            <a:r>
              <a:rPr lang="hu-HU" sz="2000" b="1" dirty="0">
                <a:latin typeface="Courier New" panose="02070309020205020404" pitchFamily="49" charset="0"/>
                <a:cs typeface="Courier New" panose="02070309020205020404" pitchFamily="49" charset="0"/>
              </a:rPr>
              <a:t> p, </a:t>
            </a:r>
            <a:r>
              <a:rPr lang="hu-HU" sz="2000" b="1" dirty="0" err="1">
                <a:latin typeface="Courier New" panose="02070309020205020404" pitchFamily="49" charset="0"/>
                <a:cs typeface="Courier New" panose="02070309020205020404" pitchFamily="49" charset="0"/>
              </a:rPr>
              <a:t>tp</a:t>
            </a:r>
            <a:r>
              <a:rPr lang="en-US" sz="2000" b="1" dirty="0">
                <a:latin typeface="Courier New" panose="02070309020205020404" pitchFamily="49" charset="0"/>
                <a:cs typeface="Courier New" panose="02070309020205020404" pitchFamily="49" charset="0"/>
              </a:rPr>
              <a:t>;</a:t>
            </a:r>
            <a:endParaRPr lang="hu-HU" sz="2000" b="1" dirty="0">
              <a:latin typeface="Courier New" panose="02070309020205020404" pitchFamily="49" charset="0"/>
              <a:cs typeface="Courier New" panose="02070309020205020404" pitchFamily="49" charset="0"/>
            </a:endParaRPr>
          </a:p>
          <a:p>
            <a:pPr algn="l"/>
            <a:r>
              <a:rPr lang="fr-FR" sz="2000" b="1" dirty="0">
                <a:latin typeface="Courier New" panose="02070309020205020404" pitchFamily="49" charset="0"/>
                <a:cs typeface="Courier New" panose="02070309020205020404" pitchFamily="49" charset="0"/>
              </a:rPr>
              <a:t>Complex </a:t>
            </a:r>
            <a:r>
              <a:rPr lang="fr-FR" sz="2000" b="1" dirty="0">
                <a:solidFill>
                  <a:srgbClr val="FF0000"/>
                </a:solidFill>
                <a:latin typeface="Courier New" panose="02070309020205020404" pitchFamily="49" charset="0"/>
                <a:cs typeface="Courier New" panose="02070309020205020404" pitchFamily="49" charset="0"/>
              </a:rPr>
              <a:t>pivo</a:t>
            </a:r>
            <a:r>
              <a:rPr lang="hu-HU" sz="2000" b="1" dirty="0">
                <a:solidFill>
                  <a:srgbClr val="FF0000"/>
                </a:solidFill>
                <a:latin typeface="Courier New" panose="02070309020205020404" pitchFamily="49" charset="0"/>
                <a:cs typeface="Courier New" panose="02070309020205020404" pitchFamily="49" charset="0"/>
              </a:rPr>
              <a:t>t</a:t>
            </a:r>
            <a:r>
              <a:rPr lang="fr-FR" sz="2000" b="1" dirty="0">
                <a:solidFill>
                  <a:srgbClr val="FF0000"/>
                </a:solidFill>
                <a:latin typeface="Courier New" panose="02070309020205020404" pitchFamily="49" charset="0"/>
                <a:cs typeface="Courier New" panose="02070309020205020404" pitchFamily="49" charset="0"/>
              </a:rPr>
              <a:t>(1</a:t>
            </a:r>
            <a:r>
              <a:rPr lang="fr-FR" sz="2000" b="1" dirty="0" smtClean="0">
                <a:solidFill>
                  <a:srgbClr val="FF0000"/>
                </a:solidFill>
                <a:latin typeface="Courier New" panose="02070309020205020404" pitchFamily="49" charset="0"/>
                <a:cs typeface="Courier New" panose="02070309020205020404" pitchFamily="49" charset="0"/>
              </a:rPr>
              <a:t>,</a:t>
            </a:r>
            <a:r>
              <a:rPr lang="hu-HU" sz="2000" b="1" dirty="0" smtClean="0">
                <a:solidFill>
                  <a:srgbClr val="FF0000"/>
                </a:solidFill>
                <a:latin typeface="Courier New" panose="02070309020205020404" pitchFamily="49" charset="0"/>
                <a:cs typeface="Courier New" panose="02070309020205020404" pitchFamily="49" charset="0"/>
              </a:rPr>
              <a:t>-</a:t>
            </a:r>
            <a:r>
              <a:rPr lang="hu-HU" sz="2000" b="1" dirty="0">
                <a:solidFill>
                  <a:srgbClr val="FF0000"/>
                </a:solidFill>
                <a:latin typeface="Courier New" panose="02070309020205020404" pitchFamily="49" charset="0"/>
                <a:cs typeface="Courier New" panose="02070309020205020404" pitchFamily="49" charset="0"/>
              </a:rPr>
              <a:t>1</a:t>
            </a:r>
            <a:r>
              <a:rPr lang="fr-FR" sz="2000" b="1" dirty="0">
                <a:solidFill>
                  <a:srgbClr val="FF0000"/>
                </a:solidFill>
                <a:latin typeface="Courier New" panose="02070309020205020404" pitchFamily="49" charset="0"/>
                <a:cs typeface="Courier New" panose="02070309020205020404" pitchFamily="49" charset="0"/>
              </a:rPr>
              <a:t>)</a:t>
            </a:r>
            <a:r>
              <a:rPr lang="fr-FR" sz="2000" b="1" dirty="0">
                <a:latin typeface="Courier New" panose="02070309020205020404" pitchFamily="49" charset="0"/>
                <a:cs typeface="Courier New" panose="02070309020205020404" pitchFamily="49" charset="0"/>
              </a:rPr>
              <a:t>;</a:t>
            </a:r>
          </a:p>
          <a:p>
            <a:pPr algn="l"/>
            <a:r>
              <a:rPr lang="fr-FR" sz="2000" b="1" dirty="0">
                <a:latin typeface="Courier New" panose="02070309020205020404" pitchFamily="49" charset="0"/>
                <a:cs typeface="Courier New" panose="02070309020205020404" pitchFamily="49" charset="0"/>
              </a:rPr>
              <a:t>tp = (</a:t>
            </a:r>
            <a:r>
              <a:rPr lang="hu-HU" sz="2000" b="1" dirty="0">
                <a:latin typeface="Courier New" panose="02070309020205020404" pitchFamily="49" charset="0"/>
                <a:cs typeface="Courier New" panose="02070309020205020404" pitchFamily="49" charset="0"/>
              </a:rPr>
              <a:t>(</a:t>
            </a:r>
            <a:r>
              <a:rPr lang="fr-FR" sz="2000" b="1" dirty="0">
                <a:latin typeface="Courier New" panose="02070309020205020404" pitchFamily="49" charset="0"/>
                <a:cs typeface="Courier New" panose="02070309020205020404" pitchFamily="49" charset="0"/>
              </a:rPr>
              <a:t>(p </a:t>
            </a:r>
            <a:r>
              <a:rPr lang="fr-FR" sz="2000" b="1" dirty="0">
                <a:solidFill>
                  <a:srgbClr val="FF0000"/>
                </a:solidFill>
                <a:latin typeface="Courier New" panose="02070309020205020404" pitchFamily="49" charset="0"/>
                <a:cs typeface="Courier New" panose="02070309020205020404" pitchFamily="49" charset="0"/>
              </a:rPr>
              <a:t>-</a:t>
            </a:r>
            <a:r>
              <a:rPr lang="fr-FR" sz="2000" b="1" dirty="0">
                <a:latin typeface="Courier New" panose="02070309020205020404" pitchFamily="49" charset="0"/>
                <a:cs typeface="Courier New" panose="02070309020205020404" pitchFamily="49" charset="0"/>
              </a:rPr>
              <a:t> </a:t>
            </a:r>
            <a:r>
              <a:rPr lang="fr-FR" sz="2000" b="1" dirty="0">
                <a:solidFill>
                  <a:srgbClr val="FF0000"/>
                </a:solidFill>
                <a:latin typeface="Courier New" panose="02070309020205020404" pitchFamily="49" charset="0"/>
                <a:cs typeface="Courier New" panose="02070309020205020404" pitchFamily="49" charset="0"/>
              </a:rPr>
              <a:t>pivo</a:t>
            </a:r>
            <a:r>
              <a:rPr lang="hu-HU" sz="2000" b="1" dirty="0">
                <a:solidFill>
                  <a:srgbClr val="FF0000"/>
                </a:solidFill>
                <a:latin typeface="Courier New" panose="02070309020205020404" pitchFamily="49" charset="0"/>
                <a:cs typeface="Courier New" panose="02070309020205020404" pitchFamily="49" charset="0"/>
              </a:rPr>
              <a:t>t</a:t>
            </a:r>
            <a:r>
              <a:rPr lang="fr-FR" sz="2000" b="1" dirty="0">
                <a:latin typeface="Courier New" panose="02070309020205020404" pitchFamily="49" charset="0"/>
                <a:cs typeface="Courier New" panose="02070309020205020404" pitchFamily="49" charset="0"/>
              </a:rPr>
              <a:t>)</a:t>
            </a:r>
            <a:r>
              <a:rPr lang="hu-HU" sz="2000" b="1" dirty="0">
                <a:latin typeface="Courier New" panose="02070309020205020404" pitchFamily="49" charset="0"/>
                <a:cs typeface="Courier New" panose="02070309020205020404" pitchFamily="49" charset="0"/>
              </a:rPr>
              <a:t> </a:t>
            </a:r>
            <a:r>
              <a:rPr lang="fr-FR" sz="2000" b="1" dirty="0">
                <a:solidFill>
                  <a:srgbClr val="00B050"/>
                </a:solidFill>
                <a:latin typeface="Courier New" panose="02070309020205020404" pitchFamily="49" charset="0"/>
                <a:cs typeface="Courier New" panose="02070309020205020404" pitchFamily="49" charset="0"/>
              </a:rPr>
              <a:t>* Polar(2,t)</a:t>
            </a:r>
            <a:r>
              <a:rPr lang="fr-FR" sz="2000" b="1" dirty="0">
                <a:latin typeface="Courier New" panose="02070309020205020404" pitchFamily="49" charset="0"/>
                <a:cs typeface="Courier New" panose="02070309020205020404" pitchFamily="49" charset="0"/>
              </a:rPr>
              <a:t> </a:t>
            </a:r>
            <a:r>
              <a:rPr lang="fr-FR" sz="2000" b="1" dirty="0">
                <a:solidFill>
                  <a:srgbClr val="FF0000"/>
                </a:solidFill>
                <a:latin typeface="Courier New" panose="02070309020205020404" pitchFamily="49" charset="0"/>
                <a:cs typeface="Courier New" panose="02070309020205020404" pitchFamily="49" charset="0"/>
              </a:rPr>
              <a:t>+</a:t>
            </a:r>
            <a:r>
              <a:rPr lang="fr-FR" sz="2000" b="1" dirty="0">
                <a:latin typeface="Courier New" panose="02070309020205020404" pitchFamily="49" charset="0"/>
                <a:cs typeface="Courier New" panose="02070309020205020404" pitchFamily="49" charset="0"/>
              </a:rPr>
              <a:t> </a:t>
            </a:r>
            <a:r>
              <a:rPr lang="fr-FR" sz="2000" b="1" dirty="0">
                <a:solidFill>
                  <a:srgbClr val="FF0000"/>
                </a:solidFill>
                <a:latin typeface="Courier New" panose="02070309020205020404" pitchFamily="49" charset="0"/>
                <a:cs typeface="Courier New" panose="02070309020205020404" pitchFamily="49" charset="0"/>
              </a:rPr>
              <a:t>pivo</a:t>
            </a:r>
            <a:r>
              <a:rPr lang="hu-HU" sz="2000" b="1" dirty="0">
                <a:solidFill>
                  <a:srgbClr val="FF0000"/>
                </a:solidFill>
                <a:latin typeface="Courier New" panose="02070309020205020404" pitchFamily="49" charset="0"/>
                <a:cs typeface="Courier New" panose="02070309020205020404" pitchFamily="49" charset="0"/>
              </a:rPr>
              <a:t>t</a:t>
            </a:r>
            <a:r>
              <a:rPr lang="hu-HU" sz="2000" b="1" dirty="0">
                <a:latin typeface="Courier New" panose="02070309020205020404" pitchFamily="49" charset="0"/>
                <a:cs typeface="Courier New" panose="02070309020205020404" pitchFamily="49" charset="0"/>
              </a:rPr>
              <a:t>)</a:t>
            </a:r>
            <a:r>
              <a:rPr lang="fr-FR" sz="2000" b="1" dirty="0">
                <a:latin typeface="Courier New" panose="02070309020205020404" pitchFamily="49" charset="0"/>
                <a:cs typeface="Courier New" panose="02070309020205020404" pitchFamily="49" charset="0"/>
              </a:rPr>
              <a:t> </a:t>
            </a:r>
            <a:r>
              <a:rPr lang="fr-FR" sz="2000" b="1" dirty="0">
                <a:solidFill>
                  <a:srgbClr val="0070C0"/>
                </a:solidFill>
                <a:latin typeface="Courier New" panose="02070309020205020404" pitchFamily="49" charset="0"/>
                <a:cs typeface="Courier New" panose="02070309020205020404" pitchFamily="49" charset="0"/>
              </a:rPr>
              <a:t>+ </a:t>
            </a:r>
            <a:r>
              <a:rPr lang="fr-FR" sz="2000" b="1" dirty="0" smtClean="0">
                <a:solidFill>
                  <a:srgbClr val="0070C0"/>
                </a:solidFill>
                <a:latin typeface="Courier New" panose="02070309020205020404" pitchFamily="49" charset="0"/>
                <a:cs typeface="Courier New" panose="02070309020205020404" pitchFamily="49" charset="0"/>
              </a:rPr>
              <a:t>Complex(2,3</a:t>
            </a:r>
            <a:r>
              <a:rPr lang="fr-FR" sz="2000" b="1" dirty="0">
                <a:solidFill>
                  <a:srgbClr val="0070C0"/>
                </a:solidFill>
                <a:latin typeface="Courier New" panose="02070309020205020404" pitchFamily="49" charset="0"/>
                <a:cs typeface="Courier New" panose="02070309020205020404" pitchFamily="49" charset="0"/>
              </a:rPr>
              <a:t>)</a:t>
            </a:r>
            <a:r>
              <a:rPr lang="fr-FR" sz="2000" b="1" dirty="0">
                <a:latin typeface="Courier New" panose="02070309020205020404" pitchFamily="49" charset="0"/>
                <a:cs typeface="Courier New" panose="02070309020205020404" pitchFamily="49" charset="0"/>
              </a:rPr>
              <a:t>) </a:t>
            </a:r>
            <a:r>
              <a:rPr lang="fr-FR" sz="2000" b="1" dirty="0" smtClean="0">
                <a:solidFill>
                  <a:srgbClr val="D60093"/>
                </a:solidFill>
                <a:latin typeface="Courier New" panose="02070309020205020404" pitchFamily="49" charset="0"/>
                <a:cs typeface="Courier New" panose="02070309020205020404" pitchFamily="49" charset="0"/>
              </a:rPr>
              <a:t>* </a:t>
            </a:r>
            <a:r>
              <a:rPr lang="fr-FR" sz="2000" b="1" dirty="0">
                <a:solidFill>
                  <a:srgbClr val="D60093"/>
                </a:solidFill>
                <a:latin typeface="Courier New" panose="02070309020205020404" pitchFamily="49" charset="0"/>
                <a:cs typeface="Courier New" panose="02070309020205020404" pitchFamily="49" charset="0"/>
              </a:rPr>
              <a:t>Polar(0.8</a:t>
            </a:r>
            <a:r>
              <a:rPr lang="fr-FR" sz="2000" b="1" dirty="0" smtClean="0">
                <a:solidFill>
                  <a:srgbClr val="D60093"/>
                </a:solidFill>
                <a:latin typeface="Courier New" panose="02070309020205020404" pitchFamily="49" charset="0"/>
                <a:cs typeface="Courier New" panose="02070309020205020404" pitchFamily="49" charset="0"/>
              </a:rPr>
              <a:t>,-</a:t>
            </a:r>
            <a:r>
              <a:rPr lang="fr-FR" sz="2000" b="1" dirty="0">
                <a:solidFill>
                  <a:srgbClr val="D60093"/>
                </a:solidFill>
                <a:latin typeface="Courier New" panose="02070309020205020404" pitchFamily="49" charset="0"/>
                <a:cs typeface="Courier New" panose="02070309020205020404" pitchFamily="49" charset="0"/>
              </a:rPr>
              <a:t>t/2)</a:t>
            </a:r>
            <a:r>
              <a:rPr lang="fr-FR" sz="2000" b="1" dirty="0">
                <a:latin typeface="Courier New" panose="02070309020205020404" pitchFamily="49" charset="0"/>
                <a:cs typeface="Courier New" panose="02070309020205020404" pitchFamily="49" charset="0"/>
              </a:rPr>
              <a:t>;</a:t>
            </a:r>
          </a:p>
        </p:txBody>
      </p:sp>
      <p:sp>
        <p:nvSpPr>
          <p:cNvPr id="5" name="Akciógomb: Tovább vagy Következő 4">
            <a:hlinkClick r:id="rId3" action="ppaction://hlinkfile" highlightClick="1"/>
          </p:cNvPr>
          <p:cNvSpPr/>
          <p:nvPr/>
        </p:nvSpPr>
        <p:spPr>
          <a:xfrm>
            <a:off x="371364" y="6170748"/>
            <a:ext cx="756084" cy="5503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043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És 3D-ben?</a:t>
            </a:r>
            <a:endParaRPr lang="en-US" dirty="0">
              <a:solidFill>
                <a:srgbClr val="FF0000"/>
              </a:solidFill>
            </a:endParaRPr>
          </a:p>
        </p:txBody>
      </p:sp>
      <mc:AlternateContent xmlns:mc="http://schemas.openxmlformats.org/markup-compatibility/2006">
        <mc:Choice xmlns:a14="http://schemas.microsoft.com/office/drawing/2010/main" Requires="a14">
          <p:sp>
            <p:nvSpPr>
              <p:cNvPr id="3" name="Tartalom helye 2"/>
              <p:cNvSpPr>
                <a:spLocks noGrp="1"/>
              </p:cNvSpPr>
              <p:nvPr>
                <p:ph idx="1"/>
              </p:nvPr>
            </p:nvSpPr>
            <p:spPr/>
            <p:txBody>
              <a:bodyPr/>
              <a:lstStyle/>
              <a:p>
                <a:r>
                  <a:rPr lang="hu-HU" dirty="0" smtClean="0"/>
                  <a:t>Eltolás, skálázás (összeadás, skalárral szorzás) tetszőleges dimenzióban általánosítható.</a:t>
                </a:r>
              </a:p>
              <a:p>
                <a:r>
                  <a:rPr lang="hu-HU" dirty="0" smtClean="0"/>
                  <a:t>Forgatás?</a:t>
                </a:r>
              </a:p>
              <a:p>
                <a:pPr lvl="1"/>
                <a:r>
                  <a:rPr lang="hu-HU" dirty="0" smtClean="0"/>
                  <a:t>Ha lineáris művelet, akkor mátrixszal megadható: </a:t>
                </a:r>
                <a14:m>
                  <m:oMath xmlns:m="http://schemas.openxmlformats.org/officeDocument/2006/math">
                    <m:r>
                      <a:rPr lang="en-US" altLang="hu-HU" b="1" i="1" dirty="0">
                        <a:solidFill>
                          <a:srgbClr val="7030A0"/>
                        </a:solidFill>
                        <a:latin typeface="Cambria Math"/>
                        <a:sym typeface="Symbol" pitchFamily="18" charset="2"/>
                      </a:rPr>
                      <m:t>𝒓</m:t>
                    </m:r>
                    <m:r>
                      <a:rPr lang="en-US" altLang="hu-HU" i="1" dirty="0">
                        <a:solidFill>
                          <a:srgbClr val="7030A0"/>
                        </a:solidFill>
                        <a:latin typeface="Cambria Math"/>
                        <a:sym typeface="Symbol" pitchFamily="18" charset="2"/>
                      </a:rPr>
                      <m:t>’</m:t>
                    </m:r>
                    <m:r>
                      <a:rPr lang="en-US" altLang="hu-HU" i="1" dirty="0">
                        <a:latin typeface="Cambria Math"/>
                        <a:sym typeface="Symbol" pitchFamily="18" charset="2"/>
                      </a:rPr>
                      <m:t>=</m:t>
                    </m:r>
                    <m:r>
                      <a:rPr lang="hu-HU" altLang="hu-HU" b="1" i="1" dirty="0" smtClean="0">
                        <a:latin typeface="Cambria Math"/>
                        <a:sym typeface="Symbol" pitchFamily="18" charset="2"/>
                      </a:rPr>
                      <m:t>𝑹</m:t>
                    </m:r>
                    <m:d>
                      <m:dPr>
                        <m:ctrlPr>
                          <a:rPr lang="en-US" altLang="hu-HU" b="1" i="1" dirty="0">
                            <a:latin typeface="Cambria Math"/>
                            <a:sym typeface="Symbol" pitchFamily="18" charset="2"/>
                          </a:rPr>
                        </m:ctrlPr>
                      </m:dPr>
                      <m:e>
                        <m:r>
                          <a:rPr lang="hu-HU" altLang="hu-HU" b="1" i="1" dirty="0" smtClean="0">
                            <a:latin typeface="Cambria Math"/>
                            <a:sym typeface="Symbol" pitchFamily="18" charset="2"/>
                          </a:rPr>
                          <m:t>𝒓</m:t>
                        </m:r>
                      </m:e>
                    </m:d>
                  </m:oMath>
                </a14:m>
                <a:endParaRPr lang="hu-HU" altLang="hu-HU" dirty="0" smtClean="0">
                  <a:sym typeface="Symbol" pitchFamily="18" charset="2"/>
                </a:endParaRPr>
              </a:p>
              <a:p>
                <a:pPr lvl="1"/>
                <a:endParaRPr lang="hu-HU" dirty="0" smtClean="0"/>
              </a:p>
            </p:txBody>
          </p:sp>
        </mc:Choice>
        <mc:Fallback>
          <p:sp>
            <p:nvSpPr>
              <p:cNvPr id="3" name="Tartalom helye 2"/>
              <p:cNvSpPr>
                <a:spLocks noGrp="1" noRot="1" noChangeAspect="1" noMove="1" noResize="1" noEditPoints="1" noAdjustHandles="1" noChangeArrowheads="1" noChangeShapeType="1" noTextEdit="1"/>
              </p:cNvSpPr>
              <p:nvPr>
                <p:ph idx="1"/>
              </p:nvPr>
            </p:nvSpPr>
            <p:spPr>
              <a:blipFill rotWithShape="1">
                <a:blip r:embed="rId2"/>
                <a:stretch>
                  <a:fillRect l="-1222" t="-17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Szövegdoboz 3"/>
              <p:cNvSpPr txBox="1"/>
              <p:nvPr/>
            </p:nvSpPr>
            <p:spPr>
              <a:xfrm>
                <a:off x="1415480" y="3861048"/>
                <a:ext cx="9505807"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en-US" altLang="hu-HU" sz="2800" b="0" i="1" dirty="0" smtClean="0">
                              <a:solidFill>
                                <a:schemeClr val="tx1"/>
                              </a:solidFill>
                              <a:latin typeface="Cambria Math"/>
                              <a:sym typeface="Symbol" pitchFamily="18" charset="2"/>
                            </a:rPr>
                          </m:ctrlPr>
                        </m:sSupPr>
                        <m:e>
                          <m:r>
                            <a:rPr lang="hu-HU" altLang="hu-HU" sz="2800" b="0" i="1" dirty="0" smtClean="0">
                              <a:solidFill>
                                <a:schemeClr val="tx1"/>
                              </a:solidFill>
                              <a:latin typeface="Cambria Math"/>
                              <a:sym typeface="Symbol" pitchFamily="18" charset="2"/>
                            </a:rPr>
                            <m:t>𝑥</m:t>
                          </m:r>
                        </m:e>
                        <m:sup>
                          <m:r>
                            <a:rPr lang="en-US" altLang="hu-HU" sz="2800" b="0" i="1" dirty="0" smtClean="0">
                              <a:solidFill>
                                <a:schemeClr val="tx1"/>
                              </a:solidFill>
                              <a:latin typeface="Cambria Math"/>
                              <a:sym typeface="Symbol" pitchFamily="18" charset="2"/>
                            </a:rPr>
                            <m:t>′</m:t>
                          </m:r>
                        </m:sup>
                      </m:sSup>
                      <m:r>
                        <a:rPr lang="hu-HU" altLang="hu-HU" sz="2800" b="1" i="1" dirty="0" smtClean="0">
                          <a:solidFill>
                            <a:schemeClr val="tx1"/>
                          </a:solidFill>
                          <a:latin typeface="Cambria Math"/>
                          <a:sym typeface="Symbol" pitchFamily="18" charset="2"/>
                        </a:rPr>
                        <m:t>𝒊</m:t>
                      </m:r>
                      <m:r>
                        <a:rPr lang="hu-HU" altLang="hu-HU" sz="2800" b="0" i="1" dirty="0" smtClean="0">
                          <a:solidFill>
                            <a:schemeClr val="tx1"/>
                          </a:solidFill>
                          <a:latin typeface="Cambria Math"/>
                          <a:sym typeface="Symbol" pitchFamily="18" charset="2"/>
                        </a:rPr>
                        <m:t>+</m:t>
                      </m:r>
                      <m:sSup>
                        <m:sSupPr>
                          <m:ctrlPr>
                            <a:rPr lang="en-US" altLang="hu-HU" sz="2800" b="0" i="1" dirty="0" smtClean="0">
                              <a:solidFill>
                                <a:schemeClr val="tx1"/>
                              </a:solidFill>
                              <a:latin typeface="Cambria Math"/>
                              <a:sym typeface="Symbol" pitchFamily="18" charset="2"/>
                            </a:rPr>
                          </m:ctrlPr>
                        </m:sSupPr>
                        <m:e>
                          <m:r>
                            <a:rPr lang="hu-HU" altLang="hu-HU" sz="2800" b="0" i="1" dirty="0" smtClean="0">
                              <a:solidFill>
                                <a:schemeClr val="tx1"/>
                              </a:solidFill>
                              <a:latin typeface="Cambria Math"/>
                              <a:sym typeface="Symbol" pitchFamily="18" charset="2"/>
                            </a:rPr>
                            <m:t>𝑦</m:t>
                          </m:r>
                        </m:e>
                        <m:sup>
                          <m:r>
                            <a:rPr lang="en-US" altLang="hu-HU" sz="2800" b="0" i="1" dirty="0" smtClean="0">
                              <a:solidFill>
                                <a:schemeClr val="tx1"/>
                              </a:solidFill>
                              <a:latin typeface="Cambria Math"/>
                              <a:sym typeface="Symbol" pitchFamily="18" charset="2"/>
                            </a:rPr>
                            <m:t>′</m:t>
                          </m:r>
                        </m:sup>
                      </m:sSup>
                      <m:r>
                        <a:rPr lang="en-US" altLang="hu-HU" sz="2800" b="1" i="1" dirty="0" smtClean="0">
                          <a:solidFill>
                            <a:schemeClr val="tx1"/>
                          </a:solidFill>
                          <a:latin typeface="Cambria Math"/>
                          <a:sym typeface="Symbol" pitchFamily="18" charset="2"/>
                        </a:rPr>
                        <m:t>𝒋</m:t>
                      </m:r>
                      <m:r>
                        <a:rPr lang="en-US" altLang="hu-HU" sz="2800" b="0" i="1" dirty="0" smtClean="0">
                          <a:solidFill>
                            <a:schemeClr val="tx1"/>
                          </a:solidFill>
                          <a:latin typeface="Cambria Math"/>
                          <a:sym typeface="Symbol" pitchFamily="18" charset="2"/>
                        </a:rPr>
                        <m:t>+</m:t>
                      </m:r>
                      <m:sSup>
                        <m:sSupPr>
                          <m:ctrlPr>
                            <a:rPr lang="en-US" altLang="hu-HU" sz="2800" b="0" i="1" dirty="0" smtClean="0">
                              <a:solidFill>
                                <a:schemeClr val="tx1"/>
                              </a:solidFill>
                              <a:latin typeface="Cambria Math"/>
                              <a:sym typeface="Symbol" pitchFamily="18" charset="2"/>
                            </a:rPr>
                          </m:ctrlPr>
                        </m:sSupPr>
                        <m:e>
                          <m:r>
                            <a:rPr lang="en-US" altLang="hu-HU" sz="2800" b="0" i="1" dirty="0" smtClean="0">
                              <a:solidFill>
                                <a:schemeClr val="tx1"/>
                              </a:solidFill>
                              <a:latin typeface="Cambria Math"/>
                              <a:sym typeface="Symbol" pitchFamily="18" charset="2"/>
                            </a:rPr>
                            <m:t>𝑧</m:t>
                          </m:r>
                        </m:e>
                        <m:sup>
                          <m:r>
                            <a:rPr lang="en-US" altLang="hu-HU" sz="2800" b="0" i="1" dirty="0" smtClean="0">
                              <a:solidFill>
                                <a:schemeClr val="tx1"/>
                              </a:solidFill>
                              <a:latin typeface="Cambria Math"/>
                              <a:sym typeface="Symbol" pitchFamily="18" charset="2"/>
                            </a:rPr>
                            <m:t>′</m:t>
                          </m:r>
                        </m:sup>
                      </m:sSup>
                      <m:r>
                        <a:rPr lang="en-US" altLang="hu-HU" sz="2800" b="1" i="1" dirty="0" smtClean="0">
                          <a:solidFill>
                            <a:schemeClr val="tx1"/>
                          </a:solidFill>
                          <a:latin typeface="Cambria Math"/>
                          <a:sym typeface="Symbol" pitchFamily="18" charset="2"/>
                        </a:rPr>
                        <m:t>𝒌</m:t>
                      </m:r>
                      <m:r>
                        <a:rPr lang="en-US" altLang="hu-HU" sz="2800" i="1" dirty="0">
                          <a:solidFill>
                            <a:schemeClr val="tx1"/>
                          </a:solidFill>
                          <a:latin typeface="Cambria Math"/>
                          <a:sym typeface="Symbol" pitchFamily="18" charset="2"/>
                        </a:rPr>
                        <m:t>=</m:t>
                      </m:r>
                      <m:r>
                        <a:rPr lang="hu-HU" altLang="hu-HU" sz="2800" b="1" i="1" dirty="0">
                          <a:latin typeface="Cambria Math"/>
                          <a:sym typeface="Symbol" pitchFamily="18" charset="2"/>
                        </a:rPr>
                        <m:t>𝑹</m:t>
                      </m:r>
                      <m:d>
                        <m:dPr>
                          <m:ctrlPr>
                            <a:rPr lang="en-US" altLang="hu-HU" sz="2800" b="1" i="1" dirty="0">
                              <a:latin typeface="Cambria Math"/>
                              <a:sym typeface="Symbol" pitchFamily="18" charset="2"/>
                            </a:rPr>
                          </m:ctrlPr>
                        </m:dPr>
                        <m:e>
                          <m:r>
                            <a:rPr lang="en-US" altLang="hu-HU" sz="2800" b="0" i="1" dirty="0" smtClean="0">
                              <a:latin typeface="Cambria Math"/>
                              <a:sym typeface="Symbol" pitchFamily="18" charset="2"/>
                            </a:rPr>
                            <m:t>𝑥</m:t>
                          </m:r>
                          <m:r>
                            <a:rPr lang="hu-HU" altLang="hu-HU" sz="2800" b="1" i="1" dirty="0">
                              <a:latin typeface="Cambria Math"/>
                              <a:sym typeface="Symbol" pitchFamily="18" charset="2"/>
                            </a:rPr>
                            <m:t>𝒊</m:t>
                          </m:r>
                          <m:r>
                            <a:rPr lang="hu-HU" altLang="hu-HU" sz="2800" i="1" dirty="0">
                              <a:latin typeface="Cambria Math"/>
                              <a:sym typeface="Symbol" pitchFamily="18" charset="2"/>
                            </a:rPr>
                            <m:t>+</m:t>
                          </m:r>
                          <m:r>
                            <a:rPr lang="en-US" altLang="hu-HU" sz="2800" b="0" i="1" dirty="0" smtClean="0">
                              <a:latin typeface="Cambria Math"/>
                              <a:sym typeface="Symbol" pitchFamily="18" charset="2"/>
                            </a:rPr>
                            <m:t>𝑦</m:t>
                          </m:r>
                          <m:r>
                            <a:rPr lang="en-US" altLang="hu-HU" sz="2800" b="1" i="1" dirty="0">
                              <a:latin typeface="Cambria Math"/>
                              <a:sym typeface="Symbol" pitchFamily="18" charset="2"/>
                            </a:rPr>
                            <m:t>𝒋</m:t>
                          </m:r>
                          <m:r>
                            <a:rPr lang="en-US" altLang="hu-HU" sz="2800" i="1" dirty="0">
                              <a:latin typeface="Cambria Math"/>
                              <a:sym typeface="Symbol" pitchFamily="18" charset="2"/>
                            </a:rPr>
                            <m:t>+</m:t>
                          </m:r>
                          <m:r>
                            <a:rPr lang="en-US" altLang="hu-HU" sz="2800" b="0" i="1" dirty="0" smtClean="0">
                              <a:latin typeface="Cambria Math"/>
                              <a:sym typeface="Symbol" pitchFamily="18" charset="2"/>
                            </a:rPr>
                            <m:t>𝑧</m:t>
                          </m:r>
                          <m:r>
                            <a:rPr lang="en-US" altLang="hu-HU" sz="2800" b="1" i="1" dirty="0">
                              <a:latin typeface="Cambria Math"/>
                              <a:sym typeface="Symbol" pitchFamily="18" charset="2"/>
                            </a:rPr>
                            <m:t>𝒌</m:t>
                          </m:r>
                        </m:e>
                      </m:d>
                      <m:r>
                        <a:rPr lang="en-US" altLang="hu-HU" sz="2800" b="1" i="1" dirty="0" smtClean="0">
                          <a:latin typeface="Cambria Math"/>
                          <a:sym typeface="Symbol" pitchFamily="18" charset="2"/>
                        </a:rPr>
                        <m:t>=</m:t>
                      </m:r>
                      <m:r>
                        <a:rPr lang="en-US" altLang="hu-HU" sz="2800" b="0" i="1" dirty="0" smtClean="0">
                          <a:latin typeface="Cambria Math"/>
                          <a:sym typeface="Symbol" pitchFamily="18" charset="2"/>
                        </a:rPr>
                        <m:t>𝑥</m:t>
                      </m:r>
                      <m:r>
                        <a:rPr lang="hu-HU" altLang="hu-HU" sz="2800" b="1" i="1" dirty="0">
                          <a:latin typeface="Cambria Math"/>
                          <a:sym typeface="Symbol" pitchFamily="18" charset="2"/>
                        </a:rPr>
                        <m:t>𝑹</m:t>
                      </m:r>
                      <m:d>
                        <m:dPr>
                          <m:ctrlPr>
                            <a:rPr lang="en-US" altLang="hu-HU" sz="2800" i="1" dirty="0">
                              <a:latin typeface="Cambria Math"/>
                              <a:sym typeface="Symbol" pitchFamily="18" charset="2"/>
                            </a:rPr>
                          </m:ctrlPr>
                        </m:dPr>
                        <m:e>
                          <m:r>
                            <a:rPr lang="hu-HU" altLang="hu-HU" sz="2800" b="1" i="1" dirty="0">
                              <a:latin typeface="Cambria Math"/>
                              <a:sym typeface="Symbol" pitchFamily="18" charset="2"/>
                            </a:rPr>
                            <m:t>𝒊</m:t>
                          </m:r>
                        </m:e>
                      </m:d>
                      <m:r>
                        <a:rPr lang="en-US" altLang="hu-HU" sz="2800" b="0" i="1" dirty="0" smtClean="0">
                          <a:latin typeface="Cambria Math"/>
                          <a:sym typeface="Symbol" pitchFamily="18" charset="2"/>
                        </a:rPr>
                        <m:t>+</m:t>
                      </m:r>
                      <m:r>
                        <a:rPr lang="en-US" altLang="hu-HU" sz="2800" b="0" i="1" dirty="0" smtClean="0">
                          <a:latin typeface="Cambria Math"/>
                          <a:sym typeface="Symbol" pitchFamily="18" charset="2"/>
                        </a:rPr>
                        <m:t>𝑦</m:t>
                      </m:r>
                      <m:r>
                        <a:rPr lang="hu-HU" altLang="hu-HU" sz="2800" b="1" i="1" dirty="0">
                          <a:latin typeface="Cambria Math"/>
                          <a:sym typeface="Symbol" pitchFamily="18" charset="2"/>
                        </a:rPr>
                        <m:t>𝑹</m:t>
                      </m:r>
                      <m:d>
                        <m:dPr>
                          <m:ctrlPr>
                            <a:rPr lang="en-US" altLang="hu-HU" sz="2800" i="1" dirty="0">
                              <a:latin typeface="Cambria Math"/>
                              <a:sym typeface="Symbol" pitchFamily="18" charset="2"/>
                            </a:rPr>
                          </m:ctrlPr>
                        </m:dPr>
                        <m:e>
                          <m:r>
                            <a:rPr lang="hu-HU" altLang="hu-HU" sz="2800" b="1" i="1" dirty="0">
                              <a:latin typeface="Cambria Math"/>
                              <a:sym typeface="Symbol" pitchFamily="18" charset="2"/>
                            </a:rPr>
                            <m:t>𝒊</m:t>
                          </m:r>
                        </m:e>
                      </m:d>
                      <m:r>
                        <a:rPr lang="en-US" altLang="hu-HU" sz="2800" b="1" i="1" dirty="0" smtClean="0">
                          <a:latin typeface="Cambria Math"/>
                          <a:sym typeface="Symbol" pitchFamily="18" charset="2"/>
                        </a:rPr>
                        <m:t>+</m:t>
                      </m:r>
                      <m:r>
                        <a:rPr lang="en-US" altLang="hu-HU" sz="2800" b="0" i="1" dirty="0" smtClean="0">
                          <a:latin typeface="Cambria Math"/>
                          <a:sym typeface="Symbol" pitchFamily="18" charset="2"/>
                        </a:rPr>
                        <m:t>𝑧</m:t>
                      </m:r>
                      <m:r>
                        <a:rPr lang="hu-HU" altLang="hu-HU" sz="2800" b="1" i="1" dirty="0">
                          <a:latin typeface="Cambria Math"/>
                          <a:sym typeface="Symbol" pitchFamily="18" charset="2"/>
                        </a:rPr>
                        <m:t>𝑹</m:t>
                      </m:r>
                      <m:d>
                        <m:dPr>
                          <m:ctrlPr>
                            <a:rPr lang="en-US" altLang="hu-HU" sz="2800" i="1" dirty="0">
                              <a:latin typeface="Cambria Math"/>
                              <a:sym typeface="Symbol" pitchFamily="18" charset="2"/>
                            </a:rPr>
                          </m:ctrlPr>
                        </m:dPr>
                        <m:e>
                          <m:r>
                            <a:rPr lang="en-US" altLang="hu-HU" sz="2800" b="1" i="1" dirty="0" smtClean="0">
                              <a:latin typeface="Cambria Math"/>
                              <a:sym typeface="Symbol" pitchFamily="18" charset="2"/>
                            </a:rPr>
                            <m:t>𝒌</m:t>
                          </m:r>
                        </m:e>
                      </m:d>
                    </m:oMath>
                  </m:oMathPara>
                </a14:m>
                <a:endParaRPr lang="en-US" dirty="0"/>
              </a:p>
            </p:txBody>
          </p:sp>
        </mc:Choice>
        <mc:Fallback>
          <p:sp>
            <p:nvSpPr>
              <p:cNvPr id="4" name="Szövegdoboz 3"/>
              <p:cNvSpPr txBox="1">
                <a:spLocks noRot="1" noChangeAspect="1" noMove="1" noResize="1" noEditPoints="1" noAdjustHandles="1" noChangeArrowheads="1" noChangeShapeType="1" noTextEdit="1"/>
              </p:cNvSpPr>
              <p:nvPr/>
            </p:nvSpPr>
            <p:spPr>
              <a:xfrm>
                <a:off x="1415480" y="3861048"/>
                <a:ext cx="9505807"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églalap 5"/>
              <p:cNvSpPr/>
              <p:nvPr/>
            </p:nvSpPr>
            <p:spPr>
              <a:xfrm>
                <a:off x="5756677" y="4893326"/>
                <a:ext cx="3875868" cy="1266180"/>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m>
                            <m:mPr>
                              <m:mcs>
                                <m:mc>
                                  <m:mcPr>
                                    <m:count m:val="3"/>
                                    <m:mcJc m:val="center"/>
                                  </m:mcPr>
                                </m:mc>
                              </m:mcs>
                              <m:ctrlPr>
                                <a:rPr lang="en-US" sz="2400" b="0" i="1">
                                  <a:latin typeface="Cambria Math"/>
                                </a:rPr>
                              </m:ctrlPr>
                            </m:mPr>
                            <m:mr>
                              <m:e>
                                <m:r>
                                  <a:rPr lang="hu-HU" altLang="hu-HU" sz="2400" i="1" dirty="0">
                                    <a:latin typeface="Cambria Math"/>
                                    <a:sym typeface="Symbol" pitchFamily="18" charset="2"/>
                                  </a:rPr>
                                  <m:t>𝑹</m:t>
                                </m:r>
                                <m:d>
                                  <m:dPr>
                                    <m:ctrlPr>
                                      <a:rPr lang="en-US" altLang="hu-HU" sz="2400" i="1" dirty="0">
                                        <a:latin typeface="Cambria Math"/>
                                        <a:sym typeface="Symbol" pitchFamily="18" charset="2"/>
                                      </a:rPr>
                                    </m:ctrlPr>
                                  </m:dPr>
                                  <m:e>
                                    <m:r>
                                      <a:rPr lang="hu-HU" altLang="hu-HU" sz="2400" i="1" dirty="0">
                                        <a:latin typeface="Cambria Math"/>
                                        <a:sym typeface="Symbol" pitchFamily="18" charset="2"/>
                                      </a:rPr>
                                      <m:t>𝒊</m:t>
                                    </m:r>
                                  </m:e>
                                </m:d>
                                <m:r>
                                  <a:rPr lang="en-US" altLang="hu-HU" sz="2400" b="0" i="1" dirty="0" smtClean="0">
                                    <a:latin typeface="Cambria Math"/>
                                    <a:sym typeface="Symbol" pitchFamily="18" charset="2"/>
                                  </a:rPr>
                                  <m:t>.</m:t>
                                </m:r>
                                <m:r>
                                  <a:rPr lang="en-US" altLang="hu-HU" sz="2400" b="0" i="1" dirty="0" smtClean="0">
                                    <a:latin typeface="Cambria Math"/>
                                    <a:sym typeface="Symbol" pitchFamily="18" charset="2"/>
                                  </a:rPr>
                                  <m:t>𝑥</m:t>
                                </m:r>
                              </m:e>
                              <m:e>
                                <m:r>
                                  <a:rPr lang="hu-HU" altLang="hu-HU" sz="2400" i="1" dirty="0">
                                    <a:latin typeface="Cambria Math"/>
                                    <a:sym typeface="Symbol" pitchFamily="18" charset="2"/>
                                  </a:rPr>
                                  <m:t>𝑹</m:t>
                                </m:r>
                                <m:d>
                                  <m:dPr>
                                    <m:ctrlPr>
                                      <a:rPr lang="en-US" altLang="hu-HU" sz="2400" i="1" dirty="0">
                                        <a:latin typeface="Cambria Math"/>
                                        <a:sym typeface="Symbol" pitchFamily="18" charset="2"/>
                                      </a:rPr>
                                    </m:ctrlPr>
                                  </m:dPr>
                                  <m:e>
                                    <m:r>
                                      <a:rPr lang="hu-HU" altLang="hu-HU" sz="2400" i="1" dirty="0">
                                        <a:latin typeface="Cambria Math"/>
                                        <a:sym typeface="Symbol" pitchFamily="18" charset="2"/>
                                      </a:rPr>
                                      <m:t>𝒊</m:t>
                                    </m:r>
                                  </m:e>
                                </m:d>
                                <m:r>
                                  <a:rPr lang="en-US" altLang="hu-HU" sz="2400" b="0" i="1" dirty="0">
                                    <a:latin typeface="Cambria Math"/>
                                    <a:sym typeface="Symbol" pitchFamily="18" charset="2"/>
                                  </a:rPr>
                                  <m:t>.</m:t>
                                </m:r>
                                <m:r>
                                  <a:rPr lang="en-US" altLang="hu-HU" sz="2400" b="0" i="1" dirty="0" smtClean="0">
                                    <a:latin typeface="Cambria Math"/>
                                    <a:sym typeface="Symbol" pitchFamily="18" charset="2"/>
                                  </a:rPr>
                                  <m:t>𝑦</m:t>
                                </m:r>
                              </m:e>
                              <m:e>
                                <m:r>
                                  <a:rPr lang="hu-HU" altLang="hu-HU" sz="2400" i="1" dirty="0">
                                    <a:latin typeface="Cambria Math"/>
                                    <a:sym typeface="Symbol" pitchFamily="18" charset="2"/>
                                  </a:rPr>
                                  <m:t>𝑹</m:t>
                                </m:r>
                                <m:d>
                                  <m:dPr>
                                    <m:ctrlPr>
                                      <a:rPr lang="en-US" altLang="hu-HU" sz="2400" i="1" dirty="0">
                                        <a:latin typeface="Cambria Math"/>
                                        <a:sym typeface="Symbol" pitchFamily="18" charset="2"/>
                                      </a:rPr>
                                    </m:ctrlPr>
                                  </m:dPr>
                                  <m:e>
                                    <m:r>
                                      <a:rPr lang="hu-HU" altLang="hu-HU" sz="2400" i="1" dirty="0">
                                        <a:latin typeface="Cambria Math"/>
                                        <a:sym typeface="Symbol" pitchFamily="18" charset="2"/>
                                      </a:rPr>
                                      <m:t>𝒊</m:t>
                                    </m:r>
                                  </m:e>
                                </m:d>
                                <m:r>
                                  <a:rPr lang="en-US" altLang="hu-HU" sz="2400" b="0" i="1" dirty="0">
                                    <a:latin typeface="Cambria Math"/>
                                    <a:sym typeface="Symbol" pitchFamily="18" charset="2"/>
                                  </a:rPr>
                                  <m:t>.</m:t>
                                </m:r>
                                <m:r>
                                  <a:rPr lang="en-US" altLang="hu-HU" sz="2400" b="0" i="1" dirty="0" smtClean="0">
                                    <a:latin typeface="Cambria Math"/>
                                    <a:sym typeface="Symbol" pitchFamily="18" charset="2"/>
                                  </a:rPr>
                                  <m:t>𝑧</m:t>
                                </m:r>
                              </m:e>
                            </m:mr>
                            <m:mr>
                              <m:e>
                                <m:r>
                                  <a:rPr lang="hu-HU" altLang="hu-HU" sz="2400" i="1" dirty="0">
                                    <a:latin typeface="Cambria Math"/>
                                    <a:sym typeface="Symbol" pitchFamily="18" charset="2"/>
                                  </a:rPr>
                                  <m:t>𝑹</m:t>
                                </m:r>
                                <m:d>
                                  <m:dPr>
                                    <m:ctrlPr>
                                      <a:rPr lang="en-US" altLang="hu-HU" sz="2400" i="1" dirty="0" smtClean="0">
                                        <a:latin typeface="Cambria Math"/>
                                        <a:sym typeface="Symbol" pitchFamily="18" charset="2"/>
                                      </a:rPr>
                                    </m:ctrlPr>
                                  </m:dPr>
                                  <m:e>
                                    <m:r>
                                      <a:rPr lang="en-US" altLang="hu-HU" sz="2400" b="1" i="1" dirty="0" smtClean="0">
                                        <a:latin typeface="Cambria Math"/>
                                        <a:sym typeface="Symbol" pitchFamily="18" charset="2"/>
                                      </a:rPr>
                                      <m:t>𝒋</m:t>
                                    </m:r>
                                  </m:e>
                                </m:d>
                                <m:r>
                                  <a:rPr lang="en-US" altLang="hu-HU" sz="2400" b="0" i="1" dirty="0">
                                    <a:latin typeface="Cambria Math"/>
                                    <a:sym typeface="Symbol" pitchFamily="18" charset="2"/>
                                  </a:rPr>
                                  <m:t>.</m:t>
                                </m:r>
                                <m:r>
                                  <a:rPr lang="en-US" altLang="hu-HU" sz="2400" b="0" i="1" dirty="0">
                                    <a:latin typeface="Cambria Math"/>
                                    <a:sym typeface="Symbol" pitchFamily="18" charset="2"/>
                                  </a:rPr>
                                  <m:t>𝑥</m:t>
                                </m:r>
                              </m:e>
                              <m:e>
                                <m:r>
                                  <a:rPr lang="hu-HU" altLang="hu-HU" sz="2400" i="1" dirty="0">
                                    <a:latin typeface="Cambria Math"/>
                                    <a:sym typeface="Symbol" pitchFamily="18" charset="2"/>
                                  </a:rPr>
                                  <m:t>𝑹</m:t>
                                </m:r>
                                <m:d>
                                  <m:dPr>
                                    <m:ctrlPr>
                                      <a:rPr lang="en-US" altLang="hu-HU" sz="2400" i="1" dirty="0">
                                        <a:latin typeface="Cambria Math"/>
                                        <a:sym typeface="Symbol" pitchFamily="18" charset="2"/>
                                      </a:rPr>
                                    </m:ctrlPr>
                                  </m:dPr>
                                  <m:e>
                                    <m:r>
                                      <a:rPr lang="en-US" altLang="hu-HU" sz="2400" i="1" dirty="0">
                                        <a:latin typeface="Cambria Math"/>
                                        <a:sym typeface="Symbol" pitchFamily="18" charset="2"/>
                                      </a:rPr>
                                      <m:t>𝒋</m:t>
                                    </m:r>
                                  </m:e>
                                </m:d>
                                <m:r>
                                  <a:rPr lang="en-US" altLang="hu-HU" sz="2400" b="0" i="1" dirty="0">
                                    <a:latin typeface="Cambria Math"/>
                                    <a:sym typeface="Symbol" pitchFamily="18" charset="2"/>
                                  </a:rPr>
                                  <m:t>.</m:t>
                                </m:r>
                                <m:r>
                                  <a:rPr lang="en-US" altLang="hu-HU" sz="2400" b="0" i="1" dirty="0" smtClean="0">
                                    <a:latin typeface="Cambria Math"/>
                                    <a:sym typeface="Symbol" pitchFamily="18" charset="2"/>
                                  </a:rPr>
                                  <m:t>𝑦</m:t>
                                </m:r>
                              </m:e>
                              <m:e>
                                <m:r>
                                  <a:rPr lang="hu-HU" altLang="hu-HU" sz="2400" i="1" dirty="0">
                                    <a:latin typeface="Cambria Math"/>
                                    <a:sym typeface="Symbol" pitchFamily="18" charset="2"/>
                                  </a:rPr>
                                  <m:t>𝑹</m:t>
                                </m:r>
                                <m:d>
                                  <m:dPr>
                                    <m:ctrlPr>
                                      <a:rPr lang="en-US" altLang="hu-HU" sz="2400" i="1" dirty="0">
                                        <a:latin typeface="Cambria Math"/>
                                        <a:sym typeface="Symbol" pitchFamily="18" charset="2"/>
                                      </a:rPr>
                                    </m:ctrlPr>
                                  </m:dPr>
                                  <m:e>
                                    <m:r>
                                      <a:rPr lang="en-US" altLang="hu-HU" sz="2400" i="1" dirty="0">
                                        <a:latin typeface="Cambria Math"/>
                                        <a:sym typeface="Symbol" pitchFamily="18" charset="2"/>
                                      </a:rPr>
                                      <m:t>𝒋</m:t>
                                    </m:r>
                                  </m:e>
                                </m:d>
                                <m:r>
                                  <a:rPr lang="en-US" altLang="hu-HU" sz="2400" b="0" i="1" dirty="0">
                                    <a:latin typeface="Cambria Math"/>
                                    <a:sym typeface="Symbol" pitchFamily="18" charset="2"/>
                                  </a:rPr>
                                  <m:t>.</m:t>
                                </m:r>
                                <m:r>
                                  <a:rPr lang="en-US" altLang="hu-HU" sz="2400" b="0" i="1" dirty="0" smtClean="0">
                                    <a:latin typeface="Cambria Math"/>
                                    <a:sym typeface="Symbol" pitchFamily="18" charset="2"/>
                                  </a:rPr>
                                  <m:t>𝑧</m:t>
                                </m:r>
                              </m:e>
                            </m:mr>
                            <m:mr>
                              <m:e>
                                <m:r>
                                  <a:rPr lang="hu-HU" altLang="hu-HU" sz="2400" i="1" dirty="0">
                                    <a:latin typeface="Cambria Math"/>
                                    <a:sym typeface="Symbol" pitchFamily="18" charset="2"/>
                                  </a:rPr>
                                  <m:t>𝑹</m:t>
                                </m:r>
                                <m:d>
                                  <m:dPr>
                                    <m:ctrlPr>
                                      <a:rPr lang="en-US" altLang="hu-HU" sz="2400" i="1" dirty="0">
                                        <a:latin typeface="Cambria Math"/>
                                        <a:sym typeface="Symbol" pitchFamily="18" charset="2"/>
                                      </a:rPr>
                                    </m:ctrlPr>
                                  </m:dPr>
                                  <m:e>
                                    <m:r>
                                      <a:rPr lang="en-US" altLang="hu-HU" sz="2400" b="1" i="1" dirty="0" smtClean="0">
                                        <a:latin typeface="Cambria Math"/>
                                        <a:sym typeface="Symbol" pitchFamily="18" charset="2"/>
                                      </a:rPr>
                                      <m:t>𝒌</m:t>
                                    </m:r>
                                  </m:e>
                                </m:d>
                                <m:r>
                                  <a:rPr lang="en-US" altLang="hu-HU" sz="2400" b="0" i="1" dirty="0">
                                    <a:latin typeface="Cambria Math"/>
                                    <a:sym typeface="Symbol" pitchFamily="18" charset="2"/>
                                  </a:rPr>
                                  <m:t>.</m:t>
                                </m:r>
                                <m:r>
                                  <a:rPr lang="en-US" altLang="hu-HU" sz="2400" b="0" i="1" dirty="0">
                                    <a:latin typeface="Cambria Math"/>
                                    <a:sym typeface="Symbol" pitchFamily="18" charset="2"/>
                                  </a:rPr>
                                  <m:t>𝑥</m:t>
                                </m:r>
                              </m:e>
                              <m:e>
                                <m:r>
                                  <a:rPr lang="hu-HU" altLang="hu-HU" sz="2400" i="1" dirty="0">
                                    <a:latin typeface="Cambria Math"/>
                                    <a:sym typeface="Symbol" pitchFamily="18" charset="2"/>
                                  </a:rPr>
                                  <m:t>𝑹</m:t>
                                </m:r>
                                <m:d>
                                  <m:dPr>
                                    <m:ctrlPr>
                                      <a:rPr lang="en-US" altLang="hu-HU" sz="2400" i="1" dirty="0">
                                        <a:latin typeface="Cambria Math"/>
                                        <a:sym typeface="Symbol" pitchFamily="18" charset="2"/>
                                      </a:rPr>
                                    </m:ctrlPr>
                                  </m:dPr>
                                  <m:e>
                                    <m:r>
                                      <a:rPr lang="en-US" altLang="hu-HU" sz="2400" b="1" i="1" dirty="0" smtClean="0">
                                        <a:latin typeface="Cambria Math"/>
                                        <a:sym typeface="Symbol" pitchFamily="18" charset="2"/>
                                      </a:rPr>
                                      <m:t>𝒌</m:t>
                                    </m:r>
                                  </m:e>
                                </m:d>
                                <m:r>
                                  <a:rPr lang="en-US" altLang="hu-HU" sz="2400" b="0" i="1" dirty="0">
                                    <a:latin typeface="Cambria Math"/>
                                    <a:sym typeface="Symbol" pitchFamily="18" charset="2"/>
                                  </a:rPr>
                                  <m:t>.</m:t>
                                </m:r>
                                <m:r>
                                  <a:rPr lang="en-US" altLang="hu-HU" sz="2400" b="0" i="1" dirty="0">
                                    <a:latin typeface="Cambria Math"/>
                                    <a:sym typeface="Symbol" pitchFamily="18" charset="2"/>
                                  </a:rPr>
                                  <m:t>𝑥</m:t>
                                </m:r>
                              </m:e>
                              <m:e>
                                <m:r>
                                  <a:rPr lang="hu-HU" altLang="hu-HU" sz="2400" i="1" dirty="0">
                                    <a:latin typeface="Cambria Math"/>
                                    <a:sym typeface="Symbol" pitchFamily="18" charset="2"/>
                                  </a:rPr>
                                  <m:t>𝑹</m:t>
                                </m:r>
                                <m:d>
                                  <m:dPr>
                                    <m:ctrlPr>
                                      <a:rPr lang="en-US" altLang="hu-HU" sz="2400" i="1" dirty="0">
                                        <a:latin typeface="Cambria Math"/>
                                        <a:sym typeface="Symbol" pitchFamily="18" charset="2"/>
                                      </a:rPr>
                                    </m:ctrlPr>
                                  </m:dPr>
                                  <m:e>
                                    <m:r>
                                      <a:rPr lang="en-US" altLang="hu-HU" sz="2400" i="1" dirty="0">
                                        <a:latin typeface="Cambria Math"/>
                                        <a:sym typeface="Symbol" pitchFamily="18" charset="2"/>
                                      </a:rPr>
                                      <m:t>𝒋</m:t>
                                    </m:r>
                                  </m:e>
                                </m:d>
                                <m:r>
                                  <a:rPr lang="en-US" altLang="hu-HU" sz="2400" b="0" i="1" dirty="0">
                                    <a:latin typeface="Cambria Math"/>
                                    <a:sym typeface="Symbol" pitchFamily="18" charset="2"/>
                                  </a:rPr>
                                  <m:t>.</m:t>
                                </m:r>
                                <m:r>
                                  <a:rPr lang="en-US" altLang="hu-HU" sz="2400" b="0" i="1" dirty="0" smtClean="0">
                                    <a:latin typeface="Cambria Math"/>
                                    <a:sym typeface="Symbol" pitchFamily="18" charset="2"/>
                                  </a:rPr>
                                  <m:t>𝑧</m:t>
                                </m:r>
                              </m:e>
                            </m:mr>
                          </m:m>
                        </m:e>
                      </m:d>
                    </m:oMath>
                  </m:oMathPara>
                </a14:m>
                <a:endParaRPr lang="en-US" sz="2400" dirty="0"/>
              </a:p>
            </p:txBody>
          </p:sp>
        </mc:Choice>
        <mc:Fallback>
          <p:sp>
            <p:nvSpPr>
              <p:cNvPr id="6" name="Téglalap 5"/>
              <p:cNvSpPr>
                <a:spLocks noRot="1" noChangeAspect="1" noMove="1" noResize="1" noEditPoints="1" noAdjustHandles="1" noChangeArrowheads="1" noChangeShapeType="1" noTextEdit="1"/>
              </p:cNvSpPr>
              <p:nvPr/>
            </p:nvSpPr>
            <p:spPr>
              <a:xfrm>
                <a:off x="5756677" y="4893326"/>
                <a:ext cx="3875868" cy="126618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églalap 7"/>
              <p:cNvSpPr/>
              <p:nvPr/>
            </p:nvSpPr>
            <p:spPr>
              <a:xfrm>
                <a:off x="2279576" y="5575830"/>
                <a:ext cx="3765133" cy="584775"/>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3200" i="1" smtClean="0">
                              <a:latin typeface="Cambria Math"/>
                            </a:rPr>
                          </m:ctrlPr>
                        </m:dPr>
                        <m:e>
                          <m:sSup>
                            <m:sSupPr>
                              <m:ctrlPr>
                                <a:rPr lang="en-US" sz="3200" i="1">
                                  <a:latin typeface="Cambria Math"/>
                                </a:rPr>
                              </m:ctrlPr>
                            </m:sSupPr>
                            <m:e>
                              <m:r>
                                <a:rPr lang="en-US" sz="3200" i="1">
                                  <a:latin typeface="Cambria Math"/>
                                </a:rPr>
                                <m:t>𝑥</m:t>
                              </m:r>
                            </m:e>
                            <m:sup>
                              <m:r>
                                <a:rPr lang="en-US" sz="3200" i="1">
                                  <a:latin typeface="Cambria Math"/>
                                </a:rPr>
                                <m:t>′</m:t>
                              </m:r>
                            </m:sup>
                          </m:sSup>
                          <m:r>
                            <a:rPr lang="en-US" sz="3200" i="1">
                              <a:latin typeface="Cambria Math"/>
                            </a:rPr>
                            <m:t>,</m:t>
                          </m:r>
                          <m:sSup>
                            <m:sSupPr>
                              <m:ctrlPr>
                                <a:rPr lang="en-US" sz="3200" i="1">
                                  <a:latin typeface="Cambria Math"/>
                                </a:rPr>
                              </m:ctrlPr>
                            </m:sSupPr>
                            <m:e>
                              <m:r>
                                <a:rPr lang="en-US" sz="3200" i="1">
                                  <a:latin typeface="Cambria Math"/>
                                </a:rPr>
                                <m:t>𝑦</m:t>
                              </m:r>
                            </m:e>
                            <m:sup>
                              <m:r>
                                <a:rPr lang="en-US" sz="3200" i="1">
                                  <a:latin typeface="Cambria Math"/>
                                </a:rPr>
                                <m:t>′</m:t>
                              </m:r>
                            </m:sup>
                          </m:sSup>
                          <m:r>
                            <a:rPr lang="en-US" sz="3200" i="1">
                              <a:latin typeface="Cambria Math"/>
                            </a:rPr>
                            <m:t>,</m:t>
                          </m:r>
                          <m:sSup>
                            <m:sSupPr>
                              <m:ctrlPr>
                                <a:rPr lang="en-US" altLang="hu-HU" sz="3200" i="1" dirty="0">
                                  <a:latin typeface="Cambria Math"/>
                                  <a:sym typeface="Symbol" pitchFamily="18" charset="2"/>
                                </a:rPr>
                              </m:ctrlPr>
                            </m:sSupPr>
                            <m:e>
                              <m:r>
                                <a:rPr lang="en-US" altLang="hu-HU" sz="3200" i="1" dirty="0">
                                  <a:latin typeface="Cambria Math"/>
                                  <a:sym typeface="Symbol" pitchFamily="18" charset="2"/>
                                </a:rPr>
                                <m:t>𝑧</m:t>
                              </m:r>
                            </m:e>
                            <m:sup>
                              <m:r>
                                <a:rPr lang="en-US" altLang="hu-HU" sz="3200" i="1" dirty="0">
                                  <a:latin typeface="Cambria Math"/>
                                  <a:sym typeface="Symbol" pitchFamily="18" charset="2"/>
                                </a:rPr>
                                <m:t>′</m:t>
                              </m:r>
                            </m:sup>
                          </m:sSup>
                        </m:e>
                      </m:d>
                      <m:r>
                        <a:rPr lang="en-US" sz="3200" i="1">
                          <a:latin typeface="Cambria Math"/>
                        </a:rPr>
                        <m:t>=</m:t>
                      </m:r>
                      <m:r>
                        <a:rPr lang="en-US" sz="3200" b="1" i="1">
                          <a:latin typeface="Cambria Math"/>
                        </a:rPr>
                        <m:t>[</m:t>
                      </m:r>
                      <m:r>
                        <a:rPr lang="en-US" sz="3200" i="1">
                          <a:latin typeface="Cambria Math"/>
                        </a:rPr>
                        <m:t>𝑥</m:t>
                      </m:r>
                      <m:r>
                        <a:rPr lang="en-US" sz="3200" i="1">
                          <a:latin typeface="Cambria Math"/>
                        </a:rPr>
                        <m:t>,</m:t>
                      </m:r>
                      <m:r>
                        <a:rPr lang="en-US" sz="3200" i="1">
                          <a:latin typeface="Cambria Math"/>
                        </a:rPr>
                        <m:t>𝑦</m:t>
                      </m:r>
                      <m:r>
                        <a:rPr lang="en-US" sz="3200" i="1">
                          <a:latin typeface="Cambria Math"/>
                        </a:rPr>
                        <m:t>,</m:t>
                      </m:r>
                      <m:r>
                        <a:rPr lang="en-US" sz="3200" b="0" i="1" smtClean="0">
                          <a:latin typeface="Cambria Math"/>
                        </a:rPr>
                        <m:t>𝑧</m:t>
                      </m:r>
                      <m:r>
                        <a:rPr lang="en-US" sz="3200" b="1" i="1">
                          <a:latin typeface="Cambria Math"/>
                        </a:rPr>
                        <m:t>]</m:t>
                      </m:r>
                    </m:oMath>
                  </m:oMathPara>
                </a14:m>
                <a:endParaRPr lang="hu-HU" sz="3200" dirty="0"/>
              </a:p>
            </p:txBody>
          </p:sp>
        </mc:Choice>
        <mc:Fallback>
          <p:sp>
            <p:nvSpPr>
              <p:cNvPr id="8" name="Téglalap 7"/>
              <p:cNvSpPr>
                <a:spLocks noRot="1" noChangeAspect="1" noMove="1" noResize="1" noEditPoints="1" noAdjustHandles="1" noChangeArrowheads="1" noChangeShapeType="1" noTextEdit="1"/>
              </p:cNvSpPr>
              <p:nvPr/>
            </p:nvSpPr>
            <p:spPr>
              <a:xfrm>
                <a:off x="2279576" y="5575830"/>
                <a:ext cx="3765133" cy="584775"/>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6254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688296" y="125760"/>
            <a:ext cx="10168344" cy="1143000"/>
          </a:xfrm>
        </p:spPr>
        <p:txBody>
          <a:bodyPr>
            <a:noAutofit/>
          </a:bodyPr>
          <a:lstStyle/>
          <a:p>
            <a:pPr>
              <a:defRPr/>
            </a:pPr>
            <a:r>
              <a:rPr lang="hu-HU" sz="3600" dirty="0">
                <a:solidFill>
                  <a:srgbClr val="FF0000"/>
                </a:solidFill>
              </a:rPr>
              <a:t>Origón átmenő </a:t>
            </a:r>
            <a:r>
              <a:rPr lang="en-US" sz="3600" b="1" i="1" dirty="0">
                <a:solidFill>
                  <a:srgbClr val="FF0000"/>
                </a:solidFill>
              </a:rPr>
              <a:t>d </a:t>
            </a:r>
            <a:r>
              <a:rPr lang="hu-HU" sz="3600" dirty="0">
                <a:solidFill>
                  <a:srgbClr val="FF0000"/>
                </a:solidFill>
              </a:rPr>
              <a:t>tengely körüli forgatás</a:t>
            </a:r>
            <a:r>
              <a:rPr lang="en-US" sz="3600" dirty="0">
                <a:solidFill>
                  <a:srgbClr val="FF0000"/>
                </a:solidFill>
              </a:rPr>
              <a:t>:</a:t>
            </a:r>
            <a:r>
              <a:rPr lang="hu-HU" sz="3600" dirty="0">
                <a:solidFill>
                  <a:srgbClr val="FF0000"/>
                </a:solidFill>
              </a:rPr>
              <a:t> </a:t>
            </a:r>
            <a:r>
              <a:rPr lang="en-US" sz="3600" dirty="0" smtClean="0">
                <a:solidFill>
                  <a:srgbClr val="FF0000"/>
                </a:solidFill>
              </a:rPr>
              <a:t/>
            </a:r>
            <a:br>
              <a:rPr lang="en-US" sz="3600" dirty="0" smtClean="0">
                <a:solidFill>
                  <a:srgbClr val="FF0000"/>
                </a:solidFill>
              </a:rPr>
            </a:br>
            <a:r>
              <a:rPr lang="hu-HU" sz="2800" dirty="0" smtClean="0">
                <a:solidFill>
                  <a:srgbClr val="FF0000"/>
                </a:solidFill>
              </a:rPr>
              <a:t>(</a:t>
            </a:r>
            <a:r>
              <a:rPr lang="hu-HU" sz="2800" dirty="0" err="1">
                <a:solidFill>
                  <a:srgbClr val="FF0000"/>
                </a:solidFill>
              </a:rPr>
              <a:t>Olinde</a:t>
            </a:r>
            <a:r>
              <a:rPr lang="hu-HU" sz="2800" dirty="0">
                <a:solidFill>
                  <a:srgbClr val="FF0000"/>
                </a:solidFill>
              </a:rPr>
              <a:t>) </a:t>
            </a:r>
            <a:r>
              <a:rPr lang="hu-HU" sz="3600" dirty="0" err="1">
                <a:solidFill>
                  <a:srgbClr val="FF0000"/>
                </a:solidFill>
              </a:rPr>
              <a:t>Rodri</a:t>
            </a:r>
            <a:r>
              <a:rPr lang="en-US" sz="3600" dirty="0">
                <a:solidFill>
                  <a:srgbClr val="FF0000"/>
                </a:solidFill>
              </a:rPr>
              <a:t>g</a:t>
            </a:r>
            <a:r>
              <a:rPr lang="hu-HU" sz="3600" dirty="0" err="1">
                <a:solidFill>
                  <a:srgbClr val="FF0000"/>
                </a:solidFill>
              </a:rPr>
              <a:t>ue</a:t>
            </a:r>
            <a:r>
              <a:rPr lang="en-US" sz="3600" dirty="0">
                <a:solidFill>
                  <a:srgbClr val="FF0000"/>
                </a:solidFill>
              </a:rPr>
              <a:t>s</a:t>
            </a:r>
            <a:r>
              <a:rPr lang="hu-HU" sz="3600" dirty="0">
                <a:solidFill>
                  <a:srgbClr val="FF0000"/>
                </a:solidFill>
              </a:rPr>
              <a:t> formula</a:t>
            </a:r>
          </a:p>
        </p:txBody>
      </p:sp>
      <p:sp>
        <p:nvSpPr>
          <p:cNvPr id="5" name="Line 8"/>
          <p:cNvSpPr>
            <a:spLocks noChangeShapeType="1"/>
          </p:cNvSpPr>
          <p:nvPr/>
        </p:nvSpPr>
        <p:spPr bwMode="auto">
          <a:xfrm flipV="1">
            <a:off x="3467100" y="1520789"/>
            <a:ext cx="0" cy="2016125"/>
          </a:xfrm>
          <a:prstGeom prst="line">
            <a:avLst/>
          </a:prstGeom>
          <a:noFill/>
          <a:ln w="38100">
            <a:solidFill>
              <a:srgbClr val="92D050"/>
            </a:solidFill>
            <a:round/>
            <a:headEnd/>
            <a:tailEnd type="triangle" w="lg" len="lg"/>
          </a:ln>
          <a:extLst>
            <a:ext uri="{909E8E84-426E-40DD-AFC4-6F175D3DCCD1}">
              <a14:hiddenFill xmlns:a14="http://schemas.microsoft.com/office/drawing/2010/main">
                <a:noFill/>
              </a14:hiddenFill>
            </a:ext>
          </a:extLst>
        </p:spPr>
        <p:txBody>
          <a:bodyPr/>
          <a:lstStyle/>
          <a:p>
            <a:endParaRPr lang="hu-HU"/>
          </a:p>
        </p:txBody>
      </p:sp>
      <p:sp>
        <p:nvSpPr>
          <p:cNvPr id="6" name="Line 10"/>
          <p:cNvSpPr>
            <a:spLocks noChangeShapeType="1"/>
          </p:cNvSpPr>
          <p:nvPr/>
        </p:nvSpPr>
        <p:spPr bwMode="auto">
          <a:xfrm flipH="1">
            <a:off x="2243138" y="3536913"/>
            <a:ext cx="1223962" cy="576262"/>
          </a:xfrm>
          <a:prstGeom prst="line">
            <a:avLst/>
          </a:prstGeom>
          <a:noFill/>
          <a:ln w="38100">
            <a:solidFill>
              <a:srgbClr val="0070C0"/>
            </a:solidFill>
            <a:round/>
            <a:headEnd/>
            <a:tailEnd type="triangle" w="lg" len="lg"/>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mc:Choice xmlns:a14="http://schemas.microsoft.com/office/drawing/2010/main" Requires="a14">
          <p:sp>
            <p:nvSpPr>
              <p:cNvPr id="7" name="Rectangle 11"/>
              <p:cNvSpPr>
                <a:spLocks noChangeArrowheads="1"/>
              </p:cNvSpPr>
              <p:nvPr/>
            </p:nvSpPr>
            <p:spPr bwMode="auto">
              <a:xfrm>
                <a:off x="1523493" y="1111388"/>
                <a:ext cx="2702123" cy="76944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r>
                      <a:rPr lang="en-US" altLang="hu-HU" b="1" i="1" dirty="0" smtClean="0">
                        <a:latin typeface="Cambria Math"/>
                        <a:sym typeface="Symbol" pitchFamily="18" charset="2"/>
                      </a:rPr>
                      <m:t>𝒅</m:t>
                    </m:r>
                  </m:oMath>
                </a14:m>
                <a:r>
                  <a:rPr lang="en-GB" altLang="hu-HU" sz="2000" dirty="0">
                    <a:sym typeface="Symbol" pitchFamily="18" charset="2"/>
                  </a:rPr>
                  <a:t>: </a:t>
                </a:r>
                <a:r>
                  <a:rPr lang="en-US" altLang="hu-HU" sz="2000" dirty="0" err="1">
                    <a:latin typeface="+mn-lt"/>
                    <a:sym typeface="Symbol" pitchFamily="18" charset="2"/>
                  </a:rPr>
                  <a:t>forgat</a:t>
                </a:r>
                <a:r>
                  <a:rPr lang="hu-HU" altLang="hu-HU" sz="2000" dirty="0" err="1">
                    <a:latin typeface="+mn-lt"/>
                    <a:sym typeface="Symbol" pitchFamily="18" charset="2"/>
                  </a:rPr>
                  <a:t>ási</a:t>
                </a:r>
                <a:r>
                  <a:rPr lang="hu-HU" altLang="hu-HU" sz="2000" dirty="0">
                    <a:latin typeface="+mn-lt"/>
                    <a:sym typeface="Symbol" pitchFamily="18" charset="2"/>
                  </a:rPr>
                  <a:t> tengely,</a:t>
                </a:r>
              </a:p>
              <a:p>
                <a:r>
                  <a:rPr lang="hu-HU" altLang="hu-HU" sz="2000" dirty="0">
                    <a:latin typeface="+mn-lt"/>
                    <a:sym typeface="Symbol" pitchFamily="18" charset="2"/>
                  </a:rPr>
                  <a:t>     </a:t>
                </a:r>
                <a:r>
                  <a:rPr lang="hu-HU" altLang="hu-HU" sz="2000" b="1" dirty="0">
                    <a:latin typeface="+mn-lt"/>
                    <a:sym typeface="Symbol" pitchFamily="18" charset="2"/>
                  </a:rPr>
                  <a:t>egységvektor</a:t>
                </a:r>
              </a:p>
            </p:txBody>
          </p:sp>
        </mc:Choice>
        <mc:Fallback>
          <p:sp>
            <p:nvSpPr>
              <p:cNvPr id="7" name="Rectangle 11"/>
              <p:cNvSpPr>
                <a:spLocks noRot="1" noChangeAspect="1" noMove="1" noResize="1" noEditPoints="1" noAdjustHandles="1" noChangeArrowheads="1" noChangeShapeType="1" noTextEdit="1"/>
              </p:cNvSpPr>
              <p:nvPr/>
            </p:nvSpPr>
            <p:spPr bwMode="auto">
              <a:xfrm>
                <a:off x="1523493" y="1111388"/>
                <a:ext cx="2702123" cy="769441"/>
              </a:xfrm>
              <a:prstGeom prst="rect">
                <a:avLst/>
              </a:prstGeom>
              <a:blipFill rotWithShape="1">
                <a:blip r:embed="rId2"/>
                <a:stretch>
                  <a:fillRect l="-903" b="-118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13"/>
              <p:cNvSpPr>
                <a:spLocks noChangeArrowheads="1"/>
              </p:cNvSpPr>
              <p:nvPr/>
            </p:nvSpPr>
            <p:spPr bwMode="auto">
              <a:xfrm>
                <a:off x="4590208" y="4069990"/>
                <a:ext cx="283794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r>
                        <a:rPr lang="en-US" altLang="hu-HU" b="1" i="1" dirty="0" smtClean="0">
                          <a:solidFill>
                            <a:srgbClr val="0070C0"/>
                          </a:solidFill>
                          <a:latin typeface="Cambria Math"/>
                          <a:sym typeface="Symbol" pitchFamily="18" charset="2"/>
                        </a:rPr>
                        <m:t>𝒓</m:t>
                      </m:r>
                      <m:r>
                        <a:rPr lang="en-US" altLang="hu-HU" i="1" baseline="-25000" dirty="0">
                          <a:solidFill>
                            <a:srgbClr val="0070C0"/>
                          </a:solidFill>
                          <a:latin typeface="Cambria Math"/>
                          <a:sym typeface="Symbol" pitchFamily="18" charset="2"/>
                        </a:rPr>
                        <m:t>  </m:t>
                      </m:r>
                      <m:r>
                        <a:rPr lang="en-US" altLang="hu-HU" i="1" dirty="0">
                          <a:solidFill>
                            <a:srgbClr val="0070C0"/>
                          </a:solidFill>
                          <a:latin typeface="Cambria Math"/>
                          <a:sym typeface="Symbol" pitchFamily="18" charset="2"/>
                        </a:rPr>
                        <m:t>=</m:t>
                      </m:r>
                      <m:r>
                        <a:rPr lang="en-US" altLang="hu-HU" b="1" i="1" dirty="0">
                          <a:solidFill>
                            <a:srgbClr val="0070C0"/>
                          </a:solidFill>
                          <a:latin typeface="Cambria Math"/>
                          <a:sym typeface="Symbol" pitchFamily="18" charset="2"/>
                        </a:rPr>
                        <m:t> </m:t>
                      </m:r>
                      <m:r>
                        <a:rPr lang="en-US" altLang="hu-HU" b="1" i="1" dirty="0" smtClean="0">
                          <a:solidFill>
                            <a:srgbClr val="0070C0"/>
                          </a:solidFill>
                          <a:latin typeface="Cambria Math"/>
                          <a:sym typeface="Symbol" pitchFamily="18" charset="2"/>
                        </a:rPr>
                        <m:t>𝒅</m:t>
                      </m:r>
                      <m:r>
                        <a:rPr lang="en-GB" altLang="hu-HU" i="1" dirty="0">
                          <a:solidFill>
                            <a:srgbClr val="0070C0"/>
                          </a:solidFill>
                          <a:latin typeface="Cambria Math"/>
                          <a:sym typeface="Symbol" pitchFamily="18" charset="2"/>
                        </a:rPr>
                        <m:t></m:t>
                      </m:r>
                      <m:r>
                        <a:rPr lang="en-US" altLang="hu-HU" b="1" i="1" dirty="0">
                          <a:solidFill>
                            <a:srgbClr val="0070C0"/>
                          </a:solidFill>
                          <a:latin typeface="Cambria Math"/>
                          <a:sym typeface="Symbol" pitchFamily="18" charset="2"/>
                        </a:rPr>
                        <m:t>𝒓</m:t>
                      </m:r>
                      <m:r>
                        <a:rPr lang="en-US" altLang="hu-HU" i="1" baseline="-25000" dirty="0">
                          <a:solidFill>
                            <a:srgbClr val="0070C0"/>
                          </a:solidFill>
                          <a:latin typeface="Cambria Math"/>
                          <a:sym typeface="Symbol" pitchFamily="18" charset="2"/>
                        </a:rPr>
                        <m:t></m:t>
                      </m:r>
                      <m:r>
                        <a:rPr lang="en-US" altLang="hu-HU" i="1" dirty="0">
                          <a:solidFill>
                            <a:srgbClr val="0070C0"/>
                          </a:solidFill>
                          <a:latin typeface="Cambria Math"/>
                          <a:sym typeface="Symbol" pitchFamily="18" charset="2"/>
                        </a:rPr>
                        <m:t>=</m:t>
                      </m:r>
                      <m:r>
                        <a:rPr lang="en-US" altLang="hu-HU" b="1" i="1" dirty="0">
                          <a:solidFill>
                            <a:srgbClr val="0070C0"/>
                          </a:solidFill>
                          <a:latin typeface="Cambria Math"/>
                          <a:sym typeface="Symbol" pitchFamily="18" charset="2"/>
                        </a:rPr>
                        <m:t>𝒅</m:t>
                      </m:r>
                      <m:r>
                        <a:rPr lang="en-GB" altLang="hu-HU" i="1" dirty="0">
                          <a:solidFill>
                            <a:srgbClr val="0070C0"/>
                          </a:solidFill>
                          <a:latin typeface="Cambria Math"/>
                          <a:sym typeface="Symbol" pitchFamily="18" charset="2"/>
                        </a:rPr>
                        <m:t></m:t>
                      </m:r>
                      <m:r>
                        <a:rPr lang="hu-HU" altLang="hu-HU" b="1" i="1" dirty="0">
                          <a:solidFill>
                            <a:srgbClr val="0070C0"/>
                          </a:solidFill>
                          <a:latin typeface="Cambria Math"/>
                          <a:sym typeface="Symbol" pitchFamily="18" charset="2"/>
                        </a:rPr>
                        <m:t>𝒓</m:t>
                      </m:r>
                    </m:oMath>
                  </m:oMathPara>
                </a14:m>
                <a:endParaRPr lang="hu-HU" altLang="hu-HU" b="1" i="1" dirty="0">
                  <a:solidFill>
                    <a:srgbClr val="0070C0"/>
                  </a:solidFill>
                  <a:sym typeface="Symbol" pitchFamily="18" charset="2"/>
                </a:endParaRPr>
              </a:p>
            </p:txBody>
          </p:sp>
        </mc:Choice>
        <mc:Fallback>
          <p:sp>
            <p:nvSpPr>
              <p:cNvPr id="8" name="Rectangle 13"/>
              <p:cNvSpPr>
                <a:spLocks noRot="1" noChangeAspect="1" noMove="1" noResize="1" noEditPoints="1" noAdjustHandles="1" noChangeArrowheads="1" noChangeShapeType="1" noTextEdit="1"/>
              </p:cNvSpPr>
              <p:nvPr/>
            </p:nvSpPr>
            <p:spPr bwMode="auto">
              <a:xfrm>
                <a:off x="4590208" y="4069990"/>
                <a:ext cx="2837940" cy="461665"/>
              </a:xfrm>
              <a:prstGeom prst="rect">
                <a:avLst/>
              </a:prstGeom>
              <a:blipFill rotWithShape="1">
                <a:blip r:embed="rId3"/>
                <a:stretch>
                  <a:fillRect b="-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9" name="Line 14"/>
          <p:cNvSpPr>
            <a:spLocks noChangeShapeType="1"/>
          </p:cNvSpPr>
          <p:nvPr/>
        </p:nvSpPr>
        <p:spPr bwMode="auto">
          <a:xfrm>
            <a:off x="3467100" y="3536914"/>
            <a:ext cx="431800" cy="9747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0" name="Line 15"/>
          <p:cNvSpPr>
            <a:spLocks noChangeShapeType="1"/>
          </p:cNvSpPr>
          <p:nvPr/>
        </p:nvSpPr>
        <p:spPr bwMode="auto">
          <a:xfrm flipH="1" flipV="1">
            <a:off x="2814638" y="3880606"/>
            <a:ext cx="1084262" cy="63103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u-HU"/>
          </a:p>
        </p:txBody>
      </p:sp>
      <p:sp>
        <p:nvSpPr>
          <p:cNvPr id="11" name="Oval 16"/>
          <p:cNvSpPr>
            <a:spLocks noChangeArrowheads="1"/>
          </p:cNvSpPr>
          <p:nvPr/>
        </p:nvSpPr>
        <p:spPr bwMode="auto">
          <a:xfrm>
            <a:off x="2027239" y="2784439"/>
            <a:ext cx="2879725" cy="176053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000"/>
          </a:p>
        </p:txBody>
      </p:sp>
      <p:sp>
        <p:nvSpPr>
          <p:cNvPr id="12" name="Line 17"/>
          <p:cNvSpPr>
            <a:spLocks noChangeShapeType="1"/>
          </p:cNvSpPr>
          <p:nvPr/>
        </p:nvSpPr>
        <p:spPr bwMode="auto">
          <a:xfrm flipH="1">
            <a:off x="3898901" y="4224300"/>
            <a:ext cx="504825" cy="28733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u-HU"/>
          </a:p>
        </p:txBody>
      </p:sp>
      <p:sp>
        <p:nvSpPr>
          <p:cNvPr id="13" name="Freeform 20"/>
          <p:cNvSpPr>
            <a:spLocks/>
          </p:cNvSpPr>
          <p:nvPr/>
        </p:nvSpPr>
        <p:spPr bwMode="auto">
          <a:xfrm>
            <a:off x="2890838" y="2145522"/>
            <a:ext cx="792162" cy="182562"/>
          </a:xfrm>
          <a:custGeom>
            <a:avLst/>
            <a:gdLst>
              <a:gd name="T0" fmla="*/ 0 w 318"/>
              <a:gd name="T1" fmla="*/ 0 h 106"/>
              <a:gd name="T2" fmla="*/ 986670088 w 318"/>
              <a:gd name="T3" fmla="*/ 269930003 h 106"/>
              <a:gd name="T4" fmla="*/ 1973337684 w 318"/>
              <a:gd name="T5" fmla="*/ 269930003 h 106"/>
              <a:gd name="T6" fmla="*/ 0 60000 65536"/>
              <a:gd name="T7" fmla="*/ 0 60000 65536"/>
              <a:gd name="T8" fmla="*/ 0 60000 65536"/>
              <a:gd name="T9" fmla="*/ 0 w 318"/>
              <a:gd name="T10" fmla="*/ 0 h 106"/>
              <a:gd name="T11" fmla="*/ 318 w 318"/>
              <a:gd name="T12" fmla="*/ 106 h 106"/>
            </a:gdLst>
            <a:ahLst/>
            <a:cxnLst>
              <a:cxn ang="T6">
                <a:pos x="T0" y="T1"/>
              </a:cxn>
              <a:cxn ang="T7">
                <a:pos x="T2" y="T3"/>
              </a:cxn>
              <a:cxn ang="T8">
                <a:pos x="T4" y="T5"/>
              </a:cxn>
            </a:cxnLst>
            <a:rect l="T9" t="T10" r="T11" b="T12"/>
            <a:pathLst>
              <a:path w="318" h="106">
                <a:moveTo>
                  <a:pt x="0" y="0"/>
                </a:moveTo>
                <a:cubicBezTo>
                  <a:pt x="53" y="38"/>
                  <a:pt x="106" y="76"/>
                  <a:pt x="159" y="91"/>
                </a:cubicBezTo>
                <a:cubicBezTo>
                  <a:pt x="212" y="106"/>
                  <a:pt x="265" y="98"/>
                  <a:pt x="318" y="91"/>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p>
        </p:txBody>
      </p:sp>
      <mc:AlternateContent xmlns:mc="http://schemas.openxmlformats.org/markup-compatibility/2006">
        <mc:Choice xmlns:a14="http://schemas.microsoft.com/office/drawing/2010/main" Requires="a14">
          <p:sp>
            <p:nvSpPr>
              <p:cNvPr id="14" name="Rectangle 21"/>
              <p:cNvSpPr>
                <a:spLocks noChangeArrowheads="1"/>
              </p:cNvSpPr>
              <p:nvPr/>
            </p:nvSpPr>
            <p:spPr bwMode="auto">
              <a:xfrm>
                <a:off x="3106790" y="1896284"/>
                <a:ext cx="427425"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000" i="1" dirty="0" smtClean="0">
                          <a:latin typeface="Cambria Math"/>
                          <a:ea typeface="Cambria Math"/>
                        </a:rPr>
                        <m:t>𝜑</m:t>
                      </m:r>
                    </m:oMath>
                  </m:oMathPara>
                </a14:m>
                <a:endParaRPr lang="hu-HU" altLang="hu-HU" sz="2000" dirty="0">
                  <a:sym typeface="Symbol" pitchFamily="18" charset="2"/>
                </a:endParaRPr>
              </a:p>
            </p:txBody>
          </p:sp>
        </mc:Choice>
        <mc:Fallback>
          <p:sp>
            <p:nvSpPr>
              <p:cNvPr id="14" name="Rectangle 21"/>
              <p:cNvSpPr>
                <a:spLocks noRot="1" noChangeAspect="1" noMove="1" noResize="1" noEditPoints="1" noAdjustHandles="1" noChangeArrowheads="1" noChangeShapeType="1" noTextEdit="1"/>
              </p:cNvSpPr>
              <p:nvPr/>
            </p:nvSpPr>
            <p:spPr bwMode="auto">
              <a:xfrm>
                <a:off x="3106790" y="1896284"/>
                <a:ext cx="427425" cy="400110"/>
              </a:xfrm>
              <a:prstGeom prst="rect">
                <a:avLst/>
              </a:prstGeom>
              <a:blipFill rotWithShape="1">
                <a:blip r:embed="rId4"/>
                <a:stretch>
                  <a:fillRect b="-75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5" name="Line 8"/>
          <p:cNvSpPr>
            <a:spLocks noChangeShapeType="1"/>
          </p:cNvSpPr>
          <p:nvPr/>
        </p:nvSpPr>
        <p:spPr bwMode="auto">
          <a:xfrm flipH="1" flipV="1">
            <a:off x="2243138" y="2385975"/>
            <a:ext cx="1223962" cy="1150938"/>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mc:Choice xmlns:a14="http://schemas.microsoft.com/office/drawing/2010/main" Requires="a14">
          <p:sp>
            <p:nvSpPr>
              <p:cNvPr id="16" name="Rectangle 11"/>
              <p:cNvSpPr>
                <a:spLocks noChangeArrowheads="1"/>
              </p:cNvSpPr>
              <p:nvPr/>
            </p:nvSpPr>
            <p:spPr bwMode="auto">
              <a:xfrm>
                <a:off x="1811338" y="2168488"/>
                <a:ext cx="42672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b="1" i="1" dirty="0" smtClean="0">
                          <a:solidFill>
                            <a:srgbClr val="FF0000"/>
                          </a:solidFill>
                          <a:latin typeface="Cambria Math"/>
                          <a:sym typeface="Symbol" pitchFamily="18" charset="2"/>
                        </a:rPr>
                        <m:t>𝒓</m:t>
                      </m:r>
                    </m:oMath>
                  </m:oMathPara>
                </a14:m>
                <a:endParaRPr lang="hu-HU" altLang="hu-HU" b="1" i="1" dirty="0">
                  <a:solidFill>
                    <a:srgbClr val="FF0000"/>
                  </a:solidFill>
                  <a:sym typeface="Symbol" pitchFamily="18" charset="2"/>
                </a:endParaRPr>
              </a:p>
            </p:txBody>
          </p:sp>
        </mc:Choice>
        <mc:Fallback>
          <p:sp>
            <p:nvSpPr>
              <p:cNvPr id="16" name="Rectangle 11"/>
              <p:cNvSpPr>
                <a:spLocks noRot="1" noChangeAspect="1" noMove="1" noResize="1" noEditPoints="1" noAdjustHandles="1" noChangeArrowheads="1" noChangeShapeType="1" noTextEdit="1"/>
              </p:cNvSpPr>
              <p:nvPr/>
            </p:nvSpPr>
            <p:spPr bwMode="auto">
              <a:xfrm>
                <a:off x="1811338" y="2168488"/>
                <a:ext cx="426720" cy="461665"/>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cxnSp>
        <p:nvCxnSpPr>
          <p:cNvPr id="17" name="Egyenes összekötő 49"/>
          <p:cNvCxnSpPr>
            <a:cxnSpLocks noChangeShapeType="1"/>
          </p:cNvCxnSpPr>
          <p:nvPr/>
        </p:nvCxnSpPr>
        <p:spPr bwMode="auto">
          <a:xfrm flipV="1">
            <a:off x="2243139" y="1881151"/>
            <a:ext cx="1152525" cy="504825"/>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mc:AlternateContent xmlns:mc="http://schemas.openxmlformats.org/markup-compatibility/2006">
        <mc:Choice xmlns:a14="http://schemas.microsoft.com/office/drawing/2010/main" Requires="a14">
          <p:sp>
            <p:nvSpPr>
              <p:cNvPr id="18" name="Rectangle 11"/>
              <p:cNvSpPr>
                <a:spLocks noChangeArrowheads="1"/>
              </p:cNvSpPr>
              <p:nvPr/>
            </p:nvSpPr>
            <p:spPr bwMode="auto">
              <a:xfrm>
                <a:off x="3611564" y="1772990"/>
                <a:ext cx="2794804" cy="6993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b="1" i="1" dirty="0" smtClean="0">
                          <a:solidFill>
                            <a:srgbClr val="C00000"/>
                          </a:solidFill>
                          <a:latin typeface="Cambria Math"/>
                          <a:sym typeface="Symbol" pitchFamily="18" charset="2"/>
                        </a:rPr>
                        <m:t>𝒓</m:t>
                      </m:r>
                      <m:r>
                        <a:rPr lang="en-US" altLang="hu-HU" b="1" i="1" baseline="-25000" dirty="0">
                          <a:solidFill>
                            <a:srgbClr val="C00000"/>
                          </a:solidFill>
                          <a:latin typeface="Cambria Math"/>
                          <a:sym typeface="Symbol" pitchFamily="18" charset="2"/>
                        </a:rPr>
                        <m:t>||</m:t>
                      </m:r>
                      <m:r>
                        <a:rPr lang="en-US" altLang="hu-HU" i="1" dirty="0">
                          <a:solidFill>
                            <a:srgbClr val="C00000"/>
                          </a:solidFill>
                          <a:latin typeface="Cambria Math"/>
                          <a:sym typeface="Symbol" pitchFamily="18" charset="2"/>
                        </a:rPr>
                        <m:t>=</m:t>
                      </m:r>
                      <m:r>
                        <a:rPr lang="en-US" altLang="hu-HU" b="1" i="1" dirty="0">
                          <a:solidFill>
                            <a:srgbClr val="C00000"/>
                          </a:solidFill>
                          <a:latin typeface="Cambria Math"/>
                          <a:sym typeface="Symbol" pitchFamily="18" charset="2"/>
                        </a:rPr>
                        <m:t>𝒅</m:t>
                      </m:r>
                      <m:r>
                        <a:rPr lang="en-US" altLang="hu-HU" i="1" dirty="0">
                          <a:solidFill>
                            <a:srgbClr val="C00000"/>
                          </a:solidFill>
                          <a:latin typeface="Cambria Math"/>
                          <a:sym typeface="Symbol" pitchFamily="18" charset="2"/>
                        </a:rPr>
                        <m:t>(</m:t>
                      </m:r>
                      <m:r>
                        <a:rPr lang="en-US" altLang="hu-HU" b="1" i="1" dirty="0" err="1">
                          <a:solidFill>
                            <a:srgbClr val="C00000"/>
                          </a:solidFill>
                          <a:latin typeface="Cambria Math"/>
                          <a:sym typeface="Symbol" pitchFamily="18" charset="2"/>
                        </a:rPr>
                        <m:t>𝒓</m:t>
                      </m:r>
                      <m:r>
                        <a:rPr lang="en-US" altLang="hu-HU" b="1" i="1" dirty="0" err="1">
                          <a:solidFill>
                            <a:srgbClr val="C00000"/>
                          </a:solidFill>
                          <a:latin typeface="Cambria Math"/>
                          <a:sym typeface="Symbol" pitchFamily="18" charset="2"/>
                        </a:rPr>
                        <m:t></m:t>
                      </m:r>
                      <m:r>
                        <a:rPr lang="en-US" altLang="hu-HU" b="1" i="1" dirty="0" smtClean="0">
                          <a:solidFill>
                            <a:srgbClr val="C00000"/>
                          </a:solidFill>
                          <a:latin typeface="Cambria Math"/>
                          <a:sym typeface="Symbol" pitchFamily="18" charset="2"/>
                        </a:rPr>
                        <m:t>𝒅</m:t>
                      </m:r>
                      <m:r>
                        <a:rPr lang="en-US" altLang="hu-HU" i="1" dirty="0" smtClean="0">
                          <a:solidFill>
                            <a:srgbClr val="C00000"/>
                          </a:solidFill>
                          <a:latin typeface="Cambria Math"/>
                          <a:sym typeface="Symbol" pitchFamily="18" charset="2"/>
                        </a:rPr>
                        <m:t>)</m:t>
                      </m:r>
                      <m:r>
                        <a:rPr lang="en-US" altLang="hu-HU" i="1" dirty="0">
                          <a:solidFill>
                            <a:srgbClr val="C00000"/>
                          </a:solidFill>
                          <a:latin typeface="Cambria Math"/>
                          <a:sym typeface="Symbol" pitchFamily="18" charset="2"/>
                        </a:rPr>
                        <m:t>=</m:t>
                      </m:r>
                      <m:r>
                        <a:rPr lang="en-US" altLang="hu-HU" b="1" i="1" dirty="0">
                          <a:solidFill>
                            <a:srgbClr val="C00000"/>
                          </a:solidFill>
                          <a:latin typeface="Cambria Math"/>
                          <a:sym typeface="Symbol" pitchFamily="18" charset="2"/>
                        </a:rPr>
                        <m:t>𝒓</m:t>
                      </m:r>
                      <m:r>
                        <a:rPr lang="en-US" altLang="hu-HU" i="1" dirty="0">
                          <a:solidFill>
                            <a:srgbClr val="C00000"/>
                          </a:solidFill>
                          <a:latin typeface="Cambria Math"/>
                          <a:sym typeface="Symbol" pitchFamily="18" charset="2"/>
                        </a:rPr>
                        <m:t>’</m:t>
                      </m:r>
                      <m:r>
                        <a:rPr lang="en-US" altLang="hu-HU" b="1" i="1" baseline="-25000" dirty="0">
                          <a:solidFill>
                            <a:srgbClr val="C00000"/>
                          </a:solidFill>
                          <a:latin typeface="Cambria Math"/>
                          <a:sym typeface="Symbol" pitchFamily="18" charset="2"/>
                        </a:rPr>
                        <m:t>||</m:t>
                      </m:r>
                    </m:oMath>
                  </m:oMathPara>
                </a14:m>
                <a:endParaRPr lang="hu-HU" altLang="hu-HU" b="1" i="1" baseline="-25000" dirty="0">
                  <a:solidFill>
                    <a:srgbClr val="C00000"/>
                  </a:solidFill>
                  <a:sym typeface="Symbol" pitchFamily="18" charset="2"/>
                </a:endParaRPr>
              </a:p>
              <a:p>
                <a:endParaRPr lang="hu-HU" altLang="hu-HU" b="1" i="1" baseline="-25000" dirty="0">
                  <a:sym typeface="Symbol" pitchFamily="18" charset="2"/>
                </a:endParaRPr>
              </a:p>
            </p:txBody>
          </p:sp>
        </mc:Choice>
        <mc:Fallback>
          <p:sp>
            <p:nvSpPr>
              <p:cNvPr id="18" name="Rectangle 11"/>
              <p:cNvSpPr>
                <a:spLocks noRot="1" noChangeAspect="1" noMove="1" noResize="1" noEditPoints="1" noAdjustHandles="1" noChangeArrowheads="1" noChangeShapeType="1" noTextEdit="1"/>
              </p:cNvSpPr>
              <p:nvPr/>
            </p:nvSpPr>
            <p:spPr bwMode="auto">
              <a:xfrm>
                <a:off x="3611564" y="1772990"/>
                <a:ext cx="2794804" cy="699359"/>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9" name="Line 8"/>
          <p:cNvSpPr>
            <a:spLocks noChangeShapeType="1"/>
          </p:cNvSpPr>
          <p:nvPr/>
        </p:nvSpPr>
        <p:spPr bwMode="auto">
          <a:xfrm flipH="1" flipV="1">
            <a:off x="3467100" y="1881151"/>
            <a:ext cx="0" cy="1655763"/>
          </a:xfrm>
          <a:prstGeom prst="line">
            <a:avLst/>
          </a:prstGeom>
          <a:noFill/>
          <a:ln w="381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mc:Choice xmlns:a14="http://schemas.microsoft.com/office/drawing/2010/main" Requires="a14">
          <p:sp>
            <p:nvSpPr>
              <p:cNvPr id="20" name="Rectangle 11"/>
              <p:cNvSpPr>
                <a:spLocks noChangeArrowheads="1"/>
              </p:cNvSpPr>
              <p:nvPr/>
            </p:nvSpPr>
            <p:spPr bwMode="auto">
              <a:xfrm>
                <a:off x="1490865" y="4049597"/>
                <a:ext cx="1696555" cy="82246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r>
                        <a:rPr lang="en-US" altLang="hu-HU" b="1" i="1" dirty="0" smtClean="0">
                          <a:solidFill>
                            <a:srgbClr val="0070C0"/>
                          </a:solidFill>
                          <a:latin typeface="Cambria Math"/>
                          <a:sym typeface="Symbol" pitchFamily="18" charset="2"/>
                        </a:rPr>
                        <m:t>𝒓</m:t>
                      </m:r>
                      <m:r>
                        <a:rPr lang="en-US" altLang="hu-HU" i="1" baseline="-25000" dirty="0">
                          <a:solidFill>
                            <a:srgbClr val="0070C0"/>
                          </a:solidFill>
                          <a:latin typeface="Cambria Math"/>
                          <a:sym typeface="Symbol" pitchFamily="18" charset="2"/>
                        </a:rPr>
                        <m:t></m:t>
                      </m:r>
                      <m:r>
                        <a:rPr lang="en-US" altLang="hu-HU" i="1" dirty="0">
                          <a:solidFill>
                            <a:srgbClr val="0070C0"/>
                          </a:solidFill>
                          <a:latin typeface="Cambria Math"/>
                          <a:sym typeface="Symbol" pitchFamily="18" charset="2"/>
                        </a:rPr>
                        <m:t>=</m:t>
                      </m:r>
                      <m:r>
                        <a:rPr lang="en-US" altLang="hu-HU" b="1" i="1" dirty="0">
                          <a:solidFill>
                            <a:srgbClr val="0070C0"/>
                          </a:solidFill>
                          <a:latin typeface="Cambria Math"/>
                          <a:sym typeface="Symbol" pitchFamily="18" charset="2"/>
                        </a:rPr>
                        <m:t> </m:t>
                      </m:r>
                    </m:oMath>
                  </m:oMathPara>
                </a14:m>
                <a:endParaRPr lang="en-US" altLang="hu-HU" b="1" i="1" dirty="0">
                  <a:solidFill>
                    <a:srgbClr val="0070C0"/>
                  </a:solidFill>
                  <a:sym typeface="Symbol" pitchFamily="18" charset="2"/>
                </a:endParaRPr>
              </a:p>
              <a:p>
                <a:pPr/>
                <a14:m>
                  <m:oMathPara xmlns:m="http://schemas.openxmlformats.org/officeDocument/2006/math">
                    <m:oMathParaPr>
                      <m:jc m:val="left"/>
                    </m:oMathParaPr>
                    <m:oMath xmlns:m="http://schemas.openxmlformats.org/officeDocument/2006/math">
                      <m:r>
                        <a:rPr lang="en-US" altLang="hu-HU" b="1" i="1" dirty="0" smtClean="0">
                          <a:solidFill>
                            <a:srgbClr val="0070C0"/>
                          </a:solidFill>
                          <a:latin typeface="Cambria Math"/>
                          <a:sym typeface="Symbol" pitchFamily="18" charset="2"/>
                        </a:rPr>
                        <m:t>𝒓</m:t>
                      </m:r>
                      <m:r>
                        <a:rPr lang="en-US" altLang="hu-HU" i="1" dirty="0">
                          <a:solidFill>
                            <a:srgbClr val="0070C0"/>
                          </a:solidFill>
                          <a:latin typeface="Cambria Math"/>
                          <a:sym typeface="Symbol" pitchFamily="18" charset="2"/>
                        </a:rPr>
                        <m:t>−</m:t>
                      </m:r>
                      <m:r>
                        <a:rPr lang="en-US" altLang="hu-HU" b="1" i="1" dirty="0">
                          <a:solidFill>
                            <a:srgbClr val="0070C0"/>
                          </a:solidFill>
                          <a:latin typeface="Cambria Math"/>
                          <a:sym typeface="Symbol" pitchFamily="18" charset="2"/>
                        </a:rPr>
                        <m:t>𝒅</m:t>
                      </m:r>
                      <m:r>
                        <a:rPr lang="en-US" altLang="hu-HU" i="1" dirty="0">
                          <a:solidFill>
                            <a:srgbClr val="0070C0"/>
                          </a:solidFill>
                          <a:latin typeface="Cambria Math"/>
                          <a:sym typeface="Symbol" pitchFamily="18" charset="2"/>
                        </a:rPr>
                        <m:t>(</m:t>
                      </m:r>
                      <m:r>
                        <a:rPr lang="en-US" altLang="hu-HU" b="1" i="1" dirty="0" err="1">
                          <a:solidFill>
                            <a:srgbClr val="0070C0"/>
                          </a:solidFill>
                          <a:latin typeface="Cambria Math"/>
                          <a:sym typeface="Symbol" pitchFamily="18" charset="2"/>
                        </a:rPr>
                        <m:t>𝒓</m:t>
                      </m:r>
                      <m:r>
                        <a:rPr lang="en-US" altLang="hu-HU" b="1" i="1" dirty="0" err="1">
                          <a:solidFill>
                            <a:srgbClr val="0070C0"/>
                          </a:solidFill>
                          <a:latin typeface="Cambria Math"/>
                          <a:sym typeface="Symbol" pitchFamily="18" charset="2"/>
                        </a:rPr>
                        <m:t></m:t>
                      </m:r>
                      <m:r>
                        <a:rPr lang="en-US" altLang="hu-HU" b="1" i="1" dirty="0" err="1">
                          <a:solidFill>
                            <a:srgbClr val="0070C0"/>
                          </a:solidFill>
                          <a:latin typeface="Cambria Math"/>
                          <a:sym typeface="Symbol" pitchFamily="18" charset="2"/>
                        </a:rPr>
                        <m:t>𝒅</m:t>
                      </m:r>
                      <m:r>
                        <a:rPr lang="en-US" altLang="hu-HU" i="1" dirty="0">
                          <a:solidFill>
                            <a:srgbClr val="0070C0"/>
                          </a:solidFill>
                          <a:latin typeface="Cambria Math"/>
                          <a:sym typeface="Symbol" pitchFamily="18" charset="2"/>
                        </a:rPr>
                        <m:t>)</m:t>
                      </m:r>
                    </m:oMath>
                  </m:oMathPara>
                </a14:m>
                <a:endParaRPr lang="hu-HU" altLang="hu-HU" b="1" i="1" baseline="-25000" dirty="0">
                  <a:solidFill>
                    <a:srgbClr val="0070C0"/>
                  </a:solidFill>
                  <a:sym typeface="Symbol" pitchFamily="18" charset="2"/>
                </a:endParaRPr>
              </a:p>
            </p:txBody>
          </p:sp>
        </mc:Choice>
        <mc:Fallback>
          <p:sp>
            <p:nvSpPr>
              <p:cNvPr id="20" name="Rectangle 11"/>
              <p:cNvSpPr>
                <a:spLocks noRot="1" noChangeAspect="1" noMove="1" noResize="1" noEditPoints="1" noAdjustHandles="1" noChangeArrowheads="1" noChangeShapeType="1" noTextEdit="1"/>
              </p:cNvSpPr>
              <p:nvPr/>
            </p:nvSpPr>
            <p:spPr bwMode="auto">
              <a:xfrm>
                <a:off x="1490865" y="4049597"/>
                <a:ext cx="1696555" cy="822469"/>
              </a:xfrm>
              <a:prstGeom prst="rect">
                <a:avLst/>
              </a:prstGeom>
              <a:blipFill rotWithShape="1">
                <a:blip r:embed="rId7"/>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cxnSp>
        <p:nvCxnSpPr>
          <p:cNvPr id="21" name="Egyenes összekötő 55"/>
          <p:cNvCxnSpPr>
            <a:cxnSpLocks noChangeShapeType="1"/>
          </p:cNvCxnSpPr>
          <p:nvPr/>
        </p:nvCxnSpPr>
        <p:spPr bwMode="auto">
          <a:xfrm flipV="1">
            <a:off x="2243138" y="2385975"/>
            <a:ext cx="0" cy="170180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2" name="Line 10"/>
          <p:cNvSpPr>
            <a:spLocks noChangeShapeType="1"/>
          </p:cNvSpPr>
          <p:nvPr/>
        </p:nvSpPr>
        <p:spPr bwMode="auto">
          <a:xfrm>
            <a:off x="3467101" y="3536914"/>
            <a:ext cx="1152525" cy="687387"/>
          </a:xfrm>
          <a:prstGeom prst="line">
            <a:avLst/>
          </a:prstGeom>
          <a:noFill/>
          <a:ln w="38100">
            <a:solidFill>
              <a:srgbClr val="00B0F0"/>
            </a:solidFill>
            <a:round/>
            <a:headEnd/>
            <a:tailEnd type="triangle" w="lg" len="lg"/>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mc:Choice xmlns:a14="http://schemas.microsoft.com/office/drawing/2010/main" Requires="a14">
          <p:sp>
            <p:nvSpPr>
              <p:cNvPr id="23" name="Rectangle 11"/>
              <p:cNvSpPr>
                <a:spLocks noChangeArrowheads="1"/>
              </p:cNvSpPr>
              <p:nvPr/>
            </p:nvSpPr>
            <p:spPr bwMode="auto">
              <a:xfrm>
                <a:off x="3395663" y="4511639"/>
                <a:ext cx="603050"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b="1" i="1" dirty="0" smtClean="0">
                          <a:latin typeface="Cambria Math"/>
                          <a:sym typeface="Symbol" pitchFamily="18" charset="2"/>
                        </a:rPr>
                        <m:t>𝒓</m:t>
                      </m:r>
                      <m:r>
                        <a:rPr lang="en-US" altLang="hu-HU" i="1" dirty="0">
                          <a:latin typeface="Cambria Math"/>
                          <a:sym typeface="Symbol" pitchFamily="18" charset="2"/>
                        </a:rPr>
                        <m:t>’</m:t>
                      </m:r>
                      <m:r>
                        <a:rPr lang="en-US" altLang="hu-HU" i="1" baseline="-25000" dirty="0">
                          <a:latin typeface="Cambria Math"/>
                          <a:sym typeface="Symbol" pitchFamily="18" charset="2"/>
                        </a:rPr>
                        <m:t></m:t>
                      </m:r>
                    </m:oMath>
                  </m:oMathPara>
                </a14:m>
                <a:endParaRPr lang="hu-HU" altLang="hu-HU" b="1" i="1" baseline="-25000" dirty="0">
                  <a:sym typeface="Symbol" pitchFamily="18" charset="2"/>
                </a:endParaRPr>
              </a:p>
            </p:txBody>
          </p:sp>
        </mc:Choice>
        <mc:Fallback>
          <p:sp>
            <p:nvSpPr>
              <p:cNvPr id="23" name="Rectangle 11"/>
              <p:cNvSpPr>
                <a:spLocks noRot="1" noChangeAspect="1" noMove="1" noResize="1" noEditPoints="1" noAdjustHandles="1" noChangeArrowheads="1" noChangeShapeType="1" noTextEdit="1"/>
              </p:cNvSpPr>
              <p:nvPr/>
            </p:nvSpPr>
            <p:spPr bwMode="auto">
              <a:xfrm>
                <a:off x="3395663" y="4511639"/>
                <a:ext cx="603050" cy="453137"/>
              </a:xfrm>
              <a:prstGeom prst="rect">
                <a:avLst/>
              </a:prstGeom>
              <a:blipFill rotWithShape="1">
                <a:blip r:embed="rId8"/>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cxnSp>
        <p:nvCxnSpPr>
          <p:cNvPr id="24" name="Egyenes összekötő 68"/>
          <p:cNvCxnSpPr>
            <a:cxnSpLocks noChangeShapeType="1"/>
            <a:endCxn id="19" idx="1"/>
          </p:cNvCxnSpPr>
          <p:nvPr/>
        </p:nvCxnSpPr>
        <p:spPr bwMode="auto">
          <a:xfrm flipH="1" flipV="1">
            <a:off x="3467100" y="1881151"/>
            <a:ext cx="431800" cy="830263"/>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5" name="Egyenes összekötő 71"/>
          <p:cNvCxnSpPr>
            <a:cxnSpLocks noChangeShapeType="1"/>
          </p:cNvCxnSpPr>
          <p:nvPr/>
        </p:nvCxnSpPr>
        <p:spPr bwMode="auto">
          <a:xfrm flipV="1">
            <a:off x="3898900" y="2711413"/>
            <a:ext cx="0" cy="170180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6" name="Line 14"/>
          <p:cNvSpPr>
            <a:spLocks noChangeShapeType="1"/>
          </p:cNvSpPr>
          <p:nvPr/>
        </p:nvSpPr>
        <p:spPr bwMode="auto">
          <a:xfrm flipV="1">
            <a:off x="3467100" y="2711413"/>
            <a:ext cx="431800" cy="792162"/>
          </a:xfrm>
          <a:prstGeom prst="line">
            <a:avLst/>
          </a:prstGeom>
          <a:noFill/>
          <a:ln w="57150">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mc:Choice xmlns:a14="http://schemas.microsoft.com/office/drawing/2010/main" Requires="a14">
          <p:sp>
            <p:nvSpPr>
              <p:cNvPr id="27" name="Téglalap 75"/>
              <p:cNvSpPr>
                <a:spLocks noChangeArrowheads="1"/>
              </p:cNvSpPr>
              <p:nvPr/>
            </p:nvSpPr>
            <p:spPr bwMode="auto">
              <a:xfrm>
                <a:off x="3971925" y="2351051"/>
                <a:ext cx="494046"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b="1" i="1" dirty="0" smtClean="0">
                          <a:solidFill>
                            <a:srgbClr val="7030A0"/>
                          </a:solidFill>
                          <a:latin typeface="Cambria Math"/>
                          <a:sym typeface="Symbol" pitchFamily="18" charset="2"/>
                        </a:rPr>
                        <m:t>𝒓</m:t>
                      </m:r>
                      <m:r>
                        <a:rPr lang="en-US" altLang="hu-HU" i="1" dirty="0">
                          <a:solidFill>
                            <a:srgbClr val="7030A0"/>
                          </a:solidFill>
                          <a:latin typeface="Cambria Math"/>
                          <a:sym typeface="Symbol" pitchFamily="18" charset="2"/>
                        </a:rPr>
                        <m:t>’</m:t>
                      </m:r>
                    </m:oMath>
                  </m:oMathPara>
                </a14:m>
                <a:endParaRPr lang="hu-HU" altLang="hu-HU" b="1" i="1" dirty="0">
                  <a:solidFill>
                    <a:srgbClr val="7030A0"/>
                  </a:solidFill>
                  <a:sym typeface="Symbol" pitchFamily="18" charset="2"/>
                </a:endParaRPr>
              </a:p>
            </p:txBody>
          </p:sp>
        </mc:Choice>
        <mc:Fallback>
          <p:sp>
            <p:nvSpPr>
              <p:cNvPr id="27" name="Téglalap 75"/>
              <p:cNvSpPr>
                <a:spLocks noRot="1" noChangeAspect="1" noMove="1" noResize="1" noEditPoints="1" noAdjustHandles="1" noChangeArrowheads="1" noChangeShapeType="1" noTextEdit="1"/>
              </p:cNvSpPr>
              <p:nvPr/>
            </p:nvSpPr>
            <p:spPr bwMode="auto">
              <a:xfrm>
                <a:off x="3971925" y="2351051"/>
                <a:ext cx="494046" cy="461665"/>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églalap 76"/>
              <p:cNvSpPr>
                <a:spLocks noChangeArrowheads="1"/>
              </p:cNvSpPr>
              <p:nvPr/>
            </p:nvSpPr>
            <p:spPr bwMode="auto">
              <a:xfrm>
                <a:off x="1548715" y="5913276"/>
                <a:ext cx="6768752" cy="830997"/>
              </a:xfrm>
              <a:prstGeom prst="rect">
                <a:avLst/>
              </a:prstGeom>
              <a:noFill/>
              <a:ln w="9525">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r>
                        <a:rPr lang="en-US" altLang="hu-HU" b="1" i="1" dirty="0" smtClean="0">
                          <a:solidFill>
                            <a:srgbClr val="7030A0"/>
                          </a:solidFill>
                          <a:latin typeface="Cambria Math"/>
                          <a:sym typeface="Symbol" pitchFamily="18" charset="2"/>
                        </a:rPr>
                        <m:t>𝒓</m:t>
                      </m:r>
                      <m:r>
                        <a:rPr lang="en-US" altLang="hu-HU" i="1" dirty="0">
                          <a:solidFill>
                            <a:srgbClr val="7030A0"/>
                          </a:solidFill>
                          <a:latin typeface="Cambria Math"/>
                          <a:sym typeface="Symbol" pitchFamily="18" charset="2"/>
                        </a:rPr>
                        <m:t>’</m:t>
                      </m:r>
                      <m:r>
                        <a:rPr lang="en-US" altLang="hu-HU" i="1" dirty="0">
                          <a:latin typeface="Cambria Math"/>
                          <a:sym typeface="Symbol" pitchFamily="18" charset="2"/>
                        </a:rPr>
                        <m:t>=</m:t>
                      </m:r>
                      <m:r>
                        <a:rPr lang="en-US" altLang="hu-HU" b="1" i="1" dirty="0">
                          <a:latin typeface="Cambria Math"/>
                          <a:sym typeface="Symbol" pitchFamily="18" charset="2"/>
                        </a:rPr>
                        <m:t>𝒅</m:t>
                      </m:r>
                      <m:r>
                        <a:rPr lang="en-US" altLang="hu-HU" i="1" dirty="0">
                          <a:latin typeface="Cambria Math"/>
                          <a:sym typeface="Symbol" pitchFamily="18" charset="2"/>
                        </a:rPr>
                        <m:t>(</m:t>
                      </m:r>
                      <m:r>
                        <a:rPr lang="en-US" altLang="hu-HU" b="1" i="1" dirty="0" err="1">
                          <a:solidFill>
                            <a:srgbClr val="FF0000"/>
                          </a:solidFill>
                          <a:latin typeface="Cambria Math"/>
                          <a:sym typeface="Symbol" pitchFamily="18" charset="2"/>
                        </a:rPr>
                        <m:t>𝒓</m:t>
                      </m:r>
                      <m:r>
                        <a:rPr lang="en-US" altLang="hu-HU" b="1" i="1" dirty="0" err="1">
                          <a:latin typeface="Cambria Math"/>
                          <a:sym typeface="Symbol" pitchFamily="18" charset="2"/>
                        </a:rPr>
                        <m:t></m:t>
                      </m:r>
                      <m:r>
                        <a:rPr lang="en-US" altLang="hu-HU" b="1" i="1" dirty="0" err="1">
                          <a:latin typeface="Cambria Math"/>
                          <a:sym typeface="Symbol" pitchFamily="18" charset="2"/>
                        </a:rPr>
                        <m:t>𝒅</m:t>
                      </m:r>
                      <m:r>
                        <a:rPr lang="en-US" altLang="hu-HU" i="1" dirty="0">
                          <a:latin typeface="Cambria Math"/>
                          <a:sym typeface="Symbol" pitchFamily="18" charset="2"/>
                        </a:rPr>
                        <m:t>)+(</m:t>
                      </m:r>
                      <m:r>
                        <a:rPr lang="en-US" altLang="hu-HU" b="1" i="1" dirty="0">
                          <a:solidFill>
                            <a:srgbClr val="FF0000"/>
                          </a:solidFill>
                          <a:latin typeface="Cambria Math"/>
                          <a:sym typeface="Symbol" pitchFamily="18" charset="2"/>
                        </a:rPr>
                        <m:t>𝒓</m:t>
                      </m:r>
                      <m:r>
                        <a:rPr lang="en-US" altLang="hu-HU" b="1" i="1" dirty="0">
                          <a:latin typeface="Cambria Math"/>
                          <a:sym typeface="Symbol" pitchFamily="18" charset="2"/>
                        </a:rPr>
                        <m:t>−</m:t>
                      </m:r>
                      <m:r>
                        <a:rPr lang="en-US" altLang="hu-HU" b="1" i="1" dirty="0">
                          <a:latin typeface="Cambria Math"/>
                          <a:sym typeface="Symbol" pitchFamily="18" charset="2"/>
                        </a:rPr>
                        <m:t>𝒅</m:t>
                      </m:r>
                      <m:r>
                        <a:rPr lang="en-US" altLang="hu-HU" i="1" dirty="0">
                          <a:latin typeface="Cambria Math"/>
                          <a:sym typeface="Symbol" pitchFamily="18" charset="2"/>
                        </a:rPr>
                        <m:t>(</m:t>
                      </m:r>
                      <m:r>
                        <a:rPr lang="en-US" altLang="hu-HU" b="1" i="1" dirty="0" err="1">
                          <a:solidFill>
                            <a:srgbClr val="FF0000"/>
                          </a:solidFill>
                          <a:latin typeface="Cambria Math"/>
                          <a:sym typeface="Symbol" pitchFamily="18" charset="2"/>
                        </a:rPr>
                        <m:t>𝒓</m:t>
                      </m:r>
                      <m:r>
                        <a:rPr lang="en-US" altLang="hu-HU" b="1" i="1" dirty="0" err="1">
                          <a:latin typeface="Cambria Math"/>
                          <a:sym typeface="Symbol" pitchFamily="18" charset="2"/>
                        </a:rPr>
                        <m:t></m:t>
                      </m:r>
                      <m:r>
                        <a:rPr lang="en-US" altLang="hu-HU" b="1" i="1" dirty="0" err="1">
                          <a:latin typeface="Cambria Math"/>
                          <a:sym typeface="Symbol" pitchFamily="18" charset="2"/>
                        </a:rPr>
                        <m:t>𝒅</m:t>
                      </m:r>
                      <m:r>
                        <a:rPr lang="en-US" altLang="hu-HU" i="1" dirty="0">
                          <a:latin typeface="Cambria Math"/>
                          <a:sym typeface="Symbol" pitchFamily="18" charset="2"/>
                        </a:rPr>
                        <m:t>))</m:t>
                      </m:r>
                      <m:r>
                        <m:rPr>
                          <m:sty m:val="p"/>
                        </m:rPr>
                        <a:rPr lang="en-US" altLang="hu-HU" i="1" dirty="0">
                          <a:latin typeface="Cambria Math"/>
                          <a:sym typeface="Symbol" pitchFamily="18" charset="2"/>
                        </a:rPr>
                        <m:t>cos</m:t>
                      </m:r>
                      <m:r>
                        <a:rPr lang="en-US" altLang="hu-HU" i="1" dirty="0">
                          <a:latin typeface="Cambria Math"/>
                          <a:sym typeface="Symbol" pitchFamily="18" charset="2"/>
                        </a:rPr>
                        <m:t>⁡(</m:t>
                      </m:r>
                      <m:r>
                        <a:rPr lang="en-US" altLang="hu-HU" i="1" dirty="0">
                          <a:latin typeface="Cambria Math"/>
                          <a:ea typeface="Cambria Math"/>
                        </a:rPr>
                        <m:t>𝜑</m:t>
                      </m:r>
                      <m:r>
                        <a:rPr lang="en-US" altLang="hu-HU" i="1" dirty="0">
                          <a:latin typeface="Cambria Math"/>
                          <a:sym typeface="Symbol" pitchFamily="18" charset="2"/>
                        </a:rPr>
                        <m:t>)+</m:t>
                      </m:r>
                      <m:r>
                        <a:rPr lang="en-US" altLang="hu-HU" b="1" i="1" dirty="0">
                          <a:latin typeface="Cambria Math"/>
                          <a:sym typeface="Symbol" pitchFamily="18" charset="2"/>
                        </a:rPr>
                        <m:t>𝒅</m:t>
                      </m:r>
                      <m:r>
                        <a:rPr lang="en-GB" altLang="hu-HU" i="1" dirty="0">
                          <a:latin typeface="Cambria Math"/>
                          <a:sym typeface="Symbol" pitchFamily="18" charset="2"/>
                        </a:rPr>
                        <m:t></m:t>
                      </m:r>
                      <m:r>
                        <a:rPr lang="hu-HU" altLang="hu-HU" b="1" i="1" dirty="0">
                          <a:solidFill>
                            <a:srgbClr val="FF0000"/>
                          </a:solidFill>
                          <a:latin typeface="Cambria Math"/>
                          <a:sym typeface="Symbol" pitchFamily="18" charset="2"/>
                        </a:rPr>
                        <m:t>𝒓</m:t>
                      </m:r>
                      <m:r>
                        <a:rPr lang="hu-HU" altLang="hu-HU" sz="1400" b="1" i="1" dirty="0">
                          <a:latin typeface="Cambria Math"/>
                          <a:sym typeface="Symbol" pitchFamily="18" charset="2"/>
                        </a:rPr>
                        <m:t> </m:t>
                      </m:r>
                      <m:r>
                        <m:rPr>
                          <m:sty m:val="p"/>
                        </m:rPr>
                        <a:rPr lang="en-US" altLang="hu-HU" i="1" dirty="0">
                          <a:latin typeface="Cambria Math"/>
                          <a:sym typeface="Symbol" pitchFamily="18" charset="2"/>
                        </a:rPr>
                        <m:t>sin</m:t>
                      </m:r>
                      <m:r>
                        <a:rPr lang="en-US" altLang="hu-HU" i="1" dirty="0">
                          <a:latin typeface="Cambria Math"/>
                          <a:sym typeface="Symbol" pitchFamily="18" charset="2"/>
                        </a:rPr>
                        <m:t>⁡(</m:t>
                      </m:r>
                      <m:r>
                        <a:rPr lang="en-US" altLang="hu-HU" i="1" dirty="0">
                          <a:latin typeface="Cambria Math"/>
                          <a:ea typeface="Cambria Math"/>
                        </a:rPr>
                        <m:t>𝜑</m:t>
                      </m:r>
                      <m:r>
                        <a:rPr lang="en-US" altLang="hu-HU" i="1" dirty="0">
                          <a:latin typeface="Cambria Math"/>
                          <a:sym typeface="Symbol" pitchFamily="18" charset="2"/>
                        </a:rPr>
                        <m:t>)</m:t>
                      </m:r>
                    </m:oMath>
                  </m:oMathPara>
                </a14:m>
                <a:endParaRPr lang="en-US" altLang="hu-HU" dirty="0">
                  <a:sym typeface="Symbol" pitchFamily="18" charset="2"/>
                </a:endParaRPr>
              </a:p>
              <a:p>
                <a:pPr/>
                <a14:m>
                  <m:oMathPara xmlns:m="http://schemas.openxmlformats.org/officeDocument/2006/math">
                    <m:oMathParaPr>
                      <m:jc m:val="centerGroup"/>
                    </m:oMathParaPr>
                    <m:oMath xmlns:m="http://schemas.openxmlformats.org/officeDocument/2006/math">
                      <m:r>
                        <a:rPr lang="hu-HU" altLang="hu-HU" b="0" i="1" dirty="0" smtClean="0">
                          <a:latin typeface="Cambria Math"/>
                          <a:sym typeface="Symbol" pitchFamily="18" charset="2"/>
                        </a:rPr>
                        <m:t>  </m:t>
                      </m:r>
                      <m:r>
                        <a:rPr lang="hu-HU" altLang="hu-HU" b="0" i="1" dirty="0" smtClean="0">
                          <a:latin typeface="Cambria Math" panose="02040503050406030204" pitchFamily="18" charset="0"/>
                          <a:sym typeface="Symbol" pitchFamily="18" charset="2"/>
                        </a:rPr>
                        <m:t>  </m:t>
                      </m:r>
                      <m:r>
                        <a:rPr lang="en-US" altLang="hu-HU" i="1" dirty="0" smtClean="0">
                          <a:latin typeface="Cambria Math"/>
                          <a:sym typeface="Symbol" pitchFamily="18" charset="2"/>
                        </a:rPr>
                        <m:t>= </m:t>
                      </m:r>
                      <m:r>
                        <a:rPr lang="en-US" altLang="hu-HU" b="1" i="1" dirty="0">
                          <a:solidFill>
                            <a:srgbClr val="FF0000"/>
                          </a:solidFill>
                          <a:latin typeface="Cambria Math"/>
                          <a:sym typeface="Symbol" pitchFamily="18" charset="2"/>
                        </a:rPr>
                        <m:t>𝒓</m:t>
                      </m:r>
                      <m:r>
                        <a:rPr lang="hu-HU" altLang="hu-HU" sz="1800" b="1" i="1" dirty="0">
                          <a:latin typeface="Cambria Math"/>
                          <a:sym typeface="Symbol" pitchFamily="18" charset="2"/>
                        </a:rPr>
                        <m:t> </m:t>
                      </m:r>
                      <m:r>
                        <m:rPr>
                          <m:sty m:val="p"/>
                        </m:rPr>
                        <a:rPr lang="en-US" altLang="hu-HU" i="1" dirty="0">
                          <a:latin typeface="Cambria Math"/>
                          <a:sym typeface="Symbol" pitchFamily="18" charset="2"/>
                        </a:rPr>
                        <m:t>cos</m:t>
                      </m:r>
                      <m:r>
                        <a:rPr lang="en-US" altLang="hu-HU" i="1" dirty="0">
                          <a:latin typeface="Cambria Math"/>
                          <a:sym typeface="Symbol" pitchFamily="18" charset="2"/>
                        </a:rPr>
                        <m:t>⁡(</m:t>
                      </m:r>
                      <m:r>
                        <a:rPr lang="en-US" altLang="hu-HU" i="1" dirty="0">
                          <a:latin typeface="Cambria Math"/>
                          <a:ea typeface="Cambria Math"/>
                        </a:rPr>
                        <m:t>𝜑</m:t>
                      </m:r>
                      <m:r>
                        <a:rPr lang="en-US" altLang="hu-HU" i="1" dirty="0">
                          <a:latin typeface="Cambria Math"/>
                          <a:sym typeface="Symbol" pitchFamily="18" charset="2"/>
                        </a:rPr>
                        <m:t>)+</m:t>
                      </m:r>
                      <m:r>
                        <a:rPr lang="en-US" altLang="hu-HU" b="1" i="1" dirty="0">
                          <a:latin typeface="Cambria Math"/>
                          <a:sym typeface="Symbol" pitchFamily="18" charset="2"/>
                        </a:rPr>
                        <m:t>𝒅</m:t>
                      </m:r>
                      <m:r>
                        <a:rPr lang="en-US" altLang="hu-HU" i="1" dirty="0">
                          <a:latin typeface="Cambria Math"/>
                          <a:sym typeface="Symbol" pitchFamily="18" charset="2"/>
                        </a:rPr>
                        <m:t>(</m:t>
                      </m:r>
                      <m:r>
                        <a:rPr lang="en-US" altLang="hu-HU" b="1" i="1" dirty="0" err="1">
                          <a:solidFill>
                            <a:srgbClr val="FF0000"/>
                          </a:solidFill>
                          <a:latin typeface="Cambria Math"/>
                          <a:sym typeface="Symbol" pitchFamily="18" charset="2"/>
                        </a:rPr>
                        <m:t>𝒓</m:t>
                      </m:r>
                      <m:r>
                        <a:rPr lang="en-US" altLang="hu-HU" b="1" i="1" dirty="0" err="1">
                          <a:latin typeface="Cambria Math"/>
                          <a:sym typeface="Symbol" pitchFamily="18" charset="2"/>
                        </a:rPr>
                        <m:t></m:t>
                      </m:r>
                      <m:r>
                        <a:rPr lang="en-US" altLang="hu-HU" b="1" i="1" dirty="0" err="1">
                          <a:latin typeface="Cambria Math"/>
                          <a:sym typeface="Symbol" pitchFamily="18" charset="2"/>
                        </a:rPr>
                        <m:t>𝒅</m:t>
                      </m:r>
                      <m:r>
                        <a:rPr lang="en-US" altLang="hu-HU" i="1" dirty="0">
                          <a:latin typeface="Cambria Math"/>
                          <a:sym typeface="Symbol" pitchFamily="18" charset="2"/>
                        </a:rPr>
                        <m:t>)(1−</m:t>
                      </m:r>
                      <m:r>
                        <m:rPr>
                          <m:sty m:val="p"/>
                        </m:rPr>
                        <a:rPr lang="en-US" altLang="hu-HU" i="1" dirty="0">
                          <a:latin typeface="Cambria Math"/>
                          <a:sym typeface="Symbol" pitchFamily="18" charset="2"/>
                        </a:rPr>
                        <m:t>cos</m:t>
                      </m:r>
                      <m:r>
                        <a:rPr lang="en-US" altLang="hu-HU" i="1" dirty="0">
                          <a:latin typeface="Cambria Math"/>
                          <a:sym typeface="Symbol" pitchFamily="18" charset="2"/>
                        </a:rPr>
                        <m:t>⁡(</m:t>
                      </m:r>
                      <m:r>
                        <a:rPr lang="en-US" altLang="hu-HU" i="1" dirty="0">
                          <a:latin typeface="Cambria Math"/>
                          <a:ea typeface="Cambria Math"/>
                        </a:rPr>
                        <m:t>𝜑</m:t>
                      </m:r>
                      <m:r>
                        <a:rPr lang="en-US" altLang="hu-HU" i="1" dirty="0">
                          <a:latin typeface="Cambria Math"/>
                          <a:sym typeface="Symbol" pitchFamily="18" charset="2"/>
                        </a:rPr>
                        <m:t>))+</m:t>
                      </m:r>
                      <m:r>
                        <a:rPr lang="en-US" altLang="hu-HU" b="1" i="1" dirty="0">
                          <a:latin typeface="Cambria Math"/>
                          <a:sym typeface="Symbol" pitchFamily="18" charset="2"/>
                        </a:rPr>
                        <m:t>𝒅</m:t>
                      </m:r>
                      <m:r>
                        <a:rPr lang="en-GB" altLang="hu-HU" i="1" dirty="0">
                          <a:latin typeface="Cambria Math"/>
                          <a:sym typeface="Symbol" pitchFamily="18" charset="2"/>
                        </a:rPr>
                        <m:t></m:t>
                      </m:r>
                      <m:r>
                        <a:rPr lang="hu-HU" altLang="hu-HU" b="1" i="1" dirty="0">
                          <a:solidFill>
                            <a:srgbClr val="FF0000"/>
                          </a:solidFill>
                          <a:latin typeface="Cambria Math"/>
                          <a:sym typeface="Symbol" pitchFamily="18" charset="2"/>
                        </a:rPr>
                        <m:t>𝒓</m:t>
                      </m:r>
                      <m:r>
                        <a:rPr lang="hu-HU" altLang="hu-HU" sz="1400" b="1" i="1" dirty="0">
                          <a:latin typeface="Cambria Math"/>
                          <a:sym typeface="Symbol" pitchFamily="18" charset="2"/>
                        </a:rPr>
                        <m:t> </m:t>
                      </m:r>
                      <m:r>
                        <m:rPr>
                          <m:sty m:val="p"/>
                        </m:rPr>
                        <a:rPr lang="en-US" altLang="hu-HU" i="1" dirty="0">
                          <a:latin typeface="Cambria Math"/>
                          <a:sym typeface="Symbol" pitchFamily="18" charset="2"/>
                        </a:rPr>
                        <m:t>sin</m:t>
                      </m:r>
                      <m:r>
                        <a:rPr lang="en-US" altLang="hu-HU" i="1" dirty="0">
                          <a:latin typeface="Cambria Math"/>
                          <a:sym typeface="Symbol" pitchFamily="18" charset="2"/>
                        </a:rPr>
                        <m:t>⁡(</m:t>
                      </m:r>
                      <m:r>
                        <a:rPr lang="en-US" altLang="hu-HU" i="1" dirty="0">
                          <a:latin typeface="Cambria Math"/>
                          <a:ea typeface="Cambria Math"/>
                        </a:rPr>
                        <m:t>𝜑</m:t>
                      </m:r>
                      <m:r>
                        <a:rPr lang="en-US" altLang="hu-HU" i="1" dirty="0">
                          <a:latin typeface="Cambria Math"/>
                          <a:sym typeface="Symbol" pitchFamily="18" charset="2"/>
                        </a:rPr>
                        <m:t>)</m:t>
                      </m:r>
                    </m:oMath>
                  </m:oMathPara>
                </a14:m>
                <a:endParaRPr lang="en-US" altLang="hu-HU" dirty="0">
                  <a:sym typeface="Symbol" pitchFamily="18" charset="2"/>
                </a:endParaRPr>
              </a:p>
            </p:txBody>
          </p:sp>
        </mc:Choice>
        <mc:Fallback>
          <p:sp>
            <p:nvSpPr>
              <p:cNvPr id="28" name="Téglalap 76"/>
              <p:cNvSpPr>
                <a:spLocks noRot="1" noChangeAspect="1" noMove="1" noResize="1" noEditPoints="1" noAdjustHandles="1" noChangeArrowheads="1" noChangeShapeType="1" noTextEdit="1"/>
              </p:cNvSpPr>
              <p:nvPr/>
            </p:nvSpPr>
            <p:spPr bwMode="auto">
              <a:xfrm>
                <a:off x="1548715" y="5913276"/>
                <a:ext cx="6768752" cy="830997"/>
              </a:xfrm>
              <a:prstGeom prst="rect">
                <a:avLst/>
              </a:prstGeom>
              <a:blipFill rotWithShape="1">
                <a:blip r:embed="rId10"/>
                <a:stretch>
                  <a:fillRect b="-9420"/>
                </a:stretch>
              </a:blip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30" name="Szabadkézi sokszög 28"/>
          <p:cNvSpPr>
            <a:spLocks/>
          </p:cNvSpPr>
          <p:nvPr/>
        </p:nvSpPr>
        <p:spPr bwMode="auto">
          <a:xfrm>
            <a:off x="2243138" y="2424076"/>
            <a:ext cx="1657350" cy="454025"/>
          </a:xfrm>
          <a:custGeom>
            <a:avLst/>
            <a:gdLst>
              <a:gd name="T0" fmla="*/ 0 w 1657350"/>
              <a:gd name="T1" fmla="*/ 0 h 454819"/>
              <a:gd name="T2" fmla="*/ 285750 w 1657350"/>
              <a:gd name="T3" fmla="*/ 228201 h 454819"/>
              <a:gd name="T4" fmla="*/ 985838 w 1657350"/>
              <a:gd name="T5" fmla="*/ 427877 h 454819"/>
              <a:gd name="T6" fmla="*/ 1657350 w 1657350"/>
              <a:gd name="T7" fmla="*/ 385089 h 454819"/>
              <a:gd name="T8" fmla="*/ 0 60000 65536"/>
              <a:gd name="T9" fmla="*/ 0 60000 65536"/>
              <a:gd name="T10" fmla="*/ 0 60000 65536"/>
              <a:gd name="T11" fmla="*/ 0 60000 65536"/>
              <a:gd name="T12" fmla="*/ 0 w 1657350"/>
              <a:gd name="T13" fmla="*/ 0 h 454819"/>
              <a:gd name="T14" fmla="*/ 1657350 w 1657350"/>
              <a:gd name="T15" fmla="*/ 454819 h 454819"/>
            </a:gdLst>
            <a:ahLst/>
            <a:cxnLst>
              <a:cxn ang="T8">
                <a:pos x="T0" y="T1"/>
              </a:cxn>
              <a:cxn ang="T9">
                <a:pos x="T2" y="T3"/>
              </a:cxn>
              <a:cxn ang="T10">
                <a:pos x="T4" y="T5"/>
              </a:cxn>
              <a:cxn ang="T11">
                <a:pos x="T6" y="T7"/>
              </a:cxn>
            </a:cxnLst>
            <a:rect l="T12" t="T13" r="T14" b="T15"/>
            <a:pathLst>
              <a:path w="1657350" h="454819">
                <a:moveTo>
                  <a:pt x="0" y="0"/>
                </a:moveTo>
                <a:cubicBezTo>
                  <a:pt x="60722" y="78581"/>
                  <a:pt x="121444" y="157162"/>
                  <a:pt x="285750" y="228600"/>
                </a:cubicBezTo>
                <a:cubicBezTo>
                  <a:pt x="450056" y="300038"/>
                  <a:pt x="757238" y="402431"/>
                  <a:pt x="985838" y="428625"/>
                </a:cubicBezTo>
                <a:cubicBezTo>
                  <a:pt x="1214438" y="454819"/>
                  <a:pt x="1435894" y="420290"/>
                  <a:pt x="1657350" y="385762"/>
                </a:cubicBezTo>
              </a:path>
            </a:pathLst>
          </a:custGeom>
          <a:noFill/>
          <a:ln w="57150" cap="flat" cmpd="sng" algn="ctr">
            <a:solidFill>
              <a:srgbClr val="92D050"/>
            </a:solidFill>
            <a:prstDash val="sysDash"/>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36" name="Freeform 20"/>
          <p:cNvSpPr>
            <a:spLocks/>
          </p:cNvSpPr>
          <p:nvPr/>
        </p:nvSpPr>
        <p:spPr bwMode="auto">
          <a:xfrm>
            <a:off x="2891644" y="3822502"/>
            <a:ext cx="792162" cy="182562"/>
          </a:xfrm>
          <a:custGeom>
            <a:avLst/>
            <a:gdLst>
              <a:gd name="T0" fmla="*/ 0 w 318"/>
              <a:gd name="T1" fmla="*/ 0 h 106"/>
              <a:gd name="T2" fmla="*/ 986670088 w 318"/>
              <a:gd name="T3" fmla="*/ 269930003 h 106"/>
              <a:gd name="T4" fmla="*/ 1973337684 w 318"/>
              <a:gd name="T5" fmla="*/ 269930003 h 106"/>
              <a:gd name="T6" fmla="*/ 0 60000 65536"/>
              <a:gd name="T7" fmla="*/ 0 60000 65536"/>
              <a:gd name="T8" fmla="*/ 0 60000 65536"/>
              <a:gd name="T9" fmla="*/ 0 w 318"/>
              <a:gd name="T10" fmla="*/ 0 h 106"/>
              <a:gd name="T11" fmla="*/ 318 w 318"/>
              <a:gd name="T12" fmla="*/ 106 h 106"/>
            </a:gdLst>
            <a:ahLst/>
            <a:cxnLst>
              <a:cxn ang="T6">
                <a:pos x="T0" y="T1"/>
              </a:cxn>
              <a:cxn ang="T7">
                <a:pos x="T2" y="T3"/>
              </a:cxn>
              <a:cxn ang="T8">
                <a:pos x="T4" y="T5"/>
              </a:cxn>
            </a:cxnLst>
            <a:rect l="T9" t="T10" r="T11" b="T12"/>
            <a:pathLst>
              <a:path w="318" h="106">
                <a:moveTo>
                  <a:pt x="0" y="0"/>
                </a:moveTo>
                <a:cubicBezTo>
                  <a:pt x="53" y="38"/>
                  <a:pt x="106" y="76"/>
                  <a:pt x="159" y="91"/>
                </a:cubicBezTo>
                <a:cubicBezTo>
                  <a:pt x="212" y="106"/>
                  <a:pt x="265" y="98"/>
                  <a:pt x="318" y="91"/>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p>
        </p:txBody>
      </p:sp>
      <mc:AlternateContent xmlns:mc="http://schemas.openxmlformats.org/markup-compatibility/2006">
        <mc:Choice xmlns:a14="http://schemas.microsoft.com/office/drawing/2010/main" Requires="a14">
          <p:sp>
            <p:nvSpPr>
              <p:cNvPr id="37" name="Téglalap 75"/>
              <p:cNvSpPr>
                <a:spLocks noChangeArrowheads="1"/>
              </p:cNvSpPr>
              <p:nvPr/>
            </p:nvSpPr>
            <p:spPr bwMode="auto">
              <a:xfrm>
                <a:off x="4242022" y="2323924"/>
                <a:ext cx="1740669"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i="1" dirty="0" smtClean="0">
                          <a:latin typeface="Cambria Math"/>
                          <a:sym typeface="Symbol" pitchFamily="18" charset="2"/>
                        </a:rPr>
                        <m:t>= </m:t>
                      </m:r>
                      <m:r>
                        <a:rPr lang="en-US" altLang="hu-HU" b="1" i="1" dirty="0">
                          <a:solidFill>
                            <a:srgbClr val="C00000"/>
                          </a:solidFill>
                          <a:latin typeface="Cambria Math"/>
                          <a:sym typeface="Symbol" pitchFamily="18" charset="2"/>
                        </a:rPr>
                        <m:t>𝒓</m:t>
                      </m:r>
                      <m:r>
                        <a:rPr lang="en-US" altLang="hu-HU" i="1" dirty="0">
                          <a:solidFill>
                            <a:srgbClr val="C00000"/>
                          </a:solidFill>
                          <a:latin typeface="Cambria Math"/>
                          <a:sym typeface="Symbol" pitchFamily="18" charset="2"/>
                        </a:rPr>
                        <m:t>’</m:t>
                      </m:r>
                      <m:r>
                        <a:rPr lang="en-US" altLang="hu-HU" b="1" i="1" baseline="-25000" dirty="0">
                          <a:solidFill>
                            <a:srgbClr val="C00000"/>
                          </a:solidFill>
                          <a:latin typeface="Cambria Math"/>
                          <a:sym typeface="Symbol" pitchFamily="18" charset="2"/>
                        </a:rPr>
                        <m:t>||</m:t>
                      </m:r>
                      <m:r>
                        <a:rPr lang="en-US" altLang="hu-HU" i="1" dirty="0">
                          <a:latin typeface="Cambria Math"/>
                          <a:sym typeface="Symbol" pitchFamily="18" charset="2"/>
                        </a:rPr>
                        <m:t>+</m:t>
                      </m:r>
                      <m:r>
                        <a:rPr lang="en-US" altLang="hu-HU" b="1" i="1" dirty="0">
                          <a:latin typeface="Cambria Math"/>
                          <a:sym typeface="Symbol" pitchFamily="18" charset="2"/>
                        </a:rPr>
                        <m:t>𝒓</m:t>
                      </m:r>
                      <m:r>
                        <a:rPr lang="en-US" altLang="hu-HU" i="1" dirty="0">
                          <a:latin typeface="Cambria Math"/>
                          <a:sym typeface="Symbol" pitchFamily="18" charset="2"/>
                        </a:rPr>
                        <m:t>’</m:t>
                      </m:r>
                      <m:r>
                        <a:rPr lang="en-US" altLang="hu-HU" i="1" baseline="-25000" dirty="0">
                          <a:latin typeface="Cambria Math"/>
                          <a:sym typeface="Symbol" pitchFamily="18" charset="2"/>
                        </a:rPr>
                        <m:t></m:t>
                      </m:r>
                    </m:oMath>
                  </m:oMathPara>
                </a14:m>
                <a:endParaRPr lang="hu-HU" altLang="hu-HU" b="1" i="1" dirty="0">
                  <a:sym typeface="Symbol" pitchFamily="18" charset="2"/>
                </a:endParaRPr>
              </a:p>
            </p:txBody>
          </p:sp>
        </mc:Choice>
        <mc:Fallback>
          <p:sp>
            <p:nvSpPr>
              <p:cNvPr id="37" name="Téglalap 75"/>
              <p:cNvSpPr>
                <a:spLocks noRot="1" noChangeAspect="1" noMove="1" noResize="1" noEditPoints="1" noAdjustHandles="1" noChangeArrowheads="1" noChangeShapeType="1" noTextEdit="1"/>
              </p:cNvSpPr>
              <p:nvPr/>
            </p:nvSpPr>
            <p:spPr bwMode="auto">
              <a:xfrm>
                <a:off x="4242022" y="2323924"/>
                <a:ext cx="1740669" cy="461665"/>
              </a:xfrm>
              <a:prstGeom prst="rect">
                <a:avLst/>
              </a:prstGeom>
              <a:blipFill rotWithShape="1">
                <a:blip r:embed="rId11"/>
                <a:stretch>
                  <a:fillRect b="-342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Rectangle 11"/>
              <p:cNvSpPr>
                <a:spLocks noChangeArrowheads="1"/>
              </p:cNvSpPr>
              <p:nvPr/>
            </p:nvSpPr>
            <p:spPr bwMode="auto">
              <a:xfrm>
                <a:off x="4052965" y="5366063"/>
                <a:ext cx="56137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b="1" i="1" dirty="0" smtClean="0">
                          <a:solidFill>
                            <a:srgbClr val="0070C0"/>
                          </a:solidFill>
                          <a:latin typeface="Cambria Math"/>
                          <a:sym typeface="Symbol" pitchFamily="18" charset="2"/>
                        </a:rPr>
                        <m:t>𝒓</m:t>
                      </m:r>
                      <m:r>
                        <a:rPr lang="en-US" altLang="hu-HU" i="1" baseline="-25000" dirty="0">
                          <a:solidFill>
                            <a:srgbClr val="0070C0"/>
                          </a:solidFill>
                          <a:latin typeface="Cambria Math"/>
                          <a:sym typeface="Symbol" pitchFamily="18" charset="2"/>
                        </a:rPr>
                        <m:t></m:t>
                      </m:r>
                    </m:oMath>
                  </m:oMathPara>
                </a14:m>
                <a:endParaRPr lang="en-US" altLang="hu-HU" b="1" i="1" dirty="0">
                  <a:solidFill>
                    <a:srgbClr val="0070C0"/>
                  </a:solidFill>
                  <a:sym typeface="Symbol" pitchFamily="18" charset="2"/>
                </a:endParaRPr>
              </a:p>
            </p:txBody>
          </p:sp>
        </mc:Choice>
        <mc:Fallback>
          <p:sp>
            <p:nvSpPr>
              <p:cNvPr id="38" name="Rectangle 11"/>
              <p:cNvSpPr>
                <a:spLocks noRot="1" noChangeAspect="1" noMove="1" noResize="1" noEditPoints="1" noAdjustHandles="1" noChangeArrowheads="1" noChangeShapeType="1" noTextEdit="1"/>
              </p:cNvSpPr>
              <p:nvPr/>
            </p:nvSpPr>
            <p:spPr bwMode="auto">
              <a:xfrm>
                <a:off x="4052965" y="5366063"/>
                <a:ext cx="561372" cy="461665"/>
              </a:xfrm>
              <a:prstGeom prst="rect">
                <a:avLst/>
              </a:prstGeom>
              <a:blipFill rotWithShape="1">
                <a:blip r:embed="rId12"/>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églalap 38"/>
              <p:cNvSpPr/>
              <p:nvPr/>
            </p:nvSpPr>
            <p:spPr>
              <a:xfrm>
                <a:off x="6464799" y="5366063"/>
                <a:ext cx="74090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dirty="0" smtClean="0">
                          <a:solidFill>
                            <a:srgbClr val="0070C0"/>
                          </a:solidFill>
                          <a:latin typeface="Cambria Math"/>
                          <a:sym typeface="Symbol" pitchFamily="18" charset="2"/>
                        </a:rPr>
                        <m:t>𝒓</m:t>
                      </m:r>
                      <m:r>
                        <a:rPr lang="en-US" altLang="hu-HU" i="1" baseline="-25000" dirty="0">
                          <a:solidFill>
                            <a:srgbClr val="0070C0"/>
                          </a:solidFill>
                          <a:latin typeface="Cambria Math"/>
                          <a:sym typeface="Symbol" pitchFamily="18" charset="2"/>
                        </a:rPr>
                        <m:t> </m:t>
                      </m:r>
                    </m:oMath>
                  </m:oMathPara>
                </a14:m>
                <a:endParaRPr lang="en-US" dirty="0"/>
              </a:p>
            </p:txBody>
          </p:sp>
        </mc:Choice>
        <mc:Fallback>
          <p:sp>
            <p:nvSpPr>
              <p:cNvPr id="39" name="Téglalap 38"/>
              <p:cNvSpPr>
                <a:spLocks noRot="1" noChangeAspect="1" noMove="1" noResize="1" noEditPoints="1" noAdjustHandles="1" noChangeArrowheads="1" noChangeShapeType="1" noTextEdit="1"/>
              </p:cNvSpPr>
              <p:nvPr/>
            </p:nvSpPr>
            <p:spPr>
              <a:xfrm>
                <a:off x="6464799" y="5366063"/>
                <a:ext cx="740908" cy="461665"/>
              </a:xfrm>
              <a:prstGeom prst="rect">
                <a:avLst/>
              </a:prstGeom>
              <a:blipFill rotWithShape="1">
                <a:blip r:embed="rId13"/>
                <a:stretch>
                  <a:fillRect b="-65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églalap 39"/>
              <p:cNvSpPr/>
              <p:nvPr/>
            </p:nvSpPr>
            <p:spPr>
              <a:xfrm>
                <a:off x="2430548" y="5366063"/>
                <a:ext cx="599844" cy="453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dirty="0" smtClean="0">
                          <a:solidFill>
                            <a:srgbClr val="C00000"/>
                          </a:solidFill>
                          <a:latin typeface="Cambria Math"/>
                          <a:sym typeface="Symbol" pitchFamily="18" charset="2"/>
                        </a:rPr>
                        <m:t>𝒓</m:t>
                      </m:r>
                      <m:r>
                        <a:rPr lang="en-US" altLang="hu-HU" i="1" dirty="0">
                          <a:solidFill>
                            <a:srgbClr val="C00000"/>
                          </a:solidFill>
                          <a:latin typeface="Cambria Math"/>
                          <a:sym typeface="Symbol" pitchFamily="18" charset="2"/>
                        </a:rPr>
                        <m:t>’</m:t>
                      </m:r>
                      <m:r>
                        <a:rPr lang="en-US" altLang="hu-HU" b="1" i="1" baseline="-25000" dirty="0">
                          <a:solidFill>
                            <a:srgbClr val="C00000"/>
                          </a:solidFill>
                          <a:latin typeface="Cambria Math"/>
                          <a:sym typeface="Symbol" pitchFamily="18" charset="2"/>
                        </a:rPr>
                        <m:t>||</m:t>
                      </m:r>
                    </m:oMath>
                  </m:oMathPara>
                </a14:m>
                <a:endParaRPr lang="hu-HU" altLang="hu-HU" b="1" i="1" baseline="-25000" dirty="0">
                  <a:solidFill>
                    <a:srgbClr val="C00000"/>
                  </a:solidFill>
                  <a:sym typeface="Symbol" pitchFamily="18" charset="2"/>
                </a:endParaRPr>
              </a:p>
            </p:txBody>
          </p:sp>
        </mc:Choice>
        <mc:Fallback>
          <p:sp>
            <p:nvSpPr>
              <p:cNvPr id="40" name="Téglalap 39"/>
              <p:cNvSpPr>
                <a:spLocks noRot="1" noChangeAspect="1" noMove="1" noResize="1" noEditPoints="1" noAdjustHandles="1" noChangeArrowheads="1" noChangeShapeType="1" noTextEdit="1"/>
              </p:cNvSpPr>
              <p:nvPr/>
            </p:nvSpPr>
            <p:spPr>
              <a:xfrm>
                <a:off x="2430548" y="5366063"/>
                <a:ext cx="599844" cy="453137"/>
              </a:xfrm>
              <a:prstGeom prst="rect">
                <a:avLst/>
              </a:prstGeom>
              <a:blipFill rotWithShape="1">
                <a:blip r:embed="rId14"/>
                <a:stretch>
                  <a:fillRect b="-36000"/>
                </a:stretch>
              </a:blipFill>
            </p:spPr>
            <p:txBody>
              <a:bodyPr/>
              <a:lstStyle/>
              <a:p>
                <a:r>
                  <a:rPr lang="en-US">
                    <a:noFill/>
                  </a:rPr>
                  <a:t> </a:t>
                </a:r>
              </a:p>
            </p:txBody>
          </p:sp>
        </mc:Fallback>
      </mc:AlternateContent>
      <p:pic>
        <p:nvPicPr>
          <p:cNvPr id="41" name="Picture 2" descr="https://upload.wikimedia.org/wikipedia/commons/thumb/4/43/Olinde_Rodrigues.jpg/220px-Olinde_Rodrigues.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303" y="910"/>
            <a:ext cx="1241194" cy="154020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43" name="Rectangle 21"/>
              <p:cNvSpPr>
                <a:spLocks noChangeArrowheads="1"/>
              </p:cNvSpPr>
              <p:nvPr/>
            </p:nvSpPr>
            <p:spPr bwMode="auto">
              <a:xfrm>
                <a:off x="3106789" y="3591651"/>
                <a:ext cx="427425"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000" i="1" dirty="0" smtClean="0">
                          <a:latin typeface="Cambria Math"/>
                          <a:ea typeface="Cambria Math"/>
                        </a:rPr>
                        <m:t>𝜑</m:t>
                      </m:r>
                    </m:oMath>
                  </m:oMathPara>
                </a14:m>
                <a:endParaRPr lang="hu-HU" altLang="hu-HU" sz="2000" dirty="0">
                  <a:sym typeface="Symbol" pitchFamily="18" charset="2"/>
                </a:endParaRPr>
              </a:p>
            </p:txBody>
          </p:sp>
        </mc:Choice>
        <mc:Fallback>
          <p:sp>
            <p:nvSpPr>
              <p:cNvPr id="43" name="Rectangle 21"/>
              <p:cNvSpPr>
                <a:spLocks noRot="1" noChangeAspect="1" noMove="1" noResize="1" noEditPoints="1" noAdjustHandles="1" noChangeArrowheads="1" noChangeShapeType="1" noTextEdit="1"/>
              </p:cNvSpPr>
              <p:nvPr/>
            </p:nvSpPr>
            <p:spPr bwMode="auto">
              <a:xfrm>
                <a:off x="3106789" y="3591651"/>
                <a:ext cx="427425" cy="400110"/>
              </a:xfrm>
              <a:prstGeom prst="rect">
                <a:avLst/>
              </a:prstGeom>
              <a:blipFill rotWithShape="1">
                <a:blip r:embed="rId16"/>
                <a:stretch>
                  <a:fillRect b="-75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92182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1+#ppt_w/2"/>
                                          </p:val>
                                        </p:tav>
                                        <p:tav tm="100000">
                                          <p:val>
                                            <p:strVal val="#ppt_x"/>
                                          </p:val>
                                        </p:tav>
                                      </p:tavLst>
                                    </p:anim>
                                    <p:anim calcmode="lin" valueType="num">
                                      <p:cBhvr additive="base">
                                        <p:cTn id="59"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animBg="1"/>
      <p:bldP spid="11" grpId="0" animBg="1"/>
      <p:bldP spid="12" grpId="0" animBg="1"/>
      <p:bldP spid="18" grpId="0"/>
      <p:bldP spid="19" grpId="0" animBg="1"/>
      <p:bldP spid="20" grpId="0"/>
      <p:bldP spid="22" grpId="0" animBg="1"/>
      <p:bldP spid="23" grpId="0"/>
      <p:bldP spid="28" grpId="0" animBg="1"/>
      <p:bldP spid="36" grpId="0" animBg="1"/>
      <p:bldP spid="37" grpId="0"/>
      <p:bldP spid="38" grpId="0"/>
      <p:bldP spid="39" grpId="0"/>
      <p:bldP spid="40"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Komplex szám működik </a:t>
            </a:r>
            <a:r>
              <a:rPr lang="hu-HU" dirty="0" smtClean="0">
                <a:solidFill>
                  <a:srgbClr val="FF0000"/>
                </a:solidFill>
              </a:rPr>
              <a:t>3D-ben?</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875420" y="1304764"/>
                <a:ext cx="10873208" cy="5553236"/>
              </a:xfrm>
            </p:spPr>
            <p:txBody>
              <a:bodyPr>
                <a:normAutofit/>
              </a:bodyPr>
              <a:lstStyle/>
              <a:p>
                <a14:m>
                  <m:oMath xmlns:m="http://schemas.openxmlformats.org/officeDocument/2006/math">
                    <m:r>
                      <a:rPr lang="en-US" altLang="en-US" i="1" dirty="0" smtClean="0">
                        <a:latin typeface="Cambria Math"/>
                        <a:cs typeface="Times New Roman" panose="02020603050405020304" pitchFamily="18" charset="0"/>
                      </a:rPr>
                      <m:t>𝑧</m:t>
                    </m:r>
                    <m:r>
                      <a:rPr lang="en-US" altLang="en-US" i="1" dirty="0" smtClean="0">
                        <a:latin typeface="Cambria Math"/>
                        <a:cs typeface="Times New Roman" panose="02020603050405020304" pitchFamily="18" charset="0"/>
                      </a:rPr>
                      <m:t>=</m:t>
                    </m:r>
                    <m:r>
                      <a:rPr lang="en-GB" altLang="en-US" i="1" dirty="0" err="1">
                        <a:latin typeface="Cambria Math"/>
                        <a:cs typeface="Times New Roman" panose="02020603050405020304" pitchFamily="18" charset="0"/>
                      </a:rPr>
                      <m:t>𝑥</m:t>
                    </m:r>
                    <m:r>
                      <a:rPr lang="en-GB" altLang="en-US" i="1" dirty="0" err="1">
                        <a:latin typeface="Cambria Math"/>
                        <a:cs typeface="Times New Roman" panose="02020603050405020304" pitchFamily="18" charset="0"/>
                      </a:rPr>
                      <m:t>+</m:t>
                    </m:r>
                    <m:r>
                      <a:rPr lang="en-GB" altLang="en-US" i="1" dirty="0" err="1">
                        <a:latin typeface="Cambria Math"/>
                        <a:cs typeface="Times New Roman" panose="02020603050405020304" pitchFamily="18" charset="0"/>
                      </a:rPr>
                      <m:t>𝑦</m:t>
                    </m:r>
                    <m:r>
                      <a:rPr lang="en-GB" altLang="en-US" b="1" i="1" dirty="0" err="1">
                        <a:latin typeface="Cambria Math"/>
                        <a:cs typeface="Times New Roman" panose="02020603050405020304" pitchFamily="18" charset="0"/>
                      </a:rPr>
                      <m:t>𝒊</m:t>
                    </m:r>
                    <m:r>
                      <a:rPr lang="en-GB" altLang="en-US" i="1" dirty="0" err="1">
                        <a:latin typeface="Cambria Math"/>
                        <a:cs typeface="Times New Roman" panose="02020603050405020304" pitchFamily="18" charset="0"/>
                      </a:rPr>
                      <m:t>+</m:t>
                    </m:r>
                    <m:r>
                      <a:rPr lang="en-GB" altLang="en-US" i="1" dirty="0" err="1">
                        <a:latin typeface="Cambria Math"/>
                        <a:cs typeface="Times New Roman" panose="02020603050405020304" pitchFamily="18" charset="0"/>
                      </a:rPr>
                      <m:t>𝑧</m:t>
                    </m:r>
                    <m:r>
                      <a:rPr lang="en-GB" altLang="en-US" b="1" i="1" dirty="0" err="1">
                        <a:latin typeface="Cambria Math"/>
                        <a:cs typeface="Times New Roman" panose="02020603050405020304" pitchFamily="18" charset="0"/>
                      </a:rPr>
                      <m:t>𝒋</m:t>
                    </m:r>
                  </m:oMath>
                </a14:m>
                <a:endParaRPr lang="hu-HU" dirty="0" smtClean="0"/>
              </a:p>
              <a:p>
                <a:r>
                  <a:rPr lang="hu-HU" dirty="0" smtClean="0"/>
                  <a:t>Összeadás és </a:t>
                </a:r>
                <a:r>
                  <a:rPr lang="hu-HU" dirty="0" err="1" smtClean="0"/>
                  <a:t>irányfüggetlen</a:t>
                </a:r>
                <a:r>
                  <a:rPr lang="hu-HU" dirty="0" smtClean="0"/>
                  <a:t> skálázás OK</a:t>
                </a:r>
              </a:p>
              <a:p>
                <a:r>
                  <a:rPr lang="hu-HU" b="1" u="sng" dirty="0" smtClean="0"/>
                  <a:t>Forgatás mint szorzás?</a:t>
                </a:r>
                <a:r>
                  <a:rPr lang="hu-HU" u="sng" dirty="0" smtClean="0"/>
                  <a:t> </a:t>
                </a:r>
                <a:r>
                  <a:rPr lang="hu-HU" dirty="0" smtClean="0"/>
                  <a:t>Tulajdonságok:</a:t>
                </a:r>
              </a:p>
              <a:p>
                <a:pPr lvl="1"/>
                <a:r>
                  <a:rPr lang="hu-HU" dirty="0" smtClean="0"/>
                  <a:t>Asszociatív, összeadásra disztributív (biz: mátrix)</a:t>
                </a:r>
              </a:p>
              <a:p>
                <a:pPr lvl="1"/>
                <a:r>
                  <a:rPr lang="hu-HU" dirty="0" smtClean="0"/>
                  <a:t>Nem kommutatív</a:t>
                </a:r>
              </a:p>
              <a:p>
                <a:pPr lvl="1"/>
                <a:r>
                  <a:rPr lang="hu-HU" dirty="0" smtClean="0"/>
                  <a:t>Invertálható</a:t>
                </a:r>
              </a:p>
              <a:p>
                <a:pPr lvl="1"/>
                <a:endParaRPr lang="hu-HU" altLang="en-US" b="1" i="1" dirty="0" smtClean="0">
                  <a:latin typeface="Cambria Math"/>
                  <a:cs typeface="Times New Roman" panose="02020603050405020304" pitchFamily="18" charset="0"/>
                </a:endParaRPr>
              </a:p>
              <a:p>
                <a:pPr lvl="1"/>
                <a:endParaRPr lang="hu-HU" altLang="en-US" b="1" i="1" dirty="0" smtClean="0">
                  <a:latin typeface="Cambria Math"/>
                  <a:cs typeface="Times New Roman" panose="02020603050405020304" pitchFamily="18" charset="0"/>
                </a:endParaRPr>
              </a:p>
              <a:p>
                <a:pPr lvl="1"/>
                <a:endParaRPr lang="hu-HU" altLang="en-US" b="1" i="1" dirty="0" smtClean="0">
                  <a:latin typeface="Cambria Math"/>
                  <a:cs typeface="Times New Roman" panose="02020603050405020304" pitchFamily="18" charset="0"/>
                </a:endParaRPr>
              </a:p>
              <a:p>
                <a:pPr lvl="1"/>
                <a14:m>
                  <m:oMath xmlns:m="http://schemas.openxmlformats.org/officeDocument/2006/math">
                    <m:r>
                      <a:rPr lang="en-GB" altLang="en-US" b="1" i="1" dirty="0">
                        <a:latin typeface="Cambria Math"/>
                        <a:cs typeface="Times New Roman" panose="02020603050405020304" pitchFamily="18" charset="0"/>
                      </a:rPr>
                      <m:t>𝒊</m:t>
                    </m:r>
                    <m:r>
                      <a:rPr lang="en-GB" altLang="en-US" i="1" baseline="30000" dirty="0">
                        <a:latin typeface="Cambria Math"/>
                        <a:cs typeface="Times New Roman" panose="02020603050405020304" pitchFamily="18" charset="0"/>
                      </a:rPr>
                      <m:t>2</m:t>
                    </m:r>
                    <m:r>
                      <a:rPr lang="en-US" altLang="en-US" i="1" dirty="0">
                        <a:latin typeface="Cambria Math"/>
                        <a:cs typeface="Times New Roman" panose="02020603050405020304" pitchFamily="18" charset="0"/>
                      </a:rPr>
                      <m:t>=?,</m:t>
                    </m:r>
                    <m:r>
                      <a:rPr lang="hu-HU" altLang="en-US" i="1" dirty="0">
                        <a:latin typeface="Cambria Math"/>
                        <a:cs typeface="Times New Roman" panose="02020603050405020304" pitchFamily="18" charset="0"/>
                      </a:rPr>
                      <m:t> </m:t>
                    </m:r>
                    <m:r>
                      <a:rPr lang="hu-HU" altLang="en-US" b="1" i="1" dirty="0" smtClean="0">
                        <a:latin typeface="Cambria Math"/>
                        <a:cs typeface="Times New Roman" panose="02020603050405020304" pitchFamily="18" charset="0"/>
                      </a:rPr>
                      <m:t> </m:t>
                    </m:r>
                    <m:r>
                      <a:rPr lang="en-GB" altLang="en-US" b="1" i="1" dirty="0">
                        <a:latin typeface="Cambria Math"/>
                        <a:cs typeface="Times New Roman" panose="02020603050405020304" pitchFamily="18" charset="0"/>
                      </a:rPr>
                      <m:t>𝒋</m:t>
                    </m:r>
                    <m:r>
                      <a:rPr lang="en-GB" altLang="en-US" i="1" baseline="30000" dirty="0">
                        <a:latin typeface="Cambria Math"/>
                        <a:cs typeface="Times New Roman" panose="02020603050405020304" pitchFamily="18" charset="0"/>
                      </a:rPr>
                      <m:t>2</m:t>
                    </m:r>
                    <m:r>
                      <a:rPr lang="en-GB" altLang="en-US" i="1" dirty="0">
                        <a:latin typeface="Cambria Math"/>
                        <a:cs typeface="Times New Roman" panose="02020603050405020304" pitchFamily="18" charset="0"/>
                      </a:rPr>
                      <m:t>=?</m:t>
                    </m:r>
                    <m:r>
                      <a:rPr lang="en-US" altLang="en-US" i="1" dirty="0">
                        <a:latin typeface="Cambria Math"/>
                        <a:cs typeface="Times New Roman" panose="02020603050405020304" pitchFamily="18" charset="0"/>
                      </a:rPr>
                      <m:t>, </m:t>
                    </m:r>
                    <m:r>
                      <a:rPr lang="hu-HU" altLang="en-US" b="1" i="1" dirty="0" smtClean="0">
                        <a:latin typeface="Cambria Math"/>
                        <a:cs typeface="Times New Roman" panose="02020603050405020304" pitchFamily="18" charset="0"/>
                      </a:rPr>
                      <m:t> </m:t>
                    </m:r>
                    <m:r>
                      <a:rPr lang="en-GB" altLang="en-US" b="1" i="1" dirty="0" err="1">
                        <a:latin typeface="Cambria Math"/>
                        <a:cs typeface="Times New Roman" panose="02020603050405020304" pitchFamily="18" charset="0"/>
                      </a:rPr>
                      <m:t>𝒊𝒋</m:t>
                    </m:r>
                    <m:r>
                      <a:rPr lang="en-GB" altLang="en-US" i="1" dirty="0">
                        <a:latin typeface="Cambria Math"/>
                        <a:cs typeface="Times New Roman" panose="02020603050405020304" pitchFamily="18" charset="0"/>
                      </a:rPr>
                      <m:t>=?</m:t>
                    </m:r>
                    <m:r>
                      <a:rPr lang="en-US" altLang="en-US" i="1" dirty="0">
                        <a:latin typeface="Cambria Math"/>
                        <a:cs typeface="Times New Roman" panose="02020603050405020304" pitchFamily="18" charset="0"/>
                      </a:rPr>
                      <m:t>,</m:t>
                    </m:r>
                    <m:r>
                      <a:rPr lang="en-GB" altLang="en-US" b="1" i="1" dirty="0">
                        <a:latin typeface="Cambria Math"/>
                        <a:cs typeface="Times New Roman" panose="02020603050405020304" pitchFamily="18" charset="0"/>
                      </a:rPr>
                      <m:t> </m:t>
                    </m:r>
                    <m:r>
                      <a:rPr lang="hu-HU" altLang="en-US" b="1" i="1" dirty="0" smtClean="0">
                        <a:latin typeface="Cambria Math"/>
                        <a:cs typeface="Times New Roman" panose="02020603050405020304" pitchFamily="18" charset="0"/>
                      </a:rPr>
                      <m:t> </m:t>
                    </m:r>
                    <m:r>
                      <a:rPr lang="hu-HU" altLang="en-US" b="1" i="1" dirty="0">
                        <a:latin typeface="Cambria Math"/>
                        <a:cs typeface="Times New Roman" panose="02020603050405020304" pitchFamily="18" charset="0"/>
                      </a:rPr>
                      <m:t>𝒋</m:t>
                    </m:r>
                    <m:r>
                      <a:rPr lang="en-GB" altLang="en-US" b="1" i="1" dirty="0" err="1">
                        <a:latin typeface="Cambria Math"/>
                        <a:cs typeface="Times New Roman" panose="02020603050405020304" pitchFamily="18" charset="0"/>
                      </a:rPr>
                      <m:t>𝒊</m:t>
                    </m:r>
                    <m:r>
                      <a:rPr lang="en-GB" altLang="en-US" i="1" dirty="0">
                        <a:latin typeface="Cambria Math"/>
                        <a:cs typeface="Times New Roman" panose="02020603050405020304" pitchFamily="18" charset="0"/>
                      </a:rPr>
                      <m:t>=?</m:t>
                    </m:r>
                  </m:oMath>
                </a14:m>
                <a:endParaRPr lang="en-GB" altLang="en-US" dirty="0">
                  <a:cs typeface="Times New Roman" panose="02020603050405020304" pitchFamily="18" charset="0"/>
                </a:endParaRPr>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875420" y="1304764"/>
                <a:ext cx="10873208" cy="5553236"/>
              </a:xfrm>
              <a:blipFill>
                <a:blip r:embed="rId2"/>
                <a:stretch>
                  <a:fillRect l="-1290"/>
                </a:stretch>
              </a:blipFill>
            </p:spPr>
            <p:txBody>
              <a:bodyPr/>
              <a:lstStyle/>
              <a:p>
                <a:r>
                  <a:rPr lang="hu-HU">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361" y="3609020"/>
            <a:ext cx="5163703" cy="291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6829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79809" y="274638"/>
            <a:ext cx="8854161" cy="1143000"/>
          </a:xfrm>
        </p:spPr>
        <p:txBody>
          <a:bodyPr>
            <a:normAutofit fontScale="90000"/>
          </a:bodyPr>
          <a:lstStyle/>
          <a:p>
            <a:r>
              <a:rPr lang="hu-HU" sz="3600" dirty="0">
                <a:solidFill>
                  <a:srgbClr val="FF0000"/>
                </a:solidFill>
              </a:rPr>
              <a:t>(Sir William </a:t>
            </a:r>
            <a:r>
              <a:rPr lang="hu-HU" sz="3600" dirty="0" err="1">
                <a:solidFill>
                  <a:srgbClr val="FF0000"/>
                </a:solidFill>
              </a:rPr>
              <a:t>Rowan</a:t>
            </a:r>
            <a:r>
              <a:rPr lang="hu-HU" sz="3600" dirty="0">
                <a:solidFill>
                  <a:srgbClr val="FF0000"/>
                </a:solidFill>
              </a:rPr>
              <a:t>)</a:t>
            </a:r>
            <a:r>
              <a:rPr lang="hu-HU" dirty="0" smtClean="0">
                <a:solidFill>
                  <a:srgbClr val="FF0000"/>
                </a:solidFill>
              </a:rPr>
              <a:t> Hamilton</a:t>
            </a:r>
            <a:br>
              <a:rPr lang="hu-HU" dirty="0" smtClean="0">
                <a:solidFill>
                  <a:srgbClr val="FF0000"/>
                </a:solidFill>
              </a:rPr>
            </a:br>
            <a:r>
              <a:rPr lang="en-US" sz="4000" dirty="0" err="1">
                <a:solidFill>
                  <a:srgbClr val="FF0000"/>
                </a:solidFill>
              </a:rPr>
              <a:t>Kvaterni</a:t>
            </a:r>
            <a:r>
              <a:rPr lang="hu-HU" sz="4000" dirty="0">
                <a:solidFill>
                  <a:srgbClr val="FF0000"/>
                </a:solidFill>
              </a:rPr>
              <a:t>ó: 4D komplex szám</a:t>
            </a:r>
            <a:endParaRPr lang="en-US" sz="4000"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299356" y="1700808"/>
                <a:ext cx="10368644" cy="5157192"/>
              </a:xfrm>
            </p:spPr>
            <p:txBody>
              <a:bodyPr>
                <a:normAutofit fontScale="92500" lnSpcReduction="10000"/>
              </a:bodyPr>
              <a:lstStyle/>
              <a:p>
                <a14:m>
                  <m:oMath xmlns:m="http://schemas.openxmlformats.org/officeDocument/2006/math">
                    <m:r>
                      <a:rPr lang="en-GB" altLang="en-US" sz="2800" b="1" i="1" dirty="0">
                        <a:latin typeface="Cambria Math"/>
                        <a:cs typeface="Times New Roman" panose="02020603050405020304" pitchFamily="18" charset="0"/>
                      </a:rPr>
                      <m:t>𝒒</m:t>
                    </m:r>
                    <m:r>
                      <a:rPr lang="en-US"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𝑠</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𝑥</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𝑦</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𝑧</m:t>
                    </m:r>
                    <m:r>
                      <a:rPr lang="en-GB" altLang="en-US" sz="2800" i="1" dirty="0">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𝑠</m:t>
                    </m:r>
                    <m:r>
                      <a:rPr lang="en-GB" altLang="en-US" sz="2800" i="1" dirty="0" err="1">
                        <a:latin typeface="Cambria Math"/>
                        <a:cs typeface="Times New Roman" panose="02020603050405020304" pitchFamily="18" charset="0"/>
                      </a:rPr>
                      <m:t>,</m:t>
                    </m:r>
                    <m:r>
                      <a:rPr lang="en-GB" altLang="en-US" sz="2800" b="1" i="1" dirty="0" err="1">
                        <a:latin typeface="Cambria Math"/>
                        <a:cs typeface="Times New Roman" panose="02020603050405020304" pitchFamily="18" charset="0"/>
                      </a:rPr>
                      <m:t>𝒅</m:t>
                    </m:r>
                    <m:r>
                      <a:rPr lang="en-GB" altLang="en-US" sz="2800" i="1" dirty="0">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𝑠</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𝑥</m:t>
                    </m:r>
                    <m:r>
                      <a:rPr lang="en-GB" altLang="en-US" sz="2800" b="1" i="1" dirty="0" err="1">
                        <a:latin typeface="Cambria Math"/>
                        <a:cs typeface="Times New Roman" panose="02020603050405020304" pitchFamily="18" charset="0"/>
                      </a:rPr>
                      <m:t>𝒊</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𝑦</m:t>
                    </m:r>
                    <m:r>
                      <a:rPr lang="en-GB" altLang="en-US" sz="2800" b="1" i="1" dirty="0" err="1">
                        <a:latin typeface="Cambria Math"/>
                        <a:cs typeface="Times New Roman" panose="02020603050405020304" pitchFamily="18" charset="0"/>
                      </a:rPr>
                      <m:t>𝒋</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𝑧</m:t>
                    </m:r>
                    <m:r>
                      <a:rPr lang="en-GB" altLang="en-US" sz="2800" b="1" i="1" dirty="0" err="1">
                        <a:latin typeface="Cambria Math"/>
                        <a:cs typeface="Times New Roman" panose="02020603050405020304" pitchFamily="18" charset="0"/>
                      </a:rPr>
                      <m:t>𝒌</m:t>
                    </m:r>
                  </m:oMath>
                </a14:m>
                <a:endParaRPr lang="en-GB" altLang="en-US" sz="2800" b="1" i="1" dirty="0">
                  <a:latin typeface="Times New Roman" panose="02020603050405020304" pitchFamily="18" charset="0"/>
                  <a:cs typeface="Times New Roman" panose="02020603050405020304" pitchFamily="18" charset="0"/>
                </a:endParaRPr>
              </a:p>
              <a:p>
                <a14:m>
                  <m:oMath xmlns:m="http://schemas.openxmlformats.org/officeDocument/2006/math">
                    <m:r>
                      <a:rPr lang="en-GB" altLang="en-US" sz="2800" b="1" i="1" dirty="0">
                        <a:latin typeface="Cambria Math"/>
                        <a:cs typeface="Times New Roman" panose="02020603050405020304" pitchFamily="18" charset="0"/>
                      </a:rPr>
                      <m:t>𝒒</m:t>
                    </m:r>
                    <m:r>
                      <a:rPr lang="en-GB" altLang="en-US" sz="2800" i="1" baseline="-25000" dirty="0">
                        <a:latin typeface="Cambria Math"/>
                        <a:cs typeface="Times New Roman" panose="02020603050405020304" pitchFamily="18" charset="0"/>
                      </a:rPr>
                      <m:t>1</m:t>
                    </m:r>
                    <m:r>
                      <a:rPr lang="en-GB" altLang="en-US" sz="2800" i="1" dirty="0">
                        <a:latin typeface="Cambria Math"/>
                        <a:cs typeface="Times New Roman" panose="02020603050405020304" pitchFamily="18" charset="0"/>
                      </a:rPr>
                      <m:t>+</m:t>
                    </m:r>
                    <m:r>
                      <a:rPr lang="en-GB" altLang="en-US" sz="2800" b="1" i="1" dirty="0">
                        <a:latin typeface="Cambria Math"/>
                        <a:cs typeface="Times New Roman" panose="02020603050405020304" pitchFamily="18" charset="0"/>
                      </a:rPr>
                      <m:t>𝒒</m:t>
                    </m:r>
                    <m:r>
                      <a:rPr lang="en-GB" altLang="en-US" sz="2800" i="1" baseline="-25000" dirty="0">
                        <a:latin typeface="Cambria Math"/>
                        <a:cs typeface="Times New Roman" panose="02020603050405020304" pitchFamily="18" charset="0"/>
                      </a:rPr>
                      <m:t>2</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𝑠</m:t>
                    </m:r>
                    <m:r>
                      <a:rPr lang="en-GB" altLang="en-US" sz="2800" i="1" baseline="-25000" dirty="0">
                        <a:latin typeface="Cambria Math"/>
                        <a:cs typeface="Times New Roman" panose="02020603050405020304" pitchFamily="18" charset="0"/>
                      </a:rPr>
                      <m:t>1</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𝑠</m:t>
                    </m:r>
                    <m:r>
                      <a:rPr lang="en-GB" altLang="en-US" sz="2800" i="1" baseline="-25000" dirty="0">
                        <a:latin typeface="Cambria Math"/>
                        <a:cs typeface="Times New Roman" panose="02020603050405020304" pitchFamily="18" charset="0"/>
                      </a:rPr>
                      <m:t>2</m:t>
                    </m:r>
                    <m:r>
                      <a:rPr lang="en-GB" altLang="en-US" sz="2800" i="1" dirty="0">
                        <a:latin typeface="Cambria Math"/>
                        <a:cs typeface="Times New Roman" panose="02020603050405020304" pitchFamily="18" charset="0"/>
                      </a:rPr>
                      <m:t>, </m:t>
                    </m:r>
                    <m:r>
                      <a:rPr lang="en-GB" altLang="en-US" sz="2800" i="1" dirty="0">
                        <a:latin typeface="Cambria Math"/>
                        <a:cs typeface="Times New Roman" panose="02020603050405020304" pitchFamily="18" charset="0"/>
                      </a:rPr>
                      <m:t>𝑥</m:t>
                    </m:r>
                    <m:r>
                      <a:rPr lang="en-GB" altLang="en-US" sz="2800" i="1" baseline="-25000" dirty="0">
                        <a:latin typeface="Cambria Math"/>
                        <a:cs typeface="Times New Roman" panose="02020603050405020304" pitchFamily="18" charset="0"/>
                      </a:rPr>
                      <m:t>1</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𝑥</m:t>
                    </m:r>
                    <m:r>
                      <a:rPr lang="en-GB" altLang="en-US" sz="2800" i="1" baseline="-25000" dirty="0">
                        <a:latin typeface="Cambria Math"/>
                        <a:cs typeface="Times New Roman" panose="02020603050405020304" pitchFamily="18" charset="0"/>
                      </a:rPr>
                      <m:t>2</m:t>
                    </m:r>
                    <m:r>
                      <a:rPr lang="en-GB" altLang="en-US" sz="2800" i="1" dirty="0">
                        <a:latin typeface="Cambria Math"/>
                        <a:cs typeface="Times New Roman" panose="02020603050405020304" pitchFamily="18" charset="0"/>
                      </a:rPr>
                      <m:t>, </m:t>
                    </m:r>
                    <m:r>
                      <a:rPr lang="en-GB" altLang="en-US" sz="2800" i="1" dirty="0">
                        <a:latin typeface="Cambria Math"/>
                        <a:cs typeface="Times New Roman" panose="02020603050405020304" pitchFamily="18" charset="0"/>
                      </a:rPr>
                      <m:t>𝑦</m:t>
                    </m:r>
                    <m:r>
                      <a:rPr lang="en-GB" altLang="en-US" sz="2800" i="1" baseline="-25000" dirty="0">
                        <a:latin typeface="Cambria Math"/>
                        <a:cs typeface="Times New Roman" panose="02020603050405020304" pitchFamily="18" charset="0"/>
                      </a:rPr>
                      <m:t>1</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𝑦</m:t>
                    </m:r>
                    <m:r>
                      <a:rPr lang="en-GB" altLang="en-US" sz="2800" i="1" baseline="-25000" dirty="0">
                        <a:latin typeface="Cambria Math"/>
                        <a:cs typeface="Times New Roman" panose="02020603050405020304" pitchFamily="18" charset="0"/>
                      </a:rPr>
                      <m:t>2</m:t>
                    </m:r>
                    <m:r>
                      <a:rPr lang="en-GB" altLang="en-US" sz="2800" i="1" dirty="0">
                        <a:latin typeface="Cambria Math"/>
                        <a:cs typeface="Times New Roman" panose="02020603050405020304" pitchFamily="18" charset="0"/>
                      </a:rPr>
                      <m:t>, </m:t>
                    </m:r>
                    <m:r>
                      <a:rPr lang="en-GB" altLang="en-US" sz="2800" i="1" dirty="0">
                        <a:latin typeface="Cambria Math"/>
                        <a:cs typeface="Times New Roman" panose="02020603050405020304" pitchFamily="18" charset="0"/>
                      </a:rPr>
                      <m:t>𝑧</m:t>
                    </m:r>
                    <m:r>
                      <a:rPr lang="en-GB" altLang="en-US" sz="2800" i="1" baseline="-25000" dirty="0">
                        <a:latin typeface="Cambria Math"/>
                        <a:cs typeface="Times New Roman" panose="02020603050405020304" pitchFamily="18" charset="0"/>
                      </a:rPr>
                      <m:t>1</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𝑧</m:t>
                    </m:r>
                    <m:r>
                      <a:rPr lang="en-GB" altLang="en-US" sz="2800" i="1" baseline="-25000" dirty="0">
                        <a:latin typeface="Cambria Math"/>
                        <a:cs typeface="Times New Roman" panose="02020603050405020304" pitchFamily="18" charset="0"/>
                      </a:rPr>
                      <m:t>2</m:t>
                    </m:r>
                    <m:r>
                      <a:rPr lang="en-GB" altLang="en-US" sz="2800" i="1" dirty="0">
                        <a:latin typeface="Cambria Math"/>
                        <a:cs typeface="Times New Roman" panose="02020603050405020304" pitchFamily="18" charset="0"/>
                      </a:rPr>
                      <m:t>] </m:t>
                    </m:r>
                  </m:oMath>
                </a14:m>
                <a:endParaRPr lang="en-GB" altLang="en-US" sz="2800" dirty="0">
                  <a:latin typeface="Times New Roman" panose="02020603050405020304" pitchFamily="18" charset="0"/>
                  <a:cs typeface="Times New Roman" panose="02020603050405020304" pitchFamily="18" charset="0"/>
                </a:endParaRPr>
              </a:p>
              <a:p>
                <a14:m>
                  <m:oMath xmlns:m="http://schemas.openxmlformats.org/officeDocument/2006/math">
                    <m:r>
                      <a:rPr lang="en-GB" altLang="en-US" sz="2800" i="1" dirty="0">
                        <a:latin typeface="Cambria Math"/>
                        <a:cs typeface="Times New Roman" panose="02020603050405020304" pitchFamily="18" charset="0"/>
                      </a:rPr>
                      <m:t>𝑎</m:t>
                    </m:r>
                    <m:r>
                      <a:rPr lang="en-GB" altLang="en-US" sz="2800" b="1" i="1" dirty="0" err="1">
                        <a:latin typeface="Cambria Math"/>
                        <a:cs typeface="Times New Roman" panose="02020603050405020304" pitchFamily="18" charset="0"/>
                      </a:rPr>
                      <m:t>𝒒</m:t>
                    </m:r>
                    <m:r>
                      <a:rPr lang="en-GB" altLang="en-US" sz="2800" i="1" dirty="0">
                        <a:latin typeface="Cambria Math"/>
                        <a:cs typeface="Times New Roman" panose="02020603050405020304" pitchFamily="18" charset="0"/>
                      </a:rPr>
                      <m:t>=</m:t>
                    </m:r>
                    <m:r>
                      <a:rPr lang="en-GB" altLang="en-US" sz="2800" b="1" i="1" dirty="0" err="1">
                        <a:latin typeface="Cambria Math"/>
                        <a:cs typeface="Times New Roman" panose="02020603050405020304" pitchFamily="18" charset="0"/>
                      </a:rPr>
                      <m:t>𝒒</m:t>
                    </m:r>
                    <m:r>
                      <a:rPr lang="en-GB" altLang="en-US" sz="2800" i="1" dirty="0" err="1">
                        <a:latin typeface="Cambria Math"/>
                        <a:cs typeface="Times New Roman" panose="02020603050405020304" pitchFamily="18" charset="0"/>
                      </a:rPr>
                      <m:t>𝑎</m:t>
                    </m:r>
                    <m:r>
                      <a:rPr lang="en-GB" altLang="en-US" sz="2800" i="1" dirty="0">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𝑎𝑠</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𝑎𝑥</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𝑎𝑦</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𝑎𝑧</m:t>
                    </m:r>
                    <m:r>
                      <a:rPr lang="en-GB" altLang="en-US" sz="2800" i="1" dirty="0">
                        <a:latin typeface="Cambria Math"/>
                        <a:cs typeface="Times New Roman" panose="02020603050405020304" pitchFamily="18" charset="0"/>
                      </a:rPr>
                      <m:t>] </m:t>
                    </m:r>
                  </m:oMath>
                </a14:m>
                <a:endParaRPr lang="en-GB" altLang="en-US" sz="2800" dirty="0">
                  <a:latin typeface="Times New Roman" panose="02020603050405020304" pitchFamily="18" charset="0"/>
                  <a:cs typeface="Times New Roman" panose="02020603050405020304" pitchFamily="18" charset="0"/>
                </a:endParaRPr>
              </a:p>
              <a:p>
                <a14:m>
                  <m:oMath xmlns:m="http://schemas.openxmlformats.org/officeDocument/2006/math">
                    <m:r>
                      <a:rPr lang="en-US" altLang="en-US" sz="2800" i="1" dirty="0">
                        <a:latin typeface="Cambria Math"/>
                        <a:cs typeface="Times New Roman" panose="02020603050405020304" pitchFamily="18" charset="0"/>
                      </a:rPr>
                      <m:t>|</m:t>
                    </m:r>
                    <m:r>
                      <a:rPr lang="en-US" altLang="en-US" sz="2800" b="1" i="1" dirty="0">
                        <a:latin typeface="Cambria Math"/>
                        <a:cs typeface="Times New Roman" panose="02020603050405020304" pitchFamily="18" charset="0"/>
                      </a:rPr>
                      <m:t>𝒒</m:t>
                    </m:r>
                    <m:r>
                      <a:rPr lang="en-US" altLang="en-US" sz="2800" i="1" dirty="0">
                        <a:latin typeface="Cambria Math"/>
                        <a:cs typeface="Times New Roman" panose="02020603050405020304" pitchFamily="18" charset="0"/>
                      </a:rPr>
                      <m:t>|=</m:t>
                    </m:r>
                    <m:rad>
                      <m:radPr>
                        <m:degHide m:val="on"/>
                        <m:ctrlPr>
                          <a:rPr lang="en-US" altLang="en-US" sz="2800" i="1" dirty="0">
                            <a:latin typeface="Cambria Math"/>
                            <a:cs typeface="Times New Roman" panose="02020603050405020304" pitchFamily="18" charset="0"/>
                          </a:rPr>
                        </m:ctrlPr>
                      </m:radPr>
                      <m:deg/>
                      <m:e>
                        <m:sSup>
                          <m:sSupPr>
                            <m:ctrlPr>
                              <a:rPr lang="en-US" altLang="en-US" sz="2800" i="1" dirty="0">
                                <a:latin typeface="Cambria Math"/>
                                <a:cs typeface="Times New Roman" panose="02020603050405020304" pitchFamily="18" charset="0"/>
                              </a:rPr>
                            </m:ctrlPr>
                          </m:sSupPr>
                          <m:e>
                            <m:r>
                              <a:rPr lang="en-US" altLang="en-US" sz="2800" i="1" dirty="0">
                                <a:latin typeface="Cambria Math"/>
                                <a:cs typeface="Times New Roman" panose="02020603050405020304" pitchFamily="18" charset="0"/>
                              </a:rPr>
                              <m:t>𝑠</m:t>
                            </m:r>
                          </m:e>
                          <m:sup>
                            <m:r>
                              <a:rPr lang="en-US" altLang="en-US" sz="2800" i="1" dirty="0">
                                <a:latin typeface="Cambria Math"/>
                                <a:cs typeface="Times New Roman" panose="02020603050405020304" pitchFamily="18" charset="0"/>
                              </a:rPr>
                              <m:t>2</m:t>
                            </m:r>
                          </m:sup>
                        </m:sSup>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𝑥</m:t>
                        </m:r>
                        <m:r>
                          <a:rPr lang="en-GB" altLang="en-US" sz="2800" i="1" baseline="30000" dirty="0">
                            <a:latin typeface="Cambria Math"/>
                            <a:cs typeface="Times New Roman" panose="02020603050405020304" pitchFamily="18" charset="0"/>
                          </a:rPr>
                          <m:t>2</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𝑦</m:t>
                        </m:r>
                        <m:r>
                          <a:rPr lang="en-GB" altLang="en-US" sz="2800" i="1" baseline="30000" dirty="0">
                            <a:latin typeface="Cambria Math"/>
                            <a:cs typeface="Times New Roman" panose="02020603050405020304" pitchFamily="18" charset="0"/>
                          </a:rPr>
                          <m:t>2</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𝑧</m:t>
                        </m:r>
                        <m:r>
                          <a:rPr lang="en-GB" altLang="en-US" sz="2800" i="1" baseline="30000" dirty="0">
                            <a:latin typeface="Cambria Math"/>
                            <a:cs typeface="Times New Roman" panose="02020603050405020304" pitchFamily="18" charset="0"/>
                          </a:rPr>
                          <m:t>2</m:t>
                        </m:r>
                      </m:e>
                    </m:rad>
                  </m:oMath>
                </a14:m>
                <a:endParaRPr lang="en-US" altLang="en-US" sz="2800" dirty="0">
                  <a:latin typeface="Times New Roman" panose="02020603050405020304" pitchFamily="18" charset="0"/>
                  <a:cs typeface="Times New Roman" panose="02020603050405020304" pitchFamily="18" charset="0"/>
                  <a:sym typeface="Symbol" pitchFamily="18" charset="2"/>
                </a:endParaRPr>
              </a:p>
              <a:p>
                <a:endParaRPr lang="en-US" altLang="en-US" sz="1300" b="1" dirty="0"/>
              </a:p>
              <a:p>
                <a:r>
                  <a:rPr lang="hu-HU" altLang="en-US" sz="2800" b="1" dirty="0"/>
                  <a:t>Szorzás:</a:t>
                </a:r>
              </a:p>
              <a:p>
                <a:pPr lvl="1"/>
                <a14:m>
                  <m:oMath xmlns:m="http://schemas.openxmlformats.org/officeDocument/2006/math">
                    <m:r>
                      <a:rPr lang="en-GB" altLang="en-US" sz="3000" b="1" i="1" dirty="0">
                        <a:latin typeface="Cambria Math"/>
                        <a:cs typeface="Times New Roman" panose="02020603050405020304" pitchFamily="18" charset="0"/>
                      </a:rPr>
                      <m:t>𝒊</m:t>
                    </m:r>
                    <m:r>
                      <a:rPr lang="en-GB" altLang="en-US" sz="3000" i="1" baseline="30000" dirty="0">
                        <a:latin typeface="Cambria Math"/>
                        <a:cs typeface="Times New Roman" panose="02020603050405020304" pitchFamily="18" charset="0"/>
                      </a:rPr>
                      <m:t>2 </m:t>
                    </m:r>
                    <m:r>
                      <a:rPr lang="en-US" altLang="en-US" sz="3000" i="1" dirty="0">
                        <a:latin typeface="Cambria Math"/>
                        <a:cs typeface="Times New Roman" panose="02020603050405020304" pitchFamily="18" charset="0"/>
                      </a:rPr>
                      <m:t>=</m:t>
                    </m:r>
                    <m:r>
                      <a:rPr lang="en-GB" altLang="en-US" sz="3000" b="1" i="1" dirty="0">
                        <a:latin typeface="Cambria Math"/>
                        <a:cs typeface="Times New Roman" panose="02020603050405020304" pitchFamily="18" charset="0"/>
                      </a:rPr>
                      <m:t>𝒋</m:t>
                    </m:r>
                    <m:r>
                      <a:rPr lang="en-GB" altLang="en-US" sz="3000" i="1" baseline="30000" dirty="0">
                        <a:latin typeface="Cambria Math"/>
                        <a:cs typeface="Times New Roman" panose="02020603050405020304" pitchFamily="18" charset="0"/>
                      </a:rPr>
                      <m:t>2</m:t>
                    </m:r>
                    <m:r>
                      <a:rPr lang="en-US" altLang="en-US" sz="3000" i="1" dirty="0">
                        <a:latin typeface="Cambria Math"/>
                        <a:cs typeface="Times New Roman" panose="02020603050405020304" pitchFamily="18" charset="0"/>
                      </a:rPr>
                      <m:t>=</m:t>
                    </m:r>
                    <m:r>
                      <a:rPr lang="en-GB" altLang="en-US" sz="3000" b="1" i="1" dirty="0">
                        <a:latin typeface="Cambria Math"/>
                        <a:cs typeface="Times New Roman" panose="02020603050405020304" pitchFamily="18" charset="0"/>
                      </a:rPr>
                      <m:t>𝒌</m:t>
                    </m:r>
                    <m:r>
                      <a:rPr lang="en-GB" altLang="en-US" sz="3000" i="1" baseline="30000" dirty="0">
                        <a:latin typeface="Cambria Math"/>
                        <a:cs typeface="Times New Roman" panose="02020603050405020304" pitchFamily="18" charset="0"/>
                      </a:rPr>
                      <m:t>2</m:t>
                    </m:r>
                    <m:r>
                      <a:rPr lang="en-US" altLang="en-US" sz="3000" i="1" dirty="0">
                        <a:latin typeface="Cambria Math"/>
                        <a:cs typeface="Times New Roman" panose="02020603050405020304" pitchFamily="18" charset="0"/>
                      </a:rPr>
                      <m:t>=</m:t>
                    </m:r>
                    <m:r>
                      <a:rPr lang="en-GB" altLang="en-US" sz="3000" b="1" i="1" dirty="0" err="1">
                        <a:latin typeface="Cambria Math"/>
                        <a:cs typeface="Times New Roman" panose="02020603050405020304" pitchFamily="18" charset="0"/>
                      </a:rPr>
                      <m:t>𝒊𝒋𝒌</m:t>
                    </m:r>
                    <m:r>
                      <a:rPr lang="en-GB" altLang="en-US" sz="3000" i="1" dirty="0">
                        <a:latin typeface="Cambria Math"/>
                        <a:cs typeface="Times New Roman" panose="02020603050405020304" pitchFamily="18" charset="0"/>
                      </a:rPr>
                      <m:t>=−1</m:t>
                    </m:r>
                  </m:oMath>
                </a14:m>
                <a:r>
                  <a:rPr lang="en-GB" altLang="en-US" dirty="0" smtClean="0">
                    <a:latin typeface="Times New Roman" panose="02020603050405020304" pitchFamily="18" charset="0"/>
                    <a:cs typeface="Times New Roman" panose="02020603050405020304" pitchFamily="18" charset="0"/>
                  </a:rPr>
                  <a:t> </a:t>
                </a:r>
                <a:endParaRPr lang="en-US" altLang="en-US" sz="2400" b="1" i="1" dirty="0">
                  <a:latin typeface="Cambria Math"/>
                  <a:cs typeface="Times New Roman" panose="02020603050405020304" pitchFamily="18" charset="0"/>
                </a:endParaRPr>
              </a:p>
              <a:p>
                <a:pPr marL="457200" lvl="1" indent="0">
                  <a:buNone/>
                </a:pPr>
                <a:r>
                  <a:rPr lang="en-GB" altLang="en-US" sz="2400" b="1" dirty="0">
                    <a:cs typeface="Times New Roman" panose="02020603050405020304" pitchFamily="18" charset="0"/>
                  </a:rPr>
                  <a:t> 	       </a:t>
                </a:r>
                <a14:m>
                  <m:oMath xmlns:m="http://schemas.openxmlformats.org/officeDocument/2006/math">
                    <m:r>
                      <a:rPr lang="en-GB" altLang="en-US" sz="2600" b="1" i="1" dirty="0">
                        <a:latin typeface="Cambria Math"/>
                        <a:cs typeface="Times New Roman" panose="02020603050405020304" pitchFamily="18" charset="0"/>
                      </a:rPr>
                      <m:t>𝒊𝒋</m:t>
                    </m:r>
                    <m:r>
                      <a:rPr lang="en-GB" altLang="en-US" sz="2600" i="1" dirty="0">
                        <a:latin typeface="Cambria Math"/>
                        <a:cs typeface="Times New Roman" panose="02020603050405020304" pitchFamily="18" charset="0"/>
                      </a:rPr>
                      <m:t>=</m:t>
                    </m:r>
                    <m:r>
                      <a:rPr lang="en-GB" altLang="en-US" sz="2600" b="1" i="1" dirty="0">
                        <a:latin typeface="Cambria Math"/>
                        <a:cs typeface="Times New Roman" panose="02020603050405020304" pitchFamily="18" charset="0"/>
                      </a:rPr>
                      <m:t>𝒌</m:t>
                    </m:r>
                    <m:r>
                      <a:rPr lang="en-GB" altLang="en-US" sz="2600" i="1" dirty="0">
                        <a:latin typeface="Cambria Math"/>
                        <a:cs typeface="Times New Roman" panose="02020603050405020304" pitchFamily="18" charset="0"/>
                      </a:rPr>
                      <m:t>,</m:t>
                    </m:r>
                  </m:oMath>
                </a14:m>
                <a:r>
                  <a:rPr lang="en-GB" altLang="en-US" sz="2600" b="1" dirty="0">
                    <a:cs typeface="Times New Roman" panose="02020603050405020304" pitchFamily="18" charset="0"/>
                  </a:rPr>
                  <a:t>   </a:t>
                </a:r>
                <a14:m>
                  <m:oMath xmlns:m="http://schemas.openxmlformats.org/officeDocument/2006/math">
                    <m:r>
                      <a:rPr lang="en-GB" altLang="en-US" sz="2600" b="1" i="1" dirty="0" err="1">
                        <a:latin typeface="Cambria Math"/>
                        <a:cs typeface="Times New Roman" panose="02020603050405020304" pitchFamily="18" charset="0"/>
                      </a:rPr>
                      <m:t>𝒋𝒊</m:t>
                    </m:r>
                    <m:r>
                      <a:rPr lang="en-GB" altLang="en-US" sz="2600" i="1" dirty="0">
                        <a:latin typeface="Cambria Math"/>
                        <a:cs typeface="Times New Roman" panose="02020603050405020304" pitchFamily="18" charset="0"/>
                      </a:rPr>
                      <m:t>=−</m:t>
                    </m:r>
                    <m:r>
                      <a:rPr lang="en-GB" altLang="en-US" sz="2600" b="1" i="1" dirty="0">
                        <a:latin typeface="Cambria Math"/>
                        <a:cs typeface="Times New Roman" panose="02020603050405020304" pitchFamily="18" charset="0"/>
                      </a:rPr>
                      <m:t>𝒌</m:t>
                    </m:r>
                    <m:r>
                      <a:rPr lang="en-GB" altLang="en-US" sz="2600" i="1" dirty="0">
                        <a:latin typeface="Cambria Math"/>
                        <a:cs typeface="Times New Roman" panose="02020603050405020304" pitchFamily="18" charset="0"/>
                      </a:rPr>
                      <m:t>, </m:t>
                    </m:r>
                    <m:r>
                      <a:rPr lang="en-US" altLang="en-US" sz="2600" b="1" i="1" dirty="0">
                        <a:latin typeface="Cambria Math"/>
                        <a:cs typeface="Times New Roman" panose="02020603050405020304" pitchFamily="18" charset="0"/>
                      </a:rPr>
                      <m:t> </m:t>
                    </m:r>
                    <m:r>
                      <a:rPr lang="en-GB" altLang="en-US" sz="2600" b="1" i="1" dirty="0" err="1">
                        <a:latin typeface="Cambria Math"/>
                        <a:cs typeface="Times New Roman" panose="02020603050405020304" pitchFamily="18" charset="0"/>
                      </a:rPr>
                      <m:t>𝒋𝒌</m:t>
                    </m:r>
                    <m:r>
                      <a:rPr lang="en-GB" altLang="en-US" sz="2600" i="1" dirty="0">
                        <a:latin typeface="Cambria Math"/>
                        <a:cs typeface="Times New Roman" panose="02020603050405020304" pitchFamily="18" charset="0"/>
                      </a:rPr>
                      <m:t>=</m:t>
                    </m:r>
                    <m:r>
                      <a:rPr lang="en-GB" altLang="en-US" sz="2600" b="1" i="1" dirty="0" err="1">
                        <a:latin typeface="Cambria Math"/>
                        <a:cs typeface="Times New Roman" panose="02020603050405020304" pitchFamily="18" charset="0"/>
                      </a:rPr>
                      <m:t>𝒊</m:t>
                    </m:r>
                    <m:r>
                      <a:rPr lang="en-GB" altLang="en-US" sz="2600" i="1" dirty="0">
                        <a:latin typeface="Cambria Math"/>
                        <a:cs typeface="Times New Roman" panose="02020603050405020304" pitchFamily="18" charset="0"/>
                      </a:rPr>
                      <m:t>,</m:t>
                    </m:r>
                    <m:r>
                      <a:rPr lang="en-GB" altLang="en-US" sz="2600" b="1" i="1" dirty="0">
                        <a:latin typeface="Cambria Math"/>
                        <a:cs typeface="Times New Roman" panose="02020603050405020304" pitchFamily="18" charset="0"/>
                      </a:rPr>
                      <m:t> </m:t>
                    </m:r>
                    <m:r>
                      <a:rPr lang="en-US" altLang="en-US" sz="2600" b="1" i="1" dirty="0">
                        <a:latin typeface="Cambria Math"/>
                        <a:cs typeface="Times New Roman" panose="02020603050405020304" pitchFamily="18" charset="0"/>
                      </a:rPr>
                      <m:t> </m:t>
                    </m:r>
                    <m:r>
                      <a:rPr lang="en-GB" altLang="en-US" sz="2600" b="1" i="1" dirty="0" err="1">
                        <a:latin typeface="Cambria Math"/>
                        <a:cs typeface="Times New Roman" panose="02020603050405020304" pitchFamily="18" charset="0"/>
                      </a:rPr>
                      <m:t>𝒌𝒋</m:t>
                    </m:r>
                    <m:r>
                      <a:rPr lang="en-GB" altLang="en-US" sz="2600" i="1" dirty="0">
                        <a:latin typeface="Cambria Math"/>
                        <a:cs typeface="Times New Roman" panose="02020603050405020304" pitchFamily="18" charset="0"/>
                      </a:rPr>
                      <m:t>=−</m:t>
                    </m:r>
                    <m:r>
                      <a:rPr lang="en-GB" altLang="en-US" sz="2600" b="1" i="1" dirty="0" err="1">
                        <a:latin typeface="Cambria Math"/>
                        <a:cs typeface="Times New Roman" panose="02020603050405020304" pitchFamily="18" charset="0"/>
                      </a:rPr>
                      <m:t>𝒊</m:t>
                    </m:r>
                    <m:r>
                      <a:rPr lang="en-GB" altLang="en-US" sz="2600" i="1" dirty="0">
                        <a:latin typeface="Cambria Math"/>
                        <a:cs typeface="Times New Roman" panose="02020603050405020304" pitchFamily="18" charset="0"/>
                      </a:rPr>
                      <m:t>,</m:t>
                    </m:r>
                    <m:r>
                      <a:rPr lang="en-GB" altLang="en-US" sz="2600" b="1" i="1" dirty="0">
                        <a:latin typeface="Cambria Math"/>
                        <a:cs typeface="Times New Roman" panose="02020603050405020304" pitchFamily="18" charset="0"/>
                      </a:rPr>
                      <m:t> </m:t>
                    </m:r>
                    <m:r>
                      <a:rPr lang="en-US" altLang="en-US" sz="2600" b="1" i="1" dirty="0">
                        <a:latin typeface="Cambria Math"/>
                        <a:cs typeface="Times New Roman" panose="02020603050405020304" pitchFamily="18" charset="0"/>
                      </a:rPr>
                      <m:t> </m:t>
                    </m:r>
                    <m:r>
                      <a:rPr lang="en-GB" altLang="en-US" sz="2600" b="1" i="1" dirty="0" err="1">
                        <a:latin typeface="Cambria Math"/>
                        <a:cs typeface="Times New Roman" panose="02020603050405020304" pitchFamily="18" charset="0"/>
                      </a:rPr>
                      <m:t>𝒌𝒊</m:t>
                    </m:r>
                    <m:r>
                      <a:rPr lang="en-GB" altLang="en-US" sz="2600" i="1" dirty="0">
                        <a:latin typeface="Cambria Math"/>
                        <a:cs typeface="Times New Roman" panose="02020603050405020304" pitchFamily="18" charset="0"/>
                      </a:rPr>
                      <m:t>=</m:t>
                    </m:r>
                    <m:r>
                      <a:rPr lang="en-GB" altLang="en-US" sz="2600" b="1" i="1" dirty="0">
                        <a:latin typeface="Cambria Math"/>
                        <a:cs typeface="Times New Roman" panose="02020603050405020304" pitchFamily="18" charset="0"/>
                      </a:rPr>
                      <m:t>𝒋</m:t>
                    </m:r>
                    <m:r>
                      <a:rPr lang="en-GB" altLang="en-US" sz="2600" i="1" dirty="0">
                        <a:latin typeface="Cambria Math"/>
                        <a:cs typeface="Times New Roman" panose="02020603050405020304" pitchFamily="18" charset="0"/>
                      </a:rPr>
                      <m:t>,</m:t>
                    </m:r>
                    <m:r>
                      <a:rPr lang="en-GB" altLang="en-US" sz="2600" b="1" i="1" dirty="0">
                        <a:latin typeface="Cambria Math"/>
                        <a:cs typeface="Times New Roman" panose="02020603050405020304" pitchFamily="18" charset="0"/>
                      </a:rPr>
                      <m:t> </m:t>
                    </m:r>
                    <m:r>
                      <a:rPr lang="en-US" altLang="en-US" sz="2600" b="1" i="1" dirty="0">
                        <a:latin typeface="Cambria Math"/>
                        <a:cs typeface="Times New Roman" panose="02020603050405020304" pitchFamily="18" charset="0"/>
                      </a:rPr>
                      <m:t> </m:t>
                    </m:r>
                    <m:r>
                      <a:rPr lang="en-GB" altLang="en-US" sz="2600" b="1" i="1" dirty="0" err="1">
                        <a:latin typeface="Cambria Math"/>
                        <a:cs typeface="Times New Roman" panose="02020603050405020304" pitchFamily="18" charset="0"/>
                      </a:rPr>
                      <m:t>𝒊𝒌</m:t>
                    </m:r>
                    <m:r>
                      <a:rPr lang="en-GB" altLang="en-US" sz="2600" i="1" dirty="0">
                        <a:latin typeface="Cambria Math"/>
                        <a:cs typeface="Times New Roman" panose="02020603050405020304" pitchFamily="18" charset="0"/>
                      </a:rPr>
                      <m:t>=−</m:t>
                    </m:r>
                    <m:r>
                      <a:rPr lang="en-GB" altLang="en-US" sz="2600" b="1" i="1" dirty="0">
                        <a:latin typeface="Cambria Math"/>
                        <a:cs typeface="Times New Roman" panose="02020603050405020304" pitchFamily="18" charset="0"/>
                      </a:rPr>
                      <m:t>𝒋</m:t>
                    </m:r>
                  </m:oMath>
                </a14:m>
                <a:endParaRPr lang="en-US" altLang="en-US" sz="2600" dirty="0"/>
              </a:p>
              <a:p>
                <a:pPr lvl="1"/>
                <a:r>
                  <a:rPr lang="en-US" altLang="en-US" sz="2400" dirty="0" err="1"/>
                  <a:t>Szor</a:t>
                </a:r>
                <a:r>
                  <a:rPr lang="hu-HU" altLang="en-US" sz="2400" dirty="0" err="1"/>
                  <a:t>zás</a:t>
                </a:r>
                <a:r>
                  <a:rPr lang="hu-HU" altLang="en-US" sz="2400" dirty="0"/>
                  <a:t> asszociatív, </a:t>
                </a:r>
                <a:r>
                  <a:rPr lang="hu-HU" altLang="en-US" sz="2400" b="1" u="sng" dirty="0"/>
                  <a:t>de nem kommutatív</a:t>
                </a:r>
                <a:r>
                  <a:rPr lang="hu-HU" altLang="en-US" sz="2400" dirty="0"/>
                  <a:t>, </a:t>
                </a:r>
              </a:p>
              <a:p>
                <a:pPr lvl="1"/>
                <a:r>
                  <a:rPr lang="hu-HU" altLang="en-US" sz="2400" dirty="0"/>
                  <a:t>Összeadásra disztributív</a:t>
                </a:r>
                <a:endParaRPr lang="en-GB" altLang="en-US" sz="2400" dirty="0"/>
              </a:p>
              <a:p>
                <a:pPr lvl="1"/>
                <a:r>
                  <a:rPr lang="en-GB" altLang="en-US" sz="2400" dirty="0"/>
                  <a:t>Van </a:t>
                </a:r>
                <a:r>
                  <a:rPr lang="en-GB" altLang="en-US" sz="2400" dirty="0" err="1"/>
                  <a:t>egys</a:t>
                </a:r>
                <a:r>
                  <a:rPr lang="hu-HU" altLang="en-US" sz="2400" dirty="0"/>
                  <a:t>égelem: </a:t>
                </a:r>
                <a14:m>
                  <m:oMath xmlns:m="http://schemas.openxmlformats.org/officeDocument/2006/math">
                    <m:r>
                      <a:rPr lang="en-GB" altLang="en-US" sz="2600" i="1" dirty="0">
                        <a:latin typeface="Cambria Math"/>
                        <a:cs typeface="Times New Roman" panose="02020603050405020304" pitchFamily="18" charset="0"/>
                      </a:rPr>
                      <m:t>[1,0,0,0]</m:t>
                    </m:r>
                  </m:oMath>
                </a14:m>
                <a:endParaRPr lang="hu-HU" altLang="en-US" sz="2600" dirty="0">
                  <a:latin typeface="Times New Roman" panose="02020603050405020304" pitchFamily="18" charset="0"/>
                  <a:cs typeface="Times New Roman" panose="02020603050405020304" pitchFamily="18" charset="0"/>
                </a:endParaRPr>
              </a:p>
              <a:p>
                <a:pPr lvl="1"/>
                <a:r>
                  <a:rPr lang="hu-HU" altLang="en-US" sz="2400" dirty="0"/>
                  <a:t>Van inverz: </a:t>
                </a:r>
                <a14:m>
                  <m:oMath xmlns:m="http://schemas.openxmlformats.org/officeDocument/2006/math">
                    <m:sSup>
                      <m:sSupPr>
                        <m:ctrlPr>
                          <a:rPr lang="hu-HU" altLang="en-US" sz="2600" b="1" i="1" dirty="0">
                            <a:latin typeface="Cambria Math"/>
                            <a:cs typeface="Times New Roman" panose="02020603050405020304" pitchFamily="18" charset="0"/>
                          </a:rPr>
                        </m:ctrlPr>
                      </m:sSupPr>
                      <m:e>
                        <m:r>
                          <a:rPr lang="hu-HU" altLang="en-US" sz="2600" b="1" i="1" dirty="0">
                            <a:latin typeface="Cambria Math"/>
                            <a:cs typeface="Times New Roman" panose="02020603050405020304" pitchFamily="18" charset="0"/>
                          </a:rPr>
                          <m:t>𝒒</m:t>
                        </m:r>
                      </m:e>
                      <m:sup>
                        <m:r>
                          <a:rPr lang="en-US" altLang="en-US" sz="2600" i="1" dirty="0">
                            <a:latin typeface="Cambria Math"/>
                            <a:cs typeface="Times New Roman" panose="02020603050405020304" pitchFamily="18" charset="0"/>
                          </a:rPr>
                          <m:t>−1</m:t>
                        </m:r>
                      </m:sup>
                    </m:sSup>
                    <m:r>
                      <a:rPr lang="en-US" altLang="en-US" sz="2600" i="1" dirty="0">
                        <a:latin typeface="Cambria Math"/>
                        <a:cs typeface="Times New Roman" panose="02020603050405020304" pitchFamily="18" charset="0"/>
                      </a:rPr>
                      <m:t>=</m:t>
                    </m:r>
                    <m:r>
                      <a:rPr lang="en-GB" altLang="en-US" sz="2600" i="1" dirty="0">
                        <a:latin typeface="Cambria Math"/>
                        <a:cs typeface="Times New Roman" panose="02020603050405020304" pitchFamily="18" charset="0"/>
                      </a:rPr>
                      <m:t>[</m:t>
                    </m:r>
                    <m:r>
                      <a:rPr lang="en-GB" altLang="en-US" sz="2600" i="1" dirty="0">
                        <a:latin typeface="Cambria Math"/>
                        <a:cs typeface="Times New Roman" panose="02020603050405020304" pitchFamily="18" charset="0"/>
                      </a:rPr>
                      <m:t>𝑠</m:t>
                    </m:r>
                    <m:r>
                      <a:rPr lang="en-GB" altLang="en-US" sz="2600" i="1" dirty="0">
                        <a:latin typeface="Cambria Math"/>
                        <a:cs typeface="Times New Roman" panose="02020603050405020304" pitchFamily="18" charset="0"/>
                      </a:rPr>
                      <m:t>,−</m:t>
                    </m:r>
                    <m:r>
                      <a:rPr lang="en-GB" altLang="en-US" sz="2600" b="1" i="1" dirty="0">
                        <a:latin typeface="Cambria Math"/>
                        <a:cs typeface="Times New Roman" panose="02020603050405020304" pitchFamily="18" charset="0"/>
                      </a:rPr>
                      <m:t>𝒅</m:t>
                    </m:r>
                    <m:r>
                      <a:rPr lang="en-GB" altLang="en-US" sz="2600" i="1" dirty="0">
                        <a:latin typeface="Cambria Math"/>
                        <a:cs typeface="Times New Roman" panose="02020603050405020304" pitchFamily="18" charset="0"/>
                      </a:rPr>
                      <m:t>]</m:t>
                    </m:r>
                    <m:r>
                      <a:rPr lang="hu-HU" altLang="en-US" sz="2600" i="1" dirty="0">
                        <a:latin typeface="Cambria Math"/>
                        <a:cs typeface="Times New Roman" panose="02020603050405020304" pitchFamily="18" charset="0"/>
                      </a:rPr>
                      <m:t>/</m:t>
                    </m:r>
                    <m:r>
                      <a:rPr lang="en-US" altLang="en-US" sz="2600" i="1" dirty="0">
                        <a:latin typeface="Cambria Math"/>
                        <a:cs typeface="Times New Roman" panose="02020603050405020304" pitchFamily="18" charset="0"/>
                      </a:rPr>
                      <m:t>|</m:t>
                    </m:r>
                    <m:r>
                      <a:rPr lang="en-US" altLang="en-US" sz="2600" b="1" i="1" dirty="0">
                        <a:latin typeface="Cambria Math"/>
                        <a:cs typeface="Times New Roman" panose="02020603050405020304" pitchFamily="18" charset="0"/>
                      </a:rPr>
                      <m:t>𝒒</m:t>
                    </m:r>
                    <m:r>
                      <a:rPr lang="en-US" altLang="en-US" sz="2600" i="1" dirty="0">
                        <a:latin typeface="Cambria Math"/>
                        <a:cs typeface="Times New Roman" panose="02020603050405020304" pitchFamily="18" charset="0"/>
                      </a:rPr>
                      <m:t>|</m:t>
                    </m:r>
                    <m:r>
                      <a:rPr lang="en-GB" altLang="en-US" sz="2600" i="1" baseline="30000" dirty="0">
                        <a:latin typeface="Cambria Math"/>
                        <a:cs typeface="Times New Roman" panose="02020603050405020304" pitchFamily="18" charset="0"/>
                      </a:rPr>
                      <m:t>2</m:t>
                    </m:r>
                    <m:r>
                      <a:rPr lang="en-GB" altLang="en-US" sz="2600" i="1" dirty="0">
                        <a:latin typeface="Cambria Math"/>
                        <a:cs typeface="Times New Roman" panose="02020603050405020304" pitchFamily="18" charset="0"/>
                      </a:rPr>
                      <m:t> </m:t>
                    </m:r>
                    <m:r>
                      <a:rPr lang="hu-HU" altLang="en-US" sz="2600" i="1" dirty="0">
                        <a:latin typeface="Cambria Math"/>
                        <a:cs typeface="Times New Roman" panose="02020603050405020304" pitchFamily="18" charset="0"/>
                      </a:rPr>
                      <m:t>,</m:t>
                    </m:r>
                    <m:sSup>
                      <m:sSupPr>
                        <m:ctrlPr>
                          <a:rPr lang="hu-HU" altLang="en-US" sz="2600" b="1" i="1" dirty="0">
                            <a:latin typeface="Cambria Math"/>
                            <a:cs typeface="Times New Roman" panose="02020603050405020304" pitchFamily="18" charset="0"/>
                          </a:rPr>
                        </m:ctrlPr>
                      </m:sSupPr>
                      <m:e>
                        <m:r>
                          <a:rPr lang="hu-HU" altLang="en-US" sz="2600" b="1" i="1" dirty="0">
                            <a:latin typeface="Cambria Math"/>
                            <a:cs typeface="Times New Roman" panose="02020603050405020304" pitchFamily="18" charset="0"/>
                          </a:rPr>
                          <m:t>    </m:t>
                        </m:r>
                        <m:r>
                          <a:rPr lang="hu-HU" altLang="en-US" sz="2600" b="1" i="1" dirty="0">
                            <a:latin typeface="Cambria Math"/>
                            <a:cs typeface="Times New Roman" panose="02020603050405020304" pitchFamily="18" charset="0"/>
                          </a:rPr>
                          <m:t>𝒒</m:t>
                        </m:r>
                      </m:e>
                      <m:sup>
                        <m:r>
                          <a:rPr lang="en-US" altLang="en-US" sz="2600" i="1" dirty="0">
                            <a:latin typeface="Cambria Math"/>
                            <a:cs typeface="Times New Roman" panose="02020603050405020304" pitchFamily="18" charset="0"/>
                          </a:rPr>
                          <m:t>−1</m:t>
                        </m:r>
                      </m:sup>
                    </m:sSup>
                    <m:r>
                      <a:rPr lang="en-GB" altLang="en-US" sz="2600" i="1" dirty="0">
                        <a:latin typeface="Cambria Math"/>
                        <a:cs typeface="Times New Roman" panose="02020603050405020304" pitchFamily="18" charset="0"/>
                        <a:sym typeface="Symbol" pitchFamily="18" charset="2"/>
                      </a:rPr>
                      <m:t></m:t>
                    </m:r>
                    <m:r>
                      <a:rPr lang="en-GB" altLang="en-US" sz="2600" b="1" i="1" dirty="0">
                        <a:latin typeface="Cambria Math"/>
                        <a:cs typeface="Times New Roman" panose="02020603050405020304" pitchFamily="18" charset="0"/>
                      </a:rPr>
                      <m:t>𝒒</m:t>
                    </m:r>
                    <m:r>
                      <a:rPr lang="en-GB" altLang="en-US" sz="2600" i="1" dirty="0">
                        <a:latin typeface="Cambria Math"/>
                        <a:cs typeface="Times New Roman" panose="02020603050405020304" pitchFamily="18" charset="0"/>
                      </a:rPr>
                      <m:t>=</m:t>
                    </m:r>
                    <m:r>
                      <a:rPr lang="en-GB" altLang="en-US" sz="2600" b="1" i="1" dirty="0" err="1">
                        <a:latin typeface="Cambria Math"/>
                        <a:cs typeface="Times New Roman" panose="02020603050405020304" pitchFamily="18" charset="0"/>
                      </a:rPr>
                      <m:t>𝒒</m:t>
                    </m:r>
                    <m:r>
                      <a:rPr lang="en-GB" altLang="en-US" sz="2600" i="1" dirty="0" err="1">
                        <a:latin typeface="Cambria Math"/>
                        <a:cs typeface="Times New Roman" panose="02020603050405020304" pitchFamily="18" charset="0"/>
                        <a:sym typeface="Symbol" pitchFamily="18" charset="2"/>
                      </a:rPr>
                      <m:t></m:t>
                    </m:r>
                    <m:sSup>
                      <m:sSupPr>
                        <m:ctrlPr>
                          <a:rPr lang="hu-HU" altLang="en-US" sz="2600" b="1" i="1" dirty="0">
                            <a:latin typeface="Cambria Math"/>
                            <a:cs typeface="Times New Roman" panose="02020603050405020304" pitchFamily="18" charset="0"/>
                          </a:rPr>
                        </m:ctrlPr>
                      </m:sSupPr>
                      <m:e>
                        <m:r>
                          <a:rPr lang="hu-HU" altLang="en-US" sz="2600" b="1" i="1" dirty="0">
                            <a:latin typeface="Cambria Math"/>
                            <a:cs typeface="Times New Roman" panose="02020603050405020304" pitchFamily="18" charset="0"/>
                          </a:rPr>
                          <m:t>𝒒</m:t>
                        </m:r>
                      </m:e>
                      <m:sup>
                        <m:r>
                          <a:rPr lang="en-US" altLang="en-US" sz="2600" i="1" dirty="0">
                            <a:latin typeface="Cambria Math"/>
                            <a:cs typeface="Times New Roman" panose="02020603050405020304" pitchFamily="18" charset="0"/>
                          </a:rPr>
                          <m:t>−1</m:t>
                        </m:r>
                      </m:sup>
                    </m:sSup>
                    <m:r>
                      <a:rPr lang="en-GB" altLang="en-US" sz="2600" i="1" dirty="0">
                        <a:latin typeface="Cambria Math"/>
                        <a:cs typeface="Times New Roman" panose="02020603050405020304" pitchFamily="18" charset="0"/>
                      </a:rPr>
                      <m:t>=[1,0,0,0]</m:t>
                    </m:r>
                  </m:oMath>
                </a14:m>
                <a:r>
                  <a:rPr lang="hu-HU" altLang="en-US" sz="2600" dirty="0">
                    <a:latin typeface="Times New Roman" panose="02020603050405020304" pitchFamily="18" charset="0"/>
                    <a:cs typeface="Times New Roman" panose="02020603050405020304" pitchFamily="18" charset="0"/>
                  </a:rPr>
                  <a:t> </a:t>
                </a:r>
                <a:endParaRPr lang="en-GB" altLang="en-US" sz="2600"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299356" y="1700808"/>
                <a:ext cx="10368644" cy="5157192"/>
              </a:xfrm>
              <a:blipFill>
                <a:blip r:embed="rId3"/>
                <a:stretch>
                  <a:fillRect l="-882" b="-473"/>
                </a:stretch>
              </a:blipFill>
            </p:spPr>
            <p:txBody>
              <a:bodyPr/>
              <a:lstStyle/>
              <a:p>
                <a:r>
                  <a:rPr lang="hu-HU">
                    <a:noFill/>
                  </a:rPr>
                  <a:t> </a:t>
                </a:r>
              </a:p>
            </p:txBody>
          </p:sp>
        </mc:Fallback>
      </mc:AlternateContent>
      <p:sp>
        <p:nvSpPr>
          <p:cNvPr id="4" name="Téglalap 3"/>
          <p:cNvSpPr/>
          <p:nvPr/>
        </p:nvSpPr>
        <p:spPr>
          <a:xfrm>
            <a:off x="1091444" y="4300720"/>
            <a:ext cx="3780420" cy="4964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églalap 4"/>
              <p:cNvSpPr/>
              <p:nvPr/>
            </p:nvSpPr>
            <p:spPr>
              <a:xfrm>
                <a:off x="5879976" y="3688742"/>
                <a:ext cx="6120680" cy="400110"/>
              </a:xfrm>
              <a:prstGeom prst="rect">
                <a:avLst/>
              </a:prstGeom>
              <a:solidFill>
                <a:schemeClr val="bg1">
                  <a:lumMod val="95000"/>
                </a:schemeClr>
              </a:solidFill>
              <a:ln>
                <a:solidFill>
                  <a:schemeClr val="tx1"/>
                </a:solidFill>
              </a:ln>
            </p:spPr>
            <p:txBody>
              <a:bodyPr wrap="square">
                <a:spAutoFit/>
              </a:bodyPr>
              <a:lstStyle/>
              <a:p>
                <a:pPr algn="l"/>
                <a14:m>
                  <m:oMathPara xmlns:m="http://schemas.openxmlformats.org/officeDocument/2006/math">
                    <m:oMathParaPr>
                      <m:jc m:val="centerGroup"/>
                    </m:oMathParaPr>
                    <m:oMath xmlns:m="http://schemas.openxmlformats.org/officeDocument/2006/math">
                      <m:r>
                        <a:rPr lang="en-US" altLang="en-US" sz="2000" i="1" noProof="1">
                          <a:latin typeface="Cambria Math"/>
                          <a:cs typeface="Times New Roman" panose="02020603050405020304" pitchFamily="18" charset="0"/>
                        </a:rPr>
                        <m:t>[</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rPr>
                        <m:t>,</m:t>
                      </m:r>
                      <m:r>
                        <a:rPr lang="en-US" altLang="en-US" sz="2000" b="1" i="1" noProof="1">
                          <a:latin typeface="Cambria Math"/>
                          <a:cs typeface="Times New Roman" panose="02020603050405020304" pitchFamily="18" charset="0"/>
                        </a:rPr>
                        <m:t>𝒅</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rPr>
                        <m:t>]</m:t>
                      </m:r>
                      <m:r>
                        <a:rPr lang="en-US" altLang="en-US" sz="2000" i="1" noProof="1">
                          <a:latin typeface="Cambria Math"/>
                          <a:cs typeface="Times New Roman" panose="02020603050405020304" pitchFamily="18" charset="0"/>
                          <a:sym typeface="Symbol"/>
                        </a:rPr>
                        <m:t>[</m:t>
                      </m:r>
                      <m:r>
                        <a:rPr lang="en-US" altLang="en-US" sz="2000" i="1" noProof="1">
                          <a:latin typeface="Cambria Math"/>
                          <a:cs typeface="Times New Roman" panose="02020603050405020304" pitchFamily="18" charset="0"/>
                          <a:sym typeface="Symbol"/>
                        </a:rPr>
                        <m:t>𝑠</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 = [</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sym typeface="Symbol"/>
                        </a:rPr>
                        <m:t>𝑠</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rPr>
                        <m:t>𝒅</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 </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2</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oMath>
                  </m:oMathPara>
                </a14:m>
                <a:endParaRPr lang="en-US" altLang="en-US" sz="2000" noProof="1">
                  <a:cs typeface="Times New Roman" panose="02020603050405020304" pitchFamily="18" charset="0"/>
                </a:endParaRPr>
              </a:p>
            </p:txBody>
          </p:sp>
        </mc:Choice>
        <mc:Fallback xmlns="">
          <p:sp>
            <p:nvSpPr>
              <p:cNvPr id="5" name="Téglalap 4"/>
              <p:cNvSpPr>
                <a:spLocks noRot="1" noChangeAspect="1" noMove="1" noResize="1" noEditPoints="1" noAdjustHandles="1" noChangeArrowheads="1" noChangeShapeType="1" noTextEdit="1"/>
              </p:cNvSpPr>
              <p:nvPr/>
            </p:nvSpPr>
            <p:spPr>
              <a:xfrm>
                <a:off x="5879976" y="3688742"/>
                <a:ext cx="6120680" cy="400110"/>
              </a:xfrm>
              <a:prstGeom prst="rect">
                <a:avLst/>
              </a:prstGeom>
              <a:blipFill>
                <a:blip r:embed="rId4"/>
                <a:stretch>
                  <a:fillRect l="-199" r="-298" b="-14706"/>
                </a:stretch>
              </a:blipFill>
              <a:ln>
                <a:solidFill>
                  <a:schemeClr val="tx1"/>
                </a:solidFill>
              </a:ln>
            </p:spPr>
            <p:txBody>
              <a:bodyPr/>
              <a:lstStyle/>
              <a:p>
                <a:r>
                  <a:rPr lang="hu-HU">
                    <a:noFill/>
                  </a:rPr>
                  <a:t> </a:t>
                </a:r>
              </a:p>
            </p:txBody>
          </p:sp>
        </mc:Fallback>
      </mc:AlternateContent>
      <p:pic>
        <p:nvPicPr>
          <p:cNvPr id="11" name="Picture 2" descr="https://upload.wikimedia.org/wikipedia/commons/thumb/8/81/WilliamRowanHamilton.jpeg/220px-WilliamRowanHamilton.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5" y="0"/>
            <a:ext cx="1296144" cy="15789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hamilton quaternion brid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33970" y="-1020"/>
            <a:ext cx="2051720" cy="15368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hamilton quaternion brid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33970" y="1628721"/>
            <a:ext cx="2045630" cy="1416789"/>
          </a:xfrm>
          <a:prstGeom prst="rect">
            <a:avLst/>
          </a:prstGeom>
          <a:noFill/>
          <a:extLst>
            <a:ext uri="{909E8E84-426E-40DD-AFC4-6F175D3DCCD1}">
              <a14:hiddenFill xmlns:a14="http://schemas.microsoft.com/office/drawing/2010/main">
                <a:solidFill>
                  <a:srgbClr val="FFFFFF"/>
                </a:solidFill>
              </a14:hiddenFill>
            </a:ext>
          </a:extLst>
        </p:spPr>
      </p:pic>
      <p:sp>
        <p:nvSpPr>
          <p:cNvPr id="14" name="Téglalap 13"/>
          <p:cNvSpPr/>
          <p:nvPr/>
        </p:nvSpPr>
        <p:spPr>
          <a:xfrm>
            <a:off x="643340" y="1745984"/>
            <a:ext cx="6012668" cy="4680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áblázat 6"/>
              <p:cNvGraphicFramePr>
                <a:graphicFrameLocks noGrp="1"/>
              </p:cNvGraphicFramePr>
              <p:nvPr>
                <p:extLst>
                  <p:ext uri="{D42A27DB-BD31-4B8C-83A1-F6EECF244321}">
                    <p14:modId xmlns:p14="http://schemas.microsoft.com/office/powerpoint/2010/main" val="3574662747"/>
                  </p:ext>
                </p:extLst>
              </p:nvPr>
            </p:nvGraphicFramePr>
            <p:xfrm>
              <a:off x="9305115" y="4797152"/>
              <a:ext cx="2725770" cy="1854200"/>
            </p:xfrm>
            <a:graphic>
              <a:graphicData uri="http://schemas.openxmlformats.org/drawingml/2006/table">
                <a:tbl>
                  <a:tblPr firstRow="1" bandRow="1">
                    <a:tableStyleId>{5C22544A-7EE6-4342-B048-85BDC9FD1C3A}</a:tableStyleId>
                  </a:tblPr>
                  <a:tblGrid>
                    <a:gridCol w="545154">
                      <a:extLst>
                        <a:ext uri="{9D8B030D-6E8A-4147-A177-3AD203B41FA5}">
                          <a16:colId xmlns:a16="http://schemas.microsoft.com/office/drawing/2014/main" xmlns="" val="799076345"/>
                        </a:ext>
                      </a:extLst>
                    </a:gridCol>
                    <a:gridCol w="545154">
                      <a:extLst>
                        <a:ext uri="{9D8B030D-6E8A-4147-A177-3AD203B41FA5}">
                          <a16:colId xmlns:a16="http://schemas.microsoft.com/office/drawing/2014/main" xmlns="" val="1879073368"/>
                        </a:ext>
                      </a:extLst>
                    </a:gridCol>
                    <a:gridCol w="545154">
                      <a:extLst>
                        <a:ext uri="{9D8B030D-6E8A-4147-A177-3AD203B41FA5}">
                          <a16:colId xmlns:a16="http://schemas.microsoft.com/office/drawing/2014/main" xmlns="" val="2933429590"/>
                        </a:ext>
                      </a:extLst>
                    </a:gridCol>
                    <a:gridCol w="545154">
                      <a:extLst>
                        <a:ext uri="{9D8B030D-6E8A-4147-A177-3AD203B41FA5}">
                          <a16:colId xmlns:a16="http://schemas.microsoft.com/office/drawing/2014/main" xmlns="" val="3934658652"/>
                        </a:ext>
                      </a:extLst>
                    </a:gridCol>
                    <a:gridCol w="545154">
                      <a:extLst>
                        <a:ext uri="{9D8B030D-6E8A-4147-A177-3AD203B41FA5}">
                          <a16:colId xmlns:a16="http://schemas.microsoft.com/office/drawing/2014/main" xmlns="" val="333558843"/>
                        </a:ext>
                      </a:extLst>
                    </a:gridCol>
                  </a:tblGrid>
                  <a:tr h="370840">
                    <a:tc>
                      <a:txBody>
                        <a:bodyPr/>
                        <a:lstStyle/>
                        <a:p>
                          <a:endParaRPr lang="hu-HU" dirty="0"/>
                        </a:p>
                      </a:txBody>
                      <a:tcPr/>
                    </a:tc>
                    <a:tc>
                      <a:txBody>
                        <a:bodyPr/>
                        <a:lstStyle/>
                        <a:p>
                          <a:pPr/>
                          <a14:m>
                            <m:oMathPara xmlns:m="http://schemas.openxmlformats.org/officeDocument/2006/math">
                              <m:oMathParaPr>
                                <m:jc m:val="centerGroup"/>
                              </m:oMathParaPr>
                              <m:oMath xmlns:m="http://schemas.openxmlformats.org/officeDocument/2006/math">
                                <m:r>
                                  <a:rPr lang="en-GB" altLang="en-US" sz="1800" i="1" dirty="0" smtClean="0">
                                    <a:solidFill>
                                      <a:schemeClr val="tx1"/>
                                    </a:solidFill>
                                    <a:latin typeface="Cambria Math"/>
                                    <a:cs typeface="Times New Roman" panose="02020603050405020304" pitchFamily="18" charset="0"/>
                                  </a:rPr>
                                  <m:t>1</m:t>
                                </m:r>
                              </m:oMath>
                            </m:oMathPara>
                          </a14:m>
                          <a:endParaRPr lang="hu-HU"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altLang="en-US" sz="1800" b="1" i="1" dirty="0" smtClean="0">
                                    <a:solidFill>
                                      <a:schemeClr val="tx1"/>
                                    </a:solidFill>
                                    <a:latin typeface="Cambria Math"/>
                                    <a:cs typeface="Times New Roman" panose="02020603050405020304" pitchFamily="18" charset="0"/>
                                  </a:rPr>
                                  <m:t>𝒊</m:t>
                                </m:r>
                              </m:oMath>
                            </m:oMathPara>
                          </a14:m>
                          <a:endParaRPr lang="hu-HU"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altLang="en-US" sz="1800" b="1" i="1" dirty="0" smtClean="0">
                                    <a:solidFill>
                                      <a:schemeClr val="tx1"/>
                                    </a:solidFill>
                                    <a:latin typeface="Cambria Math"/>
                                    <a:cs typeface="Times New Roman" panose="02020603050405020304" pitchFamily="18" charset="0"/>
                                  </a:rPr>
                                  <m:t>𝒋</m:t>
                                </m:r>
                              </m:oMath>
                            </m:oMathPara>
                          </a14:m>
                          <a:endParaRPr lang="hu-HU"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altLang="en-US" sz="1800" b="1" i="1" dirty="0" smtClean="0">
                                    <a:solidFill>
                                      <a:schemeClr val="tx1"/>
                                    </a:solidFill>
                                    <a:latin typeface="Cambria Math"/>
                                    <a:cs typeface="Times New Roman" panose="02020603050405020304" pitchFamily="18" charset="0"/>
                                  </a:rPr>
                                  <m:t>𝒌</m:t>
                                </m:r>
                              </m:oMath>
                            </m:oMathPara>
                          </a14:m>
                          <a:endParaRPr lang="hu-HU" dirty="0">
                            <a:solidFill>
                              <a:schemeClr val="tx1"/>
                            </a:solidFill>
                          </a:endParaRPr>
                        </a:p>
                      </a:txBody>
                      <a:tcPr/>
                    </a:tc>
                    <a:extLst>
                      <a:ext uri="{0D108BD9-81ED-4DB2-BD59-A6C34878D82A}">
                        <a16:rowId xmlns:a16="http://schemas.microsoft.com/office/drawing/2014/main" xmlns="" val="142422225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i="1" dirty="0" smtClean="0">
                                    <a:latin typeface="Cambria Math"/>
                                    <a:cs typeface="Times New Roman" panose="02020603050405020304" pitchFamily="18" charset="0"/>
                                  </a:rPr>
                                  <m:t>1</m:t>
                                </m:r>
                              </m:oMath>
                            </m:oMathPara>
                          </a14:m>
                          <a:endParaRPr lang="hu-H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i="1" dirty="0" smtClean="0">
                                    <a:latin typeface="Cambria Math"/>
                                    <a:cs typeface="Times New Roman" panose="02020603050405020304" pitchFamily="18" charset="0"/>
                                  </a:rPr>
                                  <m:t>1</m:t>
                                </m:r>
                              </m:oMath>
                            </m:oMathPara>
                          </a14:m>
                          <a:endParaRPr lang="hu-HU" dirty="0"/>
                        </a:p>
                      </a:txBody>
                      <a:tcPr/>
                    </a:tc>
                    <a:tc>
                      <a:txBody>
                        <a:bodyPr/>
                        <a:lstStyle/>
                        <a:p>
                          <a:pPr/>
                          <a14:m>
                            <m:oMathPara xmlns:m="http://schemas.openxmlformats.org/officeDocument/2006/math">
                              <m:oMathParaPr>
                                <m:jc m:val="centerGroup"/>
                              </m:oMathParaPr>
                              <m:oMath xmlns:m="http://schemas.openxmlformats.org/officeDocument/2006/math">
                                <m:r>
                                  <a:rPr lang="en-GB" altLang="en-US" sz="1800" b="1" i="1" dirty="0" smtClean="0">
                                    <a:solidFill>
                                      <a:schemeClr val="tx1"/>
                                    </a:solidFill>
                                    <a:latin typeface="Cambria Math"/>
                                    <a:cs typeface="Times New Roman" panose="02020603050405020304" pitchFamily="18" charset="0"/>
                                  </a:rPr>
                                  <m:t>𝒊</m:t>
                                </m:r>
                              </m:oMath>
                            </m:oMathPara>
                          </a14:m>
                          <a:endParaRPr lang="hu-HU"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altLang="en-US" sz="1800" b="1" i="1" dirty="0" smtClean="0">
                                    <a:solidFill>
                                      <a:schemeClr val="tx1"/>
                                    </a:solidFill>
                                    <a:latin typeface="Cambria Math"/>
                                    <a:cs typeface="Times New Roman" panose="02020603050405020304" pitchFamily="18" charset="0"/>
                                  </a:rPr>
                                  <m:t>𝒋</m:t>
                                </m:r>
                              </m:oMath>
                            </m:oMathPara>
                          </a14:m>
                          <a:endParaRPr lang="hu-HU"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altLang="en-US" sz="1800" b="1" i="1" dirty="0" smtClean="0">
                                    <a:solidFill>
                                      <a:schemeClr val="tx1"/>
                                    </a:solidFill>
                                    <a:latin typeface="Cambria Math"/>
                                    <a:cs typeface="Times New Roman" panose="02020603050405020304" pitchFamily="18" charset="0"/>
                                  </a:rPr>
                                  <m:t>𝒌</m:t>
                                </m:r>
                              </m:oMath>
                            </m:oMathPara>
                          </a14:m>
                          <a:endParaRPr lang="hu-HU" dirty="0">
                            <a:solidFill>
                              <a:schemeClr val="tx1"/>
                            </a:solidFill>
                          </a:endParaRPr>
                        </a:p>
                      </a:txBody>
                      <a:tcPr/>
                    </a:tc>
                    <a:extLst>
                      <a:ext uri="{0D108BD9-81ED-4DB2-BD59-A6C34878D82A}">
                        <a16:rowId xmlns:a16="http://schemas.microsoft.com/office/drawing/2014/main" xmlns="" val="368550407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latin typeface="Cambria Math"/>
                                    <a:cs typeface="Times New Roman" panose="02020603050405020304" pitchFamily="18" charset="0"/>
                                  </a:rPr>
                                  <m:t>𝒊</m:t>
                                </m:r>
                              </m:oMath>
                            </m:oMathPara>
                          </a14:m>
                          <a:endParaRPr lang="hu-H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latin typeface="Cambria Math"/>
                                    <a:cs typeface="Times New Roman" panose="02020603050405020304" pitchFamily="18" charset="0"/>
                                  </a:rPr>
                                  <m:t>𝒊</m:t>
                                </m:r>
                              </m:oMath>
                            </m:oMathPara>
                          </a14:m>
                          <a:endParaRPr lang="hu-HU" dirty="0"/>
                        </a:p>
                      </a:txBody>
                      <a:tcPr/>
                    </a:tc>
                    <a:tc>
                      <a:txBody>
                        <a:bodyPr/>
                        <a:lstStyle/>
                        <a:p>
                          <a:pPr/>
                          <a14:m>
                            <m:oMathPara xmlns:m="http://schemas.openxmlformats.org/officeDocument/2006/math">
                              <m:oMathParaPr>
                                <m:jc m:val="centerGroup"/>
                              </m:oMathParaPr>
                              <m:oMath xmlns:m="http://schemas.openxmlformats.org/officeDocument/2006/math">
                                <m:r>
                                  <a:rPr lang="en-GB" altLang="en-US" sz="1800" i="1" dirty="0" smtClean="0">
                                    <a:latin typeface="Cambria Math"/>
                                    <a:cs typeface="Times New Roman" panose="02020603050405020304" pitchFamily="18" charset="0"/>
                                  </a:rPr>
                                  <m:t>−1</m:t>
                                </m:r>
                              </m:oMath>
                            </m:oMathPara>
                          </a14:m>
                          <a:endParaRPr lang="hu-H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solidFill>
                                      <a:schemeClr val="tx1"/>
                                    </a:solidFill>
                                    <a:latin typeface="Cambria Math"/>
                                    <a:cs typeface="Times New Roman" panose="02020603050405020304" pitchFamily="18" charset="0"/>
                                  </a:rPr>
                                  <m:t>𝒌</m:t>
                                </m:r>
                              </m:oMath>
                            </m:oMathPara>
                          </a14:m>
                          <a:endParaRPr lang="hu-HU" dirty="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i="1" dirty="0" smtClean="0">
                                    <a:latin typeface="Cambria Math"/>
                                    <a:cs typeface="Times New Roman" panose="02020603050405020304" pitchFamily="18" charset="0"/>
                                  </a:rPr>
                                  <m:t>−</m:t>
                                </m:r>
                                <m:r>
                                  <a:rPr lang="en-GB" altLang="en-US" sz="1800" b="1" i="1" dirty="0">
                                    <a:latin typeface="Cambria Math"/>
                                    <a:cs typeface="Times New Roman" panose="02020603050405020304" pitchFamily="18" charset="0"/>
                                  </a:rPr>
                                  <m:t>𝒋</m:t>
                                </m:r>
                              </m:oMath>
                            </m:oMathPara>
                          </a14:m>
                          <a:endParaRPr lang="en-US" altLang="en-US" sz="1800" dirty="0"/>
                        </a:p>
                      </a:txBody>
                      <a:tcPr/>
                    </a:tc>
                    <a:extLst>
                      <a:ext uri="{0D108BD9-81ED-4DB2-BD59-A6C34878D82A}">
                        <a16:rowId xmlns:a16="http://schemas.microsoft.com/office/drawing/2014/main" xmlns="" val="11115919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latin typeface="Cambria Math"/>
                                    <a:cs typeface="Times New Roman" panose="02020603050405020304" pitchFamily="18" charset="0"/>
                                  </a:rPr>
                                  <m:t>𝒋</m:t>
                                </m:r>
                              </m:oMath>
                            </m:oMathPara>
                          </a14:m>
                          <a:endParaRPr lang="hu-H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latin typeface="Cambria Math"/>
                                    <a:cs typeface="Times New Roman" panose="02020603050405020304" pitchFamily="18" charset="0"/>
                                  </a:rPr>
                                  <m:t>𝒋</m:t>
                                </m:r>
                              </m:oMath>
                            </m:oMathPara>
                          </a14:m>
                          <a:endParaRPr lang="hu-HU" dirty="0"/>
                        </a:p>
                      </a:txBody>
                      <a:tcPr/>
                    </a:tc>
                    <a:tc>
                      <a:txBody>
                        <a:bodyPr/>
                        <a:lstStyle/>
                        <a:p>
                          <a:pPr/>
                          <a14:m>
                            <m:oMathPara xmlns:m="http://schemas.openxmlformats.org/officeDocument/2006/math">
                              <m:oMathParaPr>
                                <m:jc m:val="centerGroup"/>
                              </m:oMathParaPr>
                              <m:oMath xmlns:m="http://schemas.openxmlformats.org/officeDocument/2006/math">
                                <m:r>
                                  <a:rPr lang="en-GB" altLang="en-US" sz="1800" i="1" dirty="0" smtClean="0">
                                    <a:latin typeface="Cambria Math"/>
                                    <a:cs typeface="Times New Roman" panose="02020603050405020304" pitchFamily="18" charset="0"/>
                                  </a:rPr>
                                  <m:t>−</m:t>
                                </m:r>
                                <m:r>
                                  <a:rPr lang="en-GB" altLang="en-US" sz="1800" b="1" i="1" dirty="0">
                                    <a:latin typeface="Cambria Math"/>
                                    <a:cs typeface="Times New Roman" panose="02020603050405020304" pitchFamily="18" charset="0"/>
                                  </a:rPr>
                                  <m:t>𝒌</m:t>
                                </m:r>
                              </m:oMath>
                            </m:oMathPara>
                          </a14:m>
                          <a:endParaRPr lang="hu-HU" dirty="0"/>
                        </a:p>
                      </a:txBody>
                      <a:tcPr/>
                    </a:tc>
                    <a:tc>
                      <a:txBody>
                        <a:bodyPr/>
                        <a:lstStyle/>
                        <a:p>
                          <a:pPr/>
                          <a14:m>
                            <m:oMathPara xmlns:m="http://schemas.openxmlformats.org/officeDocument/2006/math">
                              <m:oMathParaPr>
                                <m:jc m:val="centerGroup"/>
                              </m:oMathParaPr>
                              <m:oMath xmlns:m="http://schemas.openxmlformats.org/officeDocument/2006/math">
                                <m:r>
                                  <a:rPr lang="en-GB" altLang="en-US" sz="1800" i="1" dirty="0" smtClean="0">
                                    <a:latin typeface="Cambria Math"/>
                                    <a:cs typeface="Times New Roman" panose="02020603050405020304" pitchFamily="18" charset="0"/>
                                  </a:rPr>
                                  <m:t>−1</m:t>
                                </m:r>
                              </m:oMath>
                            </m:oMathPara>
                          </a14:m>
                          <a:endParaRPr lang="hu-H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latin typeface="Cambria Math"/>
                                    <a:cs typeface="Times New Roman" panose="02020603050405020304" pitchFamily="18" charset="0"/>
                                  </a:rPr>
                                  <m:t>𝒊</m:t>
                                </m:r>
                              </m:oMath>
                            </m:oMathPara>
                          </a14:m>
                          <a:endParaRPr lang="hu-HU" dirty="0"/>
                        </a:p>
                      </a:txBody>
                      <a:tcPr/>
                    </a:tc>
                    <a:extLst>
                      <a:ext uri="{0D108BD9-81ED-4DB2-BD59-A6C34878D82A}">
                        <a16:rowId xmlns:a16="http://schemas.microsoft.com/office/drawing/2014/main" xmlns="" val="31040066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latin typeface="Cambria Math"/>
                                    <a:cs typeface="Times New Roman" panose="02020603050405020304" pitchFamily="18" charset="0"/>
                                  </a:rPr>
                                  <m:t>𝒌</m:t>
                                </m:r>
                              </m:oMath>
                            </m:oMathPara>
                          </a14:m>
                          <a:endParaRPr lang="hu-H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latin typeface="Cambria Math"/>
                                    <a:cs typeface="Times New Roman" panose="02020603050405020304" pitchFamily="18" charset="0"/>
                                  </a:rPr>
                                  <m:t>𝒌</m:t>
                                </m:r>
                              </m:oMath>
                            </m:oMathPara>
                          </a14:m>
                          <a:endParaRPr lang="hu-H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latin typeface="Cambria Math"/>
                                    <a:cs typeface="Times New Roman" panose="02020603050405020304" pitchFamily="18" charset="0"/>
                                  </a:rPr>
                                  <m:t>𝒋</m:t>
                                </m:r>
                              </m:oMath>
                            </m:oMathPara>
                          </a14:m>
                          <a:endParaRPr lang="hu-HU" dirty="0"/>
                        </a:p>
                      </a:txBody>
                      <a:tcPr/>
                    </a:tc>
                    <a:tc>
                      <a:txBody>
                        <a:bodyPr/>
                        <a:lstStyle/>
                        <a:p>
                          <a:pPr/>
                          <a14:m>
                            <m:oMathPara xmlns:m="http://schemas.openxmlformats.org/officeDocument/2006/math">
                              <m:oMathParaPr>
                                <m:jc m:val="centerGroup"/>
                              </m:oMathParaPr>
                              <m:oMath xmlns:m="http://schemas.openxmlformats.org/officeDocument/2006/math">
                                <m:r>
                                  <a:rPr lang="en-GB" altLang="en-US" sz="1800" i="1" dirty="0" smtClean="0">
                                    <a:latin typeface="Cambria Math"/>
                                    <a:cs typeface="Times New Roman" panose="02020603050405020304" pitchFamily="18" charset="0"/>
                                  </a:rPr>
                                  <m:t>−</m:t>
                                </m:r>
                                <m:r>
                                  <a:rPr lang="en-GB" altLang="en-US" sz="1800" b="1" i="1" dirty="0" err="1">
                                    <a:latin typeface="Cambria Math"/>
                                    <a:cs typeface="Times New Roman" panose="02020603050405020304" pitchFamily="18" charset="0"/>
                                  </a:rPr>
                                  <m:t>𝒊</m:t>
                                </m:r>
                              </m:oMath>
                            </m:oMathPara>
                          </a14:m>
                          <a:endParaRPr lang="hu-HU" dirty="0"/>
                        </a:p>
                      </a:txBody>
                      <a:tcPr/>
                    </a:tc>
                    <a:tc>
                      <a:txBody>
                        <a:bodyPr/>
                        <a:lstStyle/>
                        <a:p>
                          <a:pPr/>
                          <a14:m>
                            <m:oMathPara xmlns:m="http://schemas.openxmlformats.org/officeDocument/2006/math">
                              <m:oMathParaPr>
                                <m:jc m:val="centerGroup"/>
                              </m:oMathParaPr>
                              <m:oMath xmlns:m="http://schemas.openxmlformats.org/officeDocument/2006/math">
                                <m:r>
                                  <a:rPr lang="en-GB" altLang="en-US" sz="1800" i="1" dirty="0" smtClean="0">
                                    <a:latin typeface="Cambria Math"/>
                                    <a:cs typeface="Times New Roman" panose="02020603050405020304" pitchFamily="18" charset="0"/>
                                  </a:rPr>
                                  <m:t>−1</m:t>
                                </m:r>
                              </m:oMath>
                            </m:oMathPara>
                          </a14:m>
                          <a:endParaRPr lang="hu-HU" dirty="0"/>
                        </a:p>
                      </a:txBody>
                      <a:tcPr/>
                    </a:tc>
                    <a:extLst>
                      <a:ext uri="{0D108BD9-81ED-4DB2-BD59-A6C34878D82A}">
                        <a16:rowId xmlns:a16="http://schemas.microsoft.com/office/drawing/2014/main" xmlns="" val="3563629985"/>
                      </a:ext>
                    </a:extLst>
                  </a:tr>
                </a:tbl>
              </a:graphicData>
            </a:graphic>
          </p:graphicFrame>
        </mc:Choice>
        <mc:Fallback xmlns="">
          <p:graphicFrame>
            <p:nvGraphicFramePr>
              <p:cNvPr id="7" name="Táblázat 6"/>
              <p:cNvGraphicFramePr>
                <a:graphicFrameLocks noGrp="1"/>
              </p:cNvGraphicFramePr>
              <p:nvPr>
                <p:extLst>
                  <p:ext uri="{D42A27DB-BD31-4B8C-83A1-F6EECF244321}">
                    <p14:modId xmlns:p14="http://schemas.microsoft.com/office/powerpoint/2010/main" val="3574662747"/>
                  </p:ext>
                </p:extLst>
              </p:nvPr>
            </p:nvGraphicFramePr>
            <p:xfrm>
              <a:off x="9305115" y="4797152"/>
              <a:ext cx="2725770" cy="1854200"/>
            </p:xfrm>
            <a:graphic>
              <a:graphicData uri="http://schemas.openxmlformats.org/drawingml/2006/table">
                <a:tbl>
                  <a:tblPr firstRow="1" bandRow="1">
                    <a:tableStyleId>{5C22544A-7EE6-4342-B048-85BDC9FD1C3A}</a:tableStyleId>
                  </a:tblPr>
                  <a:tblGrid>
                    <a:gridCol w="545154">
                      <a:extLst>
                        <a:ext uri="{9D8B030D-6E8A-4147-A177-3AD203B41FA5}">
                          <a16:colId xmlns:a16="http://schemas.microsoft.com/office/drawing/2014/main" val="799076345"/>
                        </a:ext>
                      </a:extLst>
                    </a:gridCol>
                    <a:gridCol w="545154">
                      <a:extLst>
                        <a:ext uri="{9D8B030D-6E8A-4147-A177-3AD203B41FA5}">
                          <a16:colId xmlns:a16="http://schemas.microsoft.com/office/drawing/2014/main" val="1879073368"/>
                        </a:ext>
                      </a:extLst>
                    </a:gridCol>
                    <a:gridCol w="545154">
                      <a:extLst>
                        <a:ext uri="{9D8B030D-6E8A-4147-A177-3AD203B41FA5}">
                          <a16:colId xmlns:a16="http://schemas.microsoft.com/office/drawing/2014/main" val="2933429590"/>
                        </a:ext>
                      </a:extLst>
                    </a:gridCol>
                    <a:gridCol w="545154">
                      <a:extLst>
                        <a:ext uri="{9D8B030D-6E8A-4147-A177-3AD203B41FA5}">
                          <a16:colId xmlns:a16="http://schemas.microsoft.com/office/drawing/2014/main" val="3934658652"/>
                        </a:ext>
                      </a:extLst>
                    </a:gridCol>
                    <a:gridCol w="545154">
                      <a:extLst>
                        <a:ext uri="{9D8B030D-6E8A-4147-A177-3AD203B41FA5}">
                          <a16:colId xmlns:a16="http://schemas.microsoft.com/office/drawing/2014/main" val="333558843"/>
                        </a:ext>
                      </a:extLst>
                    </a:gridCol>
                  </a:tblGrid>
                  <a:tr h="370840">
                    <a:tc>
                      <a:txBody>
                        <a:bodyPr/>
                        <a:lstStyle/>
                        <a:p>
                          <a:endParaRPr lang="hu-HU" dirty="0"/>
                        </a:p>
                      </a:txBody>
                      <a:tcPr/>
                    </a:tc>
                    <a:tc>
                      <a:txBody>
                        <a:bodyPr/>
                        <a:lstStyle/>
                        <a:p>
                          <a:endParaRPr lang="hu-HU"/>
                        </a:p>
                      </a:txBody>
                      <a:tcPr>
                        <a:blipFill>
                          <a:blip r:embed="rId8"/>
                          <a:stretch>
                            <a:fillRect l="-102247" t="-1639" r="-306742" b="-411475"/>
                          </a:stretch>
                        </a:blipFill>
                      </a:tcPr>
                    </a:tc>
                    <a:tc>
                      <a:txBody>
                        <a:bodyPr/>
                        <a:lstStyle/>
                        <a:p>
                          <a:endParaRPr lang="hu-HU"/>
                        </a:p>
                      </a:txBody>
                      <a:tcPr>
                        <a:blipFill>
                          <a:blip r:embed="rId8"/>
                          <a:stretch>
                            <a:fillRect l="-200000" t="-1639" r="-203333" b="-411475"/>
                          </a:stretch>
                        </a:blipFill>
                      </a:tcPr>
                    </a:tc>
                    <a:tc>
                      <a:txBody>
                        <a:bodyPr/>
                        <a:lstStyle/>
                        <a:p>
                          <a:endParaRPr lang="hu-HU"/>
                        </a:p>
                      </a:txBody>
                      <a:tcPr>
                        <a:blipFill>
                          <a:blip r:embed="rId8"/>
                          <a:stretch>
                            <a:fillRect l="-303371" t="-1639" r="-105618" b="-411475"/>
                          </a:stretch>
                        </a:blipFill>
                      </a:tcPr>
                    </a:tc>
                    <a:tc>
                      <a:txBody>
                        <a:bodyPr/>
                        <a:lstStyle/>
                        <a:p>
                          <a:endParaRPr lang="hu-HU"/>
                        </a:p>
                      </a:txBody>
                      <a:tcPr>
                        <a:blipFill>
                          <a:blip r:embed="rId8"/>
                          <a:stretch>
                            <a:fillRect l="-398889" t="-1639" r="-4444" b="-411475"/>
                          </a:stretch>
                        </a:blipFill>
                      </a:tcPr>
                    </a:tc>
                    <a:extLst>
                      <a:ext uri="{0D108BD9-81ED-4DB2-BD59-A6C34878D82A}">
                        <a16:rowId xmlns:a16="http://schemas.microsoft.com/office/drawing/2014/main" val="1424222250"/>
                      </a:ext>
                    </a:extLst>
                  </a:tr>
                  <a:tr h="370840">
                    <a:tc>
                      <a:txBody>
                        <a:bodyPr/>
                        <a:lstStyle/>
                        <a:p>
                          <a:endParaRPr lang="hu-HU"/>
                        </a:p>
                      </a:txBody>
                      <a:tcPr>
                        <a:blipFill>
                          <a:blip r:embed="rId8"/>
                          <a:stretch>
                            <a:fillRect l="-1111" t="-101639" r="-402222" b="-311475"/>
                          </a:stretch>
                        </a:blipFill>
                      </a:tcPr>
                    </a:tc>
                    <a:tc>
                      <a:txBody>
                        <a:bodyPr/>
                        <a:lstStyle/>
                        <a:p>
                          <a:endParaRPr lang="hu-HU"/>
                        </a:p>
                      </a:txBody>
                      <a:tcPr>
                        <a:blipFill>
                          <a:blip r:embed="rId8"/>
                          <a:stretch>
                            <a:fillRect l="-102247" t="-101639" r="-306742" b="-311475"/>
                          </a:stretch>
                        </a:blipFill>
                      </a:tcPr>
                    </a:tc>
                    <a:tc>
                      <a:txBody>
                        <a:bodyPr/>
                        <a:lstStyle/>
                        <a:p>
                          <a:endParaRPr lang="hu-HU"/>
                        </a:p>
                      </a:txBody>
                      <a:tcPr>
                        <a:blipFill>
                          <a:blip r:embed="rId8"/>
                          <a:stretch>
                            <a:fillRect l="-200000" t="-101639" r="-203333" b="-311475"/>
                          </a:stretch>
                        </a:blipFill>
                      </a:tcPr>
                    </a:tc>
                    <a:tc>
                      <a:txBody>
                        <a:bodyPr/>
                        <a:lstStyle/>
                        <a:p>
                          <a:endParaRPr lang="hu-HU"/>
                        </a:p>
                      </a:txBody>
                      <a:tcPr>
                        <a:blipFill>
                          <a:blip r:embed="rId8"/>
                          <a:stretch>
                            <a:fillRect l="-303371" t="-101639" r="-105618" b="-311475"/>
                          </a:stretch>
                        </a:blipFill>
                      </a:tcPr>
                    </a:tc>
                    <a:tc>
                      <a:txBody>
                        <a:bodyPr/>
                        <a:lstStyle/>
                        <a:p>
                          <a:endParaRPr lang="hu-HU"/>
                        </a:p>
                      </a:txBody>
                      <a:tcPr>
                        <a:blipFill>
                          <a:blip r:embed="rId8"/>
                          <a:stretch>
                            <a:fillRect l="-398889" t="-101639" r="-4444" b="-311475"/>
                          </a:stretch>
                        </a:blipFill>
                      </a:tcPr>
                    </a:tc>
                    <a:extLst>
                      <a:ext uri="{0D108BD9-81ED-4DB2-BD59-A6C34878D82A}">
                        <a16:rowId xmlns:a16="http://schemas.microsoft.com/office/drawing/2014/main" val="3685504075"/>
                      </a:ext>
                    </a:extLst>
                  </a:tr>
                  <a:tr h="370840">
                    <a:tc>
                      <a:txBody>
                        <a:bodyPr/>
                        <a:lstStyle/>
                        <a:p>
                          <a:endParaRPr lang="hu-HU"/>
                        </a:p>
                      </a:txBody>
                      <a:tcPr>
                        <a:blipFill>
                          <a:blip r:embed="rId8"/>
                          <a:stretch>
                            <a:fillRect l="-1111" t="-198387" r="-402222" b="-206452"/>
                          </a:stretch>
                        </a:blipFill>
                      </a:tcPr>
                    </a:tc>
                    <a:tc>
                      <a:txBody>
                        <a:bodyPr/>
                        <a:lstStyle/>
                        <a:p>
                          <a:endParaRPr lang="hu-HU"/>
                        </a:p>
                      </a:txBody>
                      <a:tcPr>
                        <a:blipFill>
                          <a:blip r:embed="rId8"/>
                          <a:stretch>
                            <a:fillRect l="-102247" t="-198387" r="-306742" b="-206452"/>
                          </a:stretch>
                        </a:blipFill>
                      </a:tcPr>
                    </a:tc>
                    <a:tc>
                      <a:txBody>
                        <a:bodyPr/>
                        <a:lstStyle/>
                        <a:p>
                          <a:endParaRPr lang="hu-HU"/>
                        </a:p>
                      </a:txBody>
                      <a:tcPr>
                        <a:blipFill>
                          <a:blip r:embed="rId8"/>
                          <a:stretch>
                            <a:fillRect l="-200000" t="-198387" r="-203333" b="-206452"/>
                          </a:stretch>
                        </a:blipFill>
                      </a:tcPr>
                    </a:tc>
                    <a:tc>
                      <a:txBody>
                        <a:bodyPr/>
                        <a:lstStyle/>
                        <a:p>
                          <a:endParaRPr lang="hu-HU"/>
                        </a:p>
                      </a:txBody>
                      <a:tcPr>
                        <a:blipFill>
                          <a:blip r:embed="rId8"/>
                          <a:stretch>
                            <a:fillRect l="-303371" t="-198387" r="-105618" b="-206452"/>
                          </a:stretch>
                        </a:blipFill>
                      </a:tcPr>
                    </a:tc>
                    <a:tc>
                      <a:txBody>
                        <a:bodyPr/>
                        <a:lstStyle/>
                        <a:p>
                          <a:endParaRPr lang="hu-HU"/>
                        </a:p>
                      </a:txBody>
                      <a:tcPr>
                        <a:blipFill>
                          <a:blip r:embed="rId8"/>
                          <a:stretch>
                            <a:fillRect l="-398889" t="-198387" r="-4444" b="-206452"/>
                          </a:stretch>
                        </a:blipFill>
                      </a:tcPr>
                    </a:tc>
                    <a:extLst>
                      <a:ext uri="{0D108BD9-81ED-4DB2-BD59-A6C34878D82A}">
                        <a16:rowId xmlns:a16="http://schemas.microsoft.com/office/drawing/2014/main" val="111159191"/>
                      </a:ext>
                    </a:extLst>
                  </a:tr>
                  <a:tr h="370840">
                    <a:tc>
                      <a:txBody>
                        <a:bodyPr/>
                        <a:lstStyle/>
                        <a:p>
                          <a:endParaRPr lang="hu-HU"/>
                        </a:p>
                      </a:txBody>
                      <a:tcPr>
                        <a:blipFill>
                          <a:blip r:embed="rId8"/>
                          <a:stretch>
                            <a:fillRect l="-1111" t="-303279" r="-402222" b="-109836"/>
                          </a:stretch>
                        </a:blipFill>
                      </a:tcPr>
                    </a:tc>
                    <a:tc>
                      <a:txBody>
                        <a:bodyPr/>
                        <a:lstStyle/>
                        <a:p>
                          <a:endParaRPr lang="hu-HU"/>
                        </a:p>
                      </a:txBody>
                      <a:tcPr>
                        <a:blipFill>
                          <a:blip r:embed="rId8"/>
                          <a:stretch>
                            <a:fillRect l="-102247" t="-303279" r="-306742" b="-109836"/>
                          </a:stretch>
                        </a:blipFill>
                      </a:tcPr>
                    </a:tc>
                    <a:tc>
                      <a:txBody>
                        <a:bodyPr/>
                        <a:lstStyle/>
                        <a:p>
                          <a:endParaRPr lang="hu-HU"/>
                        </a:p>
                      </a:txBody>
                      <a:tcPr>
                        <a:blipFill>
                          <a:blip r:embed="rId8"/>
                          <a:stretch>
                            <a:fillRect l="-200000" t="-303279" r="-203333" b="-109836"/>
                          </a:stretch>
                        </a:blipFill>
                      </a:tcPr>
                    </a:tc>
                    <a:tc>
                      <a:txBody>
                        <a:bodyPr/>
                        <a:lstStyle/>
                        <a:p>
                          <a:endParaRPr lang="hu-HU"/>
                        </a:p>
                      </a:txBody>
                      <a:tcPr>
                        <a:blipFill>
                          <a:blip r:embed="rId8"/>
                          <a:stretch>
                            <a:fillRect l="-303371" t="-303279" r="-105618" b="-109836"/>
                          </a:stretch>
                        </a:blipFill>
                      </a:tcPr>
                    </a:tc>
                    <a:tc>
                      <a:txBody>
                        <a:bodyPr/>
                        <a:lstStyle/>
                        <a:p>
                          <a:endParaRPr lang="hu-HU"/>
                        </a:p>
                      </a:txBody>
                      <a:tcPr>
                        <a:blipFill>
                          <a:blip r:embed="rId8"/>
                          <a:stretch>
                            <a:fillRect l="-398889" t="-303279" r="-4444" b="-109836"/>
                          </a:stretch>
                        </a:blipFill>
                      </a:tcPr>
                    </a:tc>
                    <a:extLst>
                      <a:ext uri="{0D108BD9-81ED-4DB2-BD59-A6C34878D82A}">
                        <a16:rowId xmlns:a16="http://schemas.microsoft.com/office/drawing/2014/main" val="3104006601"/>
                      </a:ext>
                    </a:extLst>
                  </a:tr>
                  <a:tr h="370840">
                    <a:tc>
                      <a:txBody>
                        <a:bodyPr/>
                        <a:lstStyle/>
                        <a:p>
                          <a:endParaRPr lang="hu-HU"/>
                        </a:p>
                      </a:txBody>
                      <a:tcPr>
                        <a:blipFill>
                          <a:blip r:embed="rId8"/>
                          <a:stretch>
                            <a:fillRect l="-1111" t="-403279" r="-402222" b="-9836"/>
                          </a:stretch>
                        </a:blipFill>
                      </a:tcPr>
                    </a:tc>
                    <a:tc>
                      <a:txBody>
                        <a:bodyPr/>
                        <a:lstStyle/>
                        <a:p>
                          <a:endParaRPr lang="hu-HU"/>
                        </a:p>
                      </a:txBody>
                      <a:tcPr>
                        <a:blipFill>
                          <a:blip r:embed="rId8"/>
                          <a:stretch>
                            <a:fillRect l="-102247" t="-403279" r="-306742" b="-9836"/>
                          </a:stretch>
                        </a:blipFill>
                      </a:tcPr>
                    </a:tc>
                    <a:tc>
                      <a:txBody>
                        <a:bodyPr/>
                        <a:lstStyle/>
                        <a:p>
                          <a:endParaRPr lang="hu-HU"/>
                        </a:p>
                      </a:txBody>
                      <a:tcPr>
                        <a:blipFill>
                          <a:blip r:embed="rId8"/>
                          <a:stretch>
                            <a:fillRect l="-200000" t="-403279" r="-203333" b="-9836"/>
                          </a:stretch>
                        </a:blipFill>
                      </a:tcPr>
                    </a:tc>
                    <a:tc>
                      <a:txBody>
                        <a:bodyPr/>
                        <a:lstStyle/>
                        <a:p>
                          <a:endParaRPr lang="hu-HU"/>
                        </a:p>
                      </a:txBody>
                      <a:tcPr>
                        <a:blipFill>
                          <a:blip r:embed="rId8"/>
                          <a:stretch>
                            <a:fillRect l="-303371" t="-403279" r="-105618" b="-9836"/>
                          </a:stretch>
                        </a:blipFill>
                      </a:tcPr>
                    </a:tc>
                    <a:tc>
                      <a:txBody>
                        <a:bodyPr/>
                        <a:lstStyle/>
                        <a:p>
                          <a:endParaRPr lang="hu-HU"/>
                        </a:p>
                      </a:txBody>
                      <a:tcPr>
                        <a:blipFill>
                          <a:blip r:embed="rId8"/>
                          <a:stretch>
                            <a:fillRect l="-398889" t="-403279" r="-4444" b="-9836"/>
                          </a:stretch>
                        </a:blipFill>
                      </a:tcPr>
                    </a:tc>
                    <a:extLst>
                      <a:ext uri="{0D108BD9-81ED-4DB2-BD59-A6C34878D82A}">
                        <a16:rowId xmlns:a16="http://schemas.microsoft.com/office/drawing/2014/main" val="3563629985"/>
                      </a:ext>
                    </a:extLst>
                  </a:tr>
                </a:tbl>
              </a:graphicData>
            </a:graphic>
          </p:graphicFrame>
        </mc:Fallback>
      </mc:AlternateContent>
    </p:spTree>
    <p:extLst>
      <p:ext uri="{BB962C8B-B14F-4D97-AF65-F5344CB8AC3E}">
        <p14:creationId xmlns:p14="http://schemas.microsoft.com/office/powerpoint/2010/main" val="3145141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24000" y="274638"/>
            <a:ext cx="9144000" cy="1143000"/>
          </a:xfrm>
        </p:spPr>
        <p:txBody>
          <a:bodyPr>
            <a:normAutofit fontScale="90000"/>
          </a:bodyPr>
          <a:lstStyle/>
          <a:p>
            <a:r>
              <a:rPr lang="hu-HU" dirty="0" err="1" smtClean="0">
                <a:solidFill>
                  <a:srgbClr val="FF0000"/>
                </a:solidFill>
              </a:rPr>
              <a:t>Kvaternió</a:t>
            </a:r>
            <a:r>
              <a:rPr lang="hu-HU" dirty="0" smtClean="0">
                <a:solidFill>
                  <a:srgbClr val="FF0000"/>
                </a:solidFill>
              </a:rPr>
              <a:t> </a:t>
            </a:r>
            <a:r>
              <a:rPr lang="en-US" dirty="0" smtClean="0">
                <a:solidFill>
                  <a:srgbClr val="FF0000"/>
                </a:solidFill>
              </a:rPr>
              <a:t>=</a:t>
            </a:r>
            <a:r>
              <a:rPr lang="hu-HU" dirty="0" smtClean="0">
                <a:solidFill>
                  <a:srgbClr val="FF0000"/>
                </a:solidFill>
              </a:rPr>
              <a:t> forgatás </a:t>
            </a:r>
            <a:r>
              <a:rPr lang="hu-HU" altLang="en-US" dirty="0" smtClean="0">
                <a:solidFill>
                  <a:srgbClr val="FF0000"/>
                </a:solidFill>
                <a:latin typeface="Times New Roman" panose="02020603050405020304" pitchFamily="18" charset="0"/>
                <a:cs typeface="Times New Roman" panose="02020603050405020304" pitchFamily="18" charset="0"/>
                <a:sym typeface="Symbol" pitchFamily="18" charset="2"/>
              </a:rPr>
              <a:t> </a:t>
            </a:r>
            <a:r>
              <a:rPr lang="hu-HU" altLang="en-US" dirty="0" smtClean="0">
                <a:solidFill>
                  <a:srgbClr val="FF0000"/>
                </a:solidFill>
                <a:latin typeface="+mn-lt"/>
                <a:cs typeface="Times New Roman" panose="02020603050405020304" pitchFamily="18" charset="0"/>
                <a:sym typeface="Symbol" pitchFamily="18" charset="2"/>
              </a:rPr>
              <a:t>szöggel </a:t>
            </a:r>
            <a:r>
              <a:rPr lang="hu-HU" dirty="0" smtClean="0">
                <a:solidFill>
                  <a:srgbClr val="FF0000"/>
                </a:solidFill>
              </a:rPr>
              <a:t>az origón átmenő </a:t>
            </a:r>
            <a:r>
              <a:rPr lang="en-US" i="1" dirty="0" smtClean="0">
                <a:solidFill>
                  <a:srgbClr val="FF0000"/>
                </a:solidFill>
              </a:rPr>
              <a:t>d</a:t>
            </a:r>
            <a:r>
              <a:rPr lang="hu-HU" dirty="0" smtClean="0">
                <a:solidFill>
                  <a:srgbClr val="FF0000"/>
                </a:solidFill>
              </a:rPr>
              <a:t> irányú tengely körül</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479376" y="1600200"/>
                <a:ext cx="11449272" cy="5257800"/>
              </a:xfrm>
            </p:spPr>
            <p:txBody>
              <a:bodyPr>
                <a:normAutofit/>
              </a:bodyPr>
              <a:lstStyle/>
              <a:p>
                <a:pPr marL="0" indent="0">
                  <a:buNone/>
                </a:pPr>
                <a14:m>
                  <m:oMathPara xmlns:m="http://schemas.openxmlformats.org/officeDocument/2006/math">
                    <m:oMathParaPr>
                      <m:jc m:val="left"/>
                    </m:oMathParaPr>
                    <m:oMath xmlns:m="http://schemas.openxmlformats.org/officeDocument/2006/math">
                      <m:r>
                        <a:rPr lang="en-US" altLang="en-US" sz="2800" b="1" i="1" dirty="0">
                          <a:latin typeface="Cambria Math"/>
                          <a:cs typeface="Times New Roman" panose="02020603050405020304" pitchFamily="18" charset="0"/>
                        </a:rPr>
                        <m:t>   </m:t>
                      </m:r>
                      <m:r>
                        <a:rPr lang="en-GB" altLang="en-US" sz="2800" b="1" i="1" dirty="0">
                          <a:latin typeface="Cambria Math"/>
                          <a:cs typeface="Times New Roman" panose="02020603050405020304" pitchFamily="18" charset="0"/>
                        </a:rPr>
                        <m:t>𝒒</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sym typeface="Symbol" pitchFamily="18" charset="2"/>
                        </a:rPr>
                        <m:t>[</m:t>
                      </m:r>
                      <m:r>
                        <m:rPr>
                          <m:sty m:val="p"/>
                        </m:rPr>
                        <a:rPr lang="en-GB" altLang="en-US" sz="2800" i="1" dirty="0">
                          <a:latin typeface="Cambria Math"/>
                          <a:cs typeface="Times New Roman" panose="02020603050405020304" pitchFamily="18" charset="0"/>
                          <a:sym typeface="Symbol" pitchFamily="18" charset="2"/>
                        </a:rPr>
                        <m:t>cos</m:t>
                      </m:r>
                      <m:r>
                        <a:rPr lang="en-GB" altLang="en-US" sz="2800" i="1" dirty="0">
                          <a:latin typeface="Cambria Math"/>
                          <a:cs typeface="Times New Roman" panose="02020603050405020304" pitchFamily="18" charset="0"/>
                          <a:sym typeface="Symbol" pitchFamily="18" charset="2"/>
                        </a:rPr>
                        <m:t>⁡(/2), </m:t>
                      </m:r>
                      <m:r>
                        <a:rPr lang="en-GB" altLang="en-US" sz="2800" b="1" i="1" dirty="0">
                          <a:latin typeface="Cambria Math"/>
                          <a:cs typeface="Times New Roman" panose="02020603050405020304" pitchFamily="18" charset="0"/>
                        </a:rPr>
                        <m:t>𝒅</m:t>
                      </m:r>
                      <m:r>
                        <a:rPr lang="en-GB" altLang="en-US" sz="2800" b="1" i="1" dirty="0">
                          <a:latin typeface="Cambria Math"/>
                          <a:cs typeface="Times New Roman" panose="02020603050405020304" pitchFamily="18" charset="0"/>
                        </a:rPr>
                        <m:t> </m:t>
                      </m:r>
                      <m:r>
                        <m:rPr>
                          <m:sty m:val="p"/>
                        </m:rPr>
                        <a:rPr lang="en-GB" altLang="en-US" sz="2800" i="1" dirty="0">
                          <a:latin typeface="Cambria Math"/>
                          <a:cs typeface="Times New Roman" panose="02020603050405020304" pitchFamily="18" charset="0"/>
                          <a:sym typeface="Symbol" pitchFamily="18" charset="2"/>
                        </a:rPr>
                        <m:t>sin</m:t>
                      </m:r>
                      <m:r>
                        <a:rPr lang="en-GB" altLang="en-US" sz="2800" i="1" dirty="0">
                          <a:latin typeface="Cambria Math"/>
                          <a:cs typeface="Times New Roman" panose="02020603050405020304" pitchFamily="18" charset="0"/>
                          <a:sym typeface="Symbol" pitchFamily="18" charset="2"/>
                        </a:rPr>
                        <m:t>⁡(/2)],  |</m:t>
                      </m:r>
                      <m:r>
                        <a:rPr lang="en-GB" altLang="en-US" sz="2800" b="1" i="1" dirty="0">
                          <a:latin typeface="Cambria Math"/>
                          <a:cs typeface="Times New Roman" panose="02020603050405020304" pitchFamily="18" charset="0"/>
                          <a:sym typeface="Symbol" pitchFamily="18" charset="2"/>
                        </a:rPr>
                        <m:t>𝒅</m:t>
                      </m:r>
                      <m:r>
                        <a:rPr lang="en-GB" altLang="en-US" sz="2800" i="1" dirty="0">
                          <a:latin typeface="Cambria Math"/>
                          <a:cs typeface="Times New Roman" panose="02020603050405020304" pitchFamily="18" charset="0"/>
                          <a:sym typeface="Symbol" pitchFamily="18" charset="2"/>
                        </a:rPr>
                        <m:t>| = 1</m:t>
                      </m:r>
                    </m:oMath>
                  </m:oMathPara>
                </a14:m>
                <a:endParaRPr lang="hu-HU" altLang="en-US" sz="2800"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en-US" altLang="en-US" sz="2800" b="1" i="1" dirty="0">
                        <a:latin typeface="Cambria Math"/>
                        <a:cs typeface="Times New Roman" panose="02020603050405020304" pitchFamily="18" charset="0"/>
                      </a:rPr>
                      <m:t>   </m:t>
                    </m:r>
                    <m:r>
                      <a:rPr lang="en-GB" altLang="en-US" sz="2800" b="1" i="1" dirty="0">
                        <a:latin typeface="Cambria Math"/>
                        <a:cs typeface="Times New Roman" panose="02020603050405020304" pitchFamily="18" charset="0"/>
                      </a:rPr>
                      <m:t>𝒒</m:t>
                    </m:r>
                    <m:r>
                      <a:rPr lang="en-GB" altLang="en-US" sz="2800" i="1" dirty="0">
                        <a:latin typeface="Cambria Math"/>
                        <a:cs typeface="Times New Roman" panose="02020603050405020304" pitchFamily="18" charset="0"/>
                        <a:sym typeface="Symbol" pitchFamily="18" charset="2"/>
                      </a:rPr>
                      <m:t></m:t>
                    </m:r>
                    <m:r>
                      <a:rPr lang="en-GB" altLang="en-US" sz="2800" i="1" dirty="0">
                        <a:latin typeface="Cambria Math"/>
                        <a:cs typeface="Times New Roman" panose="02020603050405020304" pitchFamily="18" charset="0"/>
                      </a:rPr>
                      <m:t>[</m:t>
                    </m:r>
                    <m:r>
                      <a:rPr lang="hu-HU" altLang="en-US" sz="2800" i="1" dirty="0">
                        <a:latin typeface="Cambria Math"/>
                        <a:cs typeface="Times New Roman" panose="02020603050405020304" pitchFamily="18" charset="0"/>
                      </a:rPr>
                      <m:t>0</m:t>
                    </m:r>
                    <m:r>
                      <a:rPr lang="en-GB" altLang="en-US" sz="2800" i="1" dirty="0">
                        <a:latin typeface="Cambria Math"/>
                        <a:cs typeface="Times New Roman" panose="02020603050405020304" pitchFamily="18" charset="0"/>
                      </a:rPr>
                      <m:t>,</m:t>
                    </m:r>
                    <m:r>
                      <a:rPr lang="hu-HU" altLang="en-US" sz="2800" b="1" i="1" dirty="0">
                        <a:latin typeface="Cambria Math"/>
                        <a:cs typeface="Times New Roman" panose="02020603050405020304" pitchFamily="18" charset="0"/>
                      </a:rPr>
                      <m:t>𝒖</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sym typeface="Symbol" pitchFamily="18" charset="2"/>
                      </a:rPr>
                      <m:t></m:t>
                    </m:r>
                    <m:sSup>
                      <m:sSupPr>
                        <m:ctrlPr>
                          <a:rPr lang="hu-HU" altLang="en-US" sz="2800" b="1" i="1" dirty="0">
                            <a:latin typeface="Cambria Math"/>
                            <a:cs typeface="Times New Roman" panose="02020603050405020304" pitchFamily="18" charset="0"/>
                          </a:rPr>
                        </m:ctrlPr>
                      </m:sSupPr>
                      <m:e>
                        <m:r>
                          <a:rPr lang="hu-HU" altLang="en-US" sz="2800" b="1" i="1" dirty="0">
                            <a:latin typeface="Cambria Math"/>
                            <a:cs typeface="Times New Roman" panose="02020603050405020304" pitchFamily="18" charset="0"/>
                          </a:rPr>
                          <m:t>𝒒</m:t>
                        </m:r>
                      </m:e>
                      <m:sup>
                        <m:r>
                          <a:rPr lang="en-US" altLang="en-US" sz="2800" i="1" dirty="0">
                            <a:latin typeface="Cambria Math"/>
                            <a:cs typeface="Times New Roman" panose="02020603050405020304" pitchFamily="18" charset="0"/>
                          </a:rPr>
                          <m:t>−1</m:t>
                        </m:r>
                      </m:sup>
                    </m:sSup>
                    <m:r>
                      <a:rPr lang="en-GB" altLang="en-US" sz="2800" i="1" dirty="0">
                        <a:latin typeface="Cambria Math"/>
                        <a:cs typeface="Times New Roman" panose="02020603050405020304" pitchFamily="18" charset="0"/>
                      </a:rPr>
                      <m:t>=[</m:t>
                    </m:r>
                    <m:r>
                      <a:rPr lang="hu-HU" altLang="en-US" sz="2800" i="1" dirty="0">
                        <a:latin typeface="Cambria Math"/>
                        <a:cs typeface="Times New Roman" panose="02020603050405020304" pitchFamily="18" charset="0"/>
                      </a:rPr>
                      <m:t>0</m:t>
                    </m:r>
                    <m:r>
                      <a:rPr lang="en-GB" altLang="en-US" sz="2800" i="1" dirty="0">
                        <a:latin typeface="Cambria Math"/>
                        <a:cs typeface="Times New Roman" panose="02020603050405020304" pitchFamily="18" charset="0"/>
                      </a:rPr>
                      <m:t>,</m:t>
                    </m:r>
                    <m:r>
                      <a:rPr lang="hu-HU" altLang="en-US" sz="2800" b="1" i="1" dirty="0">
                        <a:latin typeface="Cambria Math"/>
                        <a:cs typeface="Times New Roman" panose="02020603050405020304" pitchFamily="18" charset="0"/>
                      </a:rPr>
                      <m:t>𝒗</m:t>
                    </m:r>
                    <m:r>
                      <a:rPr lang="en-GB" altLang="en-US" sz="2800" i="1" dirty="0">
                        <a:latin typeface="Cambria Math"/>
                        <a:cs typeface="Times New Roman" panose="02020603050405020304" pitchFamily="18" charset="0"/>
                      </a:rPr>
                      <m:t>]</m:t>
                    </m:r>
                  </m:oMath>
                </a14:m>
                <a:r>
                  <a:rPr lang="en-GB" altLang="en-US" sz="2800" dirty="0">
                    <a:latin typeface="Times New Roman" panose="02020603050405020304" pitchFamily="18" charset="0"/>
                    <a:cs typeface="Times New Roman" panose="02020603050405020304" pitchFamily="18" charset="0"/>
                  </a:rPr>
                  <a:t>,  </a:t>
                </a:r>
                <a14:m>
                  <m:oMath xmlns:m="http://schemas.openxmlformats.org/officeDocument/2006/math">
                    <m:r>
                      <a:rPr lang="hu-HU" altLang="en-US" sz="2800" b="1" i="1" dirty="0">
                        <a:latin typeface="Cambria Math"/>
                        <a:cs typeface="Times New Roman" panose="02020603050405020304" pitchFamily="18" charset="0"/>
                      </a:rPr>
                      <m:t>𝒗</m:t>
                    </m:r>
                  </m:oMath>
                </a14:m>
                <a:r>
                  <a:rPr lang="hu-HU" altLang="en-US" sz="2800" b="1" i="1" dirty="0"/>
                  <a:t> </a:t>
                </a:r>
                <a:r>
                  <a:rPr lang="hu-HU" altLang="en-US" sz="2800" dirty="0"/>
                  <a:t>az </a:t>
                </a:r>
                <a14:m>
                  <m:oMath xmlns:m="http://schemas.openxmlformats.org/officeDocument/2006/math">
                    <m:r>
                      <a:rPr lang="hu-HU" altLang="en-US" sz="2800" b="1" i="1" dirty="0">
                        <a:latin typeface="Cambria Math"/>
                        <a:cs typeface="Times New Roman" panose="02020603050405020304" pitchFamily="18" charset="0"/>
                      </a:rPr>
                      <m:t>𝒖</m:t>
                    </m:r>
                  </m:oMath>
                </a14:m>
                <a:r>
                  <a:rPr lang="hu-HU" altLang="en-US" sz="2800" dirty="0"/>
                  <a:t> elforgatottja a </a:t>
                </a:r>
                <a14:m>
                  <m:oMath xmlns:m="http://schemas.openxmlformats.org/officeDocument/2006/math">
                    <m:r>
                      <a:rPr lang="en-GB" altLang="en-US" sz="2800" b="1" i="1" dirty="0">
                        <a:latin typeface="Cambria Math"/>
                        <a:cs typeface="Times New Roman" panose="02020603050405020304" pitchFamily="18" charset="0"/>
                      </a:rPr>
                      <m:t>𝒅</m:t>
                    </m:r>
                  </m:oMath>
                </a14:m>
                <a:r>
                  <a:rPr lang="hu-HU" altLang="en-US" sz="2800" dirty="0"/>
                  <a:t> körül </a:t>
                </a:r>
                <a:r>
                  <a:rPr lang="hu-HU" altLang="en-US" sz="2800" dirty="0">
                    <a:sym typeface="Symbol" pitchFamily="18" charset="2"/>
                  </a:rPr>
                  <a:t></a:t>
                </a:r>
                <a:r>
                  <a:rPr lang="en-US" altLang="en-US" sz="2800" dirty="0">
                    <a:sym typeface="Symbol" pitchFamily="18" charset="2"/>
                  </a:rPr>
                  <a:t>-</a:t>
                </a:r>
                <a:r>
                  <a:rPr lang="en-US" altLang="en-US" sz="2800" dirty="0" err="1">
                    <a:sym typeface="Symbol" pitchFamily="18" charset="2"/>
                  </a:rPr>
                  <a:t>val</a:t>
                </a:r>
                <a:endParaRPr lang="en-US" altLang="en-US" sz="2800" dirty="0">
                  <a:sym typeface="Symbol" pitchFamily="18" charset="2"/>
                </a:endParaRPr>
              </a:p>
              <a:p>
                <a:pPr marL="0" indent="0">
                  <a:buNone/>
                </a:pPr>
                <a:endParaRPr lang="en-US" altLang="en-US" sz="2800" dirty="0"/>
              </a:p>
              <a:p>
                <a:pPr marL="0" indent="0">
                  <a:buNone/>
                </a:pPr>
                <a:endParaRPr lang="en-US" sz="2700"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479376" y="1600200"/>
                <a:ext cx="11449272" cy="5257800"/>
              </a:xfrm>
              <a:blipFill>
                <a:blip r:embed="rId3"/>
                <a:stretch>
                  <a:fillRect/>
                </a:stretch>
              </a:blipFill>
            </p:spPr>
            <p:txBody>
              <a:bodyPr/>
              <a:lstStyle/>
              <a:p>
                <a:r>
                  <a:rPr lang="hu-HU">
                    <a:noFill/>
                  </a:rPr>
                  <a:t> </a:t>
                </a:r>
              </a:p>
            </p:txBody>
          </p:sp>
        </mc:Fallback>
      </mc:AlternateContent>
      <p:sp>
        <p:nvSpPr>
          <p:cNvPr id="4" name="Téglalap 3"/>
          <p:cNvSpPr/>
          <p:nvPr/>
        </p:nvSpPr>
        <p:spPr>
          <a:xfrm>
            <a:off x="693141" y="1656395"/>
            <a:ext cx="8436753" cy="9721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artalom helye 2"/>
              <p:cNvSpPr txBox="1">
                <a:spLocks/>
              </p:cNvSpPr>
              <p:nvPr/>
            </p:nvSpPr>
            <p:spPr>
              <a:xfrm>
                <a:off x="1703512" y="3429001"/>
                <a:ext cx="8964488" cy="30646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GB" altLang="en-US" sz="2400" b="1" u="sng" dirty="0">
                    <a:sym typeface="Symbol" pitchFamily="18" charset="2"/>
                  </a:rPr>
                  <a:t>Bi</a:t>
                </a:r>
                <a:r>
                  <a:rPr lang="hu-HU" altLang="en-US" sz="2400" b="1" u="sng" dirty="0" err="1">
                    <a:sym typeface="Symbol" pitchFamily="18" charset="2"/>
                  </a:rPr>
                  <a:t>zonyítás</a:t>
                </a:r>
                <a:r>
                  <a:rPr lang="hu-HU" altLang="en-US" sz="2400" b="1" u="sng" dirty="0">
                    <a:sym typeface="Symbol" pitchFamily="18" charset="2"/>
                  </a:rPr>
                  <a:t> </a:t>
                </a:r>
                <a14:m>
                  <m:oMath xmlns:m="http://schemas.openxmlformats.org/officeDocument/2006/math">
                    <m:r>
                      <a:rPr lang="en-GB" altLang="en-US" sz="2400" b="1" i="1" u="sng" dirty="0">
                        <a:latin typeface="Cambria Math"/>
                        <a:cs typeface="Times New Roman" panose="02020603050405020304" pitchFamily="18" charset="0"/>
                      </a:rPr>
                      <m:t>𝒅</m:t>
                    </m:r>
                  </m:oMath>
                </a14:m>
                <a:r>
                  <a:rPr lang="hu-HU" altLang="en-US" sz="2400" b="1" i="1" u="sng" dirty="0">
                    <a:latin typeface="Times New Roman" panose="02020603050405020304" pitchFamily="18" charset="0"/>
                    <a:cs typeface="Times New Roman" panose="02020603050405020304" pitchFamily="18" charset="0"/>
                  </a:rPr>
                  <a:t> </a:t>
                </a:r>
                <a:r>
                  <a:rPr lang="hu-HU" altLang="en-US" sz="2400" b="1" u="sng" dirty="0">
                    <a:sym typeface="Symbol" pitchFamily="18" charset="2"/>
                  </a:rPr>
                  <a:t>merőleges</a:t>
                </a:r>
                <a:r>
                  <a:rPr lang="hu-HU" altLang="en-US" sz="2400" b="1" u="sng" dirty="0">
                    <a:latin typeface="Times New Roman" panose="02020603050405020304" pitchFamily="18" charset="0"/>
                    <a:cs typeface="Times New Roman" panose="02020603050405020304" pitchFamily="18" charset="0"/>
                    <a:sym typeface="Symbol" pitchFamily="18" charset="2"/>
                  </a:rPr>
                  <a:t> </a:t>
                </a:r>
                <a14:m>
                  <m:oMath xmlns:m="http://schemas.openxmlformats.org/officeDocument/2006/math">
                    <m:r>
                      <a:rPr lang="hu-HU" altLang="en-US" sz="2400" b="1" i="1" u="sng" dirty="0">
                        <a:latin typeface="Cambria Math"/>
                        <a:cs typeface="Times New Roman" panose="02020603050405020304" pitchFamily="18" charset="0"/>
                      </a:rPr>
                      <m:t>𝒖</m:t>
                    </m:r>
                    <m:r>
                      <a:rPr lang="hu-HU" altLang="en-US" sz="2400" b="1" i="1" u="sng" dirty="0">
                        <a:latin typeface="Cambria Math"/>
                        <a:cs typeface="Times New Roman" panose="02020603050405020304" pitchFamily="18" charset="0"/>
                        <a:sym typeface="Symbol" pitchFamily="18" charset="2"/>
                      </a:rPr>
                      <m:t> </m:t>
                    </m:r>
                  </m:oMath>
                </a14:m>
                <a:r>
                  <a:rPr lang="hu-HU" altLang="en-US" sz="2400" b="1" u="sng" dirty="0">
                    <a:sym typeface="Symbol" pitchFamily="18" charset="2"/>
                  </a:rPr>
                  <a:t>esetre (párhuzamos</a:t>
                </a:r>
                <a:r>
                  <a:rPr lang="hu-HU" altLang="en-US" sz="2400" b="1" u="sng" dirty="0">
                    <a:sym typeface="Symbol"/>
                  </a:rPr>
                  <a:t></a:t>
                </a:r>
                <a:r>
                  <a:rPr lang="hu-HU" altLang="en-US" sz="2400" b="1" u="sng" dirty="0">
                    <a:sym typeface="Symbol" pitchFamily="18" charset="2"/>
                  </a:rPr>
                  <a:t>HF):</a:t>
                </a:r>
              </a:p>
              <a:p>
                <a:pPr marL="0" indent="0" eaLnBrk="0" hangingPunct="0">
                  <a:spcBef>
                    <a:spcPct val="0"/>
                  </a:spcBef>
                  <a:buNone/>
                </a:pPr>
                <a:r>
                  <a:rPr lang="en-US" altLang="hu-HU" sz="2400" dirty="0">
                    <a:sym typeface="Symbol" pitchFamily="18" charset="2"/>
                  </a:rPr>
                  <a:t>Rodriguez: </a:t>
                </a:r>
                <a14:m>
                  <m:oMath xmlns:m="http://schemas.openxmlformats.org/officeDocument/2006/math">
                    <m:r>
                      <a:rPr lang="hu-HU" altLang="hu-HU" sz="2400" b="1" i="1" dirty="0">
                        <a:latin typeface="Cambria Math"/>
                        <a:sym typeface="Symbol" pitchFamily="18" charset="2"/>
                      </a:rPr>
                      <m:t>𝒗</m:t>
                    </m:r>
                    <m:r>
                      <a:rPr lang="en-US" altLang="hu-HU" sz="2400" i="1" dirty="0">
                        <a:latin typeface="Cambria Math"/>
                        <a:sym typeface="Symbol" pitchFamily="18" charset="2"/>
                      </a:rPr>
                      <m:t>=</m:t>
                    </m:r>
                    <m:r>
                      <a:rPr lang="hu-HU" altLang="hu-HU" sz="2400" b="1" i="1" dirty="0">
                        <a:latin typeface="Cambria Math"/>
                        <a:sym typeface="Symbol" pitchFamily="18" charset="2"/>
                      </a:rPr>
                      <m:t>𝒖</m:t>
                    </m:r>
                    <m:r>
                      <a:rPr lang="hu-HU" altLang="hu-HU" sz="2400" b="1" i="1" dirty="0">
                        <a:latin typeface="Cambria Math"/>
                        <a:sym typeface="Symbol" pitchFamily="18" charset="2"/>
                      </a:rPr>
                      <m:t> </m:t>
                    </m:r>
                    <m:r>
                      <m:rPr>
                        <m:sty m:val="p"/>
                      </m:rPr>
                      <a:rPr lang="en-US" altLang="hu-HU" sz="2400" i="1" dirty="0">
                        <a:latin typeface="Cambria Math"/>
                        <a:sym typeface="Symbol" pitchFamily="18" charset="2"/>
                      </a:rPr>
                      <m:t>cos</m:t>
                    </m:r>
                    <m:r>
                      <a:rPr lang="en-US" altLang="hu-HU" sz="2400" i="1" dirty="0">
                        <a:latin typeface="Cambria Math"/>
                        <a:sym typeface="Symbol" pitchFamily="18" charset="2"/>
                      </a:rPr>
                      <m:t>⁡()+</m:t>
                    </m:r>
                    <m:r>
                      <a:rPr lang="en-US" altLang="hu-HU" sz="2400" b="1" i="1" dirty="0">
                        <a:latin typeface="Cambria Math"/>
                        <a:sym typeface="Symbol" pitchFamily="18" charset="2"/>
                      </a:rPr>
                      <m:t>𝒅</m:t>
                    </m:r>
                    <m:r>
                      <a:rPr lang="en-GB" altLang="hu-HU" sz="2400" i="1" dirty="0">
                        <a:latin typeface="Cambria Math"/>
                        <a:ea typeface="Cambria Math"/>
                        <a:sym typeface="Symbol" pitchFamily="18" charset="2"/>
                      </a:rPr>
                      <m:t>×</m:t>
                    </m:r>
                    <m:r>
                      <a:rPr lang="hu-HU" altLang="hu-HU" sz="2400" b="1" i="1" dirty="0">
                        <a:latin typeface="Cambria Math"/>
                        <a:sym typeface="Symbol" pitchFamily="18" charset="2"/>
                      </a:rPr>
                      <m:t>𝒖</m:t>
                    </m:r>
                    <m:r>
                      <a:rPr lang="hu-HU" altLang="hu-HU" sz="2400" b="1" i="1" dirty="0">
                        <a:latin typeface="Cambria Math"/>
                        <a:sym typeface="Symbol" pitchFamily="18" charset="2"/>
                      </a:rPr>
                      <m:t> </m:t>
                    </m:r>
                    <m:r>
                      <m:rPr>
                        <m:sty m:val="p"/>
                      </m:rPr>
                      <a:rPr lang="en-US" altLang="hu-HU" sz="2400" i="1" dirty="0">
                        <a:latin typeface="Cambria Math"/>
                        <a:sym typeface="Symbol" pitchFamily="18" charset="2"/>
                      </a:rPr>
                      <m:t>sin</m:t>
                    </m:r>
                    <m:r>
                      <a:rPr lang="en-US" altLang="hu-HU" sz="2400" i="1" dirty="0">
                        <a:latin typeface="Cambria Math"/>
                        <a:sym typeface="Symbol" pitchFamily="18" charset="2"/>
                      </a:rPr>
                      <m:t>⁡()</m:t>
                    </m:r>
                  </m:oMath>
                </a14:m>
                <a:endParaRPr lang="hu-HU" altLang="hu-HU" sz="2400" dirty="0">
                  <a:solidFill>
                    <a:prstClr val="black"/>
                  </a:solidFill>
                  <a:sym typeface="Symbol" pitchFamily="18" charset="2"/>
                </a:endParaRPr>
              </a:p>
              <a:p>
                <a:pPr marL="0" indent="0" fontAlgn="auto">
                  <a:spcBef>
                    <a:spcPts val="3000"/>
                  </a:spcBef>
                  <a:spcAft>
                    <a:spcPts val="0"/>
                  </a:spcAft>
                  <a:buNone/>
                </a:pPr>
                <a:r>
                  <a:rPr lang="hu-HU" altLang="hu-HU" sz="2400" dirty="0" err="1">
                    <a:solidFill>
                      <a:prstClr val="black"/>
                    </a:solidFill>
                    <a:sym typeface="Symbol" pitchFamily="18" charset="2"/>
                  </a:rPr>
                  <a:t>Kvaternió</a:t>
                </a:r>
                <a:r>
                  <a:rPr lang="hu-HU" altLang="hu-HU" sz="2400" dirty="0">
                    <a:solidFill>
                      <a:prstClr val="black"/>
                    </a:solidFill>
                    <a:sym typeface="Symbol" pitchFamily="18" charset="2"/>
                  </a:rPr>
                  <a:t>: </a:t>
                </a:r>
              </a:p>
              <a:p>
                <a:pPr marL="0" indent="0" fontAlgn="auto">
                  <a:spcAft>
                    <a:spcPts val="0"/>
                  </a:spcAft>
                  <a:buNone/>
                </a:pPr>
                <a:endParaRPr lang="hu-HU" altLang="en-US" sz="1050" i="1" dirty="0">
                  <a:latin typeface="Cambria Math"/>
                  <a:cs typeface="Times New Roman" panose="02020603050405020304" pitchFamily="18" charset="0"/>
                  <a:sym typeface="Symbol" pitchFamily="18" charset="2"/>
                </a:endParaRPr>
              </a:p>
              <a:p>
                <a:pPr marL="0" indent="0" fontAlgn="auto">
                  <a:spcAft>
                    <a:spcPts val="0"/>
                  </a:spcAft>
                  <a:buNone/>
                </a:pPr>
                <a14:m>
                  <m:oMathPara xmlns:m="http://schemas.openxmlformats.org/officeDocument/2006/math">
                    <m:oMathParaPr>
                      <m:jc m:val="left"/>
                    </m:oMathParaPr>
                    <m:oMath xmlns:m="http://schemas.openxmlformats.org/officeDocument/2006/math">
                      <m:r>
                        <a:rPr lang="en-GB" altLang="en-US" sz="2200" i="1" dirty="0">
                          <a:latin typeface="Cambria Math"/>
                          <a:cs typeface="Times New Roman" panose="02020603050405020304" pitchFamily="18" charset="0"/>
                          <a:sym typeface="Symbol" pitchFamily="18" charset="2"/>
                        </a:rPr>
                        <m:t>[</m:t>
                      </m:r>
                      <m:r>
                        <m:rPr>
                          <m:sty m:val="p"/>
                        </m:rPr>
                        <a:rPr lang="en-GB" altLang="en-US" sz="2200" i="1" dirty="0">
                          <a:latin typeface="Cambria Math"/>
                          <a:cs typeface="Times New Roman" panose="02020603050405020304" pitchFamily="18" charset="0"/>
                          <a:sym typeface="Symbol" pitchFamily="18" charset="2"/>
                        </a:rPr>
                        <m:t>cos</m:t>
                      </m:r>
                      <m:r>
                        <a:rPr lang="en-GB" altLang="en-US" sz="2200" i="1" dirty="0">
                          <a:latin typeface="Cambria Math"/>
                          <a:cs typeface="Times New Roman" panose="02020603050405020304" pitchFamily="18" charset="0"/>
                          <a:sym typeface="Symbol" pitchFamily="18" charset="2"/>
                        </a:rPr>
                        <m:t>⁡(/2), </m:t>
                      </m:r>
                      <m:r>
                        <a:rPr lang="en-GB" altLang="en-US" sz="2200" b="1" i="1" dirty="0" err="1">
                          <a:latin typeface="Cambria Math"/>
                          <a:cs typeface="Times New Roman" panose="02020603050405020304" pitchFamily="18" charset="0"/>
                        </a:rPr>
                        <m:t>𝒅</m:t>
                      </m:r>
                      <m:func>
                        <m:funcPr>
                          <m:ctrlPr>
                            <a:rPr lang="en-US" altLang="en-US" sz="2200" i="1" dirty="0">
                              <a:latin typeface="Cambria Math"/>
                              <a:cs typeface="Times New Roman" panose="02020603050405020304" pitchFamily="18" charset="0"/>
                              <a:sym typeface="Symbol" pitchFamily="18" charset="2"/>
                            </a:rPr>
                          </m:ctrlPr>
                        </m:funcPr>
                        <m:fName>
                          <m:r>
                            <m:rPr>
                              <m:sty m:val="p"/>
                            </m:rPr>
                            <a:rPr lang="en-US" altLang="en-US" sz="2200" dirty="0">
                              <a:latin typeface="Cambria Math"/>
                              <a:cs typeface="Times New Roman" panose="02020603050405020304" pitchFamily="18" charset="0"/>
                              <a:sym typeface="Symbol" pitchFamily="18" charset="2"/>
                            </a:rPr>
                            <m:t>sin</m:t>
                          </m:r>
                        </m:fName>
                        <m:e>
                          <m:r>
                            <a:rPr lang="en-GB" altLang="en-US" sz="2200" i="1" dirty="0">
                              <a:latin typeface="Cambria Math"/>
                              <a:cs typeface="Times New Roman" panose="02020603050405020304" pitchFamily="18" charset="0"/>
                              <a:sym typeface="Symbol" pitchFamily="18" charset="2"/>
                            </a:rPr>
                            <m:t>(</m:t>
                          </m:r>
                          <m:r>
                            <a:rPr lang="hu-HU" altLang="en-US" sz="2200" i="1" dirty="0">
                              <a:latin typeface="Cambria Math"/>
                              <a:cs typeface="Times New Roman" panose="02020603050405020304" pitchFamily="18" charset="0"/>
                              <a:sym typeface="Symbol" pitchFamily="18" charset="2"/>
                            </a:rPr>
                            <m:t></m:t>
                          </m:r>
                          <m:r>
                            <a:rPr lang="en-GB" altLang="en-US" sz="2200" i="1" dirty="0">
                              <a:latin typeface="Cambria Math"/>
                              <a:cs typeface="Times New Roman" panose="02020603050405020304" pitchFamily="18" charset="0"/>
                              <a:sym typeface="Symbol" pitchFamily="18" charset="2"/>
                            </a:rPr>
                            <m:t>/2)</m:t>
                          </m:r>
                        </m:e>
                      </m:func>
                      <m:r>
                        <a:rPr lang="en-GB" altLang="en-US" sz="2200" i="1" dirty="0">
                          <a:latin typeface="Cambria Math"/>
                          <a:cs typeface="Times New Roman" panose="02020603050405020304" pitchFamily="18" charset="0"/>
                          <a:sym typeface="Symbol" pitchFamily="18" charset="2"/>
                        </a:rPr>
                        <m:t>]</m:t>
                      </m:r>
                      <m:r>
                        <a:rPr lang="en-GB" altLang="en-US" sz="2200" i="1" dirty="0">
                          <a:latin typeface="Cambria Math"/>
                          <a:cs typeface="Times New Roman" panose="02020603050405020304" pitchFamily="18" charset="0"/>
                        </a:rPr>
                        <m:t>[</m:t>
                      </m:r>
                      <m:r>
                        <a:rPr lang="hu-HU" altLang="en-US" sz="2200" i="1" dirty="0">
                          <a:latin typeface="Cambria Math"/>
                          <a:cs typeface="Times New Roman" panose="02020603050405020304" pitchFamily="18" charset="0"/>
                        </a:rPr>
                        <m:t>0</m:t>
                      </m:r>
                      <m:r>
                        <a:rPr lang="en-GB" altLang="en-US" sz="2200" i="1" dirty="0">
                          <a:latin typeface="Cambria Math"/>
                          <a:cs typeface="Times New Roman" panose="02020603050405020304" pitchFamily="18" charset="0"/>
                        </a:rPr>
                        <m:t>,</m:t>
                      </m:r>
                      <m:r>
                        <a:rPr lang="hu-HU" altLang="en-US" sz="2200" b="1" i="1" dirty="0">
                          <a:latin typeface="Cambria Math"/>
                          <a:cs typeface="Times New Roman" panose="02020603050405020304" pitchFamily="18" charset="0"/>
                        </a:rPr>
                        <m:t>𝒖</m:t>
                      </m:r>
                      <m:r>
                        <a:rPr lang="en-GB" altLang="en-US" sz="2200" i="1" dirty="0">
                          <a:latin typeface="Cambria Math"/>
                          <a:cs typeface="Times New Roman" panose="02020603050405020304" pitchFamily="18" charset="0"/>
                        </a:rPr>
                        <m:t>]</m:t>
                      </m:r>
                      <m:r>
                        <a:rPr lang="en-US" altLang="en-US" sz="2200" i="1" dirty="0">
                          <a:latin typeface="Cambria Math"/>
                          <a:cs typeface="Times New Roman" panose="02020603050405020304" pitchFamily="18" charset="0"/>
                        </a:rPr>
                        <m:t>=[0, </m:t>
                      </m:r>
                      <m:r>
                        <a:rPr lang="hu-HU" altLang="en-US" sz="2200" b="1" i="1" dirty="0">
                          <a:latin typeface="Cambria Math"/>
                          <a:cs typeface="Times New Roman" panose="02020603050405020304" pitchFamily="18" charset="0"/>
                        </a:rPr>
                        <m:t>𝒖</m:t>
                      </m:r>
                      <m:r>
                        <m:rPr>
                          <m:sty m:val="p"/>
                        </m:rPr>
                        <a:rPr lang="en-GB" altLang="en-US" sz="2200" i="1" dirty="0">
                          <a:latin typeface="Cambria Math"/>
                          <a:cs typeface="Times New Roman" panose="02020603050405020304" pitchFamily="18" charset="0"/>
                          <a:sym typeface="Symbol" pitchFamily="18" charset="2"/>
                        </a:rPr>
                        <m:t>cos</m:t>
                      </m:r>
                      <m:r>
                        <a:rPr lang="en-GB" altLang="en-US" sz="2200" i="1" dirty="0">
                          <a:latin typeface="Cambria Math"/>
                          <a:cs typeface="Times New Roman" panose="02020603050405020304" pitchFamily="18" charset="0"/>
                          <a:sym typeface="Symbol" pitchFamily="18" charset="2"/>
                        </a:rPr>
                        <m:t>⁡(/2)+</m:t>
                      </m:r>
                      <m:r>
                        <a:rPr lang="en-GB" altLang="en-US" sz="2200" b="1" i="1" dirty="0">
                          <a:latin typeface="Cambria Math"/>
                          <a:cs typeface="Times New Roman" panose="02020603050405020304" pitchFamily="18" charset="0"/>
                        </a:rPr>
                        <m:t>𝒅</m:t>
                      </m:r>
                      <m:r>
                        <a:rPr lang="en-GB" altLang="hu-HU" sz="2200" b="1" i="1" dirty="0">
                          <a:latin typeface="Cambria Math"/>
                          <a:ea typeface="Cambria Math"/>
                          <a:sym typeface="Symbol" pitchFamily="18" charset="2"/>
                        </a:rPr>
                        <m:t>×</m:t>
                      </m:r>
                      <m:r>
                        <a:rPr lang="hu-HU" altLang="hu-HU" sz="2200" b="1" i="1" dirty="0">
                          <a:latin typeface="Cambria Math"/>
                          <a:cs typeface="Times New Roman" panose="02020603050405020304" pitchFamily="18" charset="0"/>
                          <a:sym typeface="Symbol" pitchFamily="18" charset="2"/>
                        </a:rPr>
                        <m:t>𝒖</m:t>
                      </m:r>
                      <m:func>
                        <m:funcPr>
                          <m:ctrlPr>
                            <a:rPr lang="en-US" altLang="en-US" sz="2200" i="1" dirty="0">
                              <a:latin typeface="Cambria Math"/>
                              <a:cs typeface="Times New Roman" panose="02020603050405020304" pitchFamily="18" charset="0"/>
                              <a:sym typeface="Symbol" pitchFamily="18" charset="2"/>
                            </a:rPr>
                          </m:ctrlPr>
                        </m:funcPr>
                        <m:fName>
                          <m:r>
                            <m:rPr>
                              <m:sty m:val="p"/>
                            </m:rPr>
                            <a:rPr lang="en-US" altLang="en-US" sz="2200" dirty="0">
                              <a:latin typeface="Cambria Math"/>
                              <a:cs typeface="Times New Roman" panose="02020603050405020304" pitchFamily="18" charset="0"/>
                              <a:sym typeface="Symbol" pitchFamily="18" charset="2"/>
                            </a:rPr>
                            <m:t>sin</m:t>
                          </m:r>
                        </m:fName>
                        <m:e>
                          <m:r>
                            <a:rPr lang="en-GB" altLang="en-US" sz="2200" i="1" dirty="0">
                              <a:latin typeface="Cambria Math"/>
                              <a:cs typeface="Times New Roman" panose="02020603050405020304" pitchFamily="18" charset="0"/>
                              <a:sym typeface="Symbol" pitchFamily="18" charset="2"/>
                            </a:rPr>
                            <m:t>(</m:t>
                          </m:r>
                          <m:r>
                            <a:rPr lang="hu-HU" altLang="en-US" sz="2200" i="1" dirty="0">
                              <a:latin typeface="Cambria Math"/>
                              <a:cs typeface="Times New Roman" panose="02020603050405020304" pitchFamily="18" charset="0"/>
                              <a:sym typeface="Symbol" pitchFamily="18" charset="2"/>
                            </a:rPr>
                            <m:t></m:t>
                          </m:r>
                          <m:r>
                            <a:rPr lang="en-GB" altLang="en-US" sz="2200" i="1" dirty="0">
                              <a:latin typeface="Cambria Math"/>
                              <a:cs typeface="Times New Roman" panose="02020603050405020304" pitchFamily="18" charset="0"/>
                              <a:sym typeface="Symbol" pitchFamily="18" charset="2"/>
                            </a:rPr>
                            <m:t>/2)</m:t>
                          </m:r>
                        </m:e>
                      </m:func>
                      <m:r>
                        <a:rPr lang="en-GB" altLang="en-US" sz="2200" i="1" dirty="0">
                          <a:latin typeface="Cambria Math"/>
                          <a:cs typeface="Times New Roman" panose="02020603050405020304" pitchFamily="18" charset="0"/>
                          <a:sym typeface="Symbol" pitchFamily="18" charset="2"/>
                        </a:rPr>
                        <m:t>]=[0,</m:t>
                      </m:r>
                      <m:sSup>
                        <m:sSupPr>
                          <m:ctrlPr>
                            <a:rPr lang="en-US" altLang="en-US" sz="2200" i="1" dirty="0">
                              <a:latin typeface="Cambria Math"/>
                              <a:cs typeface="Times New Roman" panose="02020603050405020304" pitchFamily="18" charset="0"/>
                            </a:rPr>
                          </m:ctrlPr>
                        </m:sSupPr>
                        <m:e>
                          <m:r>
                            <a:rPr lang="hu-HU" altLang="en-US" sz="2200" b="1" i="1" dirty="0">
                              <a:latin typeface="Cambria Math"/>
                              <a:cs typeface="Times New Roman" panose="02020603050405020304" pitchFamily="18" charset="0"/>
                            </a:rPr>
                            <m:t>𝒖</m:t>
                          </m:r>
                        </m:e>
                        <m:sup>
                          <m:r>
                            <a:rPr lang="en-US" altLang="en-US" sz="2200" i="1" dirty="0">
                              <a:latin typeface="Cambria Math"/>
                              <a:cs typeface="Times New Roman" panose="02020603050405020304" pitchFamily="18" charset="0"/>
                            </a:rPr>
                            <m:t>∗</m:t>
                          </m:r>
                        </m:sup>
                      </m:sSup>
                      <m:r>
                        <a:rPr lang="en-GB" altLang="hu-HU" sz="2200" i="1" dirty="0">
                          <a:latin typeface="Cambria Math"/>
                          <a:cs typeface="Times New Roman" panose="02020603050405020304" pitchFamily="18" charset="0"/>
                          <a:sym typeface="Symbol" pitchFamily="18" charset="2"/>
                        </a:rPr>
                        <m:t>]</m:t>
                      </m:r>
                    </m:oMath>
                  </m:oMathPara>
                </a14:m>
                <a:endParaRPr lang="hu-HU" altLang="en-US" sz="2200" dirty="0">
                  <a:latin typeface="Times New Roman" panose="02020603050405020304" pitchFamily="18" charset="0"/>
                  <a:cs typeface="Times New Roman" panose="02020603050405020304" pitchFamily="18" charset="0"/>
                  <a:sym typeface="Symbol" pitchFamily="18" charset="2"/>
                </a:endParaRPr>
              </a:p>
              <a:p>
                <a:pPr marL="0" indent="0" fontAlgn="auto">
                  <a:spcAft>
                    <a:spcPts val="0"/>
                  </a:spcAft>
                  <a:buNone/>
                </a:pPr>
                <a:endParaRPr lang="hu-HU" altLang="en-US" sz="1050" i="1" dirty="0">
                  <a:latin typeface="Cambria Math"/>
                  <a:cs typeface="Times New Roman" panose="02020603050405020304" pitchFamily="18" charset="0"/>
                </a:endParaRPr>
              </a:p>
              <a:p>
                <a:pPr marL="0" indent="0" fontAlgn="auto">
                  <a:spcAft>
                    <a:spcPts val="0"/>
                  </a:spcAft>
                  <a:buNone/>
                </a:pPr>
                <a14:m>
                  <m:oMathPara xmlns:m="http://schemas.openxmlformats.org/officeDocument/2006/math">
                    <m:oMathParaPr>
                      <m:jc m:val="left"/>
                    </m:oMathParaPr>
                    <m:oMath xmlns:m="http://schemas.openxmlformats.org/officeDocument/2006/math">
                      <m:r>
                        <a:rPr lang="en-GB" altLang="en-US" sz="2200" i="1" dirty="0">
                          <a:latin typeface="Cambria Math"/>
                          <a:cs typeface="Times New Roman" panose="02020603050405020304" pitchFamily="18" charset="0"/>
                        </a:rPr>
                        <m:t>[</m:t>
                      </m:r>
                      <m:r>
                        <a:rPr lang="hu-HU" altLang="en-US" sz="2200" i="1" dirty="0">
                          <a:latin typeface="Cambria Math"/>
                          <a:cs typeface="Times New Roman" panose="02020603050405020304" pitchFamily="18" charset="0"/>
                        </a:rPr>
                        <m:t>0</m:t>
                      </m:r>
                      <m:r>
                        <a:rPr lang="en-GB" altLang="en-US" sz="2200" i="1" dirty="0">
                          <a:latin typeface="Cambria Math"/>
                          <a:cs typeface="Times New Roman" panose="02020603050405020304" pitchFamily="18" charset="0"/>
                        </a:rPr>
                        <m:t>,</m:t>
                      </m:r>
                      <m:sSup>
                        <m:sSupPr>
                          <m:ctrlPr>
                            <a:rPr lang="en-US" altLang="en-US" sz="2200" i="1" dirty="0">
                              <a:latin typeface="Cambria Math"/>
                              <a:cs typeface="Times New Roman" panose="02020603050405020304" pitchFamily="18" charset="0"/>
                            </a:rPr>
                          </m:ctrlPr>
                        </m:sSupPr>
                        <m:e>
                          <m:r>
                            <a:rPr lang="hu-HU" altLang="en-US" sz="2200" b="1" i="1" dirty="0">
                              <a:latin typeface="Cambria Math"/>
                              <a:cs typeface="Times New Roman" panose="02020603050405020304" pitchFamily="18" charset="0"/>
                            </a:rPr>
                            <m:t>𝒖</m:t>
                          </m:r>
                        </m:e>
                        <m:sup>
                          <m:r>
                            <a:rPr lang="en-US" altLang="en-US" sz="2200" i="1" dirty="0">
                              <a:latin typeface="Cambria Math"/>
                              <a:cs typeface="Times New Roman" panose="02020603050405020304" pitchFamily="18" charset="0"/>
                            </a:rPr>
                            <m:t>∗</m:t>
                          </m:r>
                        </m:sup>
                      </m:sSup>
                      <m:r>
                        <a:rPr lang="en-GB" altLang="en-US" sz="2200" i="1" dirty="0">
                          <a:latin typeface="Cambria Math"/>
                          <a:cs typeface="Times New Roman" panose="02020603050405020304" pitchFamily="18" charset="0"/>
                        </a:rPr>
                        <m:t>]</m:t>
                      </m:r>
                      <m:r>
                        <a:rPr lang="en-GB" altLang="en-US" sz="2200" i="1" dirty="0">
                          <a:latin typeface="Cambria Math"/>
                          <a:cs typeface="Times New Roman" panose="02020603050405020304" pitchFamily="18" charset="0"/>
                          <a:sym typeface="Symbol" pitchFamily="18" charset="2"/>
                        </a:rPr>
                        <m:t>[</m:t>
                      </m:r>
                      <m:r>
                        <m:rPr>
                          <m:sty m:val="p"/>
                        </m:rPr>
                        <a:rPr lang="en-GB" altLang="en-US" sz="2200" i="1" dirty="0">
                          <a:latin typeface="Cambria Math"/>
                          <a:cs typeface="Times New Roman" panose="02020603050405020304" pitchFamily="18" charset="0"/>
                          <a:sym typeface="Symbol" pitchFamily="18" charset="2"/>
                        </a:rPr>
                        <m:t>cos</m:t>
                      </m:r>
                      <m:r>
                        <a:rPr lang="en-GB" altLang="en-US" sz="2200" i="1" dirty="0">
                          <a:latin typeface="Cambria Math"/>
                          <a:cs typeface="Times New Roman" panose="02020603050405020304" pitchFamily="18" charset="0"/>
                          <a:sym typeface="Symbol" pitchFamily="18" charset="2"/>
                        </a:rPr>
                        <m:t>⁡(/2), −</m:t>
                      </m:r>
                      <m:r>
                        <a:rPr lang="en-GB" altLang="en-US" sz="2200" b="1" i="1" dirty="0" err="1">
                          <a:latin typeface="Cambria Math"/>
                          <a:cs typeface="Times New Roman" panose="02020603050405020304" pitchFamily="18" charset="0"/>
                        </a:rPr>
                        <m:t>𝒅</m:t>
                      </m:r>
                      <m:func>
                        <m:funcPr>
                          <m:ctrlPr>
                            <a:rPr lang="en-US" altLang="en-US" sz="2200" i="1" dirty="0">
                              <a:latin typeface="Cambria Math"/>
                              <a:cs typeface="Times New Roman" panose="02020603050405020304" pitchFamily="18" charset="0"/>
                              <a:sym typeface="Symbol" pitchFamily="18" charset="2"/>
                            </a:rPr>
                          </m:ctrlPr>
                        </m:funcPr>
                        <m:fName>
                          <m:r>
                            <m:rPr>
                              <m:sty m:val="p"/>
                            </m:rPr>
                            <a:rPr lang="en-US" altLang="en-US" sz="2200" dirty="0">
                              <a:latin typeface="Cambria Math"/>
                              <a:cs typeface="Times New Roman" panose="02020603050405020304" pitchFamily="18" charset="0"/>
                              <a:sym typeface="Symbol" pitchFamily="18" charset="2"/>
                            </a:rPr>
                            <m:t>sin</m:t>
                          </m:r>
                        </m:fName>
                        <m:e>
                          <m:r>
                            <a:rPr lang="en-GB" altLang="en-US" sz="2200" i="1" dirty="0">
                              <a:latin typeface="Cambria Math"/>
                              <a:cs typeface="Times New Roman" panose="02020603050405020304" pitchFamily="18" charset="0"/>
                              <a:sym typeface="Symbol" pitchFamily="18" charset="2"/>
                            </a:rPr>
                            <m:t>(</m:t>
                          </m:r>
                          <m:r>
                            <a:rPr lang="hu-HU" altLang="en-US" sz="2200" i="1" dirty="0">
                              <a:latin typeface="Cambria Math"/>
                              <a:cs typeface="Times New Roman" panose="02020603050405020304" pitchFamily="18" charset="0"/>
                              <a:sym typeface="Symbol" pitchFamily="18" charset="2"/>
                            </a:rPr>
                            <m:t></m:t>
                          </m:r>
                          <m:r>
                            <a:rPr lang="en-GB" altLang="en-US" sz="2200" i="1" dirty="0">
                              <a:latin typeface="Cambria Math"/>
                              <a:cs typeface="Times New Roman" panose="02020603050405020304" pitchFamily="18" charset="0"/>
                              <a:sym typeface="Symbol" pitchFamily="18" charset="2"/>
                            </a:rPr>
                            <m:t>/2)</m:t>
                          </m:r>
                        </m:e>
                      </m:func>
                      <m:r>
                        <a:rPr lang="en-GB" altLang="en-US" sz="2200" i="1" dirty="0">
                          <a:latin typeface="Cambria Math"/>
                          <a:cs typeface="Times New Roman" panose="02020603050405020304" pitchFamily="18" charset="0"/>
                          <a:sym typeface="Symbol" pitchFamily="18" charset="2"/>
                        </a:rPr>
                        <m:t>]=[0,</m:t>
                      </m:r>
                      <m:sSup>
                        <m:sSupPr>
                          <m:ctrlPr>
                            <a:rPr lang="en-US" altLang="en-US" sz="2200" i="1" dirty="0">
                              <a:latin typeface="Cambria Math"/>
                              <a:cs typeface="Times New Roman" panose="02020603050405020304" pitchFamily="18" charset="0"/>
                            </a:rPr>
                          </m:ctrlPr>
                        </m:sSupPr>
                        <m:e>
                          <m:r>
                            <a:rPr lang="hu-HU" altLang="en-US" sz="2200" b="1" i="1" dirty="0">
                              <a:latin typeface="Cambria Math"/>
                              <a:cs typeface="Times New Roman" panose="02020603050405020304" pitchFamily="18" charset="0"/>
                            </a:rPr>
                            <m:t>𝒖</m:t>
                          </m:r>
                        </m:e>
                        <m:sup>
                          <m:r>
                            <a:rPr lang="en-US" altLang="en-US" sz="2200" i="1" dirty="0">
                              <a:latin typeface="Cambria Math"/>
                              <a:cs typeface="Times New Roman" panose="02020603050405020304" pitchFamily="18" charset="0"/>
                            </a:rPr>
                            <m:t>∗</m:t>
                          </m:r>
                        </m:sup>
                      </m:sSup>
                      <m:r>
                        <m:rPr>
                          <m:sty m:val="p"/>
                        </m:rPr>
                        <a:rPr lang="en-GB" altLang="en-US" sz="2200" i="1" dirty="0">
                          <a:latin typeface="Cambria Math"/>
                          <a:cs typeface="Times New Roman" panose="02020603050405020304" pitchFamily="18" charset="0"/>
                          <a:sym typeface="Symbol" pitchFamily="18" charset="2"/>
                        </a:rPr>
                        <m:t>cos</m:t>
                      </m:r>
                      <m:r>
                        <a:rPr lang="en-GB" altLang="en-US" sz="2200" i="1" dirty="0">
                          <a:latin typeface="Cambria Math"/>
                          <a:cs typeface="Times New Roman" panose="02020603050405020304" pitchFamily="18" charset="0"/>
                          <a:sym typeface="Symbol" pitchFamily="18" charset="2"/>
                        </a:rPr>
                        <m:t>⁡(/2) </m:t>
                      </m:r>
                      <m:r>
                        <a:rPr lang="en-US" altLang="en-US" sz="2200" b="1" i="1" dirty="0">
                          <a:latin typeface="Cambria Math"/>
                          <a:cs typeface="Times New Roman" panose="02020603050405020304" pitchFamily="18" charset="0"/>
                        </a:rPr>
                        <m:t>−</m:t>
                      </m:r>
                      <m:sSup>
                        <m:sSupPr>
                          <m:ctrlPr>
                            <a:rPr lang="en-US" altLang="en-US" sz="2200" i="1" dirty="0">
                              <a:latin typeface="Cambria Math"/>
                              <a:cs typeface="Times New Roman" panose="02020603050405020304" pitchFamily="18" charset="0"/>
                            </a:rPr>
                          </m:ctrlPr>
                        </m:sSupPr>
                        <m:e>
                          <m:r>
                            <a:rPr lang="hu-HU" altLang="en-US" sz="2200" b="1" i="1" dirty="0">
                              <a:latin typeface="Cambria Math"/>
                              <a:cs typeface="Times New Roman" panose="02020603050405020304" pitchFamily="18" charset="0"/>
                            </a:rPr>
                            <m:t>𝒖</m:t>
                          </m:r>
                        </m:e>
                        <m:sup>
                          <m:r>
                            <a:rPr lang="en-US" altLang="en-US" sz="2200" i="1" dirty="0">
                              <a:latin typeface="Cambria Math"/>
                              <a:cs typeface="Times New Roman" panose="02020603050405020304" pitchFamily="18" charset="0"/>
                            </a:rPr>
                            <m:t>∗</m:t>
                          </m:r>
                        </m:sup>
                      </m:sSup>
                      <m:r>
                        <a:rPr lang="en-GB" altLang="hu-HU" sz="2200" b="1" i="1" dirty="0">
                          <a:latin typeface="Cambria Math"/>
                          <a:ea typeface="Cambria Math"/>
                          <a:sym typeface="Symbol" pitchFamily="18" charset="2"/>
                        </a:rPr>
                        <m:t>×</m:t>
                      </m:r>
                      <m:r>
                        <a:rPr lang="en-GB" altLang="en-US" sz="2200" b="1" i="1" dirty="0">
                          <a:latin typeface="Cambria Math"/>
                          <a:cs typeface="Times New Roman" panose="02020603050405020304" pitchFamily="18" charset="0"/>
                        </a:rPr>
                        <m:t>𝒅</m:t>
                      </m:r>
                      <m:func>
                        <m:funcPr>
                          <m:ctrlPr>
                            <a:rPr lang="en-US" altLang="en-US" sz="2200" i="1" dirty="0">
                              <a:latin typeface="Cambria Math"/>
                              <a:cs typeface="Times New Roman" panose="02020603050405020304" pitchFamily="18" charset="0"/>
                              <a:sym typeface="Symbol" pitchFamily="18" charset="2"/>
                            </a:rPr>
                          </m:ctrlPr>
                        </m:funcPr>
                        <m:fName>
                          <m:r>
                            <m:rPr>
                              <m:sty m:val="p"/>
                            </m:rPr>
                            <a:rPr lang="en-US" altLang="en-US" sz="2200" dirty="0">
                              <a:latin typeface="Cambria Math"/>
                              <a:cs typeface="Times New Roman" panose="02020603050405020304" pitchFamily="18" charset="0"/>
                              <a:sym typeface="Symbol" pitchFamily="18" charset="2"/>
                            </a:rPr>
                            <m:t>sin</m:t>
                          </m:r>
                        </m:fName>
                        <m:e>
                          <m:r>
                            <a:rPr lang="en-GB" altLang="en-US" sz="2200" i="1" dirty="0">
                              <a:latin typeface="Cambria Math"/>
                              <a:cs typeface="Times New Roman" panose="02020603050405020304" pitchFamily="18" charset="0"/>
                              <a:sym typeface="Symbol" pitchFamily="18" charset="2"/>
                            </a:rPr>
                            <m:t>(</m:t>
                          </m:r>
                          <m:r>
                            <a:rPr lang="hu-HU" altLang="en-US" sz="2200" i="1" dirty="0">
                              <a:latin typeface="Cambria Math"/>
                              <a:cs typeface="Times New Roman" panose="02020603050405020304" pitchFamily="18" charset="0"/>
                              <a:sym typeface="Symbol" pitchFamily="18" charset="2"/>
                            </a:rPr>
                            <m:t></m:t>
                          </m:r>
                          <m:r>
                            <a:rPr lang="en-GB" altLang="en-US" sz="2200" i="1" dirty="0">
                              <a:latin typeface="Cambria Math"/>
                              <a:cs typeface="Times New Roman" panose="02020603050405020304" pitchFamily="18" charset="0"/>
                              <a:sym typeface="Symbol" pitchFamily="18" charset="2"/>
                            </a:rPr>
                            <m:t>/2)</m:t>
                          </m:r>
                        </m:e>
                      </m:func>
                      <m:r>
                        <a:rPr lang="en-GB" altLang="en-US" sz="2200" i="1" dirty="0">
                          <a:latin typeface="Cambria Math"/>
                          <a:cs typeface="Times New Roman" panose="02020603050405020304" pitchFamily="18" charset="0"/>
                          <a:sym typeface="Symbol" pitchFamily="18" charset="2"/>
                        </a:rPr>
                        <m:t>]</m:t>
                      </m:r>
                    </m:oMath>
                  </m:oMathPara>
                </a14:m>
                <a:endParaRPr lang="en-GB" altLang="en-US" sz="2200" dirty="0">
                  <a:latin typeface="Times New Roman" panose="02020603050405020304" pitchFamily="18" charset="0"/>
                  <a:cs typeface="Times New Roman" panose="02020603050405020304" pitchFamily="18" charset="0"/>
                </a:endParaRPr>
              </a:p>
            </p:txBody>
          </p:sp>
        </mc:Choice>
        <mc:Fallback xmlns="">
          <p:sp>
            <p:nvSpPr>
              <p:cNvPr id="5" name="Tartalom helye 2"/>
              <p:cNvSpPr txBox="1">
                <a:spLocks noRot="1" noChangeAspect="1" noMove="1" noResize="1" noEditPoints="1" noAdjustHandles="1" noChangeArrowheads="1" noChangeShapeType="1" noTextEdit="1"/>
              </p:cNvSpPr>
              <p:nvPr/>
            </p:nvSpPr>
            <p:spPr>
              <a:xfrm>
                <a:off x="1703512" y="3429001"/>
                <a:ext cx="8964488" cy="3064695"/>
              </a:xfrm>
              <a:prstGeom prst="rect">
                <a:avLst/>
              </a:prstGeom>
              <a:blipFill>
                <a:blip r:embed="rId4"/>
                <a:stretch>
                  <a:fillRect l="-1020" t="-199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Téglalap 5"/>
              <p:cNvSpPr/>
              <p:nvPr/>
            </p:nvSpPr>
            <p:spPr>
              <a:xfrm>
                <a:off x="596946" y="2907333"/>
                <a:ext cx="8532948" cy="461665"/>
              </a:xfrm>
              <a:prstGeom prst="rect">
                <a:avLst/>
              </a:prstGeom>
            </p:spPr>
            <p:txBody>
              <a:bodyPr wrap="square">
                <a:spAutoFit/>
              </a:bodyPr>
              <a:lstStyle/>
              <a:p>
                <a:r>
                  <a:rPr lang="en-US" altLang="hu-HU" dirty="0">
                    <a:latin typeface="+mn-lt"/>
                    <a:sym typeface="Symbol" pitchFamily="18" charset="2"/>
                  </a:rPr>
                  <a:t>Rodriguez: </a:t>
                </a:r>
                <a14:m>
                  <m:oMath xmlns:m="http://schemas.openxmlformats.org/officeDocument/2006/math">
                    <m:r>
                      <a:rPr lang="hu-HU" altLang="hu-HU" b="1" i="1" dirty="0">
                        <a:latin typeface="Cambria Math"/>
                        <a:sym typeface="Symbol" pitchFamily="18" charset="2"/>
                      </a:rPr>
                      <m:t>𝒗</m:t>
                    </m:r>
                    <m:r>
                      <a:rPr lang="en-US" altLang="hu-HU" i="1" dirty="0">
                        <a:latin typeface="Cambria Math"/>
                        <a:sym typeface="Symbol" pitchFamily="18" charset="2"/>
                      </a:rPr>
                      <m:t>=</m:t>
                    </m:r>
                    <m:r>
                      <a:rPr lang="hu-HU" altLang="hu-HU" b="1" i="1" dirty="0">
                        <a:latin typeface="Cambria Math"/>
                        <a:sym typeface="Symbol" pitchFamily="18" charset="2"/>
                      </a:rPr>
                      <m:t>𝒖</m:t>
                    </m:r>
                    <m:r>
                      <a:rPr lang="hu-HU" altLang="hu-HU" b="1" i="1" dirty="0">
                        <a:latin typeface="Cambria Math"/>
                        <a:sym typeface="Symbol" pitchFamily="18" charset="2"/>
                      </a:rPr>
                      <m:t> </m:t>
                    </m:r>
                    <m:r>
                      <m:rPr>
                        <m:sty m:val="p"/>
                      </m:rPr>
                      <a:rPr lang="en-US" altLang="hu-HU" i="1" dirty="0">
                        <a:latin typeface="Cambria Math"/>
                        <a:sym typeface="Symbol" pitchFamily="18" charset="2"/>
                      </a:rPr>
                      <m:t>cos</m:t>
                    </m:r>
                    <m:r>
                      <a:rPr lang="en-US" altLang="hu-HU" i="1" dirty="0">
                        <a:latin typeface="Cambria Math"/>
                        <a:sym typeface="Symbol" pitchFamily="18" charset="2"/>
                      </a:rPr>
                      <m:t>⁡()+</m:t>
                    </m:r>
                    <m:r>
                      <a:rPr lang="en-US" altLang="hu-HU" b="1" i="1" dirty="0">
                        <a:latin typeface="Cambria Math"/>
                        <a:sym typeface="Symbol" pitchFamily="18" charset="2"/>
                      </a:rPr>
                      <m:t>𝒅</m:t>
                    </m:r>
                    <m:r>
                      <a:rPr lang="en-US" altLang="hu-HU" i="1" dirty="0">
                        <a:latin typeface="Cambria Math"/>
                        <a:sym typeface="Symbol" pitchFamily="18" charset="2"/>
                      </a:rPr>
                      <m:t>(</m:t>
                    </m:r>
                    <m:r>
                      <a:rPr lang="hu-HU" altLang="hu-HU" b="1" i="1" dirty="0">
                        <a:latin typeface="Cambria Math"/>
                        <a:sym typeface="Symbol" pitchFamily="18" charset="2"/>
                      </a:rPr>
                      <m:t>𝒖</m:t>
                    </m:r>
                    <m:r>
                      <a:rPr lang="en-US" altLang="hu-HU" b="1" i="1" dirty="0">
                        <a:latin typeface="Cambria Math"/>
                        <a:sym typeface="Symbol" pitchFamily="18" charset="2"/>
                      </a:rPr>
                      <m:t></m:t>
                    </m:r>
                    <m:r>
                      <a:rPr lang="en-US" altLang="hu-HU" b="1" i="1" dirty="0">
                        <a:latin typeface="Cambria Math"/>
                        <a:sym typeface="Symbol" pitchFamily="18" charset="2"/>
                      </a:rPr>
                      <m:t>𝒅</m:t>
                    </m:r>
                    <m:r>
                      <a:rPr lang="en-US" altLang="hu-HU" i="1" dirty="0">
                        <a:latin typeface="Cambria Math"/>
                        <a:sym typeface="Symbol" pitchFamily="18" charset="2"/>
                      </a:rPr>
                      <m:t>)(1−</m:t>
                    </m:r>
                    <m:r>
                      <m:rPr>
                        <m:sty m:val="p"/>
                      </m:rPr>
                      <a:rPr lang="en-US" altLang="hu-HU" i="1" dirty="0">
                        <a:latin typeface="Cambria Math"/>
                        <a:sym typeface="Symbol" pitchFamily="18" charset="2"/>
                      </a:rPr>
                      <m:t>cos</m:t>
                    </m:r>
                    <m:r>
                      <a:rPr lang="en-US" altLang="hu-HU" i="1" dirty="0">
                        <a:latin typeface="Cambria Math"/>
                        <a:sym typeface="Symbol" pitchFamily="18" charset="2"/>
                      </a:rPr>
                      <m:t>⁡())+</m:t>
                    </m:r>
                    <m:r>
                      <a:rPr lang="en-US" altLang="hu-HU" b="1" i="1" dirty="0">
                        <a:latin typeface="Cambria Math"/>
                        <a:sym typeface="Symbol" pitchFamily="18" charset="2"/>
                      </a:rPr>
                      <m:t>𝒅</m:t>
                    </m:r>
                    <m:r>
                      <a:rPr lang="en-GB" altLang="hu-HU" i="1" dirty="0">
                        <a:latin typeface="Cambria Math"/>
                        <a:ea typeface="Cambria Math"/>
                        <a:sym typeface="Symbol" pitchFamily="18" charset="2"/>
                      </a:rPr>
                      <m:t>×</m:t>
                    </m:r>
                    <m:r>
                      <a:rPr lang="hu-HU" altLang="hu-HU" b="1" i="1" dirty="0">
                        <a:latin typeface="Cambria Math"/>
                        <a:sym typeface="Symbol" pitchFamily="18" charset="2"/>
                      </a:rPr>
                      <m:t>𝒖</m:t>
                    </m:r>
                    <m:r>
                      <a:rPr lang="hu-HU" altLang="hu-HU" b="1" i="1" dirty="0">
                        <a:latin typeface="Cambria Math"/>
                        <a:sym typeface="Symbol" pitchFamily="18" charset="2"/>
                      </a:rPr>
                      <m:t> </m:t>
                    </m:r>
                    <m:r>
                      <m:rPr>
                        <m:sty m:val="p"/>
                      </m:rPr>
                      <a:rPr lang="en-US" altLang="hu-HU" i="1" dirty="0">
                        <a:latin typeface="Cambria Math"/>
                        <a:sym typeface="Symbol" pitchFamily="18" charset="2"/>
                      </a:rPr>
                      <m:t>sin</m:t>
                    </m:r>
                    <m:r>
                      <a:rPr lang="en-US" altLang="hu-HU" i="1" dirty="0">
                        <a:latin typeface="Cambria Math"/>
                        <a:sym typeface="Symbol" pitchFamily="18" charset="2"/>
                      </a:rPr>
                      <m:t>⁡()</m:t>
                    </m:r>
                  </m:oMath>
                </a14:m>
                <a:endParaRPr lang="en-US" altLang="hu-HU" dirty="0">
                  <a:sym typeface="Symbol" pitchFamily="18" charset="2"/>
                </a:endParaRPr>
              </a:p>
            </p:txBody>
          </p:sp>
        </mc:Choice>
        <mc:Fallback xmlns="">
          <p:sp>
            <p:nvSpPr>
              <p:cNvPr id="6" name="Téglalap 5"/>
              <p:cNvSpPr>
                <a:spLocks noRot="1" noChangeAspect="1" noMove="1" noResize="1" noEditPoints="1" noAdjustHandles="1" noChangeArrowheads="1" noChangeShapeType="1" noTextEdit="1"/>
              </p:cNvSpPr>
              <p:nvPr/>
            </p:nvSpPr>
            <p:spPr>
              <a:xfrm>
                <a:off x="596946" y="2907333"/>
                <a:ext cx="8532948" cy="461665"/>
              </a:xfrm>
              <a:prstGeom prst="rect">
                <a:avLst/>
              </a:prstGeom>
              <a:blipFill>
                <a:blip r:embed="rId5"/>
                <a:stretch>
                  <a:fillRect l="-1143" t="-10526" b="-28947"/>
                </a:stretch>
              </a:blipFill>
            </p:spPr>
            <p:txBody>
              <a:bodyPr/>
              <a:lstStyle/>
              <a:p>
                <a:r>
                  <a:rPr lang="hu-HU">
                    <a:noFill/>
                  </a:rPr>
                  <a:t> </a:t>
                </a:r>
              </a:p>
            </p:txBody>
          </p:sp>
        </mc:Fallback>
      </mc:AlternateContent>
      <p:cxnSp>
        <p:nvCxnSpPr>
          <p:cNvPr id="7" name="Egyenes összekötő nyíllal 6"/>
          <p:cNvCxnSpPr/>
          <p:nvPr/>
        </p:nvCxnSpPr>
        <p:spPr>
          <a:xfrm flipH="1" flipV="1">
            <a:off x="4765786" y="4147360"/>
            <a:ext cx="2158307" cy="973829"/>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églalap 7"/>
              <p:cNvSpPr/>
              <p:nvPr/>
            </p:nvSpPr>
            <p:spPr>
              <a:xfrm>
                <a:off x="6056209" y="4257093"/>
                <a:ext cx="7761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i="1" dirty="0">
                          <a:latin typeface="Cambria Math"/>
                          <a:cs typeface="Times New Roman" panose="02020603050405020304" pitchFamily="18" charset="0"/>
                          <a:sym typeface="Symbol" pitchFamily="18" charset="2"/>
                        </a:rPr>
                        <m:t></m:t>
                      </m:r>
                      <m:r>
                        <a:rPr lang="en-GB" altLang="en-US" i="1" dirty="0">
                          <a:latin typeface="Cambria Math"/>
                          <a:cs typeface="Times New Roman" panose="02020603050405020304" pitchFamily="18" charset="0"/>
                          <a:sym typeface="Symbol" pitchFamily="18" charset="2"/>
                        </a:rPr>
                        <m:t>/2</m:t>
                      </m:r>
                    </m:oMath>
                  </m:oMathPara>
                </a14:m>
                <a:endParaRPr lang="hu-HU" altLang="hu-HU" dirty="0">
                  <a:solidFill>
                    <a:prstClr val="black"/>
                  </a:solidFill>
                  <a:sym typeface="Symbol" pitchFamily="18" charset="2"/>
                </a:endParaRPr>
              </a:p>
            </p:txBody>
          </p:sp>
        </mc:Choice>
        <mc:Fallback xmlns="">
          <p:sp>
            <p:nvSpPr>
              <p:cNvPr id="8" name="Téglalap 7"/>
              <p:cNvSpPr>
                <a:spLocks noRot="1" noChangeAspect="1" noMove="1" noResize="1" noEditPoints="1" noAdjustHandles="1" noChangeArrowheads="1" noChangeShapeType="1" noTextEdit="1"/>
              </p:cNvSpPr>
              <p:nvPr/>
            </p:nvSpPr>
            <p:spPr>
              <a:xfrm>
                <a:off x="6056209" y="4257093"/>
                <a:ext cx="776174" cy="461665"/>
              </a:xfrm>
              <a:prstGeom prst="rect">
                <a:avLst/>
              </a:prstGeom>
              <a:blipFill>
                <a:blip r:embed="rId6"/>
                <a:stretch>
                  <a:fillRect b="-18421"/>
                </a:stretch>
              </a:blipFill>
            </p:spPr>
            <p:txBody>
              <a:bodyPr/>
              <a:lstStyle/>
              <a:p>
                <a:r>
                  <a:rPr lang="hu-HU">
                    <a:noFill/>
                  </a:rPr>
                  <a:t> </a:t>
                </a:r>
              </a:p>
            </p:txBody>
          </p:sp>
        </mc:Fallback>
      </mc:AlternateContent>
      <p:cxnSp>
        <p:nvCxnSpPr>
          <p:cNvPr id="9" name="Egyenes összekötő nyíllal 8"/>
          <p:cNvCxnSpPr/>
          <p:nvPr/>
        </p:nvCxnSpPr>
        <p:spPr>
          <a:xfrm flipH="1" flipV="1">
            <a:off x="4364046" y="4147360"/>
            <a:ext cx="2344022" cy="1585896"/>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églalap 9"/>
              <p:cNvSpPr/>
              <p:nvPr/>
            </p:nvSpPr>
            <p:spPr>
              <a:xfrm>
                <a:off x="4135344" y="4403441"/>
                <a:ext cx="7761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i="1" dirty="0">
                          <a:latin typeface="Cambria Math"/>
                          <a:cs typeface="Times New Roman" panose="02020603050405020304" pitchFamily="18" charset="0"/>
                          <a:sym typeface="Symbol" pitchFamily="18" charset="2"/>
                        </a:rPr>
                        <m:t></m:t>
                      </m:r>
                      <m:r>
                        <a:rPr lang="en-GB" altLang="en-US" i="1" dirty="0">
                          <a:latin typeface="Cambria Math"/>
                          <a:cs typeface="Times New Roman" panose="02020603050405020304" pitchFamily="18" charset="0"/>
                          <a:sym typeface="Symbol" pitchFamily="18" charset="2"/>
                        </a:rPr>
                        <m:t>/2</m:t>
                      </m:r>
                    </m:oMath>
                  </m:oMathPara>
                </a14:m>
                <a:endParaRPr lang="hu-HU" altLang="hu-HU" dirty="0">
                  <a:solidFill>
                    <a:prstClr val="black"/>
                  </a:solidFill>
                  <a:sym typeface="Symbol" pitchFamily="18" charset="2"/>
                </a:endParaRPr>
              </a:p>
            </p:txBody>
          </p:sp>
        </mc:Choice>
        <mc:Fallback xmlns="">
          <p:sp>
            <p:nvSpPr>
              <p:cNvPr id="10" name="Téglalap 9"/>
              <p:cNvSpPr>
                <a:spLocks noRot="1" noChangeAspect="1" noMove="1" noResize="1" noEditPoints="1" noAdjustHandles="1" noChangeArrowheads="1" noChangeShapeType="1" noTextEdit="1"/>
              </p:cNvSpPr>
              <p:nvPr/>
            </p:nvSpPr>
            <p:spPr>
              <a:xfrm>
                <a:off x="4135344" y="4403441"/>
                <a:ext cx="776174" cy="461665"/>
              </a:xfrm>
              <a:prstGeom prst="rect">
                <a:avLst/>
              </a:prstGeom>
              <a:blipFill>
                <a:blip r:embed="rId7"/>
                <a:stretch>
                  <a:fillRect b="-1842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Téglalap 10"/>
              <p:cNvSpPr/>
              <p:nvPr/>
            </p:nvSpPr>
            <p:spPr>
              <a:xfrm>
                <a:off x="4429573" y="6135281"/>
                <a:ext cx="6120680" cy="400110"/>
              </a:xfrm>
              <a:prstGeom prst="rect">
                <a:avLst/>
              </a:prstGeom>
              <a:solidFill>
                <a:schemeClr val="bg1">
                  <a:lumMod val="95000"/>
                </a:schemeClr>
              </a:solidFill>
              <a:ln>
                <a:solidFill>
                  <a:schemeClr val="tx1"/>
                </a:solidFill>
              </a:ln>
            </p:spPr>
            <p:txBody>
              <a:bodyPr wrap="square">
                <a:spAutoFit/>
              </a:bodyPr>
              <a:lstStyle/>
              <a:p>
                <a:pPr algn="l"/>
                <a14:m>
                  <m:oMathPara xmlns:m="http://schemas.openxmlformats.org/officeDocument/2006/math">
                    <m:oMathParaPr>
                      <m:jc m:val="centerGroup"/>
                    </m:oMathParaPr>
                    <m:oMath xmlns:m="http://schemas.openxmlformats.org/officeDocument/2006/math">
                      <m:r>
                        <a:rPr lang="en-US" altLang="en-US" sz="2000" i="1" noProof="1">
                          <a:latin typeface="Cambria Math"/>
                          <a:cs typeface="Times New Roman" panose="02020603050405020304" pitchFamily="18" charset="0"/>
                        </a:rPr>
                        <m:t>[</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rPr>
                        <m:t>,</m:t>
                      </m:r>
                      <m:r>
                        <a:rPr lang="en-US" altLang="en-US" sz="2000" b="1" i="1" noProof="1">
                          <a:latin typeface="Cambria Math"/>
                          <a:cs typeface="Times New Roman" panose="02020603050405020304" pitchFamily="18" charset="0"/>
                        </a:rPr>
                        <m:t>𝒅</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rPr>
                        <m:t>]</m:t>
                      </m:r>
                      <m:r>
                        <a:rPr lang="en-US" altLang="en-US" sz="2000" i="1" noProof="1">
                          <a:latin typeface="Cambria Math"/>
                          <a:cs typeface="Times New Roman" panose="02020603050405020304" pitchFamily="18" charset="0"/>
                          <a:sym typeface="Symbol"/>
                        </a:rPr>
                        <m:t>[</m:t>
                      </m:r>
                      <m:r>
                        <a:rPr lang="en-US" altLang="en-US" sz="2000" i="1" noProof="1">
                          <a:latin typeface="Cambria Math"/>
                          <a:cs typeface="Times New Roman" panose="02020603050405020304" pitchFamily="18" charset="0"/>
                          <a:sym typeface="Symbol"/>
                        </a:rPr>
                        <m:t>𝑠</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 = [</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sym typeface="Symbol"/>
                        </a:rPr>
                        <m:t>𝑠</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rPr>
                        <m:t>𝒅</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 </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2</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oMath>
                  </m:oMathPara>
                </a14:m>
                <a:endParaRPr lang="en-US" altLang="en-US" sz="2000" noProof="1">
                  <a:cs typeface="Times New Roman" panose="02020603050405020304" pitchFamily="18" charset="0"/>
                </a:endParaRPr>
              </a:p>
            </p:txBody>
          </p:sp>
        </mc:Choice>
        <mc:Fallback xmlns="">
          <p:sp>
            <p:nvSpPr>
              <p:cNvPr id="11" name="Téglalap 10"/>
              <p:cNvSpPr>
                <a:spLocks noRot="1" noChangeAspect="1" noMove="1" noResize="1" noEditPoints="1" noAdjustHandles="1" noChangeArrowheads="1" noChangeShapeType="1" noTextEdit="1"/>
              </p:cNvSpPr>
              <p:nvPr/>
            </p:nvSpPr>
            <p:spPr>
              <a:xfrm>
                <a:off x="4429573" y="6135281"/>
                <a:ext cx="6120680" cy="400110"/>
              </a:xfrm>
              <a:prstGeom prst="rect">
                <a:avLst/>
              </a:prstGeom>
              <a:blipFill>
                <a:blip r:embed="rId8"/>
                <a:stretch>
                  <a:fillRect l="-199" r="-298" b="-14706"/>
                </a:stretch>
              </a:blipFill>
              <a:ln>
                <a:solidFill>
                  <a:schemeClr val="tx1"/>
                </a:solidFill>
              </a:ln>
            </p:spPr>
            <p:txBody>
              <a:bodyPr/>
              <a:lstStyle/>
              <a:p>
                <a:r>
                  <a:rPr lang="hu-HU">
                    <a:noFill/>
                  </a:rPr>
                  <a:t> </a:t>
                </a:r>
              </a:p>
            </p:txBody>
          </p:sp>
        </mc:Fallback>
      </mc:AlternateContent>
    </p:spTree>
    <p:extLst>
      <p:ext uri="{BB962C8B-B14F-4D97-AF65-F5344CB8AC3E}">
        <p14:creationId xmlns:p14="http://schemas.microsoft.com/office/powerpoint/2010/main" val="1371150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1+#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8" grpId="0"/>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24000" y="8620"/>
            <a:ext cx="9144000" cy="1143000"/>
          </a:xfrm>
        </p:spPr>
        <p:txBody>
          <a:bodyPr>
            <a:normAutofit/>
          </a:bodyPr>
          <a:lstStyle/>
          <a:p>
            <a:r>
              <a:rPr lang="hu-HU" dirty="0" smtClean="0">
                <a:solidFill>
                  <a:srgbClr val="FF0000"/>
                </a:solidFill>
              </a:rPr>
              <a:t>Implementáció: </a:t>
            </a:r>
            <a:r>
              <a:rPr lang="en-GB" altLang="en-US" b="1" i="1" dirty="0" smtClean="0">
                <a:solidFill>
                  <a:srgbClr val="FF0000"/>
                </a:solidFill>
                <a:cs typeface="Times New Roman" panose="02020603050405020304" pitchFamily="18" charset="0"/>
              </a:rPr>
              <a:t>q</a:t>
            </a:r>
            <a:r>
              <a:rPr lang="hu-HU" altLang="en-US" dirty="0" smtClean="0">
                <a:solidFill>
                  <a:srgbClr val="FF0000"/>
                </a:solidFill>
                <a:cs typeface="Times New Roman" panose="02020603050405020304" pitchFamily="18" charset="0"/>
              </a:rPr>
              <a:t> </a:t>
            </a:r>
            <a:r>
              <a:rPr lang="en-GB" altLang="en-US" dirty="0">
                <a:solidFill>
                  <a:srgbClr val="FF0000"/>
                </a:solidFill>
                <a:cs typeface="Times New Roman" panose="02020603050405020304" pitchFamily="18" charset="0"/>
              </a:rPr>
              <a:t>= </a:t>
            </a:r>
            <a:r>
              <a:rPr lang="en-GB" altLang="en-US" i="1" dirty="0" err="1" smtClean="0">
                <a:solidFill>
                  <a:srgbClr val="FF0000"/>
                </a:solidFill>
                <a:cs typeface="Times New Roman" panose="02020603050405020304" pitchFamily="18" charset="0"/>
              </a:rPr>
              <a:t>s</a:t>
            </a:r>
            <a:r>
              <a:rPr lang="en-GB" altLang="en-US" dirty="0" err="1" smtClean="0">
                <a:solidFill>
                  <a:srgbClr val="FF0000"/>
                </a:solidFill>
                <a:cs typeface="Times New Roman" panose="02020603050405020304" pitchFamily="18" charset="0"/>
              </a:rPr>
              <a:t>+</a:t>
            </a:r>
            <a:r>
              <a:rPr lang="en-GB" altLang="en-US" i="1" dirty="0" err="1" smtClean="0">
                <a:solidFill>
                  <a:srgbClr val="FF0000"/>
                </a:solidFill>
                <a:cs typeface="Times New Roman" panose="02020603050405020304" pitchFamily="18" charset="0"/>
              </a:rPr>
              <a:t>x</a:t>
            </a:r>
            <a:r>
              <a:rPr lang="en-GB" altLang="en-US" b="1" i="1" dirty="0" err="1" smtClean="0">
                <a:solidFill>
                  <a:srgbClr val="FF0000"/>
                </a:solidFill>
                <a:cs typeface="Times New Roman" panose="02020603050405020304" pitchFamily="18" charset="0"/>
              </a:rPr>
              <a:t>i</a:t>
            </a:r>
            <a:r>
              <a:rPr lang="en-GB" altLang="en-US" dirty="0" err="1" smtClean="0">
                <a:solidFill>
                  <a:srgbClr val="FF0000"/>
                </a:solidFill>
                <a:cs typeface="Times New Roman" panose="02020603050405020304" pitchFamily="18" charset="0"/>
              </a:rPr>
              <a:t>+</a:t>
            </a:r>
            <a:r>
              <a:rPr lang="en-GB" altLang="en-US" i="1" dirty="0" err="1" smtClean="0">
                <a:solidFill>
                  <a:srgbClr val="FF0000"/>
                </a:solidFill>
                <a:cs typeface="Times New Roman" panose="02020603050405020304" pitchFamily="18" charset="0"/>
              </a:rPr>
              <a:t>y</a:t>
            </a:r>
            <a:r>
              <a:rPr lang="en-GB" altLang="en-US" b="1" i="1" dirty="0" err="1" smtClean="0">
                <a:solidFill>
                  <a:srgbClr val="FF0000"/>
                </a:solidFill>
                <a:cs typeface="Times New Roman" panose="02020603050405020304" pitchFamily="18" charset="0"/>
              </a:rPr>
              <a:t>j</a:t>
            </a:r>
            <a:r>
              <a:rPr lang="en-GB" altLang="en-US" dirty="0" err="1" smtClean="0">
                <a:solidFill>
                  <a:srgbClr val="FF0000"/>
                </a:solidFill>
                <a:cs typeface="Times New Roman" panose="02020603050405020304" pitchFamily="18" charset="0"/>
              </a:rPr>
              <a:t>+</a:t>
            </a:r>
            <a:r>
              <a:rPr lang="en-GB" altLang="en-US" i="1" dirty="0" err="1" smtClean="0">
                <a:solidFill>
                  <a:srgbClr val="FF0000"/>
                </a:solidFill>
                <a:cs typeface="Times New Roman" panose="02020603050405020304" pitchFamily="18" charset="0"/>
              </a:rPr>
              <a:t>z</a:t>
            </a:r>
            <a:r>
              <a:rPr lang="en-GB" altLang="en-US" b="1" i="1" dirty="0" err="1" smtClean="0">
                <a:solidFill>
                  <a:srgbClr val="FF0000"/>
                </a:solidFill>
                <a:cs typeface="Times New Roman" panose="02020603050405020304" pitchFamily="18" charset="0"/>
              </a:rPr>
              <a:t>k</a:t>
            </a:r>
            <a:r>
              <a:rPr lang="en-GB" altLang="en-US" b="1" i="1" dirty="0" smtClean="0">
                <a:solidFill>
                  <a:srgbClr val="FF0000"/>
                </a:solidFill>
                <a:cs typeface="Times New Roman" panose="02020603050405020304" pitchFamily="18" charset="0"/>
              </a:rPr>
              <a:t> </a:t>
            </a:r>
            <a:r>
              <a:rPr lang="hu-HU" dirty="0" smtClean="0">
                <a:solidFill>
                  <a:srgbClr val="FF0000"/>
                </a:solidFill>
              </a:rPr>
              <a:t>= vec4</a:t>
            </a:r>
            <a:endParaRPr lang="en-US" dirty="0">
              <a:solidFill>
                <a:srgbClr val="FF0000"/>
              </a:solidFill>
            </a:endParaRPr>
          </a:p>
        </p:txBody>
      </p:sp>
      <p:sp>
        <p:nvSpPr>
          <p:cNvPr id="5" name="Téglalap 4"/>
          <p:cNvSpPr/>
          <p:nvPr/>
        </p:nvSpPr>
        <p:spPr>
          <a:xfrm>
            <a:off x="1703512" y="980728"/>
            <a:ext cx="8748972" cy="4355038"/>
          </a:xfrm>
          <a:prstGeom prst="rect">
            <a:avLst/>
          </a:prstGeom>
        </p:spPr>
        <p:txBody>
          <a:bodyPr wrap="square">
            <a:spAutoFit/>
          </a:bodyPr>
          <a:lstStyle/>
          <a:p>
            <a:pPr algn="l"/>
            <a:r>
              <a:rPr lang="hu-HU" altLang="en-US" sz="2000" b="1" dirty="0" err="1">
                <a:latin typeface="Courier New" pitchFamily="49" charset="0"/>
              </a:rPr>
              <a:t>struct</a:t>
            </a:r>
            <a:r>
              <a:rPr lang="hu-HU" altLang="en-US" sz="2000" b="1" noProof="1">
                <a:latin typeface="Courier New" pitchFamily="49" charset="0"/>
              </a:rPr>
              <a:t> </a:t>
            </a:r>
            <a:r>
              <a:rPr lang="en-US" altLang="en-US" sz="2000" b="1" noProof="1">
                <a:latin typeface="Courier New" pitchFamily="49" charset="0"/>
              </a:rPr>
              <a:t>vec4</a:t>
            </a:r>
            <a:r>
              <a:rPr lang="hu-HU" altLang="en-US" sz="2000" b="1" noProof="1">
                <a:latin typeface="Courier New" pitchFamily="49" charset="0"/>
              </a:rPr>
              <a:t> {</a:t>
            </a:r>
          </a:p>
          <a:p>
            <a:pPr algn="l"/>
            <a:r>
              <a:rPr lang="hu-HU" altLang="en-US" sz="2000" b="1" dirty="0">
                <a:latin typeface="Courier New" pitchFamily="49" charset="0"/>
              </a:rPr>
              <a:t>   </a:t>
            </a:r>
            <a:r>
              <a:rPr lang="hu-HU" altLang="en-US" sz="2000" b="1" noProof="1">
                <a:latin typeface="Courier New" pitchFamily="49" charset="0"/>
              </a:rPr>
              <a:t>float x, y, z</a:t>
            </a:r>
            <a:r>
              <a:rPr lang="en-US" altLang="en-US" sz="2000" b="1" dirty="0">
                <a:latin typeface="Courier New" pitchFamily="49" charset="0"/>
              </a:rPr>
              <a:t>, w</a:t>
            </a:r>
            <a:r>
              <a:rPr lang="en-US" altLang="en-US" sz="2000" b="1" noProof="1">
                <a:latin typeface="Courier New" pitchFamily="49" charset="0"/>
              </a:rPr>
              <a:t>;</a:t>
            </a:r>
            <a:endParaRPr lang="hu-HU" altLang="en-US" sz="2000" b="1" noProof="1">
              <a:latin typeface="Courier New" pitchFamily="49" charset="0"/>
            </a:endParaRPr>
          </a:p>
          <a:p>
            <a:pPr algn="l"/>
            <a:r>
              <a:rPr lang="hu-HU" altLang="en-US" sz="2000" b="1" noProof="1">
                <a:latin typeface="Courier New" pitchFamily="49" charset="0"/>
              </a:rPr>
              <a:t>   …</a:t>
            </a:r>
          </a:p>
          <a:p>
            <a:pPr algn="l"/>
            <a:r>
              <a:rPr lang="en-US" altLang="en-US" sz="2000" b="1" noProof="1">
                <a:latin typeface="Courier New" pitchFamily="49" charset="0"/>
              </a:rPr>
              <a:t>};</a:t>
            </a:r>
          </a:p>
          <a:p>
            <a:pPr algn="l"/>
            <a:endParaRPr lang="en-US" altLang="en-US" sz="400" b="1" noProof="1">
              <a:latin typeface="Courier New" pitchFamily="49" charset="0"/>
            </a:endParaRPr>
          </a:p>
          <a:p>
            <a:pPr algn="l"/>
            <a:r>
              <a:rPr lang="en-US" altLang="en-US" sz="2000" b="1" noProof="1">
                <a:latin typeface="Courier New" pitchFamily="49" charset="0"/>
              </a:rPr>
              <a:t>vec4 qmul(vec4 q1, vec4 q2) {	// kvaterni</a:t>
            </a:r>
            <a:r>
              <a:rPr lang="hu-HU" altLang="en-US" sz="2000" b="1" noProof="1">
                <a:latin typeface="Courier New" pitchFamily="49" charset="0"/>
              </a:rPr>
              <a:t>ó szorzás</a:t>
            </a:r>
            <a:endParaRPr lang="en-US" altLang="en-US" sz="2000" b="1" noProof="1">
              <a:latin typeface="Courier New" pitchFamily="49" charset="0"/>
            </a:endParaRPr>
          </a:p>
          <a:p>
            <a:pPr algn="l"/>
            <a:r>
              <a:rPr lang="en-US" altLang="en-US" sz="2000" b="1" noProof="1">
                <a:latin typeface="Courier New" pitchFamily="49" charset="0"/>
              </a:rPr>
              <a:t>   </a:t>
            </a:r>
            <a:r>
              <a:rPr lang="en-US" altLang="en-US" sz="2000" b="1" noProof="1">
                <a:solidFill>
                  <a:srgbClr val="00B050"/>
                </a:solidFill>
                <a:latin typeface="Courier New" pitchFamily="49" charset="0"/>
              </a:rPr>
              <a:t>vec3 d1(</a:t>
            </a:r>
            <a:r>
              <a:rPr lang="en-US" altLang="en-US" sz="2000" b="1" noProof="1">
                <a:latin typeface="Courier New" pitchFamily="49" charset="0"/>
              </a:rPr>
              <a:t>q1.x, q1.y, q1.z), </a:t>
            </a:r>
            <a:r>
              <a:rPr lang="en-US" altLang="en-US" sz="2000" b="1" noProof="1">
                <a:solidFill>
                  <a:srgbClr val="00B050"/>
                </a:solidFill>
                <a:latin typeface="Courier New" pitchFamily="49" charset="0"/>
              </a:rPr>
              <a:t>d2(</a:t>
            </a:r>
            <a:r>
              <a:rPr lang="en-US" altLang="en-US" sz="2000" b="1" noProof="1">
                <a:latin typeface="Courier New" pitchFamily="49" charset="0"/>
              </a:rPr>
              <a:t>q2.x, q2.y, q2.z);</a:t>
            </a:r>
          </a:p>
          <a:p>
            <a:pPr algn="l"/>
            <a:r>
              <a:rPr lang="en-US" altLang="en-US" sz="2000" b="1" noProof="1">
                <a:latin typeface="Courier New" pitchFamily="49" charset="0"/>
              </a:rPr>
              <a:t>   return vec4(d2 * q1.w + d1 * q2.w + cross(d1, d2),  </a:t>
            </a:r>
          </a:p>
          <a:p>
            <a:pPr algn="l"/>
            <a:r>
              <a:rPr lang="en-US" altLang="en-US" sz="2000" b="1" noProof="1">
                <a:latin typeface="Courier New" pitchFamily="49" charset="0"/>
              </a:rPr>
              <a:t>               q1.w * q2.w - dot(d1, d2));</a:t>
            </a:r>
          </a:p>
          <a:p>
            <a:pPr algn="l"/>
            <a:r>
              <a:rPr lang="en-US" altLang="en-US" sz="2000" b="1" noProof="1">
                <a:latin typeface="Courier New" pitchFamily="49" charset="0"/>
              </a:rPr>
              <a:t>} </a:t>
            </a:r>
            <a:endParaRPr lang="hu-HU" altLang="en-US" sz="2000" b="1" noProof="1">
              <a:latin typeface="Courier New" pitchFamily="49" charset="0"/>
            </a:endParaRPr>
          </a:p>
          <a:p>
            <a:pPr algn="l"/>
            <a:endParaRPr lang="hu-HU" altLang="en-US" sz="800" b="1" noProof="1">
              <a:latin typeface="Courier New" pitchFamily="49" charset="0"/>
            </a:endParaRPr>
          </a:p>
          <a:p>
            <a:pPr algn="l"/>
            <a:r>
              <a:rPr lang="en-US" altLang="en-US" sz="2000" b="1" noProof="1">
                <a:latin typeface="Courier New" pitchFamily="49" charset="0"/>
              </a:rPr>
              <a:t>vec4 quaternion(float ang, vec3 axis) { // konstru</a:t>
            </a:r>
            <a:r>
              <a:rPr lang="hu-HU" altLang="en-US" sz="2000" b="1" noProof="1">
                <a:latin typeface="Courier New" pitchFamily="49" charset="0"/>
              </a:rPr>
              <a:t>álás</a:t>
            </a:r>
            <a:endParaRPr lang="en-US" altLang="en-US" sz="2000" b="1" noProof="1">
              <a:latin typeface="Courier New" pitchFamily="49" charset="0"/>
            </a:endParaRPr>
          </a:p>
          <a:p>
            <a:pPr algn="l"/>
            <a:r>
              <a:rPr lang="hu-HU" altLang="en-US" sz="2000" b="1" noProof="1">
                <a:latin typeface="Courier New" pitchFamily="49" charset="0"/>
              </a:rPr>
              <a:t>   </a:t>
            </a:r>
            <a:r>
              <a:rPr lang="en-US" altLang="en-US" sz="2000" b="1" noProof="1">
                <a:latin typeface="Courier New" pitchFamily="49" charset="0"/>
              </a:rPr>
              <a:t>vec3 d = normalize(axis) * sinf(ang / 2);</a:t>
            </a:r>
          </a:p>
          <a:p>
            <a:pPr algn="l"/>
            <a:r>
              <a:rPr lang="hu-HU" altLang="en-US" sz="2000" b="1" noProof="1">
                <a:latin typeface="Courier New" pitchFamily="49" charset="0"/>
              </a:rPr>
              <a:t>   </a:t>
            </a:r>
            <a:r>
              <a:rPr lang="en-US" altLang="en-US" sz="2000" b="1" noProof="1">
                <a:latin typeface="Courier New" pitchFamily="49" charset="0"/>
              </a:rPr>
              <a:t>return vec4(d.x, d.y, d.z, cosf(ang / 2));</a:t>
            </a:r>
          </a:p>
          <a:p>
            <a:pPr algn="l"/>
            <a:r>
              <a:rPr lang="en-US" altLang="en-US" sz="2000" b="1" noProof="1">
                <a:latin typeface="Courier New" pitchFamily="49" charset="0"/>
              </a:rPr>
              <a:t>}</a:t>
            </a:r>
            <a:endParaRPr lang="hu-HU" altLang="en-US" sz="2000" b="1" noProof="1">
              <a:latin typeface="Courier New" pitchFamily="49" charset="0"/>
            </a:endParaRPr>
          </a:p>
          <a:p>
            <a:pPr algn="l"/>
            <a:endParaRPr lang="hu-HU" altLang="en-US" sz="500" b="1" noProof="1">
              <a:latin typeface="Courier New" pitchFamily="49" charset="0"/>
            </a:endParaRPr>
          </a:p>
        </p:txBody>
      </p:sp>
      <p:cxnSp>
        <p:nvCxnSpPr>
          <p:cNvPr id="7" name="Egyenes összekötő nyíllal 6"/>
          <p:cNvCxnSpPr/>
          <p:nvPr/>
        </p:nvCxnSpPr>
        <p:spPr>
          <a:xfrm flipH="1">
            <a:off x="3323692" y="872716"/>
            <a:ext cx="3600400" cy="572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H="1">
            <a:off x="3827748" y="872716"/>
            <a:ext cx="3708412" cy="572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flipH="1">
            <a:off x="4331804" y="872716"/>
            <a:ext cx="3960440" cy="572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flipH="1">
            <a:off x="4655840" y="872716"/>
            <a:ext cx="1836204" cy="572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églalap 25"/>
          <p:cNvSpPr/>
          <p:nvPr/>
        </p:nvSpPr>
        <p:spPr>
          <a:xfrm>
            <a:off x="1632012" y="5193196"/>
            <a:ext cx="8928484" cy="1592796"/>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en-US" sz="2000" b="1" noProof="1">
                <a:solidFill>
                  <a:schemeClr val="tx1"/>
                </a:solidFill>
                <a:latin typeface="Courier New" pitchFamily="49" charset="0"/>
              </a:rPr>
              <a:t>v</a:t>
            </a:r>
            <a:r>
              <a:rPr lang="hu-HU" altLang="en-US" sz="2000" b="1" noProof="1">
                <a:solidFill>
                  <a:schemeClr val="tx1"/>
                </a:solidFill>
                <a:latin typeface="Courier New" pitchFamily="49" charset="0"/>
              </a:rPr>
              <a:t>ec3 Rotate</a:t>
            </a:r>
            <a:r>
              <a:rPr lang="en-US" altLang="en-US" sz="2000" b="1" noProof="1">
                <a:solidFill>
                  <a:schemeClr val="tx1"/>
                </a:solidFill>
                <a:latin typeface="Courier New" pitchFamily="49" charset="0"/>
              </a:rPr>
              <a:t>(vec3 u, vec4 q) {</a:t>
            </a:r>
          </a:p>
          <a:p>
            <a:pPr algn="l"/>
            <a:r>
              <a:rPr lang="en-US" altLang="en-US" sz="2000" b="1" noProof="1">
                <a:solidFill>
                  <a:schemeClr val="tx1"/>
                </a:solidFill>
                <a:latin typeface="Courier New" pitchFamily="49" charset="0"/>
              </a:rPr>
              <a:t>   </a:t>
            </a:r>
            <a:r>
              <a:rPr lang="en-US" altLang="en-US" sz="2000" b="1" noProof="1">
                <a:solidFill>
                  <a:srgbClr val="00B050"/>
                </a:solidFill>
                <a:latin typeface="Courier New" pitchFamily="49" charset="0"/>
              </a:rPr>
              <a:t>vec4 qinv(</a:t>
            </a:r>
            <a:r>
              <a:rPr lang="en-US" altLang="en-US" sz="2000" b="1" noProof="1">
                <a:solidFill>
                  <a:schemeClr val="tx1"/>
                </a:solidFill>
                <a:latin typeface="Courier New" pitchFamily="49" charset="0"/>
              </a:rPr>
              <a:t>-q.x, -q.y, -q.z, q.w);  // conjugate</a:t>
            </a:r>
          </a:p>
          <a:p>
            <a:pPr algn="l"/>
            <a:r>
              <a:rPr lang="en-US" altLang="en-US" sz="2000" b="1" noProof="1">
                <a:solidFill>
                  <a:schemeClr val="tx1"/>
                </a:solidFill>
                <a:latin typeface="Courier New" pitchFamily="49" charset="0"/>
              </a:rPr>
              <a:t>   vec4 qr = qmul(qmul(q, vec4(u.x, u.y, u.z, 0)), qinv);</a:t>
            </a:r>
          </a:p>
          <a:p>
            <a:pPr algn="l"/>
            <a:r>
              <a:rPr lang="en-US" altLang="en-US" sz="2000" b="1" noProof="1">
                <a:solidFill>
                  <a:schemeClr val="tx1"/>
                </a:solidFill>
                <a:latin typeface="Courier New" pitchFamily="49" charset="0"/>
              </a:rPr>
              <a:t>   return vec3(qr.x, qr.y, qr.z);</a:t>
            </a:r>
          </a:p>
          <a:p>
            <a:pPr algn="l"/>
            <a:r>
              <a:rPr lang="en-US" altLang="en-US" sz="2000" b="1" noProof="1">
                <a:solidFill>
                  <a:schemeClr val="tx1"/>
                </a:solidFill>
                <a:latin typeface="Courier New" pitchFamily="49" charset="0"/>
              </a:rPr>
              <a:t>}</a:t>
            </a:r>
          </a:p>
        </p:txBody>
      </p:sp>
      <mc:AlternateContent xmlns:mc="http://schemas.openxmlformats.org/markup-compatibility/2006" xmlns:a14="http://schemas.microsoft.com/office/drawing/2010/main">
        <mc:Choice Requires="a14">
          <p:sp>
            <p:nvSpPr>
              <p:cNvPr id="11" name="Téglalap 10"/>
              <p:cNvSpPr/>
              <p:nvPr/>
            </p:nvSpPr>
            <p:spPr>
              <a:xfrm>
                <a:off x="4727848" y="1770251"/>
                <a:ext cx="6120680" cy="400110"/>
              </a:xfrm>
              <a:prstGeom prst="rect">
                <a:avLst/>
              </a:prstGeom>
              <a:solidFill>
                <a:schemeClr val="bg1">
                  <a:lumMod val="95000"/>
                </a:schemeClr>
              </a:solidFill>
              <a:ln>
                <a:solidFill>
                  <a:schemeClr val="tx1"/>
                </a:solidFill>
              </a:ln>
            </p:spPr>
            <p:txBody>
              <a:bodyPr wrap="square">
                <a:spAutoFit/>
              </a:bodyPr>
              <a:lstStyle/>
              <a:p>
                <a:pPr algn="l"/>
                <a14:m>
                  <m:oMathPara xmlns:m="http://schemas.openxmlformats.org/officeDocument/2006/math">
                    <m:oMathParaPr>
                      <m:jc m:val="centerGroup"/>
                    </m:oMathParaPr>
                    <m:oMath xmlns:m="http://schemas.openxmlformats.org/officeDocument/2006/math">
                      <m:r>
                        <a:rPr lang="en-US" altLang="en-US" sz="2000" i="1" noProof="1">
                          <a:latin typeface="Cambria Math"/>
                          <a:cs typeface="Times New Roman" panose="02020603050405020304" pitchFamily="18" charset="0"/>
                        </a:rPr>
                        <m:t>[</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rPr>
                        <m:t>,</m:t>
                      </m:r>
                      <m:r>
                        <a:rPr lang="en-US" altLang="en-US" sz="2000" b="1" i="1" noProof="1">
                          <a:latin typeface="Cambria Math"/>
                          <a:cs typeface="Times New Roman" panose="02020603050405020304" pitchFamily="18" charset="0"/>
                        </a:rPr>
                        <m:t>𝒅</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rPr>
                        <m:t>]</m:t>
                      </m:r>
                      <m:r>
                        <a:rPr lang="en-US" altLang="en-US" sz="2000" i="1" noProof="1">
                          <a:latin typeface="Cambria Math"/>
                          <a:cs typeface="Times New Roman" panose="02020603050405020304" pitchFamily="18" charset="0"/>
                          <a:sym typeface="Symbol"/>
                        </a:rPr>
                        <m:t>[</m:t>
                      </m:r>
                      <m:r>
                        <a:rPr lang="en-US" altLang="en-US" sz="2000" i="1" noProof="1">
                          <a:latin typeface="Cambria Math"/>
                          <a:cs typeface="Times New Roman" panose="02020603050405020304" pitchFamily="18" charset="0"/>
                          <a:sym typeface="Symbol"/>
                        </a:rPr>
                        <m:t>𝑠</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 = [</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sym typeface="Symbol"/>
                        </a:rPr>
                        <m:t>𝑠</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rPr>
                        <m:t>𝒅</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 </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2</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oMath>
                  </m:oMathPara>
                </a14:m>
                <a:endParaRPr lang="en-US" altLang="en-US" sz="2000" noProof="1">
                  <a:cs typeface="Times New Roman" panose="02020603050405020304" pitchFamily="18" charset="0"/>
                </a:endParaRPr>
              </a:p>
            </p:txBody>
          </p:sp>
        </mc:Choice>
        <mc:Fallback xmlns="">
          <p:sp>
            <p:nvSpPr>
              <p:cNvPr id="11" name="Téglalap 10"/>
              <p:cNvSpPr>
                <a:spLocks noRot="1" noChangeAspect="1" noMove="1" noResize="1" noEditPoints="1" noAdjustHandles="1" noChangeArrowheads="1" noChangeShapeType="1" noTextEdit="1"/>
              </p:cNvSpPr>
              <p:nvPr/>
            </p:nvSpPr>
            <p:spPr>
              <a:xfrm>
                <a:off x="4727848" y="1770251"/>
                <a:ext cx="6120680" cy="400110"/>
              </a:xfrm>
              <a:prstGeom prst="rect">
                <a:avLst/>
              </a:prstGeom>
              <a:blipFill>
                <a:blip r:embed="rId3"/>
                <a:stretch>
                  <a:fillRect l="-199" r="-298" b="-14706"/>
                </a:stretch>
              </a:blipFill>
              <a:ln>
                <a:solidFill>
                  <a:schemeClr val="tx1"/>
                </a:solidFill>
              </a:ln>
            </p:spPr>
            <p:txBody>
              <a:bodyPr/>
              <a:lstStyle/>
              <a:p>
                <a:r>
                  <a:rPr lang="hu-HU">
                    <a:noFill/>
                  </a:rPr>
                  <a:t> </a:t>
                </a:r>
              </a:p>
            </p:txBody>
          </p:sp>
        </mc:Fallback>
      </mc:AlternateContent>
    </p:spTree>
    <p:extLst>
      <p:ext uri="{BB962C8B-B14F-4D97-AF65-F5344CB8AC3E}">
        <p14:creationId xmlns:p14="http://schemas.microsoft.com/office/powerpoint/2010/main" val="267965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24000" y="274638"/>
            <a:ext cx="9144000" cy="1143000"/>
          </a:xfrm>
        </p:spPr>
        <p:txBody>
          <a:bodyPr>
            <a:normAutofit/>
          </a:bodyPr>
          <a:lstStyle/>
          <a:p>
            <a:r>
              <a:rPr lang="hu-HU" dirty="0" smtClean="0">
                <a:solidFill>
                  <a:srgbClr val="FF0000"/>
                </a:solidFill>
              </a:rPr>
              <a:t>GPU </a:t>
            </a:r>
            <a:r>
              <a:rPr lang="hu-HU" dirty="0" err="1" smtClean="0">
                <a:solidFill>
                  <a:srgbClr val="FF0000"/>
                </a:solidFill>
              </a:rPr>
              <a:t>shader</a:t>
            </a:r>
            <a:r>
              <a:rPr lang="hu-HU" dirty="0" smtClean="0">
                <a:solidFill>
                  <a:srgbClr val="FF0000"/>
                </a:solidFill>
              </a:rPr>
              <a:t> programozás GLSL nyelven</a:t>
            </a:r>
            <a:endParaRPr lang="en-US" dirty="0">
              <a:solidFill>
                <a:srgbClr val="FF0000"/>
              </a:solidFill>
            </a:endParaRPr>
          </a:p>
        </p:txBody>
      </p:sp>
      <p:sp>
        <p:nvSpPr>
          <p:cNvPr id="4" name="Téglalap 3"/>
          <p:cNvSpPr/>
          <p:nvPr/>
        </p:nvSpPr>
        <p:spPr>
          <a:xfrm>
            <a:off x="1559496" y="1916832"/>
            <a:ext cx="9036496" cy="4572508"/>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en-US" sz="2000" b="1" noProof="1">
                <a:solidFill>
                  <a:srgbClr val="FF0000"/>
                </a:solidFill>
                <a:latin typeface="Courier New" pitchFamily="49" charset="0"/>
              </a:rPr>
              <a:t>uniform</a:t>
            </a:r>
            <a:r>
              <a:rPr lang="en-US" altLang="en-US" sz="2000" b="1" noProof="1">
                <a:solidFill>
                  <a:schemeClr val="tx1"/>
                </a:solidFill>
                <a:latin typeface="Courier New" pitchFamily="49" charset="0"/>
              </a:rPr>
              <a:t> vec4 q;	// quaternion as uniform variable	</a:t>
            </a:r>
          </a:p>
          <a:p>
            <a:pPr algn="l"/>
            <a:r>
              <a:rPr lang="en-US" altLang="en-US" sz="2000" b="1" noProof="1">
                <a:solidFill>
                  <a:srgbClr val="FF0000"/>
                </a:solidFill>
                <a:latin typeface="Courier New" pitchFamily="49" charset="0"/>
              </a:rPr>
              <a:t>in</a:t>
            </a:r>
            <a:r>
              <a:rPr lang="en-US" altLang="en-US" sz="2000" b="1" noProof="1">
                <a:solidFill>
                  <a:schemeClr val="tx1"/>
                </a:solidFill>
                <a:latin typeface="Courier New" pitchFamily="49" charset="0"/>
              </a:rPr>
              <a:t> vec3 u;		// Varying input: vertex</a:t>
            </a:r>
          </a:p>
          <a:p>
            <a:pPr algn="l"/>
            <a:endParaRPr lang="en-US" altLang="en-US" sz="2000" b="1" noProof="1">
              <a:solidFill>
                <a:schemeClr val="tx1"/>
              </a:solidFill>
              <a:latin typeface="Courier New" pitchFamily="49" charset="0"/>
            </a:endParaRPr>
          </a:p>
          <a:p>
            <a:pPr algn="l"/>
            <a:r>
              <a:rPr lang="en-US" altLang="en-US" sz="2000" b="1" noProof="1">
                <a:solidFill>
                  <a:schemeClr val="tx1"/>
                </a:solidFill>
                <a:latin typeface="Courier New" pitchFamily="49" charset="0"/>
              </a:rPr>
              <a:t>vec4 qmul(vec4 q1, vec4 q2) {</a:t>
            </a:r>
          </a:p>
          <a:p>
            <a:pPr algn="l"/>
            <a:r>
              <a:rPr lang="en-US" altLang="en-US" sz="2000" b="1" noProof="1">
                <a:solidFill>
                  <a:schemeClr val="tx1"/>
                </a:solidFill>
                <a:latin typeface="Courier New" pitchFamily="49" charset="0"/>
              </a:rPr>
              <a:t>   vec3 d1 = q1</a:t>
            </a:r>
            <a:r>
              <a:rPr lang="en-US" altLang="en-US" sz="2000" b="1" noProof="1">
                <a:solidFill>
                  <a:srgbClr val="FF0000"/>
                </a:solidFill>
                <a:latin typeface="Courier New" pitchFamily="49" charset="0"/>
              </a:rPr>
              <a:t>.xyz</a:t>
            </a:r>
            <a:r>
              <a:rPr lang="en-US" altLang="en-US" sz="2000" b="1" noProof="1">
                <a:solidFill>
                  <a:schemeClr val="tx1"/>
                </a:solidFill>
                <a:latin typeface="Courier New" pitchFamily="49" charset="0"/>
              </a:rPr>
              <a:t>, d2 = q2</a:t>
            </a:r>
            <a:r>
              <a:rPr lang="en-US" altLang="en-US" sz="2000" b="1" noProof="1">
                <a:solidFill>
                  <a:srgbClr val="FF0000"/>
                </a:solidFill>
                <a:latin typeface="Courier New" pitchFamily="49" charset="0"/>
              </a:rPr>
              <a:t>.xyz</a:t>
            </a:r>
            <a:r>
              <a:rPr lang="en-US" altLang="en-US" sz="2000" b="1" noProof="1">
                <a:solidFill>
                  <a:schemeClr val="tx1"/>
                </a:solidFill>
                <a:latin typeface="Courier New" pitchFamily="49" charset="0"/>
              </a:rPr>
              <a:t>;</a:t>
            </a:r>
          </a:p>
          <a:p>
            <a:pPr algn="l"/>
            <a:r>
              <a:rPr lang="en-US" altLang="en-US" sz="2000" b="1" noProof="1">
                <a:solidFill>
                  <a:schemeClr val="tx1"/>
                </a:solidFill>
                <a:latin typeface="Courier New" pitchFamily="49" charset="0"/>
              </a:rPr>
              <a:t>   return vec4(d2 * q1.w + d1 * q2.w + cross(d1, d2),  </a:t>
            </a:r>
          </a:p>
          <a:p>
            <a:pPr algn="l"/>
            <a:r>
              <a:rPr lang="en-US" altLang="en-US" sz="2000" b="1" noProof="1">
                <a:solidFill>
                  <a:schemeClr val="tx1"/>
                </a:solidFill>
                <a:latin typeface="Courier New" pitchFamily="49" charset="0"/>
              </a:rPr>
              <a:t>               q1.w * q2.w - dot(d1, d2));</a:t>
            </a:r>
          </a:p>
          <a:p>
            <a:pPr algn="l"/>
            <a:r>
              <a:rPr lang="en-US" altLang="en-US" sz="2000" b="1" noProof="1">
                <a:solidFill>
                  <a:schemeClr val="tx1"/>
                </a:solidFill>
                <a:latin typeface="Courier New" pitchFamily="49" charset="0"/>
              </a:rPr>
              <a:t>} </a:t>
            </a:r>
          </a:p>
          <a:p>
            <a:pPr algn="l"/>
            <a:endParaRPr lang="en-US" altLang="en-US" sz="2000" b="1" noProof="1">
              <a:solidFill>
                <a:schemeClr val="tx1"/>
              </a:solidFill>
              <a:latin typeface="Courier New" pitchFamily="49" charset="0"/>
            </a:endParaRPr>
          </a:p>
          <a:p>
            <a:pPr algn="l"/>
            <a:r>
              <a:rPr lang="en-US" altLang="en-US" sz="2000" b="1" noProof="1">
                <a:solidFill>
                  <a:schemeClr val="tx1"/>
                </a:solidFill>
                <a:latin typeface="Courier New" pitchFamily="49" charset="0"/>
              </a:rPr>
              <a:t>void main() {</a:t>
            </a:r>
            <a:r>
              <a:rPr lang="hu-HU" altLang="en-US" sz="2000" b="1" noProof="1">
                <a:solidFill>
                  <a:schemeClr val="tx1"/>
                </a:solidFill>
                <a:latin typeface="Courier New" pitchFamily="49" charset="0"/>
              </a:rPr>
              <a:t> </a:t>
            </a:r>
            <a:r>
              <a:rPr lang="en-US" altLang="en-US" sz="2000" b="1" noProof="1">
                <a:solidFill>
                  <a:schemeClr val="tx1"/>
                </a:solidFill>
                <a:latin typeface="Courier New" pitchFamily="49" charset="0"/>
              </a:rPr>
              <a:t>// vertex shader program</a:t>
            </a:r>
          </a:p>
          <a:p>
            <a:pPr algn="l"/>
            <a:r>
              <a:rPr lang="en-US" altLang="en-US" sz="2000" b="1" noProof="1">
                <a:solidFill>
                  <a:schemeClr val="tx1"/>
                </a:solidFill>
                <a:latin typeface="Courier New" pitchFamily="49" charset="0"/>
              </a:rPr>
              <a:t>  vec4 </a:t>
            </a:r>
            <a:r>
              <a:rPr lang="en-US" altLang="en-US" sz="2000" b="1" noProof="1">
                <a:solidFill>
                  <a:srgbClr val="00B050"/>
                </a:solidFill>
                <a:latin typeface="Courier New" pitchFamily="49" charset="0"/>
              </a:rPr>
              <a:t>qinv = vec4(</a:t>
            </a:r>
            <a:r>
              <a:rPr lang="en-US" altLang="en-US" sz="2000" b="1" noProof="1">
                <a:solidFill>
                  <a:schemeClr val="tx1"/>
                </a:solidFill>
                <a:latin typeface="Courier New" pitchFamily="49" charset="0"/>
              </a:rPr>
              <a:t>-q</a:t>
            </a:r>
            <a:r>
              <a:rPr lang="en-US" altLang="en-US" sz="2000" b="1" noProof="1">
                <a:solidFill>
                  <a:srgbClr val="FF0000"/>
                </a:solidFill>
                <a:latin typeface="Courier New" pitchFamily="49" charset="0"/>
              </a:rPr>
              <a:t>.xyz</a:t>
            </a:r>
            <a:r>
              <a:rPr lang="en-US" altLang="en-US" sz="2000" b="1" noProof="1">
                <a:solidFill>
                  <a:schemeClr val="tx1"/>
                </a:solidFill>
                <a:latin typeface="Courier New" pitchFamily="49" charset="0"/>
              </a:rPr>
              <a:t>,</a:t>
            </a:r>
            <a:r>
              <a:rPr lang="hu-HU" altLang="en-US" sz="2000" b="1" noProof="1">
                <a:solidFill>
                  <a:schemeClr val="tx1"/>
                </a:solidFill>
                <a:latin typeface="Courier New" pitchFamily="49" charset="0"/>
              </a:rPr>
              <a:t> </a:t>
            </a:r>
            <a:r>
              <a:rPr lang="en-US" altLang="en-US" sz="2000" b="1" noProof="1">
                <a:solidFill>
                  <a:schemeClr val="tx1"/>
                </a:solidFill>
                <a:latin typeface="Courier New" pitchFamily="49" charset="0"/>
              </a:rPr>
              <a:t>q.w);	// conjugate</a:t>
            </a:r>
          </a:p>
          <a:p>
            <a:pPr algn="l"/>
            <a:r>
              <a:rPr lang="en-US" altLang="en-US" sz="2000" b="1" noProof="1">
                <a:solidFill>
                  <a:schemeClr val="tx1"/>
                </a:solidFill>
                <a:latin typeface="Courier New" pitchFamily="49" charset="0"/>
              </a:rPr>
              <a:t>  vec3 v = qmul(qmul(q, </a:t>
            </a:r>
            <a:r>
              <a:rPr lang="en-US" altLang="en-US" sz="2000" b="1" noProof="1">
                <a:solidFill>
                  <a:srgbClr val="FF0000"/>
                </a:solidFill>
                <a:latin typeface="Courier New" pitchFamily="49" charset="0"/>
              </a:rPr>
              <a:t>vec4(u, 0)</a:t>
            </a:r>
            <a:r>
              <a:rPr lang="en-US" altLang="en-US" sz="2000" b="1" noProof="1">
                <a:solidFill>
                  <a:schemeClr val="tx1"/>
                </a:solidFill>
                <a:latin typeface="Courier New" pitchFamily="49" charset="0"/>
              </a:rPr>
              <a:t>), qinv)</a:t>
            </a:r>
            <a:r>
              <a:rPr lang="en-US" altLang="en-US" sz="2000" b="1" noProof="1">
                <a:solidFill>
                  <a:srgbClr val="FF0000"/>
                </a:solidFill>
                <a:latin typeface="Courier New" pitchFamily="49" charset="0"/>
              </a:rPr>
              <a:t>.xyz</a:t>
            </a:r>
            <a:r>
              <a:rPr lang="en-US" altLang="en-US" sz="2000" b="1" noProof="1">
                <a:solidFill>
                  <a:schemeClr val="tx1"/>
                </a:solidFill>
                <a:latin typeface="Courier New" pitchFamily="49" charset="0"/>
              </a:rPr>
              <a:t>;</a:t>
            </a:r>
          </a:p>
          <a:p>
            <a:pPr algn="l"/>
            <a:r>
              <a:rPr lang="en-US" altLang="en-US" sz="2000" b="1" noProof="1">
                <a:solidFill>
                  <a:schemeClr val="tx1"/>
                </a:solidFill>
                <a:latin typeface="Courier New" pitchFamily="49" charset="0"/>
              </a:rPr>
              <a:t>  gl_Position = </a:t>
            </a:r>
            <a:r>
              <a:rPr lang="en-US" altLang="en-US" sz="2000" b="1" noProof="1">
                <a:solidFill>
                  <a:srgbClr val="FF0000"/>
                </a:solidFill>
                <a:latin typeface="Courier New" pitchFamily="49" charset="0"/>
              </a:rPr>
              <a:t>vec4(v, 1)</a:t>
            </a:r>
            <a:r>
              <a:rPr lang="en-US" altLang="en-US" sz="2000" b="1" noProof="1">
                <a:solidFill>
                  <a:schemeClr val="tx1"/>
                </a:solidFill>
                <a:latin typeface="Courier New" pitchFamily="49" charset="0"/>
              </a:rPr>
              <a:t>;		</a:t>
            </a:r>
          </a:p>
          <a:p>
            <a:pPr algn="l"/>
            <a:r>
              <a:rPr lang="en-US" altLang="en-US" sz="2000" b="1" noProof="1">
                <a:solidFill>
                  <a:schemeClr val="tx1"/>
                </a:solidFill>
                <a:latin typeface="Courier New" pitchFamily="49" charset="0"/>
              </a:rPr>
              <a:t>}</a:t>
            </a:r>
          </a:p>
        </p:txBody>
      </p:sp>
      <p:sp>
        <p:nvSpPr>
          <p:cNvPr id="5" name="Akciógomb: Tovább vagy Következő 4">
            <a:hlinkClick r:id="rId3" action="ppaction://hlinkfile" highlightClick="1"/>
          </p:cNvPr>
          <p:cNvSpPr/>
          <p:nvPr/>
        </p:nvSpPr>
        <p:spPr>
          <a:xfrm>
            <a:off x="9833288" y="5625244"/>
            <a:ext cx="558062" cy="61011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églalap 5"/>
              <p:cNvSpPr/>
              <p:nvPr/>
            </p:nvSpPr>
            <p:spPr>
              <a:xfrm>
                <a:off x="4483055" y="1344572"/>
                <a:ext cx="6120680" cy="400110"/>
              </a:xfrm>
              <a:prstGeom prst="rect">
                <a:avLst/>
              </a:prstGeom>
              <a:solidFill>
                <a:schemeClr val="bg1">
                  <a:lumMod val="95000"/>
                </a:schemeClr>
              </a:solidFill>
              <a:ln>
                <a:solidFill>
                  <a:schemeClr val="tx1"/>
                </a:solidFill>
              </a:ln>
            </p:spPr>
            <p:txBody>
              <a:bodyPr wrap="square">
                <a:spAutoFit/>
              </a:bodyPr>
              <a:lstStyle/>
              <a:p>
                <a:pPr algn="l"/>
                <a14:m>
                  <m:oMathPara xmlns:m="http://schemas.openxmlformats.org/officeDocument/2006/math">
                    <m:oMathParaPr>
                      <m:jc m:val="centerGroup"/>
                    </m:oMathParaPr>
                    <m:oMath xmlns:m="http://schemas.openxmlformats.org/officeDocument/2006/math">
                      <m:r>
                        <a:rPr lang="en-US" altLang="en-US" sz="2000" i="1" noProof="1">
                          <a:latin typeface="Cambria Math"/>
                          <a:cs typeface="Times New Roman" panose="02020603050405020304" pitchFamily="18" charset="0"/>
                        </a:rPr>
                        <m:t>[</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rPr>
                        <m:t>,</m:t>
                      </m:r>
                      <m:r>
                        <a:rPr lang="en-US" altLang="en-US" sz="2000" b="1" i="1" noProof="1">
                          <a:latin typeface="Cambria Math"/>
                          <a:cs typeface="Times New Roman" panose="02020603050405020304" pitchFamily="18" charset="0"/>
                        </a:rPr>
                        <m:t>𝒅</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rPr>
                        <m:t>]</m:t>
                      </m:r>
                      <m:r>
                        <a:rPr lang="en-US" altLang="en-US" sz="2000" i="1" noProof="1">
                          <a:latin typeface="Cambria Math"/>
                          <a:cs typeface="Times New Roman" panose="02020603050405020304" pitchFamily="18" charset="0"/>
                          <a:sym typeface="Symbol"/>
                        </a:rPr>
                        <m:t>[</m:t>
                      </m:r>
                      <m:r>
                        <a:rPr lang="en-US" altLang="en-US" sz="2000" i="1" noProof="1">
                          <a:latin typeface="Cambria Math"/>
                          <a:cs typeface="Times New Roman" panose="02020603050405020304" pitchFamily="18" charset="0"/>
                          <a:sym typeface="Symbol"/>
                        </a:rPr>
                        <m:t>𝑠</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 = [</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sym typeface="Symbol"/>
                        </a:rPr>
                        <m:t>𝑠</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rPr>
                        <m:t>𝒅</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 </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2</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oMath>
                  </m:oMathPara>
                </a14:m>
                <a:endParaRPr lang="en-US" altLang="en-US" sz="2000" noProof="1">
                  <a:cs typeface="Times New Roman" panose="02020603050405020304" pitchFamily="18" charset="0"/>
                </a:endParaRPr>
              </a:p>
            </p:txBody>
          </p:sp>
        </mc:Choice>
        <mc:Fallback xmlns="">
          <p:sp>
            <p:nvSpPr>
              <p:cNvPr id="6" name="Téglalap 5"/>
              <p:cNvSpPr>
                <a:spLocks noRot="1" noChangeAspect="1" noMove="1" noResize="1" noEditPoints="1" noAdjustHandles="1" noChangeArrowheads="1" noChangeShapeType="1" noTextEdit="1"/>
              </p:cNvSpPr>
              <p:nvPr/>
            </p:nvSpPr>
            <p:spPr>
              <a:xfrm>
                <a:off x="4483055" y="1344572"/>
                <a:ext cx="6120680" cy="400110"/>
              </a:xfrm>
              <a:prstGeom prst="rect">
                <a:avLst/>
              </a:prstGeom>
              <a:blipFill>
                <a:blip r:embed="rId4"/>
                <a:stretch>
                  <a:fillRect l="-199" r="-298" b="-14925"/>
                </a:stretch>
              </a:blipFill>
              <a:ln>
                <a:solidFill>
                  <a:schemeClr val="tx1"/>
                </a:solidFill>
              </a:ln>
            </p:spPr>
            <p:txBody>
              <a:bodyPr/>
              <a:lstStyle/>
              <a:p>
                <a:r>
                  <a:rPr lang="hu-HU">
                    <a:noFill/>
                  </a:rPr>
                  <a:t> </a:t>
                </a:r>
              </a:p>
            </p:txBody>
          </p:sp>
        </mc:Fallback>
      </mc:AlternateContent>
    </p:spTree>
    <p:extLst>
      <p:ext uri="{BB962C8B-B14F-4D97-AF65-F5344CB8AC3E}">
        <p14:creationId xmlns:p14="http://schemas.microsoft.com/office/powerpoint/2010/main" val="1472646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cím 7"/>
          <p:cNvSpPr>
            <a:spLocks noGrp="1"/>
          </p:cNvSpPr>
          <p:nvPr>
            <p:ph type="subTitle" idx="1"/>
          </p:nvPr>
        </p:nvSpPr>
        <p:spPr>
          <a:xfrm>
            <a:off x="1823525" y="3429000"/>
            <a:ext cx="8534400" cy="1752600"/>
          </a:xfrm>
        </p:spPr>
        <p:txBody>
          <a:bodyPr/>
          <a:lstStyle/>
          <a:p>
            <a:r>
              <a:rPr lang="hu-HU" altLang="en-US" dirty="0" err="1"/>
              <a:t>Szirmay-Kalos</a:t>
            </a:r>
            <a:r>
              <a:rPr lang="hu-HU" altLang="en-US" dirty="0"/>
              <a:t> </a:t>
            </a:r>
            <a:r>
              <a:rPr lang="hu-HU" altLang="en-US" dirty="0" smtClean="0"/>
              <a:t>László</a:t>
            </a:r>
            <a:endParaRPr lang="hu-HU" altLang="en-US" dirty="0"/>
          </a:p>
        </p:txBody>
      </p:sp>
      <p:sp>
        <p:nvSpPr>
          <p:cNvPr id="7" name="Cím 6"/>
          <p:cNvSpPr>
            <a:spLocks noGrp="1"/>
          </p:cNvSpPr>
          <p:nvPr>
            <p:ph type="ctrTitle"/>
          </p:nvPr>
        </p:nvSpPr>
        <p:spPr/>
        <p:txBody>
          <a:bodyPr>
            <a:normAutofit/>
          </a:bodyPr>
          <a:lstStyle/>
          <a:p>
            <a:r>
              <a:rPr lang="hu-HU" sz="5400" b="1" dirty="0" smtClean="0">
                <a:solidFill>
                  <a:srgbClr val="FF0000"/>
                </a:solidFill>
              </a:rPr>
              <a:t>Automatikus deriválás</a:t>
            </a:r>
            <a:endParaRPr lang="en-US" sz="5400" dirty="0"/>
          </a:p>
        </p:txBody>
      </p:sp>
      <p:sp>
        <p:nvSpPr>
          <p:cNvPr id="6" name="Szövegdoboz 5"/>
          <p:cNvSpPr txBox="1"/>
          <p:nvPr/>
        </p:nvSpPr>
        <p:spPr>
          <a:xfrm>
            <a:off x="287357" y="260648"/>
            <a:ext cx="3168351" cy="1077026"/>
          </a:xfrm>
          <a:prstGeom prst="rect">
            <a:avLst/>
          </a:prstGeom>
          <a:noFill/>
          <a:ln>
            <a:solidFill>
              <a:schemeClr val="tx1"/>
            </a:solidFill>
          </a:ln>
        </p:spPr>
        <p:txBody>
          <a:bodyPr wrap="square" rtlCol="0">
            <a:spAutoFit/>
          </a:bodyPr>
          <a:lstStyle/>
          <a:p>
            <a:pPr algn="l"/>
            <a:r>
              <a:rPr lang="en-US" sz="2133" i="1" dirty="0">
                <a:latin typeface="+mn-lt"/>
              </a:rPr>
              <a:t>“</a:t>
            </a:r>
            <a:r>
              <a:rPr lang="hu-HU" sz="2133" i="1" dirty="0" err="1">
                <a:latin typeface="+mn-lt"/>
              </a:rPr>
              <a:t>Navigare</a:t>
            </a:r>
            <a:r>
              <a:rPr lang="hu-HU" sz="2133" i="1" dirty="0">
                <a:latin typeface="+mn-lt"/>
              </a:rPr>
              <a:t> </a:t>
            </a:r>
            <a:r>
              <a:rPr lang="it-IT" sz="2133" i="1" dirty="0">
                <a:latin typeface="+mn-lt"/>
              </a:rPr>
              <a:t>necesse est,</a:t>
            </a:r>
            <a:r>
              <a:rPr lang="hu-HU" sz="2133" i="1" dirty="0">
                <a:latin typeface="+mn-lt"/>
              </a:rPr>
              <a:t> </a:t>
            </a:r>
          </a:p>
          <a:p>
            <a:pPr algn="l"/>
            <a:r>
              <a:rPr lang="it-IT" sz="2133" i="1" dirty="0">
                <a:latin typeface="+mn-lt"/>
              </a:rPr>
              <a:t>vivere non est necesse</a:t>
            </a:r>
            <a:r>
              <a:rPr lang="en-US" sz="2133" i="1" dirty="0">
                <a:latin typeface="+mn-lt"/>
              </a:rPr>
              <a:t>.” </a:t>
            </a:r>
            <a:r>
              <a:rPr lang="hu-HU" sz="2133" i="1" dirty="0" err="1">
                <a:latin typeface="+mn-lt"/>
              </a:rPr>
              <a:t>Cnaeus</a:t>
            </a:r>
            <a:r>
              <a:rPr lang="hu-HU" sz="2133" i="1" dirty="0">
                <a:latin typeface="+mn-lt"/>
              </a:rPr>
              <a:t> Pompeius Magnus</a:t>
            </a:r>
            <a:endParaRPr lang="en-US" sz="2133" i="1" dirty="0">
              <a:latin typeface="+mn-lt"/>
            </a:endParaRPr>
          </a:p>
        </p:txBody>
      </p:sp>
      <p:pic>
        <p:nvPicPr>
          <p:cNvPr id="2" name="pathanimati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344139" y="4172790"/>
            <a:ext cx="4752528" cy="2608037"/>
          </a:xfrm>
          <a:prstGeom prst="rect">
            <a:avLst/>
          </a:prstGeom>
        </p:spPr>
      </p:pic>
    </p:spTree>
    <p:extLst>
      <p:ext uri="{BB962C8B-B14F-4D97-AF65-F5344CB8AC3E}">
        <p14:creationId xmlns:p14="http://schemas.microsoft.com/office/powerpoint/2010/main" val="591557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6" descr="http://upload.wikimedia.org/wikipedia/commons/9/9f/Torus_illustration.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2000" contrast="34000"/>
                    </a14:imgEffect>
                  </a14:imgLayer>
                </a14:imgProps>
              </a:ext>
              <a:ext uri="{28A0092B-C50C-407E-A947-70E740481C1C}">
                <a14:useLocalDpi xmlns:a14="http://schemas.microsoft.com/office/drawing/2010/main" val="0"/>
              </a:ext>
            </a:extLst>
          </a:blip>
          <a:srcRect/>
          <a:stretch>
            <a:fillRect/>
          </a:stretch>
        </p:blipFill>
        <p:spPr bwMode="auto">
          <a:xfrm>
            <a:off x="9098331" y="1817859"/>
            <a:ext cx="2809899" cy="1391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lstStyle/>
          <a:p>
            <a:r>
              <a:rPr lang="en-US" dirty="0" err="1" smtClean="0">
                <a:solidFill>
                  <a:srgbClr val="FF0000"/>
                </a:solidFill>
              </a:rPr>
              <a:t>Inverz</a:t>
            </a:r>
            <a:r>
              <a:rPr lang="en-US" dirty="0" smtClean="0">
                <a:solidFill>
                  <a:srgbClr val="FF0000"/>
                </a:solidFill>
              </a:rPr>
              <a:t> </a:t>
            </a:r>
            <a:r>
              <a:rPr lang="en-US" dirty="0" err="1" smtClean="0">
                <a:solidFill>
                  <a:srgbClr val="FF0000"/>
                </a:solidFill>
              </a:rPr>
              <a:t>feladatok</a:t>
            </a:r>
            <a:endParaRPr lang="en-US" dirty="0">
              <a:solidFill>
                <a:srgbClr val="FF0000"/>
              </a:solidFill>
            </a:endParaRPr>
          </a:p>
        </p:txBody>
      </p:sp>
      <p:sp>
        <p:nvSpPr>
          <p:cNvPr id="5" name="Oval 4"/>
          <p:cNvSpPr>
            <a:spLocks noChangeArrowheads="1"/>
          </p:cNvSpPr>
          <p:nvPr/>
        </p:nvSpPr>
        <p:spPr bwMode="auto">
          <a:xfrm>
            <a:off x="5808193" y="2726025"/>
            <a:ext cx="2726267" cy="943793"/>
          </a:xfrm>
          <a:prstGeom prst="ellipse">
            <a:avLst/>
          </a:prstGeom>
          <a:noFill/>
          <a:ln w="1269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20651" tIns="59267" rIns="120651" bIns="59267"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en-US" sz="2667" dirty="0">
                <a:latin typeface="+mn-lt"/>
              </a:rPr>
              <a:t>gépi látás</a:t>
            </a:r>
          </a:p>
        </p:txBody>
      </p:sp>
      <p:sp>
        <p:nvSpPr>
          <p:cNvPr id="6" name="Line 5"/>
          <p:cNvSpPr>
            <a:spLocks noChangeShapeType="1"/>
          </p:cNvSpPr>
          <p:nvPr/>
        </p:nvSpPr>
        <p:spPr bwMode="auto">
          <a:xfrm flipH="1" flipV="1">
            <a:off x="4826491" y="3004044"/>
            <a:ext cx="946149" cy="224907"/>
          </a:xfrm>
          <a:prstGeom prst="line">
            <a:avLst/>
          </a:prstGeom>
          <a:noFill/>
          <a:ln w="761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667">
              <a:latin typeface="+mn-lt"/>
            </a:endParaRPr>
          </a:p>
        </p:txBody>
      </p:sp>
      <p:sp>
        <p:nvSpPr>
          <p:cNvPr id="8" name="Line 8"/>
          <p:cNvSpPr>
            <a:spLocks noChangeShapeType="1"/>
          </p:cNvSpPr>
          <p:nvPr/>
        </p:nvSpPr>
        <p:spPr bwMode="auto">
          <a:xfrm flipV="1">
            <a:off x="4826491" y="1950444"/>
            <a:ext cx="946149" cy="395089"/>
          </a:xfrm>
          <a:prstGeom prst="line">
            <a:avLst/>
          </a:prstGeom>
          <a:noFill/>
          <a:ln w="761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667">
              <a:latin typeface="+mn-lt"/>
            </a:endParaRPr>
          </a:p>
        </p:txBody>
      </p:sp>
      <p:sp>
        <p:nvSpPr>
          <p:cNvPr id="9" name="Oval 9"/>
          <p:cNvSpPr>
            <a:spLocks noChangeArrowheads="1"/>
          </p:cNvSpPr>
          <p:nvPr/>
        </p:nvSpPr>
        <p:spPr bwMode="auto">
          <a:xfrm>
            <a:off x="5772640" y="1473574"/>
            <a:ext cx="2726267" cy="1000324"/>
          </a:xfrm>
          <a:prstGeom prst="ellipse">
            <a:avLst/>
          </a:prstGeom>
          <a:noFill/>
          <a:ln w="1269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20651" tIns="59267" rIns="120651" bIns="59267"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en-US" sz="2667" dirty="0">
                <a:latin typeface="+mn-lt"/>
              </a:rPr>
              <a:t>képszintézis</a:t>
            </a:r>
          </a:p>
        </p:txBody>
      </p:sp>
      <p:sp>
        <p:nvSpPr>
          <p:cNvPr id="10" name="Line 10"/>
          <p:cNvSpPr>
            <a:spLocks noChangeShapeType="1"/>
          </p:cNvSpPr>
          <p:nvPr/>
        </p:nvSpPr>
        <p:spPr bwMode="auto">
          <a:xfrm flipH="1">
            <a:off x="8456573" y="2777333"/>
            <a:ext cx="787400" cy="490537"/>
          </a:xfrm>
          <a:prstGeom prst="line">
            <a:avLst/>
          </a:prstGeom>
          <a:noFill/>
          <a:ln w="761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667">
              <a:latin typeface="+mn-lt"/>
            </a:endParaRPr>
          </a:p>
        </p:txBody>
      </p:sp>
      <p:sp>
        <p:nvSpPr>
          <p:cNvPr id="11" name="Line 15"/>
          <p:cNvSpPr>
            <a:spLocks noChangeShapeType="1"/>
          </p:cNvSpPr>
          <p:nvPr/>
        </p:nvSpPr>
        <p:spPr bwMode="auto">
          <a:xfrm>
            <a:off x="8475624" y="1985169"/>
            <a:ext cx="768349" cy="360363"/>
          </a:xfrm>
          <a:prstGeom prst="line">
            <a:avLst/>
          </a:prstGeom>
          <a:noFill/>
          <a:ln w="761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667">
              <a:latin typeface="+mn-lt"/>
            </a:endParaRPr>
          </a:p>
        </p:txBody>
      </p:sp>
      <p:sp>
        <p:nvSpPr>
          <p:cNvPr id="12" name="Rectangle 16"/>
          <p:cNvSpPr>
            <a:spLocks noChangeArrowheads="1"/>
          </p:cNvSpPr>
          <p:nvPr/>
        </p:nvSpPr>
        <p:spPr bwMode="auto">
          <a:xfrm>
            <a:off x="10017492" y="1124744"/>
            <a:ext cx="773675" cy="53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120651" tIns="59267" rIns="120651" bIns="59267">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en-US" sz="2667" i="1" u="sng" dirty="0">
                <a:latin typeface="+mn-lt"/>
              </a:rPr>
              <a:t>Kép</a:t>
            </a:r>
          </a:p>
        </p:txBody>
      </p:sp>
      <p:sp>
        <p:nvSpPr>
          <p:cNvPr id="13" name="Rectangle 18"/>
          <p:cNvSpPr>
            <a:spLocks noChangeArrowheads="1"/>
          </p:cNvSpPr>
          <p:nvPr/>
        </p:nvSpPr>
        <p:spPr bwMode="auto">
          <a:xfrm>
            <a:off x="624264" y="1349688"/>
            <a:ext cx="3246083" cy="53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120651" tIns="59267" rIns="120651" bIns="59267">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algn="l"/>
            <a:r>
              <a:rPr lang="hu-HU" altLang="en-US" sz="2667" i="1" u="sng" dirty="0">
                <a:latin typeface="+mn-lt"/>
              </a:rPr>
              <a:t>Virtuális világ modell</a:t>
            </a:r>
          </a:p>
        </p:txBody>
      </p:sp>
      <p:sp>
        <p:nvSpPr>
          <p:cNvPr id="23" name="Szövegdoboz 19"/>
          <p:cNvSpPr txBox="1">
            <a:spLocks noChangeArrowheads="1"/>
          </p:cNvSpPr>
          <p:nvPr/>
        </p:nvSpPr>
        <p:spPr bwMode="auto">
          <a:xfrm>
            <a:off x="383368" y="3826703"/>
            <a:ext cx="110035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algn="l"/>
            <a:r>
              <a:rPr lang="hu-HU" altLang="en-US" sz="3200" u="sng" dirty="0">
                <a:latin typeface="+mn-lt"/>
              </a:rPr>
              <a:t>Függvény inverz</a:t>
            </a:r>
          </a:p>
        </p:txBody>
      </p:sp>
      <mc:AlternateContent xmlns:mc="http://schemas.openxmlformats.org/markup-compatibility/2006" xmlns:a14="http://schemas.microsoft.com/office/drawing/2010/main">
        <mc:Choice Requires="a14">
          <p:sp>
            <p:nvSpPr>
              <p:cNvPr id="3" name="Szövegdoboz 2"/>
              <p:cNvSpPr txBox="1"/>
              <p:nvPr/>
            </p:nvSpPr>
            <p:spPr>
              <a:xfrm>
                <a:off x="90402" y="4535865"/>
                <a:ext cx="1819537" cy="913199"/>
              </a:xfrm>
              <a:prstGeom prst="rect">
                <a:avLst/>
              </a:prstGeom>
              <a:noFill/>
            </p:spPr>
            <p:txBody>
              <a:bodyPr wrap="none" rtlCol="0">
                <a:spAutoFit/>
              </a:bodyPr>
              <a:lstStyle/>
              <a:p>
                <a:pPr algn="l"/>
                <a14:m>
                  <m:oMathPara xmlns:m="http://schemas.openxmlformats.org/officeDocument/2006/math">
                    <m:oMathParaPr>
                      <m:jc m:val="center"/>
                    </m:oMathParaPr>
                    <m:oMath xmlns:m="http://schemas.openxmlformats.org/officeDocument/2006/math">
                      <m:r>
                        <a:rPr lang="hu-HU" sz="2667" i="1">
                          <a:latin typeface="Cambria Math"/>
                        </a:rPr>
                        <m:t>𝑓</m:t>
                      </m:r>
                      <m:d>
                        <m:dPr>
                          <m:ctrlPr>
                            <a:rPr lang="hu-HU" sz="2667" i="1">
                              <a:latin typeface="Cambria Math"/>
                            </a:rPr>
                          </m:ctrlPr>
                        </m:dPr>
                        <m:e>
                          <m:r>
                            <a:rPr lang="hu-HU" sz="2667" i="1">
                              <a:latin typeface="Cambria Math"/>
                              <a:ea typeface="Cambria Math"/>
                            </a:rPr>
                            <m:t>∙</m:t>
                          </m:r>
                        </m:e>
                      </m:d>
                      <m:r>
                        <a:rPr lang="hu-HU" sz="2667">
                          <a:latin typeface="Cambria Math"/>
                          <a:ea typeface="Cambria Math"/>
                        </a:rPr>
                        <m:t>:</m:t>
                      </m:r>
                    </m:oMath>
                  </m:oMathPara>
                </a14:m>
                <a:endParaRPr lang="hu-HU" sz="2667" dirty="0">
                  <a:latin typeface="+mn-lt"/>
                  <a:ea typeface="Cambria Math"/>
                </a:endParaRPr>
              </a:p>
              <a:p>
                <a:pPr algn="l"/>
                <a:r>
                  <a:rPr lang="hu-HU" sz="2667" dirty="0">
                    <a:latin typeface="+mn-lt"/>
                  </a:rPr>
                  <a:t>képszintézis</a:t>
                </a:r>
                <a:endParaRPr lang="en-US" sz="2667" dirty="0">
                  <a:latin typeface="+mn-lt"/>
                </a:endParaRPr>
              </a:p>
            </p:txBody>
          </p:sp>
        </mc:Choice>
        <mc:Fallback xmlns="">
          <p:sp>
            <p:nvSpPr>
              <p:cNvPr id="3" name="Szövegdoboz 2"/>
              <p:cNvSpPr txBox="1">
                <a:spLocks noRot="1" noChangeAspect="1" noMove="1" noResize="1" noEditPoints="1" noAdjustHandles="1" noChangeArrowheads="1" noChangeShapeType="1" noTextEdit="1"/>
              </p:cNvSpPr>
              <p:nvPr/>
            </p:nvSpPr>
            <p:spPr>
              <a:xfrm>
                <a:off x="90402" y="4535865"/>
                <a:ext cx="1819537" cy="913199"/>
              </a:xfrm>
              <a:prstGeom prst="rect">
                <a:avLst/>
              </a:prstGeom>
              <a:blipFill>
                <a:blip r:embed="rId5"/>
                <a:stretch>
                  <a:fillRect l="-6376" r="-6040" b="-1733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2" name="Szövegdoboz 41"/>
              <p:cNvSpPr txBox="1"/>
              <p:nvPr/>
            </p:nvSpPr>
            <p:spPr>
              <a:xfrm>
                <a:off x="3803615" y="5643045"/>
                <a:ext cx="1144865" cy="913199"/>
              </a:xfrm>
              <a:prstGeom prst="rect">
                <a:avLst/>
              </a:prstGeom>
              <a:noFill/>
            </p:spPr>
            <p:txBody>
              <a:bodyPr wrap="none" rtlCol="0">
                <a:spAutoFit/>
              </a:bodyPr>
              <a:lstStyle/>
              <a:p>
                <a:pPr algn="l"/>
                <a14:m>
                  <m:oMathPara xmlns:m="http://schemas.openxmlformats.org/officeDocument/2006/math">
                    <m:oMathParaPr>
                      <m:jc m:val="center"/>
                    </m:oMathParaPr>
                    <m:oMath xmlns:m="http://schemas.openxmlformats.org/officeDocument/2006/math">
                      <m:r>
                        <a:rPr lang="hu-HU" sz="2667" i="1">
                          <a:latin typeface="Cambria Math"/>
                        </a:rPr>
                        <m:t>𝑥</m:t>
                      </m:r>
                      <m:r>
                        <a:rPr lang="hu-HU" sz="2667" i="1">
                          <a:latin typeface="Cambria Math"/>
                        </a:rPr>
                        <m:t>:</m:t>
                      </m:r>
                    </m:oMath>
                  </m:oMathPara>
                </a14:m>
                <a:endParaRPr lang="en-US" sz="2667" dirty="0">
                  <a:latin typeface="+mn-lt"/>
                </a:endParaRPr>
              </a:p>
              <a:p>
                <a:pPr algn="l"/>
                <a:r>
                  <a:rPr lang="en-US" sz="2667" dirty="0" err="1">
                    <a:latin typeface="+mn-lt"/>
                  </a:rPr>
                  <a:t>modell</a:t>
                </a:r>
                <a:endParaRPr lang="en-US" sz="2667" dirty="0">
                  <a:latin typeface="+mn-lt"/>
                </a:endParaRPr>
              </a:p>
            </p:txBody>
          </p:sp>
        </mc:Choice>
        <mc:Fallback xmlns="">
          <p:sp>
            <p:nvSpPr>
              <p:cNvPr id="42" name="Szövegdoboz 41"/>
              <p:cNvSpPr txBox="1">
                <a:spLocks noRot="1" noChangeAspect="1" noMove="1" noResize="1" noEditPoints="1" noAdjustHandles="1" noChangeArrowheads="1" noChangeShapeType="1" noTextEdit="1"/>
              </p:cNvSpPr>
              <p:nvPr/>
            </p:nvSpPr>
            <p:spPr>
              <a:xfrm>
                <a:off x="3803615" y="5643045"/>
                <a:ext cx="1144865" cy="913199"/>
              </a:xfrm>
              <a:prstGeom prst="rect">
                <a:avLst/>
              </a:prstGeom>
              <a:blipFill>
                <a:blip r:embed="rId6"/>
                <a:stretch>
                  <a:fillRect l="-10106" r="-10106" b="-1745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Téglalap 3"/>
              <p:cNvSpPr/>
              <p:nvPr/>
            </p:nvSpPr>
            <p:spPr>
              <a:xfrm>
                <a:off x="2624405" y="4447307"/>
                <a:ext cx="1861827" cy="10081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667" i="1">
                          <a:solidFill>
                            <a:schemeClr val="tx1"/>
                          </a:solidFill>
                          <a:latin typeface="Cambria Math"/>
                        </a:rPr>
                        <m:t>𝑦</m:t>
                      </m:r>
                      <m:r>
                        <a:rPr lang="en-US" sz="2667" i="1">
                          <a:solidFill>
                            <a:schemeClr val="tx1"/>
                          </a:solidFill>
                          <a:latin typeface="Cambria Math"/>
                        </a:rPr>
                        <m:t>=</m:t>
                      </m:r>
                      <m:r>
                        <a:rPr lang="hu-HU" sz="2667" i="1">
                          <a:solidFill>
                            <a:schemeClr val="tx1"/>
                          </a:solidFill>
                          <a:latin typeface="Cambria Math"/>
                        </a:rPr>
                        <m:t>𝑓</m:t>
                      </m:r>
                      <m:r>
                        <a:rPr lang="hu-HU" sz="2667" i="1">
                          <a:solidFill>
                            <a:schemeClr val="tx1"/>
                          </a:solidFill>
                          <a:latin typeface="Cambria Math"/>
                        </a:rPr>
                        <m:t>(</m:t>
                      </m:r>
                      <m:r>
                        <a:rPr lang="en-US" sz="2667" i="1">
                          <a:solidFill>
                            <a:schemeClr val="tx1"/>
                          </a:solidFill>
                          <a:latin typeface="Cambria Math"/>
                        </a:rPr>
                        <m:t>𝑥</m:t>
                      </m:r>
                      <m:r>
                        <a:rPr lang="hu-HU" sz="2667" i="1">
                          <a:solidFill>
                            <a:schemeClr val="tx1"/>
                          </a:solidFill>
                          <a:latin typeface="Cambria Math"/>
                          <a:ea typeface="Cambria Math"/>
                        </a:rPr>
                        <m:t>)</m:t>
                      </m:r>
                    </m:oMath>
                  </m:oMathPara>
                </a14:m>
                <a:endParaRPr lang="en-US" sz="2667" dirty="0">
                  <a:solidFill>
                    <a:schemeClr val="tx1"/>
                  </a:solidFill>
                </a:endParaRPr>
              </a:p>
            </p:txBody>
          </p:sp>
        </mc:Choice>
        <mc:Fallback xmlns="">
          <p:sp>
            <p:nvSpPr>
              <p:cNvPr id="4" name="Téglalap 3"/>
              <p:cNvSpPr>
                <a:spLocks noRot="1" noChangeAspect="1" noMove="1" noResize="1" noEditPoints="1" noAdjustHandles="1" noChangeArrowheads="1" noChangeShapeType="1" noTextEdit="1"/>
              </p:cNvSpPr>
              <p:nvPr/>
            </p:nvSpPr>
            <p:spPr>
              <a:xfrm>
                <a:off x="2624405" y="4447307"/>
                <a:ext cx="1861827" cy="1008112"/>
              </a:xfrm>
              <a:prstGeom prst="rect">
                <a:avLst/>
              </a:prstGeom>
              <a:blipFill>
                <a:blip r:embed="rId7"/>
                <a:stretch>
                  <a:fillRect/>
                </a:stretch>
              </a:blipFill>
            </p:spPr>
            <p:txBody>
              <a:bodyPr/>
              <a:lstStyle/>
              <a:p>
                <a:r>
                  <a:rPr lang="hu-HU">
                    <a:noFill/>
                  </a:rPr>
                  <a:t> </a:t>
                </a:r>
              </a:p>
            </p:txBody>
          </p:sp>
        </mc:Fallback>
      </mc:AlternateContent>
      <p:cxnSp>
        <p:nvCxnSpPr>
          <p:cNvPr id="16" name="Egyenes összekötő nyíllal 15"/>
          <p:cNvCxnSpPr>
            <a:endCxn id="4" idx="1"/>
          </p:cNvCxnSpPr>
          <p:nvPr/>
        </p:nvCxnSpPr>
        <p:spPr>
          <a:xfrm>
            <a:off x="1658243" y="4951363"/>
            <a:ext cx="966163"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Egyenes összekötő nyíllal 46"/>
          <p:cNvCxnSpPr/>
          <p:nvPr/>
        </p:nvCxnSpPr>
        <p:spPr>
          <a:xfrm>
            <a:off x="4486232" y="4951363"/>
            <a:ext cx="1021123"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Egyenes összekötő nyíllal 49"/>
          <p:cNvCxnSpPr/>
          <p:nvPr/>
        </p:nvCxnSpPr>
        <p:spPr>
          <a:xfrm flipV="1">
            <a:off x="3555319" y="5465315"/>
            <a:ext cx="0" cy="75034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Szövegdoboz 72"/>
              <p:cNvSpPr txBox="1"/>
              <p:nvPr/>
            </p:nvSpPr>
            <p:spPr>
              <a:xfrm>
                <a:off x="5599215" y="4553665"/>
                <a:ext cx="768672" cy="913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a:rPr>
                        <m:t>𝑦</m:t>
                      </m:r>
                      <m:r>
                        <a:rPr lang="hu-HU" sz="2667" i="1">
                          <a:latin typeface="Cambria Math"/>
                        </a:rPr>
                        <m:t>:</m:t>
                      </m:r>
                    </m:oMath>
                  </m:oMathPara>
                </a14:m>
                <a:endParaRPr lang="en-US" sz="2667" dirty="0">
                  <a:latin typeface="+mn-lt"/>
                </a:endParaRPr>
              </a:p>
              <a:p>
                <a:r>
                  <a:rPr lang="en-US" sz="2667" dirty="0">
                    <a:latin typeface="+mn-lt"/>
                  </a:rPr>
                  <a:t>k</a:t>
                </a:r>
                <a:r>
                  <a:rPr lang="hu-HU" sz="2667" dirty="0">
                    <a:latin typeface="+mn-lt"/>
                  </a:rPr>
                  <a:t>ép</a:t>
                </a:r>
                <a:endParaRPr lang="en-US" sz="2667" dirty="0">
                  <a:latin typeface="+mn-lt"/>
                </a:endParaRPr>
              </a:p>
            </p:txBody>
          </p:sp>
        </mc:Choice>
        <mc:Fallback xmlns="">
          <p:sp>
            <p:nvSpPr>
              <p:cNvPr id="73" name="Szövegdoboz 72"/>
              <p:cNvSpPr txBox="1">
                <a:spLocks noRot="1" noChangeAspect="1" noMove="1" noResize="1" noEditPoints="1" noAdjustHandles="1" noChangeArrowheads="1" noChangeShapeType="1" noTextEdit="1"/>
              </p:cNvSpPr>
              <p:nvPr/>
            </p:nvSpPr>
            <p:spPr>
              <a:xfrm>
                <a:off x="5599215" y="4553665"/>
                <a:ext cx="768672" cy="913199"/>
              </a:xfrm>
              <a:prstGeom prst="rect">
                <a:avLst/>
              </a:prstGeom>
              <a:blipFill>
                <a:blip r:embed="rId8"/>
                <a:stretch>
                  <a:fillRect l="-15079" r="-2381" b="-16667"/>
                </a:stretch>
              </a:blipFill>
            </p:spPr>
            <p:txBody>
              <a:bodyPr/>
              <a:lstStyle/>
              <a:p>
                <a:r>
                  <a:rPr lang="hu-HU">
                    <a:noFill/>
                  </a:rPr>
                  <a:t> </a:t>
                </a:r>
              </a:p>
            </p:txBody>
          </p:sp>
        </mc:Fallback>
      </mc:AlternateContent>
      <p:cxnSp>
        <p:nvCxnSpPr>
          <p:cNvPr id="81" name="Egyenes összekötő nyíllal 80"/>
          <p:cNvCxnSpPr>
            <a:stCxn id="73" idx="1"/>
          </p:cNvCxnSpPr>
          <p:nvPr/>
        </p:nvCxnSpPr>
        <p:spPr>
          <a:xfrm flipH="1" flipV="1">
            <a:off x="4464198" y="4969164"/>
            <a:ext cx="1135017" cy="5642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Egyenes összekötő nyíllal 81"/>
          <p:cNvCxnSpPr/>
          <p:nvPr/>
        </p:nvCxnSpPr>
        <p:spPr>
          <a:xfrm>
            <a:off x="3555319" y="5544901"/>
            <a:ext cx="0" cy="823159"/>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Egyenes összekötő nyíllal 3"/>
          <p:cNvCxnSpPr>
            <a:cxnSpLocks noChangeShapeType="1"/>
          </p:cNvCxnSpPr>
          <p:nvPr/>
        </p:nvCxnSpPr>
        <p:spPr bwMode="auto">
          <a:xfrm flipV="1">
            <a:off x="6835137" y="3977544"/>
            <a:ext cx="2116" cy="2266717"/>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7" name="Egyenes összekötő nyíllal 4"/>
          <p:cNvCxnSpPr>
            <a:cxnSpLocks noChangeShapeType="1"/>
          </p:cNvCxnSpPr>
          <p:nvPr/>
        </p:nvCxnSpPr>
        <p:spPr bwMode="auto">
          <a:xfrm>
            <a:off x="6837253" y="6242673"/>
            <a:ext cx="5224785" cy="26987"/>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8" name="Szabadkézi sokszög 17"/>
          <p:cNvSpPr>
            <a:spLocks/>
          </p:cNvSpPr>
          <p:nvPr/>
        </p:nvSpPr>
        <p:spPr bwMode="auto">
          <a:xfrm>
            <a:off x="6561099" y="4057726"/>
            <a:ext cx="4597400" cy="1712895"/>
          </a:xfrm>
          <a:custGeom>
            <a:avLst/>
            <a:gdLst>
              <a:gd name="T0" fmla="*/ 0 w 3447393"/>
              <a:gd name="T1" fmla="*/ 325998 h 2399863"/>
              <a:gd name="T2" fmla="*/ 809761 w 3447393"/>
              <a:gd name="T3" fmla="*/ 1945480 h 2399863"/>
              <a:gd name="T4" fmla="*/ 2050691 w 3447393"/>
              <a:gd name="T5" fmla="*/ 2334574 h 2399863"/>
              <a:gd name="T6" fmla="*/ 3007680 w 3447393"/>
              <a:gd name="T7" fmla="*/ 1545868 h 2399863"/>
              <a:gd name="T8" fmla="*/ 3449366 w 3447393"/>
              <a:gd name="T9" fmla="*/ 0 h 2399863"/>
              <a:gd name="T10" fmla="*/ 0 60000 65536"/>
              <a:gd name="T11" fmla="*/ 0 60000 65536"/>
              <a:gd name="T12" fmla="*/ 0 60000 65536"/>
              <a:gd name="T13" fmla="*/ 0 60000 65536"/>
              <a:gd name="T14" fmla="*/ 0 60000 65536"/>
              <a:gd name="T15" fmla="*/ 0 w 3447393"/>
              <a:gd name="T16" fmla="*/ 0 h 2399863"/>
              <a:gd name="T17" fmla="*/ 3447393 w 3447393"/>
              <a:gd name="T18" fmla="*/ 2399863 h 2399863"/>
              <a:gd name="connsiteX0" fmla="*/ 0 w 3447393"/>
              <a:gd name="connsiteY0" fmla="*/ 116676 h 2141736"/>
              <a:gd name="connsiteX1" fmla="*/ 809297 w 3447393"/>
              <a:gd name="connsiteY1" fmla="*/ 1735269 h 2141736"/>
              <a:gd name="connsiteX2" fmla="*/ 2049517 w 3447393"/>
              <a:gd name="connsiteY2" fmla="*/ 2124152 h 2141736"/>
              <a:gd name="connsiteX3" fmla="*/ 3005959 w 3447393"/>
              <a:gd name="connsiteY3" fmla="*/ 1335876 h 2141736"/>
              <a:gd name="connsiteX4" fmla="*/ 3447393 w 3447393"/>
              <a:gd name="connsiteY4" fmla="*/ 0 h 214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7393" h="2141736">
                <a:moveTo>
                  <a:pt x="0" y="116676"/>
                </a:moveTo>
                <a:cubicBezTo>
                  <a:pt x="233855" y="758683"/>
                  <a:pt x="467711" y="1400690"/>
                  <a:pt x="809297" y="1735269"/>
                </a:cubicBezTo>
                <a:cubicBezTo>
                  <a:pt x="1150883" y="2069848"/>
                  <a:pt x="1683407" y="2190718"/>
                  <a:pt x="2049517" y="2124152"/>
                </a:cubicBezTo>
                <a:cubicBezTo>
                  <a:pt x="2415627" y="2057587"/>
                  <a:pt x="2772980" y="1724759"/>
                  <a:pt x="3005959" y="1335876"/>
                </a:cubicBezTo>
                <a:cubicBezTo>
                  <a:pt x="3238938" y="946993"/>
                  <a:pt x="3343165" y="578069"/>
                  <a:pt x="3447393"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2667">
              <a:latin typeface="+mn-lt"/>
            </a:endParaRPr>
          </a:p>
        </p:txBody>
      </p:sp>
      <p:sp>
        <p:nvSpPr>
          <p:cNvPr id="89" name="Ellipszis 88"/>
          <p:cNvSpPr/>
          <p:nvPr/>
        </p:nvSpPr>
        <p:spPr>
          <a:xfrm>
            <a:off x="7098643" y="6077883"/>
            <a:ext cx="252845" cy="33275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cxnSp>
        <p:nvCxnSpPr>
          <p:cNvPr id="90" name="Egyenes összekötő nyíllal 89"/>
          <p:cNvCxnSpPr/>
          <p:nvPr/>
        </p:nvCxnSpPr>
        <p:spPr>
          <a:xfrm flipV="1">
            <a:off x="7332364" y="6244262"/>
            <a:ext cx="649219"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Egyenes összekötő nyíllal 90"/>
          <p:cNvCxnSpPr/>
          <p:nvPr/>
        </p:nvCxnSpPr>
        <p:spPr>
          <a:xfrm flipH="1" flipV="1">
            <a:off x="9997809" y="6244264"/>
            <a:ext cx="1052351" cy="663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Ellipszis 91"/>
          <p:cNvSpPr/>
          <p:nvPr/>
        </p:nvSpPr>
        <p:spPr>
          <a:xfrm>
            <a:off x="11032076" y="6068907"/>
            <a:ext cx="252845" cy="33275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cxnSp>
        <p:nvCxnSpPr>
          <p:cNvPr id="93" name="Egyenes összekötő nyíllal 92"/>
          <p:cNvCxnSpPr>
            <a:stCxn id="92" idx="0"/>
          </p:cNvCxnSpPr>
          <p:nvPr/>
        </p:nvCxnSpPr>
        <p:spPr>
          <a:xfrm flipV="1">
            <a:off x="11158499" y="4185085"/>
            <a:ext cx="0" cy="18838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4" name="Egyenes összekötő nyíllal 93"/>
          <p:cNvCxnSpPr/>
          <p:nvPr/>
        </p:nvCxnSpPr>
        <p:spPr>
          <a:xfrm flipV="1">
            <a:off x="7194339" y="5091353"/>
            <a:ext cx="0" cy="101725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5" name="Téglalap 94"/>
          <p:cNvSpPr/>
          <p:nvPr/>
        </p:nvSpPr>
        <p:spPr>
          <a:xfrm>
            <a:off x="7168741" y="3681029"/>
            <a:ext cx="1581074" cy="1405641"/>
          </a:xfrm>
          <a:prstGeom prst="rect">
            <a:avLst/>
          </a:prstGeom>
        </p:spPr>
        <p:txBody>
          <a:bodyPr wrap="none">
            <a:spAutoFit/>
          </a:bodyPr>
          <a:lstStyle/>
          <a:p>
            <a:r>
              <a:rPr lang="hu-HU" sz="3200" i="1" dirty="0">
                <a:cs typeface="Times New Roman" panose="02020603050405020304" pitchFamily="18" charset="0"/>
              </a:rPr>
              <a:t>x</a:t>
            </a:r>
            <a:r>
              <a:rPr lang="hu-HU" sz="3200" dirty="0">
                <a:latin typeface="+mn-lt"/>
              </a:rPr>
              <a:t> </a:t>
            </a:r>
            <a:r>
              <a:rPr lang="hu-HU" sz="2667" dirty="0">
                <a:latin typeface="+mn-lt"/>
              </a:rPr>
              <a:t>képe és </a:t>
            </a:r>
          </a:p>
          <a:p>
            <a:r>
              <a:rPr lang="hu-HU" sz="2667" dirty="0">
                <a:latin typeface="+mn-lt"/>
              </a:rPr>
              <a:t>input kép </a:t>
            </a:r>
          </a:p>
          <a:p>
            <a:r>
              <a:rPr lang="hu-HU" sz="2667" dirty="0">
                <a:latin typeface="+mn-lt"/>
              </a:rPr>
              <a:t>közti hiba</a:t>
            </a:r>
            <a:endParaRPr lang="en-US" sz="2667" dirty="0">
              <a:latin typeface="+mn-lt"/>
            </a:endParaRPr>
          </a:p>
        </p:txBody>
      </p:sp>
      <mc:AlternateContent xmlns:mc="http://schemas.openxmlformats.org/markup-compatibility/2006" xmlns:a14="http://schemas.microsoft.com/office/drawing/2010/main">
        <mc:Choice Requires="a14">
          <p:sp>
            <p:nvSpPr>
              <p:cNvPr id="96" name="Téglalap 95"/>
              <p:cNvSpPr/>
              <p:nvPr/>
            </p:nvSpPr>
            <p:spPr>
              <a:xfrm>
                <a:off x="11541647" y="6244263"/>
                <a:ext cx="454675" cy="5027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667" i="1">
                          <a:latin typeface="Cambria Math"/>
                        </a:rPr>
                        <m:t>𝑥</m:t>
                      </m:r>
                    </m:oMath>
                  </m:oMathPara>
                </a14:m>
                <a:endParaRPr lang="en-US" sz="2667" dirty="0">
                  <a:latin typeface="+mn-lt"/>
                </a:endParaRPr>
              </a:p>
            </p:txBody>
          </p:sp>
        </mc:Choice>
        <mc:Fallback xmlns="">
          <p:sp>
            <p:nvSpPr>
              <p:cNvPr id="96" name="Téglalap 95"/>
              <p:cNvSpPr>
                <a:spLocks noRot="1" noChangeAspect="1" noMove="1" noResize="1" noEditPoints="1" noAdjustHandles="1" noChangeArrowheads="1" noChangeShapeType="1" noTextEdit="1"/>
              </p:cNvSpPr>
              <p:nvPr/>
            </p:nvSpPr>
            <p:spPr>
              <a:xfrm>
                <a:off x="11541647" y="6244263"/>
                <a:ext cx="454675" cy="502766"/>
              </a:xfrm>
              <a:prstGeom prst="rect">
                <a:avLst/>
              </a:prstGeom>
              <a:blipFill>
                <a:blip r:embed="rId9"/>
                <a:stretch>
                  <a:fillRect/>
                </a:stretch>
              </a:blipFill>
            </p:spPr>
            <p:txBody>
              <a:bodyPr/>
              <a:lstStyle/>
              <a:p>
                <a:r>
                  <a:rPr lang="hu-HU">
                    <a:noFill/>
                  </a:rPr>
                  <a:t> </a:t>
                </a:r>
              </a:p>
            </p:txBody>
          </p:sp>
        </mc:Fallback>
      </mc:AlternateContent>
      <p:sp>
        <p:nvSpPr>
          <p:cNvPr id="97" name="Ellipszis 96"/>
          <p:cNvSpPr/>
          <p:nvPr/>
        </p:nvSpPr>
        <p:spPr>
          <a:xfrm>
            <a:off x="8898884" y="6108604"/>
            <a:ext cx="252845" cy="33275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cxnSp>
        <p:nvCxnSpPr>
          <p:cNvPr id="98" name="Egyenes összekötő nyíllal 97"/>
          <p:cNvCxnSpPr>
            <a:stCxn id="97" idx="0"/>
          </p:cNvCxnSpPr>
          <p:nvPr/>
        </p:nvCxnSpPr>
        <p:spPr>
          <a:xfrm flipV="1">
            <a:off x="9025307" y="5733908"/>
            <a:ext cx="0" cy="3746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Téglalap 98"/>
              <p:cNvSpPr/>
              <p:nvPr/>
            </p:nvSpPr>
            <p:spPr>
              <a:xfrm>
                <a:off x="8810994" y="6410800"/>
                <a:ext cx="529311" cy="493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667" i="1">
                          <a:latin typeface="Cambria Math"/>
                        </a:rPr>
                        <m:t>𝑥</m:t>
                      </m:r>
                      <m:r>
                        <m:rPr>
                          <m:nor/>
                        </m:rPr>
                        <a:rPr lang="en-US" sz="2667" baseline="30000">
                          <a:latin typeface="+mn-lt"/>
                        </a:rPr>
                        <m:t>∗</m:t>
                      </m:r>
                    </m:oMath>
                  </m:oMathPara>
                </a14:m>
                <a:endParaRPr lang="en-US" sz="2667" baseline="30000" dirty="0">
                  <a:latin typeface="+mn-lt"/>
                </a:endParaRPr>
              </a:p>
            </p:txBody>
          </p:sp>
        </mc:Choice>
        <mc:Fallback xmlns="">
          <p:sp>
            <p:nvSpPr>
              <p:cNvPr id="99" name="Téglalap 98"/>
              <p:cNvSpPr>
                <a:spLocks noRot="1" noChangeAspect="1" noMove="1" noResize="1" noEditPoints="1" noAdjustHandles="1" noChangeArrowheads="1" noChangeShapeType="1" noTextEdit="1"/>
              </p:cNvSpPr>
              <p:nvPr/>
            </p:nvSpPr>
            <p:spPr>
              <a:xfrm>
                <a:off x="8810994" y="6410800"/>
                <a:ext cx="529311" cy="493020"/>
              </a:xfrm>
              <a:prstGeom prst="rect">
                <a:avLst/>
              </a:prstGeom>
              <a:blipFill>
                <a:blip r:embed="rId10"/>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 name="Szövegdoboz 17"/>
              <p:cNvSpPr txBox="1"/>
              <p:nvPr/>
            </p:nvSpPr>
            <p:spPr>
              <a:xfrm>
                <a:off x="390400" y="1869212"/>
                <a:ext cx="3223255" cy="502766"/>
              </a:xfrm>
              <a:prstGeom prst="rect">
                <a:avLst/>
              </a:prstGeom>
              <a:noFill/>
            </p:spPr>
            <p:txBody>
              <a:bodyPr wrap="none" rtlCol="0">
                <a:spAutoFit/>
              </a:bodyPr>
              <a:lstStyle/>
              <a:p>
                <a:r>
                  <a:rPr lang="en-US" sz="2667" dirty="0">
                    <a:latin typeface="+mn-lt"/>
                  </a:rPr>
                  <a:t>T</a:t>
                </a:r>
                <a:r>
                  <a:rPr lang="hu-HU" sz="2667" dirty="0" err="1">
                    <a:latin typeface="+mn-lt"/>
                  </a:rPr>
                  <a:t>órusz</a:t>
                </a:r>
                <a:r>
                  <a:rPr lang="hu-HU" sz="2667" dirty="0">
                    <a:latin typeface="+mn-lt"/>
                  </a:rPr>
                  <a:t> </a:t>
                </a:r>
                <a14:m>
                  <m:oMath xmlns:m="http://schemas.openxmlformats.org/officeDocument/2006/math">
                    <m:r>
                      <a:rPr lang="hu-HU" sz="2667" i="1">
                        <a:latin typeface="Cambria Math"/>
                      </a:rPr>
                      <m:t>𝑅</m:t>
                    </m:r>
                    <m:r>
                      <a:rPr lang="en-US" sz="2667" i="1">
                        <a:latin typeface="Cambria Math"/>
                      </a:rPr>
                      <m:t>,</m:t>
                    </m:r>
                    <m:r>
                      <a:rPr lang="hu-HU" sz="2667" i="1">
                        <a:latin typeface="Cambria Math"/>
                        <a:ea typeface="Cambria Math"/>
                      </a:rPr>
                      <m:t>𝜌</m:t>
                    </m:r>
                  </m:oMath>
                </a14:m>
                <a:r>
                  <a:rPr lang="en-US" sz="2667" dirty="0">
                    <a:latin typeface="+mn-lt"/>
                  </a:rPr>
                  <a:t> </a:t>
                </a:r>
                <a:r>
                  <a:rPr lang="hu-HU" sz="2667" dirty="0">
                    <a:latin typeface="+mn-lt"/>
                  </a:rPr>
                  <a:t>sugarakkal</a:t>
                </a:r>
                <a:endParaRPr lang="en-US" sz="2667" dirty="0">
                  <a:latin typeface="+mn-lt"/>
                </a:endParaRPr>
              </a:p>
            </p:txBody>
          </p:sp>
        </mc:Choice>
        <mc:Fallback xmlns="">
          <p:sp>
            <p:nvSpPr>
              <p:cNvPr id="18" name="Szövegdoboz 17"/>
              <p:cNvSpPr txBox="1">
                <a:spLocks noRot="1" noChangeAspect="1" noMove="1" noResize="1" noEditPoints="1" noAdjustHandles="1" noChangeArrowheads="1" noChangeShapeType="1" noTextEdit="1"/>
              </p:cNvSpPr>
              <p:nvPr/>
            </p:nvSpPr>
            <p:spPr>
              <a:xfrm>
                <a:off x="390400" y="1869212"/>
                <a:ext cx="3223255" cy="502766"/>
              </a:xfrm>
              <a:prstGeom prst="rect">
                <a:avLst/>
              </a:prstGeom>
              <a:blipFill>
                <a:blip r:embed="rId11"/>
                <a:stretch>
                  <a:fillRect l="-3592" t="-12195" r="-3214" b="-3170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Szövegdoboz 13"/>
              <p:cNvSpPr txBox="1"/>
              <p:nvPr/>
            </p:nvSpPr>
            <p:spPr>
              <a:xfrm>
                <a:off x="45248" y="2338157"/>
                <a:ext cx="5416955" cy="787652"/>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667" i="1">
                              <a:latin typeface="Cambria Math"/>
                            </a:rPr>
                          </m:ctrlPr>
                        </m:sSupPr>
                        <m:e>
                          <m:d>
                            <m:dPr>
                              <m:ctrlPr>
                                <a:rPr lang="en-US" sz="2667" i="1">
                                  <a:latin typeface="Cambria Math"/>
                                </a:rPr>
                              </m:ctrlPr>
                            </m:dPr>
                            <m:e>
                              <m:r>
                                <a:rPr lang="hu-HU" sz="2667" i="1">
                                  <a:latin typeface="Cambria Math"/>
                                </a:rPr>
                                <m:t>𝑅</m:t>
                              </m:r>
                              <m:r>
                                <a:rPr lang="hu-HU" sz="2667" i="1">
                                  <a:latin typeface="Cambria Math"/>
                                </a:rPr>
                                <m:t>−</m:t>
                              </m:r>
                              <m:rad>
                                <m:radPr>
                                  <m:degHide m:val="on"/>
                                  <m:ctrlPr>
                                    <a:rPr lang="hu-HU" sz="2667" i="1">
                                      <a:latin typeface="Cambria Math"/>
                                    </a:rPr>
                                  </m:ctrlPr>
                                </m:radPr>
                                <m:deg/>
                                <m:e>
                                  <m:sSup>
                                    <m:sSupPr>
                                      <m:ctrlPr>
                                        <a:rPr lang="hu-HU" sz="2667" i="1">
                                          <a:latin typeface="Cambria Math"/>
                                        </a:rPr>
                                      </m:ctrlPr>
                                    </m:sSupPr>
                                    <m:e>
                                      <m:r>
                                        <a:rPr lang="hu-HU" sz="2667" i="1">
                                          <a:latin typeface="Cambria Math"/>
                                        </a:rPr>
                                        <m:t>𝑥</m:t>
                                      </m:r>
                                    </m:e>
                                    <m:sup>
                                      <m:r>
                                        <a:rPr lang="hu-HU" sz="2667" i="1">
                                          <a:latin typeface="Cambria Math"/>
                                        </a:rPr>
                                        <m:t>2</m:t>
                                      </m:r>
                                    </m:sup>
                                  </m:sSup>
                                  <m:r>
                                    <a:rPr lang="hu-HU" sz="2667" i="1">
                                      <a:latin typeface="Cambria Math"/>
                                    </a:rPr>
                                    <m:t>+</m:t>
                                  </m:r>
                                  <m:sSup>
                                    <m:sSupPr>
                                      <m:ctrlPr>
                                        <a:rPr lang="hu-HU" sz="2667" i="1">
                                          <a:latin typeface="Cambria Math"/>
                                        </a:rPr>
                                      </m:ctrlPr>
                                    </m:sSupPr>
                                    <m:e>
                                      <m:r>
                                        <a:rPr lang="hu-HU" sz="2667" i="1">
                                          <a:latin typeface="Cambria Math"/>
                                        </a:rPr>
                                        <m:t>𝑦</m:t>
                                      </m:r>
                                    </m:e>
                                    <m:sup>
                                      <m:r>
                                        <a:rPr lang="hu-HU" sz="2667" i="1">
                                          <a:latin typeface="Cambria Math"/>
                                        </a:rPr>
                                        <m:t>2</m:t>
                                      </m:r>
                                    </m:sup>
                                  </m:sSup>
                                </m:e>
                              </m:rad>
                            </m:e>
                          </m:d>
                        </m:e>
                        <m:sup>
                          <m:r>
                            <a:rPr lang="en-US" sz="2667" i="1">
                              <a:latin typeface="Cambria Math"/>
                            </a:rPr>
                            <m:t>2</m:t>
                          </m:r>
                        </m:sup>
                      </m:sSup>
                      <m:r>
                        <a:rPr lang="hu-HU" sz="2667" i="1">
                          <a:latin typeface="Cambria Math"/>
                        </a:rPr>
                        <m:t>+</m:t>
                      </m:r>
                      <m:sSup>
                        <m:sSupPr>
                          <m:ctrlPr>
                            <a:rPr lang="hu-HU" sz="2667" i="1">
                              <a:latin typeface="Cambria Math"/>
                            </a:rPr>
                          </m:ctrlPr>
                        </m:sSupPr>
                        <m:e>
                          <m:r>
                            <a:rPr lang="en-US" sz="2667" i="1">
                              <a:latin typeface="Cambria Math"/>
                            </a:rPr>
                            <m:t>𝑧</m:t>
                          </m:r>
                        </m:e>
                        <m:sup>
                          <m:r>
                            <a:rPr lang="hu-HU" sz="2667" i="1">
                              <a:latin typeface="Cambria Math"/>
                            </a:rPr>
                            <m:t>2</m:t>
                          </m:r>
                        </m:sup>
                      </m:sSup>
                      <m:r>
                        <a:rPr lang="hu-HU" sz="2667">
                          <a:latin typeface="Cambria Math"/>
                        </a:rPr>
                        <m:t>−</m:t>
                      </m:r>
                      <m:sSup>
                        <m:sSupPr>
                          <m:ctrlPr>
                            <a:rPr lang="hu-HU" sz="2667" i="1">
                              <a:latin typeface="Cambria Math"/>
                            </a:rPr>
                          </m:ctrlPr>
                        </m:sSupPr>
                        <m:e>
                          <m:r>
                            <a:rPr lang="hu-HU" sz="2667" i="1">
                              <a:latin typeface="Cambria Math"/>
                              <a:ea typeface="Cambria Math"/>
                            </a:rPr>
                            <m:t>𝜌</m:t>
                          </m:r>
                        </m:e>
                        <m:sup>
                          <m:r>
                            <a:rPr lang="hu-HU" sz="2667" i="1">
                              <a:latin typeface="Cambria Math"/>
                            </a:rPr>
                            <m:t>2</m:t>
                          </m:r>
                        </m:sup>
                      </m:sSup>
                      <m:r>
                        <a:rPr lang="en-US" sz="2667">
                          <a:latin typeface="Cambria Math"/>
                        </a:rPr>
                        <m:t>=0</m:t>
                      </m:r>
                    </m:oMath>
                  </m:oMathPara>
                </a14:m>
                <a:endParaRPr lang="en-US" sz="2667" dirty="0"/>
              </a:p>
            </p:txBody>
          </p:sp>
        </mc:Choice>
        <mc:Fallback xmlns="">
          <p:sp>
            <p:nvSpPr>
              <p:cNvPr id="14" name="Szövegdoboz 13"/>
              <p:cNvSpPr txBox="1">
                <a:spLocks noRot="1" noChangeAspect="1" noMove="1" noResize="1" noEditPoints="1" noAdjustHandles="1" noChangeArrowheads="1" noChangeShapeType="1" noTextEdit="1"/>
              </p:cNvSpPr>
              <p:nvPr/>
            </p:nvSpPr>
            <p:spPr>
              <a:xfrm>
                <a:off x="45248" y="2338157"/>
                <a:ext cx="5416955" cy="787652"/>
              </a:xfrm>
              <a:prstGeom prst="rect">
                <a:avLst/>
              </a:prstGeom>
              <a:blipFill>
                <a:blip r:embed="rId12"/>
                <a:stretch>
                  <a:fillRect/>
                </a:stretch>
              </a:blipFill>
              <a:ln>
                <a:solidFill>
                  <a:schemeClr val="tx1"/>
                </a:solidFill>
              </a:ln>
            </p:spPr>
            <p:txBody>
              <a:bodyPr/>
              <a:lstStyle/>
              <a:p>
                <a:r>
                  <a:rPr lang="hu-HU">
                    <a:noFill/>
                  </a:rPr>
                  <a:t> </a:t>
                </a:r>
              </a:p>
            </p:txBody>
          </p:sp>
        </mc:Fallback>
      </mc:AlternateContent>
    </p:spTree>
    <p:extLst>
      <p:ext uri="{BB962C8B-B14F-4D97-AF65-F5344CB8AC3E}">
        <p14:creationId xmlns:p14="http://schemas.microsoft.com/office/powerpoint/2010/main" val="229786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47"/>
                                        </p:tgtEl>
                                      </p:cBhvr>
                                    </p:animEffect>
                                    <p:anim calcmode="lin" valueType="num">
                                      <p:cBhvr>
                                        <p:cTn id="7" dur="2000"/>
                                        <p:tgtEl>
                                          <p:spTgt spid="4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7"/>
                                        </p:tgtEl>
                                        <p:attrNameLst>
                                          <p:attrName>ppt_h</p:attrName>
                                        </p:attrNameLst>
                                      </p:cBhvr>
                                      <p:tavLst>
                                        <p:tav tm="0">
                                          <p:val>
                                            <p:strVal val="ppt_h"/>
                                          </p:val>
                                        </p:tav>
                                        <p:tav tm="100000">
                                          <p:val>
                                            <p:strVal val="ppt_h"/>
                                          </p:val>
                                        </p:tav>
                                      </p:tavLst>
                                    </p:anim>
                                    <p:set>
                                      <p:cBhvr>
                                        <p:cTn id="9" dur="1" fill="hold">
                                          <p:stCondLst>
                                            <p:cond delay="1999"/>
                                          </p:stCondLst>
                                        </p:cTn>
                                        <p:tgtEl>
                                          <p:spTgt spid="47"/>
                                        </p:tgtEl>
                                        <p:attrNameLst>
                                          <p:attrName>style.visibility</p:attrName>
                                        </p:attrNameLst>
                                      </p:cBhvr>
                                      <p:to>
                                        <p:strVal val="hidden"/>
                                      </p:to>
                                    </p:set>
                                  </p:childTnLst>
                                </p:cTn>
                              </p:par>
                              <p:par>
                                <p:cTn id="10" presetID="45" presetClass="exit" presetSubtype="0" fill="hold" nodeType="withEffect">
                                  <p:stCondLst>
                                    <p:cond delay="0"/>
                                  </p:stCondLst>
                                  <p:childTnLst>
                                    <p:animEffect transition="out" filter="fade">
                                      <p:cBhvr>
                                        <p:cTn id="11" dur="2000"/>
                                        <p:tgtEl>
                                          <p:spTgt spid="50"/>
                                        </p:tgtEl>
                                      </p:cBhvr>
                                    </p:animEffect>
                                    <p:anim calcmode="lin" valueType="num">
                                      <p:cBhvr>
                                        <p:cTn id="12" dur="2000"/>
                                        <p:tgtEl>
                                          <p:spTgt spid="5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50"/>
                                        </p:tgtEl>
                                        <p:attrNameLst>
                                          <p:attrName>ppt_h</p:attrName>
                                        </p:attrNameLst>
                                      </p:cBhvr>
                                      <p:tavLst>
                                        <p:tav tm="0">
                                          <p:val>
                                            <p:strVal val="ppt_h"/>
                                          </p:val>
                                        </p:tav>
                                        <p:tav tm="100000">
                                          <p:val>
                                            <p:strVal val="ppt_h"/>
                                          </p:val>
                                        </p:tav>
                                      </p:tavLst>
                                    </p:anim>
                                    <p:set>
                                      <p:cBhvr>
                                        <p:cTn id="14" dur="1" fill="hold">
                                          <p:stCondLst>
                                            <p:cond delay="1999"/>
                                          </p:stCondLst>
                                        </p:cTn>
                                        <p:tgtEl>
                                          <p:spTgt spid="50"/>
                                        </p:tgtEl>
                                        <p:attrNameLst>
                                          <p:attrName>style.visibility</p:attrName>
                                        </p:attrNameLst>
                                      </p:cBhvr>
                                      <p:to>
                                        <p:strVal val="hidden"/>
                                      </p:to>
                                    </p:set>
                                  </p:childTnLst>
                                </p:cTn>
                              </p:par>
                            </p:childTnLst>
                          </p:cTn>
                        </p:par>
                        <p:par>
                          <p:cTn id="15" fill="hold">
                            <p:stCondLst>
                              <p:cond delay="2000"/>
                            </p:stCondLst>
                            <p:childTnLst>
                              <p:par>
                                <p:cTn id="16" presetID="14" presetClass="entr" presetSubtype="10" fill="hold" nodeType="after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randombar(horizontal)">
                                      <p:cBhvr>
                                        <p:cTn id="18" dur="500"/>
                                        <p:tgtEl>
                                          <p:spTgt spid="81"/>
                                        </p:tgtEl>
                                      </p:cBhvr>
                                    </p:animEffect>
                                  </p:childTnLst>
                                </p:cTn>
                              </p:par>
                              <p:par>
                                <p:cTn id="19" presetID="14" presetClass="entr" presetSubtype="10" fill="hold" nodeType="with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randombar(horizontal)">
                                      <p:cBhvr>
                                        <p:cTn id="21" dur="500"/>
                                        <p:tgtEl>
                                          <p:spTgt spid="8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barn(inVertical)">
                                      <p:cBhvr>
                                        <p:cTn id="26" dur="500"/>
                                        <p:tgtEl>
                                          <p:spTgt spid="86"/>
                                        </p:tgtEl>
                                      </p:cBhvr>
                                    </p:animEffect>
                                  </p:childTnLst>
                                </p:cTn>
                              </p:par>
                              <p:par>
                                <p:cTn id="27" presetID="16" presetClass="entr" presetSubtype="21" fill="hold" nodeType="with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barn(inVertical)">
                                      <p:cBhvr>
                                        <p:cTn id="29" dur="500"/>
                                        <p:tgtEl>
                                          <p:spTgt spid="8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barn(inVertical)">
                                      <p:cBhvr>
                                        <p:cTn id="32" dur="500"/>
                                        <p:tgtEl>
                                          <p:spTgt spid="8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barn(inVertical)">
                                      <p:cBhvr>
                                        <p:cTn id="35" dur="500"/>
                                        <p:tgtEl>
                                          <p:spTgt spid="89"/>
                                        </p:tgtEl>
                                      </p:cBhvr>
                                    </p:animEffect>
                                  </p:childTnLst>
                                </p:cTn>
                              </p:par>
                              <p:par>
                                <p:cTn id="36" presetID="16" presetClass="entr" presetSubtype="21" fill="hold" nodeType="with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barn(inVertical)">
                                      <p:cBhvr>
                                        <p:cTn id="38" dur="500"/>
                                        <p:tgtEl>
                                          <p:spTgt spid="90"/>
                                        </p:tgtEl>
                                      </p:cBhvr>
                                    </p:animEffect>
                                  </p:childTnLst>
                                </p:cTn>
                              </p:par>
                              <p:par>
                                <p:cTn id="39" presetID="16" presetClass="entr" presetSubtype="21" fill="hold" nodeType="withEffect">
                                  <p:stCondLst>
                                    <p:cond delay="0"/>
                                  </p:stCondLst>
                                  <p:childTnLst>
                                    <p:set>
                                      <p:cBhvr>
                                        <p:cTn id="40" dur="1" fill="hold">
                                          <p:stCondLst>
                                            <p:cond delay="0"/>
                                          </p:stCondLst>
                                        </p:cTn>
                                        <p:tgtEl>
                                          <p:spTgt spid="91"/>
                                        </p:tgtEl>
                                        <p:attrNameLst>
                                          <p:attrName>style.visibility</p:attrName>
                                        </p:attrNameLst>
                                      </p:cBhvr>
                                      <p:to>
                                        <p:strVal val="visible"/>
                                      </p:to>
                                    </p:set>
                                    <p:animEffect transition="in" filter="barn(inVertical)">
                                      <p:cBhvr>
                                        <p:cTn id="41" dur="500"/>
                                        <p:tgtEl>
                                          <p:spTgt spid="9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barn(inVertical)">
                                      <p:cBhvr>
                                        <p:cTn id="44" dur="500"/>
                                        <p:tgtEl>
                                          <p:spTgt spid="92"/>
                                        </p:tgtEl>
                                      </p:cBhvr>
                                    </p:animEffect>
                                  </p:childTnLst>
                                </p:cTn>
                              </p:par>
                              <p:par>
                                <p:cTn id="45" presetID="16" presetClass="entr" presetSubtype="21" fill="hold" nodeType="with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barn(inVertical)">
                                      <p:cBhvr>
                                        <p:cTn id="47" dur="500"/>
                                        <p:tgtEl>
                                          <p:spTgt spid="93"/>
                                        </p:tgtEl>
                                      </p:cBhvr>
                                    </p:animEffect>
                                  </p:childTnLst>
                                </p:cTn>
                              </p:par>
                              <p:par>
                                <p:cTn id="48" presetID="16" presetClass="entr" presetSubtype="21" fill="hold" nodeType="with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barn(inVertical)">
                                      <p:cBhvr>
                                        <p:cTn id="50" dur="500"/>
                                        <p:tgtEl>
                                          <p:spTgt spid="94"/>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barn(inVertical)">
                                      <p:cBhvr>
                                        <p:cTn id="53" dur="500"/>
                                        <p:tgtEl>
                                          <p:spTgt spid="9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barn(inVertical)">
                                      <p:cBhvr>
                                        <p:cTn id="56" dur="500"/>
                                        <p:tgtEl>
                                          <p:spTgt spid="9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barn(inVertical)">
                                      <p:cBhvr>
                                        <p:cTn id="59" dur="500"/>
                                        <p:tgtEl>
                                          <p:spTgt spid="97"/>
                                        </p:tgtEl>
                                      </p:cBhvr>
                                    </p:animEffect>
                                  </p:childTnLst>
                                </p:cTn>
                              </p:par>
                              <p:par>
                                <p:cTn id="60" presetID="16" presetClass="entr" presetSubtype="21" fill="hold" nodeType="with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barn(inVertical)">
                                      <p:cBhvr>
                                        <p:cTn id="62" dur="500"/>
                                        <p:tgtEl>
                                          <p:spTgt spid="9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99"/>
                                        </p:tgtEl>
                                        <p:attrNameLst>
                                          <p:attrName>style.visibility</p:attrName>
                                        </p:attrNameLst>
                                      </p:cBhvr>
                                      <p:to>
                                        <p:strVal val="visible"/>
                                      </p:to>
                                    </p:set>
                                    <p:animEffect transition="in" filter="barn(inVertical)">
                                      <p:cBhvr>
                                        <p:cTn id="6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2" grpId="0" animBg="1"/>
      <p:bldP spid="95" grpId="0"/>
      <p:bldP spid="96" grpId="0" animBg="1"/>
      <p:bldP spid="97" grpId="0" animBg="1"/>
      <p:bldP spid="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1981200" y="274638"/>
            <a:ext cx="8229600" cy="1143000"/>
          </a:xfrm>
        </p:spPr>
        <p:txBody>
          <a:bodyPr/>
          <a:lstStyle/>
          <a:p>
            <a:r>
              <a:rPr lang="en-US" dirty="0" err="1" smtClean="0">
                <a:solidFill>
                  <a:srgbClr val="FF0000"/>
                </a:solidFill>
              </a:rPr>
              <a:t>Vektor</a:t>
            </a:r>
            <a:r>
              <a:rPr lang="en-US" dirty="0" smtClean="0">
                <a:solidFill>
                  <a:srgbClr val="FF0000"/>
                </a:solidFill>
              </a:rPr>
              <a:t> h</a:t>
            </a:r>
            <a:r>
              <a:rPr lang="hu-HU" dirty="0" err="1" smtClean="0">
                <a:solidFill>
                  <a:srgbClr val="FF0000"/>
                </a:solidFill>
              </a:rPr>
              <a:t>áború</a:t>
            </a:r>
            <a:endParaRPr lang="en-US" dirty="0">
              <a:solidFill>
                <a:srgbClr val="FF000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4133" y="4178835"/>
            <a:ext cx="1332148" cy="165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zövegdoboz 5"/>
          <p:cNvSpPr txBox="1"/>
          <p:nvPr/>
        </p:nvSpPr>
        <p:spPr>
          <a:xfrm>
            <a:off x="8632307" y="4367926"/>
            <a:ext cx="1239827" cy="1200329"/>
          </a:xfrm>
          <a:prstGeom prst="rect">
            <a:avLst/>
          </a:prstGeom>
          <a:noFill/>
        </p:spPr>
        <p:txBody>
          <a:bodyPr wrap="none" rtlCol="0">
            <a:spAutoFit/>
          </a:bodyPr>
          <a:lstStyle/>
          <a:p>
            <a:pPr algn="ctr"/>
            <a:r>
              <a:rPr lang="hu-HU" sz="1800" dirty="0" err="1">
                <a:latin typeface="+mn-lt"/>
              </a:rPr>
              <a:t>Clifford</a:t>
            </a:r>
            <a:r>
              <a:rPr lang="hu-HU" sz="1800" dirty="0">
                <a:latin typeface="+mn-lt"/>
              </a:rPr>
              <a:t>:</a:t>
            </a:r>
          </a:p>
          <a:p>
            <a:pPr algn="ctr"/>
            <a:r>
              <a:rPr lang="hu-HU" sz="1800" dirty="0">
                <a:latin typeface="+mn-lt"/>
              </a:rPr>
              <a:t>Geometriai</a:t>
            </a:r>
          </a:p>
          <a:p>
            <a:pPr algn="ctr"/>
            <a:r>
              <a:rPr lang="hu-HU" sz="1800" dirty="0">
                <a:latin typeface="+mn-lt"/>
              </a:rPr>
              <a:t>Algebra</a:t>
            </a:r>
          </a:p>
          <a:p>
            <a:pPr algn="ctr"/>
            <a:r>
              <a:rPr lang="hu-HU" sz="1800" dirty="0">
                <a:latin typeface="+mn-lt"/>
              </a:rPr>
              <a:t>1879</a:t>
            </a:r>
            <a:endParaRPr lang="en-US" sz="1800" dirty="0">
              <a:latin typeface="+mn-lt"/>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876" y="1322379"/>
            <a:ext cx="3223134" cy="2040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Szövegdoboz 7"/>
              <p:cNvSpPr txBox="1"/>
              <p:nvPr/>
            </p:nvSpPr>
            <p:spPr>
              <a:xfrm>
                <a:off x="8047958" y="3284985"/>
                <a:ext cx="1711622" cy="64633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m:t>
                      </m:r>
                      <m:r>
                        <a:rPr lang="en-US" sz="3600" i="1">
                          <a:latin typeface="Cambria Math" panose="02040503050406030204" pitchFamily="18" charset="0"/>
                        </a:rPr>
                        <m:t>𝑥</m:t>
                      </m:r>
                      <m:r>
                        <a:rPr lang="en-US" sz="3600" i="1">
                          <a:latin typeface="Cambria Math" panose="02040503050406030204" pitchFamily="18" charset="0"/>
                        </a:rPr>
                        <m:t>,</m:t>
                      </m:r>
                      <m:r>
                        <a:rPr lang="en-US" sz="3600" i="1">
                          <a:latin typeface="Cambria Math" panose="02040503050406030204" pitchFamily="18" charset="0"/>
                        </a:rPr>
                        <m:t>𝑦</m:t>
                      </m:r>
                      <m:r>
                        <a:rPr lang="en-US" sz="3600" i="1">
                          <a:latin typeface="Cambria Math" panose="02040503050406030204" pitchFamily="18" charset="0"/>
                        </a:rPr>
                        <m:t>,</m:t>
                      </m:r>
                      <m:r>
                        <a:rPr lang="en-US" sz="3600" i="1">
                          <a:latin typeface="Cambria Math" panose="02040503050406030204" pitchFamily="18" charset="0"/>
                        </a:rPr>
                        <m:t>𝑧</m:t>
                      </m:r>
                      <m:r>
                        <a:rPr lang="en-US" sz="3600" i="1">
                          <a:latin typeface="Cambria Math" panose="02040503050406030204" pitchFamily="18" charset="0"/>
                        </a:rPr>
                        <m:t>]</m:t>
                      </m:r>
                    </m:oMath>
                  </m:oMathPara>
                </a14:m>
                <a:endParaRPr lang="en-US" sz="3600" dirty="0">
                  <a:latin typeface="+mn-lt"/>
                </a:endParaRPr>
              </a:p>
            </p:txBody>
          </p:sp>
        </mc:Choice>
        <mc:Fallback xmlns="">
          <p:sp>
            <p:nvSpPr>
              <p:cNvPr id="8" name="Szövegdoboz 7"/>
              <p:cNvSpPr txBox="1">
                <a:spLocks noRot="1" noChangeAspect="1" noMove="1" noResize="1" noEditPoints="1" noAdjustHandles="1" noChangeArrowheads="1" noChangeShapeType="1" noTextEdit="1"/>
              </p:cNvSpPr>
              <p:nvPr/>
            </p:nvSpPr>
            <p:spPr>
              <a:xfrm>
                <a:off x="8047958" y="3284985"/>
                <a:ext cx="1711622" cy="646331"/>
              </a:xfrm>
              <a:prstGeom prst="rect">
                <a:avLst/>
              </a:prstGeom>
              <a:blipFill>
                <a:blip r:embed="rId4"/>
                <a:stretch>
                  <a:fillRect/>
                </a:stretch>
              </a:blipFill>
            </p:spPr>
            <p:txBody>
              <a:bodyPr/>
              <a:lstStyle/>
              <a:p>
                <a:r>
                  <a:rPr lang="hu-HU">
                    <a:noFill/>
                  </a:rPr>
                  <a:t> </a:t>
                </a:r>
              </a:p>
            </p:txBody>
          </p:sp>
        </mc:Fallback>
      </mc:AlternateContent>
      <p:pic>
        <p:nvPicPr>
          <p:cNvPr id="9" name="Picture 2" descr="https://upload.wikimedia.org/wikipedia/commons/thumb/8/81/WilliamRowanHamilton.jpeg/220px-WilliamRowanHamilton.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2332" y="1322379"/>
            <a:ext cx="1281680" cy="1578939"/>
          </a:xfrm>
          <a:prstGeom prst="rect">
            <a:avLst/>
          </a:prstGeom>
          <a:noFill/>
          <a:extLst>
            <a:ext uri="{909E8E84-426E-40DD-AFC4-6F175D3DCCD1}">
              <a14:hiddenFill xmlns:a14="http://schemas.microsoft.com/office/drawing/2010/main">
                <a:solidFill>
                  <a:srgbClr val="FFFFFF"/>
                </a:solidFill>
              </a14:hiddenFill>
            </a:ext>
          </a:extLst>
        </p:spPr>
      </p:pic>
      <p:sp>
        <p:nvSpPr>
          <p:cNvPr id="10" name="Szövegdoboz 9"/>
          <p:cNvSpPr txBox="1"/>
          <p:nvPr/>
        </p:nvSpPr>
        <p:spPr>
          <a:xfrm>
            <a:off x="4913432" y="2901317"/>
            <a:ext cx="1110560" cy="923330"/>
          </a:xfrm>
          <a:prstGeom prst="rect">
            <a:avLst/>
          </a:prstGeom>
          <a:noFill/>
        </p:spPr>
        <p:txBody>
          <a:bodyPr wrap="none" rtlCol="0">
            <a:spAutoFit/>
          </a:bodyPr>
          <a:lstStyle/>
          <a:p>
            <a:pPr algn="ctr"/>
            <a:r>
              <a:rPr lang="en-US" sz="1800" dirty="0">
                <a:latin typeface="+mn-lt"/>
              </a:rPr>
              <a:t>Hamilton:</a:t>
            </a:r>
          </a:p>
          <a:p>
            <a:pPr algn="ctr"/>
            <a:r>
              <a:rPr lang="en-US" sz="1800" dirty="0" err="1">
                <a:latin typeface="+mn-lt"/>
              </a:rPr>
              <a:t>Kvaterni</a:t>
            </a:r>
            <a:r>
              <a:rPr lang="hu-HU" sz="1800" dirty="0">
                <a:latin typeface="+mn-lt"/>
              </a:rPr>
              <a:t>ó</a:t>
            </a:r>
          </a:p>
          <a:p>
            <a:pPr algn="ctr"/>
            <a:r>
              <a:rPr lang="hu-HU" sz="1800" dirty="0">
                <a:latin typeface="+mn-lt"/>
              </a:rPr>
              <a:t>1843</a:t>
            </a:r>
            <a:endParaRPr lang="en-US" sz="1800" dirty="0">
              <a:latin typeface="+mn-lt"/>
            </a:endParaRP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2985" y="3362981"/>
            <a:ext cx="1249186" cy="159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Hermann Günter Grassman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0325" y="4194663"/>
            <a:ext cx="1335637" cy="1622799"/>
          </a:xfrm>
          <a:prstGeom prst="rect">
            <a:avLst/>
          </a:prstGeom>
          <a:noFill/>
          <a:extLst>
            <a:ext uri="{909E8E84-426E-40DD-AFC4-6F175D3DCCD1}">
              <a14:hiddenFill xmlns:a14="http://schemas.microsoft.com/office/drawing/2010/main">
                <a:solidFill>
                  <a:srgbClr val="FFFFFF"/>
                </a:solidFill>
              </a14:hiddenFill>
            </a:ext>
          </a:extLst>
        </p:spPr>
      </p:pic>
      <p:sp>
        <p:nvSpPr>
          <p:cNvPr id="13" name="Szövegdoboz 12"/>
          <p:cNvSpPr txBox="1"/>
          <p:nvPr/>
        </p:nvSpPr>
        <p:spPr>
          <a:xfrm>
            <a:off x="4512844" y="5817462"/>
            <a:ext cx="1981440" cy="923330"/>
          </a:xfrm>
          <a:prstGeom prst="rect">
            <a:avLst/>
          </a:prstGeom>
          <a:noFill/>
        </p:spPr>
        <p:txBody>
          <a:bodyPr wrap="none" rtlCol="0">
            <a:spAutoFit/>
          </a:bodyPr>
          <a:lstStyle/>
          <a:p>
            <a:pPr algn="ctr"/>
            <a:r>
              <a:rPr lang="hu-HU" sz="1800" dirty="0" err="1" smtClean="0">
                <a:latin typeface="+mn-lt"/>
              </a:rPr>
              <a:t>Grassman</a:t>
            </a:r>
            <a:r>
              <a:rPr lang="hu-HU" sz="1800" dirty="0" smtClean="0">
                <a:latin typeface="+mn-lt"/>
              </a:rPr>
              <a:t>:</a:t>
            </a:r>
          </a:p>
          <a:p>
            <a:pPr algn="ctr"/>
            <a:r>
              <a:rPr lang="hu-HU" sz="1800" dirty="0" err="1" smtClean="0">
                <a:latin typeface="+mn-lt"/>
              </a:rPr>
              <a:t>Grassmann</a:t>
            </a:r>
            <a:r>
              <a:rPr lang="hu-HU" sz="1800" dirty="0" smtClean="0">
                <a:latin typeface="+mn-lt"/>
              </a:rPr>
              <a:t> algebra</a:t>
            </a:r>
            <a:endParaRPr lang="hu-HU" sz="1800" dirty="0">
              <a:latin typeface="+mn-lt"/>
            </a:endParaRPr>
          </a:p>
          <a:p>
            <a:pPr algn="ctr"/>
            <a:r>
              <a:rPr lang="hu-HU" sz="1800" dirty="0">
                <a:latin typeface="+mn-lt"/>
              </a:rPr>
              <a:t>1844</a:t>
            </a:r>
            <a:endParaRPr lang="en-US" sz="1800" dirty="0">
              <a:latin typeface="+mn-lt"/>
            </a:endParaRPr>
          </a:p>
        </p:txBody>
      </p:sp>
      <p:sp>
        <p:nvSpPr>
          <p:cNvPr id="14" name="Szövegdoboz 13"/>
          <p:cNvSpPr txBox="1"/>
          <p:nvPr/>
        </p:nvSpPr>
        <p:spPr>
          <a:xfrm>
            <a:off x="1646811" y="4955155"/>
            <a:ext cx="1315360" cy="923330"/>
          </a:xfrm>
          <a:prstGeom prst="rect">
            <a:avLst/>
          </a:prstGeom>
          <a:noFill/>
        </p:spPr>
        <p:txBody>
          <a:bodyPr wrap="none" rtlCol="0">
            <a:spAutoFit/>
          </a:bodyPr>
          <a:lstStyle/>
          <a:p>
            <a:pPr algn="ctr"/>
            <a:r>
              <a:rPr lang="hu-HU" sz="1800" dirty="0">
                <a:latin typeface="+mn-lt"/>
              </a:rPr>
              <a:t>Descartes</a:t>
            </a:r>
            <a:endParaRPr lang="en-US" sz="1800" dirty="0">
              <a:latin typeface="+mn-lt"/>
            </a:endParaRPr>
          </a:p>
          <a:p>
            <a:pPr algn="ctr"/>
            <a:r>
              <a:rPr lang="hu-HU" sz="1800" dirty="0">
                <a:latin typeface="+mn-lt"/>
              </a:rPr>
              <a:t>Koordináták</a:t>
            </a:r>
          </a:p>
          <a:p>
            <a:pPr algn="ctr"/>
            <a:r>
              <a:rPr lang="hu-HU" sz="1800" dirty="0">
                <a:latin typeface="+mn-lt"/>
              </a:rPr>
              <a:t>1637</a:t>
            </a:r>
            <a:endParaRPr lang="en-US" sz="1800" dirty="0">
              <a:latin typeface="+mn-lt"/>
            </a:endParaRPr>
          </a:p>
        </p:txBody>
      </p:sp>
      <p:pic>
        <p:nvPicPr>
          <p:cNvPr id="15" name="Picture 2" descr="Gauss portréja (Gottlieb Biermann, 18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6465" y="1322379"/>
            <a:ext cx="1225885" cy="1578939"/>
          </a:xfrm>
          <a:prstGeom prst="rect">
            <a:avLst/>
          </a:prstGeom>
          <a:noFill/>
          <a:extLst>
            <a:ext uri="{909E8E84-426E-40DD-AFC4-6F175D3DCCD1}">
              <a14:hiddenFill xmlns:a14="http://schemas.microsoft.com/office/drawing/2010/main">
                <a:solidFill>
                  <a:srgbClr val="FFFFFF"/>
                </a:solidFill>
              </a14:hiddenFill>
            </a:ext>
          </a:extLst>
        </p:spPr>
      </p:pic>
      <p:sp>
        <p:nvSpPr>
          <p:cNvPr id="16" name="Szövegdoboz 15"/>
          <p:cNvSpPr txBox="1"/>
          <p:nvPr/>
        </p:nvSpPr>
        <p:spPr>
          <a:xfrm>
            <a:off x="2992179" y="2901316"/>
            <a:ext cx="1516056" cy="923330"/>
          </a:xfrm>
          <a:prstGeom prst="rect">
            <a:avLst/>
          </a:prstGeom>
          <a:noFill/>
        </p:spPr>
        <p:txBody>
          <a:bodyPr wrap="none" rtlCol="0">
            <a:spAutoFit/>
          </a:bodyPr>
          <a:lstStyle/>
          <a:p>
            <a:pPr algn="ctr"/>
            <a:r>
              <a:rPr lang="hu-HU" sz="1800" dirty="0" smtClean="0">
                <a:latin typeface="+mn-lt"/>
              </a:rPr>
              <a:t>Gauss:</a:t>
            </a:r>
            <a:endParaRPr lang="en-US" sz="1800" dirty="0">
              <a:latin typeface="+mn-lt"/>
            </a:endParaRPr>
          </a:p>
          <a:p>
            <a:pPr algn="ctr"/>
            <a:r>
              <a:rPr lang="hu-HU" sz="1800" dirty="0">
                <a:latin typeface="+mn-lt"/>
              </a:rPr>
              <a:t>Komplex szám</a:t>
            </a:r>
          </a:p>
          <a:p>
            <a:pPr algn="ctr"/>
            <a:r>
              <a:rPr lang="hu-HU" sz="1800" dirty="0">
                <a:latin typeface="+mn-lt"/>
              </a:rPr>
              <a:t>1825</a:t>
            </a:r>
            <a:endParaRPr lang="en-US" sz="1800" dirty="0">
              <a:latin typeface="+mn-lt"/>
            </a:endParaRPr>
          </a:p>
        </p:txBody>
      </p:sp>
      <p:cxnSp>
        <p:nvCxnSpPr>
          <p:cNvPr id="17" name="Egyenes összekötő nyíllal 16"/>
          <p:cNvCxnSpPr>
            <a:stCxn id="11" idx="0"/>
            <a:endCxn id="15" idx="1"/>
          </p:cNvCxnSpPr>
          <p:nvPr/>
        </p:nvCxnSpPr>
        <p:spPr>
          <a:xfrm flipV="1">
            <a:off x="2337578" y="2111849"/>
            <a:ext cx="828886" cy="125113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a:stCxn id="11" idx="3"/>
            <a:endCxn id="12" idx="1"/>
          </p:cNvCxnSpPr>
          <p:nvPr/>
        </p:nvCxnSpPr>
        <p:spPr>
          <a:xfrm>
            <a:off x="2962172" y="4158326"/>
            <a:ext cx="1888153" cy="84773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gyenes összekötő nyíllal 18"/>
          <p:cNvCxnSpPr>
            <a:stCxn id="15" idx="3"/>
          </p:cNvCxnSpPr>
          <p:nvPr/>
        </p:nvCxnSpPr>
        <p:spPr>
          <a:xfrm flipV="1">
            <a:off x="4392349" y="2111848"/>
            <a:ext cx="535148"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p:nvPr/>
        </p:nvCxnSpPr>
        <p:spPr>
          <a:xfrm>
            <a:off x="6204012" y="2091666"/>
            <a:ext cx="1080120" cy="226332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gyenes összekötő nyíllal 20"/>
          <p:cNvCxnSpPr>
            <a:stCxn id="12" idx="3"/>
            <a:endCxn id="5" idx="1"/>
          </p:cNvCxnSpPr>
          <p:nvPr/>
        </p:nvCxnSpPr>
        <p:spPr>
          <a:xfrm>
            <a:off x="6185961" y="5006062"/>
            <a:ext cx="109817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gyenes összekötő nyíllal 21"/>
          <p:cNvCxnSpPr>
            <a:endCxn id="7" idx="1"/>
          </p:cNvCxnSpPr>
          <p:nvPr/>
        </p:nvCxnSpPr>
        <p:spPr>
          <a:xfrm flipV="1">
            <a:off x="6185962" y="2342680"/>
            <a:ext cx="1025915" cy="213043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gyenes összekötő 22"/>
          <p:cNvCxnSpPr/>
          <p:nvPr/>
        </p:nvCxnSpPr>
        <p:spPr>
          <a:xfrm>
            <a:off x="7418339" y="4041068"/>
            <a:ext cx="2970858"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967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églalap 3"/>
              <p:cNvSpPr/>
              <p:nvPr/>
            </p:nvSpPr>
            <p:spPr>
              <a:xfrm>
                <a:off x="527382" y="1556793"/>
                <a:ext cx="5105413" cy="8856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hu-HU" sz="2667" i="1">
                          <a:latin typeface="Cambria Math"/>
                        </a:rPr>
                        <m:t>𝑓</m:t>
                      </m:r>
                      <m:r>
                        <a:rPr lang="en-US" sz="2667" i="1">
                          <a:latin typeface="Cambria Math"/>
                        </a:rPr>
                        <m:t>′</m:t>
                      </m:r>
                      <m:r>
                        <a:rPr lang="hu-HU" sz="2667" i="1">
                          <a:latin typeface="Cambria Math"/>
                        </a:rPr>
                        <m:t>(</m:t>
                      </m:r>
                      <m:r>
                        <a:rPr lang="en-US" sz="2667" i="1">
                          <a:latin typeface="Cambria Math"/>
                        </a:rPr>
                        <m:t>𝑥</m:t>
                      </m:r>
                      <m:r>
                        <a:rPr lang="hu-HU" sz="2667" i="1">
                          <a:latin typeface="Cambria Math"/>
                          <a:ea typeface="Cambria Math"/>
                        </a:rPr>
                        <m:t>)≈</m:t>
                      </m:r>
                      <m:f>
                        <m:fPr>
                          <m:ctrlPr>
                            <a:rPr lang="hu-HU" sz="2667" i="1">
                              <a:latin typeface="Cambria Math"/>
                              <a:ea typeface="Cambria Math"/>
                            </a:rPr>
                          </m:ctrlPr>
                        </m:fPr>
                        <m:num>
                          <m:r>
                            <a:rPr lang="hu-HU" sz="2667" i="1">
                              <a:latin typeface="Cambria Math"/>
                            </a:rPr>
                            <m:t>𝑓</m:t>
                          </m:r>
                          <m:d>
                            <m:dPr>
                              <m:ctrlPr>
                                <a:rPr lang="hu-HU" sz="2667" i="1">
                                  <a:latin typeface="Cambria Math"/>
                                </a:rPr>
                              </m:ctrlPr>
                            </m:dPr>
                            <m:e>
                              <m:r>
                                <a:rPr lang="en-US" sz="2667" i="1">
                                  <a:latin typeface="Cambria Math"/>
                                </a:rPr>
                                <m:t>𝑥</m:t>
                              </m:r>
                              <m:r>
                                <a:rPr lang="en-US" sz="2667" i="1">
                                  <a:latin typeface="Cambria Math"/>
                                </a:rPr>
                                <m:t>+∆</m:t>
                              </m:r>
                            </m:e>
                          </m:d>
                          <m:r>
                            <a:rPr lang="en-US" sz="2667" i="1">
                              <a:latin typeface="Cambria Math"/>
                              <a:ea typeface="Cambria Math"/>
                            </a:rPr>
                            <m:t>−</m:t>
                          </m:r>
                          <m:r>
                            <a:rPr lang="hu-HU" sz="2667" i="1">
                              <a:latin typeface="Cambria Math"/>
                            </a:rPr>
                            <m:t>𝑓</m:t>
                          </m:r>
                          <m:r>
                            <a:rPr lang="hu-HU" sz="2667" i="1">
                              <a:latin typeface="Cambria Math"/>
                            </a:rPr>
                            <m:t>(</m:t>
                          </m:r>
                          <m:r>
                            <a:rPr lang="en-US" sz="2667" i="1">
                              <a:latin typeface="Cambria Math"/>
                            </a:rPr>
                            <m:t>𝑥</m:t>
                          </m:r>
                          <m:r>
                            <a:rPr lang="hu-HU" sz="2667" i="1">
                              <a:latin typeface="Cambria Math"/>
                              <a:ea typeface="Cambria Math"/>
                            </a:rPr>
                            <m:t>)</m:t>
                          </m:r>
                          <m:r>
                            <m:rPr>
                              <m:nor/>
                            </m:rPr>
                            <a:rPr lang="en-US" sz="2667" dirty="0"/>
                            <m:t> </m:t>
                          </m:r>
                        </m:num>
                        <m:den>
                          <m:r>
                            <a:rPr lang="en-US" sz="2667" i="1">
                              <a:latin typeface="Cambria Math"/>
                              <a:ea typeface="Cambria Math"/>
                            </a:rPr>
                            <m:t>∆</m:t>
                          </m:r>
                        </m:den>
                      </m:f>
                    </m:oMath>
                  </m:oMathPara>
                </a14:m>
                <a:endParaRPr lang="en-US" sz="2667" dirty="0"/>
              </a:p>
            </p:txBody>
          </p:sp>
        </mc:Choice>
        <mc:Fallback xmlns="">
          <p:sp>
            <p:nvSpPr>
              <p:cNvPr id="4" name="Téglalap 3"/>
              <p:cNvSpPr>
                <a:spLocks noRot="1" noChangeAspect="1" noMove="1" noResize="1" noEditPoints="1" noAdjustHandles="1" noChangeArrowheads="1" noChangeShapeType="1" noTextEdit="1"/>
              </p:cNvSpPr>
              <p:nvPr/>
            </p:nvSpPr>
            <p:spPr>
              <a:xfrm>
                <a:off x="527382" y="1556793"/>
                <a:ext cx="5105413" cy="885627"/>
              </a:xfrm>
              <a:prstGeom prst="rect">
                <a:avLst/>
              </a:prstGeom>
              <a:blipFill>
                <a:blip r:embed="rId3"/>
                <a:stretch>
                  <a:fillRect/>
                </a:stretch>
              </a:blipFill>
            </p:spPr>
            <p:txBody>
              <a:bodyPr/>
              <a:lstStyle/>
              <a:p>
                <a:r>
                  <a:rPr lang="hu-HU">
                    <a:noFill/>
                  </a:rPr>
                  <a:t> </a:t>
                </a:r>
              </a:p>
            </p:txBody>
          </p:sp>
        </mc:Fallback>
      </mc:AlternateContent>
      <p:cxnSp>
        <p:nvCxnSpPr>
          <p:cNvPr id="5" name="Egyenes összekötő nyíllal 3"/>
          <p:cNvCxnSpPr>
            <a:cxnSpLocks noChangeShapeType="1"/>
          </p:cNvCxnSpPr>
          <p:nvPr/>
        </p:nvCxnSpPr>
        <p:spPr bwMode="auto">
          <a:xfrm flipV="1">
            <a:off x="6401473" y="1308926"/>
            <a:ext cx="2116" cy="1806529"/>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 name="Egyenes összekötő nyíllal 4"/>
          <p:cNvCxnSpPr>
            <a:cxnSpLocks noChangeShapeType="1"/>
          </p:cNvCxnSpPr>
          <p:nvPr/>
        </p:nvCxnSpPr>
        <p:spPr bwMode="auto">
          <a:xfrm>
            <a:off x="6401469" y="3100853"/>
            <a:ext cx="5671195" cy="20011"/>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Szabadkézi sokszög 17"/>
          <p:cNvSpPr>
            <a:spLocks/>
          </p:cNvSpPr>
          <p:nvPr/>
        </p:nvSpPr>
        <p:spPr bwMode="auto">
          <a:xfrm>
            <a:off x="6750241" y="1992266"/>
            <a:ext cx="4365065" cy="1799185"/>
          </a:xfrm>
          <a:custGeom>
            <a:avLst/>
            <a:gdLst>
              <a:gd name="T0" fmla="*/ 0 w 3447393"/>
              <a:gd name="T1" fmla="*/ 325998 h 2399863"/>
              <a:gd name="T2" fmla="*/ 809761 w 3447393"/>
              <a:gd name="T3" fmla="*/ 1945480 h 2399863"/>
              <a:gd name="T4" fmla="*/ 2050691 w 3447393"/>
              <a:gd name="T5" fmla="*/ 2334574 h 2399863"/>
              <a:gd name="T6" fmla="*/ 3007680 w 3447393"/>
              <a:gd name="T7" fmla="*/ 1545868 h 2399863"/>
              <a:gd name="T8" fmla="*/ 3449366 w 3447393"/>
              <a:gd name="T9" fmla="*/ 0 h 2399863"/>
              <a:gd name="T10" fmla="*/ 0 60000 65536"/>
              <a:gd name="T11" fmla="*/ 0 60000 65536"/>
              <a:gd name="T12" fmla="*/ 0 60000 65536"/>
              <a:gd name="T13" fmla="*/ 0 60000 65536"/>
              <a:gd name="T14" fmla="*/ 0 60000 65536"/>
              <a:gd name="T15" fmla="*/ 0 w 3447393"/>
              <a:gd name="T16" fmla="*/ 0 h 2399863"/>
              <a:gd name="T17" fmla="*/ 3447393 w 3447393"/>
              <a:gd name="T18" fmla="*/ 2399863 h 2399863"/>
              <a:gd name="connsiteX0" fmla="*/ 0 w 3447393"/>
              <a:gd name="connsiteY0" fmla="*/ 116676 h 2141736"/>
              <a:gd name="connsiteX1" fmla="*/ 809297 w 3447393"/>
              <a:gd name="connsiteY1" fmla="*/ 1735269 h 2141736"/>
              <a:gd name="connsiteX2" fmla="*/ 2049517 w 3447393"/>
              <a:gd name="connsiteY2" fmla="*/ 2124152 h 2141736"/>
              <a:gd name="connsiteX3" fmla="*/ 3005959 w 3447393"/>
              <a:gd name="connsiteY3" fmla="*/ 1335876 h 2141736"/>
              <a:gd name="connsiteX4" fmla="*/ 3447393 w 3447393"/>
              <a:gd name="connsiteY4" fmla="*/ 0 h 2141736"/>
              <a:gd name="connsiteX0" fmla="*/ 0 w 3841214"/>
              <a:gd name="connsiteY0" fmla="*/ 2596821 h 2762554"/>
              <a:gd name="connsiteX1" fmla="*/ 1203118 w 3841214"/>
              <a:gd name="connsiteY1" fmla="*/ 1735269 h 2762554"/>
              <a:gd name="connsiteX2" fmla="*/ 2443338 w 3841214"/>
              <a:gd name="connsiteY2" fmla="*/ 2124152 h 2762554"/>
              <a:gd name="connsiteX3" fmla="*/ 3399780 w 3841214"/>
              <a:gd name="connsiteY3" fmla="*/ 1335876 h 2762554"/>
              <a:gd name="connsiteX4" fmla="*/ 3841214 w 3841214"/>
              <a:gd name="connsiteY4" fmla="*/ 0 h 2762554"/>
              <a:gd name="connsiteX0" fmla="*/ 0 w 3841214"/>
              <a:gd name="connsiteY0" fmla="*/ 2596821 h 2596821"/>
              <a:gd name="connsiteX1" fmla="*/ 1203118 w 3841214"/>
              <a:gd name="connsiteY1" fmla="*/ 1735269 h 2596821"/>
              <a:gd name="connsiteX2" fmla="*/ 2443338 w 3841214"/>
              <a:gd name="connsiteY2" fmla="*/ 2124152 h 2596821"/>
              <a:gd name="connsiteX3" fmla="*/ 3399780 w 3841214"/>
              <a:gd name="connsiteY3" fmla="*/ 1335876 h 2596821"/>
              <a:gd name="connsiteX4" fmla="*/ 3841214 w 3841214"/>
              <a:gd name="connsiteY4" fmla="*/ 0 h 2596821"/>
              <a:gd name="connsiteX0" fmla="*/ 0 w 3686498"/>
              <a:gd name="connsiteY0" fmla="*/ 3230050 h 3230050"/>
              <a:gd name="connsiteX1" fmla="*/ 1048402 w 3686498"/>
              <a:gd name="connsiteY1" fmla="*/ 1735269 h 3230050"/>
              <a:gd name="connsiteX2" fmla="*/ 2288622 w 3686498"/>
              <a:gd name="connsiteY2" fmla="*/ 2124152 h 3230050"/>
              <a:gd name="connsiteX3" fmla="*/ 3245064 w 3686498"/>
              <a:gd name="connsiteY3" fmla="*/ 1335876 h 3230050"/>
              <a:gd name="connsiteX4" fmla="*/ 3686498 w 3686498"/>
              <a:gd name="connsiteY4" fmla="*/ 0 h 3230050"/>
              <a:gd name="connsiteX0" fmla="*/ 0 w 3686498"/>
              <a:gd name="connsiteY0" fmla="*/ 3230050 h 3230050"/>
              <a:gd name="connsiteX1" fmla="*/ 1048402 w 3686498"/>
              <a:gd name="connsiteY1" fmla="*/ 1735269 h 3230050"/>
              <a:gd name="connsiteX2" fmla="*/ 2288622 w 3686498"/>
              <a:gd name="connsiteY2" fmla="*/ 2124152 h 3230050"/>
              <a:gd name="connsiteX3" fmla="*/ 3245064 w 3686498"/>
              <a:gd name="connsiteY3" fmla="*/ 1335876 h 3230050"/>
              <a:gd name="connsiteX4" fmla="*/ 3686498 w 3686498"/>
              <a:gd name="connsiteY4" fmla="*/ 0 h 3230050"/>
              <a:gd name="connsiteX0" fmla="*/ 0 w 3686498"/>
              <a:gd name="connsiteY0" fmla="*/ 3230050 h 3230050"/>
              <a:gd name="connsiteX1" fmla="*/ 1048402 w 3686498"/>
              <a:gd name="connsiteY1" fmla="*/ 1735269 h 3230050"/>
              <a:gd name="connsiteX2" fmla="*/ 2288623 w 3686498"/>
              <a:gd name="connsiteY2" fmla="*/ 2546305 h 3230050"/>
              <a:gd name="connsiteX3" fmla="*/ 3245064 w 3686498"/>
              <a:gd name="connsiteY3" fmla="*/ 1335876 h 3230050"/>
              <a:gd name="connsiteX4" fmla="*/ 3686498 w 3686498"/>
              <a:gd name="connsiteY4" fmla="*/ 0 h 3230050"/>
              <a:gd name="connsiteX0" fmla="*/ 0 w 3686498"/>
              <a:gd name="connsiteY0" fmla="*/ 3230050 h 3230050"/>
              <a:gd name="connsiteX1" fmla="*/ 1568808 w 3686498"/>
              <a:gd name="connsiteY1" fmla="*/ 1242758 h 3230050"/>
              <a:gd name="connsiteX2" fmla="*/ 2288623 w 3686498"/>
              <a:gd name="connsiteY2" fmla="*/ 2546305 h 3230050"/>
              <a:gd name="connsiteX3" fmla="*/ 3245064 w 3686498"/>
              <a:gd name="connsiteY3" fmla="*/ 1335876 h 3230050"/>
              <a:gd name="connsiteX4" fmla="*/ 3686498 w 3686498"/>
              <a:gd name="connsiteY4" fmla="*/ 0 h 3230050"/>
              <a:gd name="connsiteX0" fmla="*/ 0 w 3686498"/>
              <a:gd name="connsiteY0" fmla="*/ 3230050 h 3230050"/>
              <a:gd name="connsiteX1" fmla="*/ 1568808 w 3686498"/>
              <a:gd name="connsiteY1" fmla="*/ 1242758 h 3230050"/>
              <a:gd name="connsiteX2" fmla="*/ 2991874 w 3686498"/>
              <a:gd name="connsiteY2" fmla="*/ 2511125 h 3230050"/>
              <a:gd name="connsiteX3" fmla="*/ 3245064 w 3686498"/>
              <a:gd name="connsiteY3" fmla="*/ 1335876 h 3230050"/>
              <a:gd name="connsiteX4" fmla="*/ 3686498 w 3686498"/>
              <a:gd name="connsiteY4" fmla="*/ 0 h 3230050"/>
              <a:gd name="connsiteX0" fmla="*/ 0 w 3686498"/>
              <a:gd name="connsiteY0" fmla="*/ 3230050 h 3230050"/>
              <a:gd name="connsiteX1" fmla="*/ 1568808 w 3686498"/>
              <a:gd name="connsiteY1" fmla="*/ 1242758 h 3230050"/>
              <a:gd name="connsiteX2" fmla="*/ 2991874 w 3686498"/>
              <a:gd name="connsiteY2" fmla="*/ 2511125 h 3230050"/>
              <a:gd name="connsiteX3" fmla="*/ 3686498 w 3686498"/>
              <a:gd name="connsiteY3" fmla="*/ 0 h 3230050"/>
              <a:gd name="connsiteX0" fmla="*/ 0 w 3686498"/>
              <a:gd name="connsiteY0" fmla="*/ 3230050 h 3491222"/>
              <a:gd name="connsiteX1" fmla="*/ 1568808 w 3686498"/>
              <a:gd name="connsiteY1" fmla="*/ 1242758 h 3491222"/>
              <a:gd name="connsiteX2" fmla="*/ 3273175 w 3686498"/>
              <a:gd name="connsiteY2" fmla="*/ 3478558 h 3491222"/>
              <a:gd name="connsiteX3" fmla="*/ 3686498 w 3686498"/>
              <a:gd name="connsiteY3" fmla="*/ 0 h 3491222"/>
              <a:gd name="connsiteX0" fmla="*/ 0 w 3273175"/>
              <a:gd name="connsiteY0" fmla="*/ 1988458 h 2249630"/>
              <a:gd name="connsiteX1" fmla="*/ 1568808 w 3273175"/>
              <a:gd name="connsiteY1" fmla="*/ 1166 h 2249630"/>
              <a:gd name="connsiteX2" fmla="*/ 3273175 w 3273175"/>
              <a:gd name="connsiteY2" fmla="*/ 2236966 h 2249630"/>
            </a:gdLst>
            <a:ahLst/>
            <a:cxnLst>
              <a:cxn ang="0">
                <a:pos x="connsiteX0" y="connsiteY0"/>
              </a:cxn>
              <a:cxn ang="0">
                <a:pos x="connsiteX1" y="connsiteY1"/>
              </a:cxn>
              <a:cxn ang="0">
                <a:pos x="connsiteX2" y="connsiteY2"/>
              </a:cxn>
            </a:cxnLst>
            <a:rect l="l" t="t" r="r" b="b"/>
            <a:pathLst>
              <a:path w="3273175" h="2249630">
                <a:moveTo>
                  <a:pt x="0" y="1988458"/>
                </a:moveTo>
                <a:cubicBezTo>
                  <a:pt x="318247" y="1029803"/>
                  <a:pt x="1023279" y="-40252"/>
                  <a:pt x="1568808" y="1166"/>
                </a:cubicBezTo>
                <a:cubicBezTo>
                  <a:pt x="2114337" y="42584"/>
                  <a:pt x="2920227" y="2444092"/>
                  <a:pt x="3273175" y="2236966"/>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2667"/>
          </a:p>
        </p:txBody>
      </p:sp>
      <p:cxnSp>
        <p:nvCxnSpPr>
          <p:cNvPr id="13" name="Egyenes összekötő nyíllal 12"/>
          <p:cNvCxnSpPr/>
          <p:nvPr/>
        </p:nvCxnSpPr>
        <p:spPr>
          <a:xfrm flipV="1">
            <a:off x="6403585" y="1268762"/>
            <a:ext cx="1968219" cy="271652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églalap 13"/>
              <p:cNvSpPr/>
              <p:nvPr/>
            </p:nvSpPr>
            <p:spPr>
              <a:xfrm>
                <a:off x="10830693" y="3032424"/>
                <a:ext cx="1248740" cy="6667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733" i="1">
                          <a:solidFill>
                            <a:srgbClr val="FF0000"/>
                          </a:solidFill>
                          <a:latin typeface="Cambria Math"/>
                        </a:rPr>
                        <m:t>𝑓</m:t>
                      </m:r>
                      <m:r>
                        <a:rPr lang="en-US" sz="3733" i="1">
                          <a:solidFill>
                            <a:srgbClr val="FF0000"/>
                          </a:solidFill>
                          <a:latin typeface="Cambria Math"/>
                        </a:rPr>
                        <m:t>(</m:t>
                      </m:r>
                      <m:r>
                        <a:rPr lang="en-US" sz="3733" i="1">
                          <a:solidFill>
                            <a:srgbClr val="FF0000"/>
                          </a:solidFill>
                          <a:latin typeface="Cambria Math"/>
                        </a:rPr>
                        <m:t>𝑥</m:t>
                      </m:r>
                      <m:r>
                        <a:rPr lang="en-US" sz="3733" i="1">
                          <a:solidFill>
                            <a:srgbClr val="FF0000"/>
                          </a:solidFill>
                          <a:latin typeface="Cambria Math"/>
                        </a:rPr>
                        <m:t>)</m:t>
                      </m:r>
                    </m:oMath>
                  </m:oMathPara>
                </a14:m>
                <a:endParaRPr lang="en-US" sz="3733" dirty="0">
                  <a:solidFill>
                    <a:srgbClr val="FF0000"/>
                  </a:solidFill>
                </a:endParaRPr>
              </a:p>
            </p:txBody>
          </p:sp>
        </mc:Choice>
        <mc:Fallback xmlns="">
          <p:sp>
            <p:nvSpPr>
              <p:cNvPr id="14" name="Téglalap 13"/>
              <p:cNvSpPr>
                <a:spLocks noRot="1" noChangeAspect="1" noMove="1" noResize="1" noEditPoints="1" noAdjustHandles="1" noChangeArrowheads="1" noChangeShapeType="1" noTextEdit="1"/>
              </p:cNvSpPr>
              <p:nvPr/>
            </p:nvSpPr>
            <p:spPr>
              <a:xfrm>
                <a:off x="10830693" y="3032424"/>
                <a:ext cx="1248740" cy="666786"/>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 name="Téglalap 24"/>
              <p:cNvSpPr/>
              <p:nvPr/>
            </p:nvSpPr>
            <p:spPr>
              <a:xfrm>
                <a:off x="6881149" y="3085183"/>
                <a:ext cx="51770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a:rPr>
                        <m:t>𝑥</m:t>
                      </m:r>
                    </m:oMath>
                  </m:oMathPara>
                </a14:m>
                <a:endParaRPr lang="en-US" sz="3200" dirty="0"/>
              </a:p>
            </p:txBody>
          </p:sp>
        </mc:Choice>
        <mc:Fallback xmlns="">
          <p:sp>
            <p:nvSpPr>
              <p:cNvPr id="25" name="Téglalap 24"/>
              <p:cNvSpPr>
                <a:spLocks noRot="1" noChangeAspect="1" noMove="1" noResize="1" noEditPoints="1" noAdjustHandles="1" noChangeArrowheads="1" noChangeShapeType="1" noTextEdit="1"/>
              </p:cNvSpPr>
              <p:nvPr/>
            </p:nvSpPr>
            <p:spPr>
              <a:xfrm>
                <a:off x="6881149" y="3085183"/>
                <a:ext cx="517706" cy="584775"/>
              </a:xfrm>
              <a:prstGeom prst="rect">
                <a:avLst/>
              </a:prstGeom>
              <a:blipFill>
                <a:blip r:embed="rId5"/>
                <a:stretch>
                  <a:fillRect/>
                </a:stretch>
              </a:blipFill>
            </p:spPr>
            <p:txBody>
              <a:bodyPr/>
              <a:lstStyle/>
              <a:p>
                <a:r>
                  <a:rPr lang="hu-HU">
                    <a:noFill/>
                  </a:rPr>
                  <a:t> </a:t>
                </a:r>
              </a:p>
            </p:txBody>
          </p:sp>
        </mc:Fallback>
      </mc:AlternateContent>
      <p:grpSp>
        <p:nvGrpSpPr>
          <p:cNvPr id="40" name="Csoportba foglalás 39"/>
          <p:cNvGrpSpPr/>
          <p:nvPr/>
        </p:nvGrpSpPr>
        <p:grpSpPr>
          <a:xfrm>
            <a:off x="6019544" y="1717034"/>
            <a:ext cx="3277804" cy="2074417"/>
            <a:chOff x="3815916" y="2348880"/>
            <a:chExt cx="2458353" cy="2074417"/>
          </a:xfrm>
        </p:grpSpPr>
        <p:cxnSp>
          <p:nvCxnSpPr>
            <p:cNvPr id="36" name="Egyenes összekötő nyíllal 35"/>
            <p:cNvCxnSpPr/>
            <p:nvPr/>
          </p:nvCxnSpPr>
          <p:spPr>
            <a:xfrm flipV="1">
              <a:off x="5904148" y="2624112"/>
              <a:ext cx="18674" cy="11085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Ellipszis 22"/>
            <p:cNvSpPr/>
            <p:nvPr/>
          </p:nvSpPr>
          <p:spPr>
            <a:xfrm>
              <a:off x="5792528" y="3645023"/>
              <a:ext cx="189634" cy="17535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mc:AlternateContent xmlns:mc="http://schemas.openxmlformats.org/markup-compatibility/2006" xmlns:a14="http://schemas.microsoft.com/office/drawing/2010/main">
          <mc:Choice Requires="a14">
            <p:sp>
              <p:nvSpPr>
                <p:cNvPr id="26" name="Téglalap 25"/>
                <p:cNvSpPr/>
                <p:nvPr/>
              </p:nvSpPr>
              <p:spPr>
                <a:xfrm>
                  <a:off x="5335647" y="3717032"/>
                  <a:ext cx="93862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a:rPr>
                          <m:t>𝑥</m:t>
                        </m:r>
                        <m:r>
                          <a:rPr lang="en-US" sz="3200" i="1">
                            <a:latin typeface="Cambria Math"/>
                          </a:rPr>
                          <m:t>+∆</m:t>
                        </m:r>
                      </m:oMath>
                    </m:oMathPara>
                  </a14:m>
                  <a:endParaRPr lang="en-US" sz="3200" dirty="0"/>
                </a:p>
              </p:txBody>
            </p:sp>
          </mc:Choice>
          <mc:Fallback xmlns="">
            <p:sp>
              <p:nvSpPr>
                <p:cNvPr id="26" name="Téglalap 25"/>
                <p:cNvSpPr>
                  <a:spLocks noRot="1" noChangeAspect="1" noMove="1" noResize="1" noEditPoints="1" noAdjustHandles="1" noChangeArrowheads="1" noChangeShapeType="1" noTextEdit="1"/>
                </p:cNvSpPr>
                <p:nvPr/>
              </p:nvSpPr>
              <p:spPr>
                <a:xfrm>
                  <a:off x="5335647" y="3717032"/>
                  <a:ext cx="938622" cy="584775"/>
                </a:xfrm>
                <a:prstGeom prst="rect">
                  <a:avLst/>
                </a:prstGeom>
                <a:blipFill>
                  <a:blip r:embed="rId6"/>
                  <a:stretch>
                    <a:fillRect/>
                  </a:stretch>
                </a:blipFill>
              </p:spPr>
              <p:txBody>
                <a:bodyPr/>
                <a:lstStyle/>
                <a:p>
                  <a:r>
                    <a:rPr lang="hu-HU">
                      <a:noFill/>
                    </a:rPr>
                    <a:t> </a:t>
                  </a:r>
                </a:p>
              </p:txBody>
            </p:sp>
          </mc:Fallback>
        </mc:AlternateContent>
        <p:cxnSp>
          <p:nvCxnSpPr>
            <p:cNvPr id="27" name="Egyenes összekötő nyíllal 26"/>
            <p:cNvCxnSpPr/>
            <p:nvPr/>
          </p:nvCxnSpPr>
          <p:spPr>
            <a:xfrm flipV="1">
              <a:off x="3815916" y="2348880"/>
              <a:ext cx="2376264" cy="207441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Csoportba foglalás 40"/>
          <p:cNvGrpSpPr/>
          <p:nvPr/>
        </p:nvGrpSpPr>
        <p:grpSpPr>
          <a:xfrm>
            <a:off x="6401473" y="2526163"/>
            <a:ext cx="4082570" cy="1143795"/>
            <a:chOff x="4102361" y="3158013"/>
            <a:chExt cx="3061927" cy="1143795"/>
          </a:xfrm>
        </p:grpSpPr>
        <p:cxnSp>
          <p:nvCxnSpPr>
            <p:cNvPr id="30" name="Egyenes összekötő nyíllal 29"/>
            <p:cNvCxnSpPr/>
            <p:nvPr/>
          </p:nvCxnSpPr>
          <p:spPr>
            <a:xfrm flipV="1">
              <a:off x="4102361" y="3158013"/>
              <a:ext cx="3061927" cy="66236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3" name="Ellipszis 32"/>
            <p:cNvSpPr/>
            <p:nvPr/>
          </p:nvSpPr>
          <p:spPr>
            <a:xfrm>
              <a:off x="6594792" y="3645024"/>
              <a:ext cx="189634" cy="17535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mc:AlternateContent xmlns:mc="http://schemas.openxmlformats.org/markup-compatibility/2006" xmlns:a14="http://schemas.microsoft.com/office/drawing/2010/main">
          <mc:Choice Requires="a14">
            <p:sp>
              <p:nvSpPr>
                <p:cNvPr id="34" name="Téglalap 33"/>
                <p:cNvSpPr/>
                <p:nvPr/>
              </p:nvSpPr>
              <p:spPr>
                <a:xfrm>
                  <a:off x="6137910" y="3717033"/>
                  <a:ext cx="93862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a:rPr>
                          <m:t>𝑥</m:t>
                        </m:r>
                        <m:r>
                          <a:rPr lang="en-US" sz="3200" i="1">
                            <a:latin typeface="Cambria Math"/>
                          </a:rPr>
                          <m:t>+∆</m:t>
                        </m:r>
                      </m:oMath>
                    </m:oMathPara>
                  </a14:m>
                  <a:endParaRPr lang="en-US" sz="3200" dirty="0"/>
                </a:p>
              </p:txBody>
            </p:sp>
          </mc:Choice>
          <mc:Fallback xmlns="">
            <p:sp>
              <p:nvSpPr>
                <p:cNvPr id="34" name="Téglalap 33"/>
                <p:cNvSpPr>
                  <a:spLocks noRot="1" noChangeAspect="1" noMove="1" noResize="1" noEditPoints="1" noAdjustHandles="1" noChangeArrowheads="1" noChangeShapeType="1" noTextEdit="1"/>
                </p:cNvSpPr>
                <p:nvPr/>
              </p:nvSpPr>
              <p:spPr>
                <a:xfrm>
                  <a:off x="6137910" y="3717033"/>
                  <a:ext cx="938622" cy="584775"/>
                </a:xfrm>
                <a:prstGeom prst="rect">
                  <a:avLst/>
                </a:prstGeom>
                <a:blipFill>
                  <a:blip r:embed="rId7"/>
                  <a:stretch>
                    <a:fillRect/>
                  </a:stretch>
                </a:blipFill>
              </p:spPr>
              <p:txBody>
                <a:bodyPr/>
                <a:lstStyle/>
                <a:p>
                  <a:r>
                    <a:rPr lang="hu-HU">
                      <a:noFill/>
                    </a:rPr>
                    <a:t> </a:t>
                  </a:r>
                </a:p>
              </p:txBody>
            </p:sp>
          </mc:Fallback>
        </mc:AlternateContent>
        <p:cxnSp>
          <p:nvCxnSpPr>
            <p:cNvPr id="38" name="Egyenes összekötő nyíllal 37"/>
            <p:cNvCxnSpPr>
              <a:stCxn id="33" idx="0"/>
            </p:cNvCxnSpPr>
            <p:nvPr/>
          </p:nvCxnSpPr>
          <p:spPr>
            <a:xfrm flipV="1">
              <a:off x="6689609" y="3282172"/>
              <a:ext cx="2585" cy="3628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8" name="Ellipszis 7"/>
          <p:cNvSpPr/>
          <p:nvPr/>
        </p:nvSpPr>
        <p:spPr>
          <a:xfrm>
            <a:off x="6937480" y="3013177"/>
            <a:ext cx="252845" cy="17535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mc:AlternateContent xmlns:mc="http://schemas.openxmlformats.org/markup-compatibility/2006" xmlns:a14="http://schemas.microsoft.com/office/drawing/2010/main">
        <mc:Choice Requires="a14">
          <p:sp>
            <p:nvSpPr>
              <p:cNvPr id="43" name="Szövegdoboz 42"/>
              <p:cNvSpPr txBox="1"/>
              <p:nvPr/>
            </p:nvSpPr>
            <p:spPr>
              <a:xfrm>
                <a:off x="773484" y="3120864"/>
                <a:ext cx="2486578" cy="1323632"/>
              </a:xfrm>
              <a:prstGeom prst="rect">
                <a:avLst/>
              </a:prstGeom>
              <a:noFill/>
            </p:spPr>
            <p:txBody>
              <a:bodyPr wrap="none" rtlCol="0">
                <a:spAutoFit/>
              </a:bodyPr>
              <a:lstStyle/>
              <a:p>
                <a:pPr algn="r"/>
                <a:r>
                  <a:rPr lang="hu-HU" sz="2667" dirty="0"/>
                  <a:t>1234.56</a:t>
                </a:r>
                <a:r>
                  <a:rPr lang="hu-HU" sz="2667" b="1" dirty="0"/>
                  <a:t>9</a:t>
                </a:r>
                <a:r>
                  <a:rPr lang="hu-HU" sz="2667" dirty="0"/>
                  <a:t>?????</a:t>
                </a:r>
              </a:p>
              <a:p>
                <a:pPr algn="r"/>
                <a14:m>
                  <m:oMath xmlns:m="http://schemas.openxmlformats.org/officeDocument/2006/math">
                    <m:r>
                      <a:rPr lang="en-US" sz="2667" i="1" u="sng" dirty="0">
                        <a:latin typeface="Cambria Math"/>
                      </a:rPr>
                      <m:t>−</m:t>
                    </m:r>
                  </m:oMath>
                </a14:m>
                <a:r>
                  <a:rPr lang="hu-HU" sz="2667" u="sng" dirty="0"/>
                  <a:t>1234.56</a:t>
                </a:r>
                <a:r>
                  <a:rPr lang="hu-HU" sz="2667" b="1" u="sng" dirty="0"/>
                  <a:t>7</a:t>
                </a:r>
                <a:r>
                  <a:rPr lang="hu-HU" sz="2667" u="sng" dirty="0"/>
                  <a:t>?????</a:t>
                </a:r>
                <a:endParaRPr lang="en-US" sz="2667" u="sng" dirty="0"/>
              </a:p>
              <a:p>
                <a:pPr algn="r"/>
                <a:r>
                  <a:rPr lang="en-US" sz="2667" dirty="0"/>
                  <a:t>0.00</a:t>
                </a:r>
                <a:r>
                  <a:rPr lang="hu-HU" sz="2667" b="1" dirty="0"/>
                  <a:t>2</a:t>
                </a:r>
                <a:r>
                  <a:rPr lang="en-US" sz="2667" dirty="0"/>
                  <a:t>?????</a:t>
                </a:r>
                <a:endParaRPr lang="hu-HU" sz="2667" dirty="0"/>
              </a:p>
            </p:txBody>
          </p:sp>
        </mc:Choice>
        <mc:Fallback xmlns="">
          <p:sp>
            <p:nvSpPr>
              <p:cNvPr id="43" name="Szövegdoboz 42"/>
              <p:cNvSpPr txBox="1">
                <a:spLocks noRot="1" noChangeAspect="1" noMove="1" noResize="1" noEditPoints="1" noAdjustHandles="1" noChangeArrowheads="1" noChangeShapeType="1" noTextEdit="1"/>
              </p:cNvSpPr>
              <p:nvPr/>
            </p:nvSpPr>
            <p:spPr>
              <a:xfrm>
                <a:off x="773484" y="3120864"/>
                <a:ext cx="2486578" cy="1323632"/>
              </a:xfrm>
              <a:prstGeom prst="rect">
                <a:avLst/>
              </a:prstGeom>
              <a:blipFill>
                <a:blip r:embed="rId8"/>
                <a:stretch>
                  <a:fillRect t="-4608" r="-4657" b="-11060"/>
                </a:stretch>
              </a:blipFill>
            </p:spPr>
            <p:txBody>
              <a:bodyPr/>
              <a:lstStyle/>
              <a:p>
                <a:r>
                  <a:rPr lang="hu-HU">
                    <a:noFill/>
                  </a:rPr>
                  <a:t> </a:t>
                </a:r>
              </a:p>
            </p:txBody>
          </p:sp>
        </mc:Fallback>
      </mc:AlternateContent>
      <p:sp>
        <p:nvSpPr>
          <p:cNvPr id="44" name="Szövegdoboz 43"/>
          <p:cNvSpPr txBox="1"/>
          <p:nvPr/>
        </p:nvSpPr>
        <p:spPr>
          <a:xfrm>
            <a:off x="3480198" y="3120864"/>
            <a:ext cx="2085827" cy="1323632"/>
          </a:xfrm>
          <a:prstGeom prst="rect">
            <a:avLst/>
          </a:prstGeom>
          <a:noFill/>
        </p:spPr>
        <p:txBody>
          <a:bodyPr wrap="none" rtlCol="0">
            <a:spAutoFit/>
          </a:bodyPr>
          <a:lstStyle/>
          <a:p>
            <a:pPr algn="l"/>
            <a:r>
              <a:rPr lang="en-US" sz="2667" dirty="0"/>
              <a:t>7 </a:t>
            </a:r>
            <a:r>
              <a:rPr lang="hu-HU" sz="2667" dirty="0"/>
              <a:t>értékes jegy</a:t>
            </a:r>
          </a:p>
          <a:p>
            <a:pPr algn="l"/>
            <a:r>
              <a:rPr lang="en-US" sz="2667" dirty="0"/>
              <a:t>7 </a:t>
            </a:r>
            <a:r>
              <a:rPr lang="hu-HU" sz="2667" dirty="0"/>
              <a:t>értékes jegy</a:t>
            </a:r>
          </a:p>
          <a:p>
            <a:pPr algn="l"/>
            <a:r>
              <a:rPr lang="hu-HU" sz="2667" b="1" dirty="0"/>
              <a:t>1</a:t>
            </a:r>
            <a:r>
              <a:rPr lang="hu-HU" sz="2667" dirty="0"/>
              <a:t> értékes jegy</a:t>
            </a:r>
            <a:endParaRPr lang="en-US" sz="2667" dirty="0"/>
          </a:p>
        </p:txBody>
      </p:sp>
      <p:pic>
        <p:nvPicPr>
          <p:cNvPr id="512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05" y="4617133"/>
            <a:ext cx="12036659" cy="223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Cím 1"/>
          <p:cNvSpPr>
            <a:spLocks noGrp="1"/>
          </p:cNvSpPr>
          <p:nvPr>
            <p:ph type="title"/>
          </p:nvPr>
        </p:nvSpPr>
        <p:spPr>
          <a:xfrm>
            <a:off x="609600" y="152636"/>
            <a:ext cx="10972800" cy="1143000"/>
          </a:xfrm>
        </p:spPr>
        <p:txBody>
          <a:bodyPr>
            <a:noAutofit/>
          </a:bodyPr>
          <a:lstStyle/>
          <a:p>
            <a:r>
              <a:rPr lang="hu-HU" dirty="0" smtClean="0">
                <a:solidFill>
                  <a:srgbClr val="FF0000"/>
                </a:solidFill>
              </a:rPr>
              <a:t>Hogyan </a:t>
            </a:r>
            <a:r>
              <a:rPr lang="hu-HU" sz="8800" dirty="0">
                <a:solidFill>
                  <a:srgbClr val="FF0000"/>
                </a:solidFill>
              </a:rPr>
              <a:t>NE</a:t>
            </a:r>
            <a:r>
              <a:rPr lang="hu-HU" dirty="0" smtClean="0">
                <a:solidFill>
                  <a:srgbClr val="FF0000"/>
                </a:solidFill>
              </a:rPr>
              <a:t> deriváljunk</a:t>
            </a:r>
            <a:r>
              <a:rPr lang="en-US" dirty="0" smtClean="0">
                <a:solidFill>
                  <a:srgbClr val="FF0000"/>
                </a:solidFill>
              </a:rPr>
              <a:t>!</a:t>
            </a:r>
            <a:endParaRPr lang="en-US" dirty="0">
              <a:solidFill>
                <a:srgbClr val="FF0000"/>
              </a:solidFill>
            </a:endParaRPr>
          </a:p>
        </p:txBody>
      </p:sp>
      <p:sp>
        <p:nvSpPr>
          <p:cNvPr id="29" name="Téglalap 28"/>
          <p:cNvSpPr/>
          <p:nvPr/>
        </p:nvSpPr>
        <p:spPr>
          <a:xfrm>
            <a:off x="657929" y="2510984"/>
            <a:ext cx="2961067" cy="748988"/>
          </a:xfrm>
          <a:prstGeom prst="rect">
            <a:avLst/>
          </a:prstGeom>
        </p:spPr>
        <p:txBody>
          <a:bodyPr wrap="none">
            <a:spAutoFit/>
          </a:bodyPr>
          <a:lstStyle/>
          <a:p>
            <a:r>
              <a:rPr lang="en-US" sz="2667" b="1" u="sng" dirty="0" err="1"/>
              <a:t>Kivon</a:t>
            </a:r>
            <a:r>
              <a:rPr lang="hu-HU" sz="2667" b="1" u="sng" dirty="0"/>
              <a:t>ás: </a:t>
            </a:r>
            <a:r>
              <a:rPr lang="hu-HU" sz="4267" b="1" u="sng" dirty="0">
                <a:sym typeface="Wingdings"/>
              </a:rPr>
              <a:t></a:t>
            </a:r>
            <a:endParaRPr lang="en-US" sz="4267" b="1" u="sng" dirty="0"/>
          </a:p>
        </p:txBody>
      </p:sp>
      <mc:AlternateContent xmlns:mc="http://schemas.openxmlformats.org/markup-compatibility/2006" xmlns:a14="http://schemas.microsoft.com/office/drawing/2010/main">
        <mc:Choice Requires="a14">
          <p:sp>
            <p:nvSpPr>
              <p:cNvPr id="2" name="Téglalap 1"/>
              <p:cNvSpPr/>
              <p:nvPr/>
            </p:nvSpPr>
            <p:spPr>
              <a:xfrm>
                <a:off x="9815210" y="4025745"/>
                <a:ext cx="1991506" cy="6050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a:latin typeface="Cambria Math"/>
                            </a:rPr>
                          </m:ctrlPr>
                        </m:fPr>
                        <m:num>
                          <m:func>
                            <m:funcPr>
                              <m:ctrlPr>
                                <a:rPr lang="en-US" sz="1600" i="1">
                                  <a:latin typeface="Cambria Math"/>
                                </a:rPr>
                              </m:ctrlPr>
                            </m:funcPr>
                            <m:fName>
                              <m:r>
                                <m:rPr>
                                  <m:sty m:val="p"/>
                                </m:rPr>
                                <a:rPr lang="en-US" sz="1600">
                                  <a:latin typeface="Cambria Math"/>
                                </a:rPr>
                                <m:t>sin</m:t>
                              </m:r>
                            </m:fName>
                            <m:e>
                              <m:d>
                                <m:dPr>
                                  <m:ctrlPr>
                                    <a:rPr lang="en-US" sz="1600" i="1">
                                      <a:latin typeface="Cambria Math"/>
                                    </a:rPr>
                                  </m:ctrlPr>
                                </m:dPr>
                                <m:e>
                                  <m:r>
                                    <a:rPr lang="en-US" sz="1600" i="1">
                                      <a:latin typeface="Cambria Math"/>
                                    </a:rPr>
                                    <m:t>𝑡</m:t>
                                  </m:r>
                                </m:e>
                              </m:d>
                            </m:e>
                          </m:func>
                          <m:d>
                            <m:dPr>
                              <m:ctrlPr>
                                <a:rPr lang="en-US" sz="1600" i="1">
                                  <a:latin typeface="Cambria Math"/>
                                </a:rPr>
                              </m:ctrlPr>
                            </m:dPr>
                            <m:e>
                              <m:func>
                                <m:funcPr>
                                  <m:ctrlPr>
                                    <a:rPr lang="en-US" sz="1600" i="1">
                                      <a:latin typeface="Cambria Math"/>
                                    </a:rPr>
                                  </m:ctrlPr>
                                </m:funcPr>
                                <m:fName>
                                  <m:r>
                                    <m:rPr>
                                      <m:sty m:val="p"/>
                                    </m:rPr>
                                    <a:rPr lang="en-US" sz="1600">
                                      <a:latin typeface="Cambria Math"/>
                                    </a:rPr>
                                    <m:t>sin</m:t>
                                  </m:r>
                                </m:fName>
                                <m:e>
                                  <m:d>
                                    <m:dPr>
                                      <m:ctrlPr>
                                        <a:rPr lang="en-US" sz="1600" i="1">
                                          <a:latin typeface="Cambria Math"/>
                                        </a:rPr>
                                      </m:ctrlPr>
                                    </m:dPr>
                                    <m:e>
                                      <m:r>
                                        <a:rPr lang="en-US" sz="1600" i="1">
                                          <a:latin typeface="Cambria Math"/>
                                        </a:rPr>
                                        <m:t>𝑡</m:t>
                                      </m:r>
                                    </m:e>
                                  </m:d>
                                </m:e>
                              </m:func>
                              <m:r>
                                <a:rPr lang="en-US" sz="1600" i="1">
                                  <a:latin typeface="Cambria Math"/>
                                </a:rPr>
                                <m:t>+3</m:t>
                              </m:r>
                            </m:e>
                          </m:d>
                          <m:r>
                            <a:rPr lang="hu-HU" sz="1600" i="1">
                              <a:latin typeface="Cambria Math"/>
                            </a:rPr>
                            <m:t>4</m:t>
                          </m:r>
                        </m:num>
                        <m:den>
                          <m:func>
                            <m:funcPr>
                              <m:ctrlPr>
                                <a:rPr lang="en-US" sz="1600" i="1">
                                  <a:latin typeface="Cambria Math"/>
                                </a:rPr>
                              </m:ctrlPr>
                            </m:funcPr>
                            <m:fName>
                              <m:r>
                                <m:rPr>
                                  <m:sty m:val="p"/>
                                </m:rPr>
                                <a:rPr lang="hu-HU" sz="1600">
                                  <a:latin typeface="Cambria Math"/>
                                </a:rPr>
                                <m:t>tan</m:t>
                              </m:r>
                            </m:fName>
                            <m:e>
                              <m:d>
                                <m:dPr>
                                  <m:ctrlPr>
                                    <a:rPr lang="en-US" sz="1600" i="1">
                                      <a:latin typeface="Cambria Math"/>
                                    </a:rPr>
                                  </m:ctrlPr>
                                </m:dPr>
                                <m:e>
                                  <m:func>
                                    <m:funcPr>
                                      <m:ctrlPr>
                                        <a:rPr lang="hu-HU" sz="1600" i="1">
                                          <a:latin typeface="Cambria Math"/>
                                        </a:rPr>
                                      </m:ctrlPr>
                                    </m:funcPr>
                                    <m:fName>
                                      <m:r>
                                        <m:rPr>
                                          <m:sty m:val="p"/>
                                        </m:rPr>
                                        <a:rPr lang="hu-HU" sz="1600">
                                          <a:latin typeface="Cambria Math"/>
                                        </a:rPr>
                                        <m:t>cos</m:t>
                                      </m:r>
                                    </m:fName>
                                    <m:e>
                                      <m:d>
                                        <m:dPr>
                                          <m:ctrlPr>
                                            <a:rPr lang="hu-HU" sz="1600" i="1">
                                              <a:latin typeface="Cambria Math"/>
                                            </a:rPr>
                                          </m:ctrlPr>
                                        </m:dPr>
                                        <m:e>
                                          <m:r>
                                            <a:rPr lang="en-US" sz="1600" i="1">
                                              <a:latin typeface="Cambria Math"/>
                                            </a:rPr>
                                            <m:t>𝑡</m:t>
                                          </m:r>
                                        </m:e>
                                      </m:d>
                                    </m:e>
                                  </m:func>
                                  <m:r>
                                    <a:rPr lang="hu-HU" sz="1600" i="1">
                                      <a:latin typeface="Cambria Math"/>
                                    </a:rPr>
                                    <m:t>+2</m:t>
                                  </m:r>
                                </m:e>
                              </m:d>
                            </m:e>
                          </m:func>
                        </m:den>
                      </m:f>
                      <m:r>
                        <a:rPr lang="en-US" sz="1600">
                          <a:latin typeface="Cambria Math"/>
                        </a:rPr>
                        <m:t> </m:t>
                      </m:r>
                    </m:oMath>
                  </m:oMathPara>
                </a14:m>
                <a:endParaRPr lang="en-US" sz="1600" dirty="0"/>
              </a:p>
            </p:txBody>
          </p:sp>
        </mc:Choice>
        <mc:Fallback xmlns="">
          <p:sp>
            <p:nvSpPr>
              <p:cNvPr id="2" name="Téglalap 1"/>
              <p:cNvSpPr>
                <a:spLocks noRot="1" noChangeAspect="1" noMove="1" noResize="1" noEditPoints="1" noAdjustHandles="1" noChangeArrowheads="1" noChangeShapeType="1" noTextEdit="1"/>
              </p:cNvSpPr>
              <p:nvPr/>
            </p:nvSpPr>
            <p:spPr>
              <a:xfrm>
                <a:off x="9815210" y="4025745"/>
                <a:ext cx="1991506" cy="605037"/>
              </a:xfrm>
              <a:prstGeom prst="rect">
                <a:avLst/>
              </a:prstGeom>
              <a:blipFill>
                <a:blip r:embed="rId10"/>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1781294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inVertical)">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p:cNvSpPr>
                <a:spLocks noGrp="1"/>
              </p:cNvSpPr>
              <p:nvPr>
                <p:ph idx="1"/>
              </p:nvPr>
            </p:nvSpPr>
            <p:spPr>
              <a:xfrm>
                <a:off x="321568" y="1080501"/>
                <a:ext cx="11343051" cy="4525963"/>
              </a:xfrm>
            </p:spPr>
            <p:txBody>
              <a:bodyPr>
                <a:normAutofit/>
              </a:bodyPr>
              <a:lstStyle/>
              <a:p>
                <a:r>
                  <a:rPr lang="hu-HU" dirty="0"/>
                  <a:t>Tanítsuk meg a C++</a:t>
                </a:r>
                <a:r>
                  <a:rPr lang="hu-HU" dirty="0" err="1"/>
                  <a:t>-t</a:t>
                </a:r>
                <a:r>
                  <a:rPr lang="hu-HU" dirty="0"/>
                  <a:t> deriválni (is)</a:t>
                </a:r>
                <a:r>
                  <a:rPr lang="en-US" dirty="0"/>
                  <a:t>!</a:t>
                </a:r>
                <a:endParaRPr lang="hu-HU" dirty="0"/>
              </a:p>
              <a:p>
                <a:endParaRPr lang="hu-HU" sz="1867" dirty="0"/>
              </a:p>
              <a:p>
                <a:r>
                  <a:rPr lang="en-US" dirty="0" err="1"/>
                  <a:t>Hipers</a:t>
                </a:r>
                <a:r>
                  <a:rPr lang="hu-HU" dirty="0" err="1"/>
                  <a:t>zám</a:t>
                </a:r>
                <a:r>
                  <a:rPr lang="hu-HU" dirty="0"/>
                  <a:t>: </a:t>
                </a:r>
                <a14:m>
                  <m:oMath xmlns:m="http://schemas.openxmlformats.org/officeDocument/2006/math">
                    <m:r>
                      <a:rPr lang="hu-HU" i="1" dirty="0">
                        <a:latin typeface="Cambria Math"/>
                        <a:cs typeface="Times New Roman" panose="02020603050405020304" pitchFamily="18" charset="0"/>
                      </a:rPr>
                      <m:t>𝑧</m:t>
                    </m:r>
                    <m:r>
                      <a:rPr lang="en-US" i="1" dirty="0">
                        <a:latin typeface="Cambria Math"/>
                        <a:cs typeface="Times New Roman" panose="02020603050405020304" pitchFamily="18" charset="0"/>
                      </a:rPr>
                      <m:t>=</m:t>
                    </m:r>
                    <m:r>
                      <a:rPr lang="en-US" i="1" dirty="0">
                        <a:latin typeface="Cambria Math"/>
                        <a:cs typeface="Times New Roman" panose="02020603050405020304" pitchFamily="18" charset="0"/>
                      </a:rPr>
                      <m:t>𝑥</m:t>
                    </m:r>
                    <m:r>
                      <a:rPr lang="en-US" i="1" dirty="0">
                        <a:latin typeface="Cambria Math"/>
                        <a:cs typeface="Times New Roman" panose="02020603050405020304" pitchFamily="18" charset="0"/>
                      </a:rPr>
                      <m:t>+</m:t>
                    </m:r>
                    <m:r>
                      <a:rPr lang="en-US" i="1" dirty="0" err="1">
                        <a:latin typeface="Cambria Math"/>
                        <a:cs typeface="Times New Roman" panose="02020603050405020304" pitchFamily="18" charset="0"/>
                      </a:rPr>
                      <m:t>𝑦</m:t>
                    </m:r>
                    <m:r>
                      <a:rPr lang="en-US" b="1" i="1" dirty="0" err="1">
                        <a:latin typeface="Cambria Math"/>
                        <a:cs typeface="Times New Roman" panose="02020603050405020304" pitchFamily="18" charset="0"/>
                      </a:rPr>
                      <m:t>𝒊</m:t>
                    </m:r>
                  </m:oMath>
                </a14:m>
                <a:r>
                  <a:rPr lang="en-US" dirty="0"/>
                  <a:t>, </a:t>
                </a:r>
                <a:r>
                  <a:rPr lang="en-US" dirty="0" err="1"/>
                  <a:t>ahol</a:t>
                </a:r>
                <a:r>
                  <a:rPr lang="en-US" dirty="0"/>
                  <a:t> </a:t>
                </a:r>
                <a:endParaRPr lang="hu-HU" dirty="0"/>
              </a:p>
              <a:p>
                <a:pPr lvl="1"/>
                <a14:m>
                  <m:oMath xmlns:m="http://schemas.openxmlformats.org/officeDocument/2006/math">
                    <m:r>
                      <a:rPr lang="en-US" sz="2667" b="1" i="1" dirty="0">
                        <a:latin typeface="Cambria Math"/>
                        <a:cs typeface="Times New Roman" panose="02020603050405020304" pitchFamily="18" charset="0"/>
                      </a:rPr>
                      <m:t>𝒊</m:t>
                    </m:r>
                    <m:r>
                      <a:rPr lang="en-US" sz="2667" i="1" baseline="30000" dirty="0">
                        <a:latin typeface="Cambria Math"/>
                        <a:cs typeface="Times New Roman" panose="02020603050405020304" pitchFamily="18" charset="0"/>
                      </a:rPr>
                      <m:t>2</m:t>
                    </m:r>
                    <m:r>
                      <a:rPr lang="en-US" sz="2667" i="1" dirty="0">
                        <a:latin typeface="Cambria Math"/>
                        <a:cs typeface="Times New Roman" panose="02020603050405020304" pitchFamily="18" charset="0"/>
                      </a:rPr>
                      <m:t>=−1</m:t>
                    </m:r>
                  </m:oMath>
                </a14:m>
                <a:r>
                  <a:rPr lang="en-US" sz="2667" dirty="0"/>
                  <a:t> </a:t>
                </a:r>
                <a:r>
                  <a:rPr lang="hu-HU" sz="2667" dirty="0"/>
                  <a:t>: komplex szám</a:t>
                </a:r>
                <a:r>
                  <a:rPr lang="en-US" sz="2667" dirty="0"/>
                  <a:t>;</a:t>
                </a:r>
                <a:r>
                  <a:rPr lang="hu-HU" sz="2667" dirty="0"/>
                  <a:t> </a:t>
                </a:r>
                <a14:m>
                  <m:oMath xmlns:m="http://schemas.openxmlformats.org/officeDocument/2006/math">
                    <m:r>
                      <a:rPr lang="en-US" sz="2667" b="1" i="1" dirty="0">
                        <a:latin typeface="Cambria Math"/>
                        <a:cs typeface="Times New Roman" panose="02020603050405020304" pitchFamily="18" charset="0"/>
                      </a:rPr>
                      <m:t>𝒊</m:t>
                    </m:r>
                    <m:r>
                      <a:rPr lang="en-US" sz="2667" i="1" baseline="30000" dirty="0">
                        <a:latin typeface="Cambria Math"/>
                        <a:cs typeface="Times New Roman" panose="02020603050405020304" pitchFamily="18" charset="0"/>
                      </a:rPr>
                      <m:t>2</m:t>
                    </m:r>
                    <m:r>
                      <a:rPr lang="en-US" sz="2667" i="1" dirty="0">
                        <a:latin typeface="Cambria Math"/>
                        <a:cs typeface="Times New Roman" panose="02020603050405020304" pitchFamily="18" charset="0"/>
                      </a:rPr>
                      <m:t>=1 </m:t>
                    </m:r>
                  </m:oMath>
                </a14:m>
                <a:r>
                  <a:rPr lang="hu-HU" sz="2667" dirty="0"/>
                  <a:t>: hiperbolikus szám</a:t>
                </a:r>
                <a:r>
                  <a:rPr lang="en-US" sz="2667" dirty="0"/>
                  <a:t>;</a:t>
                </a:r>
                <a:r>
                  <a:rPr lang="hu-HU" sz="2667" dirty="0"/>
                  <a:t> </a:t>
                </a:r>
              </a:p>
              <a:p>
                <a:pPr lvl="1"/>
                <a14:m>
                  <m:oMath xmlns:m="http://schemas.openxmlformats.org/officeDocument/2006/math">
                    <m:r>
                      <a:rPr lang="en-US" sz="2667" b="1" i="1" dirty="0">
                        <a:latin typeface="Cambria Math"/>
                        <a:cs typeface="Times New Roman" panose="02020603050405020304" pitchFamily="18" charset="0"/>
                      </a:rPr>
                      <m:t>𝒊</m:t>
                    </m:r>
                    <m:r>
                      <a:rPr lang="en-US" sz="2667" i="1" baseline="30000" dirty="0">
                        <a:latin typeface="Cambria Math"/>
                        <a:cs typeface="Times New Roman" panose="02020603050405020304" pitchFamily="18" charset="0"/>
                      </a:rPr>
                      <m:t>2</m:t>
                    </m:r>
                    <m:r>
                      <a:rPr lang="en-US" sz="2667" i="1" dirty="0">
                        <a:latin typeface="Cambria Math"/>
                        <a:cs typeface="Times New Roman" panose="02020603050405020304" pitchFamily="18" charset="0"/>
                      </a:rPr>
                      <m:t>=</m:t>
                    </m:r>
                    <m:r>
                      <a:rPr lang="hu-HU" sz="2667" i="1" dirty="0">
                        <a:latin typeface="Cambria Math"/>
                        <a:cs typeface="Times New Roman" panose="02020603050405020304" pitchFamily="18" charset="0"/>
                      </a:rPr>
                      <m:t>0</m:t>
                    </m:r>
                  </m:oMath>
                </a14:m>
                <a:r>
                  <a:rPr lang="en-US" sz="2667" dirty="0">
                    <a:cs typeface="Times New Roman" panose="02020603050405020304" pitchFamily="18" charset="0"/>
                  </a:rPr>
                  <a:t>  </a:t>
                </a:r>
                <a:r>
                  <a:rPr lang="hu-HU" sz="2667" dirty="0">
                    <a:cs typeface="Times New Roman" panose="02020603050405020304" pitchFamily="18" charset="0"/>
                  </a:rPr>
                  <a:t>: </a:t>
                </a:r>
                <a:r>
                  <a:rPr lang="hu-HU" sz="2667" b="1" u="sng" dirty="0">
                    <a:cs typeface="Times New Roman" panose="02020603050405020304" pitchFamily="18" charset="0"/>
                  </a:rPr>
                  <a:t>duális szám, </a:t>
                </a:r>
                <a:r>
                  <a:rPr lang="hu-HU" sz="2667" u="sng" dirty="0">
                    <a:cs typeface="Times New Roman" panose="02020603050405020304" pitchFamily="18" charset="0"/>
                  </a:rPr>
                  <a:t>a deriváláshoz ez kell</a:t>
                </a:r>
              </a:p>
              <a:p>
                <a:pPr marL="609585" lvl="1" indent="0">
                  <a:buNone/>
                </a:pPr>
                <a:endParaRPr lang="hu-HU" sz="2667" baseline="30000"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321568" y="1080501"/>
                <a:ext cx="11343051" cy="4525963"/>
              </a:xfrm>
              <a:blipFill>
                <a:blip r:embed="rId3"/>
                <a:stretch>
                  <a:fillRect l="-1237" t="-175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Szövegdoboz 10"/>
              <p:cNvSpPr txBox="1"/>
              <p:nvPr/>
            </p:nvSpPr>
            <p:spPr>
              <a:xfrm>
                <a:off x="196403" y="4072655"/>
                <a:ext cx="8172430" cy="2687210"/>
              </a:xfrm>
              <a:prstGeom prst="rect">
                <a:avLst/>
              </a:prstGeom>
              <a:noFill/>
            </p:spPr>
            <p:txBody>
              <a:bodyPr wrap="none" rtlCol="0">
                <a:spAutoFit/>
              </a:bodyPr>
              <a:lstStyle/>
              <a:p>
                <a:pPr algn="l"/>
                <a14:m>
                  <m:oMath xmlns:m="http://schemas.openxmlformats.org/officeDocument/2006/math">
                    <m:r>
                      <m:rPr>
                        <m:nor/>
                      </m:rPr>
                      <a:rPr lang="en-US" sz="2667" dirty="0">
                        <a:cs typeface="Times New Roman" panose="02020603050405020304" pitchFamily="18" charset="0"/>
                      </a:rPr>
                      <m:t>(</m:t>
                    </m:r>
                    <m:r>
                      <m:rPr>
                        <m:nor/>
                      </m:rPr>
                      <a:rPr lang="en-US" sz="2667" i="1" dirty="0">
                        <a:cs typeface="Times New Roman" panose="02020603050405020304" pitchFamily="18" charset="0"/>
                      </a:rPr>
                      <m:t>x</m:t>
                    </m:r>
                    <m:r>
                      <m:rPr>
                        <m:nor/>
                      </m:rPr>
                      <a:rPr lang="en-US" sz="2667" baseline="-25000" dirty="0">
                        <a:cs typeface="Times New Roman" panose="02020603050405020304" pitchFamily="18" charset="0"/>
                      </a:rPr>
                      <m:t>1</m:t>
                    </m:r>
                    <m:r>
                      <m:rPr>
                        <m:nor/>
                      </m:rPr>
                      <a:rPr lang="en-US" sz="2667" dirty="0">
                        <a:cs typeface="Times New Roman" panose="02020603050405020304" pitchFamily="18" charset="0"/>
                      </a:rPr>
                      <m:t>+</m:t>
                    </m:r>
                    <m:r>
                      <m:rPr>
                        <m:nor/>
                      </m:rPr>
                      <a:rPr lang="en-US" sz="2667" i="1" dirty="0">
                        <a:cs typeface="Times New Roman" panose="02020603050405020304" pitchFamily="18" charset="0"/>
                      </a:rPr>
                      <m:t>y</m:t>
                    </m:r>
                    <m:r>
                      <m:rPr>
                        <m:nor/>
                      </m:rPr>
                      <a:rPr lang="en-US" sz="2667" baseline="-25000" dirty="0">
                        <a:cs typeface="Times New Roman" panose="02020603050405020304" pitchFamily="18" charset="0"/>
                      </a:rPr>
                      <m:t>1</m:t>
                    </m:r>
                    <m:r>
                      <m:rPr>
                        <m:nor/>
                      </m:rPr>
                      <a:rPr lang="en-US" sz="2667" b="1" i="1" dirty="0">
                        <a:cs typeface="Times New Roman" panose="02020603050405020304" pitchFamily="18" charset="0"/>
                      </a:rPr>
                      <m:t>i</m:t>
                    </m:r>
                    <m:r>
                      <m:rPr>
                        <m:nor/>
                      </m:rPr>
                      <a:rPr lang="en-US" sz="2667" dirty="0">
                        <a:cs typeface="Times New Roman" panose="02020603050405020304" pitchFamily="18" charset="0"/>
                      </a:rPr>
                      <m:t>)</m:t>
                    </m:r>
                    <m:r>
                      <a:rPr lang="en-US" sz="2667" i="1" dirty="0">
                        <a:latin typeface="Cambria Math"/>
                        <a:ea typeface="Cambria Math"/>
                      </a:rPr>
                      <m:t>±</m:t>
                    </m:r>
                    <m:r>
                      <m:rPr>
                        <m:nor/>
                      </m:rPr>
                      <a:rPr lang="en-US" sz="2667" dirty="0">
                        <a:cs typeface="Times New Roman" panose="02020603050405020304" pitchFamily="18" charset="0"/>
                      </a:rPr>
                      <m:t>(</m:t>
                    </m:r>
                    <m:r>
                      <m:rPr>
                        <m:nor/>
                      </m:rPr>
                      <a:rPr lang="en-US" sz="2667" i="1" dirty="0">
                        <a:cs typeface="Times New Roman" panose="02020603050405020304" pitchFamily="18" charset="0"/>
                      </a:rPr>
                      <m:t>x</m:t>
                    </m:r>
                    <m:r>
                      <m:rPr>
                        <m:nor/>
                      </m:rPr>
                      <a:rPr lang="en-US" sz="2667" baseline="-25000" dirty="0">
                        <a:cs typeface="Times New Roman" panose="02020603050405020304" pitchFamily="18" charset="0"/>
                      </a:rPr>
                      <m:t>2</m:t>
                    </m:r>
                    <m:r>
                      <m:rPr>
                        <m:nor/>
                      </m:rPr>
                      <a:rPr lang="en-US" sz="2667" dirty="0">
                        <a:cs typeface="Times New Roman" panose="02020603050405020304" pitchFamily="18" charset="0"/>
                      </a:rPr>
                      <m:t>+</m:t>
                    </m:r>
                    <m:r>
                      <m:rPr>
                        <m:nor/>
                      </m:rPr>
                      <a:rPr lang="en-US" sz="2667" i="1" dirty="0">
                        <a:cs typeface="Times New Roman" panose="02020603050405020304" pitchFamily="18" charset="0"/>
                      </a:rPr>
                      <m:t>y</m:t>
                    </m:r>
                    <m:r>
                      <m:rPr>
                        <m:nor/>
                      </m:rPr>
                      <a:rPr lang="en-US" sz="2667" baseline="-25000" dirty="0">
                        <a:cs typeface="Times New Roman" panose="02020603050405020304" pitchFamily="18" charset="0"/>
                      </a:rPr>
                      <m:t>2</m:t>
                    </m:r>
                    <m:r>
                      <m:rPr>
                        <m:nor/>
                      </m:rPr>
                      <a:rPr lang="en-US" sz="2667" b="1" i="1" dirty="0">
                        <a:cs typeface="Times New Roman" panose="02020603050405020304" pitchFamily="18" charset="0"/>
                      </a:rPr>
                      <m:t>i</m:t>
                    </m:r>
                    <m:r>
                      <m:rPr>
                        <m:nor/>
                      </m:rPr>
                      <a:rPr lang="en-US" sz="2667" dirty="0">
                        <a:cs typeface="Times New Roman" panose="02020603050405020304" pitchFamily="18" charset="0"/>
                      </a:rPr>
                      <m:t>) = (</m:t>
                    </m:r>
                    <m:r>
                      <m:rPr>
                        <m:nor/>
                      </m:rPr>
                      <a:rPr lang="en-US" sz="2667" i="1" dirty="0">
                        <a:cs typeface="Times New Roman" panose="02020603050405020304" pitchFamily="18" charset="0"/>
                      </a:rPr>
                      <m:t>x</m:t>
                    </m:r>
                    <m:r>
                      <m:rPr>
                        <m:nor/>
                      </m:rPr>
                      <a:rPr lang="en-US" sz="2667" baseline="-25000" dirty="0">
                        <a:cs typeface="Times New Roman" panose="02020603050405020304" pitchFamily="18" charset="0"/>
                      </a:rPr>
                      <m:t>1</m:t>
                    </m:r>
                    <m:r>
                      <a:rPr lang="en-US" sz="2667" i="1" dirty="0">
                        <a:latin typeface="Cambria Math"/>
                        <a:ea typeface="Cambria Math"/>
                      </a:rPr>
                      <m:t>±</m:t>
                    </m:r>
                    <m:r>
                      <m:rPr>
                        <m:nor/>
                      </m:rPr>
                      <a:rPr lang="en-US" sz="2667" i="1" dirty="0">
                        <a:cs typeface="Times New Roman" panose="02020603050405020304" pitchFamily="18" charset="0"/>
                      </a:rPr>
                      <m:t>x</m:t>
                    </m:r>
                    <m:r>
                      <m:rPr>
                        <m:nor/>
                      </m:rPr>
                      <a:rPr lang="en-US" sz="2667" baseline="-25000" dirty="0">
                        <a:cs typeface="Times New Roman" panose="02020603050405020304" pitchFamily="18" charset="0"/>
                      </a:rPr>
                      <m:t>2</m:t>
                    </m:r>
                    <m:r>
                      <m:rPr>
                        <m:nor/>
                      </m:rPr>
                      <a:rPr lang="en-US" sz="2667" dirty="0">
                        <a:cs typeface="Times New Roman" panose="02020603050405020304" pitchFamily="18" charset="0"/>
                      </a:rPr>
                      <m:t>) + (</m:t>
                    </m:r>
                    <m:r>
                      <m:rPr>
                        <m:nor/>
                      </m:rPr>
                      <a:rPr lang="en-US" sz="2667" i="1" dirty="0">
                        <a:cs typeface="Times New Roman" panose="02020603050405020304" pitchFamily="18" charset="0"/>
                      </a:rPr>
                      <m:t>y</m:t>
                    </m:r>
                    <m:r>
                      <m:rPr>
                        <m:nor/>
                      </m:rPr>
                      <a:rPr lang="en-US" sz="2667" baseline="-25000" dirty="0">
                        <a:cs typeface="Times New Roman" panose="02020603050405020304" pitchFamily="18" charset="0"/>
                      </a:rPr>
                      <m:t>1</m:t>
                    </m:r>
                    <m:r>
                      <a:rPr lang="en-US" sz="2667" i="1" dirty="0">
                        <a:latin typeface="Cambria Math"/>
                        <a:ea typeface="Cambria Math"/>
                      </a:rPr>
                      <m:t>±</m:t>
                    </m:r>
                    <m:r>
                      <m:rPr>
                        <m:nor/>
                      </m:rPr>
                      <a:rPr lang="en-US" sz="2667" i="1" dirty="0">
                        <a:cs typeface="Times New Roman" panose="02020603050405020304" pitchFamily="18" charset="0"/>
                      </a:rPr>
                      <m:t>y</m:t>
                    </m:r>
                    <m:r>
                      <m:rPr>
                        <m:nor/>
                      </m:rPr>
                      <a:rPr lang="en-US" sz="2667" baseline="-25000" dirty="0">
                        <a:cs typeface="Times New Roman" panose="02020603050405020304" pitchFamily="18" charset="0"/>
                      </a:rPr>
                      <m:t>2</m:t>
                    </m:r>
                    <m:r>
                      <m:rPr>
                        <m:nor/>
                      </m:rPr>
                      <a:rPr lang="en-US" sz="2667" dirty="0">
                        <a:cs typeface="Times New Roman" panose="02020603050405020304" pitchFamily="18" charset="0"/>
                      </a:rPr>
                      <m:t>)</m:t>
                    </m:r>
                    <m:r>
                      <m:rPr>
                        <m:nor/>
                      </m:rPr>
                      <a:rPr lang="en-US" sz="2667" b="1" i="1" dirty="0">
                        <a:cs typeface="Times New Roman" panose="02020603050405020304" pitchFamily="18" charset="0"/>
                      </a:rPr>
                      <m:t>i</m:t>
                    </m:r>
                  </m:oMath>
                </a14:m>
                <a:r>
                  <a:rPr lang="en-US" sz="2667" b="1" i="1" dirty="0">
                    <a:cs typeface="Times New Roman" panose="02020603050405020304" pitchFamily="18" charset="0"/>
                  </a:rPr>
                  <a:t> </a:t>
                </a:r>
              </a:p>
              <a:p>
                <a:pPr algn="l"/>
                <a:endParaRPr lang="hu-HU" sz="1600" b="1" i="1" dirty="0"/>
              </a:p>
              <a:p>
                <a:pPr algn="l"/>
                <a:endParaRPr lang="en-US" sz="1333" b="1" i="1" dirty="0"/>
              </a:p>
              <a:p>
                <a:pPr algn="l"/>
                <a14:m>
                  <m:oMathPara xmlns:m="http://schemas.openxmlformats.org/officeDocument/2006/math">
                    <m:oMathParaPr>
                      <m:jc m:val="left"/>
                    </m:oMathParaPr>
                    <m:oMath xmlns:m="http://schemas.openxmlformats.org/officeDocument/2006/math">
                      <m:r>
                        <m:rPr>
                          <m:nor/>
                        </m:rPr>
                        <a:rPr lang="en-US" sz="2667" dirty="0"/>
                        <m:t>(</m:t>
                      </m:r>
                      <m:r>
                        <m:rPr>
                          <m:nor/>
                        </m:rPr>
                        <a:rPr lang="en-US" sz="2667" i="1" dirty="0"/>
                        <m:t>x</m:t>
                      </m:r>
                      <m:r>
                        <m:rPr>
                          <m:nor/>
                        </m:rPr>
                        <a:rPr lang="en-US" sz="2667" baseline="-25000" dirty="0"/>
                        <m:t>1</m:t>
                      </m:r>
                      <m:r>
                        <m:rPr>
                          <m:nor/>
                        </m:rPr>
                        <a:rPr lang="en-US" sz="2667" dirty="0"/>
                        <m:t>+</m:t>
                      </m:r>
                      <m:r>
                        <m:rPr>
                          <m:nor/>
                        </m:rPr>
                        <a:rPr lang="en-US" sz="2667" i="1" dirty="0"/>
                        <m:t>y</m:t>
                      </m:r>
                      <m:r>
                        <m:rPr>
                          <m:nor/>
                        </m:rPr>
                        <a:rPr lang="en-US" sz="2667" baseline="-25000" dirty="0"/>
                        <m:t>1</m:t>
                      </m:r>
                      <m:r>
                        <m:rPr>
                          <m:nor/>
                        </m:rPr>
                        <a:rPr lang="en-US" sz="2667" b="1" i="1" dirty="0"/>
                        <m:t>i</m:t>
                      </m:r>
                      <m:r>
                        <m:rPr>
                          <m:nor/>
                        </m:rPr>
                        <a:rPr lang="en-US" sz="2667" dirty="0"/>
                        <m:t>)</m:t>
                      </m:r>
                      <m:r>
                        <m:rPr>
                          <m:nor/>
                        </m:rPr>
                        <a:rPr lang="en-US" sz="2667" dirty="0">
                          <a:sym typeface="Symbol"/>
                        </a:rPr>
                        <m:t></m:t>
                      </m:r>
                      <m:r>
                        <m:rPr>
                          <m:nor/>
                        </m:rPr>
                        <a:rPr lang="en-US" sz="2667" dirty="0"/>
                        <m:t>(</m:t>
                      </m:r>
                      <m:r>
                        <m:rPr>
                          <m:nor/>
                        </m:rPr>
                        <a:rPr lang="en-US" sz="2667" i="1" dirty="0"/>
                        <m:t>x</m:t>
                      </m:r>
                      <m:r>
                        <m:rPr>
                          <m:nor/>
                        </m:rPr>
                        <a:rPr lang="en-US" sz="2667" baseline="-25000" dirty="0"/>
                        <m:t>2</m:t>
                      </m:r>
                      <m:r>
                        <m:rPr>
                          <m:nor/>
                        </m:rPr>
                        <a:rPr lang="en-US" sz="2667" dirty="0"/>
                        <m:t>+</m:t>
                      </m:r>
                      <m:r>
                        <m:rPr>
                          <m:nor/>
                        </m:rPr>
                        <a:rPr lang="en-US" sz="2667" i="1" dirty="0"/>
                        <m:t>y</m:t>
                      </m:r>
                      <m:r>
                        <m:rPr>
                          <m:nor/>
                        </m:rPr>
                        <a:rPr lang="en-US" sz="2667" baseline="-25000" dirty="0"/>
                        <m:t>2</m:t>
                      </m:r>
                      <m:r>
                        <m:rPr>
                          <m:nor/>
                        </m:rPr>
                        <a:rPr lang="en-US" sz="2667" b="1" i="1" dirty="0"/>
                        <m:t>i</m:t>
                      </m:r>
                      <m:r>
                        <m:rPr>
                          <m:nor/>
                        </m:rPr>
                        <a:rPr lang="en-US" sz="2667" dirty="0"/>
                        <m:t>) = (</m:t>
                      </m:r>
                      <m:r>
                        <m:rPr>
                          <m:nor/>
                        </m:rPr>
                        <a:rPr lang="en-US" sz="2667" i="1" dirty="0"/>
                        <m:t>x</m:t>
                      </m:r>
                      <m:r>
                        <m:rPr>
                          <m:nor/>
                        </m:rPr>
                        <a:rPr lang="en-US" sz="2667" baseline="-25000" dirty="0"/>
                        <m:t>1</m:t>
                      </m:r>
                      <m:r>
                        <m:rPr>
                          <m:nor/>
                        </m:rPr>
                        <a:rPr lang="en-US" sz="2667" i="1" dirty="0"/>
                        <m:t>x</m:t>
                      </m:r>
                      <m:r>
                        <m:rPr>
                          <m:nor/>
                        </m:rPr>
                        <a:rPr lang="en-US" sz="2667" baseline="-25000" dirty="0"/>
                        <m:t>2</m:t>
                      </m:r>
                      <m:r>
                        <m:rPr>
                          <m:nor/>
                        </m:rPr>
                        <a:rPr lang="en-US" sz="2667" dirty="0"/>
                        <m:t>) + (</m:t>
                      </m:r>
                      <m:r>
                        <m:rPr>
                          <m:nor/>
                        </m:rPr>
                        <a:rPr lang="en-US" sz="2667" i="1" dirty="0"/>
                        <m:t>x</m:t>
                      </m:r>
                      <m:r>
                        <m:rPr>
                          <m:nor/>
                        </m:rPr>
                        <a:rPr lang="en-US" sz="2667" baseline="-25000" dirty="0"/>
                        <m:t>1</m:t>
                      </m:r>
                      <m:r>
                        <m:rPr>
                          <m:nor/>
                        </m:rPr>
                        <a:rPr lang="en-US" sz="2667" i="1" dirty="0"/>
                        <m:t>y</m:t>
                      </m:r>
                      <m:r>
                        <m:rPr>
                          <m:nor/>
                        </m:rPr>
                        <a:rPr lang="en-US" sz="2667" baseline="-25000" dirty="0"/>
                        <m:t>2</m:t>
                      </m:r>
                      <m:r>
                        <m:rPr>
                          <m:nor/>
                        </m:rPr>
                        <a:rPr lang="en-US" sz="2667" dirty="0"/>
                        <m:t>+</m:t>
                      </m:r>
                      <m:r>
                        <m:rPr>
                          <m:nor/>
                        </m:rPr>
                        <a:rPr lang="en-US" sz="2667" i="1" dirty="0"/>
                        <m:t>y</m:t>
                      </m:r>
                      <m:r>
                        <m:rPr>
                          <m:nor/>
                        </m:rPr>
                        <a:rPr lang="en-US" sz="2667" baseline="-25000" dirty="0"/>
                        <m:t>1</m:t>
                      </m:r>
                      <m:r>
                        <m:rPr>
                          <m:nor/>
                        </m:rPr>
                        <a:rPr lang="en-US" sz="2667" i="1" dirty="0"/>
                        <m:t>x</m:t>
                      </m:r>
                      <m:r>
                        <m:rPr>
                          <m:nor/>
                        </m:rPr>
                        <a:rPr lang="en-US" sz="2667" baseline="-25000" dirty="0"/>
                        <m:t>2</m:t>
                      </m:r>
                      <m:r>
                        <m:rPr>
                          <m:nor/>
                        </m:rPr>
                        <a:rPr lang="en-US" sz="2667" dirty="0"/>
                        <m:t>)</m:t>
                      </m:r>
                      <m:r>
                        <m:rPr>
                          <m:nor/>
                        </m:rPr>
                        <a:rPr lang="en-US" sz="2667" b="1" i="1" dirty="0" err="1"/>
                        <m:t>i</m:t>
                      </m:r>
                      <m:r>
                        <m:rPr>
                          <m:nor/>
                        </m:rPr>
                        <a:rPr lang="en-US" sz="2667" dirty="0"/>
                        <m:t> +(</m:t>
                      </m:r>
                      <m:r>
                        <m:rPr>
                          <m:nor/>
                        </m:rPr>
                        <a:rPr lang="en-US" sz="2667" i="1" dirty="0"/>
                        <m:t>y</m:t>
                      </m:r>
                      <m:r>
                        <m:rPr>
                          <m:nor/>
                        </m:rPr>
                        <a:rPr lang="en-US" sz="2667" baseline="-25000" dirty="0"/>
                        <m:t>1</m:t>
                      </m:r>
                      <m:r>
                        <m:rPr>
                          <m:nor/>
                        </m:rPr>
                        <a:rPr lang="en-US" sz="2667" i="1" dirty="0"/>
                        <m:t>y</m:t>
                      </m:r>
                      <m:r>
                        <m:rPr>
                          <m:nor/>
                        </m:rPr>
                        <a:rPr lang="en-US" sz="2667" baseline="-25000" dirty="0"/>
                        <m:t>2</m:t>
                      </m:r>
                      <m:r>
                        <m:rPr>
                          <m:nor/>
                        </m:rPr>
                        <a:rPr lang="en-US" sz="2667" dirty="0"/>
                        <m:t>)</m:t>
                      </m:r>
                      <m:r>
                        <m:rPr>
                          <m:nor/>
                        </m:rPr>
                        <a:rPr lang="en-US" sz="2667" b="1" i="1" dirty="0">
                          <a:cs typeface="Times New Roman" panose="02020603050405020304" pitchFamily="18" charset="0"/>
                        </a:rPr>
                        <m:t>i</m:t>
                      </m:r>
                      <m:r>
                        <m:rPr>
                          <m:nor/>
                        </m:rPr>
                        <a:rPr lang="en-US" sz="2667" baseline="30000" dirty="0">
                          <a:cs typeface="Times New Roman" panose="02020603050405020304" pitchFamily="18" charset="0"/>
                        </a:rPr>
                        <m:t>2                         </m:t>
                      </m:r>
                    </m:oMath>
                  </m:oMathPara>
                </a14:m>
                <a:endParaRPr lang="en-US" sz="2667" baseline="30000" dirty="0">
                  <a:cs typeface="Times New Roman" panose="02020603050405020304" pitchFamily="18" charset="0"/>
                </a:endParaRPr>
              </a:p>
              <a:p>
                <a:pPr algn="l"/>
                <a:endParaRPr lang="hu-HU" sz="2667" baseline="30000" dirty="0">
                  <a:cs typeface="Times New Roman" panose="02020603050405020304" pitchFamily="18" charset="0"/>
                </a:endParaRPr>
              </a:p>
              <a:p>
                <a:pPr algn="l"/>
                <a:endParaRPr lang="en-US" sz="1600" baseline="30000" dirty="0">
                  <a:cs typeface="Times New Roman" panose="02020603050405020304" pitchFamily="18" charset="0"/>
                </a:endParaRPr>
              </a:p>
              <a:p>
                <a:pPr algn="l"/>
                <a14:m>
                  <m:oMathPara xmlns:m="http://schemas.openxmlformats.org/officeDocument/2006/math">
                    <m:oMathParaPr>
                      <m:jc m:val="left"/>
                    </m:oMathParaPr>
                    <m:oMath xmlns:m="http://schemas.openxmlformats.org/officeDocument/2006/math">
                      <m:f>
                        <m:fPr>
                          <m:ctrlPr>
                            <a:rPr lang="en-US" sz="2667" i="1" dirty="0">
                              <a:latin typeface="Cambria Math"/>
                            </a:rPr>
                          </m:ctrlPr>
                        </m:fPr>
                        <m:num>
                          <m:r>
                            <m:rPr>
                              <m:nor/>
                            </m:rPr>
                            <a:rPr lang="en-US" sz="2667" i="1" dirty="0"/>
                            <m:t>x</m:t>
                          </m:r>
                          <m:r>
                            <m:rPr>
                              <m:nor/>
                            </m:rPr>
                            <a:rPr lang="en-US" sz="2667" baseline="-25000" dirty="0"/>
                            <m:t>1</m:t>
                          </m:r>
                          <m:r>
                            <m:rPr>
                              <m:nor/>
                            </m:rPr>
                            <a:rPr lang="en-US" sz="2667" dirty="0"/>
                            <m:t>+</m:t>
                          </m:r>
                          <m:r>
                            <m:rPr>
                              <m:nor/>
                            </m:rPr>
                            <a:rPr lang="en-US" sz="2667" i="1" dirty="0"/>
                            <m:t>y</m:t>
                          </m:r>
                          <m:r>
                            <m:rPr>
                              <m:nor/>
                            </m:rPr>
                            <a:rPr lang="en-US" sz="2667" baseline="-25000" dirty="0"/>
                            <m:t>1</m:t>
                          </m:r>
                          <m:r>
                            <m:rPr>
                              <m:nor/>
                            </m:rPr>
                            <a:rPr lang="en-US" sz="2667" b="1" i="1" dirty="0"/>
                            <m:t>i</m:t>
                          </m:r>
                        </m:num>
                        <m:den>
                          <m:r>
                            <m:rPr>
                              <m:nor/>
                            </m:rPr>
                            <a:rPr lang="en-US" sz="2667" i="1" dirty="0"/>
                            <m:t>x</m:t>
                          </m:r>
                          <m:r>
                            <m:rPr>
                              <m:nor/>
                            </m:rPr>
                            <a:rPr lang="en-US" sz="2667" baseline="-25000" dirty="0"/>
                            <m:t>2</m:t>
                          </m:r>
                          <m:r>
                            <m:rPr>
                              <m:nor/>
                            </m:rPr>
                            <a:rPr lang="en-US" sz="2667" dirty="0"/>
                            <m:t>+</m:t>
                          </m:r>
                          <m:r>
                            <m:rPr>
                              <m:nor/>
                            </m:rPr>
                            <a:rPr lang="en-US" sz="2667" i="1" dirty="0"/>
                            <m:t>y</m:t>
                          </m:r>
                          <m:r>
                            <m:rPr>
                              <m:nor/>
                            </m:rPr>
                            <a:rPr lang="en-US" sz="2667" baseline="-25000" dirty="0"/>
                            <m:t>2</m:t>
                          </m:r>
                          <m:r>
                            <m:rPr>
                              <m:nor/>
                            </m:rPr>
                            <a:rPr lang="en-US" sz="2667" b="1" i="1" dirty="0"/>
                            <m:t>i</m:t>
                          </m:r>
                        </m:den>
                      </m:f>
                      <m:r>
                        <m:rPr>
                          <m:nor/>
                        </m:rPr>
                        <a:rPr lang="en-US" sz="2667" dirty="0"/>
                        <m:t> =</m:t>
                      </m:r>
                      <m:f>
                        <m:fPr>
                          <m:ctrlPr>
                            <a:rPr lang="en-US" sz="2667" i="1" dirty="0">
                              <a:latin typeface="Cambria Math"/>
                            </a:rPr>
                          </m:ctrlPr>
                        </m:fPr>
                        <m:num>
                          <m:d>
                            <m:dPr>
                              <m:ctrlPr>
                                <a:rPr lang="en-US" sz="2667" i="1" dirty="0">
                                  <a:latin typeface="Cambria Math"/>
                                </a:rPr>
                              </m:ctrlPr>
                            </m:dPr>
                            <m:e>
                              <m:r>
                                <m:rPr>
                                  <m:nor/>
                                </m:rPr>
                                <a:rPr lang="en-US" sz="2667" i="1" dirty="0"/>
                                <m:t>x</m:t>
                              </m:r>
                              <m:r>
                                <m:rPr>
                                  <m:nor/>
                                </m:rPr>
                                <a:rPr lang="en-US" sz="2667" baseline="-25000" dirty="0"/>
                                <m:t>1</m:t>
                              </m:r>
                              <m:r>
                                <m:rPr>
                                  <m:nor/>
                                </m:rPr>
                                <a:rPr lang="en-US" sz="2667" dirty="0"/>
                                <m:t>+</m:t>
                              </m:r>
                              <m:r>
                                <m:rPr>
                                  <m:nor/>
                                </m:rPr>
                                <a:rPr lang="en-US" sz="2667" i="1" dirty="0"/>
                                <m:t>y</m:t>
                              </m:r>
                              <m:r>
                                <m:rPr>
                                  <m:nor/>
                                </m:rPr>
                                <a:rPr lang="en-US" sz="2667" baseline="-25000" dirty="0"/>
                                <m:t>1</m:t>
                              </m:r>
                              <m:r>
                                <m:rPr>
                                  <m:nor/>
                                </m:rPr>
                                <a:rPr lang="en-US" sz="2667" b="1" i="1" dirty="0"/>
                                <m:t>i</m:t>
                              </m:r>
                            </m:e>
                          </m:d>
                          <m:d>
                            <m:dPr>
                              <m:ctrlPr>
                                <a:rPr lang="en-US" sz="2667" i="1" dirty="0">
                                  <a:latin typeface="Cambria Math"/>
                                </a:rPr>
                              </m:ctrlPr>
                            </m:dPr>
                            <m:e>
                              <m:r>
                                <m:rPr>
                                  <m:nor/>
                                </m:rPr>
                                <a:rPr lang="en-US" sz="2667" i="1" dirty="0"/>
                                <m:t>x</m:t>
                              </m:r>
                              <m:r>
                                <m:rPr>
                                  <m:nor/>
                                </m:rPr>
                                <a:rPr lang="en-US" sz="2667" baseline="-25000" dirty="0"/>
                                <m:t>2</m:t>
                              </m:r>
                              <m:r>
                                <m:rPr>
                                  <m:nor/>
                                </m:rPr>
                                <a:rPr lang="en-US" sz="2667" dirty="0"/>
                                <m:t>−</m:t>
                              </m:r>
                              <m:r>
                                <m:rPr>
                                  <m:nor/>
                                </m:rPr>
                                <a:rPr lang="en-US" sz="2667" i="1" dirty="0"/>
                                <m:t>y</m:t>
                              </m:r>
                              <m:r>
                                <m:rPr>
                                  <m:nor/>
                                </m:rPr>
                                <a:rPr lang="en-US" sz="2667" baseline="-25000" dirty="0"/>
                                <m:t>2</m:t>
                              </m:r>
                              <m:r>
                                <m:rPr>
                                  <m:nor/>
                                </m:rPr>
                                <a:rPr lang="en-US" sz="2667" b="1" i="1" dirty="0"/>
                                <m:t>i</m:t>
                              </m:r>
                            </m:e>
                          </m:d>
                        </m:num>
                        <m:den>
                          <m:d>
                            <m:dPr>
                              <m:ctrlPr>
                                <a:rPr lang="en-US" sz="2667" i="1" dirty="0">
                                  <a:latin typeface="Cambria Math"/>
                                </a:rPr>
                              </m:ctrlPr>
                            </m:dPr>
                            <m:e>
                              <m:r>
                                <m:rPr>
                                  <m:nor/>
                                </m:rPr>
                                <a:rPr lang="en-US" sz="2667" i="1" dirty="0"/>
                                <m:t>x</m:t>
                              </m:r>
                              <m:r>
                                <m:rPr>
                                  <m:nor/>
                                </m:rPr>
                                <a:rPr lang="en-US" sz="2667" baseline="-25000" dirty="0"/>
                                <m:t>2</m:t>
                              </m:r>
                              <m:r>
                                <m:rPr>
                                  <m:nor/>
                                </m:rPr>
                                <a:rPr lang="en-US" sz="2667" dirty="0"/>
                                <m:t>+</m:t>
                              </m:r>
                              <m:r>
                                <m:rPr>
                                  <m:nor/>
                                </m:rPr>
                                <a:rPr lang="en-US" sz="2667" i="1" dirty="0"/>
                                <m:t>y</m:t>
                              </m:r>
                              <m:r>
                                <m:rPr>
                                  <m:nor/>
                                </m:rPr>
                                <a:rPr lang="en-US" sz="2667" baseline="-25000" dirty="0"/>
                                <m:t>2</m:t>
                              </m:r>
                              <m:r>
                                <m:rPr>
                                  <m:nor/>
                                </m:rPr>
                                <a:rPr lang="en-US" sz="2667" b="1" i="1" dirty="0"/>
                                <m:t>i</m:t>
                              </m:r>
                            </m:e>
                          </m:d>
                          <m:d>
                            <m:dPr>
                              <m:ctrlPr>
                                <a:rPr lang="en-US" sz="2667" i="1" dirty="0">
                                  <a:latin typeface="Cambria Math"/>
                                </a:rPr>
                              </m:ctrlPr>
                            </m:dPr>
                            <m:e>
                              <m:r>
                                <m:rPr>
                                  <m:nor/>
                                </m:rPr>
                                <a:rPr lang="en-US" sz="2667" i="1" dirty="0"/>
                                <m:t>x</m:t>
                              </m:r>
                              <m:r>
                                <m:rPr>
                                  <m:nor/>
                                </m:rPr>
                                <a:rPr lang="en-US" sz="2667" baseline="-25000" dirty="0"/>
                                <m:t>2</m:t>
                              </m:r>
                              <m:r>
                                <m:rPr>
                                  <m:nor/>
                                </m:rPr>
                                <a:rPr lang="en-US" sz="2667" dirty="0"/>
                                <m:t>−</m:t>
                              </m:r>
                              <m:r>
                                <m:rPr>
                                  <m:nor/>
                                </m:rPr>
                                <a:rPr lang="en-US" sz="2667" i="1" dirty="0"/>
                                <m:t>y</m:t>
                              </m:r>
                              <m:r>
                                <m:rPr>
                                  <m:nor/>
                                </m:rPr>
                                <a:rPr lang="en-US" sz="2667" baseline="-25000" dirty="0"/>
                                <m:t>2</m:t>
                              </m:r>
                              <m:r>
                                <m:rPr>
                                  <m:nor/>
                                </m:rPr>
                                <a:rPr lang="en-US" sz="2667" b="1" i="1" dirty="0"/>
                                <m:t>i</m:t>
                              </m:r>
                            </m:e>
                          </m:d>
                        </m:den>
                      </m:f>
                      <m:r>
                        <m:rPr>
                          <m:nor/>
                        </m:rPr>
                        <a:rPr lang="en-US" sz="2667" dirty="0"/>
                        <m:t>=</m:t>
                      </m:r>
                      <m:f>
                        <m:fPr>
                          <m:ctrlPr>
                            <a:rPr lang="en-US" sz="2667" i="1" dirty="0">
                              <a:latin typeface="Cambria Math"/>
                            </a:rPr>
                          </m:ctrlPr>
                        </m:fPr>
                        <m:num>
                          <m:r>
                            <m:rPr>
                              <m:nor/>
                            </m:rPr>
                            <a:rPr lang="en-US" sz="2667" i="1" dirty="0"/>
                            <m:t>x</m:t>
                          </m:r>
                          <m:r>
                            <m:rPr>
                              <m:nor/>
                            </m:rPr>
                            <a:rPr lang="en-US" sz="2667" baseline="-25000" dirty="0"/>
                            <m:t>1</m:t>
                          </m:r>
                          <m:r>
                            <m:rPr>
                              <m:nor/>
                            </m:rPr>
                            <a:rPr lang="en-US" sz="2667" i="1" dirty="0"/>
                            <m:t>x</m:t>
                          </m:r>
                          <m:r>
                            <m:rPr>
                              <m:nor/>
                            </m:rPr>
                            <a:rPr lang="en-US" sz="2667" baseline="-25000" dirty="0"/>
                            <m:t>2</m:t>
                          </m:r>
                          <m:r>
                            <m:rPr>
                              <m:nor/>
                            </m:rPr>
                            <a:rPr lang="en-US" sz="2667" dirty="0"/>
                            <m:t>+</m:t>
                          </m:r>
                          <m:d>
                            <m:dPr>
                              <m:ctrlPr>
                                <a:rPr lang="en-US" sz="2667" i="1" dirty="0">
                                  <a:latin typeface="Cambria Math"/>
                                </a:rPr>
                              </m:ctrlPr>
                            </m:dPr>
                            <m:e>
                              <m:r>
                                <m:rPr>
                                  <m:nor/>
                                </m:rPr>
                                <a:rPr lang="en-US" sz="2667" i="1" dirty="0"/>
                                <m:t>y</m:t>
                              </m:r>
                              <m:r>
                                <m:rPr>
                                  <m:nor/>
                                </m:rPr>
                                <a:rPr lang="en-US" sz="2667" baseline="-25000" dirty="0"/>
                                <m:t>1</m:t>
                              </m:r>
                              <m:r>
                                <m:rPr>
                                  <m:nor/>
                                </m:rPr>
                                <a:rPr lang="en-US" sz="2667" i="1" dirty="0"/>
                                <m:t>x</m:t>
                              </m:r>
                              <m:r>
                                <m:rPr>
                                  <m:nor/>
                                </m:rPr>
                                <a:rPr lang="en-US" sz="2667" baseline="-25000" dirty="0"/>
                                <m:t>2</m:t>
                              </m:r>
                              <m:r>
                                <m:rPr>
                                  <m:nor/>
                                </m:rPr>
                                <a:rPr lang="en-US" sz="2667" dirty="0"/>
                                <m:t>−</m:t>
                              </m:r>
                              <m:r>
                                <m:rPr>
                                  <m:nor/>
                                </m:rPr>
                                <a:rPr lang="en-US" sz="2667" i="1" dirty="0"/>
                                <m:t>x</m:t>
                              </m:r>
                              <m:r>
                                <m:rPr>
                                  <m:nor/>
                                </m:rPr>
                                <a:rPr lang="en-US" sz="2667" baseline="-25000" dirty="0"/>
                                <m:t>1</m:t>
                              </m:r>
                              <m:r>
                                <m:rPr>
                                  <m:nor/>
                                </m:rPr>
                                <a:rPr lang="en-US" sz="2667" i="1" dirty="0"/>
                                <m:t>y</m:t>
                              </m:r>
                              <m:r>
                                <m:rPr>
                                  <m:nor/>
                                </m:rPr>
                                <a:rPr lang="en-US" sz="2667" baseline="-25000" dirty="0"/>
                                <m:t>2</m:t>
                              </m:r>
                            </m:e>
                          </m:d>
                          <m:r>
                            <m:rPr>
                              <m:nor/>
                            </m:rPr>
                            <a:rPr lang="en-US" sz="2667" b="1" i="1" dirty="0"/>
                            <m:t>i</m:t>
                          </m:r>
                          <m:r>
                            <m:rPr>
                              <m:nor/>
                            </m:rPr>
                            <a:rPr lang="en-US" sz="2667" dirty="0"/>
                            <m:t>−</m:t>
                          </m:r>
                          <m:d>
                            <m:dPr>
                              <m:ctrlPr>
                                <a:rPr lang="en-US" sz="2667" i="1" dirty="0">
                                  <a:latin typeface="Cambria Math"/>
                                </a:rPr>
                              </m:ctrlPr>
                            </m:dPr>
                            <m:e>
                              <m:r>
                                <m:rPr>
                                  <m:nor/>
                                </m:rPr>
                                <a:rPr lang="en-US" sz="2667" i="1" dirty="0"/>
                                <m:t>y</m:t>
                              </m:r>
                              <m:r>
                                <m:rPr>
                                  <m:nor/>
                                </m:rPr>
                                <a:rPr lang="en-US" sz="2667" baseline="-25000" dirty="0"/>
                                <m:t>1</m:t>
                              </m:r>
                              <m:r>
                                <m:rPr>
                                  <m:nor/>
                                </m:rPr>
                                <a:rPr lang="en-US" sz="2667" i="1" dirty="0"/>
                                <m:t>y</m:t>
                              </m:r>
                              <m:r>
                                <m:rPr>
                                  <m:nor/>
                                </m:rPr>
                                <a:rPr lang="en-US" sz="2667" baseline="-25000" dirty="0"/>
                                <m:t>2</m:t>
                              </m:r>
                            </m:e>
                          </m:d>
                          <m:r>
                            <m:rPr>
                              <m:nor/>
                            </m:rPr>
                            <a:rPr lang="en-US" sz="2667" b="1" i="1" dirty="0">
                              <a:cs typeface="Times New Roman" panose="02020603050405020304" pitchFamily="18" charset="0"/>
                            </a:rPr>
                            <m:t>i</m:t>
                          </m:r>
                          <m:r>
                            <m:rPr>
                              <m:nor/>
                            </m:rPr>
                            <a:rPr lang="en-US" sz="2667" baseline="30000" dirty="0">
                              <a:cs typeface="Times New Roman" panose="02020603050405020304" pitchFamily="18" charset="0"/>
                            </a:rPr>
                            <m:t>2</m:t>
                          </m:r>
                        </m:num>
                        <m:den>
                          <m:sSubSup>
                            <m:sSubSupPr>
                              <m:ctrlPr>
                                <a:rPr lang="en-US" sz="2667" i="1" dirty="0">
                                  <a:latin typeface="Cambria Math"/>
                                </a:rPr>
                              </m:ctrlPr>
                            </m:sSubSupPr>
                            <m:e>
                              <m:r>
                                <a:rPr lang="en-US" sz="2667" i="1" dirty="0">
                                  <a:latin typeface="Cambria Math"/>
                                </a:rPr>
                                <m:t>𝑥</m:t>
                              </m:r>
                            </m:e>
                            <m:sub>
                              <m:r>
                                <a:rPr lang="en-US" sz="2667" i="1" dirty="0">
                                  <a:latin typeface="Cambria Math"/>
                                </a:rPr>
                                <m:t>2</m:t>
                              </m:r>
                            </m:sub>
                            <m:sup>
                              <m:r>
                                <a:rPr lang="en-US" sz="2667" i="1" dirty="0">
                                  <a:latin typeface="Cambria Math"/>
                                </a:rPr>
                                <m:t>2</m:t>
                              </m:r>
                            </m:sup>
                          </m:sSubSup>
                          <m:r>
                            <a:rPr lang="en-US" sz="2667" i="1" dirty="0">
                              <a:latin typeface="Cambria Math"/>
                            </a:rPr>
                            <m:t>−</m:t>
                          </m:r>
                          <m:sSubSup>
                            <m:sSubSupPr>
                              <m:ctrlPr>
                                <a:rPr lang="en-US" sz="2667" i="1" dirty="0">
                                  <a:latin typeface="Cambria Math"/>
                                </a:rPr>
                              </m:ctrlPr>
                            </m:sSubSupPr>
                            <m:e>
                              <m:r>
                                <a:rPr lang="en-US" sz="2667" i="1" dirty="0">
                                  <a:latin typeface="Cambria Math"/>
                                </a:rPr>
                                <m:t>𝑦</m:t>
                              </m:r>
                            </m:e>
                            <m:sub>
                              <m:r>
                                <a:rPr lang="en-US" sz="2667" i="1" dirty="0">
                                  <a:latin typeface="Cambria Math"/>
                                </a:rPr>
                                <m:t>2</m:t>
                              </m:r>
                            </m:sub>
                            <m:sup>
                              <m:r>
                                <a:rPr lang="en-US" sz="2667" i="1" dirty="0">
                                  <a:latin typeface="Cambria Math"/>
                                </a:rPr>
                                <m:t>2</m:t>
                              </m:r>
                            </m:sup>
                          </m:sSubSup>
                          <m:r>
                            <m:rPr>
                              <m:nor/>
                            </m:rPr>
                            <a:rPr lang="en-US" sz="2667" b="1" i="1" dirty="0">
                              <a:cs typeface="Times New Roman" panose="02020603050405020304" pitchFamily="18" charset="0"/>
                            </a:rPr>
                            <m:t>i</m:t>
                          </m:r>
                          <m:r>
                            <m:rPr>
                              <m:nor/>
                            </m:rPr>
                            <a:rPr lang="en-US" sz="2667" baseline="30000" dirty="0">
                              <a:cs typeface="Times New Roman" panose="02020603050405020304" pitchFamily="18" charset="0"/>
                            </a:rPr>
                            <m:t>2</m:t>
                          </m:r>
                        </m:den>
                      </m:f>
                    </m:oMath>
                  </m:oMathPara>
                </a14:m>
                <a:endParaRPr lang="en-US" sz="2667" dirty="0"/>
              </a:p>
            </p:txBody>
          </p:sp>
        </mc:Choice>
        <mc:Fallback xmlns="">
          <p:sp>
            <p:nvSpPr>
              <p:cNvPr id="11" name="Szövegdoboz 10"/>
              <p:cNvSpPr txBox="1">
                <a:spLocks noRot="1" noChangeAspect="1" noMove="1" noResize="1" noEditPoints="1" noAdjustHandles="1" noChangeArrowheads="1" noChangeShapeType="1" noTextEdit="1"/>
              </p:cNvSpPr>
              <p:nvPr/>
            </p:nvSpPr>
            <p:spPr>
              <a:xfrm>
                <a:off x="196403" y="4072655"/>
                <a:ext cx="8172430" cy="2687210"/>
              </a:xfrm>
              <a:prstGeom prst="rect">
                <a:avLst/>
              </a:prstGeom>
              <a:blipFill>
                <a:blip r:embed="rId4"/>
                <a:stretch>
                  <a:fillRect/>
                </a:stretch>
              </a:blipFill>
            </p:spPr>
            <p:txBody>
              <a:bodyPr/>
              <a:lstStyle/>
              <a:p>
                <a:r>
                  <a:rPr lang="hu-HU">
                    <a:noFill/>
                  </a:rPr>
                  <a:t> </a:t>
                </a:r>
              </a:p>
            </p:txBody>
          </p:sp>
        </mc:Fallback>
      </mc:AlternateContent>
      <p:sp>
        <p:nvSpPr>
          <p:cNvPr id="2" name="Cím 1"/>
          <p:cNvSpPr>
            <a:spLocks noGrp="1"/>
          </p:cNvSpPr>
          <p:nvPr>
            <p:ph type="title"/>
          </p:nvPr>
        </p:nvSpPr>
        <p:spPr>
          <a:xfrm>
            <a:off x="2" y="192641"/>
            <a:ext cx="10704511" cy="1143000"/>
          </a:xfrm>
        </p:spPr>
        <p:txBody>
          <a:bodyPr>
            <a:normAutofit/>
          </a:bodyPr>
          <a:lstStyle/>
          <a:p>
            <a:r>
              <a:rPr lang="hu-HU" sz="4800" dirty="0">
                <a:solidFill>
                  <a:srgbClr val="FF0000"/>
                </a:solidFill>
              </a:rPr>
              <a:t>(William) </a:t>
            </a:r>
            <a:r>
              <a:rPr lang="hu-HU" dirty="0" err="1" smtClean="0">
                <a:solidFill>
                  <a:srgbClr val="FF0000"/>
                </a:solidFill>
              </a:rPr>
              <a:t>Clifford</a:t>
            </a:r>
            <a:r>
              <a:rPr lang="hu-HU" dirty="0" smtClean="0">
                <a:solidFill>
                  <a:srgbClr val="FF0000"/>
                </a:solidFill>
              </a:rPr>
              <a:t> algebra: </a:t>
            </a:r>
            <a:r>
              <a:rPr lang="hu-HU" dirty="0" err="1" smtClean="0">
                <a:solidFill>
                  <a:srgbClr val="FF0000"/>
                </a:solidFill>
              </a:rPr>
              <a:t>Hiperszám</a:t>
            </a:r>
            <a:endParaRPr lang="en-US" dirty="0">
              <a:solidFill>
                <a:srgbClr val="FF0000"/>
              </a:solidFill>
            </a:endParaRPr>
          </a:p>
        </p:txBody>
      </p:sp>
      <p:sp>
        <p:nvSpPr>
          <p:cNvPr id="8" name="Folyamatábra: Feldolgozás 7"/>
          <p:cNvSpPr/>
          <p:nvPr/>
        </p:nvSpPr>
        <p:spPr>
          <a:xfrm>
            <a:off x="1055440" y="3104964"/>
            <a:ext cx="1029585" cy="4320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cxnSp>
        <p:nvCxnSpPr>
          <p:cNvPr id="13" name="Egyenes összekötő 12"/>
          <p:cNvCxnSpPr/>
          <p:nvPr/>
        </p:nvCxnSpPr>
        <p:spPr>
          <a:xfrm flipH="1">
            <a:off x="5951986" y="4976009"/>
            <a:ext cx="720079" cy="44536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églalap feliratnak 13"/>
          <p:cNvSpPr/>
          <p:nvPr/>
        </p:nvSpPr>
        <p:spPr>
          <a:xfrm>
            <a:off x="2207568" y="3732649"/>
            <a:ext cx="2736304" cy="288032"/>
          </a:xfrm>
          <a:prstGeom prst="wedgeRectCallout">
            <a:avLst>
              <a:gd name="adj1" fmla="val 15830"/>
              <a:gd name="adj2" fmla="val 1025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függvény </a:t>
            </a:r>
            <a:r>
              <a:rPr lang="hu-HU" dirty="0" err="1">
                <a:solidFill>
                  <a:schemeClr val="tx1"/>
                </a:solidFill>
              </a:rPr>
              <a:t>össz</a:t>
            </a:r>
            <a:r>
              <a:rPr lang="hu-HU" dirty="0">
                <a:solidFill>
                  <a:schemeClr val="tx1"/>
                </a:solidFill>
              </a:rPr>
              <a:t>/</a:t>
            </a:r>
            <a:r>
              <a:rPr lang="hu-HU" dirty="0" err="1">
                <a:solidFill>
                  <a:schemeClr val="tx1"/>
                </a:solidFill>
              </a:rPr>
              <a:t>kül</a:t>
            </a:r>
            <a:endParaRPr lang="en-US" dirty="0">
              <a:solidFill>
                <a:schemeClr val="tx1"/>
              </a:solidFill>
            </a:endParaRPr>
          </a:p>
        </p:txBody>
      </p:sp>
      <p:sp>
        <p:nvSpPr>
          <p:cNvPr id="15" name="Téglalap feliratnak 14"/>
          <p:cNvSpPr/>
          <p:nvPr/>
        </p:nvSpPr>
        <p:spPr>
          <a:xfrm>
            <a:off x="5087889" y="3732649"/>
            <a:ext cx="3013289" cy="288032"/>
          </a:xfrm>
          <a:prstGeom prst="wedgeRectCallout">
            <a:avLst>
              <a:gd name="adj1" fmla="val -28128"/>
              <a:gd name="adj2" fmla="val 97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tx1"/>
                </a:solidFill>
              </a:rPr>
              <a:t>össz</a:t>
            </a:r>
            <a:r>
              <a:rPr lang="hu-HU" dirty="0">
                <a:solidFill>
                  <a:schemeClr val="tx1"/>
                </a:solidFill>
              </a:rPr>
              <a:t>/</a:t>
            </a:r>
            <a:r>
              <a:rPr lang="hu-HU" dirty="0" err="1">
                <a:solidFill>
                  <a:schemeClr val="tx1"/>
                </a:solidFill>
              </a:rPr>
              <a:t>kül</a:t>
            </a:r>
            <a:r>
              <a:rPr lang="hu-HU" dirty="0">
                <a:solidFill>
                  <a:schemeClr val="tx1"/>
                </a:solidFill>
              </a:rPr>
              <a:t> deriváltja</a:t>
            </a:r>
            <a:endParaRPr lang="en-US" dirty="0">
              <a:solidFill>
                <a:schemeClr val="tx1"/>
              </a:solidFill>
            </a:endParaRPr>
          </a:p>
        </p:txBody>
      </p:sp>
      <p:sp>
        <p:nvSpPr>
          <p:cNvPr id="16" name="Téglalap feliratnak 15"/>
          <p:cNvSpPr/>
          <p:nvPr/>
        </p:nvSpPr>
        <p:spPr>
          <a:xfrm>
            <a:off x="287355" y="3732649"/>
            <a:ext cx="1781256" cy="340007"/>
          </a:xfrm>
          <a:prstGeom prst="wedgeRectCallout">
            <a:avLst>
              <a:gd name="adj1" fmla="val 20582"/>
              <a:gd name="adj2" fmla="val 1068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tx1"/>
                </a:solidFill>
              </a:rPr>
              <a:t>össz</a:t>
            </a:r>
            <a:r>
              <a:rPr lang="hu-HU" dirty="0">
                <a:solidFill>
                  <a:schemeClr val="tx1"/>
                </a:solidFill>
              </a:rPr>
              <a:t>/különb</a:t>
            </a:r>
            <a:endParaRPr lang="en-US" dirty="0">
              <a:solidFill>
                <a:schemeClr val="tx1"/>
              </a:solidFill>
            </a:endParaRPr>
          </a:p>
        </p:txBody>
      </p:sp>
      <p:sp>
        <p:nvSpPr>
          <p:cNvPr id="17" name="Téglalap feliratnak 16"/>
          <p:cNvSpPr/>
          <p:nvPr/>
        </p:nvSpPr>
        <p:spPr>
          <a:xfrm>
            <a:off x="2172580" y="4624728"/>
            <a:ext cx="2640293" cy="288032"/>
          </a:xfrm>
          <a:prstGeom prst="wedgeRectCallout">
            <a:avLst>
              <a:gd name="adj1" fmla="val -2678"/>
              <a:gd name="adj2" fmla="val 1122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függvény szorzat</a:t>
            </a:r>
            <a:endParaRPr lang="en-US" dirty="0">
              <a:solidFill>
                <a:schemeClr val="tx1"/>
              </a:solidFill>
            </a:endParaRPr>
          </a:p>
        </p:txBody>
      </p:sp>
      <p:sp>
        <p:nvSpPr>
          <p:cNvPr id="18" name="Téglalap feliratnak 17"/>
          <p:cNvSpPr/>
          <p:nvPr/>
        </p:nvSpPr>
        <p:spPr>
          <a:xfrm>
            <a:off x="4938781" y="4608773"/>
            <a:ext cx="2695267" cy="288032"/>
          </a:xfrm>
          <a:prstGeom prst="wedgeRectCallout">
            <a:avLst>
              <a:gd name="adj1" fmla="val -44312"/>
              <a:gd name="adj2" fmla="val 1216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szorzat deriváltja</a:t>
            </a:r>
            <a:endParaRPr lang="en-US" dirty="0">
              <a:solidFill>
                <a:schemeClr val="tx1"/>
              </a:solidFill>
            </a:endParaRPr>
          </a:p>
        </p:txBody>
      </p:sp>
      <p:sp>
        <p:nvSpPr>
          <p:cNvPr id="19" name="Téglalap feliratnak 18"/>
          <p:cNvSpPr/>
          <p:nvPr/>
        </p:nvSpPr>
        <p:spPr>
          <a:xfrm>
            <a:off x="644291" y="4660993"/>
            <a:ext cx="1392155" cy="288032"/>
          </a:xfrm>
          <a:prstGeom prst="wedgeRectCallout">
            <a:avLst>
              <a:gd name="adj1" fmla="val 3207"/>
              <a:gd name="adj2" fmla="val 1216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szorzat</a:t>
            </a:r>
            <a:endParaRPr lang="en-US" dirty="0">
              <a:solidFill>
                <a:schemeClr val="tx1"/>
              </a:solidFill>
            </a:endParaRPr>
          </a:p>
        </p:txBody>
      </p:sp>
      <p:sp>
        <p:nvSpPr>
          <p:cNvPr id="20" name="Téglalap feliratnak 19"/>
          <p:cNvSpPr/>
          <p:nvPr/>
        </p:nvSpPr>
        <p:spPr>
          <a:xfrm>
            <a:off x="6216014" y="5386259"/>
            <a:ext cx="2928325" cy="289319"/>
          </a:xfrm>
          <a:prstGeom prst="wedgeRectCallout">
            <a:avLst>
              <a:gd name="adj1" fmla="val 20281"/>
              <a:gd name="adj2" fmla="val 1339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függvény hányados</a:t>
            </a:r>
            <a:endParaRPr lang="en-US" dirty="0">
              <a:solidFill>
                <a:schemeClr val="tx1"/>
              </a:solidFill>
            </a:endParaRPr>
          </a:p>
        </p:txBody>
      </p:sp>
      <p:sp>
        <p:nvSpPr>
          <p:cNvPr id="21" name="Téglalap feliratnak 20"/>
          <p:cNvSpPr/>
          <p:nvPr/>
        </p:nvSpPr>
        <p:spPr>
          <a:xfrm>
            <a:off x="9403188" y="4955125"/>
            <a:ext cx="1718197" cy="634115"/>
          </a:xfrm>
          <a:prstGeom prst="wedgeRectCallout">
            <a:avLst>
              <a:gd name="adj1" fmla="val -28009"/>
              <a:gd name="adj2" fmla="val 1002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hányados deriváltja</a:t>
            </a:r>
            <a:endParaRPr lang="en-US" dirty="0">
              <a:solidFill>
                <a:schemeClr val="tx1"/>
              </a:solidFill>
            </a:endParaRPr>
          </a:p>
        </p:txBody>
      </p:sp>
      <p:sp>
        <p:nvSpPr>
          <p:cNvPr id="22" name="Téglalap feliratnak 21"/>
          <p:cNvSpPr/>
          <p:nvPr/>
        </p:nvSpPr>
        <p:spPr>
          <a:xfrm>
            <a:off x="52387" y="5445224"/>
            <a:ext cx="1632181" cy="288032"/>
          </a:xfrm>
          <a:prstGeom prst="wedgeRectCallout">
            <a:avLst>
              <a:gd name="adj1" fmla="val 3207"/>
              <a:gd name="adj2" fmla="val 1216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hányados</a:t>
            </a:r>
            <a:endParaRPr lang="en-US" dirty="0">
              <a:solidFill>
                <a:schemeClr val="tx1"/>
              </a:solidFill>
            </a:endParaRPr>
          </a:p>
        </p:txBody>
      </p:sp>
      <p:sp>
        <p:nvSpPr>
          <p:cNvPr id="23" name="Téglalap feliratnak 22"/>
          <p:cNvSpPr/>
          <p:nvPr/>
        </p:nvSpPr>
        <p:spPr>
          <a:xfrm>
            <a:off x="2447596" y="1700808"/>
            <a:ext cx="1728193" cy="288032"/>
          </a:xfrm>
          <a:prstGeom prst="wedgeRectCallout">
            <a:avLst>
              <a:gd name="adj1" fmla="val 14491"/>
              <a:gd name="adj2" fmla="val 1309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függvény</a:t>
            </a:r>
            <a:endParaRPr lang="en-US" dirty="0">
              <a:solidFill>
                <a:schemeClr val="tx1"/>
              </a:solidFill>
            </a:endParaRPr>
          </a:p>
        </p:txBody>
      </p:sp>
      <p:sp>
        <p:nvSpPr>
          <p:cNvPr id="24" name="Téglalap feliratnak 23"/>
          <p:cNvSpPr/>
          <p:nvPr/>
        </p:nvSpPr>
        <p:spPr>
          <a:xfrm>
            <a:off x="4223793" y="1700808"/>
            <a:ext cx="1728193" cy="288032"/>
          </a:xfrm>
          <a:prstGeom prst="wedgeRectCallout">
            <a:avLst>
              <a:gd name="adj1" fmla="val -36691"/>
              <a:gd name="adj2" fmla="val 1247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derivált</a:t>
            </a:r>
            <a:endParaRPr lang="en-US" dirty="0">
              <a:solidFill>
                <a:schemeClr val="tx1"/>
              </a:solidFill>
            </a:endParaRPr>
          </a:p>
        </p:txBody>
      </p:sp>
      <p:cxnSp>
        <p:nvCxnSpPr>
          <p:cNvPr id="25" name="Egyenes összekötő 24"/>
          <p:cNvCxnSpPr/>
          <p:nvPr/>
        </p:nvCxnSpPr>
        <p:spPr>
          <a:xfrm flipH="1">
            <a:off x="6720243" y="5743165"/>
            <a:ext cx="636045" cy="4693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Egyenes összekötő 25"/>
          <p:cNvCxnSpPr/>
          <p:nvPr/>
        </p:nvCxnSpPr>
        <p:spPr>
          <a:xfrm flipH="1">
            <a:off x="5807968" y="6264753"/>
            <a:ext cx="636045" cy="4693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04512" y="-7827"/>
            <a:ext cx="1488165" cy="199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églalap 4"/>
              <p:cNvSpPr/>
              <p:nvPr/>
            </p:nvSpPr>
            <p:spPr>
              <a:xfrm>
                <a:off x="7680176" y="5827110"/>
                <a:ext cx="2740750" cy="9214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667" dirty="0"/>
                        <m:t>=</m:t>
                      </m:r>
                      <m:f>
                        <m:fPr>
                          <m:ctrlPr>
                            <a:rPr lang="en-US" sz="2667" i="1" dirty="0">
                              <a:latin typeface="Cambria Math"/>
                            </a:rPr>
                          </m:ctrlPr>
                        </m:fPr>
                        <m:num>
                          <m:r>
                            <m:rPr>
                              <m:nor/>
                            </m:rPr>
                            <a:rPr lang="en-US" sz="2667" i="1" dirty="0"/>
                            <m:t>x</m:t>
                          </m:r>
                          <m:r>
                            <m:rPr>
                              <m:nor/>
                            </m:rPr>
                            <a:rPr lang="en-US" sz="2667" baseline="-25000" dirty="0"/>
                            <m:t>1</m:t>
                          </m:r>
                        </m:num>
                        <m:den>
                          <m:sSubSup>
                            <m:sSubSupPr>
                              <m:ctrlPr>
                                <a:rPr lang="en-US" sz="2667" i="1" dirty="0">
                                  <a:latin typeface="Cambria Math"/>
                                </a:rPr>
                              </m:ctrlPr>
                            </m:sSubSupPr>
                            <m:e>
                              <m:r>
                                <a:rPr lang="en-US" sz="2667" i="1" dirty="0">
                                  <a:latin typeface="Cambria Math"/>
                                </a:rPr>
                                <m:t>𝑥</m:t>
                              </m:r>
                            </m:e>
                            <m:sub>
                              <m:r>
                                <a:rPr lang="en-US" sz="2667" i="1" dirty="0">
                                  <a:latin typeface="Cambria Math"/>
                                </a:rPr>
                                <m:t>2</m:t>
                              </m:r>
                            </m:sub>
                            <m:sup/>
                          </m:sSubSup>
                        </m:den>
                      </m:f>
                      <m:r>
                        <m:rPr>
                          <m:nor/>
                        </m:rPr>
                        <a:rPr lang="hu-HU" sz="2667" dirty="0">
                          <a:latin typeface="Cambria Math"/>
                        </a:rPr>
                        <m:t>+</m:t>
                      </m:r>
                      <m:f>
                        <m:fPr>
                          <m:ctrlPr>
                            <a:rPr lang="en-US" sz="2667" i="1" dirty="0">
                              <a:latin typeface="Cambria Math"/>
                            </a:rPr>
                          </m:ctrlPr>
                        </m:fPr>
                        <m:num>
                          <m:r>
                            <m:rPr>
                              <m:nor/>
                            </m:rPr>
                            <a:rPr lang="en-US" sz="2667" i="1" dirty="0"/>
                            <m:t>y</m:t>
                          </m:r>
                          <m:r>
                            <m:rPr>
                              <m:nor/>
                            </m:rPr>
                            <a:rPr lang="en-US" sz="2667" baseline="-25000" dirty="0"/>
                            <m:t>1</m:t>
                          </m:r>
                          <m:r>
                            <m:rPr>
                              <m:nor/>
                            </m:rPr>
                            <a:rPr lang="en-US" sz="2667" i="1" dirty="0"/>
                            <m:t>x</m:t>
                          </m:r>
                          <m:r>
                            <m:rPr>
                              <m:nor/>
                            </m:rPr>
                            <a:rPr lang="en-US" sz="2667" baseline="-25000" dirty="0"/>
                            <m:t>2</m:t>
                          </m:r>
                          <m:r>
                            <m:rPr>
                              <m:nor/>
                            </m:rPr>
                            <a:rPr lang="en-US" sz="2667" dirty="0"/>
                            <m:t>−</m:t>
                          </m:r>
                          <m:r>
                            <m:rPr>
                              <m:nor/>
                            </m:rPr>
                            <a:rPr lang="en-US" sz="2667" i="1" dirty="0"/>
                            <m:t>x</m:t>
                          </m:r>
                          <m:r>
                            <m:rPr>
                              <m:nor/>
                            </m:rPr>
                            <a:rPr lang="en-US" sz="2667" baseline="-25000" dirty="0"/>
                            <m:t>1</m:t>
                          </m:r>
                          <m:r>
                            <m:rPr>
                              <m:nor/>
                            </m:rPr>
                            <a:rPr lang="en-US" sz="2667" i="1" dirty="0"/>
                            <m:t>y</m:t>
                          </m:r>
                          <m:r>
                            <m:rPr>
                              <m:nor/>
                            </m:rPr>
                            <a:rPr lang="en-US" sz="2667" baseline="-25000" dirty="0"/>
                            <m:t>2</m:t>
                          </m:r>
                        </m:num>
                        <m:den>
                          <m:sSubSup>
                            <m:sSubSupPr>
                              <m:ctrlPr>
                                <a:rPr lang="en-US" sz="2667" i="1" dirty="0">
                                  <a:latin typeface="Cambria Math"/>
                                </a:rPr>
                              </m:ctrlPr>
                            </m:sSubSupPr>
                            <m:e>
                              <m:r>
                                <a:rPr lang="en-US" sz="2667" i="1" dirty="0">
                                  <a:latin typeface="Cambria Math"/>
                                </a:rPr>
                                <m:t>𝑥</m:t>
                              </m:r>
                            </m:e>
                            <m:sub>
                              <m:r>
                                <a:rPr lang="en-US" sz="2667" i="1" dirty="0">
                                  <a:latin typeface="Cambria Math"/>
                                </a:rPr>
                                <m:t>2</m:t>
                              </m:r>
                            </m:sub>
                            <m:sup>
                              <m:r>
                                <a:rPr lang="en-US" sz="2667" i="1" dirty="0">
                                  <a:latin typeface="Cambria Math"/>
                                </a:rPr>
                                <m:t>2</m:t>
                              </m:r>
                            </m:sup>
                          </m:sSubSup>
                        </m:den>
                      </m:f>
                      <m:r>
                        <m:rPr>
                          <m:nor/>
                        </m:rPr>
                        <a:rPr lang="en-US" sz="2667" b="1" i="1" dirty="0"/>
                        <m:t>i</m:t>
                      </m:r>
                    </m:oMath>
                  </m:oMathPara>
                </a14:m>
                <a:endParaRPr lang="en-US" sz="2667" dirty="0"/>
              </a:p>
            </p:txBody>
          </p:sp>
        </mc:Choice>
        <mc:Fallback xmlns="">
          <p:sp>
            <p:nvSpPr>
              <p:cNvPr id="5" name="Téglalap 4"/>
              <p:cNvSpPr>
                <a:spLocks noRot="1" noChangeAspect="1" noMove="1" noResize="1" noEditPoints="1" noAdjustHandles="1" noChangeArrowheads="1" noChangeShapeType="1" noTextEdit="1"/>
              </p:cNvSpPr>
              <p:nvPr/>
            </p:nvSpPr>
            <p:spPr>
              <a:xfrm>
                <a:off x="7680176" y="5827110"/>
                <a:ext cx="2740750" cy="921471"/>
              </a:xfrm>
              <a:prstGeom prst="rect">
                <a:avLst/>
              </a:prstGeom>
              <a:blipFill>
                <a:blip r:embed="rId6"/>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1767184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par>
                          <p:cTn id="31" fill="hold">
                            <p:stCondLst>
                              <p:cond delay="500"/>
                            </p:stCondLst>
                            <p:childTnLst>
                              <p:par>
                                <p:cTn id="32" presetID="16" presetClass="entr" presetSubtype="21"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2"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par>
                          <p:cTn id="61" fill="hold">
                            <p:stCondLst>
                              <p:cond delay="2000"/>
                            </p:stCondLst>
                            <p:childTnLst>
                              <p:par>
                                <p:cTn id="62" presetID="42"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42"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err="1" smtClean="0">
                <a:solidFill>
                  <a:srgbClr val="FF0000"/>
                </a:solidFill>
              </a:rPr>
              <a:t>Mi</a:t>
            </a:r>
            <a:r>
              <a:rPr lang="hu-HU" dirty="0" smtClean="0">
                <a:solidFill>
                  <a:srgbClr val="FF0000"/>
                </a:solidFill>
              </a:rPr>
              <a:t>ért működik?</a:t>
            </a:r>
            <a:endParaRPr lang="hu-HU"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287355" y="1417640"/>
                <a:ext cx="11904645" cy="5275723"/>
              </a:xfrm>
            </p:spPr>
            <p:txBody>
              <a:bodyPr>
                <a:normAutofit/>
              </a:bodyPr>
              <a:lstStyle/>
              <a:p>
                <a:pPr marL="0" indent="0">
                  <a:buNone/>
                </a:pPr>
                <a:r>
                  <a:rPr lang="hu-HU" u="sng" dirty="0" smtClean="0"/>
                  <a:t>Taylor sor: </a:t>
                </a:r>
                <a:endParaRPr lang="en-US" b="0" i="1" u="sng" dirty="0" smtClean="0">
                  <a:latin typeface="Cambria Math" panose="020405030504060302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hu-HU" sz="2933" i="1" dirty="0">
                          <a:latin typeface="Cambria Math" panose="02040503050406030204" pitchFamily="18" charset="0"/>
                          <a:cs typeface="Times New Roman" panose="02020603050405020304" pitchFamily="18" charset="0"/>
                        </a:rPr>
                        <m:t>𝑓</m:t>
                      </m:r>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r>
                            <a:rPr lang="en-US" sz="2933" i="1" dirty="0">
                              <a:latin typeface="Cambria Math" panose="02040503050406030204" pitchFamily="18" charset="0"/>
                              <a:cs typeface="Times New Roman" panose="02020603050405020304" pitchFamily="18" charset="0"/>
                            </a:rPr>
                            <m:t>+</m:t>
                          </m:r>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d>
                      <m:r>
                        <a:rPr lang="en-US" sz="2933" i="1" dirty="0">
                          <a:latin typeface="Cambria Math"/>
                          <a:cs typeface="Times New Roman" panose="02020603050405020304" pitchFamily="18" charset="0"/>
                        </a:rPr>
                        <m:t>=</m:t>
                      </m:r>
                      <m:r>
                        <a:rPr lang="hu-HU" sz="2933" i="1" dirty="0">
                          <a:latin typeface="Cambria Math" panose="02040503050406030204" pitchFamily="18" charset="0"/>
                          <a:cs typeface="Times New Roman" panose="02020603050405020304" pitchFamily="18" charset="0"/>
                        </a:rPr>
                        <m:t>𝑓</m:t>
                      </m:r>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ea typeface="Cambria Math" panose="02040503050406030204" pitchFamily="18" charset="0"/>
                          <a:cs typeface="Times New Roman" panose="02020603050405020304" pitchFamily="18" charset="0"/>
                        </a:rPr>
                        <m:t>+</m:t>
                      </m:r>
                      <m:r>
                        <a:rPr lang="hu-HU" sz="2933" i="1" dirty="0">
                          <a:latin typeface="Cambria Math" panose="02040503050406030204" pitchFamily="18" charset="0"/>
                          <a:cs typeface="Times New Roman" panose="02020603050405020304" pitchFamily="18" charset="0"/>
                        </a:rPr>
                        <m:t>𝑓</m:t>
                      </m:r>
                      <m:r>
                        <a:rPr lang="en-US" sz="2933" i="1" dirty="0">
                          <a:latin typeface="Cambria Math" panose="02040503050406030204" pitchFamily="18" charset="0"/>
                          <a:cs typeface="Times New Roman" panose="02020603050405020304" pitchFamily="18" charset="0"/>
                        </a:rPr>
                        <m:t>′</m:t>
                      </m:r>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r>
                        <a:rPr lang="en-US" sz="2933" i="1" dirty="0">
                          <a:latin typeface="Cambria Math"/>
                          <a:cs typeface="Times New Roman" panose="02020603050405020304" pitchFamily="18" charset="0"/>
                        </a:rPr>
                        <m:t>+</m:t>
                      </m:r>
                      <m:sSup>
                        <m:sSupPr>
                          <m:ctrlPr>
                            <a:rPr lang="en-US" sz="2933" i="1" dirty="0">
                              <a:latin typeface="Cambria Math"/>
                              <a:cs typeface="Times New Roman" panose="02020603050405020304" pitchFamily="18" charset="0"/>
                            </a:rPr>
                          </m:ctrlPr>
                        </m:sSupPr>
                        <m:e>
                          <m:r>
                            <a:rPr lang="en-US" sz="2933" i="1" dirty="0">
                              <a:latin typeface="Cambria Math" panose="02040503050406030204" pitchFamily="18" charset="0"/>
                              <a:cs typeface="Times New Roman" panose="02020603050405020304" pitchFamily="18" charset="0"/>
                            </a:rPr>
                            <m:t>𝑓</m:t>
                          </m:r>
                        </m:e>
                        <m:sup>
                          <m:r>
                            <a:rPr lang="en-US" sz="2933" i="1" dirty="0">
                              <a:latin typeface="Cambria Math" panose="02040503050406030204" pitchFamily="18" charset="0"/>
                              <a:cs typeface="Times New Roman" panose="02020603050405020304" pitchFamily="18" charset="0"/>
                            </a:rPr>
                            <m:t>𝑟</m:t>
                          </m:r>
                        </m:sup>
                      </m:sSup>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sSup>
                        <m:sSupPr>
                          <m:ctrlPr>
                            <a:rPr lang="hu-HU" sz="2933" i="1" dirty="0">
                              <a:latin typeface="Cambria Math"/>
                              <a:cs typeface="Times New Roman" panose="02020603050405020304" pitchFamily="18" charset="0"/>
                            </a:rPr>
                          </m:ctrlPr>
                        </m:sSupPr>
                        <m:e>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sup>
                          <m:r>
                            <a:rPr lang="hu-HU" sz="2933" i="1" dirty="0">
                              <a:latin typeface="Cambria Math" panose="02040503050406030204" pitchFamily="18" charset="0"/>
                              <a:cs typeface="Times New Roman" panose="02020603050405020304" pitchFamily="18" charset="0"/>
                            </a:rPr>
                            <m:t>2</m:t>
                          </m:r>
                        </m:sup>
                      </m:sSup>
                    </m:oMath>
                  </m:oMathPara>
                </a14:m>
                <a:endParaRPr lang="en-US" sz="2933" dirty="0"/>
              </a:p>
              <a:p>
                <a:pPr marL="0" indent="0">
                  <a:buNone/>
                </a:pPr>
                <a14:m>
                  <m:oMathPara xmlns:m="http://schemas.openxmlformats.org/officeDocument/2006/math">
                    <m:oMathParaPr>
                      <m:jc m:val="left"/>
                    </m:oMathParaPr>
                    <m:oMath xmlns:m="http://schemas.openxmlformats.org/officeDocument/2006/math">
                      <m:r>
                        <a:rPr lang="en-US" sz="2933" i="1" dirty="0">
                          <a:latin typeface="Cambria Math" panose="02040503050406030204" pitchFamily="18" charset="0"/>
                          <a:cs typeface="Times New Roman" panose="02020603050405020304" pitchFamily="18" charset="0"/>
                        </a:rPr>
                        <m:t>𝑔</m:t>
                      </m:r>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r>
                            <a:rPr lang="en-US" sz="2933" i="1" dirty="0">
                              <a:latin typeface="Cambria Math" panose="02040503050406030204" pitchFamily="18" charset="0"/>
                              <a:cs typeface="Times New Roman" panose="02020603050405020304" pitchFamily="18" charset="0"/>
                            </a:rPr>
                            <m:t>+</m:t>
                          </m:r>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d>
                      <m:r>
                        <a:rPr lang="en-US" sz="2933" i="1" dirty="0">
                          <a:latin typeface="Cambria Math"/>
                          <a:cs typeface="Times New Roman" panose="02020603050405020304" pitchFamily="18" charset="0"/>
                        </a:rPr>
                        <m:t>=</m:t>
                      </m:r>
                      <m:r>
                        <a:rPr lang="en-US" sz="2933" i="1" dirty="0">
                          <a:latin typeface="Cambria Math" panose="02040503050406030204" pitchFamily="18" charset="0"/>
                          <a:cs typeface="Times New Roman" panose="02020603050405020304" pitchFamily="18" charset="0"/>
                        </a:rPr>
                        <m:t>𝑔</m:t>
                      </m:r>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ea typeface="Cambria Math" panose="02040503050406030204" pitchFamily="18" charset="0"/>
                          <a:cs typeface="Times New Roman" panose="02020603050405020304" pitchFamily="18" charset="0"/>
                        </a:rPr>
                        <m:t>+</m:t>
                      </m:r>
                      <m:r>
                        <a:rPr lang="en-US" sz="2933" i="1" dirty="0">
                          <a:latin typeface="Cambria Math" panose="02040503050406030204" pitchFamily="18" charset="0"/>
                          <a:cs typeface="Times New Roman" panose="02020603050405020304" pitchFamily="18" charset="0"/>
                        </a:rPr>
                        <m:t>𝑔</m:t>
                      </m:r>
                      <m:r>
                        <a:rPr lang="en-US" sz="2933" i="1" dirty="0">
                          <a:latin typeface="Cambria Math" panose="02040503050406030204" pitchFamily="18" charset="0"/>
                          <a:cs typeface="Times New Roman" panose="02020603050405020304" pitchFamily="18" charset="0"/>
                        </a:rPr>
                        <m:t>′</m:t>
                      </m:r>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r>
                        <a:rPr lang="en-US" sz="2933" i="1" dirty="0">
                          <a:latin typeface="Cambria Math"/>
                          <a:cs typeface="Times New Roman" panose="02020603050405020304" pitchFamily="18" charset="0"/>
                        </a:rPr>
                        <m:t>+</m:t>
                      </m:r>
                      <m:sSup>
                        <m:sSupPr>
                          <m:ctrlPr>
                            <a:rPr lang="en-US" sz="2933" i="1" dirty="0">
                              <a:latin typeface="Cambria Math"/>
                              <a:cs typeface="Times New Roman" panose="02020603050405020304" pitchFamily="18" charset="0"/>
                            </a:rPr>
                          </m:ctrlPr>
                        </m:sSupPr>
                        <m:e>
                          <m:r>
                            <a:rPr lang="en-US" sz="2933" i="1" dirty="0">
                              <a:latin typeface="Cambria Math" panose="02040503050406030204" pitchFamily="18" charset="0"/>
                              <a:cs typeface="Times New Roman" panose="02020603050405020304" pitchFamily="18" charset="0"/>
                            </a:rPr>
                            <m:t>𝑔</m:t>
                          </m:r>
                        </m:e>
                        <m:sup>
                          <m:r>
                            <a:rPr lang="en-US" sz="2933" i="1" dirty="0">
                              <a:latin typeface="Cambria Math" panose="02040503050406030204" pitchFamily="18" charset="0"/>
                              <a:cs typeface="Times New Roman" panose="02020603050405020304" pitchFamily="18" charset="0"/>
                            </a:rPr>
                            <m:t>𝑟</m:t>
                          </m:r>
                        </m:sup>
                      </m:sSup>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sSup>
                        <m:sSupPr>
                          <m:ctrlPr>
                            <a:rPr lang="hu-HU" sz="2933" i="1" dirty="0">
                              <a:latin typeface="Cambria Math"/>
                              <a:cs typeface="Times New Roman" panose="02020603050405020304" pitchFamily="18" charset="0"/>
                            </a:rPr>
                          </m:ctrlPr>
                        </m:sSupPr>
                        <m:e>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sup>
                          <m:r>
                            <a:rPr lang="hu-HU" sz="2933" i="1" dirty="0">
                              <a:latin typeface="Cambria Math" panose="02040503050406030204" pitchFamily="18" charset="0"/>
                              <a:cs typeface="Times New Roman" panose="02020603050405020304" pitchFamily="18" charset="0"/>
                            </a:rPr>
                            <m:t>2</m:t>
                          </m:r>
                        </m:sup>
                      </m:sSup>
                    </m:oMath>
                  </m:oMathPara>
                </a14:m>
                <a:endParaRPr lang="en-US" sz="2933" dirty="0"/>
              </a:p>
              <a:p>
                <a:pPr marL="0" indent="0">
                  <a:buNone/>
                </a:pPr>
                <a:endParaRPr lang="en-US" sz="2933" dirty="0"/>
              </a:p>
              <a:p>
                <a:pPr marL="0" indent="0">
                  <a:buNone/>
                </a:pPr>
                <a14:m>
                  <m:oMathPara xmlns:m="http://schemas.openxmlformats.org/officeDocument/2006/math">
                    <m:oMathParaPr>
                      <m:jc m:val="left"/>
                    </m:oMathParaPr>
                    <m:oMath xmlns:m="http://schemas.openxmlformats.org/officeDocument/2006/math">
                      <m:d>
                        <m:dPr>
                          <m:ctrlPr>
                            <a:rPr lang="en-US" sz="2933" i="1" dirty="0">
                              <a:latin typeface="Cambria Math"/>
                              <a:cs typeface="Times New Roman" panose="02020603050405020304" pitchFamily="18" charset="0"/>
                            </a:rPr>
                          </m:ctrlPr>
                        </m:dPr>
                        <m:e>
                          <m:r>
                            <a:rPr lang="en-US" sz="2933" i="1" dirty="0">
                              <a:latin typeface="Cambria Math" panose="02040503050406030204" pitchFamily="18" charset="0"/>
                              <a:cs typeface="Times New Roman" panose="02020603050405020304" pitchFamily="18" charset="0"/>
                            </a:rPr>
                            <m:t>𝑓𝑔</m:t>
                          </m:r>
                        </m:e>
                      </m:d>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r>
                            <a:rPr lang="en-US" sz="2933" i="1" dirty="0">
                              <a:latin typeface="Cambria Math" panose="02040503050406030204" pitchFamily="18" charset="0"/>
                              <a:cs typeface="Times New Roman" panose="02020603050405020304" pitchFamily="18" charset="0"/>
                            </a:rPr>
                            <m:t>+</m:t>
                          </m:r>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d>
                      <m:r>
                        <a:rPr lang="en-US" sz="2933" i="1" dirty="0">
                          <a:latin typeface="Cambria Math" panose="02040503050406030204" pitchFamily="18" charset="0"/>
                          <a:ea typeface="Cambria Math" panose="02040503050406030204" pitchFamily="18" charset="0"/>
                          <a:cs typeface="Times New Roman" panose="02020603050405020304" pitchFamily="18" charset="0"/>
                        </a:rPr>
                        <m:t>           </m:t>
                      </m:r>
                      <m:r>
                        <a:rPr lang="en-US" sz="2933" i="1" dirty="0">
                          <a:latin typeface="Cambria Math"/>
                          <a:cs typeface="Times New Roman" panose="02020603050405020304" pitchFamily="18" charset="0"/>
                        </a:rPr>
                        <m:t>=</m:t>
                      </m:r>
                      <m:d>
                        <m:dPr>
                          <m:ctrlPr>
                            <a:rPr lang="en-US" sz="2933" i="1" dirty="0">
                              <a:latin typeface="Cambria Math"/>
                              <a:ea typeface="Cambria Math" panose="02040503050406030204" pitchFamily="18" charset="0"/>
                              <a:cs typeface="Times New Roman" panose="02020603050405020304" pitchFamily="18" charset="0"/>
                            </a:rPr>
                          </m:ctrlPr>
                        </m:dPr>
                        <m:e>
                          <m:r>
                            <a:rPr lang="en-US" sz="2933" i="1" dirty="0">
                              <a:latin typeface="Cambria Math" panose="02040503050406030204" pitchFamily="18" charset="0"/>
                              <a:cs typeface="Times New Roman" panose="02020603050405020304" pitchFamily="18" charset="0"/>
                            </a:rPr>
                            <m:t>𝑓𝑔</m:t>
                          </m:r>
                        </m:e>
                      </m:d>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cs typeface="Times New Roman" panose="02020603050405020304" pitchFamily="18" charset="0"/>
                        </a:rPr>
                        <m:t>  </m:t>
                      </m:r>
                      <m:r>
                        <a:rPr lang="en-US" sz="2933" i="1" dirty="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933" i="1" dirty="0">
                              <a:latin typeface="Cambria Math"/>
                              <a:cs typeface="Times New Roman" panose="02020603050405020304" pitchFamily="18" charset="0"/>
                            </a:rPr>
                          </m:ctrlPr>
                        </m:sSupPr>
                        <m:e>
                          <m:d>
                            <m:dPr>
                              <m:ctrlPr>
                                <a:rPr lang="en-US" sz="2933" i="1" dirty="0">
                                  <a:latin typeface="Cambria Math"/>
                                  <a:cs typeface="Times New Roman" panose="02020603050405020304" pitchFamily="18" charset="0"/>
                                </a:rPr>
                              </m:ctrlPr>
                            </m:dPr>
                            <m:e>
                              <m:r>
                                <a:rPr lang="en-US" sz="2933" i="1" dirty="0">
                                  <a:latin typeface="Cambria Math" panose="02040503050406030204" pitchFamily="18" charset="0"/>
                                  <a:cs typeface="Times New Roman" panose="02020603050405020304" pitchFamily="18" charset="0"/>
                                </a:rPr>
                                <m:t>𝑓𝑔</m:t>
                              </m:r>
                            </m:e>
                          </m:d>
                        </m:e>
                        <m:sup>
                          <m:r>
                            <a:rPr lang="en-US" sz="2933" i="1" dirty="0">
                              <a:latin typeface="Cambria Math" panose="02040503050406030204" pitchFamily="18" charset="0"/>
                              <a:cs typeface="Times New Roman" panose="02020603050405020304" pitchFamily="18" charset="0"/>
                            </a:rPr>
                            <m:t>′</m:t>
                          </m:r>
                        </m:sup>
                      </m:sSup>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r>
                        <a:rPr lang="en-US" sz="2933" i="1" dirty="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sz="2933" i="1" dirty="0">
                              <a:latin typeface="Cambria Math"/>
                              <a:cs typeface="Times New Roman" panose="02020603050405020304" pitchFamily="18" charset="0"/>
                            </a:rPr>
                          </m:ctrlPr>
                        </m:sSupPr>
                        <m:e>
                          <m:r>
                            <a:rPr lang="en-US" sz="2933" i="1" dirty="0">
                              <a:latin typeface="Cambria Math" panose="02040503050406030204" pitchFamily="18" charset="0"/>
                              <a:cs typeface="Times New Roman" panose="02020603050405020304" pitchFamily="18" charset="0"/>
                            </a:rPr>
                            <m:t>(</m:t>
                          </m:r>
                          <m:r>
                            <a:rPr lang="en-US" sz="2933" i="1" dirty="0">
                              <a:latin typeface="Cambria Math" panose="02040503050406030204" pitchFamily="18" charset="0"/>
                              <a:cs typeface="Times New Roman" panose="02020603050405020304" pitchFamily="18" charset="0"/>
                            </a:rPr>
                            <m:t>𝑓𝑔</m:t>
                          </m:r>
                          <m:r>
                            <a:rPr lang="en-US" sz="2933" i="1" dirty="0">
                              <a:latin typeface="Cambria Math" panose="02040503050406030204" pitchFamily="18" charset="0"/>
                              <a:cs typeface="Times New Roman" panose="02020603050405020304" pitchFamily="18" charset="0"/>
                            </a:rPr>
                            <m:t>)</m:t>
                          </m:r>
                        </m:e>
                        <m:sup>
                          <m:r>
                            <a:rPr lang="en-US" sz="2933" i="1" dirty="0">
                              <a:latin typeface="Cambria Math" panose="02040503050406030204" pitchFamily="18" charset="0"/>
                              <a:cs typeface="Times New Roman" panose="02020603050405020304" pitchFamily="18" charset="0"/>
                            </a:rPr>
                            <m:t>𝑟</m:t>
                          </m:r>
                        </m:sup>
                      </m:sSup>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sSup>
                        <m:sSupPr>
                          <m:ctrlPr>
                            <a:rPr lang="hu-HU" sz="2933" i="1" dirty="0">
                              <a:latin typeface="Cambria Math"/>
                              <a:cs typeface="Times New Roman" panose="02020603050405020304" pitchFamily="18" charset="0"/>
                            </a:rPr>
                          </m:ctrlPr>
                        </m:sSupPr>
                        <m:e>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sup>
                          <m:r>
                            <a:rPr lang="hu-HU" sz="2933" i="1" dirty="0">
                              <a:latin typeface="Cambria Math" panose="02040503050406030204" pitchFamily="18" charset="0"/>
                              <a:cs typeface="Times New Roman" panose="02020603050405020304" pitchFamily="18" charset="0"/>
                            </a:rPr>
                            <m:t>2</m:t>
                          </m:r>
                        </m:sup>
                      </m:sSup>
                    </m:oMath>
                  </m:oMathPara>
                </a14:m>
                <a:endParaRPr lang="en-US" sz="2933" dirty="0"/>
              </a:p>
              <a:p>
                <a:pPr marL="0" indent="0">
                  <a:buNone/>
                </a:pPr>
                <a14:m>
                  <m:oMathPara xmlns:m="http://schemas.openxmlformats.org/officeDocument/2006/math">
                    <m:oMathParaPr>
                      <m:jc m:val="centerGroup"/>
                    </m:oMathParaPr>
                    <m:oMath xmlns:m="http://schemas.openxmlformats.org/officeDocument/2006/math">
                      <m:r>
                        <a:rPr lang="hu-HU" sz="2933" i="1" dirty="0">
                          <a:latin typeface="Cambria Math" panose="02040503050406030204" pitchFamily="18" charset="0"/>
                          <a:cs typeface="Times New Roman" panose="02020603050405020304" pitchFamily="18" charset="0"/>
                        </a:rPr>
                        <m:t>𝑓</m:t>
                      </m:r>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r>
                            <a:rPr lang="en-US" sz="2933" i="1" dirty="0">
                              <a:latin typeface="Cambria Math" panose="02040503050406030204" pitchFamily="18" charset="0"/>
                              <a:cs typeface="Times New Roman" panose="02020603050405020304" pitchFamily="18" charset="0"/>
                            </a:rPr>
                            <m:t>+</m:t>
                          </m:r>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d>
                      <m:r>
                        <a:rPr lang="en-US" sz="2933" i="1" dirty="0">
                          <a:latin typeface="Cambria Math" panose="02040503050406030204" pitchFamily="18" charset="0"/>
                          <a:cs typeface="Times New Roman" panose="02020603050405020304" pitchFamily="18" charset="0"/>
                        </a:rPr>
                        <m:t>𝑔</m:t>
                      </m:r>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r>
                            <a:rPr lang="en-US" sz="2933" i="1" dirty="0">
                              <a:latin typeface="Cambria Math" panose="02040503050406030204" pitchFamily="18" charset="0"/>
                              <a:cs typeface="Times New Roman" panose="02020603050405020304" pitchFamily="18" charset="0"/>
                            </a:rPr>
                            <m:t>+</m:t>
                          </m:r>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d>
                      <m:r>
                        <a:rPr lang="en-US" sz="2933" i="1" dirty="0">
                          <a:latin typeface="Cambria Math" panose="02040503050406030204" pitchFamily="18" charset="0"/>
                          <a:ea typeface="Cambria Math" panose="02040503050406030204" pitchFamily="18" charset="0"/>
                          <a:cs typeface="Times New Roman" panose="02020603050405020304" pitchFamily="18" charset="0"/>
                        </a:rPr>
                        <m:t>=</m:t>
                      </m:r>
                      <m:r>
                        <a:rPr lang="hu-HU" sz="2933" i="1" dirty="0">
                          <a:latin typeface="Cambria Math" panose="02040503050406030204" pitchFamily="18" charset="0"/>
                          <a:cs typeface="Times New Roman" panose="02020603050405020304" pitchFamily="18" charset="0"/>
                        </a:rPr>
                        <m:t>𝑓</m:t>
                      </m:r>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cs typeface="Times New Roman" panose="02020603050405020304" pitchFamily="18" charset="0"/>
                        </a:rPr>
                        <m:t>𝑔</m:t>
                      </m:r>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dirty="0">
                          <a:latin typeface="Cambria Math" panose="02040503050406030204" pitchFamily="18" charset="0"/>
                          <a:cs typeface="Times New Roman" panose="02020603050405020304" pitchFamily="18" charset="0"/>
                        </a:rPr>
                        <m:t>+</m:t>
                      </m:r>
                      <m:d>
                        <m:dPr>
                          <m:ctrlPr>
                            <a:rPr lang="en-US"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𝑓</m:t>
                          </m:r>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sSup>
                            <m:sSupPr>
                              <m:ctrlPr>
                                <a:rPr lang="en-US" sz="2933" i="1" dirty="0">
                                  <a:latin typeface="Cambria Math"/>
                                  <a:cs typeface="Times New Roman" panose="02020603050405020304" pitchFamily="18" charset="0"/>
                                </a:rPr>
                              </m:ctrlPr>
                            </m:sSupPr>
                            <m:e>
                              <m:r>
                                <a:rPr lang="en-US" sz="2933" i="1" dirty="0">
                                  <a:latin typeface="Cambria Math" panose="02040503050406030204" pitchFamily="18" charset="0"/>
                                  <a:cs typeface="Times New Roman" panose="02020603050405020304" pitchFamily="18" charset="0"/>
                                </a:rPr>
                                <m:t>𝑔</m:t>
                              </m:r>
                            </m:e>
                            <m:sup>
                              <m:r>
                                <a:rPr lang="en-US" sz="2933" i="1" dirty="0">
                                  <a:latin typeface="Cambria Math" panose="02040503050406030204" pitchFamily="18" charset="0"/>
                                  <a:cs typeface="Times New Roman" panose="02020603050405020304" pitchFamily="18" charset="0"/>
                                </a:rPr>
                                <m:t>′</m:t>
                              </m:r>
                            </m:sup>
                          </m:sSup>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cs typeface="Times New Roman" panose="02020603050405020304" pitchFamily="18" charset="0"/>
                            </a:rPr>
                            <m:t>+</m:t>
                          </m:r>
                          <m:r>
                            <a:rPr lang="hu-HU" sz="2933" i="1" dirty="0">
                              <a:latin typeface="Cambria Math" panose="02040503050406030204" pitchFamily="18" charset="0"/>
                              <a:cs typeface="Times New Roman" panose="02020603050405020304" pitchFamily="18" charset="0"/>
                            </a:rPr>
                            <m:t>𝑓</m:t>
                          </m:r>
                          <m:r>
                            <a:rPr lang="en-US" sz="2933" i="1" dirty="0">
                              <a:latin typeface="Cambria Math" panose="02040503050406030204" pitchFamily="18" charset="0"/>
                              <a:cs typeface="Times New Roman" panose="02020603050405020304" pitchFamily="18" charset="0"/>
                            </a:rPr>
                            <m:t>′</m:t>
                          </m:r>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cs typeface="Times New Roman" panose="02020603050405020304" pitchFamily="18" charset="0"/>
                            </a:rPr>
                            <m:t>𝑔</m:t>
                          </m:r>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e>
                      </m:d>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r>
                        <a:rPr lang="en-US" sz="2933" dirty="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933" i="1" dirty="0">
                              <a:latin typeface="Cambria Math"/>
                              <a:cs typeface="Times New Roman" panose="02020603050405020304" pitchFamily="18" charset="0"/>
                            </a:rPr>
                          </m:ctrlPr>
                        </m:sSupPr>
                        <m:e>
                          <m:r>
                            <a:rPr lang="en-US" sz="2933" i="1" dirty="0">
                              <a:latin typeface="Cambria Math" panose="02040503050406030204" pitchFamily="18" charset="0"/>
                              <a:cs typeface="Times New Roman" panose="02020603050405020304" pitchFamily="18" charset="0"/>
                            </a:rPr>
                            <m:t>(</m:t>
                          </m:r>
                          <m:r>
                            <a:rPr lang="en-US" sz="2933" i="1" dirty="0">
                              <a:latin typeface="Cambria Math" panose="02040503050406030204" pitchFamily="18" charset="0"/>
                              <a:cs typeface="Times New Roman" panose="02020603050405020304" pitchFamily="18" charset="0"/>
                            </a:rPr>
                            <m:t>𝑓𝑔</m:t>
                          </m:r>
                          <m:r>
                            <a:rPr lang="en-US" sz="2933" i="1" dirty="0">
                              <a:latin typeface="Cambria Math" panose="02040503050406030204" pitchFamily="18" charset="0"/>
                              <a:cs typeface="Times New Roman" panose="02020603050405020304" pitchFamily="18" charset="0"/>
                            </a:rPr>
                            <m:t>)</m:t>
                          </m:r>
                        </m:e>
                        <m:sup>
                          <m:r>
                            <a:rPr lang="en-US" sz="2933" i="1" dirty="0">
                              <a:latin typeface="Cambria Math" panose="02040503050406030204" pitchFamily="18" charset="0"/>
                              <a:cs typeface="Times New Roman" panose="02020603050405020304" pitchFamily="18" charset="0"/>
                            </a:rPr>
                            <m:t>𝑟</m:t>
                          </m:r>
                        </m:sup>
                      </m:sSup>
                      <m:d>
                        <m:dPr>
                          <m:ctrlPr>
                            <a:rPr lang="hu-HU" sz="2933" i="1" dirty="0">
                              <a:latin typeface="Cambria Math"/>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sSup>
                        <m:sSupPr>
                          <m:ctrlPr>
                            <a:rPr lang="hu-HU" sz="2933" i="1" dirty="0">
                              <a:latin typeface="Cambria Math"/>
                              <a:cs typeface="Times New Roman" panose="02020603050405020304" pitchFamily="18" charset="0"/>
                            </a:rPr>
                          </m:ctrlPr>
                        </m:sSupPr>
                        <m:e>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sup>
                          <m:r>
                            <a:rPr lang="hu-HU" sz="2933" i="1" dirty="0">
                              <a:latin typeface="Cambria Math" panose="02040503050406030204" pitchFamily="18" charset="0"/>
                              <a:cs typeface="Times New Roman" panose="02020603050405020304" pitchFamily="18" charset="0"/>
                            </a:rPr>
                            <m:t>2</m:t>
                          </m:r>
                        </m:sup>
                      </m:sSup>
                    </m:oMath>
                  </m:oMathPara>
                </a14:m>
                <a:endParaRPr lang="en-US" sz="2933" dirty="0"/>
              </a:p>
              <a:p>
                <a:pPr marL="0" indent="0">
                  <a:buNone/>
                </a:pPr>
                <a:endParaRPr lang="en-US" sz="2933" dirty="0"/>
              </a:p>
              <a:p>
                <a:pPr marL="0" indent="0">
                  <a:buNone/>
                </a:pPr>
                <a:r>
                  <a:rPr lang="en-US" u="sng" dirty="0" err="1" smtClean="0"/>
                  <a:t>Els</a:t>
                </a:r>
                <a:r>
                  <a:rPr lang="hu-HU" u="sng" dirty="0" smtClean="0"/>
                  <a:t>őrendű közelítés:</a:t>
                </a:r>
              </a:p>
              <a:p>
                <a:pPr marL="0" indent="0">
                  <a:buNone/>
                </a:pPr>
                <a14:m>
                  <m:oMath xmlns:m="http://schemas.openxmlformats.org/officeDocument/2006/math">
                    <m:r>
                      <a:rPr lang="hu-HU" i="1" dirty="0">
                        <a:latin typeface="Cambria Math" panose="02040503050406030204" pitchFamily="18" charset="0"/>
                        <a:cs typeface="Times New Roman" panose="02020603050405020304" pitchFamily="18" charset="0"/>
                      </a:rPr>
                      <m:t>𝑓</m:t>
                    </m:r>
                    <m:d>
                      <m:dPr>
                        <m:ctrlPr>
                          <a:rPr lang="hu-HU" i="1" dirty="0">
                            <a:latin typeface="Cambria Math"/>
                            <a:cs typeface="Times New Roman" panose="02020603050405020304" pitchFamily="18" charset="0"/>
                          </a:rPr>
                        </m:ctrlPr>
                      </m:dPr>
                      <m:e>
                        <m:r>
                          <a:rPr lang="hu-HU" i="1" dirty="0">
                            <a:latin typeface="Cambria Math" panose="02040503050406030204" pitchFamily="18" charset="0"/>
                            <a:cs typeface="Times New Roman" panose="02020603050405020304" pitchFamily="18" charset="0"/>
                          </a:rPr>
                          <m:t>𝑥</m:t>
                        </m:r>
                        <m:r>
                          <a:rPr lang="en-US" i="1" dirty="0">
                            <a:latin typeface="Cambria Math" panose="02040503050406030204" pitchFamily="18" charset="0"/>
                            <a:cs typeface="Times New Roman" panose="02020603050405020304" pitchFamily="18" charset="0"/>
                          </a:rPr>
                          <m:t>+</m:t>
                        </m:r>
                        <m:r>
                          <a:rPr lang="en-US" i="1" dirty="0">
                            <a:latin typeface="Cambria Math" panose="02040503050406030204" pitchFamily="18" charset="0"/>
                            <a:ea typeface="Cambria Math" panose="02040503050406030204" pitchFamily="18" charset="0"/>
                            <a:cs typeface="Times New Roman" panose="02020603050405020304" pitchFamily="18" charset="0"/>
                          </a:rPr>
                          <m:t>𝜀</m:t>
                        </m:r>
                      </m:e>
                    </m:d>
                    <m:r>
                      <a:rPr lang="en-US" i="1" dirty="0">
                        <a:latin typeface="Cambria Math" panose="02040503050406030204" pitchFamily="18" charset="0"/>
                        <a:ea typeface="Cambria Math" panose="02040503050406030204" pitchFamily="18" charset="0"/>
                        <a:cs typeface="Times New Roman" panose="02020603050405020304" pitchFamily="18" charset="0"/>
                      </a:rPr>
                      <m:t>≈</m:t>
                    </m:r>
                    <m:r>
                      <a:rPr lang="hu-HU" i="1" dirty="0">
                        <a:latin typeface="Cambria Math" panose="02040503050406030204" pitchFamily="18" charset="0"/>
                        <a:cs typeface="Times New Roman" panose="02020603050405020304" pitchFamily="18" charset="0"/>
                      </a:rPr>
                      <m:t>𝑓</m:t>
                    </m:r>
                    <m:d>
                      <m:dPr>
                        <m:ctrlPr>
                          <a:rPr lang="hu-HU" i="1" dirty="0">
                            <a:latin typeface="Cambria Math"/>
                            <a:cs typeface="Times New Roman" panose="02020603050405020304" pitchFamily="18" charset="0"/>
                          </a:rPr>
                        </m:ctrlPr>
                      </m:dPr>
                      <m:e>
                        <m:r>
                          <a:rPr lang="hu-HU" i="1" dirty="0">
                            <a:latin typeface="Cambria Math" panose="02040503050406030204" pitchFamily="18" charset="0"/>
                            <a:cs typeface="Times New Roman" panose="02020603050405020304" pitchFamily="18" charset="0"/>
                          </a:rPr>
                          <m:t>𝑥</m:t>
                        </m:r>
                      </m:e>
                    </m:d>
                    <m:r>
                      <a:rPr lang="en-US" i="1" dirty="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i="1" dirty="0">
                            <a:latin typeface="Cambria Math"/>
                            <a:cs typeface="Times New Roman" panose="02020603050405020304" pitchFamily="18" charset="0"/>
                          </a:rPr>
                        </m:ctrlPr>
                      </m:sSupPr>
                      <m:e>
                        <m:r>
                          <a:rPr lang="hu-HU" i="1" dirty="0">
                            <a:latin typeface="Cambria Math" panose="02040503050406030204" pitchFamily="18" charset="0"/>
                            <a:cs typeface="Times New Roman" panose="02020603050405020304" pitchFamily="18" charset="0"/>
                          </a:rPr>
                          <m:t>𝑓</m:t>
                        </m:r>
                      </m:e>
                      <m:sup>
                        <m:r>
                          <a:rPr lang="en-US" i="1" dirty="0">
                            <a:latin typeface="Cambria Math" panose="02040503050406030204" pitchFamily="18" charset="0"/>
                            <a:cs typeface="Times New Roman" panose="02020603050405020304" pitchFamily="18" charset="0"/>
                          </a:rPr>
                          <m:t>′</m:t>
                        </m:r>
                      </m:sup>
                    </m:sSup>
                    <m:d>
                      <m:dPr>
                        <m:ctrlPr>
                          <a:rPr lang="hu-HU" i="1" dirty="0">
                            <a:latin typeface="Cambria Math"/>
                            <a:cs typeface="Times New Roman" panose="02020603050405020304" pitchFamily="18" charset="0"/>
                          </a:rPr>
                        </m:ctrlPr>
                      </m:dPr>
                      <m:e>
                        <m:r>
                          <a:rPr lang="hu-HU" i="1" dirty="0">
                            <a:latin typeface="Cambria Math" panose="02040503050406030204" pitchFamily="18" charset="0"/>
                            <a:cs typeface="Times New Roman" panose="02020603050405020304" pitchFamily="18" charset="0"/>
                          </a:rPr>
                          <m:t>𝑥</m:t>
                        </m:r>
                      </m:e>
                    </m:d>
                    <m:r>
                      <a:rPr lang="en-US" i="1" dirty="0">
                        <a:latin typeface="Cambria Math" panose="02040503050406030204" pitchFamily="18" charset="0"/>
                        <a:ea typeface="Cambria Math" panose="02040503050406030204" pitchFamily="18" charset="0"/>
                        <a:cs typeface="Times New Roman" panose="02020603050405020304" pitchFamily="18" charset="0"/>
                      </a:rPr>
                      <m:t>𝜀</m:t>
                    </m:r>
                  </m:oMath>
                </a14:m>
                <a:r>
                  <a:rPr lang="hu-HU" dirty="0"/>
                  <a:t>, </a:t>
                </a:r>
                <a:r>
                  <a:rPr lang="en-US" dirty="0"/>
                  <a:t>     </a:t>
                </a:r>
                <a14:m>
                  <m:oMath xmlns:m="http://schemas.openxmlformats.org/officeDocument/2006/math">
                    <m:sSup>
                      <m:sSupPr>
                        <m:ctrlPr>
                          <a:rPr lang="hu-HU" i="1" dirty="0">
                            <a:latin typeface="Cambria Math"/>
                            <a:cs typeface="Times New Roman" panose="02020603050405020304" pitchFamily="18" charset="0"/>
                          </a:rPr>
                        </m:ctrlPr>
                      </m:sSupPr>
                      <m:e>
                        <m:r>
                          <a:rPr lang="en-US" i="1" dirty="0">
                            <a:latin typeface="Cambria Math" panose="02040503050406030204" pitchFamily="18" charset="0"/>
                            <a:ea typeface="Cambria Math" panose="02040503050406030204" pitchFamily="18" charset="0"/>
                            <a:cs typeface="Times New Roman" panose="02020603050405020304" pitchFamily="18" charset="0"/>
                          </a:rPr>
                          <m:t>𝜀</m:t>
                        </m:r>
                      </m:e>
                      <m:sup>
                        <m:r>
                          <a:rPr lang="hu-HU" i="1" dirty="0">
                            <a:latin typeface="Cambria Math" panose="02040503050406030204" pitchFamily="18" charset="0"/>
                            <a:cs typeface="Times New Roman" panose="02020603050405020304" pitchFamily="18" charset="0"/>
                          </a:rPr>
                          <m:t>2</m:t>
                        </m:r>
                      </m:sup>
                    </m:sSup>
                    <m:r>
                      <a:rPr lang="en-US" dirty="0">
                        <a:latin typeface="Cambria Math" panose="02040503050406030204" pitchFamily="18" charset="0"/>
                        <a:cs typeface="Times New Roman" panose="02020603050405020304" pitchFamily="18" charset="0"/>
                      </a:rPr>
                      <m:t>=0</m:t>
                    </m:r>
                  </m:oMath>
                </a14:m>
                <a:endParaRPr lang="hu-HU" dirty="0"/>
              </a:p>
              <a:p>
                <a:pPr marL="0" indent="0">
                  <a:buNone/>
                </a:pPr>
                <a:endParaRPr lang="hu-HU"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287355" y="1417640"/>
                <a:ext cx="11904645" cy="5275723"/>
              </a:xfrm>
              <a:blipFill>
                <a:blip r:embed="rId2"/>
                <a:stretch>
                  <a:fillRect l="-1280" t="-1387"/>
                </a:stretch>
              </a:blipFill>
            </p:spPr>
            <p:txBody>
              <a:bodyPr/>
              <a:lstStyle/>
              <a:p>
                <a:r>
                  <a:rPr lang="hu-HU">
                    <a:noFill/>
                  </a:rPr>
                  <a:t> </a:t>
                </a:r>
              </a:p>
            </p:txBody>
          </p:sp>
        </mc:Fallback>
      </mc:AlternateContent>
      <p:sp>
        <p:nvSpPr>
          <p:cNvPr id="4" name="Téglalap 3"/>
          <p:cNvSpPr/>
          <p:nvPr/>
        </p:nvSpPr>
        <p:spPr>
          <a:xfrm>
            <a:off x="3647728" y="3431433"/>
            <a:ext cx="1536171" cy="9696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200"/>
          </a:p>
        </p:txBody>
      </p:sp>
      <p:sp>
        <p:nvSpPr>
          <p:cNvPr id="5" name="Téglalap 4"/>
          <p:cNvSpPr/>
          <p:nvPr/>
        </p:nvSpPr>
        <p:spPr>
          <a:xfrm>
            <a:off x="5567941" y="3434874"/>
            <a:ext cx="4272475" cy="9662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200"/>
          </a:p>
        </p:txBody>
      </p:sp>
    </p:spTree>
    <p:extLst>
      <p:ext uri="{BB962C8B-B14F-4D97-AF65-F5344CB8AC3E}">
        <p14:creationId xmlns:p14="http://schemas.microsoft.com/office/powerpoint/2010/main" val="175220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0" y="260648"/>
            <a:ext cx="12192000" cy="1143000"/>
          </a:xfrm>
        </p:spPr>
        <p:txBody>
          <a:bodyPr>
            <a:normAutofit/>
          </a:bodyPr>
          <a:lstStyle/>
          <a:p>
            <a:r>
              <a:rPr lang="hu-HU" dirty="0" smtClean="0">
                <a:solidFill>
                  <a:srgbClr val="FF0000"/>
                </a:solidFill>
              </a:rPr>
              <a:t>Duális szám osztály</a:t>
            </a:r>
            <a:endParaRPr lang="en-US" u="sng" dirty="0">
              <a:solidFill>
                <a:srgbClr val="FF0000"/>
              </a:solidFill>
            </a:endParaRPr>
          </a:p>
        </p:txBody>
      </p:sp>
      <p:sp>
        <p:nvSpPr>
          <p:cNvPr id="5" name="Téglalap 4"/>
          <p:cNvSpPr/>
          <p:nvPr/>
        </p:nvSpPr>
        <p:spPr>
          <a:xfrm>
            <a:off x="191344" y="1556793"/>
            <a:ext cx="11798037" cy="4872616"/>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en-US" sz="2133" b="1" u="sng" dirty="0" err="1">
                <a:latin typeface="Courier New" panose="02070309020205020404" pitchFamily="49" charset="0"/>
                <a:cs typeface="Courier New" panose="02070309020205020404" pitchFamily="49" charset="0"/>
              </a:rPr>
              <a:t>struct</a:t>
            </a:r>
            <a:r>
              <a:rPr lang="en-US" sz="2133" b="1" u="sng" dirty="0">
                <a:latin typeface="Courier New" panose="02070309020205020404" pitchFamily="49" charset="0"/>
                <a:cs typeface="Courier New" panose="02070309020205020404" pitchFamily="49" charset="0"/>
              </a:rPr>
              <a:t> </a:t>
            </a:r>
            <a:r>
              <a:rPr lang="hu-HU" sz="2133" b="1" u="sng" dirty="0" err="1">
                <a:latin typeface="Courier New" panose="02070309020205020404" pitchFamily="49" charset="0"/>
                <a:cs typeface="Courier New" panose="02070309020205020404" pitchFamily="49" charset="0"/>
              </a:rPr>
              <a:t>Dnum</a:t>
            </a:r>
            <a:r>
              <a:rPr lang="en-US" sz="2133" b="1" u="sng" dirty="0">
                <a:latin typeface="Courier New" panose="02070309020205020404" pitchFamily="49" charset="0"/>
                <a:cs typeface="Courier New" panose="02070309020205020404" pitchFamily="49" charset="0"/>
              </a:rPr>
              <a:t> {</a:t>
            </a:r>
          </a:p>
          <a:p>
            <a:pPr algn="l"/>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float f, d; // function and derivative values</a:t>
            </a:r>
            <a:endParaRPr lang="hu-HU" sz="2133" b="1" dirty="0">
              <a:latin typeface="Courier New" panose="02070309020205020404" pitchFamily="49" charset="0"/>
              <a:cs typeface="Courier New" panose="02070309020205020404" pitchFamily="49" charset="0"/>
            </a:endParaRPr>
          </a:p>
          <a:p>
            <a:pPr algn="l"/>
            <a:endParaRPr lang="en-US" sz="1067"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(float f0, </a:t>
            </a:r>
            <a:r>
              <a:rPr lang="en-US" sz="2133" b="1" dirty="0">
                <a:solidFill>
                  <a:srgbClr val="FF0000"/>
                </a:solidFill>
                <a:latin typeface="Courier New" panose="02070309020205020404" pitchFamily="49" charset="0"/>
                <a:cs typeface="Courier New" panose="02070309020205020404" pitchFamily="49" charset="0"/>
              </a:rPr>
              <a:t>float d0 = 0</a:t>
            </a:r>
            <a:r>
              <a:rPr lang="en-US" sz="2133" b="1" dirty="0">
                <a:latin typeface="Courier New" panose="02070309020205020404" pitchFamily="49" charset="0"/>
                <a:cs typeface="Courier New" panose="02070309020205020404" pitchFamily="49" charset="0"/>
              </a:rPr>
              <a:t>) { // constant’ = 0</a:t>
            </a:r>
            <a:endParaRPr lang="hu-HU" sz="2133"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f = f0, d = d0; </a:t>
            </a:r>
            <a:endParaRPr lang="hu-HU" sz="2133"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a:t>
            </a:r>
          </a:p>
          <a:p>
            <a:pPr algn="l"/>
            <a:endParaRPr lang="en-US" sz="1067"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operator+(</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r) {</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return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a:t>
            </a:r>
            <a:r>
              <a:rPr lang="en-US" sz="2133" b="1" u="sng" dirty="0">
                <a:latin typeface="Courier New" panose="02070309020205020404" pitchFamily="49" charset="0"/>
                <a:cs typeface="Courier New" panose="02070309020205020404" pitchFamily="49" charset="0"/>
              </a:rPr>
              <a:t>f + </a:t>
            </a:r>
            <a:r>
              <a:rPr lang="en-US" sz="2133" b="1" u="sng"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 </a:t>
            </a:r>
            <a:r>
              <a:rPr lang="en-US" sz="2133" b="1" u="sng" dirty="0">
                <a:latin typeface="Courier New" panose="02070309020205020404" pitchFamily="49" charset="0"/>
                <a:cs typeface="Courier New" panose="02070309020205020404" pitchFamily="49" charset="0"/>
              </a:rPr>
              <a:t>d + </a:t>
            </a:r>
            <a:r>
              <a:rPr lang="en-US" sz="2133" b="1" u="sng" dirty="0" err="1">
                <a:latin typeface="Courier New" panose="02070309020205020404" pitchFamily="49" charset="0"/>
                <a:cs typeface="Courier New" panose="02070309020205020404" pitchFamily="49" charset="0"/>
              </a:rPr>
              <a:t>r.d</a:t>
            </a:r>
            <a:r>
              <a:rPr lang="en-US" sz="2133" b="1" dirty="0">
                <a:latin typeface="Courier New" panose="02070309020205020404" pitchFamily="49" charset="0"/>
                <a:cs typeface="Courier New" panose="02070309020205020404" pitchFamily="49" charset="0"/>
              </a:rPr>
              <a:t>); }</a:t>
            </a:r>
          </a:p>
          <a:p>
            <a:pPr algn="l"/>
            <a:endParaRPr lang="en-US" sz="1067"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operator-(</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r) {</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return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a:t>
            </a:r>
            <a:r>
              <a:rPr lang="en-US" sz="2133" b="1" u="sng" dirty="0">
                <a:latin typeface="Courier New" panose="02070309020205020404" pitchFamily="49" charset="0"/>
                <a:cs typeface="Courier New" panose="02070309020205020404" pitchFamily="49" charset="0"/>
              </a:rPr>
              <a:t>f - </a:t>
            </a:r>
            <a:r>
              <a:rPr lang="en-US" sz="2133" b="1" u="sng"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 </a:t>
            </a:r>
            <a:r>
              <a:rPr lang="en-US" sz="2133" b="1" u="sng" dirty="0">
                <a:latin typeface="Courier New" panose="02070309020205020404" pitchFamily="49" charset="0"/>
                <a:cs typeface="Courier New" panose="02070309020205020404" pitchFamily="49" charset="0"/>
              </a:rPr>
              <a:t>d - </a:t>
            </a:r>
            <a:r>
              <a:rPr lang="en-US" sz="2133" b="1" u="sng" dirty="0" err="1">
                <a:latin typeface="Courier New" panose="02070309020205020404" pitchFamily="49" charset="0"/>
                <a:cs typeface="Courier New" panose="02070309020205020404" pitchFamily="49" charset="0"/>
              </a:rPr>
              <a:t>r.d</a:t>
            </a:r>
            <a:r>
              <a:rPr lang="en-US" sz="2133" b="1" dirty="0">
                <a:latin typeface="Courier New" panose="02070309020205020404" pitchFamily="49" charset="0"/>
                <a:cs typeface="Courier New" panose="02070309020205020404" pitchFamily="49" charset="0"/>
              </a:rPr>
              <a:t>); }</a:t>
            </a:r>
          </a:p>
          <a:p>
            <a:pPr algn="l"/>
            <a:endParaRPr lang="en-US" sz="1200" b="1" dirty="0">
              <a:latin typeface="Courier New" panose="02070309020205020404" pitchFamily="49" charset="0"/>
              <a:cs typeface="Courier New" panose="02070309020205020404" pitchFamily="49" charset="0"/>
            </a:endParaRPr>
          </a:p>
          <a:p>
            <a:pPr algn="l"/>
            <a:r>
              <a:rPr lang="en-US"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operator*(</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r) {</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return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a:t>
            </a:r>
            <a:r>
              <a:rPr lang="en-US" sz="2133" b="1" u="sng" dirty="0">
                <a:latin typeface="Courier New" panose="02070309020205020404" pitchFamily="49" charset="0"/>
                <a:cs typeface="Courier New" panose="02070309020205020404" pitchFamily="49" charset="0"/>
              </a:rPr>
              <a:t>f * </a:t>
            </a:r>
            <a:r>
              <a:rPr lang="en-US" sz="2133" b="1" u="sng"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 </a:t>
            </a:r>
            <a:r>
              <a:rPr lang="en-US" sz="2133" b="1" u="sng" dirty="0">
                <a:latin typeface="Courier New" panose="02070309020205020404" pitchFamily="49" charset="0"/>
                <a:cs typeface="Courier New" panose="02070309020205020404" pitchFamily="49" charset="0"/>
              </a:rPr>
              <a:t>f * </a:t>
            </a:r>
            <a:r>
              <a:rPr lang="en-US" sz="2133" b="1" u="sng" dirty="0" err="1">
                <a:latin typeface="Courier New" panose="02070309020205020404" pitchFamily="49" charset="0"/>
                <a:cs typeface="Courier New" panose="02070309020205020404" pitchFamily="49" charset="0"/>
              </a:rPr>
              <a:t>r.d</a:t>
            </a:r>
            <a:r>
              <a:rPr lang="en-US" sz="2133" b="1" u="sng" dirty="0">
                <a:latin typeface="Courier New" panose="02070309020205020404" pitchFamily="49" charset="0"/>
                <a:cs typeface="Courier New" panose="02070309020205020404" pitchFamily="49" charset="0"/>
              </a:rPr>
              <a:t> + d * </a:t>
            </a:r>
            <a:r>
              <a:rPr lang="en-US" sz="2133" b="1" u="sng"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a:t>
            </a:r>
          </a:p>
          <a:p>
            <a:pPr algn="l"/>
            <a:endParaRPr lang="en-US" sz="1067"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operator/(</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r) {</a:t>
            </a:r>
            <a:endParaRPr lang="hu-HU" sz="2133"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return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a:t>
            </a:r>
            <a:r>
              <a:rPr lang="en-US" sz="2133" b="1" u="sng" dirty="0">
                <a:latin typeface="Courier New" panose="02070309020205020404" pitchFamily="49" charset="0"/>
                <a:cs typeface="Courier New" panose="02070309020205020404" pitchFamily="49" charset="0"/>
              </a:rPr>
              <a:t>f / </a:t>
            </a:r>
            <a:r>
              <a:rPr lang="en-US" sz="2133" b="1" u="sng"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 </a:t>
            </a:r>
            <a:r>
              <a:rPr lang="en-US" sz="2133" b="1" u="sng" dirty="0">
                <a:latin typeface="Courier New" panose="02070309020205020404" pitchFamily="49" charset="0"/>
                <a:cs typeface="Courier New" panose="02070309020205020404" pitchFamily="49" charset="0"/>
              </a:rPr>
              <a:t>(</a:t>
            </a:r>
            <a:r>
              <a:rPr lang="hu-HU" sz="2133" b="1" u="sng" dirty="0">
                <a:latin typeface="Courier New" panose="02070309020205020404" pitchFamily="49" charset="0"/>
                <a:cs typeface="Courier New" panose="02070309020205020404" pitchFamily="49" charset="0"/>
              </a:rPr>
              <a:t>d </a:t>
            </a:r>
            <a:r>
              <a:rPr lang="en-US" sz="2133" b="1" u="sng" dirty="0">
                <a:latin typeface="Courier New" panose="02070309020205020404" pitchFamily="49" charset="0"/>
                <a:cs typeface="Courier New" panose="02070309020205020404" pitchFamily="49" charset="0"/>
              </a:rPr>
              <a:t>* </a:t>
            </a:r>
            <a:r>
              <a:rPr lang="en-US" sz="2133" b="1" u="sng" dirty="0" err="1">
                <a:latin typeface="Courier New" panose="02070309020205020404" pitchFamily="49" charset="0"/>
                <a:cs typeface="Courier New" panose="02070309020205020404" pitchFamily="49" charset="0"/>
              </a:rPr>
              <a:t>r.f</a:t>
            </a:r>
            <a:r>
              <a:rPr lang="hu-HU" sz="2133" b="1" u="sng" dirty="0">
                <a:latin typeface="Courier New" panose="02070309020205020404" pitchFamily="49" charset="0"/>
                <a:cs typeface="Courier New" panose="02070309020205020404" pitchFamily="49" charset="0"/>
              </a:rPr>
              <a:t> </a:t>
            </a:r>
            <a:r>
              <a:rPr lang="en-US" sz="2133" b="1" u="sng" dirty="0">
                <a:latin typeface="Courier New" panose="02070309020205020404" pitchFamily="49" charset="0"/>
                <a:cs typeface="Courier New" panose="02070309020205020404" pitchFamily="49" charset="0"/>
              </a:rPr>
              <a:t>–</a:t>
            </a:r>
            <a:r>
              <a:rPr lang="hu-HU" sz="2133" b="1" u="sng" dirty="0">
                <a:latin typeface="Courier New" panose="02070309020205020404" pitchFamily="49" charset="0"/>
                <a:cs typeface="Courier New" panose="02070309020205020404" pitchFamily="49" charset="0"/>
              </a:rPr>
              <a:t> </a:t>
            </a:r>
            <a:r>
              <a:rPr lang="en-US" sz="2133" b="1" u="sng" dirty="0">
                <a:latin typeface="Courier New" panose="02070309020205020404" pitchFamily="49" charset="0"/>
                <a:cs typeface="Courier New" panose="02070309020205020404" pitchFamily="49" charset="0"/>
              </a:rPr>
              <a:t>f * </a:t>
            </a:r>
            <a:r>
              <a:rPr lang="en-US" sz="2133" b="1" u="sng" dirty="0" err="1">
                <a:latin typeface="Courier New" panose="02070309020205020404" pitchFamily="49" charset="0"/>
                <a:cs typeface="Courier New" panose="02070309020205020404" pitchFamily="49" charset="0"/>
              </a:rPr>
              <a:t>r.d</a:t>
            </a:r>
            <a:r>
              <a:rPr lang="en-US" sz="2133" b="1" u="sng" dirty="0">
                <a:latin typeface="Courier New" panose="02070309020205020404" pitchFamily="49" charset="0"/>
                <a:cs typeface="Courier New" panose="02070309020205020404" pitchFamily="49" charset="0"/>
              </a:rPr>
              <a:t>) / </a:t>
            </a:r>
            <a:r>
              <a:rPr lang="en-US" sz="2133" b="1" u="sng" dirty="0" err="1">
                <a:latin typeface="Courier New" panose="02070309020205020404" pitchFamily="49" charset="0"/>
                <a:cs typeface="Courier New" panose="02070309020205020404" pitchFamily="49" charset="0"/>
              </a:rPr>
              <a:t>r.f</a:t>
            </a:r>
            <a:r>
              <a:rPr lang="en-US" sz="2133" b="1" u="sng" dirty="0">
                <a:latin typeface="Courier New" panose="02070309020205020404" pitchFamily="49" charset="0"/>
                <a:cs typeface="Courier New" panose="02070309020205020404" pitchFamily="49" charset="0"/>
              </a:rPr>
              <a:t> / </a:t>
            </a:r>
            <a:r>
              <a:rPr lang="en-US" sz="2133" b="1" u="sng"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a:t>
            </a:r>
          </a:p>
          <a:p>
            <a:pPr algn="l"/>
            <a:r>
              <a:rPr lang="en-US" sz="2133" b="1" dirty="0">
                <a:latin typeface="Courier New" panose="02070309020205020404" pitchFamily="49" charset="0"/>
                <a:cs typeface="Courier New" panose="02070309020205020404" pitchFamily="49" charset="0"/>
              </a:rPr>
              <a:t>   }</a:t>
            </a:r>
          </a:p>
          <a:p>
            <a:pPr algn="l"/>
            <a:r>
              <a:rPr lang="en-US" sz="2133"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641131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p:txBody>
          <a:bodyPr>
            <a:normAutofit/>
          </a:bodyPr>
          <a:lstStyle/>
          <a:p>
            <a:r>
              <a:rPr lang="hu-HU" dirty="0" smtClean="0">
                <a:solidFill>
                  <a:srgbClr val="FF0000"/>
                </a:solidFill>
              </a:rPr>
              <a:t>Duális szám </a:t>
            </a:r>
            <a:r>
              <a:rPr lang="en-US" dirty="0" err="1" smtClean="0">
                <a:solidFill>
                  <a:srgbClr val="FF0000"/>
                </a:solidFill>
              </a:rPr>
              <a:t>alkalma</a:t>
            </a:r>
            <a:r>
              <a:rPr lang="hu-HU" dirty="0" err="1" smtClean="0">
                <a:solidFill>
                  <a:srgbClr val="FF0000"/>
                </a:solidFill>
              </a:rPr>
              <a:t>zása</a:t>
            </a:r>
            <a:endParaRPr lang="en-US" u="sng" dirty="0">
              <a:solidFill>
                <a:srgbClr val="FF0000"/>
              </a:solidFill>
            </a:endParaRPr>
          </a:p>
        </p:txBody>
      </p:sp>
      <p:sp>
        <p:nvSpPr>
          <p:cNvPr id="7" name="Tartalom helye 6"/>
          <p:cNvSpPr>
            <a:spLocks noGrp="1"/>
          </p:cNvSpPr>
          <p:nvPr>
            <p:ph idx="1"/>
          </p:nvPr>
        </p:nvSpPr>
        <p:spPr>
          <a:xfrm>
            <a:off x="515283" y="1376773"/>
            <a:ext cx="10972800" cy="4525963"/>
          </a:xfrm>
        </p:spPr>
        <p:txBody>
          <a:bodyPr>
            <a:normAutofit fontScale="92500" lnSpcReduction="10000"/>
          </a:bodyPr>
          <a:lstStyle/>
          <a:p>
            <a:pPr lvl="0"/>
            <a:r>
              <a:rPr lang="en-US" sz="3733" dirty="0" err="1">
                <a:solidFill>
                  <a:prstClr val="black"/>
                </a:solidFill>
                <a:cs typeface="Courier New" panose="02070309020205020404" pitchFamily="49" charset="0"/>
              </a:rPr>
              <a:t>Deriv</a:t>
            </a:r>
            <a:r>
              <a:rPr lang="hu-HU" sz="3733" dirty="0" err="1">
                <a:solidFill>
                  <a:prstClr val="black"/>
                </a:solidFill>
                <a:cs typeface="Courier New" panose="02070309020205020404" pitchFamily="49" charset="0"/>
              </a:rPr>
              <a:t>álás</a:t>
            </a:r>
            <a:r>
              <a:rPr lang="hu-HU" sz="3733" dirty="0">
                <a:solidFill>
                  <a:prstClr val="black"/>
                </a:solidFill>
                <a:cs typeface="Courier New" panose="02070309020205020404" pitchFamily="49" charset="0"/>
              </a:rPr>
              <a:t> nélkül:</a:t>
            </a:r>
          </a:p>
          <a:p>
            <a:pPr lvl="0"/>
            <a:endParaRPr lang="hu-HU" sz="3733" dirty="0">
              <a:solidFill>
                <a:prstClr val="black"/>
              </a:solidFill>
              <a:cs typeface="Courier New" panose="02070309020205020404" pitchFamily="49" charset="0"/>
            </a:endParaRPr>
          </a:p>
          <a:p>
            <a:pPr lvl="0"/>
            <a:endParaRPr lang="hu-HU" sz="2400" dirty="0">
              <a:solidFill>
                <a:prstClr val="black"/>
              </a:solidFill>
              <a:cs typeface="Courier New" panose="02070309020205020404" pitchFamily="49" charset="0"/>
            </a:endParaRPr>
          </a:p>
          <a:p>
            <a:pPr lvl="0"/>
            <a:r>
              <a:rPr lang="hu-HU" sz="3733" dirty="0">
                <a:solidFill>
                  <a:prstClr val="black"/>
                </a:solidFill>
                <a:cs typeface="Courier New" panose="02070309020205020404" pitchFamily="49" charset="0"/>
              </a:rPr>
              <a:t>Deriválással együtt:</a:t>
            </a:r>
          </a:p>
          <a:p>
            <a:pPr lvl="0"/>
            <a:endParaRPr lang="hu-HU" sz="3733" dirty="0">
              <a:solidFill>
                <a:prstClr val="black"/>
              </a:solidFill>
              <a:cs typeface="Courier New" panose="02070309020205020404" pitchFamily="49" charset="0"/>
            </a:endParaRPr>
          </a:p>
          <a:p>
            <a:pPr lvl="0"/>
            <a:endParaRPr lang="hu-HU" sz="2667" dirty="0">
              <a:solidFill>
                <a:prstClr val="black"/>
              </a:solidFill>
              <a:cs typeface="Courier New" panose="02070309020205020404" pitchFamily="49" charset="0"/>
            </a:endParaRPr>
          </a:p>
          <a:p>
            <a:pPr lvl="0"/>
            <a:r>
              <a:rPr lang="hu-HU" sz="3733" dirty="0">
                <a:solidFill>
                  <a:prstClr val="black"/>
                </a:solidFill>
                <a:cs typeface="Courier New" panose="02070309020205020404" pitchFamily="49" charset="0"/>
              </a:rPr>
              <a:t>Deriválással együtt szebben, kihasználva a </a:t>
            </a:r>
            <a:r>
              <a:rPr lang="hu-HU" sz="3733" dirty="0" err="1">
                <a:solidFill>
                  <a:prstClr val="black"/>
                </a:solidFill>
                <a:cs typeface="Courier New" panose="02070309020205020404" pitchFamily="49" charset="0"/>
              </a:rPr>
              <a:t>default</a:t>
            </a:r>
            <a:r>
              <a:rPr lang="hu-HU" sz="3733" dirty="0">
                <a:solidFill>
                  <a:prstClr val="black"/>
                </a:solidFill>
                <a:cs typeface="Courier New" panose="02070309020205020404" pitchFamily="49" charset="0"/>
              </a:rPr>
              <a:t> paraméterezést </a:t>
            </a:r>
            <a:r>
              <a:rPr lang="hu-HU" sz="3733" dirty="0" smtClean="0">
                <a:solidFill>
                  <a:prstClr val="black"/>
                </a:solidFill>
                <a:cs typeface="Courier New" panose="02070309020205020404" pitchFamily="49" charset="0"/>
              </a:rPr>
              <a:t>a konstruktorban:</a:t>
            </a:r>
            <a:endParaRPr lang="hu-HU" sz="3733" dirty="0">
              <a:solidFill>
                <a:prstClr val="black"/>
              </a:solidFill>
              <a:cs typeface="Courier New" panose="02070309020205020404" pitchFamily="49" charset="0"/>
            </a:endParaRPr>
          </a:p>
          <a:p>
            <a:pPr marL="0" indent="0">
              <a:buNone/>
            </a:pPr>
            <a:endParaRPr lang="en-US" sz="3733" dirty="0"/>
          </a:p>
        </p:txBody>
      </p:sp>
      <p:sp>
        <p:nvSpPr>
          <p:cNvPr id="6" name="Téglalap 5"/>
          <p:cNvSpPr/>
          <p:nvPr/>
        </p:nvSpPr>
        <p:spPr>
          <a:xfrm>
            <a:off x="767408" y="1988841"/>
            <a:ext cx="11089232" cy="913199"/>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lvl="0" algn="l"/>
            <a:r>
              <a:rPr lang="en-US" sz="2667" b="1" dirty="0">
                <a:solidFill>
                  <a:prstClr val="black"/>
                </a:solidFill>
                <a:latin typeface="Courier New" panose="02070309020205020404" pitchFamily="49" charset="0"/>
                <a:cs typeface="Courier New" panose="02070309020205020404" pitchFamily="49" charset="0"/>
              </a:rPr>
              <a:t>float t</a:t>
            </a:r>
            <a:r>
              <a:rPr lang="hu-HU" sz="2667" b="1" dirty="0">
                <a:solidFill>
                  <a:prstClr val="black"/>
                </a:solidFill>
                <a:latin typeface="Courier New" panose="02070309020205020404" pitchFamily="49" charset="0"/>
                <a:cs typeface="Courier New" panose="02070309020205020404" pitchFamily="49" charset="0"/>
              </a:rPr>
              <a:t> </a:t>
            </a:r>
            <a:r>
              <a:rPr lang="en-US" sz="2667" b="1" dirty="0">
                <a:solidFill>
                  <a:prstClr val="black"/>
                </a:solidFill>
                <a:latin typeface="Courier New" panose="02070309020205020404" pitchFamily="49" charset="0"/>
                <a:cs typeface="Courier New" panose="02070309020205020404" pitchFamily="49" charset="0"/>
              </a:rPr>
              <a:t>= value;</a:t>
            </a:r>
          </a:p>
          <a:p>
            <a:pPr lvl="0" algn="l"/>
            <a:r>
              <a:rPr lang="en-US" sz="2667" b="1" dirty="0">
                <a:solidFill>
                  <a:prstClr val="black"/>
                </a:solidFill>
                <a:latin typeface="Courier New" panose="02070309020205020404" pitchFamily="49" charset="0"/>
                <a:cs typeface="Courier New" panose="02070309020205020404" pitchFamily="49" charset="0"/>
              </a:rPr>
              <a:t>f</a:t>
            </a:r>
            <a:r>
              <a:rPr lang="hu-HU" sz="2667" b="1" dirty="0" err="1">
                <a:solidFill>
                  <a:prstClr val="black"/>
                </a:solidFill>
                <a:latin typeface="Courier New" panose="02070309020205020404" pitchFamily="49" charset="0"/>
                <a:cs typeface="Courier New" panose="02070309020205020404" pitchFamily="49" charset="0"/>
              </a:rPr>
              <a:t>loat</a:t>
            </a:r>
            <a:r>
              <a:rPr lang="hu-HU" sz="2667" b="1" dirty="0">
                <a:solidFill>
                  <a:prstClr val="black"/>
                </a:solidFill>
                <a:latin typeface="Courier New" panose="02070309020205020404" pitchFamily="49" charset="0"/>
                <a:cs typeface="Courier New" panose="02070309020205020404" pitchFamily="49" charset="0"/>
              </a:rPr>
              <a:t> F </a:t>
            </a:r>
            <a:r>
              <a:rPr lang="en-US" sz="2667" b="1" dirty="0">
                <a:solidFill>
                  <a:prstClr val="black"/>
                </a:solidFill>
                <a:latin typeface="Courier New" panose="02070309020205020404" pitchFamily="49" charset="0"/>
                <a:cs typeface="Courier New" panose="02070309020205020404" pitchFamily="49" charset="0"/>
              </a:rPr>
              <a:t>= </a:t>
            </a:r>
            <a:r>
              <a:rPr lang="hu-HU" sz="2667" b="1" dirty="0">
                <a:solidFill>
                  <a:prstClr val="black"/>
                </a:solidFill>
                <a:latin typeface="Courier New" panose="02070309020205020404" pitchFamily="49" charset="0"/>
                <a:cs typeface="Courier New" panose="02070309020205020404" pitchFamily="49" charset="0"/>
              </a:rPr>
              <a:t>t </a:t>
            </a:r>
            <a:r>
              <a:rPr lang="en-US" sz="2667" b="1" dirty="0">
                <a:solidFill>
                  <a:prstClr val="black"/>
                </a:solidFill>
                <a:latin typeface="Courier New" panose="02070309020205020404" pitchFamily="49" charset="0"/>
                <a:cs typeface="Courier New" panose="02070309020205020404" pitchFamily="49" charset="0"/>
              </a:rPr>
              <a:t>* a </a:t>
            </a:r>
            <a:r>
              <a:rPr lang="hu-HU" sz="2667" b="1" dirty="0">
                <a:solidFill>
                  <a:prstClr val="black"/>
                </a:solidFill>
                <a:latin typeface="Courier New" panose="02070309020205020404" pitchFamily="49" charset="0"/>
                <a:cs typeface="Courier New" panose="02070309020205020404" pitchFamily="49" charset="0"/>
              </a:rPr>
              <a:t>/ (t </a:t>
            </a:r>
            <a:r>
              <a:rPr lang="en-US" sz="2667" b="1" dirty="0">
                <a:solidFill>
                  <a:prstClr val="black"/>
                </a:solidFill>
                <a:latin typeface="Courier New" panose="02070309020205020404" pitchFamily="49" charset="0"/>
                <a:cs typeface="Courier New" panose="02070309020205020404" pitchFamily="49" charset="0"/>
              </a:rPr>
              <a:t>* t + b);</a:t>
            </a:r>
          </a:p>
        </p:txBody>
      </p:sp>
      <p:sp>
        <p:nvSpPr>
          <p:cNvPr id="8" name="Téglalap 7"/>
          <p:cNvSpPr/>
          <p:nvPr/>
        </p:nvSpPr>
        <p:spPr>
          <a:xfrm>
            <a:off x="767408" y="3534108"/>
            <a:ext cx="11089232" cy="913199"/>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lvl="0" algn="l"/>
            <a:r>
              <a:rPr lang="hu-HU" sz="2667" b="1" dirty="0" err="1">
                <a:latin typeface="Courier New" panose="02070309020205020404" pitchFamily="49" charset="0"/>
                <a:cs typeface="Courier New" panose="02070309020205020404" pitchFamily="49" charset="0"/>
              </a:rPr>
              <a:t>Dnum</a:t>
            </a:r>
            <a:r>
              <a:rPr lang="en-US" sz="2667" b="1" dirty="0">
                <a:solidFill>
                  <a:prstClr val="black"/>
                </a:solidFill>
                <a:latin typeface="Courier New" panose="02070309020205020404" pitchFamily="49" charset="0"/>
                <a:cs typeface="Courier New" panose="02070309020205020404" pitchFamily="49" charset="0"/>
              </a:rPr>
              <a:t> </a:t>
            </a:r>
            <a:r>
              <a:rPr lang="hu-HU" sz="2667" b="1" dirty="0">
                <a:solidFill>
                  <a:prstClr val="black"/>
                </a:solidFill>
                <a:latin typeface="Courier New" panose="02070309020205020404" pitchFamily="49" charset="0"/>
                <a:cs typeface="Courier New" panose="02070309020205020404" pitchFamily="49" charset="0"/>
              </a:rPr>
              <a:t>F </a:t>
            </a:r>
            <a:r>
              <a:rPr lang="en-US" sz="2667" b="1" dirty="0">
                <a:solidFill>
                  <a:prstClr val="black"/>
                </a:solidFill>
                <a:latin typeface="Courier New" panose="02070309020205020404" pitchFamily="49" charset="0"/>
                <a:cs typeface="Courier New" panose="02070309020205020404" pitchFamily="49" charset="0"/>
              </a:rPr>
              <a:t>=</a:t>
            </a:r>
            <a:r>
              <a:rPr lang="hu-HU" sz="2667" b="1" dirty="0">
                <a:latin typeface="Courier New" panose="02070309020205020404" pitchFamily="49" charset="0"/>
                <a:cs typeface="Courier New" panose="02070309020205020404" pitchFamily="49" charset="0"/>
              </a:rPr>
              <a:t> </a:t>
            </a:r>
            <a:r>
              <a:rPr lang="hu-HU" sz="2667" b="1" dirty="0" err="1">
                <a:latin typeface="Courier New" panose="02070309020205020404" pitchFamily="49" charset="0"/>
                <a:cs typeface="Courier New" panose="02070309020205020404" pitchFamily="49" charset="0"/>
              </a:rPr>
              <a:t>Dnum</a:t>
            </a:r>
            <a:r>
              <a:rPr lang="en-US" sz="2667" b="1" dirty="0">
                <a:solidFill>
                  <a:prstClr val="black"/>
                </a:solidFill>
                <a:latin typeface="Courier New" panose="02070309020205020404" pitchFamily="49" charset="0"/>
                <a:cs typeface="Courier New" panose="02070309020205020404" pitchFamily="49" charset="0"/>
              </a:rPr>
              <a:t>(t,1)</a:t>
            </a:r>
            <a:r>
              <a:rPr lang="hu-HU" sz="2667" b="1" dirty="0">
                <a:solidFill>
                  <a:prstClr val="black"/>
                </a:solidFill>
                <a:latin typeface="Courier New" panose="02070309020205020404" pitchFamily="49" charset="0"/>
                <a:cs typeface="Courier New" panose="02070309020205020404" pitchFamily="49" charset="0"/>
              </a:rPr>
              <a:t> </a:t>
            </a:r>
            <a:r>
              <a:rPr lang="en-US" sz="2667" b="1" dirty="0">
                <a:solidFill>
                  <a:prstClr val="black"/>
                </a:solidFill>
                <a:latin typeface="Courier New" panose="02070309020205020404" pitchFamily="49" charset="0"/>
                <a:cs typeface="Courier New" panose="02070309020205020404" pitchFamily="49" charset="0"/>
              </a:rPr>
              <a:t>*</a:t>
            </a:r>
            <a:r>
              <a:rPr lang="hu-HU" sz="2667" b="1" dirty="0">
                <a:latin typeface="Courier New" panose="02070309020205020404" pitchFamily="49" charset="0"/>
                <a:cs typeface="Courier New" panose="02070309020205020404" pitchFamily="49" charset="0"/>
              </a:rPr>
              <a:t> </a:t>
            </a:r>
            <a:r>
              <a:rPr lang="hu-HU" sz="2667" b="1" dirty="0" err="1">
                <a:latin typeface="Courier New" panose="02070309020205020404" pitchFamily="49" charset="0"/>
                <a:cs typeface="Courier New" panose="02070309020205020404" pitchFamily="49" charset="0"/>
              </a:rPr>
              <a:t>Dnum</a:t>
            </a:r>
            <a:r>
              <a:rPr lang="en-US" sz="2667" b="1" dirty="0">
                <a:solidFill>
                  <a:prstClr val="black"/>
                </a:solidFill>
                <a:latin typeface="Courier New" panose="02070309020205020404" pitchFamily="49" charset="0"/>
                <a:cs typeface="Courier New" panose="02070309020205020404" pitchFamily="49" charset="0"/>
              </a:rPr>
              <a:t>(a,0)</a:t>
            </a:r>
            <a:r>
              <a:rPr lang="hu-HU" sz="2667" b="1" dirty="0">
                <a:solidFill>
                  <a:prstClr val="black"/>
                </a:solidFill>
                <a:latin typeface="Courier New" panose="02070309020205020404" pitchFamily="49" charset="0"/>
                <a:cs typeface="Courier New" panose="02070309020205020404" pitchFamily="49" charset="0"/>
              </a:rPr>
              <a:t> </a:t>
            </a:r>
            <a:r>
              <a:rPr lang="en-US" sz="2667" b="1" dirty="0">
                <a:solidFill>
                  <a:prstClr val="black"/>
                </a:solidFill>
                <a:latin typeface="Courier New" panose="02070309020205020404" pitchFamily="49" charset="0"/>
                <a:cs typeface="Courier New" panose="02070309020205020404" pitchFamily="49" charset="0"/>
              </a:rPr>
              <a:t>/</a:t>
            </a:r>
            <a:r>
              <a:rPr lang="hu-HU" sz="2667" b="1" dirty="0">
                <a:solidFill>
                  <a:prstClr val="black"/>
                </a:solidFill>
                <a:latin typeface="Courier New" panose="02070309020205020404" pitchFamily="49" charset="0"/>
                <a:cs typeface="Courier New" panose="02070309020205020404" pitchFamily="49" charset="0"/>
              </a:rPr>
              <a:t> </a:t>
            </a:r>
          </a:p>
          <a:p>
            <a:pPr lvl="0" algn="l"/>
            <a:r>
              <a:rPr lang="hu-HU" sz="2667" b="1" dirty="0">
                <a:solidFill>
                  <a:prstClr val="black"/>
                </a:solidFill>
                <a:latin typeface="Courier New" panose="02070309020205020404" pitchFamily="49" charset="0"/>
                <a:cs typeface="Courier New" panose="02070309020205020404" pitchFamily="49" charset="0"/>
              </a:rPr>
              <a:t>        </a:t>
            </a:r>
            <a:r>
              <a:rPr lang="en-US" sz="2667" b="1" dirty="0">
                <a:solidFill>
                  <a:prstClr val="black"/>
                </a:solidFill>
                <a:latin typeface="Courier New" panose="02070309020205020404" pitchFamily="49" charset="0"/>
                <a:cs typeface="Courier New" panose="02070309020205020404" pitchFamily="49" charset="0"/>
              </a:rPr>
              <a:t>(</a:t>
            </a:r>
            <a:r>
              <a:rPr lang="hu-HU" sz="2667" b="1" dirty="0" err="1">
                <a:latin typeface="Courier New" panose="02070309020205020404" pitchFamily="49" charset="0"/>
                <a:cs typeface="Courier New" panose="02070309020205020404" pitchFamily="49" charset="0"/>
              </a:rPr>
              <a:t>Dnum</a:t>
            </a:r>
            <a:r>
              <a:rPr lang="en-US" sz="2667" b="1" dirty="0">
                <a:solidFill>
                  <a:prstClr val="black"/>
                </a:solidFill>
                <a:latin typeface="Courier New" panose="02070309020205020404" pitchFamily="49" charset="0"/>
                <a:cs typeface="Courier New" panose="02070309020205020404" pitchFamily="49" charset="0"/>
              </a:rPr>
              <a:t>(t,1)</a:t>
            </a:r>
            <a:r>
              <a:rPr lang="hu-HU" sz="2667" b="1" dirty="0">
                <a:solidFill>
                  <a:prstClr val="black"/>
                </a:solidFill>
                <a:latin typeface="Courier New" panose="02070309020205020404" pitchFamily="49" charset="0"/>
                <a:cs typeface="Courier New" panose="02070309020205020404" pitchFamily="49" charset="0"/>
              </a:rPr>
              <a:t> </a:t>
            </a:r>
            <a:r>
              <a:rPr lang="en-US" sz="2667" b="1" dirty="0">
                <a:solidFill>
                  <a:prstClr val="black"/>
                </a:solidFill>
                <a:latin typeface="Courier New" panose="02070309020205020404" pitchFamily="49" charset="0"/>
                <a:cs typeface="Courier New" panose="02070309020205020404" pitchFamily="49" charset="0"/>
              </a:rPr>
              <a:t>*</a:t>
            </a:r>
            <a:r>
              <a:rPr lang="hu-HU" sz="2667" b="1" dirty="0">
                <a:latin typeface="Courier New" panose="02070309020205020404" pitchFamily="49" charset="0"/>
                <a:cs typeface="Courier New" panose="02070309020205020404" pitchFamily="49" charset="0"/>
              </a:rPr>
              <a:t> </a:t>
            </a:r>
            <a:r>
              <a:rPr lang="hu-HU" sz="2667" b="1" dirty="0" err="1">
                <a:latin typeface="Courier New" panose="02070309020205020404" pitchFamily="49" charset="0"/>
                <a:cs typeface="Courier New" panose="02070309020205020404" pitchFamily="49" charset="0"/>
              </a:rPr>
              <a:t>Dnum</a:t>
            </a:r>
            <a:r>
              <a:rPr lang="en-US" sz="2667" b="1" dirty="0">
                <a:solidFill>
                  <a:prstClr val="black"/>
                </a:solidFill>
                <a:latin typeface="Courier New" panose="02070309020205020404" pitchFamily="49" charset="0"/>
                <a:cs typeface="Courier New" panose="02070309020205020404" pitchFamily="49" charset="0"/>
              </a:rPr>
              <a:t>(t,1)</a:t>
            </a:r>
            <a:r>
              <a:rPr lang="hu-HU" sz="2667" b="1" dirty="0">
                <a:solidFill>
                  <a:prstClr val="black"/>
                </a:solidFill>
                <a:latin typeface="Courier New" panose="02070309020205020404" pitchFamily="49" charset="0"/>
                <a:cs typeface="Courier New" panose="02070309020205020404" pitchFamily="49" charset="0"/>
              </a:rPr>
              <a:t> </a:t>
            </a:r>
            <a:r>
              <a:rPr lang="en-US" sz="2667" b="1" dirty="0">
                <a:solidFill>
                  <a:prstClr val="black"/>
                </a:solidFill>
                <a:latin typeface="Courier New" panose="02070309020205020404" pitchFamily="49" charset="0"/>
                <a:cs typeface="Courier New" panose="02070309020205020404" pitchFamily="49" charset="0"/>
              </a:rPr>
              <a:t>+</a:t>
            </a:r>
            <a:r>
              <a:rPr lang="hu-HU" sz="2667" b="1" dirty="0">
                <a:solidFill>
                  <a:prstClr val="black"/>
                </a:solidFill>
                <a:latin typeface="Courier New" panose="02070309020205020404" pitchFamily="49" charset="0"/>
                <a:cs typeface="Courier New" panose="02070309020205020404" pitchFamily="49" charset="0"/>
              </a:rPr>
              <a:t> </a:t>
            </a:r>
            <a:r>
              <a:rPr lang="hu-HU" sz="2667" b="1" dirty="0" err="1">
                <a:latin typeface="Courier New" panose="02070309020205020404" pitchFamily="49" charset="0"/>
                <a:cs typeface="Courier New" panose="02070309020205020404" pitchFamily="49" charset="0"/>
              </a:rPr>
              <a:t>Dnum</a:t>
            </a:r>
            <a:r>
              <a:rPr lang="en-US" sz="2667" b="1" dirty="0">
                <a:solidFill>
                  <a:prstClr val="black"/>
                </a:solidFill>
                <a:latin typeface="Courier New" panose="02070309020205020404" pitchFamily="49" charset="0"/>
                <a:cs typeface="Courier New" panose="02070309020205020404" pitchFamily="49" charset="0"/>
              </a:rPr>
              <a:t>(b,0));</a:t>
            </a:r>
          </a:p>
        </p:txBody>
      </p:sp>
      <p:sp>
        <p:nvSpPr>
          <p:cNvPr id="9" name="Téglalap 8"/>
          <p:cNvSpPr/>
          <p:nvPr/>
        </p:nvSpPr>
        <p:spPr>
          <a:xfrm>
            <a:off x="767408" y="5697253"/>
            <a:ext cx="11089232" cy="913199"/>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lvl="0" algn="l"/>
            <a:r>
              <a:rPr lang="hu-HU" sz="2667" b="1" dirty="0" err="1">
                <a:latin typeface="Courier New" panose="02070309020205020404" pitchFamily="49" charset="0"/>
                <a:cs typeface="Courier New" panose="02070309020205020404" pitchFamily="49" charset="0"/>
              </a:rPr>
              <a:t>Dnum</a:t>
            </a:r>
            <a:r>
              <a:rPr lang="en-US" sz="2667" b="1" dirty="0">
                <a:solidFill>
                  <a:prstClr val="black"/>
                </a:solidFill>
                <a:latin typeface="Courier New" panose="02070309020205020404" pitchFamily="49" charset="0"/>
                <a:cs typeface="Courier New" panose="02070309020205020404" pitchFamily="49" charset="0"/>
              </a:rPr>
              <a:t> t(value, 1);</a:t>
            </a:r>
          </a:p>
          <a:p>
            <a:pPr lvl="0" algn="l"/>
            <a:r>
              <a:rPr lang="hu-HU" sz="2667" b="1" dirty="0" err="1">
                <a:latin typeface="Courier New" panose="02070309020205020404" pitchFamily="49" charset="0"/>
                <a:cs typeface="Courier New" panose="02070309020205020404" pitchFamily="49" charset="0"/>
              </a:rPr>
              <a:t>Dnum</a:t>
            </a:r>
            <a:r>
              <a:rPr lang="en-US" sz="2667" b="1" dirty="0">
                <a:solidFill>
                  <a:prstClr val="black"/>
                </a:solidFill>
                <a:latin typeface="Courier New" panose="02070309020205020404" pitchFamily="49" charset="0"/>
                <a:cs typeface="Courier New" panose="02070309020205020404" pitchFamily="49" charset="0"/>
              </a:rPr>
              <a:t> </a:t>
            </a:r>
            <a:r>
              <a:rPr lang="hu-HU" sz="2667" b="1" dirty="0">
                <a:solidFill>
                  <a:prstClr val="black"/>
                </a:solidFill>
                <a:latin typeface="Courier New" panose="02070309020205020404" pitchFamily="49" charset="0"/>
                <a:cs typeface="Courier New" panose="02070309020205020404" pitchFamily="49" charset="0"/>
              </a:rPr>
              <a:t>F</a:t>
            </a:r>
            <a:r>
              <a:rPr lang="en-US" sz="2667" b="1" dirty="0">
                <a:solidFill>
                  <a:prstClr val="black"/>
                </a:solidFill>
                <a:latin typeface="Courier New" panose="02070309020205020404" pitchFamily="49" charset="0"/>
                <a:cs typeface="Courier New" panose="02070309020205020404" pitchFamily="49" charset="0"/>
              </a:rPr>
              <a:t> = t * a / (t * t + b); </a:t>
            </a:r>
            <a:endParaRPr lang="hu-HU" sz="2667" b="1"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16461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09600" y="-931"/>
            <a:ext cx="10972800" cy="1143000"/>
          </a:xfrm>
        </p:spPr>
        <p:txBody>
          <a:bodyPr>
            <a:normAutofit/>
          </a:bodyPr>
          <a:lstStyle/>
          <a:p>
            <a:r>
              <a:rPr lang="hu-HU" dirty="0" smtClean="0">
                <a:solidFill>
                  <a:srgbClr val="FF0000"/>
                </a:solidFill>
              </a:rPr>
              <a:t>Elemi függvény</a:t>
            </a:r>
            <a:endParaRPr lang="en-US" dirty="0">
              <a:solidFill>
                <a:srgbClr val="FF0000"/>
              </a:solidFill>
            </a:endParaRPr>
          </a:p>
        </p:txBody>
      </p:sp>
      <p:sp>
        <p:nvSpPr>
          <p:cNvPr id="4" name="Téglalap 3"/>
          <p:cNvSpPr/>
          <p:nvPr/>
        </p:nvSpPr>
        <p:spPr>
          <a:xfrm>
            <a:off x="695400" y="1196754"/>
            <a:ext cx="10801200" cy="1200329"/>
          </a:xfrm>
          <a:prstGeom prst="rect">
            <a:avLst/>
          </a:prstGeom>
          <a:ln>
            <a:solidFill>
              <a:schemeClr val="tx1"/>
            </a:solidFill>
          </a:ln>
        </p:spPr>
        <p:txBody>
          <a:bodyPr wrap="square">
            <a:spAutoFit/>
          </a:bodyPr>
          <a:lstStyle/>
          <a:p>
            <a:r>
              <a:rPr lang="en-US" b="1" dirty="0" err="1">
                <a:latin typeface="Courier New" panose="02070309020205020404" pitchFamily="49" charset="0"/>
                <a:cs typeface="Courier New" panose="02070309020205020404" pitchFamily="49" charset="0"/>
              </a:rPr>
              <a:t>f</a:t>
            </a:r>
            <a:r>
              <a:rPr lang="hu-HU" b="1" dirty="0" err="1">
                <a:latin typeface="Courier New" panose="02070309020205020404" pitchFamily="49" charset="0"/>
                <a:cs typeface="Courier New" panose="02070309020205020404" pitchFamily="49" charset="0"/>
              </a:rPr>
              <a:t>loat</a:t>
            </a:r>
            <a:r>
              <a:rPr lang="hu-HU" b="1" dirty="0">
                <a:latin typeface="Courier New" panose="02070309020205020404" pitchFamily="49" charset="0"/>
                <a:cs typeface="Courier New" panose="02070309020205020404" pitchFamily="49" charset="0"/>
              </a:rPr>
              <a:t> F</a:t>
            </a:r>
            <a:r>
              <a:rPr lang="en-US" b="1" dirty="0">
                <a:latin typeface="Courier New" panose="02070309020205020404" pitchFamily="49" charset="0"/>
                <a:cs typeface="Courier New" panose="02070309020205020404" pitchFamily="49" charset="0"/>
              </a:rPr>
              <a:t>, </a:t>
            </a:r>
            <a:r>
              <a:rPr lang="hu-HU" b="1" dirty="0">
                <a:latin typeface="Courier New" panose="02070309020205020404" pitchFamily="49" charset="0"/>
                <a:cs typeface="Courier New" panose="02070309020205020404" pitchFamily="49" charset="0"/>
              </a:rPr>
              <a:t>x, y</a:t>
            </a:r>
            <a:r>
              <a:rPr lang="en-US" b="1" dirty="0">
                <a:latin typeface="Courier New" panose="02070309020205020404" pitchFamily="49" charset="0"/>
                <a:cs typeface="Courier New" panose="02070309020205020404" pitchFamily="49" charset="0"/>
              </a:rPr>
              <a:t>, a;</a:t>
            </a:r>
          </a:p>
          <a:p>
            <a:r>
              <a:rPr lang="en-US" b="1" dirty="0">
                <a:latin typeface="Courier New" panose="02070309020205020404" pitchFamily="49" charset="0"/>
                <a:cs typeface="Courier New" panose="02070309020205020404" pitchFamily="49" charset="0"/>
              </a:rPr>
              <a:t>…</a:t>
            </a:r>
            <a:endParaRPr lang="hu-HU" b="1" dirty="0">
              <a:latin typeface="Courier New" panose="02070309020205020404" pitchFamily="49" charset="0"/>
              <a:cs typeface="Courier New" panose="02070309020205020404" pitchFamily="49" charset="0"/>
            </a:endParaRPr>
          </a:p>
          <a:p>
            <a:pPr algn="l"/>
            <a:r>
              <a:rPr lang="hu-HU" b="1" dirty="0">
                <a:latin typeface="Courier New" panose="02070309020205020404" pitchFamily="49" charset="0"/>
                <a:cs typeface="Courier New" panose="02070309020205020404" pitchFamily="49" charset="0"/>
              </a:rPr>
              <a:t>F </a:t>
            </a:r>
            <a:r>
              <a:rPr lang="en-US" b="1" dirty="0">
                <a:latin typeface="Courier New" panose="02070309020205020404" pitchFamily="49" charset="0"/>
                <a:cs typeface="Courier New" panose="02070309020205020404" pitchFamily="49" charset="0"/>
              </a:rPr>
              <a:t>= 3 * </a:t>
            </a:r>
            <a:r>
              <a:rPr lang="hu-HU" b="1" dirty="0">
                <a:latin typeface="Courier New" panose="02070309020205020404" pitchFamily="49" charset="0"/>
                <a:cs typeface="Courier New" panose="02070309020205020404" pitchFamily="49" charset="0"/>
              </a:rPr>
              <a:t>t</a:t>
            </a:r>
            <a:r>
              <a:rPr lang="en-US" b="1" dirty="0">
                <a:latin typeface="Courier New" panose="02070309020205020404" pitchFamily="49" charset="0"/>
                <a:cs typeface="Courier New" panose="02070309020205020404" pitchFamily="49" charset="0"/>
              </a:rPr>
              <a:t> + a * sin(</a:t>
            </a:r>
            <a:r>
              <a:rPr lang="hu-HU" b="1" dirty="0">
                <a:latin typeface="Courier New" panose="02070309020205020404" pitchFamily="49" charset="0"/>
                <a:cs typeface="Courier New" panose="02070309020205020404" pitchFamily="49" charset="0"/>
              </a:rPr>
              <a:t>t</a:t>
            </a:r>
            <a:r>
              <a:rPr lang="en-US" b="1" dirty="0">
                <a:latin typeface="Courier New" panose="02070309020205020404" pitchFamily="49" charset="0"/>
                <a:cs typeface="Courier New" panose="02070309020205020404" pitchFamily="49" charset="0"/>
              </a:rPr>
              <a:t>); </a:t>
            </a:r>
          </a:p>
        </p:txBody>
      </p:sp>
      <p:sp>
        <p:nvSpPr>
          <p:cNvPr id="6" name="Téglalap 5"/>
          <p:cNvSpPr/>
          <p:nvPr/>
        </p:nvSpPr>
        <p:spPr>
          <a:xfrm>
            <a:off x="191345" y="2637488"/>
            <a:ext cx="11761308" cy="3764428"/>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en-US" sz="2133" b="1" dirty="0" err="1">
                <a:latin typeface="Courier New" panose="02070309020205020404" pitchFamily="49" charset="0"/>
                <a:cs typeface="Courier New" panose="02070309020205020404" pitchFamily="49" charset="0"/>
              </a:rPr>
              <a:t>struct</a:t>
            </a:r>
            <a:r>
              <a:rPr lang="en-US"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a:t>
            </a:r>
          </a:p>
          <a:p>
            <a:pPr algn="l"/>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float f, d; // function and derivative values</a:t>
            </a:r>
          </a:p>
          <a:p>
            <a:pPr algn="l"/>
            <a:r>
              <a:rPr lang="hu-HU"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(float f0, float d0 = 0) { f = f0, d = d0; }</a:t>
            </a:r>
          </a:p>
          <a:p>
            <a:pPr algn="l"/>
            <a:r>
              <a:rPr lang="hu-HU" sz="2133" b="1" dirty="0">
                <a:latin typeface="Courier New" panose="02070309020205020404" pitchFamily="49" charset="0"/>
                <a:cs typeface="Courier New" panose="02070309020205020404" pitchFamily="49" charset="0"/>
              </a:rPr>
              <a:t>   …</a:t>
            </a:r>
          </a:p>
          <a:p>
            <a:pPr algn="l"/>
            <a:r>
              <a:rPr lang="en-US" sz="2133" b="1" dirty="0">
                <a:latin typeface="Courier New" panose="02070309020205020404" pitchFamily="49" charset="0"/>
                <a:cs typeface="Courier New" panose="02070309020205020404" pitchFamily="49" charset="0"/>
              </a:rPr>
              <a:t>};</a:t>
            </a:r>
            <a:endParaRPr lang="hu-HU" sz="2133" b="1" dirty="0">
              <a:latin typeface="Courier New" panose="02070309020205020404" pitchFamily="49" charset="0"/>
              <a:cs typeface="Courier New" panose="02070309020205020404" pitchFamily="49" charset="0"/>
            </a:endParaRPr>
          </a:p>
          <a:p>
            <a:pPr algn="l"/>
            <a:endParaRPr lang="en-US" sz="2133" b="1" dirty="0">
              <a:latin typeface="Courier New" panose="02070309020205020404" pitchFamily="49" charset="0"/>
              <a:cs typeface="Courier New" panose="02070309020205020404" pitchFamily="49" charset="0"/>
            </a:endParaRPr>
          </a:p>
          <a:p>
            <a:pPr algn="l"/>
            <a:endParaRPr lang="en-US" sz="400" b="1" dirty="0">
              <a:latin typeface="Courier New" panose="02070309020205020404" pitchFamily="49" charset="0"/>
              <a:cs typeface="Courier New" panose="02070309020205020404" pitchFamily="49" charset="0"/>
            </a:endParaRPr>
          </a:p>
          <a:p>
            <a:pPr algn="l"/>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Sin(</a:t>
            </a:r>
            <a:r>
              <a:rPr lang="hu-HU" sz="2133" b="1" dirty="0" err="1">
                <a:latin typeface="Courier New" panose="02070309020205020404" pitchFamily="49" charset="0"/>
                <a:cs typeface="Courier New" panose="02070309020205020404" pitchFamily="49" charset="0"/>
              </a:rPr>
              <a:t>float</a:t>
            </a:r>
            <a:r>
              <a:rPr lang="hu-HU" sz="2133" b="1" dirty="0">
                <a:latin typeface="Courier New" panose="02070309020205020404" pitchFamily="49" charset="0"/>
                <a:cs typeface="Courier New" panose="02070309020205020404" pitchFamily="49" charset="0"/>
              </a:rPr>
              <a:t> t</a:t>
            </a:r>
            <a:r>
              <a:rPr lang="en-US" sz="2133" b="1" dirty="0">
                <a:latin typeface="Courier New" panose="02070309020205020404" pitchFamily="49" charset="0"/>
                <a:cs typeface="Courier New" panose="02070309020205020404" pitchFamily="49" charset="0"/>
              </a:rPr>
              <a:t>) { return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(sin</a:t>
            </a:r>
            <a:r>
              <a:rPr lang="hu-HU" sz="2133" b="1" dirty="0">
                <a:latin typeface="Courier New" panose="02070309020205020404" pitchFamily="49" charset="0"/>
                <a:cs typeface="Courier New" panose="02070309020205020404" pitchFamily="49" charset="0"/>
              </a:rPr>
              <a:t>f</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t</a:t>
            </a:r>
            <a:r>
              <a:rPr lang="en-US" sz="2133" b="1" dirty="0">
                <a:latin typeface="Courier New" panose="02070309020205020404" pitchFamily="49" charset="0"/>
                <a:cs typeface="Courier New" panose="02070309020205020404" pitchFamily="49" charset="0"/>
              </a:rPr>
              <a:t>), cos</a:t>
            </a:r>
            <a:r>
              <a:rPr lang="hu-HU" sz="2133" b="1" dirty="0">
                <a:latin typeface="Courier New" panose="02070309020205020404" pitchFamily="49" charset="0"/>
                <a:cs typeface="Courier New" panose="02070309020205020404" pitchFamily="49" charset="0"/>
              </a:rPr>
              <a:t>f</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t</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a:t>
            </a:r>
            <a:r>
              <a:rPr lang="en-US" sz="2133" b="1" dirty="0">
                <a:latin typeface="Courier New" panose="02070309020205020404" pitchFamily="49" charset="0"/>
                <a:cs typeface="Courier New" panose="02070309020205020404" pitchFamily="49" charset="0"/>
              </a:rPr>
              <a:t>; }</a:t>
            </a:r>
          </a:p>
          <a:p>
            <a:pPr algn="l"/>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Cos(</a:t>
            </a:r>
            <a:r>
              <a:rPr lang="hu-HU" sz="2133" b="1" dirty="0" err="1">
                <a:latin typeface="Courier New" panose="02070309020205020404" pitchFamily="49" charset="0"/>
                <a:cs typeface="Courier New" panose="02070309020205020404" pitchFamily="49" charset="0"/>
              </a:rPr>
              <a:t>float</a:t>
            </a:r>
            <a:r>
              <a:rPr lang="hu-HU" sz="2133" b="1" dirty="0">
                <a:latin typeface="Courier New" panose="02070309020205020404" pitchFamily="49" charset="0"/>
                <a:cs typeface="Courier New" panose="02070309020205020404" pitchFamily="49" charset="0"/>
              </a:rPr>
              <a:t> t</a:t>
            </a:r>
            <a:r>
              <a:rPr lang="en-US" sz="2133" b="1" dirty="0">
                <a:latin typeface="Courier New" panose="02070309020205020404" pitchFamily="49" charset="0"/>
                <a:cs typeface="Courier New" panose="02070309020205020404" pitchFamily="49" charset="0"/>
              </a:rPr>
              <a:t>) { return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(cos</a:t>
            </a:r>
            <a:r>
              <a:rPr lang="hu-HU" sz="2133" b="1" dirty="0">
                <a:latin typeface="Courier New" panose="02070309020205020404" pitchFamily="49" charset="0"/>
                <a:cs typeface="Courier New" panose="02070309020205020404" pitchFamily="49" charset="0"/>
              </a:rPr>
              <a:t>f</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t</a:t>
            </a:r>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sinf</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t</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a:t>
            </a:r>
            <a:r>
              <a:rPr lang="en-US" sz="2133" b="1" dirty="0">
                <a:latin typeface="Courier New" panose="02070309020205020404" pitchFamily="49" charset="0"/>
                <a:cs typeface="Courier New" panose="02070309020205020404" pitchFamily="49" charset="0"/>
              </a:rPr>
              <a:t>; }</a:t>
            </a:r>
          </a:p>
          <a:p>
            <a:pPr algn="l"/>
            <a:r>
              <a:rPr lang="hu-HU" sz="2133" b="1" dirty="0">
                <a:latin typeface="Courier New" panose="02070309020205020404" pitchFamily="49" charset="0"/>
                <a:cs typeface="Courier New" panose="02070309020205020404" pitchFamily="49" charset="0"/>
              </a:rPr>
              <a:t>… </a:t>
            </a:r>
          </a:p>
          <a:p>
            <a:pPr algn="l"/>
            <a:endParaRPr lang="hu-HU" sz="2133" b="1" dirty="0">
              <a:latin typeface="Courier New" panose="02070309020205020404" pitchFamily="49" charset="0"/>
              <a:cs typeface="Courier New" panose="02070309020205020404" pitchFamily="49" charset="0"/>
            </a:endParaRPr>
          </a:p>
          <a:p>
            <a:pPr algn="l"/>
            <a:endParaRPr lang="hu-HU" sz="2133"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58507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609600" y="-931"/>
            <a:ext cx="10972800" cy="1143000"/>
          </a:xfrm>
        </p:spPr>
        <p:txBody>
          <a:bodyPr>
            <a:normAutofit/>
          </a:bodyPr>
          <a:lstStyle/>
          <a:p>
            <a:r>
              <a:rPr lang="hu-HU" dirty="0" smtClean="0">
                <a:solidFill>
                  <a:srgbClr val="FF0000"/>
                </a:solidFill>
              </a:rPr>
              <a:t>Összetett függvény</a:t>
            </a:r>
            <a:endParaRPr lang="en-US" dirty="0">
              <a:solidFill>
                <a:srgbClr val="FF0000"/>
              </a:solidFill>
            </a:endParaRPr>
          </a:p>
        </p:txBody>
      </p:sp>
      <p:sp>
        <p:nvSpPr>
          <p:cNvPr id="5" name="Téglalap 4"/>
          <p:cNvSpPr/>
          <p:nvPr/>
        </p:nvSpPr>
        <p:spPr>
          <a:xfrm>
            <a:off x="695400" y="1196753"/>
            <a:ext cx="10801200" cy="1077026"/>
          </a:xfrm>
          <a:prstGeom prst="rect">
            <a:avLst/>
          </a:prstGeom>
          <a:ln>
            <a:solidFill>
              <a:schemeClr val="tx1"/>
            </a:solidFill>
          </a:ln>
        </p:spPr>
        <p:txBody>
          <a:bodyPr wrap="square">
            <a:spAutoFit/>
          </a:bodyPr>
          <a:lstStyle/>
          <a:p>
            <a:r>
              <a:rPr lang="en-US" sz="2133" b="1" dirty="0" err="1">
                <a:latin typeface="Courier New" panose="02070309020205020404" pitchFamily="49" charset="0"/>
                <a:cs typeface="Courier New" panose="02070309020205020404" pitchFamily="49" charset="0"/>
              </a:rPr>
              <a:t>f</a:t>
            </a:r>
            <a:r>
              <a:rPr lang="hu-HU" sz="2133" b="1" dirty="0" err="1">
                <a:latin typeface="Courier New" panose="02070309020205020404" pitchFamily="49" charset="0"/>
                <a:cs typeface="Courier New" panose="02070309020205020404" pitchFamily="49" charset="0"/>
              </a:rPr>
              <a:t>loat</a:t>
            </a:r>
            <a:r>
              <a:rPr lang="hu-HU" sz="2133" b="1" dirty="0">
                <a:latin typeface="Courier New" panose="02070309020205020404" pitchFamily="49" charset="0"/>
                <a:cs typeface="Courier New" panose="02070309020205020404" pitchFamily="49" charset="0"/>
              </a:rPr>
              <a:t> F</a:t>
            </a:r>
            <a:r>
              <a:rPr lang="en-US" sz="2133" b="1" dirty="0">
                <a:latin typeface="Courier New" panose="02070309020205020404" pitchFamily="49" charset="0"/>
                <a:cs typeface="Courier New" panose="02070309020205020404" pitchFamily="49" charset="0"/>
              </a:rPr>
              <a:t>, </a:t>
            </a:r>
            <a:r>
              <a:rPr lang="hu-HU" sz="2133" b="1" dirty="0">
                <a:latin typeface="Courier New" panose="02070309020205020404" pitchFamily="49" charset="0"/>
                <a:cs typeface="Courier New" panose="02070309020205020404" pitchFamily="49" charset="0"/>
              </a:rPr>
              <a:t>x, y</a:t>
            </a:r>
            <a:r>
              <a:rPr lang="en-US" sz="2133" b="1" dirty="0">
                <a:latin typeface="Courier New" panose="02070309020205020404" pitchFamily="49" charset="0"/>
                <a:cs typeface="Courier New" panose="02070309020205020404" pitchFamily="49" charset="0"/>
              </a:rPr>
              <a:t>, a;</a:t>
            </a:r>
          </a:p>
          <a:p>
            <a:r>
              <a:rPr lang="en-US" sz="2133" b="1" dirty="0">
                <a:latin typeface="Courier New" panose="02070309020205020404" pitchFamily="49" charset="0"/>
                <a:cs typeface="Courier New" panose="02070309020205020404" pitchFamily="49" charset="0"/>
              </a:rPr>
              <a:t>…</a:t>
            </a:r>
            <a:endParaRPr lang="hu-HU" sz="2133"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F </a:t>
            </a:r>
            <a:r>
              <a:rPr lang="en-US" sz="2133" b="1" dirty="0">
                <a:latin typeface="Courier New" panose="02070309020205020404" pitchFamily="49" charset="0"/>
                <a:cs typeface="Courier New" panose="02070309020205020404" pitchFamily="49" charset="0"/>
              </a:rPr>
              <a:t>= 3 * </a:t>
            </a:r>
            <a:r>
              <a:rPr lang="hu-HU" sz="2133" b="1" dirty="0">
                <a:latin typeface="Courier New" panose="02070309020205020404" pitchFamily="49" charset="0"/>
                <a:cs typeface="Courier New" panose="02070309020205020404" pitchFamily="49" charset="0"/>
              </a:rPr>
              <a:t>t</a:t>
            </a:r>
            <a:r>
              <a:rPr lang="en-US" sz="2133" b="1" dirty="0">
                <a:latin typeface="Courier New" panose="02070309020205020404" pitchFamily="49" charset="0"/>
                <a:cs typeface="Courier New" panose="02070309020205020404" pitchFamily="49" charset="0"/>
              </a:rPr>
              <a:t> + a * sin(</a:t>
            </a:r>
            <a:r>
              <a:rPr lang="hu-HU" sz="2133" b="1" dirty="0">
                <a:latin typeface="Courier New" panose="02070309020205020404" pitchFamily="49" charset="0"/>
                <a:cs typeface="Courier New" panose="02070309020205020404" pitchFamily="49" charset="0"/>
              </a:rPr>
              <a:t>t</a:t>
            </a:r>
            <a:r>
              <a:rPr lang="en-US" sz="2133" b="1" dirty="0">
                <a:latin typeface="Courier New" panose="02070309020205020404" pitchFamily="49" charset="0"/>
                <a:cs typeface="Courier New" panose="02070309020205020404" pitchFamily="49" charset="0"/>
              </a:rPr>
              <a:t>) + cos(y * log(</a:t>
            </a:r>
            <a:r>
              <a:rPr lang="hu-HU" sz="2133" b="1" dirty="0">
                <a:latin typeface="Courier New" panose="02070309020205020404" pitchFamily="49" charset="0"/>
                <a:cs typeface="Courier New" panose="02070309020205020404" pitchFamily="49" charset="0"/>
              </a:rPr>
              <a:t>t</a:t>
            </a:r>
            <a:r>
              <a:rPr lang="en-US" sz="2133" b="1" dirty="0">
                <a:latin typeface="Courier New" panose="02070309020205020404" pitchFamily="49" charset="0"/>
                <a:cs typeface="Courier New" panose="02070309020205020404" pitchFamily="49" charset="0"/>
              </a:rPr>
              <a:t>) + 2); </a:t>
            </a:r>
          </a:p>
        </p:txBody>
      </p:sp>
      <p:sp>
        <p:nvSpPr>
          <p:cNvPr id="6" name="Téglalap 5"/>
          <p:cNvSpPr/>
          <p:nvPr/>
        </p:nvSpPr>
        <p:spPr>
          <a:xfrm>
            <a:off x="191345" y="2420888"/>
            <a:ext cx="11857319" cy="4502899"/>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en-US" sz="2133" b="1" dirty="0" err="1">
                <a:latin typeface="Courier New" panose="02070309020205020404" pitchFamily="49" charset="0"/>
                <a:cs typeface="Courier New" panose="02070309020205020404" pitchFamily="49" charset="0"/>
              </a:rPr>
              <a:t>struct</a:t>
            </a:r>
            <a:r>
              <a:rPr lang="en-US"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a:t>
            </a:r>
          </a:p>
          <a:p>
            <a:pPr algn="l"/>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float f, d; // function and derivative values</a:t>
            </a:r>
          </a:p>
          <a:p>
            <a:pPr algn="l"/>
            <a:r>
              <a:rPr lang="hu-HU"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(float f0, float d0 = 0) { f = f0, d = d0; }</a:t>
            </a:r>
          </a:p>
          <a:p>
            <a:pPr algn="l"/>
            <a:r>
              <a:rPr lang="hu-HU" sz="2133" b="1" dirty="0">
                <a:latin typeface="Courier New" panose="02070309020205020404" pitchFamily="49" charset="0"/>
                <a:cs typeface="Courier New" panose="02070309020205020404" pitchFamily="49" charset="0"/>
              </a:rPr>
              <a:t>   …</a:t>
            </a:r>
          </a:p>
          <a:p>
            <a:pPr algn="l"/>
            <a:r>
              <a:rPr lang="en-US" sz="2133" b="1" dirty="0">
                <a:latin typeface="Courier New" panose="02070309020205020404" pitchFamily="49" charset="0"/>
                <a:cs typeface="Courier New" panose="02070309020205020404" pitchFamily="49" charset="0"/>
              </a:rPr>
              <a:t>};</a:t>
            </a:r>
            <a:endParaRPr lang="hu-HU" sz="2133" b="1" dirty="0">
              <a:latin typeface="Courier New" panose="02070309020205020404" pitchFamily="49" charset="0"/>
              <a:cs typeface="Courier New" panose="02070309020205020404" pitchFamily="49" charset="0"/>
            </a:endParaRPr>
          </a:p>
          <a:p>
            <a:pPr algn="l"/>
            <a:endParaRPr lang="en-US" sz="533" b="1" dirty="0">
              <a:latin typeface="Courier New" panose="02070309020205020404" pitchFamily="49" charset="0"/>
              <a:cs typeface="Courier New" panose="02070309020205020404" pitchFamily="49" charset="0"/>
            </a:endParaRPr>
          </a:p>
          <a:p>
            <a:pPr algn="l"/>
            <a:endParaRPr lang="en-US" sz="400" b="1" dirty="0">
              <a:latin typeface="Courier New" panose="02070309020205020404" pitchFamily="49" charset="0"/>
              <a:cs typeface="Courier New" panose="02070309020205020404" pitchFamily="49" charset="0"/>
            </a:endParaRPr>
          </a:p>
          <a:p>
            <a:pPr algn="l"/>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Sin(</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a:t>
            </a:r>
            <a:r>
              <a:rPr lang="hu-HU" sz="2133" b="1" dirty="0">
                <a:latin typeface="Courier New" panose="02070309020205020404" pitchFamily="49" charset="0"/>
                <a:cs typeface="Courier New" panose="02070309020205020404" pitchFamily="49" charset="0"/>
              </a:rPr>
              <a:t>g</a:t>
            </a:r>
            <a:r>
              <a:rPr lang="en-US" sz="2133" b="1" dirty="0">
                <a:latin typeface="Courier New" panose="02070309020205020404" pitchFamily="49" charset="0"/>
                <a:cs typeface="Courier New" panose="02070309020205020404" pitchFamily="49" charset="0"/>
              </a:rPr>
              <a:t>) { return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(sin</a:t>
            </a:r>
            <a:r>
              <a:rPr lang="hu-HU" sz="2133" b="1" dirty="0">
                <a:latin typeface="Courier New" panose="02070309020205020404" pitchFamily="49" charset="0"/>
                <a:cs typeface="Courier New" panose="02070309020205020404" pitchFamily="49" charset="0"/>
              </a:rPr>
              <a:t>f</a:t>
            </a:r>
            <a:r>
              <a:rPr lang="en-US" sz="2133" b="1" dirty="0">
                <a:latin typeface="Courier New" panose="02070309020205020404" pitchFamily="49" charset="0"/>
                <a:cs typeface="Courier New" panose="02070309020205020404" pitchFamily="49" charset="0"/>
              </a:rPr>
              <a:t>(</a:t>
            </a:r>
            <a:r>
              <a:rPr lang="hu-HU" sz="2133" b="1" dirty="0" err="1">
                <a:latin typeface="Courier New" panose="02070309020205020404" pitchFamily="49" charset="0"/>
                <a:cs typeface="Courier New" panose="02070309020205020404" pitchFamily="49" charset="0"/>
              </a:rPr>
              <a:t>g.f</a:t>
            </a:r>
            <a:r>
              <a:rPr lang="en-US" sz="2133" b="1" dirty="0">
                <a:latin typeface="Courier New" panose="02070309020205020404" pitchFamily="49" charset="0"/>
                <a:cs typeface="Courier New" panose="02070309020205020404" pitchFamily="49" charset="0"/>
              </a:rPr>
              <a:t>), cos</a:t>
            </a:r>
            <a:r>
              <a:rPr lang="hu-HU" sz="2133" b="1" dirty="0">
                <a:latin typeface="Courier New" panose="02070309020205020404" pitchFamily="49" charset="0"/>
                <a:cs typeface="Courier New" panose="02070309020205020404" pitchFamily="49" charset="0"/>
              </a:rPr>
              <a:t>f</a:t>
            </a:r>
            <a:r>
              <a:rPr lang="en-US" sz="2133" b="1" dirty="0">
                <a:latin typeface="Courier New" panose="02070309020205020404" pitchFamily="49" charset="0"/>
                <a:cs typeface="Courier New" panose="02070309020205020404" pitchFamily="49" charset="0"/>
              </a:rPr>
              <a:t>(</a:t>
            </a:r>
            <a:r>
              <a:rPr lang="hu-HU" sz="2133" b="1" dirty="0" err="1">
                <a:latin typeface="Courier New" panose="02070309020205020404" pitchFamily="49" charset="0"/>
                <a:cs typeface="Courier New" panose="02070309020205020404" pitchFamily="49" charset="0"/>
              </a:rPr>
              <a:t>g.f</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g.d</a:t>
            </a:r>
            <a:r>
              <a:rPr lang="en-US" sz="2133" b="1" dirty="0">
                <a:latin typeface="Courier New" panose="02070309020205020404" pitchFamily="49" charset="0"/>
                <a:cs typeface="Courier New" panose="02070309020205020404" pitchFamily="49" charset="0"/>
              </a:rPr>
              <a:t>); }</a:t>
            </a:r>
            <a:r>
              <a:rPr lang="hu-HU" sz="2133" b="1" dirty="0">
                <a:latin typeface="Courier New" panose="02070309020205020404" pitchFamily="49" charset="0"/>
                <a:cs typeface="Courier New" panose="02070309020205020404" pitchFamily="49" charset="0"/>
              </a:rPr>
              <a:t> </a:t>
            </a:r>
          </a:p>
          <a:p>
            <a:pPr algn="l"/>
            <a:r>
              <a:rPr lang="hu-HU" sz="2133" b="1" dirty="0" err="1">
                <a:latin typeface="Courier New" panose="02070309020205020404" pitchFamily="49" charset="0"/>
                <a:cs typeface="Courier New" panose="02070309020205020404" pitchFamily="49" charset="0"/>
              </a:rPr>
              <a:t>Dnum</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Cos(</a:t>
            </a:r>
            <a:r>
              <a:rPr lang="hu-HU" sz="2133" b="1" dirty="0" err="1">
                <a:latin typeface="Courier New" panose="02070309020205020404" pitchFamily="49" charset="0"/>
                <a:cs typeface="Courier New" panose="02070309020205020404" pitchFamily="49" charset="0"/>
              </a:rPr>
              <a:t>Dnum</a:t>
            </a:r>
            <a:r>
              <a:rPr lang="hu-HU" sz="2133" b="1" dirty="0">
                <a:latin typeface="Courier New" panose="02070309020205020404" pitchFamily="49" charset="0"/>
                <a:cs typeface="Courier New" panose="02070309020205020404" pitchFamily="49" charset="0"/>
              </a:rPr>
              <a:t> g</a:t>
            </a:r>
            <a:r>
              <a:rPr lang="en-US" sz="2133" b="1" dirty="0">
                <a:latin typeface="Courier New" panose="02070309020205020404" pitchFamily="49" charset="0"/>
                <a:cs typeface="Courier New" panose="02070309020205020404" pitchFamily="49" charset="0"/>
              </a:rPr>
              <a:t>) { return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(cos</a:t>
            </a:r>
            <a:r>
              <a:rPr lang="hu-HU" sz="2133" b="1" dirty="0">
                <a:latin typeface="Courier New" panose="02070309020205020404" pitchFamily="49" charset="0"/>
                <a:cs typeface="Courier New" panose="02070309020205020404" pitchFamily="49" charset="0"/>
              </a:rPr>
              <a:t>f</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g.f</a:t>
            </a:r>
            <a:r>
              <a:rPr lang="en-US" sz="2133" b="1" dirty="0">
                <a:latin typeface="Courier New" panose="02070309020205020404" pitchFamily="49" charset="0"/>
                <a:cs typeface="Courier New" panose="02070309020205020404" pitchFamily="49" charset="0"/>
              </a:rPr>
              <a:t>), -sin</a:t>
            </a:r>
            <a:r>
              <a:rPr lang="hu-HU" sz="2133" b="1" dirty="0">
                <a:latin typeface="Courier New" panose="02070309020205020404" pitchFamily="49" charset="0"/>
                <a:cs typeface="Courier New" panose="02070309020205020404" pitchFamily="49" charset="0"/>
              </a:rPr>
              <a:t>f</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g.f</a:t>
            </a:r>
            <a:r>
              <a:rPr lang="en-US" sz="2133" b="1" dirty="0">
                <a:latin typeface="Courier New" panose="02070309020205020404" pitchFamily="49" charset="0"/>
                <a:cs typeface="Courier New" panose="02070309020205020404" pitchFamily="49" charset="0"/>
              </a:rPr>
              <a:t>) * </a:t>
            </a:r>
            <a:r>
              <a:rPr lang="en-US" sz="2133" b="1" dirty="0" err="1">
                <a:latin typeface="Courier New" panose="02070309020205020404" pitchFamily="49" charset="0"/>
                <a:cs typeface="Courier New" panose="02070309020205020404" pitchFamily="49" charset="0"/>
              </a:rPr>
              <a:t>g.d</a:t>
            </a:r>
            <a:r>
              <a:rPr lang="en-US" sz="2133" b="1" dirty="0">
                <a:latin typeface="Courier New" panose="02070309020205020404" pitchFamily="49" charset="0"/>
                <a:cs typeface="Courier New" panose="02070309020205020404" pitchFamily="49" charset="0"/>
              </a:rPr>
              <a:t>); } </a:t>
            </a:r>
            <a:endParaRPr lang="hu-HU" sz="2133" b="1" dirty="0">
              <a:latin typeface="Courier New" panose="02070309020205020404" pitchFamily="49" charset="0"/>
              <a:cs typeface="Courier New" panose="02070309020205020404" pitchFamily="49" charset="0"/>
            </a:endParaRPr>
          </a:p>
          <a:p>
            <a:pPr algn="l"/>
            <a:r>
              <a:rPr lang="hu-HU" sz="2133" b="1" dirty="0" err="1">
                <a:latin typeface="Courier New" panose="02070309020205020404" pitchFamily="49" charset="0"/>
                <a:cs typeface="Courier New" panose="02070309020205020404" pitchFamily="49" charset="0"/>
              </a:rPr>
              <a:t>Dnum</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Tan(</a:t>
            </a:r>
            <a:r>
              <a:rPr lang="hu-HU" sz="2133" b="1" dirty="0" err="1">
                <a:latin typeface="Courier New" panose="02070309020205020404" pitchFamily="49" charset="0"/>
                <a:cs typeface="Courier New" panose="02070309020205020404" pitchFamily="49" charset="0"/>
              </a:rPr>
              <a:t>Dnum</a:t>
            </a:r>
            <a:r>
              <a:rPr lang="hu-HU" sz="2133" b="1" dirty="0">
                <a:latin typeface="Courier New" panose="02070309020205020404" pitchFamily="49" charset="0"/>
                <a:cs typeface="Courier New" panose="02070309020205020404" pitchFamily="49" charset="0"/>
              </a:rPr>
              <a:t> g</a:t>
            </a:r>
            <a:r>
              <a:rPr lang="en-US" sz="2133" b="1" dirty="0">
                <a:latin typeface="Courier New" panose="02070309020205020404" pitchFamily="49" charset="0"/>
                <a:cs typeface="Courier New" panose="02070309020205020404" pitchFamily="49" charset="0"/>
              </a:rPr>
              <a:t>) { return Sin(g)/Cos(g); } </a:t>
            </a:r>
          </a:p>
          <a:p>
            <a:pPr algn="l"/>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Log(</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g) { return </a:t>
            </a:r>
            <a:r>
              <a:rPr lang="hu-HU" sz="2133" b="1" dirty="0" err="1">
                <a:latin typeface="Courier New" panose="02070309020205020404" pitchFamily="49" charset="0"/>
                <a:cs typeface="Courier New" panose="02070309020205020404" pitchFamily="49" charset="0"/>
              </a:rPr>
              <a:t>Dnum</a:t>
            </a:r>
            <a:r>
              <a:rPr lang="hu-HU" sz="2133" b="1" dirty="0">
                <a:latin typeface="Courier New" panose="02070309020205020404" pitchFamily="49" charset="0"/>
                <a:cs typeface="Courier New" panose="02070309020205020404" pitchFamily="49" charset="0"/>
              </a:rPr>
              <a:t>(log</a:t>
            </a:r>
            <a:r>
              <a:rPr lang="en-US" sz="2133" b="1" dirty="0">
                <a:latin typeface="Courier New" panose="02070309020205020404" pitchFamily="49" charset="0"/>
                <a:cs typeface="Courier New" panose="02070309020205020404" pitchFamily="49" charset="0"/>
              </a:rPr>
              <a:t>f</a:t>
            </a:r>
            <a:r>
              <a:rPr lang="hu-HU" sz="2133" b="1" dirty="0">
                <a:latin typeface="Courier New" panose="02070309020205020404" pitchFamily="49" charset="0"/>
                <a:cs typeface="Courier New" panose="02070309020205020404" pitchFamily="49" charset="0"/>
              </a:rPr>
              <a:t>(</a:t>
            </a:r>
            <a:r>
              <a:rPr lang="hu-HU" sz="2133" b="1" dirty="0" err="1">
                <a:latin typeface="Courier New" panose="02070309020205020404" pitchFamily="49" charset="0"/>
                <a:cs typeface="Courier New" panose="02070309020205020404" pitchFamily="49" charset="0"/>
              </a:rPr>
              <a:t>g.f</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1/</a:t>
            </a:r>
            <a:r>
              <a:rPr lang="en-US" sz="2133" b="1" dirty="0" err="1">
                <a:latin typeface="Courier New" panose="02070309020205020404" pitchFamily="49" charset="0"/>
                <a:cs typeface="Courier New" panose="02070309020205020404" pitchFamily="49" charset="0"/>
              </a:rPr>
              <a:t>g.f</a:t>
            </a:r>
            <a:r>
              <a:rPr lang="en-US" sz="2133" b="1" dirty="0">
                <a:latin typeface="Courier New" panose="02070309020205020404" pitchFamily="49" charset="0"/>
                <a:cs typeface="Courier New" panose="02070309020205020404" pitchFamily="49" charset="0"/>
              </a:rPr>
              <a:t> * </a:t>
            </a:r>
            <a:r>
              <a:rPr lang="en-US" sz="2133" b="1" dirty="0" err="1">
                <a:latin typeface="Courier New" panose="02070309020205020404" pitchFamily="49" charset="0"/>
                <a:cs typeface="Courier New" panose="02070309020205020404" pitchFamily="49" charset="0"/>
              </a:rPr>
              <a:t>g.d</a:t>
            </a:r>
            <a:r>
              <a:rPr lang="en-US" sz="2133" b="1" dirty="0">
                <a:latin typeface="Courier New" panose="02070309020205020404" pitchFamily="49" charset="0"/>
                <a:cs typeface="Courier New" panose="02070309020205020404" pitchFamily="49" charset="0"/>
              </a:rPr>
              <a:t>); }</a:t>
            </a:r>
          </a:p>
          <a:p>
            <a:pPr algn="l"/>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Exp</a:t>
            </a:r>
            <a:r>
              <a:rPr lang="en-US" sz="2133" b="1" dirty="0">
                <a:latin typeface="Courier New" panose="02070309020205020404" pitchFamily="49" charset="0"/>
                <a:cs typeface="Courier New" panose="02070309020205020404" pitchFamily="49" charset="0"/>
              </a:rPr>
              <a:t>(</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g) { return </a:t>
            </a:r>
            <a:r>
              <a:rPr lang="hu-HU" sz="2133" b="1" dirty="0" err="1">
                <a:latin typeface="Courier New" panose="02070309020205020404" pitchFamily="49" charset="0"/>
                <a:cs typeface="Courier New" panose="02070309020205020404" pitchFamily="49" charset="0"/>
              </a:rPr>
              <a:t>Dnum</a:t>
            </a:r>
            <a:r>
              <a:rPr lang="hu-HU"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expf</a:t>
            </a:r>
            <a:r>
              <a:rPr lang="hu-HU" sz="2133" b="1" dirty="0">
                <a:latin typeface="Courier New" panose="02070309020205020404" pitchFamily="49" charset="0"/>
                <a:cs typeface="Courier New" panose="02070309020205020404" pitchFamily="49" charset="0"/>
              </a:rPr>
              <a:t>(</a:t>
            </a:r>
            <a:r>
              <a:rPr lang="hu-HU" sz="2133" b="1" dirty="0" err="1">
                <a:latin typeface="Courier New" panose="02070309020205020404" pitchFamily="49" charset="0"/>
                <a:cs typeface="Courier New" panose="02070309020205020404" pitchFamily="49" charset="0"/>
              </a:rPr>
              <a:t>g.f</a:t>
            </a:r>
            <a:r>
              <a:rPr lang="hu-HU"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expf</a:t>
            </a:r>
            <a:r>
              <a:rPr lang="hu-HU" sz="2133" b="1" dirty="0">
                <a:latin typeface="Courier New" panose="02070309020205020404" pitchFamily="49" charset="0"/>
                <a:cs typeface="Courier New" panose="02070309020205020404" pitchFamily="49" charset="0"/>
              </a:rPr>
              <a:t>(</a:t>
            </a:r>
            <a:r>
              <a:rPr lang="hu-HU" sz="2133" b="1" dirty="0" err="1">
                <a:latin typeface="Courier New" panose="02070309020205020404" pitchFamily="49" charset="0"/>
                <a:cs typeface="Courier New" panose="02070309020205020404" pitchFamily="49" charset="0"/>
              </a:rPr>
              <a:t>g.f</a:t>
            </a:r>
            <a:r>
              <a:rPr lang="hu-HU" sz="2133" b="1" dirty="0">
                <a:latin typeface="Courier New" panose="02070309020205020404" pitchFamily="49" charset="0"/>
                <a:cs typeface="Courier New" panose="02070309020205020404" pitchFamily="49" charset="0"/>
              </a:rPr>
              <a:t>)</a:t>
            </a:r>
            <a:r>
              <a:rPr lang="en-US" sz="2133" b="1" dirty="0">
                <a:latin typeface="Courier New" panose="02070309020205020404" pitchFamily="49" charset="0"/>
                <a:cs typeface="Courier New" panose="02070309020205020404" pitchFamily="49" charset="0"/>
              </a:rPr>
              <a:t> * </a:t>
            </a:r>
            <a:r>
              <a:rPr lang="en-US" sz="2133" b="1" dirty="0" err="1">
                <a:latin typeface="Courier New" panose="02070309020205020404" pitchFamily="49" charset="0"/>
                <a:cs typeface="Courier New" panose="02070309020205020404" pitchFamily="49" charset="0"/>
              </a:rPr>
              <a:t>g.d</a:t>
            </a:r>
            <a:r>
              <a:rPr lang="en-US" sz="2133" b="1" dirty="0">
                <a:latin typeface="Courier New" panose="02070309020205020404" pitchFamily="49" charset="0"/>
                <a:cs typeface="Courier New" panose="02070309020205020404" pitchFamily="49" charset="0"/>
              </a:rPr>
              <a:t>); }</a:t>
            </a:r>
            <a:endParaRPr lang="hu-HU" sz="2133" b="1" dirty="0">
              <a:latin typeface="Courier New" panose="02070309020205020404" pitchFamily="49" charset="0"/>
              <a:cs typeface="Courier New" panose="02070309020205020404" pitchFamily="49" charset="0"/>
            </a:endParaRPr>
          </a:p>
          <a:p>
            <a:pPr algn="l"/>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Pow</a:t>
            </a:r>
            <a:r>
              <a:rPr lang="en-US" sz="2133" b="1" dirty="0">
                <a:latin typeface="Courier New" panose="02070309020205020404" pitchFamily="49" charset="0"/>
                <a:cs typeface="Courier New" panose="02070309020205020404" pitchFamily="49" charset="0"/>
              </a:rPr>
              <a:t>(</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g</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float </a:t>
            </a:r>
            <a:r>
              <a:rPr lang="hu-HU" sz="2133" b="1" dirty="0">
                <a:latin typeface="Courier New" panose="02070309020205020404" pitchFamily="49" charset="0"/>
                <a:cs typeface="Courier New" panose="02070309020205020404" pitchFamily="49" charset="0"/>
              </a:rPr>
              <a:t>n</a:t>
            </a:r>
            <a:r>
              <a:rPr lang="en-US" sz="2133" b="1" dirty="0">
                <a:latin typeface="Courier New" panose="02070309020205020404" pitchFamily="49" charset="0"/>
                <a:cs typeface="Courier New" panose="02070309020205020404" pitchFamily="49" charset="0"/>
              </a:rPr>
              <a:t>) { </a:t>
            </a:r>
            <a:endParaRPr lang="hu-HU" sz="2133"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return</a:t>
            </a:r>
            <a:r>
              <a:rPr lang="hu-HU"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hu-HU" sz="2133" b="1" dirty="0">
                <a:latin typeface="Courier New" panose="02070309020205020404" pitchFamily="49" charset="0"/>
                <a:cs typeface="Courier New" panose="02070309020205020404" pitchFamily="49" charset="0"/>
              </a:rPr>
              <a:t>(</a:t>
            </a:r>
            <a:r>
              <a:rPr lang="pt-BR" sz="2133" b="1" dirty="0">
                <a:latin typeface="Courier New" panose="02070309020205020404" pitchFamily="49" charset="0"/>
                <a:cs typeface="Courier New" panose="02070309020205020404" pitchFamily="49" charset="0"/>
              </a:rPr>
              <a:t>powf(g.f, n), n * powf(g.f, n - 1) * g.d)</a:t>
            </a:r>
            <a:r>
              <a:rPr lang="en-US" sz="2133" b="1" dirty="0">
                <a:latin typeface="Courier New" panose="02070309020205020404" pitchFamily="49" charset="0"/>
                <a:cs typeface="Courier New" panose="02070309020205020404" pitchFamily="49" charset="0"/>
              </a:rPr>
              <a:t>;</a:t>
            </a:r>
            <a:endParaRPr lang="pt-BR" sz="2133" b="1" dirty="0">
              <a:latin typeface="Courier New" panose="02070309020205020404" pitchFamily="49" charset="0"/>
              <a:cs typeface="Courier New" panose="02070309020205020404" pitchFamily="49" charset="0"/>
            </a:endParaRPr>
          </a:p>
          <a:p>
            <a:pPr algn="l"/>
            <a:r>
              <a:rPr lang="en-US" sz="2133" b="1" dirty="0">
                <a:latin typeface="Courier New" panose="02070309020205020404" pitchFamily="49" charset="0"/>
                <a:cs typeface="Courier New" panose="02070309020205020404" pitchFamily="49" charset="0"/>
              </a:rPr>
              <a:t>}</a:t>
            </a:r>
            <a:endParaRPr lang="hu-HU" sz="2133" b="1"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8" name="Téglalap feliratnak 7"/>
              <p:cNvSpPr/>
              <p:nvPr/>
            </p:nvSpPr>
            <p:spPr>
              <a:xfrm>
                <a:off x="6960096" y="872717"/>
                <a:ext cx="4320480" cy="831867"/>
              </a:xfrm>
              <a:prstGeom prst="wedgeRectCallout">
                <a:avLst>
                  <a:gd name="adj1" fmla="val -55300"/>
                  <a:gd name="adj2" fmla="val 7096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f>
                        <m:fPr>
                          <m:ctrlPr>
                            <a:rPr lang="en-US" sz="2667" i="1">
                              <a:solidFill>
                                <a:schemeClr val="tx1"/>
                              </a:solidFill>
                              <a:latin typeface="Cambria Math"/>
                            </a:rPr>
                          </m:ctrlPr>
                        </m:fPr>
                        <m:num>
                          <m:r>
                            <m:rPr>
                              <m:sty m:val="p"/>
                            </m:rPr>
                            <a:rPr lang="hu-HU" sz="2667">
                              <a:solidFill>
                                <a:schemeClr val="tx1"/>
                              </a:solidFill>
                              <a:latin typeface="Cambria Math"/>
                            </a:rPr>
                            <m:t>d</m:t>
                          </m:r>
                          <m:r>
                            <a:rPr lang="hu-HU" sz="2667" i="1">
                              <a:solidFill>
                                <a:schemeClr val="tx1"/>
                              </a:solidFill>
                              <a:latin typeface="Cambria Math"/>
                            </a:rPr>
                            <m:t>𝑓</m:t>
                          </m:r>
                          <m:r>
                            <a:rPr lang="hu-HU" sz="2667" i="1">
                              <a:solidFill>
                                <a:schemeClr val="tx1"/>
                              </a:solidFill>
                              <a:latin typeface="Cambria Math"/>
                            </a:rPr>
                            <m:t>(</m:t>
                          </m:r>
                          <m:r>
                            <a:rPr lang="hu-HU" sz="2667" i="1">
                              <a:solidFill>
                                <a:schemeClr val="tx1"/>
                              </a:solidFill>
                              <a:latin typeface="Cambria Math"/>
                            </a:rPr>
                            <m:t>𝑔</m:t>
                          </m:r>
                          <m:d>
                            <m:dPr>
                              <m:ctrlPr>
                                <a:rPr lang="hu-HU" sz="2667" i="1">
                                  <a:solidFill>
                                    <a:schemeClr val="tx1"/>
                                  </a:solidFill>
                                  <a:latin typeface="Cambria Math"/>
                                </a:rPr>
                              </m:ctrlPr>
                            </m:dPr>
                            <m:e>
                              <m:r>
                                <a:rPr lang="hu-HU" sz="2667" i="1">
                                  <a:solidFill>
                                    <a:schemeClr val="tx1"/>
                                  </a:solidFill>
                                  <a:latin typeface="Cambria Math"/>
                                </a:rPr>
                                <m:t>𝑡</m:t>
                              </m:r>
                            </m:e>
                          </m:d>
                          <m:r>
                            <a:rPr lang="hu-HU" sz="2667" i="1">
                              <a:solidFill>
                                <a:schemeClr val="tx1"/>
                              </a:solidFill>
                              <a:latin typeface="Cambria Math"/>
                            </a:rPr>
                            <m:t>)</m:t>
                          </m:r>
                        </m:num>
                        <m:den>
                          <m:r>
                            <m:rPr>
                              <m:sty m:val="p"/>
                            </m:rPr>
                            <a:rPr lang="hu-HU" sz="2667">
                              <a:solidFill>
                                <a:schemeClr val="tx1"/>
                              </a:solidFill>
                              <a:latin typeface="Cambria Math"/>
                            </a:rPr>
                            <m:t>d</m:t>
                          </m:r>
                          <m:r>
                            <a:rPr lang="hu-HU" sz="2667" i="1">
                              <a:solidFill>
                                <a:schemeClr val="tx1"/>
                              </a:solidFill>
                              <a:latin typeface="Cambria Math"/>
                            </a:rPr>
                            <m:t>𝑡</m:t>
                          </m:r>
                        </m:den>
                      </m:f>
                      <m:r>
                        <a:rPr lang="en-US" sz="2667" i="1">
                          <a:solidFill>
                            <a:schemeClr val="tx1"/>
                          </a:solidFill>
                          <a:latin typeface="Cambria Math"/>
                        </a:rPr>
                        <m:t>=</m:t>
                      </m:r>
                      <m:f>
                        <m:fPr>
                          <m:ctrlPr>
                            <a:rPr lang="en-US" sz="2667" i="1">
                              <a:solidFill>
                                <a:schemeClr val="tx1"/>
                              </a:solidFill>
                              <a:latin typeface="Cambria Math"/>
                            </a:rPr>
                          </m:ctrlPr>
                        </m:fPr>
                        <m:num>
                          <m:r>
                            <m:rPr>
                              <m:sty m:val="p"/>
                            </m:rPr>
                            <a:rPr lang="hu-HU" sz="2667">
                              <a:solidFill>
                                <a:schemeClr val="tx1"/>
                              </a:solidFill>
                              <a:latin typeface="Cambria Math"/>
                            </a:rPr>
                            <m:t>d</m:t>
                          </m:r>
                          <m:r>
                            <a:rPr lang="hu-HU" sz="2667" i="1">
                              <a:solidFill>
                                <a:schemeClr val="tx1"/>
                              </a:solidFill>
                              <a:latin typeface="Cambria Math"/>
                            </a:rPr>
                            <m:t>𝑓</m:t>
                          </m:r>
                        </m:num>
                        <m:den>
                          <m:r>
                            <m:rPr>
                              <m:sty m:val="p"/>
                            </m:rPr>
                            <a:rPr lang="hu-HU" sz="2667">
                              <a:solidFill>
                                <a:schemeClr val="tx1"/>
                              </a:solidFill>
                              <a:latin typeface="Cambria Math"/>
                            </a:rPr>
                            <m:t>d</m:t>
                          </m:r>
                          <m:r>
                            <a:rPr lang="en-US" sz="2667" i="1">
                              <a:solidFill>
                                <a:schemeClr val="tx1"/>
                              </a:solidFill>
                              <a:latin typeface="Cambria Math"/>
                            </a:rPr>
                            <m:t>𝑔</m:t>
                          </m:r>
                        </m:den>
                      </m:f>
                      <m:r>
                        <a:rPr lang="hu-HU" sz="2667" i="1">
                          <a:solidFill>
                            <a:schemeClr val="tx1"/>
                          </a:solidFill>
                          <a:latin typeface="Cambria Math"/>
                          <a:ea typeface="Cambria Math"/>
                        </a:rPr>
                        <m:t>∙</m:t>
                      </m:r>
                      <m:f>
                        <m:fPr>
                          <m:ctrlPr>
                            <a:rPr lang="en-US" sz="2667" i="1">
                              <a:solidFill>
                                <a:schemeClr val="tx1"/>
                              </a:solidFill>
                              <a:latin typeface="Cambria Math"/>
                            </a:rPr>
                          </m:ctrlPr>
                        </m:fPr>
                        <m:num>
                          <m:r>
                            <m:rPr>
                              <m:sty m:val="p"/>
                            </m:rPr>
                            <a:rPr lang="hu-HU" sz="2667">
                              <a:solidFill>
                                <a:schemeClr val="tx1"/>
                              </a:solidFill>
                              <a:latin typeface="Cambria Math"/>
                            </a:rPr>
                            <m:t>d</m:t>
                          </m:r>
                          <m:r>
                            <a:rPr lang="en-US" sz="2667" i="1">
                              <a:solidFill>
                                <a:schemeClr val="tx1"/>
                              </a:solidFill>
                              <a:latin typeface="Cambria Math"/>
                            </a:rPr>
                            <m:t>𝑔</m:t>
                          </m:r>
                        </m:num>
                        <m:den>
                          <m:r>
                            <m:rPr>
                              <m:sty m:val="p"/>
                            </m:rPr>
                            <a:rPr lang="hu-HU" sz="2667">
                              <a:solidFill>
                                <a:schemeClr val="tx1"/>
                              </a:solidFill>
                              <a:latin typeface="Cambria Math"/>
                            </a:rPr>
                            <m:t>d</m:t>
                          </m:r>
                          <m:r>
                            <a:rPr lang="en-US" sz="2667" i="1">
                              <a:solidFill>
                                <a:schemeClr val="tx1"/>
                              </a:solidFill>
                              <a:latin typeface="Cambria Math"/>
                            </a:rPr>
                            <m:t>𝑡</m:t>
                          </m:r>
                        </m:den>
                      </m:f>
                    </m:oMath>
                  </m:oMathPara>
                </a14:m>
                <a:endParaRPr lang="en-US" sz="2667" dirty="0">
                  <a:solidFill>
                    <a:schemeClr val="tx1"/>
                  </a:solidFill>
                </a:endParaRPr>
              </a:p>
            </p:txBody>
          </p:sp>
        </mc:Choice>
        <mc:Fallback xmlns="">
          <p:sp>
            <p:nvSpPr>
              <p:cNvPr id="8" name="Téglalap feliratnak 7"/>
              <p:cNvSpPr>
                <a:spLocks noRot="1" noChangeAspect="1" noMove="1" noResize="1" noEditPoints="1" noAdjustHandles="1" noChangeArrowheads="1" noChangeShapeType="1" noTextEdit="1"/>
              </p:cNvSpPr>
              <p:nvPr/>
            </p:nvSpPr>
            <p:spPr>
              <a:xfrm>
                <a:off x="6960096" y="872717"/>
                <a:ext cx="4320480" cy="831867"/>
              </a:xfrm>
              <a:prstGeom prst="wedgeRectCallout">
                <a:avLst>
                  <a:gd name="adj1" fmla="val -55300"/>
                  <a:gd name="adj2" fmla="val 70964"/>
                </a:avLst>
              </a:prstGeom>
              <a:blipFill>
                <a:blip r:embed="rId3"/>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1861138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589128" y="0"/>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5867" dirty="0">
                <a:solidFill>
                  <a:srgbClr val="FF0000"/>
                </a:solidFill>
              </a:rPr>
              <a:t>T</a:t>
            </a:r>
            <a:r>
              <a:rPr lang="hu-HU" sz="5867" dirty="0" err="1">
                <a:solidFill>
                  <a:srgbClr val="FF0000"/>
                </a:solidFill>
              </a:rPr>
              <a:t>öbbváltozós</a:t>
            </a:r>
            <a:r>
              <a:rPr lang="hu-HU" sz="5867" dirty="0">
                <a:solidFill>
                  <a:srgbClr val="FF0000"/>
                </a:solidFill>
              </a:rPr>
              <a:t> függvények</a:t>
            </a:r>
            <a:endParaRPr lang="en-US" sz="5867" dirty="0">
              <a:solidFill>
                <a:srgbClr val="FF0000"/>
              </a:solidFill>
            </a:endParaRPr>
          </a:p>
        </p:txBody>
      </p:sp>
      <p:sp>
        <p:nvSpPr>
          <p:cNvPr id="5" name="Téglalap 4"/>
          <p:cNvSpPr/>
          <p:nvPr/>
        </p:nvSpPr>
        <p:spPr>
          <a:xfrm>
            <a:off x="0" y="1123774"/>
            <a:ext cx="12192000" cy="3867084"/>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en-US" sz="2133" b="1" dirty="0">
                <a:solidFill>
                  <a:srgbClr val="FF0000"/>
                </a:solidFill>
                <a:latin typeface="Courier New" panose="02070309020205020404" pitchFamily="49" charset="0"/>
                <a:cs typeface="Courier New" panose="02070309020205020404" pitchFamily="49" charset="0"/>
              </a:rPr>
              <a:t>template&lt;class T&gt; </a:t>
            </a:r>
            <a:r>
              <a:rPr lang="en-US" sz="2133" b="1" dirty="0" err="1">
                <a:latin typeface="Courier New" panose="02070309020205020404" pitchFamily="49" charset="0"/>
                <a:cs typeface="Courier New" panose="02070309020205020404" pitchFamily="49" charset="0"/>
              </a:rPr>
              <a:t>struct</a:t>
            </a:r>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a:t>
            </a:r>
          </a:p>
          <a:p>
            <a:pPr algn="l"/>
            <a:r>
              <a:rPr lang="en-US" sz="2133" b="1" dirty="0">
                <a:latin typeface="Courier New" panose="02070309020205020404" pitchFamily="49" charset="0"/>
                <a:cs typeface="Courier New" panose="02070309020205020404" pitchFamily="49" charset="0"/>
              </a:rPr>
              <a:t>   float f; // function value</a:t>
            </a:r>
          </a:p>
          <a:p>
            <a:pPr algn="l"/>
            <a:r>
              <a:rPr lang="en-US" sz="2133" b="1" dirty="0">
                <a:latin typeface="Courier New" panose="02070309020205020404" pitchFamily="49" charset="0"/>
                <a:cs typeface="Courier New" panose="02070309020205020404" pitchFamily="49" charset="0"/>
              </a:rPr>
              <a:t>   </a:t>
            </a:r>
            <a:r>
              <a:rPr lang="en-US" sz="2133" b="1" dirty="0">
                <a:solidFill>
                  <a:srgbClr val="FF0000"/>
                </a:solidFill>
                <a:latin typeface="Courier New" panose="02070309020205020404" pitchFamily="49" charset="0"/>
                <a:cs typeface="Courier New" panose="02070309020205020404" pitchFamily="49" charset="0"/>
              </a:rPr>
              <a:t>T</a:t>
            </a:r>
            <a:r>
              <a:rPr lang="en-US" sz="2133" b="1" dirty="0">
                <a:latin typeface="Courier New" panose="02070309020205020404" pitchFamily="49" charset="0"/>
                <a:cs typeface="Courier New" panose="02070309020205020404" pitchFamily="49" charset="0"/>
              </a:rPr>
              <a:t> d;  // derivatives</a:t>
            </a:r>
          </a:p>
          <a:p>
            <a:pPr algn="l"/>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(float f0, </a:t>
            </a:r>
            <a:r>
              <a:rPr lang="en-US" sz="2133" b="1" dirty="0">
                <a:solidFill>
                  <a:srgbClr val="FF0000"/>
                </a:solidFill>
                <a:latin typeface="Courier New" panose="02070309020205020404" pitchFamily="49" charset="0"/>
                <a:cs typeface="Courier New" panose="02070309020205020404" pitchFamily="49" charset="0"/>
              </a:rPr>
              <a:t>T d0 = T(0)</a:t>
            </a:r>
            <a:r>
              <a:rPr lang="en-US" sz="2133" b="1" dirty="0">
                <a:latin typeface="Courier New" panose="02070309020205020404" pitchFamily="49" charset="0"/>
                <a:cs typeface="Courier New" panose="02070309020205020404" pitchFamily="49" charset="0"/>
              </a:rPr>
              <a:t>) { f = f0, d = d0; }</a:t>
            </a:r>
          </a:p>
          <a:p>
            <a:pPr algn="l"/>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operator+(</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r) { return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f+r.f</a:t>
            </a:r>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d+r.d</a:t>
            </a:r>
            <a:r>
              <a:rPr lang="en-US" sz="2133" b="1" dirty="0">
                <a:latin typeface="Courier New" panose="02070309020205020404" pitchFamily="49" charset="0"/>
                <a:cs typeface="Courier New" panose="02070309020205020404" pitchFamily="49" charset="0"/>
              </a:rPr>
              <a:t>); }</a:t>
            </a:r>
          </a:p>
          <a:p>
            <a:pPr algn="l"/>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operator*(</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r) { return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(f*</a:t>
            </a:r>
            <a:r>
              <a:rPr lang="en-US" sz="2133" b="1"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 f*</a:t>
            </a:r>
            <a:r>
              <a:rPr lang="en-US" sz="2133" b="1" dirty="0" err="1">
                <a:latin typeface="Courier New" panose="02070309020205020404" pitchFamily="49" charset="0"/>
                <a:cs typeface="Courier New" panose="02070309020205020404" pitchFamily="49" charset="0"/>
              </a:rPr>
              <a:t>r.d</a:t>
            </a:r>
            <a:r>
              <a:rPr lang="en-US" sz="2133" b="1" dirty="0">
                <a:latin typeface="Courier New" panose="02070309020205020404" pitchFamily="49" charset="0"/>
                <a:cs typeface="Courier New" panose="02070309020205020404" pitchFamily="49" charset="0"/>
              </a:rPr>
              <a:t> + d*</a:t>
            </a:r>
            <a:r>
              <a:rPr lang="en-US" sz="2133" b="1"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 }</a:t>
            </a:r>
          </a:p>
          <a:p>
            <a:pPr algn="l"/>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operator/(</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r) {</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return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(f/</a:t>
            </a:r>
            <a:r>
              <a:rPr lang="en-US" sz="2133" b="1"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 (</a:t>
            </a:r>
            <a:r>
              <a:rPr lang="hu-HU" sz="2133" b="1" dirty="0">
                <a:latin typeface="Courier New" panose="02070309020205020404" pitchFamily="49" charset="0"/>
                <a:cs typeface="Courier New" panose="02070309020205020404" pitchFamily="49" charset="0"/>
              </a:rPr>
              <a:t>d</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–f*</a:t>
            </a:r>
            <a:r>
              <a:rPr lang="en-US" sz="2133" b="1" dirty="0" err="1">
                <a:latin typeface="Courier New" panose="02070309020205020404" pitchFamily="49" charset="0"/>
                <a:cs typeface="Courier New" panose="02070309020205020404" pitchFamily="49" charset="0"/>
              </a:rPr>
              <a:t>r.d</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a:t>
            </a:r>
          </a:p>
          <a:p>
            <a:pPr algn="l"/>
            <a:r>
              <a:rPr lang="en-US" sz="2133" b="1" dirty="0">
                <a:latin typeface="Courier New" panose="02070309020205020404" pitchFamily="49" charset="0"/>
                <a:cs typeface="Courier New" panose="02070309020205020404" pitchFamily="49" charset="0"/>
              </a:rPr>
              <a:t>};</a:t>
            </a:r>
          </a:p>
          <a:p>
            <a:pPr algn="l"/>
            <a:endParaRPr lang="en-US" sz="1067" b="1" dirty="0">
              <a:latin typeface="Courier New" panose="02070309020205020404" pitchFamily="49" charset="0"/>
              <a:cs typeface="Courier New" panose="02070309020205020404" pitchFamily="49" charset="0"/>
            </a:endParaRPr>
          </a:p>
          <a:p>
            <a:pPr algn="l"/>
            <a:r>
              <a:rPr lang="en-US" sz="2133" b="1" dirty="0">
                <a:solidFill>
                  <a:srgbClr val="FF0000"/>
                </a:solidFill>
                <a:latin typeface="Courier New" panose="02070309020205020404" pitchFamily="49" charset="0"/>
                <a:cs typeface="Courier New" panose="02070309020205020404" pitchFamily="49" charset="0"/>
              </a:rPr>
              <a:t>template&lt;class T&gt; </a:t>
            </a:r>
            <a:r>
              <a:rPr lang="en-US" sz="2133" b="1" dirty="0" err="1">
                <a:solidFill>
                  <a:srgbClr val="FF0000"/>
                </a:solidFill>
                <a:latin typeface="Courier New" panose="02070309020205020404" pitchFamily="49" charset="0"/>
                <a:cs typeface="Courier New" panose="02070309020205020404" pitchFamily="49" charset="0"/>
              </a:rPr>
              <a:t>Dnum</a:t>
            </a:r>
            <a:r>
              <a:rPr lang="en-US" sz="2133" b="1" dirty="0">
                <a:solidFill>
                  <a:srgbClr val="FF0000"/>
                </a:solidFill>
                <a:latin typeface="Courier New" panose="02070309020205020404" pitchFamily="49" charset="0"/>
                <a:cs typeface="Courier New" panose="02070309020205020404" pitchFamily="49" charset="0"/>
              </a:rPr>
              <a:t>&lt;T&gt; </a:t>
            </a:r>
            <a:r>
              <a:rPr lang="en-US" sz="2133" b="1" dirty="0" err="1">
                <a:latin typeface="Courier New" panose="02070309020205020404" pitchFamily="49" charset="0"/>
                <a:cs typeface="Courier New" panose="02070309020205020404" pitchFamily="49" charset="0"/>
              </a:rPr>
              <a:t>Exp</a:t>
            </a:r>
            <a:r>
              <a:rPr lang="en-US" sz="2133" b="1" dirty="0">
                <a:latin typeface="Courier New" panose="02070309020205020404" pitchFamily="49" charset="0"/>
                <a:cs typeface="Courier New" panose="02070309020205020404" pitchFamily="49" charset="0"/>
              </a:rPr>
              <a:t>(</a:t>
            </a:r>
            <a:r>
              <a:rPr lang="en-US" sz="2133" b="1" dirty="0" err="1">
                <a:solidFill>
                  <a:srgbClr val="FF0000"/>
                </a:solidFill>
                <a:latin typeface="Courier New" panose="02070309020205020404" pitchFamily="49" charset="0"/>
                <a:cs typeface="Courier New" panose="02070309020205020404" pitchFamily="49" charset="0"/>
              </a:rPr>
              <a:t>Dnum</a:t>
            </a:r>
            <a:r>
              <a:rPr lang="en-US" sz="2133" b="1" dirty="0">
                <a:solidFill>
                  <a:srgbClr val="FF0000"/>
                </a:solidFill>
                <a:latin typeface="Courier New" panose="02070309020205020404" pitchFamily="49" charset="0"/>
                <a:cs typeface="Courier New" panose="02070309020205020404" pitchFamily="49" charset="0"/>
              </a:rPr>
              <a:t>&lt;T&gt;</a:t>
            </a:r>
            <a:r>
              <a:rPr lang="en-US" sz="2133" b="1" dirty="0">
                <a:latin typeface="Courier New" panose="02070309020205020404" pitchFamily="49" charset="0"/>
                <a:cs typeface="Courier New" panose="02070309020205020404" pitchFamily="49" charset="0"/>
              </a:rPr>
              <a:t> g) { </a:t>
            </a:r>
          </a:p>
          <a:p>
            <a:pPr algn="l"/>
            <a:r>
              <a:rPr lang="en-US" sz="2133" b="1" dirty="0">
                <a:latin typeface="Courier New" panose="02070309020205020404" pitchFamily="49" charset="0"/>
                <a:cs typeface="Courier New" panose="02070309020205020404" pitchFamily="49" charset="0"/>
              </a:rPr>
              <a:t>   return </a:t>
            </a:r>
            <a:r>
              <a:rPr lang="en-US" sz="2133" b="1" dirty="0" err="1">
                <a:solidFill>
                  <a:srgbClr val="FF0000"/>
                </a:solidFill>
                <a:latin typeface="Courier New" panose="02070309020205020404" pitchFamily="49" charset="0"/>
                <a:cs typeface="Courier New" panose="02070309020205020404" pitchFamily="49" charset="0"/>
              </a:rPr>
              <a:t>Dnum</a:t>
            </a:r>
            <a:r>
              <a:rPr lang="en-US" sz="2133" b="1" dirty="0">
                <a:solidFill>
                  <a:srgbClr val="FF0000"/>
                </a:solidFill>
                <a:latin typeface="Courier New" panose="02070309020205020404" pitchFamily="49" charset="0"/>
                <a:cs typeface="Courier New" panose="02070309020205020404" pitchFamily="49" charset="0"/>
              </a:rPr>
              <a:t>&lt;T&gt;</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expf</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g.f</a:t>
            </a:r>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expf</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g.f</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g.d</a:t>
            </a:r>
            <a:r>
              <a:rPr lang="en-US" sz="2133" b="1" dirty="0">
                <a:latin typeface="Courier New" panose="02070309020205020404" pitchFamily="49" charset="0"/>
                <a:cs typeface="Courier New" panose="02070309020205020404" pitchFamily="49" charset="0"/>
              </a:rPr>
              <a:t>); </a:t>
            </a:r>
          </a:p>
          <a:p>
            <a:pPr algn="l"/>
            <a:r>
              <a:rPr lang="en-US" sz="2133" b="1" dirty="0">
                <a:latin typeface="Courier New" panose="02070309020205020404" pitchFamily="49" charset="0"/>
                <a:cs typeface="Courier New" panose="02070309020205020404" pitchFamily="49" charset="0"/>
              </a:rPr>
              <a:t>}</a:t>
            </a:r>
          </a:p>
        </p:txBody>
      </p:sp>
      <p:sp>
        <p:nvSpPr>
          <p:cNvPr id="6" name="Téglalap 5"/>
          <p:cNvSpPr/>
          <p:nvPr/>
        </p:nvSpPr>
        <p:spPr>
          <a:xfrm>
            <a:off x="47328" y="4965171"/>
            <a:ext cx="12192000" cy="1897699"/>
          </a:xfrm>
          <a:prstGeom prst="rect">
            <a:avLst/>
          </a:prstGeom>
        </p:spPr>
        <p:txBody>
          <a:bodyPr wrap="square">
            <a:spAutoFit/>
          </a:bodyPr>
          <a:lstStyle/>
          <a:p>
            <a:pPr lvl="0" algn="l"/>
            <a:r>
              <a:rPr lang="en-US" sz="3200" b="1" u="sng" dirty="0">
                <a:solidFill>
                  <a:prstClr val="black"/>
                </a:solidFill>
                <a:latin typeface="+mn-lt"/>
                <a:cs typeface="Courier New" panose="02070309020205020404" pitchFamily="49" charset="0"/>
              </a:rPr>
              <a:t>F(</a:t>
            </a:r>
            <a:r>
              <a:rPr lang="en-US" sz="3200" b="1" u="sng" dirty="0" err="1">
                <a:solidFill>
                  <a:prstClr val="black"/>
                </a:solidFill>
                <a:latin typeface="+mn-lt"/>
                <a:cs typeface="Courier New" panose="02070309020205020404" pitchFamily="49" charset="0"/>
              </a:rPr>
              <a:t>x,y,z</a:t>
            </a:r>
            <a:r>
              <a:rPr lang="en-US" sz="3200" b="1" u="sng" dirty="0">
                <a:solidFill>
                  <a:prstClr val="black"/>
                </a:solidFill>
                <a:latin typeface="+mn-lt"/>
                <a:cs typeface="Courier New" panose="02070309020205020404" pitchFamily="49" charset="0"/>
              </a:rPr>
              <a:t>) </a:t>
            </a:r>
            <a:r>
              <a:rPr lang="en-US" sz="3200" b="1" u="sng" dirty="0" err="1">
                <a:solidFill>
                  <a:prstClr val="black"/>
                </a:solidFill>
                <a:latin typeface="+mn-lt"/>
                <a:cs typeface="Courier New" panose="02070309020205020404" pitchFamily="49" charset="0"/>
              </a:rPr>
              <a:t>gradiense</a:t>
            </a:r>
            <a:r>
              <a:rPr lang="hu-HU" sz="3200" b="1" u="sng" dirty="0">
                <a:solidFill>
                  <a:prstClr val="black"/>
                </a:solidFill>
                <a:latin typeface="+mn-lt"/>
                <a:cs typeface="Courier New" panose="02070309020205020404" pitchFamily="49" charset="0"/>
              </a:rPr>
              <a:t>:</a:t>
            </a:r>
            <a:endParaRPr lang="en-US" sz="3200" b="1" u="sng" dirty="0">
              <a:solidFill>
                <a:prstClr val="black"/>
              </a:solidFill>
              <a:latin typeface="+mn-lt"/>
              <a:cs typeface="Courier New" panose="02070309020205020404" pitchFamily="49" charset="0"/>
            </a:endParaRPr>
          </a:p>
          <a:p>
            <a:pPr lvl="0" algn="l"/>
            <a:r>
              <a:rPr lang="en-US" sz="2133" b="1" dirty="0">
                <a:latin typeface="Courier New" panose="02070309020205020404" pitchFamily="49" charset="0"/>
                <a:cs typeface="Courier New" panose="02070309020205020404" pitchFamily="49" charset="0"/>
              </a:rPr>
              <a:t>float x, y, z;</a:t>
            </a:r>
            <a:endParaRPr lang="hu-HU" sz="2133" b="1" dirty="0">
              <a:latin typeface="Courier New" panose="02070309020205020404" pitchFamily="49" charset="0"/>
              <a:cs typeface="Courier New" panose="02070309020205020404" pitchFamily="49" charset="0"/>
            </a:endParaRPr>
          </a:p>
          <a:p>
            <a:pPr lvl="0" algn="l"/>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&lt;vec3&gt; X(x,vec3(1,0,0)), Y(y,vec3(0,1,0)), Z(z,vec3(0,0,1));</a:t>
            </a:r>
          </a:p>
          <a:p>
            <a:pPr lvl="0" algn="l"/>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&lt;vec3&gt; F = X*X/a + Y*Y/b + Z*Z/c – 1;</a:t>
            </a:r>
          </a:p>
          <a:p>
            <a:pPr lvl="0" algn="l"/>
            <a:r>
              <a:rPr lang="en-US" sz="2133" b="1" dirty="0">
                <a:latin typeface="Courier New" panose="02070309020205020404" pitchFamily="49" charset="0"/>
                <a:cs typeface="Courier New" panose="02070309020205020404" pitchFamily="49" charset="0"/>
              </a:rPr>
              <a:t>vec3 grad = </a:t>
            </a:r>
            <a:r>
              <a:rPr lang="en-US" sz="2133" b="1" dirty="0" err="1">
                <a:latin typeface="Courier New" panose="02070309020205020404" pitchFamily="49" charset="0"/>
                <a:cs typeface="Courier New" panose="02070309020205020404" pitchFamily="49" charset="0"/>
              </a:rPr>
              <a:t>F.d</a:t>
            </a:r>
            <a:r>
              <a:rPr lang="en-US" sz="2133" b="1" dirty="0">
                <a:latin typeface="Courier New" panose="02070309020205020404" pitchFamily="49" charset="0"/>
                <a:cs typeface="Courier New" panose="02070309020205020404" pitchFamily="49" charset="0"/>
              </a:rPr>
              <a:t>; </a:t>
            </a:r>
            <a:endParaRPr lang="hu-HU" sz="2133"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64710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0" y="249003"/>
            <a:ext cx="12192000" cy="833067"/>
          </a:xfrm>
        </p:spPr>
        <p:txBody>
          <a:bodyPr>
            <a:normAutofit/>
          </a:bodyPr>
          <a:lstStyle/>
          <a:p>
            <a:r>
              <a:rPr lang="en-US" dirty="0" smtClean="0">
                <a:solidFill>
                  <a:srgbClr val="FF0000"/>
                </a:solidFill>
              </a:rPr>
              <a:t>Mire j</a:t>
            </a:r>
            <a:r>
              <a:rPr lang="hu-HU" dirty="0" smtClean="0">
                <a:solidFill>
                  <a:srgbClr val="FF0000"/>
                </a:solidFill>
              </a:rPr>
              <a:t>ó</a:t>
            </a:r>
            <a:r>
              <a:rPr lang="en-US" dirty="0" smtClean="0">
                <a:solidFill>
                  <a:srgbClr val="FF0000"/>
                </a:solidFill>
              </a:rPr>
              <a:t>?</a:t>
            </a:r>
            <a:r>
              <a:rPr lang="hu-HU" dirty="0" smtClean="0">
                <a:solidFill>
                  <a:srgbClr val="FF0000"/>
                </a:solidFill>
              </a:rPr>
              <a:t> </a:t>
            </a:r>
            <a:r>
              <a:rPr lang="en-US" u="sng" dirty="0" smtClean="0">
                <a:solidFill>
                  <a:srgbClr val="FF0000"/>
                </a:solidFill>
              </a:rPr>
              <a:t>P</a:t>
            </a:r>
            <a:r>
              <a:rPr lang="hu-HU" u="sng" dirty="0" err="1" smtClean="0">
                <a:solidFill>
                  <a:srgbClr val="FF0000"/>
                </a:solidFill>
              </a:rPr>
              <a:t>álya</a:t>
            </a:r>
            <a:r>
              <a:rPr lang="hu-HU" u="sng" dirty="0" smtClean="0">
                <a:solidFill>
                  <a:srgbClr val="FF0000"/>
                </a:solidFill>
              </a:rPr>
              <a:t> animáció</a:t>
            </a:r>
            <a:endParaRPr lang="en-US" u="sng" dirty="0">
              <a:solidFill>
                <a:srgbClr val="FF0000"/>
              </a:solidFill>
            </a:endParaRPr>
          </a:p>
        </p:txBody>
      </p:sp>
      <p:sp>
        <p:nvSpPr>
          <p:cNvPr id="5" name="Tartalom helye 2"/>
          <p:cNvSpPr>
            <a:spLocks noGrp="1"/>
          </p:cNvSpPr>
          <p:nvPr>
            <p:ph idx="1"/>
          </p:nvPr>
        </p:nvSpPr>
        <p:spPr>
          <a:xfrm>
            <a:off x="143339" y="3429001"/>
            <a:ext cx="10972800" cy="756084"/>
          </a:xfrm>
        </p:spPr>
        <p:txBody>
          <a:bodyPr>
            <a:normAutofit/>
          </a:bodyPr>
          <a:lstStyle/>
          <a:p>
            <a:pPr marL="0" indent="0">
              <a:buNone/>
            </a:pPr>
            <a:r>
              <a:rPr lang="en-US" sz="2667" dirty="0"/>
              <a:t>P</a:t>
            </a:r>
            <a:r>
              <a:rPr lang="hu-HU" sz="2667" dirty="0" err="1"/>
              <a:t>ály</a:t>
            </a:r>
            <a:r>
              <a:rPr lang="en-US" sz="2667" dirty="0"/>
              <a:t>a</a:t>
            </a:r>
            <a:r>
              <a:rPr lang="hu-HU" sz="2667" dirty="0"/>
              <a:t>:</a:t>
            </a:r>
            <a:endParaRPr lang="en-US" sz="2667" dirty="0"/>
          </a:p>
        </p:txBody>
      </p:sp>
      <p:sp>
        <p:nvSpPr>
          <p:cNvPr id="6" name="Téglalap 5"/>
          <p:cNvSpPr/>
          <p:nvPr/>
        </p:nvSpPr>
        <p:spPr>
          <a:xfrm>
            <a:off x="324743" y="4091928"/>
            <a:ext cx="11568608" cy="2718180"/>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hu-HU" sz="2133" b="1" dirty="0" err="1">
                <a:latin typeface="Courier New" panose="02070309020205020404" pitchFamily="49" charset="0"/>
                <a:cs typeface="Courier New" panose="02070309020205020404" pitchFamily="49" charset="0"/>
              </a:rPr>
              <a:t>void</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Animate(float </a:t>
            </a:r>
            <a:r>
              <a:rPr lang="en-US" sz="2133" b="1" dirty="0" err="1">
                <a:latin typeface="Courier New" panose="02070309020205020404" pitchFamily="49" charset="0"/>
                <a:cs typeface="Courier New" panose="02070309020205020404" pitchFamily="49" charset="0"/>
              </a:rPr>
              <a:t>tt</a:t>
            </a:r>
            <a:r>
              <a:rPr lang="en-US" sz="2133" b="1" dirty="0">
                <a:latin typeface="Courier New" panose="02070309020205020404" pitchFamily="49" charset="0"/>
                <a:cs typeface="Courier New" panose="02070309020205020404" pitchFamily="49" charset="0"/>
              </a:rPr>
              <a:t>) {</a:t>
            </a:r>
          </a:p>
          <a:p>
            <a:pPr algn="l"/>
            <a:r>
              <a:rPr lang="en-US" sz="2133" b="1" dirty="0">
                <a:latin typeface="Courier New" panose="02070309020205020404" pitchFamily="49" charset="0"/>
                <a:cs typeface="Courier New" panose="02070309020205020404" pitchFamily="49" charset="0"/>
              </a:rPr>
              <a:t>  </a:t>
            </a:r>
            <a:r>
              <a:rPr lang="hu-HU" sz="2133" b="1" dirty="0" err="1">
                <a:solidFill>
                  <a:srgbClr val="FF0000"/>
                </a:solidFill>
                <a:latin typeface="Courier New" panose="02070309020205020404" pitchFamily="49" charset="0"/>
                <a:cs typeface="Courier New" panose="02070309020205020404" pitchFamily="49" charset="0"/>
              </a:rPr>
              <a:t>Dnum</a:t>
            </a:r>
            <a:r>
              <a:rPr lang="en-US" sz="2133" b="1" dirty="0">
                <a:solidFill>
                  <a:srgbClr val="FF0000"/>
                </a:solidFill>
                <a:latin typeface="Courier New" panose="02070309020205020404" pitchFamily="49" charset="0"/>
                <a:cs typeface="Courier New" panose="02070309020205020404" pitchFamily="49" charset="0"/>
              </a:rPr>
              <a:t> t(</a:t>
            </a:r>
            <a:r>
              <a:rPr lang="en-US" sz="2133" b="1" dirty="0" err="1">
                <a:solidFill>
                  <a:srgbClr val="FF0000"/>
                </a:solidFill>
                <a:latin typeface="Courier New" panose="02070309020205020404" pitchFamily="49" charset="0"/>
                <a:cs typeface="Courier New" panose="02070309020205020404" pitchFamily="49" charset="0"/>
              </a:rPr>
              <a:t>tt</a:t>
            </a:r>
            <a:r>
              <a:rPr lang="en-US" sz="2133" b="1" dirty="0">
                <a:solidFill>
                  <a:srgbClr val="FF0000"/>
                </a:solidFill>
                <a:latin typeface="Courier New" panose="02070309020205020404" pitchFamily="49" charset="0"/>
                <a:cs typeface="Courier New" panose="02070309020205020404" pitchFamily="49" charset="0"/>
              </a:rPr>
              <a:t>, 1);</a:t>
            </a:r>
          </a:p>
          <a:p>
            <a:pPr algn="l"/>
            <a:r>
              <a:rPr lang="en-US" sz="2133" b="1" dirty="0">
                <a:latin typeface="Courier New" panose="02070309020205020404" pitchFamily="49" charset="0"/>
                <a:cs typeface="Courier New" panose="02070309020205020404" pitchFamily="49" charset="0"/>
              </a:rPr>
              <a:t> </a:t>
            </a:r>
            <a:r>
              <a:rPr lang="hu-HU" sz="2133" b="1" dirty="0">
                <a:latin typeface="Courier New" panose="02070309020205020404" pitchFamily="49" charset="0"/>
                <a:cs typeface="Courier New" panose="02070309020205020404" pitchFamily="49" charset="0"/>
              </a:rPr>
              <a:t> </a:t>
            </a:r>
            <a:r>
              <a:rPr lang="hu-HU" sz="2133" b="1" dirty="0" err="1">
                <a:solidFill>
                  <a:srgbClr val="FF0000"/>
                </a:solidFill>
                <a:latin typeface="Courier New" panose="02070309020205020404" pitchFamily="49" charset="0"/>
                <a:cs typeface="Courier New" panose="02070309020205020404" pitchFamily="49" charset="0"/>
              </a:rPr>
              <a:t>Dnum</a:t>
            </a:r>
            <a:r>
              <a:rPr lang="hu-HU" sz="2133" b="1" dirty="0">
                <a:solidFill>
                  <a:srgbClr val="FF0000"/>
                </a:solidFill>
                <a:latin typeface="Courier New" panose="02070309020205020404" pitchFamily="49" charset="0"/>
                <a:cs typeface="Courier New" panose="02070309020205020404" pitchFamily="49" charset="0"/>
              </a:rPr>
              <a:t> </a:t>
            </a:r>
            <a:r>
              <a:rPr lang="fr-FR" sz="2133" b="1" dirty="0">
                <a:solidFill>
                  <a:srgbClr val="FF0000"/>
                </a:solidFill>
                <a:latin typeface="Courier New" panose="02070309020205020404" pitchFamily="49" charset="0"/>
                <a:cs typeface="Courier New" panose="02070309020205020404" pitchFamily="49" charset="0"/>
              </a:rPr>
              <a:t>x = Sin(t)*(Sin(t)+3)*4 / (Tan(Cos(t))+2);</a:t>
            </a:r>
          </a:p>
          <a:p>
            <a:pPr algn="l"/>
            <a:r>
              <a:rPr lang="hu-HU" sz="2133" b="1" dirty="0">
                <a:solidFill>
                  <a:srgbClr val="FF0000"/>
                </a:solidFill>
                <a:latin typeface="Courier New" panose="02070309020205020404" pitchFamily="49" charset="0"/>
                <a:cs typeface="Courier New" panose="02070309020205020404" pitchFamily="49" charset="0"/>
              </a:rPr>
              <a:t>  </a:t>
            </a:r>
            <a:r>
              <a:rPr lang="hu-HU" sz="2133" b="1" dirty="0" err="1">
                <a:solidFill>
                  <a:srgbClr val="FF0000"/>
                </a:solidFill>
                <a:latin typeface="Courier New" panose="02070309020205020404" pitchFamily="49" charset="0"/>
                <a:cs typeface="Courier New" panose="02070309020205020404" pitchFamily="49" charset="0"/>
              </a:rPr>
              <a:t>Dnum</a:t>
            </a:r>
            <a:r>
              <a:rPr lang="hu-HU" sz="2133" b="1" dirty="0">
                <a:solidFill>
                  <a:srgbClr val="FF0000"/>
                </a:solidFill>
                <a:latin typeface="Courier New" panose="02070309020205020404" pitchFamily="49" charset="0"/>
                <a:cs typeface="Courier New" panose="02070309020205020404" pitchFamily="49" charset="0"/>
              </a:rPr>
              <a:t> </a:t>
            </a:r>
            <a:r>
              <a:rPr lang="fr-FR" sz="2133" b="1" dirty="0">
                <a:solidFill>
                  <a:srgbClr val="FF0000"/>
                </a:solidFill>
                <a:latin typeface="Courier New" panose="02070309020205020404" pitchFamily="49" charset="0"/>
                <a:cs typeface="Courier New" panose="02070309020205020404" pitchFamily="49" charset="0"/>
              </a:rPr>
              <a:t>y =</a:t>
            </a:r>
            <a:r>
              <a:rPr lang="hu-HU" sz="2133" b="1" dirty="0">
                <a:solidFill>
                  <a:srgbClr val="FF0000"/>
                </a:solidFill>
                <a:latin typeface="Courier New" panose="02070309020205020404" pitchFamily="49" charset="0"/>
                <a:cs typeface="Courier New" panose="02070309020205020404" pitchFamily="49" charset="0"/>
              </a:rPr>
              <a:t> </a:t>
            </a:r>
            <a:r>
              <a:rPr lang="fr-FR" sz="2133" b="1" dirty="0">
                <a:solidFill>
                  <a:srgbClr val="FF0000"/>
                </a:solidFill>
                <a:latin typeface="Courier New" panose="02070309020205020404" pitchFamily="49" charset="0"/>
                <a:cs typeface="Courier New" panose="02070309020205020404" pitchFamily="49" charset="0"/>
              </a:rPr>
              <a:t>(Cos(Sin(t)*8+1)*12+2)/(Pow(Sin(t)*Sin(t),3)+2);</a:t>
            </a:r>
          </a:p>
          <a:p>
            <a:pPr algn="l"/>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vec2 </a:t>
            </a:r>
            <a:r>
              <a:rPr lang="en-US" sz="2133" b="1" dirty="0">
                <a:solidFill>
                  <a:srgbClr val="0000FF"/>
                </a:solidFill>
                <a:latin typeface="Courier New" panose="02070309020205020404" pitchFamily="49" charset="0"/>
                <a:cs typeface="Courier New" panose="02070309020205020404" pitchFamily="49" charset="0"/>
              </a:rPr>
              <a:t>position</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x.f</a:t>
            </a:r>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y.f</a:t>
            </a:r>
            <a:r>
              <a:rPr lang="en-US" sz="2133" b="1" dirty="0">
                <a:latin typeface="Courier New" panose="02070309020205020404" pitchFamily="49" charset="0"/>
                <a:cs typeface="Courier New" panose="02070309020205020404" pitchFamily="49" charset="0"/>
              </a:rPr>
              <a:t>), velocity(</a:t>
            </a:r>
            <a:r>
              <a:rPr lang="en-US" sz="2133" b="1" dirty="0" err="1">
                <a:latin typeface="Courier New" panose="02070309020205020404" pitchFamily="49" charset="0"/>
                <a:cs typeface="Courier New" panose="02070309020205020404" pitchFamily="49" charset="0"/>
              </a:rPr>
              <a:t>x.d</a:t>
            </a:r>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y.d</a:t>
            </a:r>
            <a:r>
              <a:rPr lang="en-US" sz="2133" b="1" dirty="0">
                <a:latin typeface="Courier New" panose="02070309020205020404" pitchFamily="49" charset="0"/>
                <a:cs typeface="Courier New" panose="02070309020205020404" pitchFamily="49" charset="0"/>
              </a:rPr>
              <a:t>);</a:t>
            </a:r>
          </a:p>
          <a:p>
            <a:pPr algn="l"/>
            <a:r>
              <a:rPr lang="en-US" sz="2133" b="1" dirty="0">
                <a:latin typeface="Courier New" panose="02070309020205020404" pitchFamily="49" charset="0"/>
                <a:cs typeface="Courier New" panose="02070309020205020404" pitchFamily="49" charset="0"/>
              </a:rPr>
              <a:t>  vec2 </a:t>
            </a:r>
            <a:r>
              <a:rPr lang="en-US" sz="2133" b="1" dirty="0">
                <a:solidFill>
                  <a:srgbClr val="00B050"/>
                </a:solidFill>
                <a:latin typeface="Courier New" panose="02070309020205020404" pitchFamily="49" charset="0"/>
                <a:cs typeface="Courier New" panose="02070309020205020404" pitchFamily="49" charset="0"/>
              </a:rPr>
              <a:t>heading</a:t>
            </a:r>
            <a:r>
              <a:rPr lang="en-US" sz="2133" b="1" dirty="0">
                <a:latin typeface="Courier New" panose="02070309020205020404" pitchFamily="49" charset="0"/>
                <a:cs typeface="Courier New" panose="02070309020205020404" pitchFamily="49" charset="0"/>
              </a:rPr>
              <a:t> = normalize(velocity); </a:t>
            </a:r>
          </a:p>
          <a:p>
            <a:pPr algn="l"/>
            <a:r>
              <a:rPr lang="en-US" sz="2133" b="1" dirty="0">
                <a:latin typeface="Courier New" panose="02070309020205020404" pitchFamily="49" charset="0"/>
                <a:cs typeface="Courier New" panose="02070309020205020404" pitchFamily="49" charset="0"/>
              </a:rPr>
              <a:t>  Draw(</a:t>
            </a:r>
            <a:r>
              <a:rPr lang="en-US" sz="2133" b="1" dirty="0">
                <a:solidFill>
                  <a:srgbClr val="0000FF"/>
                </a:solidFill>
                <a:latin typeface="Courier New" panose="02070309020205020404" pitchFamily="49" charset="0"/>
                <a:cs typeface="Courier New" panose="02070309020205020404" pitchFamily="49" charset="0"/>
              </a:rPr>
              <a:t>position</a:t>
            </a:r>
            <a:r>
              <a:rPr lang="en-US" sz="2133" b="1" dirty="0">
                <a:latin typeface="Courier New" panose="02070309020205020404" pitchFamily="49" charset="0"/>
                <a:cs typeface="Courier New" panose="02070309020205020404" pitchFamily="49" charset="0"/>
              </a:rPr>
              <a:t>, </a:t>
            </a:r>
            <a:r>
              <a:rPr lang="en-US" sz="2133" b="1" dirty="0">
                <a:solidFill>
                  <a:srgbClr val="00B050"/>
                </a:solidFill>
                <a:latin typeface="Courier New" panose="02070309020205020404" pitchFamily="49" charset="0"/>
                <a:cs typeface="Courier New" panose="02070309020205020404" pitchFamily="49" charset="0"/>
              </a:rPr>
              <a:t>heading</a:t>
            </a:r>
            <a:r>
              <a:rPr lang="en-US" sz="2133" b="1" dirty="0">
                <a:latin typeface="Courier New" panose="02070309020205020404" pitchFamily="49" charset="0"/>
                <a:cs typeface="Courier New" panose="02070309020205020404" pitchFamily="49" charset="0"/>
              </a:rPr>
              <a:t>);</a:t>
            </a:r>
          </a:p>
          <a:p>
            <a:pPr algn="l"/>
            <a:r>
              <a:rPr lang="en-US" sz="2133" b="1"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7" name="Téglalap 6"/>
              <p:cNvSpPr/>
              <p:nvPr/>
            </p:nvSpPr>
            <p:spPr>
              <a:xfrm>
                <a:off x="1424190" y="3304275"/>
                <a:ext cx="8944285" cy="756554"/>
              </a:xfrm>
              <a:prstGeom prst="rect">
                <a:avLst/>
              </a:prstGeom>
            </p:spPr>
            <p:txBody>
              <a:bodyPr wrap="square">
                <a:spAutoFit/>
              </a:bodyPr>
              <a:lstStyle/>
              <a:p>
                <a:pPr algn="l"/>
                <a14:m>
                  <m:oMath xmlns:m="http://schemas.openxmlformats.org/officeDocument/2006/math">
                    <m:r>
                      <a:rPr lang="hu-HU" sz="2667" i="1">
                        <a:latin typeface="Cambria Math"/>
                      </a:rPr>
                      <m:t>𝑥</m:t>
                    </m:r>
                    <m:d>
                      <m:dPr>
                        <m:ctrlPr>
                          <a:rPr lang="hu-HU" sz="2667" i="1">
                            <a:latin typeface="Cambria Math"/>
                          </a:rPr>
                        </m:ctrlPr>
                      </m:dPr>
                      <m:e>
                        <m:r>
                          <a:rPr lang="hu-HU" sz="2667" i="1">
                            <a:latin typeface="Cambria Math"/>
                          </a:rPr>
                          <m:t>𝑡</m:t>
                        </m:r>
                      </m:e>
                    </m:d>
                    <m:r>
                      <a:rPr lang="en-US" sz="2667" i="1">
                        <a:latin typeface="Cambria Math"/>
                      </a:rPr>
                      <m:t>=</m:t>
                    </m:r>
                    <m:f>
                      <m:fPr>
                        <m:ctrlPr>
                          <a:rPr lang="en-US" sz="2667" i="1">
                            <a:latin typeface="Cambria Math"/>
                          </a:rPr>
                        </m:ctrlPr>
                      </m:fPr>
                      <m:num>
                        <m:func>
                          <m:funcPr>
                            <m:ctrlPr>
                              <a:rPr lang="en-US" sz="2667" i="1">
                                <a:latin typeface="Cambria Math"/>
                              </a:rPr>
                            </m:ctrlPr>
                          </m:funcPr>
                          <m:fName>
                            <m:r>
                              <m:rPr>
                                <m:sty m:val="p"/>
                              </m:rPr>
                              <a:rPr lang="en-US" sz="2667">
                                <a:latin typeface="Cambria Math"/>
                              </a:rPr>
                              <m:t>sin</m:t>
                            </m:r>
                          </m:fName>
                          <m:e>
                            <m:d>
                              <m:dPr>
                                <m:ctrlPr>
                                  <a:rPr lang="en-US" sz="2667" i="1">
                                    <a:latin typeface="Cambria Math"/>
                                  </a:rPr>
                                </m:ctrlPr>
                              </m:dPr>
                              <m:e>
                                <m:r>
                                  <a:rPr lang="en-US" sz="2667" i="1">
                                    <a:latin typeface="Cambria Math"/>
                                  </a:rPr>
                                  <m:t>𝑡</m:t>
                                </m:r>
                              </m:e>
                            </m:d>
                          </m:e>
                        </m:func>
                        <m:d>
                          <m:dPr>
                            <m:ctrlPr>
                              <a:rPr lang="en-US" sz="2667" i="1">
                                <a:latin typeface="Cambria Math"/>
                              </a:rPr>
                            </m:ctrlPr>
                          </m:dPr>
                          <m:e>
                            <m:func>
                              <m:funcPr>
                                <m:ctrlPr>
                                  <a:rPr lang="en-US" sz="2667" i="1">
                                    <a:latin typeface="Cambria Math"/>
                                  </a:rPr>
                                </m:ctrlPr>
                              </m:funcPr>
                              <m:fName>
                                <m:r>
                                  <m:rPr>
                                    <m:sty m:val="p"/>
                                  </m:rPr>
                                  <a:rPr lang="en-US" sz="2667">
                                    <a:latin typeface="Cambria Math"/>
                                  </a:rPr>
                                  <m:t>sin</m:t>
                                </m:r>
                              </m:fName>
                              <m:e>
                                <m:d>
                                  <m:dPr>
                                    <m:ctrlPr>
                                      <a:rPr lang="en-US" sz="2667" i="1">
                                        <a:latin typeface="Cambria Math"/>
                                      </a:rPr>
                                    </m:ctrlPr>
                                  </m:dPr>
                                  <m:e>
                                    <m:r>
                                      <a:rPr lang="en-US" sz="2667" i="1">
                                        <a:latin typeface="Cambria Math"/>
                                      </a:rPr>
                                      <m:t>𝑡</m:t>
                                    </m:r>
                                  </m:e>
                                </m:d>
                              </m:e>
                            </m:func>
                            <m:r>
                              <a:rPr lang="en-US" sz="2667" i="1">
                                <a:latin typeface="Cambria Math"/>
                              </a:rPr>
                              <m:t>+3</m:t>
                            </m:r>
                          </m:e>
                        </m:d>
                        <m:r>
                          <a:rPr lang="hu-HU" sz="2667" i="1">
                            <a:latin typeface="Cambria Math"/>
                          </a:rPr>
                          <m:t>4</m:t>
                        </m:r>
                      </m:num>
                      <m:den>
                        <m:func>
                          <m:funcPr>
                            <m:ctrlPr>
                              <a:rPr lang="en-US" sz="2667" i="1">
                                <a:latin typeface="Cambria Math"/>
                              </a:rPr>
                            </m:ctrlPr>
                          </m:funcPr>
                          <m:fName>
                            <m:r>
                              <m:rPr>
                                <m:sty m:val="p"/>
                              </m:rPr>
                              <a:rPr lang="hu-HU" sz="2667">
                                <a:latin typeface="Cambria Math"/>
                              </a:rPr>
                              <m:t>tan</m:t>
                            </m:r>
                          </m:fName>
                          <m:e>
                            <m:d>
                              <m:dPr>
                                <m:ctrlPr>
                                  <a:rPr lang="en-US" sz="2667" i="1">
                                    <a:latin typeface="Cambria Math"/>
                                  </a:rPr>
                                </m:ctrlPr>
                              </m:dPr>
                              <m:e>
                                <m:func>
                                  <m:funcPr>
                                    <m:ctrlPr>
                                      <a:rPr lang="hu-HU" sz="2667" i="1">
                                        <a:latin typeface="Cambria Math"/>
                                      </a:rPr>
                                    </m:ctrlPr>
                                  </m:funcPr>
                                  <m:fName>
                                    <m:r>
                                      <m:rPr>
                                        <m:sty m:val="p"/>
                                      </m:rPr>
                                      <a:rPr lang="hu-HU" sz="2667">
                                        <a:latin typeface="Cambria Math"/>
                                      </a:rPr>
                                      <m:t>cos</m:t>
                                    </m:r>
                                  </m:fName>
                                  <m:e>
                                    <m:d>
                                      <m:dPr>
                                        <m:ctrlPr>
                                          <a:rPr lang="hu-HU" sz="2667" i="1">
                                            <a:latin typeface="Cambria Math"/>
                                          </a:rPr>
                                        </m:ctrlPr>
                                      </m:dPr>
                                      <m:e>
                                        <m:r>
                                          <a:rPr lang="en-US" sz="2667" i="1">
                                            <a:latin typeface="Cambria Math"/>
                                          </a:rPr>
                                          <m:t>𝑡</m:t>
                                        </m:r>
                                      </m:e>
                                    </m:d>
                                  </m:e>
                                </m:func>
                                <m:r>
                                  <a:rPr lang="hu-HU" sz="2667" i="1">
                                    <a:latin typeface="Cambria Math"/>
                                  </a:rPr>
                                  <m:t>+2</m:t>
                                </m:r>
                              </m:e>
                            </m:d>
                          </m:e>
                        </m:func>
                      </m:den>
                    </m:f>
                  </m:oMath>
                </a14:m>
                <a:r>
                  <a:rPr lang="en-US" sz="2667" dirty="0"/>
                  <a:t>,</a:t>
                </a:r>
                <a14:m>
                  <m:oMath xmlns:m="http://schemas.openxmlformats.org/officeDocument/2006/math">
                    <m:r>
                      <a:rPr lang="en-US" sz="2667">
                        <a:latin typeface="Cambria Math"/>
                      </a:rPr>
                      <m:t>     </m:t>
                    </m:r>
                    <m:r>
                      <a:rPr lang="en-US" sz="2667" i="1">
                        <a:latin typeface="Cambria Math"/>
                      </a:rPr>
                      <m:t>𝑦</m:t>
                    </m:r>
                    <m:d>
                      <m:dPr>
                        <m:ctrlPr>
                          <a:rPr lang="hu-HU" sz="2667" i="1">
                            <a:latin typeface="Cambria Math"/>
                          </a:rPr>
                        </m:ctrlPr>
                      </m:dPr>
                      <m:e>
                        <m:r>
                          <a:rPr lang="hu-HU" sz="2667" i="1">
                            <a:latin typeface="Cambria Math"/>
                          </a:rPr>
                          <m:t>𝑡</m:t>
                        </m:r>
                      </m:e>
                    </m:d>
                    <m:r>
                      <a:rPr lang="en-US" sz="2667" i="1">
                        <a:latin typeface="Cambria Math"/>
                      </a:rPr>
                      <m:t>=</m:t>
                    </m:r>
                    <m:f>
                      <m:fPr>
                        <m:ctrlPr>
                          <a:rPr lang="en-US" sz="2667" i="1">
                            <a:latin typeface="Cambria Math"/>
                          </a:rPr>
                        </m:ctrlPr>
                      </m:fPr>
                      <m:num>
                        <m:func>
                          <m:funcPr>
                            <m:ctrlPr>
                              <a:rPr lang="en-US" sz="2667" i="1">
                                <a:latin typeface="Cambria Math"/>
                              </a:rPr>
                            </m:ctrlPr>
                          </m:funcPr>
                          <m:fName>
                            <m:r>
                              <a:rPr lang="hu-HU" sz="2667">
                                <a:latin typeface="Cambria Math"/>
                              </a:rPr>
                              <m:t>(</m:t>
                            </m:r>
                            <m:r>
                              <m:rPr>
                                <m:sty m:val="p"/>
                              </m:rPr>
                              <a:rPr lang="en-US" sz="2667">
                                <a:latin typeface="Cambria Math"/>
                              </a:rPr>
                              <m:t>cos</m:t>
                            </m:r>
                          </m:fName>
                          <m:e>
                            <m:d>
                              <m:dPr>
                                <m:ctrlPr>
                                  <a:rPr lang="en-US" sz="2667" i="1">
                                    <a:latin typeface="Cambria Math"/>
                                  </a:rPr>
                                </m:ctrlPr>
                              </m:dPr>
                              <m:e>
                                <m:r>
                                  <m:rPr>
                                    <m:sty m:val="p"/>
                                  </m:rPr>
                                  <a:rPr lang="hu-HU" sz="2667">
                                    <a:latin typeface="Cambria Math"/>
                                  </a:rPr>
                                  <m:t>sin</m:t>
                                </m:r>
                                <m:r>
                                  <a:rPr lang="hu-HU" sz="2667" i="1">
                                    <a:latin typeface="Cambria Math"/>
                                  </a:rPr>
                                  <m:t>⁡(</m:t>
                                </m:r>
                                <m:r>
                                  <a:rPr lang="en-US" sz="2667" i="1">
                                    <a:latin typeface="Cambria Math"/>
                                  </a:rPr>
                                  <m:t>𝑡</m:t>
                                </m:r>
                                <m:r>
                                  <a:rPr lang="hu-HU" sz="2667" i="1">
                                    <a:latin typeface="Cambria Math"/>
                                  </a:rPr>
                                  <m:t>)</m:t>
                                </m:r>
                              </m:e>
                            </m:d>
                            <m:r>
                              <a:rPr lang="hu-HU" sz="2667" i="1">
                                <a:latin typeface="Cambria Math"/>
                              </a:rPr>
                              <m:t>8</m:t>
                            </m:r>
                          </m:e>
                        </m:func>
                        <m:r>
                          <a:rPr lang="en-US" sz="2667" i="1">
                            <a:latin typeface="Cambria Math"/>
                          </a:rPr>
                          <m:t>+1</m:t>
                        </m:r>
                        <m:r>
                          <a:rPr lang="hu-HU" sz="2667" i="1">
                            <a:latin typeface="Cambria Math"/>
                          </a:rPr>
                          <m:t>)</m:t>
                        </m:r>
                        <m:r>
                          <a:rPr lang="en-US" sz="2667" i="1">
                            <a:latin typeface="Cambria Math"/>
                          </a:rPr>
                          <m:t>12</m:t>
                        </m:r>
                        <m:r>
                          <a:rPr lang="hu-HU" sz="2667" i="1">
                            <a:latin typeface="Cambria Math"/>
                          </a:rPr>
                          <m:t>+</m:t>
                        </m:r>
                        <m:r>
                          <a:rPr lang="en-US" sz="2667" i="1">
                            <a:latin typeface="Cambria Math"/>
                          </a:rPr>
                          <m:t>2</m:t>
                        </m:r>
                      </m:num>
                      <m:den>
                        <m:sSup>
                          <m:sSupPr>
                            <m:ctrlPr>
                              <a:rPr lang="en-US" sz="2667" i="1">
                                <a:latin typeface="Cambria Math"/>
                              </a:rPr>
                            </m:ctrlPr>
                          </m:sSupPr>
                          <m:e>
                            <m:func>
                              <m:funcPr>
                                <m:ctrlPr>
                                  <a:rPr lang="en-US" sz="2667" i="1">
                                    <a:latin typeface="Cambria Math"/>
                                  </a:rPr>
                                </m:ctrlPr>
                              </m:funcPr>
                              <m:fName>
                                <m:r>
                                  <a:rPr lang="hu-HU" sz="2667">
                                    <a:latin typeface="Cambria Math"/>
                                  </a:rPr>
                                  <m:t>(</m:t>
                                </m:r>
                                <m:r>
                                  <m:rPr>
                                    <m:sty m:val="p"/>
                                  </m:rPr>
                                  <a:rPr lang="en-US" sz="2667">
                                    <a:latin typeface="Cambria Math"/>
                                  </a:rPr>
                                  <m:t>sin</m:t>
                                </m:r>
                              </m:fName>
                              <m:e>
                                <m:d>
                                  <m:dPr>
                                    <m:ctrlPr>
                                      <a:rPr lang="en-US" sz="2667" i="1">
                                        <a:latin typeface="Cambria Math"/>
                                      </a:rPr>
                                    </m:ctrlPr>
                                  </m:dPr>
                                  <m:e>
                                    <m:r>
                                      <a:rPr lang="en-US" sz="2667" i="1">
                                        <a:latin typeface="Cambria Math"/>
                                      </a:rPr>
                                      <m:t>𝑡</m:t>
                                    </m:r>
                                  </m:e>
                                </m:d>
                              </m:e>
                            </m:func>
                            <m:func>
                              <m:funcPr>
                                <m:ctrlPr>
                                  <a:rPr lang="en-US" sz="2667" i="1">
                                    <a:latin typeface="Cambria Math"/>
                                  </a:rPr>
                                </m:ctrlPr>
                              </m:funcPr>
                              <m:fName>
                                <m:r>
                                  <m:rPr>
                                    <m:sty m:val="p"/>
                                  </m:rPr>
                                  <a:rPr lang="en-US" sz="2667">
                                    <a:latin typeface="Cambria Math"/>
                                  </a:rPr>
                                  <m:t>sin</m:t>
                                </m:r>
                              </m:fName>
                              <m:e>
                                <m:d>
                                  <m:dPr>
                                    <m:ctrlPr>
                                      <a:rPr lang="en-US" sz="2667" i="1">
                                        <a:latin typeface="Cambria Math"/>
                                      </a:rPr>
                                    </m:ctrlPr>
                                  </m:dPr>
                                  <m:e>
                                    <m:r>
                                      <a:rPr lang="en-US" sz="2667" i="1">
                                        <a:latin typeface="Cambria Math"/>
                                      </a:rPr>
                                      <m:t>𝑡</m:t>
                                    </m:r>
                                  </m:e>
                                </m:d>
                              </m:e>
                            </m:func>
                            <m:r>
                              <a:rPr lang="hu-HU" sz="2667" i="1">
                                <a:latin typeface="Cambria Math"/>
                              </a:rPr>
                              <m:t>)</m:t>
                            </m:r>
                          </m:e>
                          <m:sup>
                            <m:r>
                              <a:rPr lang="hu-HU" sz="2667" i="1">
                                <a:latin typeface="Cambria Math"/>
                              </a:rPr>
                              <m:t>3</m:t>
                            </m:r>
                          </m:sup>
                        </m:sSup>
                        <m:r>
                          <a:rPr lang="hu-HU" sz="2667" i="1">
                            <a:latin typeface="Cambria Math"/>
                          </a:rPr>
                          <m:t>+2</m:t>
                        </m:r>
                      </m:den>
                    </m:f>
                  </m:oMath>
                </a14:m>
                <a:endParaRPr lang="en-US" sz="2667" dirty="0"/>
              </a:p>
            </p:txBody>
          </p:sp>
        </mc:Choice>
        <mc:Fallback xmlns="">
          <p:sp>
            <p:nvSpPr>
              <p:cNvPr id="7" name="Téglalap 6"/>
              <p:cNvSpPr>
                <a:spLocks noRot="1" noChangeAspect="1" noMove="1" noResize="1" noEditPoints="1" noAdjustHandles="1" noChangeArrowheads="1" noChangeShapeType="1" noTextEdit="1"/>
              </p:cNvSpPr>
              <p:nvPr/>
            </p:nvSpPr>
            <p:spPr>
              <a:xfrm>
                <a:off x="1424190" y="3304275"/>
                <a:ext cx="8944285" cy="756554"/>
              </a:xfrm>
              <a:prstGeom prst="rect">
                <a:avLst/>
              </a:prstGeom>
              <a:blipFill>
                <a:blip r:embed="rId3"/>
                <a:stretch>
                  <a:fillRect b="-1613"/>
                </a:stretch>
              </a:blipFill>
            </p:spPr>
            <p:txBody>
              <a:bodyPr/>
              <a:lstStyle/>
              <a:p>
                <a:r>
                  <a:rPr lang="hu-HU">
                    <a:noFill/>
                  </a:rPr>
                  <a:t> </a:t>
                </a:r>
              </a:p>
            </p:txBody>
          </p:sp>
        </mc:Fallback>
      </mc:AlternateContent>
      <p:sp>
        <p:nvSpPr>
          <p:cNvPr id="8" name="Akciógomb: Tovább vagy Következő 7">
            <a:hlinkClick r:id="rId4" action="ppaction://hlinkfile" highlightClick="1"/>
          </p:cNvPr>
          <p:cNvSpPr/>
          <p:nvPr/>
        </p:nvSpPr>
        <p:spPr>
          <a:xfrm>
            <a:off x="11088557" y="3212976"/>
            <a:ext cx="894041" cy="79208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10" name="Szabadkézi sokszög 9"/>
          <p:cNvSpPr/>
          <p:nvPr/>
        </p:nvSpPr>
        <p:spPr>
          <a:xfrm>
            <a:off x="1290704" y="1649178"/>
            <a:ext cx="4962920" cy="986151"/>
          </a:xfrm>
          <a:custGeom>
            <a:avLst/>
            <a:gdLst>
              <a:gd name="connsiteX0" fmla="*/ 0 w 3722190"/>
              <a:gd name="connsiteY0" fmla="*/ 986150 h 986150"/>
              <a:gd name="connsiteX1" fmla="*/ 681318 w 3722190"/>
              <a:gd name="connsiteY1" fmla="*/ 62785 h 986150"/>
              <a:gd name="connsiteX2" fmla="*/ 1954306 w 3722190"/>
              <a:gd name="connsiteY2" fmla="*/ 824785 h 986150"/>
              <a:gd name="connsiteX3" fmla="*/ 3460377 w 3722190"/>
              <a:gd name="connsiteY3" fmla="*/ 32 h 986150"/>
              <a:gd name="connsiteX4" fmla="*/ 3711389 w 3722190"/>
              <a:gd name="connsiteY4" fmla="*/ 860644 h 98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2190" h="986150">
                <a:moveTo>
                  <a:pt x="0" y="986150"/>
                </a:moveTo>
                <a:cubicBezTo>
                  <a:pt x="177800" y="537914"/>
                  <a:pt x="355600" y="89679"/>
                  <a:pt x="681318" y="62785"/>
                </a:cubicBezTo>
                <a:cubicBezTo>
                  <a:pt x="1007036" y="35891"/>
                  <a:pt x="1491130" y="835244"/>
                  <a:pt x="1954306" y="824785"/>
                </a:cubicBezTo>
                <a:cubicBezTo>
                  <a:pt x="2417482" y="814326"/>
                  <a:pt x="3167530" y="-5944"/>
                  <a:pt x="3460377" y="32"/>
                </a:cubicBezTo>
                <a:cubicBezTo>
                  <a:pt x="3753224" y="6008"/>
                  <a:pt x="3732306" y="433326"/>
                  <a:pt x="3711389" y="8606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11" name="Lefelé nyíl 10"/>
          <p:cNvSpPr/>
          <p:nvPr/>
        </p:nvSpPr>
        <p:spPr>
          <a:xfrm rot="14604642">
            <a:off x="4972466" y="1412714"/>
            <a:ext cx="540263" cy="1011151"/>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17" name="Ellipszis 16"/>
          <p:cNvSpPr/>
          <p:nvPr/>
        </p:nvSpPr>
        <p:spPr>
          <a:xfrm>
            <a:off x="5038508" y="1838647"/>
            <a:ext cx="288032" cy="2122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mc:AlternateContent xmlns:mc="http://schemas.openxmlformats.org/markup-compatibility/2006" xmlns:a14="http://schemas.microsoft.com/office/drawing/2010/main">
        <mc:Choice Requires="a14">
          <p:sp>
            <p:nvSpPr>
              <p:cNvPr id="18" name="Téglalap 17"/>
              <p:cNvSpPr/>
              <p:nvPr/>
            </p:nvSpPr>
            <p:spPr>
              <a:xfrm>
                <a:off x="4366433" y="2357971"/>
                <a:ext cx="2400267" cy="502766"/>
              </a:xfrm>
              <a:prstGeom prst="rect">
                <a:avLst/>
              </a:prstGeom>
            </p:spPr>
            <p:txBody>
              <a:bodyPr wrap="square">
                <a:spAutoFit/>
              </a:bodyPr>
              <a:lstStyle/>
              <a:p>
                <a:pPr algn="l"/>
                <a14:m>
                  <m:oMath xmlns:m="http://schemas.openxmlformats.org/officeDocument/2006/math">
                    <m:r>
                      <a:rPr lang="en-US" sz="2667" i="1">
                        <a:latin typeface="Cambria Math"/>
                      </a:rPr>
                      <m:t>(</m:t>
                    </m:r>
                    <m:r>
                      <a:rPr lang="hu-HU" sz="2667" i="1">
                        <a:latin typeface="Cambria Math"/>
                      </a:rPr>
                      <m:t>𝑥</m:t>
                    </m:r>
                    <m:d>
                      <m:dPr>
                        <m:ctrlPr>
                          <a:rPr lang="hu-HU" sz="2667" i="1">
                            <a:latin typeface="Cambria Math"/>
                          </a:rPr>
                        </m:ctrlPr>
                      </m:dPr>
                      <m:e>
                        <m:r>
                          <a:rPr lang="hu-HU" sz="2667" i="1">
                            <a:latin typeface="Cambria Math"/>
                          </a:rPr>
                          <m:t>𝑡</m:t>
                        </m:r>
                      </m:e>
                    </m:d>
                  </m:oMath>
                </a14:m>
                <a:r>
                  <a:rPr lang="en-US" sz="2667" dirty="0"/>
                  <a:t>,</a:t>
                </a:r>
                <a14:m>
                  <m:oMath xmlns:m="http://schemas.openxmlformats.org/officeDocument/2006/math">
                    <m:r>
                      <a:rPr lang="en-US" sz="2667">
                        <a:latin typeface="Cambria Math"/>
                      </a:rPr>
                      <m:t>   </m:t>
                    </m:r>
                    <m:r>
                      <a:rPr lang="en-US" sz="2667" i="1">
                        <a:latin typeface="Cambria Math"/>
                      </a:rPr>
                      <m:t>𝑦</m:t>
                    </m:r>
                    <m:d>
                      <m:dPr>
                        <m:ctrlPr>
                          <a:rPr lang="hu-HU" sz="2667" i="1">
                            <a:latin typeface="Cambria Math"/>
                          </a:rPr>
                        </m:ctrlPr>
                      </m:dPr>
                      <m:e>
                        <m:r>
                          <a:rPr lang="hu-HU" sz="2667" i="1">
                            <a:latin typeface="Cambria Math"/>
                          </a:rPr>
                          <m:t>𝑡</m:t>
                        </m:r>
                      </m:e>
                    </m:d>
                  </m:oMath>
                </a14:m>
                <a:r>
                  <a:rPr lang="en-US" sz="2667" dirty="0"/>
                  <a:t>)</a:t>
                </a:r>
              </a:p>
            </p:txBody>
          </p:sp>
        </mc:Choice>
        <mc:Fallback xmlns="">
          <p:sp>
            <p:nvSpPr>
              <p:cNvPr id="18" name="Téglalap 17"/>
              <p:cNvSpPr>
                <a:spLocks noRot="1" noChangeAspect="1" noMove="1" noResize="1" noEditPoints="1" noAdjustHandles="1" noChangeArrowheads="1" noChangeShapeType="1" noTextEdit="1"/>
              </p:cNvSpPr>
              <p:nvPr/>
            </p:nvSpPr>
            <p:spPr>
              <a:xfrm>
                <a:off x="4366433" y="2357971"/>
                <a:ext cx="2400267" cy="502766"/>
              </a:xfrm>
              <a:prstGeom prst="rect">
                <a:avLst/>
              </a:prstGeom>
              <a:blipFill>
                <a:blip r:embed="rId5"/>
                <a:stretch>
                  <a:fillRect t="-12195" b="-31707"/>
                </a:stretch>
              </a:blipFill>
            </p:spPr>
            <p:txBody>
              <a:bodyPr/>
              <a:lstStyle/>
              <a:p>
                <a:r>
                  <a:rPr lang="hu-HU">
                    <a:noFill/>
                  </a:rPr>
                  <a:t> </a:t>
                </a:r>
              </a:p>
            </p:txBody>
          </p:sp>
        </mc:Fallback>
      </mc:AlternateContent>
      <p:cxnSp>
        <p:nvCxnSpPr>
          <p:cNvPr id="20" name="Egyenes összekötő nyíllal 19"/>
          <p:cNvCxnSpPr/>
          <p:nvPr/>
        </p:nvCxnSpPr>
        <p:spPr>
          <a:xfrm flipV="1">
            <a:off x="5293519" y="1134465"/>
            <a:ext cx="1473183" cy="771108"/>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églalap 20"/>
              <p:cNvSpPr/>
              <p:nvPr/>
            </p:nvSpPr>
            <p:spPr>
              <a:xfrm>
                <a:off x="6495024" y="1289185"/>
                <a:ext cx="3537413" cy="502766"/>
              </a:xfrm>
              <a:prstGeom prst="rect">
                <a:avLst/>
              </a:prstGeom>
            </p:spPr>
            <p:txBody>
              <a:bodyPr wrap="square">
                <a:spAutoFit/>
              </a:bodyPr>
              <a:lstStyle/>
              <a:p>
                <a:pPr algn="l"/>
                <a14:m>
                  <m:oMath xmlns:m="http://schemas.openxmlformats.org/officeDocument/2006/math">
                    <m:r>
                      <a:rPr lang="en-US" sz="2667" b="1" i="1">
                        <a:latin typeface="Cambria Math"/>
                      </a:rPr>
                      <m:t>𝒗</m:t>
                    </m:r>
                    <m:r>
                      <a:rPr lang="en-US" sz="2667" i="1">
                        <a:latin typeface="Cambria Math"/>
                      </a:rPr>
                      <m:t>(</m:t>
                    </m:r>
                    <m:r>
                      <a:rPr lang="en-US" sz="2667" i="1">
                        <a:latin typeface="Cambria Math"/>
                      </a:rPr>
                      <m:t>𝑡</m:t>
                    </m:r>
                    <m:r>
                      <a:rPr lang="en-US" sz="2667" i="1">
                        <a:latin typeface="Cambria Math"/>
                      </a:rPr>
                      <m:t>)=(</m:t>
                    </m:r>
                    <m:acc>
                      <m:accPr>
                        <m:chr m:val="̇"/>
                        <m:ctrlPr>
                          <a:rPr lang="en-US" sz="2667" i="1">
                            <a:latin typeface="Cambria Math"/>
                          </a:rPr>
                        </m:ctrlPr>
                      </m:accPr>
                      <m:e>
                        <m:r>
                          <a:rPr lang="hu-HU" sz="2667" i="1">
                            <a:latin typeface="Cambria Math"/>
                          </a:rPr>
                          <m:t>𝑥</m:t>
                        </m:r>
                      </m:e>
                    </m:acc>
                    <m:d>
                      <m:dPr>
                        <m:ctrlPr>
                          <a:rPr lang="hu-HU" sz="2667" i="1">
                            <a:latin typeface="Cambria Math"/>
                          </a:rPr>
                        </m:ctrlPr>
                      </m:dPr>
                      <m:e>
                        <m:r>
                          <a:rPr lang="hu-HU" sz="2667" i="1">
                            <a:latin typeface="Cambria Math"/>
                          </a:rPr>
                          <m:t>𝑡</m:t>
                        </m:r>
                      </m:e>
                    </m:d>
                  </m:oMath>
                </a14:m>
                <a:r>
                  <a:rPr lang="en-US" sz="2667" dirty="0"/>
                  <a:t>,</a:t>
                </a:r>
                <a14:m>
                  <m:oMath xmlns:m="http://schemas.openxmlformats.org/officeDocument/2006/math">
                    <m:r>
                      <a:rPr lang="en-US" sz="2667">
                        <a:latin typeface="Cambria Math"/>
                      </a:rPr>
                      <m:t>   </m:t>
                    </m:r>
                    <m:acc>
                      <m:accPr>
                        <m:chr m:val="̇"/>
                        <m:ctrlPr>
                          <a:rPr lang="en-US" sz="2667" i="1">
                            <a:latin typeface="Cambria Math"/>
                          </a:rPr>
                        </m:ctrlPr>
                      </m:accPr>
                      <m:e>
                        <m:r>
                          <a:rPr lang="en-US" sz="2667" i="1">
                            <a:latin typeface="Cambria Math"/>
                          </a:rPr>
                          <m:t>𝑦</m:t>
                        </m:r>
                      </m:e>
                    </m:acc>
                    <m:d>
                      <m:dPr>
                        <m:ctrlPr>
                          <a:rPr lang="hu-HU" sz="2667" i="1">
                            <a:latin typeface="Cambria Math"/>
                          </a:rPr>
                        </m:ctrlPr>
                      </m:dPr>
                      <m:e>
                        <m:r>
                          <a:rPr lang="hu-HU" sz="2667" i="1">
                            <a:latin typeface="Cambria Math"/>
                          </a:rPr>
                          <m:t>𝑡</m:t>
                        </m:r>
                      </m:e>
                    </m:d>
                  </m:oMath>
                </a14:m>
                <a:r>
                  <a:rPr lang="en-US" sz="2667" dirty="0"/>
                  <a:t>)</a:t>
                </a:r>
              </a:p>
            </p:txBody>
          </p:sp>
        </mc:Choice>
        <mc:Fallback xmlns="">
          <p:sp>
            <p:nvSpPr>
              <p:cNvPr id="21" name="Téglalap 20"/>
              <p:cNvSpPr>
                <a:spLocks noRot="1" noChangeAspect="1" noMove="1" noResize="1" noEditPoints="1" noAdjustHandles="1" noChangeArrowheads="1" noChangeShapeType="1" noTextEdit="1"/>
              </p:cNvSpPr>
              <p:nvPr/>
            </p:nvSpPr>
            <p:spPr>
              <a:xfrm>
                <a:off x="6495024" y="1289185"/>
                <a:ext cx="3537413" cy="502766"/>
              </a:xfrm>
              <a:prstGeom prst="rect">
                <a:avLst/>
              </a:prstGeom>
              <a:blipFill>
                <a:blip r:embed="rId6"/>
                <a:stretch>
                  <a:fillRect t="-10843" b="-31325"/>
                </a:stretch>
              </a:blipFill>
            </p:spPr>
            <p:txBody>
              <a:bodyPr/>
              <a:lstStyle/>
              <a:p>
                <a:r>
                  <a:rPr lang="hu-HU">
                    <a:noFill/>
                  </a:rPr>
                  <a:t> </a:t>
                </a:r>
              </a:p>
            </p:txBody>
          </p:sp>
        </mc:Fallback>
      </mc:AlternateContent>
      <p:sp>
        <p:nvSpPr>
          <p:cNvPr id="24" name="Lefelé nyíl 23"/>
          <p:cNvSpPr/>
          <p:nvPr/>
        </p:nvSpPr>
        <p:spPr>
          <a:xfrm rot="16200000">
            <a:off x="654650" y="2380363"/>
            <a:ext cx="540263" cy="1011151"/>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cxnSp>
        <p:nvCxnSpPr>
          <p:cNvPr id="33" name="Egyenes összekötő nyíllal 32"/>
          <p:cNvCxnSpPr/>
          <p:nvPr/>
        </p:nvCxnSpPr>
        <p:spPr>
          <a:xfrm flipV="1">
            <a:off x="5326542" y="1418346"/>
            <a:ext cx="927084" cy="45138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Egyenes összekötő nyíllal 41"/>
          <p:cNvCxnSpPr/>
          <p:nvPr/>
        </p:nvCxnSpPr>
        <p:spPr>
          <a:xfrm flipV="1">
            <a:off x="775848" y="2050932"/>
            <a:ext cx="0" cy="84571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Egyenes összekötő nyíllal 43"/>
          <p:cNvCxnSpPr/>
          <p:nvPr/>
        </p:nvCxnSpPr>
        <p:spPr>
          <a:xfrm flipV="1">
            <a:off x="775850" y="2896648"/>
            <a:ext cx="1094308" cy="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Téglalap 1"/>
          <p:cNvSpPr/>
          <p:nvPr/>
        </p:nvSpPr>
        <p:spPr>
          <a:xfrm>
            <a:off x="4381069" y="1218290"/>
            <a:ext cx="1475084" cy="461665"/>
          </a:xfrm>
          <a:prstGeom prst="rect">
            <a:avLst/>
          </a:prstGeom>
        </p:spPr>
        <p:txBody>
          <a:bodyPr wrap="none">
            <a:spAutoFit/>
          </a:bodyPr>
          <a:lstStyle/>
          <a:p>
            <a:r>
              <a:rPr lang="en-US" b="1" dirty="0">
                <a:solidFill>
                  <a:srgbClr val="01AF16"/>
                </a:solidFill>
                <a:latin typeface="Courier New" panose="02070309020205020404" pitchFamily="49" charset="0"/>
                <a:cs typeface="Courier New" panose="02070309020205020404" pitchFamily="49" charset="0"/>
              </a:rPr>
              <a:t>heading</a:t>
            </a:r>
            <a:endParaRPr lang="en-US" dirty="0">
              <a:solidFill>
                <a:srgbClr val="01AF16"/>
              </a:solidFill>
            </a:endParaRPr>
          </a:p>
        </p:txBody>
      </p:sp>
      <p:sp>
        <p:nvSpPr>
          <p:cNvPr id="23" name="Akciógomb: Tovább vagy Következő 22">
            <a:hlinkClick r:id="rId7" action="ppaction://hlinkfile" highlightClick="1"/>
          </p:cNvPr>
          <p:cNvSpPr/>
          <p:nvPr/>
        </p:nvSpPr>
        <p:spPr>
          <a:xfrm>
            <a:off x="11088557" y="296653"/>
            <a:ext cx="961572" cy="6569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5" name="Csoportba foglalás 24"/>
          <p:cNvGrpSpPr/>
          <p:nvPr/>
        </p:nvGrpSpPr>
        <p:grpSpPr>
          <a:xfrm>
            <a:off x="6495024" y="2133564"/>
            <a:ext cx="5696976" cy="898325"/>
            <a:chOff x="4871268" y="2359866"/>
            <a:chExt cx="4272732" cy="898325"/>
          </a:xfrm>
        </p:grpSpPr>
        <p:pic>
          <p:nvPicPr>
            <p:cNvPr id="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1268" y="2359866"/>
              <a:ext cx="4272732" cy="89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églalap feliratnak 26"/>
            <p:cNvSpPr/>
            <p:nvPr/>
          </p:nvSpPr>
          <p:spPr>
            <a:xfrm>
              <a:off x="4871268" y="2359866"/>
              <a:ext cx="4218563" cy="898325"/>
            </a:xfrm>
            <a:prstGeom prst="wedgeRectCallout">
              <a:avLst>
                <a:gd name="adj1" fmla="val -70964"/>
                <a:gd name="adj2" fmla="val 9021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sz="2667"/>
            </a:p>
          </p:txBody>
        </p:sp>
      </p:grpSp>
      <p:sp>
        <p:nvSpPr>
          <p:cNvPr id="28" name="Téglalap 27"/>
          <p:cNvSpPr/>
          <p:nvPr/>
        </p:nvSpPr>
        <p:spPr>
          <a:xfrm>
            <a:off x="4526662" y="2702818"/>
            <a:ext cx="1659429" cy="461665"/>
          </a:xfrm>
          <a:prstGeom prst="rect">
            <a:avLst/>
          </a:prstGeom>
        </p:spPr>
        <p:txBody>
          <a:bodyPr wrap="none">
            <a:spAutoFit/>
          </a:bodyPr>
          <a:lstStyle/>
          <a:p>
            <a:r>
              <a:rPr lang="en-US" b="1" dirty="0">
                <a:solidFill>
                  <a:srgbClr val="0000FF"/>
                </a:solidFill>
                <a:latin typeface="Courier New" panose="02070309020205020404" pitchFamily="49" charset="0"/>
                <a:cs typeface="Courier New" panose="02070309020205020404" pitchFamily="49" charset="0"/>
              </a:rPr>
              <a:t>position</a:t>
            </a:r>
            <a:endParaRPr lang="en-US" dirty="0">
              <a:solidFill>
                <a:srgbClr val="0000FF"/>
              </a:solidFill>
            </a:endParaRPr>
          </a:p>
        </p:txBody>
      </p:sp>
    </p:spTree>
    <p:extLst>
      <p:ext uri="{BB962C8B-B14F-4D97-AF65-F5344CB8AC3E}">
        <p14:creationId xmlns:p14="http://schemas.microsoft.com/office/powerpoint/2010/main" val="3962350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1+ppt_w/2"/>
                                          </p:val>
                                        </p:tav>
                                      </p:tavLst>
                                    </p:anim>
                                    <p:anim calcmode="lin" valueType="num">
                                      <p:cBhvr additive="base">
                                        <p:cTn id="13" dur="500"/>
                                        <p:tgtEl>
                                          <p:spTgt spid="25"/>
                                        </p:tgtEl>
                                        <p:attrNameLst>
                                          <p:attrName>ppt_y</p:attrName>
                                        </p:attrNameLst>
                                      </p:cBhvr>
                                      <p:tavLst>
                                        <p:tav tm="0">
                                          <p:val>
                                            <p:strVal val="ppt_y"/>
                                          </p:val>
                                        </p:tav>
                                        <p:tav tm="100000">
                                          <p:val>
                                            <p:strVal val="ppt_y"/>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p:txBody>
          <a:bodyPr>
            <a:normAutofit/>
          </a:bodyPr>
          <a:lstStyle/>
          <a:p>
            <a:r>
              <a:rPr lang="hu-HU" sz="5400" b="1" dirty="0" smtClean="0">
                <a:solidFill>
                  <a:srgbClr val="FF0000"/>
                </a:solidFill>
              </a:rPr>
              <a:t>Geometriai (</a:t>
            </a:r>
            <a:r>
              <a:rPr lang="hu-HU" sz="5400" b="1" dirty="0" err="1" smtClean="0">
                <a:solidFill>
                  <a:srgbClr val="FF0000"/>
                </a:solidFill>
              </a:rPr>
              <a:t>Clifford</a:t>
            </a:r>
            <a:r>
              <a:rPr lang="hu-HU" sz="5400" b="1" dirty="0" smtClean="0">
                <a:solidFill>
                  <a:srgbClr val="FF0000"/>
                </a:solidFill>
              </a:rPr>
              <a:t>) algebra</a:t>
            </a:r>
            <a:endParaRPr lang="en-US" sz="5400" b="1" dirty="0">
              <a:solidFill>
                <a:srgbClr val="FF0000"/>
              </a:solidFill>
            </a:endParaRPr>
          </a:p>
        </p:txBody>
      </p:sp>
      <p:sp>
        <p:nvSpPr>
          <p:cNvPr id="5" name="Alcím 4"/>
          <p:cNvSpPr>
            <a:spLocks noGrp="1"/>
          </p:cNvSpPr>
          <p:nvPr>
            <p:ph type="subTitle" idx="1"/>
          </p:nvPr>
        </p:nvSpPr>
        <p:spPr/>
        <p:txBody>
          <a:bodyPr/>
          <a:lstStyle/>
          <a:p>
            <a:r>
              <a:rPr lang="hu-HU" dirty="0" err="1" smtClean="0"/>
              <a:t>Szirmay-Kalos</a:t>
            </a:r>
            <a:r>
              <a:rPr lang="hu-HU" dirty="0" smtClean="0"/>
              <a:t> László</a:t>
            </a:r>
            <a:endParaRPr lang="en-US" dirty="0"/>
          </a:p>
        </p:txBody>
      </p:sp>
      <p:sp>
        <p:nvSpPr>
          <p:cNvPr id="6" name="Szövegdoboz 5"/>
          <p:cNvSpPr txBox="1"/>
          <p:nvPr/>
        </p:nvSpPr>
        <p:spPr>
          <a:xfrm>
            <a:off x="191344" y="116632"/>
            <a:ext cx="5256584" cy="1569660"/>
          </a:xfrm>
          <a:prstGeom prst="rect">
            <a:avLst/>
          </a:prstGeom>
          <a:noFill/>
          <a:ln>
            <a:solidFill>
              <a:schemeClr val="tx1"/>
            </a:solidFill>
          </a:ln>
        </p:spPr>
        <p:txBody>
          <a:bodyPr wrap="square" rtlCol="0">
            <a:spAutoFit/>
          </a:bodyPr>
          <a:lstStyle/>
          <a:p>
            <a:pPr algn="l"/>
            <a:r>
              <a:rPr lang="en-US" i="1" dirty="0">
                <a:latin typeface="+mn-lt"/>
              </a:rPr>
              <a:t>“For geometry, you know, is the gate of science, and the gate is so low and small that we can only enter it as a little child</a:t>
            </a:r>
            <a:r>
              <a:rPr lang="hu-HU" i="1" dirty="0">
                <a:latin typeface="+mn-lt"/>
              </a:rPr>
              <a:t>.</a:t>
            </a:r>
            <a:r>
              <a:rPr lang="en-US" i="1" dirty="0">
                <a:latin typeface="+mn-lt"/>
              </a:rPr>
              <a:t>” </a:t>
            </a:r>
            <a:br>
              <a:rPr lang="en-US" i="1" dirty="0">
                <a:latin typeface="+mn-lt"/>
              </a:rPr>
            </a:br>
            <a:r>
              <a:rPr lang="hu-HU" i="1" dirty="0">
                <a:latin typeface="+mn-lt"/>
              </a:rPr>
              <a:t>		   </a:t>
            </a:r>
            <a:r>
              <a:rPr lang="en-US" i="1" dirty="0">
                <a:latin typeface="+mn-lt"/>
              </a:rPr>
              <a:t>William </a:t>
            </a:r>
            <a:r>
              <a:rPr lang="en-US" i="1" dirty="0" err="1">
                <a:latin typeface="+mn-lt"/>
              </a:rPr>
              <a:t>Kingdon</a:t>
            </a:r>
            <a:r>
              <a:rPr lang="en-US" i="1" dirty="0">
                <a:latin typeface="+mn-lt"/>
              </a:rPr>
              <a:t> Clifford</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4207" y="6024"/>
            <a:ext cx="1447793" cy="1924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375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2D </a:t>
            </a:r>
            <a:r>
              <a:rPr lang="en-US" dirty="0" err="1" smtClean="0">
                <a:solidFill>
                  <a:srgbClr val="FF0000"/>
                </a:solidFill>
              </a:rPr>
              <a:t>geometria</a:t>
            </a:r>
            <a:r>
              <a:rPr lang="hu-HU" dirty="0" smtClean="0">
                <a:solidFill>
                  <a:srgbClr val="FF0000"/>
                </a:solidFill>
              </a:rPr>
              <a:t> </a:t>
            </a:r>
            <a:r>
              <a:rPr lang="en-US" dirty="0" smtClean="0">
                <a:solidFill>
                  <a:srgbClr val="FF0000"/>
                </a:solidFill>
              </a:rPr>
              <a:t>= </a:t>
            </a:r>
            <a:r>
              <a:rPr lang="en-US" dirty="0" err="1" smtClean="0">
                <a:solidFill>
                  <a:srgbClr val="FF0000"/>
                </a:solidFill>
              </a:rPr>
              <a:t>vektor</a:t>
            </a:r>
            <a:r>
              <a:rPr lang="en-US" dirty="0" smtClean="0">
                <a:solidFill>
                  <a:srgbClr val="FF0000"/>
                </a:solidFill>
              </a:rPr>
              <a:t> algebra</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443372" y="1444207"/>
                <a:ext cx="11139028" cy="2124236"/>
              </a:xfrm>
            </p:spPr>
            <p:txBody>
              <a:bodyPr>
                <a:noAutofit/>
              </a:bodyPr>
              <a:lstStyle/>
              <a:p>
                <a:pPr>
                  <a:spcBef>
                    <a:spcPts val="0"/>
                  </a:spcBef>
                  <a:spcAft>
                    <a:spcPts val="1800"/>
                  </a:spcAft>
                </a:pPr>
                <a:r>
                  <a:rPr lang="hu-HU" sz="3600" dirty="0" smtClean="0"/>
                  <a:t>Koordinátákkal számolható, de szerkeszthető is (</a:t>
                </a:r>
                <a:r>
                  <a:rPr lang="hu-HU" sz="3600" dirty="0" err="1" smtClean="0"/>
                  <a:t>tenzor</a:t>
                </a:r>
                <a:r>
                  <a:rPr lang="hu-HU" sz="3600" dirty="0" smtClean="0"/>
                  <a:t>)</a:t>
                </a:r>
              </a:p>
              <a:p>
                <a:pPr>
                  <a:spcBef>
                    <a:spcPts val="0"/>
                  </a:spcBef>
                  <a:spcAft>
                    <a:spcPts val="1800"/>
                  </a:spcAft>
                </a:pPr>
                <a:r>
                  <a:rPr lang="en-US" sz="3600" dirty="0" smtClean="0"/>
                  <a:t>Pont:</a:t>
                </a:r>
                <a:r>
                  <a:rPr lang="hu-HU" sz="3600" dirty="0"/>
                  <a:t> 	</a:t>
                </a:r>
                <a14:m>
                  <m:oMath xmlns:m="http://schemas.openxmlformats.org/officeDocument/2006/math">
                    <m:r>
                      <a:rPr lang="en-US" sz="3600" b="1" i="1">
                        <a:latin typeface="Cambria Math"/>
                      </a:rPr>
                      <m:t>𝒑</m:t>
                    </m:r>
                    <m:r>
                      <a:rPr lang="en-US" sz="3600" i="1">
                        <a:latin typeface="Cambria Math"/>
                      </a:rPr>
                      <m:t>=</m:t>
                    </m:r>
                    <m:d>
                      <m:dPr>
                        <m:begChr m:val="["/>
                        <m:endChr m:val="]"/>
                        <m:ctrlPr>
                          <a:rPr lang="en-US" sz="3600" i="1">
                            <a:latin typeface="Cambria Math"/>
                          </a:rPr>
                        </m:ctrlPr>
                      </m:dPr>
                      <m:e>
                        <m:r>
                          <a:rPr lang="en-US" sz="3600" i="1">
                            <a:latin typeface="Cambria Math"/>
                          </a:rPr>
                          <m:t>𝑥</m:t>
                        </m:r>
                        <m:r>
                          <a:rPr lang="en-US" sz="3600" i="1">
                            <a:latin typeface="Cambria Math"/>
                          </a:rPr>
                          <m:t>,</m:t>
                        </m:r>
                        <m:r>
                          <a:rPr lang="en-US" sz="3600" i="1">
                            <a:latin typeface="Cambria Math"/>
                          </a:rPr>
                          <m:t>𝑦</m:t>
                        </m:r>
                        <m:r>
                          <a:rPr lang="en-US" sz="3600" i="1">
                            <a:latin typeface="Cambria Math"/>
                          </a:rPr>
                          <m:t>,1</m:t>
                        </m:r>
                      </m:e>
                    </m:d>
                  </m:oMath>
                </a14:m>
                <a:endParaRPr lang="hu-HU" sz="3600" dirty="0"/>
              </a:p>
              <a:p>
                <a:pPr>
                  <a:spcBef>
                    <a:spcPts val="0"/>
                  </a:spcBef>
                  <a:spcAft>
                    <a:spcPts val="1800"/>
                  </a:spcAft>
                </a:pPr>
                <a:r>
                  <a:rPr lang="hu-HU" sz="3600" dirty="0"/>
                  <a:t>Vektor: </a:t>
                </a:r>
                <a14:m>
                  <m:oMath xmlns:m="http://schemas.openxmlformats.org/officeDocument/2006/math">
                    <m:r>
                      <a:rPr lang="hu-HU" sz="3600" b="1" i="1">
                        <a:latin typeface="Cambria Math"/>
                      </a:rPr>
                      <m:t>𝒗</m:t>
                    </m:r>
                    <m:r>
                      <a:rPr lang="en-US" sz="3600" i="1">
                        <a:latin typeface="Cambria Math"/>
                      </a:rPr>
                      <m:t>=</m:t>
                    </m:r>
                    <m:d>
                      <m:dPr>
                        <m:begChr m:val="["/>
                        <m:endChr m:val="]"/>
                        <m:ctrlPr>
                          <a:rPr lang="en-US" sz="3600" i="1">
                            <a:latin typeface="Cambria Math"/>
                          </a:rPr>
                        </m:ctrlPr>
                      </m:dPr>
                      <m:e>
                        <m:r>
                          <a:rPr lang="en-US" sz="3600" i="1">
                            <a:latin typeface="Cambria Math"/>
                          </a:rPr>
                          <m:t>𝑥</m:t>
                        </m:r>
                        <m:r>
                          <a:rPr lang="en-US" sz="3600" i="1">
                            <a:latin typeface="Cambria Math"/>
                          </a:rPr>
                          <m:t>,</m:t>
                        </m:r>
                        <m:r>
                          <a:rPr lang="en-US" sz="3600" i="1">
                            <a:latin typeface="Cambria Math"/>
                          </a:rPr>
                          <m:t>𝑦</m:t>
                        </m:r>
                        <m:r>
                          <a:rPr lang="en-US" sz="3600" i="1">
                            <a:latin typeface="Cambria Math"/>
                          </a:rPr>
                          <m:t>,0</m:t>
                        </m:r>
                      </m:e>
                    </m:d>
                  </m:oMath>
                </a14:m>
                <a:endParaRPr lang="hu-HU" sz="3600" dirty="0"/>
              </a:p>
              <a:p>
                <a:pPr>
                  <a:spcBef>
                    <a:spcPts val="0"/>
                  </a:spcBef>
                  <a:spcAft>
                    <a:spcPts val="1800"/>
                  </a:spcAft>
                </a:pPr>
                <a:r>
                  <a:rPr lang="hu-HU" sz="3600" dirty="0"/>
                  <a:t>Eltolás: </a:t>
                </a:r>
                <a14:m>
                  <m:oMath xmlns:m="http://schemas.openxmlformats.org/officeDocument/2006/math">
                    <m:sSup>
                      <m:sSupPr>
                        <m:ctrlPr>
                          <a:rPr lang="en-US" sz="3600" b="1" i="1">
                            <a:latin typeface="Cambria Math"/>
                          </a:rPr>
                        </m:ctrlPr>
                      </m:sSupPr>
                      <m:e>
                        <m:r>
                          <a:rPr lang="en-US" sz="3600" b="1" i="1">
                            <a:latin typeface="Cambria Math"/>
                          </a:rPr>
                          <m:t>𝒑</m:t>
                        </m:r>
                      </m:e>
                      <m:sup>
                        <m:r>
                          <a:rPr lang="en-US" sz="3600" b="1" i="1">
                            <a:latin typeface="Cambria Math"/>
                          </a:rPr>
                          <m:t>′</m:t>
                        </m:r>
                      </m:sup>
                    </m:sSup>
                    <m:r>
                      <a:rPr lang="en-US" sz="3600" i="1">
                        <a:latin typeface="Cambria Math"/>
                      </a:rPr>
                      <m:t>=</m:t>
                    </m:r>
                    <m:r>
                      <a:rPr lang="en-US" sz="3600" b="1" i="1">
                        <a:latin typeface="Cambria Math"/>
                      </a:rPr>
                      <m:t>𝒑</m:t>
                    </m:r>
                    <m:r>
                      <a:rPr lang="en-US" sz="3600" b="1" i="1">
                        <a:latin typeface="Cambria Math"/>
                      </a:rPr>
                      <m:t>+</m:t>
                    </m:r>
                    <m:r>
                      <a:rPr lang="en-US" sz="3600" b="1" i="1">
                        <a:latin typeface="Cambria Math"/>
                      </a:rPr>
                      <m:t>𝒗</m:t>
                    </m:r>
                  </m:oMath>
                </a14:m>
                <a:r>
                  <a:rPr lang="hu-HU" sz="3600" dirty="0" smtClean="0"/>
                  <a:t>           Invertálható, van kivonás</a:t>
                </a:r>
                <a:endParaRPr lang="en-US" sz="3600" dirty="0"/>
              </a:p>
              <a:p>
                <a:pPr>
                  <a:spcBef>
                    <a:spcPts val="0"/>
                  </a:spcBef>
                  <a:spcAft>
                    <a:spcPts val="1800"/>
                  </a:spcAft>
                </a:pPr>
                <a:r>
                  <a:rPr lang="hu-HU" sz="3600" dirty="0"/>
                  <a:t>(</a:t>
                </a:r>
                <a:r>
                  <a:rPr lang="en-US" sz="3600" dirty="0" err="1" smtClean="0"/>
                  <a:t>Eltol</a:t>
                </a:r>
                <a:r>
                  <a:rPr lang="hu-HU" sz="3600" dirty="0" smtClean="0"/>
                  <a:t>ás), </a:t>
                </a:r>
                <a:r>
                  <a:rPr lang="hu-HU" sz="3600" dirty="0"/>
                  <a:t>forgatás, skálázás: 		</a:t>
                </a:r>
                <a:endParaRPr lang="hu-HU" sz="3600" i="1" dirty="0">
                  <a:latin typeface="Cambria Math"/>
                </a:endParaRPr>
              </a:p>
              <a:p>
                <a:pPr marL="0" indent="0">
                  <a:buNone/>
                </a:pPr>
                <a14:m>
                  <m:oMathPara xmlns:m="http://schemas.openxmlformats.org/officeDocument/2006/math">
                    <m:oMathParaPr>
                      <m:jc m:val="left"/>
                    </m:oMathParaPr>
                    <m:oMath xmlns:m="http://schemas.openxmlformats.org/officeDocument/2006/math">
                      <m:r>
                        <a:rPr lang="hu-HU" sz="1100" i="1">
                          <a:latin typeface="Cambria Math"/>
                        </a:rPr>
                        <m:t>           </m:t>
                      </m:r>
                      <m:r>
                        <a:rPr lang="hu-HU" sz="1100" b="0" i="1" smtClean="0">
                          <a:latin typeface="Cambria Math" panose="02040503050406030204" pitchFamily="18" charset="0"/>
                        </a:rPr>
                        <m:t>            </m:t>
                      </m:r>
                      <m:r>
                        <a:rPr lang="hu-HU" sz="1100" i="1">
                          <a:latin typeface="Cambria Math"/>
                        </a:rPr>
                        <m:t> </m:t>
                      </m:r>
                    </m:oMath>
                  </m:oMathPara>
                </a14:m>
                <a:endParaRPr lang="hu-HU" sz="1100" i="1" dirty="0" smtClean="0">
                  <a:latin typeface="Cambria Math"/>
                </a:endParaRPr>
              </a:p>
              <a:p>
                <a:pPr marL="0" indent="0">
                  <a:buNone/>
                </a:pPr>
                <a:r>
                  <a:rPr lang="hu-HU" sz="3600" dirty="0" smtClean="0"/>
                  <a:t>                       </a:t>
                </a:r>
                <a14:m>
                  <m:oMath xmlns:m="http://schemas.openxmlformats.org/officeDocument/2006/math">
                    <m:d>
                      <m:dPr>
                        <m:begChr m:val="["/>
                        <m:endChr m:val="]"/>
                        <m:ctrlPr>
                          <a:rPr lang="en-US" sz="3600" i="1">
                            <a:latin typeface="Cambria Math"/>
                          </a:rPr>
                        </m:ctrlPr>
                      </m:dPr>
                      <m:e>
                        <m:sSup>
                          <m:sSupPr>
                            <m:ctrlPr>
                              <a:rPr lang="en-US" sz="3600" i="1">
                                <a:latin typeface="Cambria Math"/>
                              </a:rPr>
                            </m:ctrlPr>
                          </m:sSupPr>
                          <m:e>
                            <m:r>
                              <a:rPr lang="en-US" sz="3600" i="1">
                                <a:latin typeface="Cambria Math"/>
                              </a:rPr>
                              <m:t>𝑥</m:t>
                            </m:r>
                          </m:e>
                          <m:sup>
                            <m:r>
                              <a:rPr lang="en-US" sz="3600" i="1">
                                <a:latin typeface="Cambria Math"/>
                              </a:rPr>
                              <m:t>′</m:t>
                            </m:r>
                          </m:sup>
                        </m:sSup>
                        <m:r>
                          <a:rPr lang="en-US" sz="3600" i="1">
                            <a:latin typeface="Cambria Math"/>
                          </a:rPr>
                          <m:t>,</m:t>
                        </m:r>
                        <m:sSup>
                          <m:sSupPr>
                            <m:ctrlPr>
                              <a:rPr lang="en-US" sz="3600" i="1">
                                <a:latin typeface="Cambria Math"/>
                              </a:rPr>
                            </m:ctrlPr>
                          </m:sSupPr>
                          <m:e>
                            <m:r>
                              <a:rPr lang="en-US" sz="3600" i="1">
                                <a:latin typeface="Cambria Math"/>
                              </a:rPr>
                              <m:t>𝑦</m:t>
                            </m:r>
                          </m:e>
                          <m:sup>
                            <m:r>
                              <a:rPr lang="en-US" sz="3600" i="1">
                                <a:latin typeface="Cambria Math"/>
                              </a:rPr>
                              <m:t>′</m:t>
                            </m:r>
                          </m:sup>
                        </m:sSup>
                        <m:r>
                          <a:rPr lang="en-US" sz="3600" i="1">
                            <a:latin typeface="Cambria Math"/>
                          </a:rPr>
                          <m:t>,1</m:t>
                        </m:r>
                      </m:e>
                    </m:d>
                    <m:r>
                      <a:rPr lang="en-US" sz="3600" i="1">
                        <a:latin typeface="Cambria Math"/>
                      </a:rPr>
                      <m:t>=</m:t>
                    </m:r>
                    <m:r>
                      <a:rPr lang="en-US" sz="3600" b="1" i="1">
                        <a:latin typeface="Cambria Math"/>
                      </a:rPr>
                      <m:t>[</m:t>
                    </m:r>
                    <m:r>
                      <a:rPr lang="en-US" sz="3600" i="1">
                        <a:latin typeface="Cambria Math"/>
                      </a:rPr>
                      <m:t>𝑥</m:t>
                    </m:r>
                    <m:r>
                      <a:rPr lang="en-US" sz="3600" i="1">
                        <a:latin typeface="Cambria Math"/>
                      </a:rPr>
                      <m:t>,</m:t>
                    </m:r>
                    <m:r>
                      <a:rPr lang="en-US" sz="3600" i="1">
                        <a:latin typeface="Cambria Math"/>
                      </a:rPr>
                      <m:t>𝑦</m:t>
                    </m:r>
                    <m:r>
                      <a:rPr lang="en-US" sz="3600" i="1">
                        <a:latin typeface="Cambria Math"/>
                      </a:rPr>
                      <m:t>,1</m:t>
                    </m:r>
                    <m:r>
                      <a:rPr lang="en-US" sz="3600" b="1" i="1">
                        <a:latin typeface="Cambria Math"/>
                      </a:rPr>
                      <m:t>]</m:t>
                    </m:r>
                  </m:oMath>
                </a14:m>
                <a:endParaRPr lang="hu-HU" sz="3600"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443372" y="1444207"/>
                <a:ext cx="11139028" cy="2124236"/>
              </a:xfrm>
              <a:blipFill>
                <a:blip r:embed="rId2"/>
                <a:stretch>
                  <a:fillRect l="-1533" t="-4598" b="-12356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6564052" y="4653136"/>
                <a:ext cx="2396746" cy="1586716"/>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3600" i="1">
                              <a:latin typeface="Cambria Math"/>
                            </a:rPr>
                          </m:ctrlPr>
                        </m:dPr>
                        <m:e>
                          <m:m>
                            <m:mPr>
                              <m:mcs>
                                <m:mc>
                                  <m:mcPr>
                                    <m:count m:val="3"/>
                                    <m:mcJc m:val="center"/>
                                  </m:mcPr>
                                </m:mc>
                              </m:mcs>
                              <m:ctrlPr>
                                <a:rPr lang="en-US" sz="3600" b="0" i="1">
                                  <a:latin typeface="Cambria Math"/>
                                </a:rPr>
                              </m:ctrlPr>
                            </m:mPr>
                            <m:mr>
                              <m:e>
                                <m:r>
                                  <a:rPr lang="hu-HU" sz="3600" b="0" i="1">
                                    <a:latin typeface="Cambria Math"/>
                                  </a:rPr>
                                  <m:t>𝑎</m:t>
                                </m:r>
                              </m:e>
                              <m:e>
                                <m:r>
                                  <a:rPr lang="hu-HU" sz="3600" b="0" i="1">
                                    <a:latin typeface="Cambria Math"/>
                                  </a:rPr>
                                  <m:t>𝑒</m:t>
                                </m:r>
                              </m:e>
                              <m:e>
                                <m:r>
                                  <a:rPr lang="en-US" sz="3600" b="0">
                                    <a:latin typeface="Cambria Math"/>
                                  </a:rPr>
                                  <m:t>0</m:t>
                                </m:r>
                              </m:e>
                            </m:mr>
                            <m:mr>
                              <m:e>
                                <m:r>
                                  <a:rPr lang="hu-HU" sz="3600" b="0" i="1">
                                    <a:latin typeface="Cambria Math"/>
                                  </a:rPr>
                                  <m:t>𝑏</m:t>
                                </m:r>
                              </m:e>
                              <m:e>
                                <m:r>
                                  <a:rPr lang="hu-HU" sz="3600" b="0" i="1">
                                    <a:latin typeface="Cambria Math"/>
                                  </a:rPr>
                                  <m:t>𝑓</m:t>
                                </m:r>
                              </m:e>
                              <m:e>
                                <m:r>
                                  <a:rPr lang="en-US" sz="3600" b="0" i="1">
                                    <a:latin typeface="Cambria Math"/>
                                  </a:rPr>
                                  <m:t>0</m:t>
                                </m:r>
                              </m:e>
                            </m:mr>
                            <m:mr>
                              <m:e>
                                <m:r>
                                  <a:rPr lang="hu-HU" sz="3600" b="0" i="1">
                                    <a:latin typeface="Cambria Math"/>
                                  </a:rPr>
                                  <m:t>𝑐</m:t>
                                </m:r>
                              </m:e>
                              <m:e>
                                <m:r>
                                  <a:rPr lang="hu-HU" sz="3600" b="0" i="1">
                                    <a:latin typeface="Cambria Math"/>
                                  </a:rPr>
                                  <m:t>𝑑</m:t>
                                </m:r>
                              </m:e>
                              <m:e>
                                <m:r>
                                  <a:rPr lang="en-US" sz="3600" b="0" i="1">
                                    <a:latin typeface="Cambria Math"/>
                                  </a:rPr>
                                  <m:t>1</m:t>
                                </m:r>
                              </m:e>
                            </m:mr>
                          </m:m>
                        </m:e>
                      </m:d>
                    </m:oMath>
                  </m:oMathPara>
                </a14:m>
                <a:endParaRPr lang="en-US" sz="4000" dirty="0"/>
              </a:p>
            </p:txBody>
          </p:sp>
        </mc:Choice>
        <mc:Fallback xmlns="">
          <p:sp>
            <p:nvSpPr>
              <p:cNvPr id="5" name="Téglalap 4"/>
              <p:cNvSpPr>
                <a:spLocks noRot="1" noChangeAspect="1" noMove="1" noResize="1" noEditPoints="1" noAdjustHandles="1" noChangeArrowheads="1" noChangeShapeType="1" noTextEdit="1"/>
              </p:cNvSpPr>
              <p:nvPr/>
            </p:nvSpPr>
            <p:spPr>
              <a:xfrm>
                <a:off x="6564052" y="4653136"/>
                <a:ext cx="2396746" cy="1586716"/>
              </a:xfrm>
              <a:prstGeom prst="rect">
                <a:avLst/>
              </a:prstGeom>
              <a:blipFill>
                <a:blip r:embed="rId3"/>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642500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79122" y="189731"/>
            <a:ext cx="9144000" cy="1143000"/>
          </a:xfrm>
        </p:spPr>
        <p:txBody>
          <a:bodyPr>
            <a:normAutofit fontScale="90000"/>
          </a:bodyPr>
          <a:lstStyle/>
          <a:p>
            <a:r>
              <a:rPr lang="en-US" dirty="0" err="1" smtClean="0">
                <a:solidFill>
                  <a:srgbClr val="FF0000"/>
                </a:solidFill>
              </a:rPr>
              <a:t>Geometri</a:t>
            </a:r>
            <a:r>
              <a:rPr lang="hu-HU" dirty="0" err="1" smtClean="0">
                <a:solidFill>
                  <a:srgbClr val="FF0000"/>
                </a:solidFill>
              </a:rPr>
              <a:t>ához</a:t>
            </a:r>
            <a:r>
              <a:rPr lang="hu-HU" dirty="0" smtClean="0">
                <a:solidFill>
                  <a:srgbClr val="FF0000"/>
                </a:solidFill>
              </a:rPr>
              <a:t> használt </a:t>
            </a:r>
            <a:r>
              <a:rPr lang="hu-HU" dirty="0">
                <a:solidFill>
                  <a:srgbClr val="FF0000"/>
                </a:solidFill>
              </a:rPr>
              <a:t>a</a:t>
            </a:r>
            <a:r>
              <a:rPr lang="en-US" dirty="0" err="1" smtClean="0">
                <a:solidFill>
                  <a:srgbClr val="FF0000"/>
                </a:solidFill>
              </a:rPr>
              <a:t>lgebr</a:t>
            </a:r>
            <a:r>
              <a:rPr lang="hu-HU" dirty="0" err="1" smtClean="0">
                <a:solidFill>
                  <a:srgbClr val="FF0000"/>
                </a:solidFill>
              </a:rPr>
              <a:t>ák</a:t>
            </a:r>
            <a:r>
              <a:rPr lang="hu-HU" dirty="0" smtClean="0">
                <a:solidFill>
                  <a:srgbClr val="FF0000"/>
                </a:solidFill>
              </a:rPr>
              <a:t> állatkertje</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875420" y="1879612"/>
                <a:ext cx="4104456" cy="4978388"/>
              </a:xfrm>
            </p:spPr>
            <p:txBody>
              <a:bodyPr>
                <a:normAutofit/>
              </a:bodyPr>
              <a:lstStyle/>
              <a:p>
                <a:r>
                  <a:rPr lang="hu-HU" sz="2400" dirty="0"/>
                  <a:t>Pont: </a:t>
                </a:r>
                <a14:m>
                  <m:oMath xmlns:m="http://schemas.openxmlformats.org/officeDocument/2006/math">
                    <m:r>
                      <a:rPr lang="en-US" sz="2400" i="1" dirty="0">
                        <a:latin typeface="Cambria Math"/>
                      </a:rPr>
                      <m:t>[</m:t>
                    </m:r>
                    <m:r>
                      <a:rPr lang="en-US" sz="2400" i="1" dirty="0" err="1">
                        <a:latin typeface="Cambria Math"/>
                      </a:rPr>
                      <m:t>𝑥</m:t>
                    </m:r>
                    <m:r>
                      <a:rPr lang="en-US" sz="2400" i="1" dirty="0" err="1">
                        <a:latin typeface="Cambria Math"/>
                      </a:rPr>
                      <m:t>,</m:t>
                    </m:r>
                    <m:r>
                      <a:rPr lang="en-US" sz="2400" i="1" dirty="0" err="1">
                        <a:latin typeface="Cambria Math"/>
                      </a:rPr>
                      <m:t>𝑦</m:t>
                    </m:r>
                    <m:r>
                      <a:rPr lang="en-US" sz="2400" i="1" dirty="0">
                        <a:latin typeface="Cambria Math"/>
                      </a:rPr>
                      <m:t>], [</m:t>
                    </m:r>
                    <m:r>
                      <a:rPr lang="en-US" sz="2400" i="1" dirty="0" err="1">
                        <a:latin typeface="Cambria Math"/>
                      </a:rPr>
                      <m:t>𝑥</m:t>
                    </m:r>
                    <m:r>
                      <a:rPr lang="en-US" sz="2400" i="1" dirty="0" err="1">
                        <a:latin typeface="Cambria Math"/>
                      </a:rPr>
                      <m:t>,</m:t>
                    </m:r>
                    <m:r>
                      <a:rPr lang="en-US" sz="2400" i="1" dirty="0" err="1">
                        <a:latin typeface="Cambria Math"/>
                      </a:rPr>
                      <m:t>𝑦</m:t>
                    </m:r>
                    <m:r>
                      <a:rPr lang="en-US" sz="2400" i="1" dirty="0" err="1">
                        <a:latin typeface="Cambria Math"/>
                      </a:rPr>
                      <m:t>,</m:t>
                    </m:r>
                    <m:r>
                      <a:rPr lang="en-US" sz="2400" i="1" dirty="0" err="1">
                        <a:latin typeface="Cambria Math"/>
                      </a:rPr>
                      <m:t>𝑤</m:t>
                    </m:r>
                    <m:r>
                      <a:rPr lang="en-US" sz="2400" i="1" dirty="0">
                        <a:latin typeface="Cambria Math"/>
                      </a:rPr>
                      <m:t>]</m:t>
                    </m:r>
                  </m:oMath>
                </a14:m>
                <a:r>
                  <a:rPr lang="hu-HU" sz="2400" dirty="0"/>
                  <a:t>, komplex szám</a:t>
                </a:r>
                <a:endParaRPr lang="en-US" sz="2400" dirty="0"/>
              </a:p>
              <a:p>
                <a:r>
                  <a:rPr lang="en-US" sz="2400" dirty="0" err="1"/>
                  <a:t>Egyenes</a:t>
                </a:r>
                <a:r>
                  <a:rPr lang="en-US" sz="2400" dirty="0"/>
                  <a:t>: </a:t>
                </a:r>
                <a14:m>
                  <m:oMath xmlns:m="http://schemas.openxmlformats.org/officeDocument/2006/math">
                    <m:r>
                      <a:rPr lang="en-US" sz="2400" i="1" dirty="0">
                        <a:latin typeface="Cambria Math"/>
                      </a:rPr>
                      <m:t>𝑎𝑥</m:t>
                    </m:r>
                    <m:r>
                      <a:rPr lang="en-US" sz="2400" i="1" dirty="0">
                        <a:latin typeface="Cambria Math"/>
                      </a:rPr>
                      <m:t>+</m:t>
                    </m:r>
                    <m:r>
                      <a:rPr lang="en-US" sz="2400" i="1" dirty="0">
                        <a:latin typeface="Cambria Math"/>
                      </a:rPr>
                      <m:t>𝑏𝑦</m:t>
                    </m:r>
                    <m:r>
                      <a:rPr lang="en-US" sz="2400" i="1" dirty="0">
                        <a:latin typeface="Cambria Math"/>
                      </a:rPr>
                      <m:t>+</m:t>
                    </m:r>
                    <m:r>
                      <a:rPr lang="en-US" sz="2400" i="1" dirty="0">
                        <a:latin typeface="Cambria Math"/>
                      </a:rPr>
                      <m:t>𝑐</m:t>
                    </m:r>
                    <m:r>
                      <a:rPr lang="en-US" sz="2400" i="1" dirty="0">
                        <a:latin typeface="Cambria Math"/>
                      </a:rPr>
                      <m:t>=0</m:t>
                    </m:r>
                  </m:oMath>
                </a14:m>
                <a:endParaRPr lang="hu-HU" sz="2400" dirty="0"/>
              </a:p>
              <a:p>
                <a:r>
                  <a:rPr lang="hu-HU" sz="2400" dirty="0"/>
                  <a:t>Metrika: skaláris szorzás, külső szorzás </a:t>
                </a:r>
              </a:p>
              <a:p>
                <a:endParaRPr lang="hu-HU" dirty="0"/>
              </a:p>
              <a:p>
                <a:r>
                  <a:rPr lang="hu-HU" sz="2400" dirty="0"/>
                  <a:t>Pont: </a:t>
                </a:r>
                <a14:m>
                  <m:oMath xmlns:m="http://schemas.openxmlformats.org/officeDocument/2006/math">
                    <m:r>
                      <a:rPr lang="en-US" sz="2400" i="1" dirty="0">
                        <a:latin typeface="Cambria Math"/>
                      </a:rPr>
                      <m:t>[</m:t>
                    </m:r>
                    <m:r>
                      <a:rPr lang="en-US" sz="2400" i="1" dirty="0" err="1">
                        <a:latin typeface="Cambria Math"/>
                      </a:rPr>
                      <m:t>𝑥</m:t>
                    </m:r>
                    <m:r>
                      <a:rPr lang="en-US" sz="2400" i="1" dirty="0" err="1">
                        <a:latin typeface="Cambria Math"/>
                      </a:rPr>
                      <m:t>,</m:t>
                    </m:r>
                    <m:r>
                      <a:rPr lang="en-US" sz="2400" i="1" dirty="0" err="1">
                        <a:latin typeface="Cambria Math"/>
                      </a:rPr>
                      <m:t>𝑦</m:t>
                    </m:r>
                    <m:r>
                      <a:rPr lang="hu-HU" sz="2400" i="1" dirty="0">
                        <a:latin typeface="Cambria Math"/>
                      </a:rPr>
                      <m:t>,</m:t>
                    </m:r>
                    <m:r>
                      <a:rPr lang="hu-HU" sz="2400" i="1" dirty="0">
                        <a:latin typeface="Cambria Math"/>
                      </a:rPr>
                      <m:t>𝑧</m:t>
                    </m:r>
                    <m:r>
                      <a:rPr lang="en-US" sz="2400" i="1" dirty="0">
                        <a:latin typeface="Cambria Math"/>
                      </a:rPr>
                      <m:t>], [</m:t>
                    </m:r>
                    <m:r>
                      <a:rPr lang="en-US" sz="2400" i="1" dirty="0" err="1">
                        <a:latin typeface="Cambria Math"/>
                      </a:rPr>
                      <m:t>𝑥</m:t>
                    </m:r>
                    <m:r>
                      <a:rPr lang="en-US" sz="2400" i="1" dirty="0" err="1">
                        <a:latin typeface="Cambria Math"/>
                      </a:rPr>
                      <m:t>,</m:t>
                    </m:r>
                    <m:r>
                      <a:rPr lang="en-US" sz="2400" i="1" dirty="0" err="1">
                        <a:latin typeface="Cambria Math"/>
                      </a:rPr>
                      <m:t>𝑦</m:t>
                    </m:r>
                    <m:r>
                      <a:rPr lang="en-US" sz="2400" i="1" dirty="0">
                        <a:latin typeface="Cambria Math"/>
                      </a:rPr>
                      <m:t>,</m:t>
                    </m:r>
                    <m:r>
                      <a:rPr lang="hu-HU" sz="2400" i="1" dirty="0">
                        <a:latin typeface="Cambria Math"/>
                      </a:rPr>
                      <m:t>𝑧</m:t>
                    </m:r>
                    <m:r>
                      <a:rPr lang="hu-HU" sz="2400" i="1" dirty="0">
                        <a:latin typeface="Cambria Math"/>
                      </a:rPr>
                      <m:t>,</m:t>
                    </m:r>
                    <m:r>
                      <a:rPr lang="en-US" sz="2400" i="1" dirty="0">
                        <a:latin typeface="Cambria Math"/>
                      </a:rPr>
                      <m:t>𝑤</m:t>
                    </m:r>
                    <m:r>
                      <a:rPr lang="en-US" sz="2400" i="1" dirty="0">
                        <a:latin typeface="Cambria Math"/>
                      </a:rPr>
                      <m:t>]</m:t>
                    </m:r>
                  </m:oMath>
                </a14:m>
                <a:endParaRPr lang="en-US" sz="2400" dirty="0"/>
              </a:p>
              <a:p>
                <a:r>
                  <a:rPr lang="hu-HU" sz="2400" dirty="0"/>
                  <a:t>Sík</a:t>
                </a:r>
                <a:r>
                  <a:rPr lang="en-US" sz="2400" dirty="0"/>
                  <a:t>: </a:t>
                </a:r>
                <a14:m>
                  <m:oMath xmlns:m="http://schemas.openxmlformats.org/officeDocument/2006/math">
                    <m:r>
                      <a:rPr lang="en-US" sz="2400" i="1" dirty="0">
                        <a:latin typeface="Cambria Math"/>
                      </a:rPr>
                      <m:t>𝑎𝑥</m:t>
                    </m:r>
                    <m:r>
                      <a:rPr lang="en-US" sz="2400" i="1" dirty="0">
                        <a:latin typeface="Cambria Math"/>
                      </a:rPr>
                      <m:t>+</m:t>
                    </m:r>
                    <m:r>
                      <a:rPr lang="en-US" sz="2400" i="1" dirty="0">
                        <a:latin typeface="Cambria Math"/>
                      </a:rPr>
                      <m:t>𝑏𝑦</m:t>
                    </m:r>
                    <m:r>
                      <a:rPr lang="en-US" sz="2400" i="1" dirty="0">
                        <a:latin typeface="Cambria Math"/>
                      </a:rPr>
                      <m:t>+</m:t>
                    </m:r>
                    <m:r>
                      <a:rPr lang="hu-HU" sz="2400" i="1" dirty="0" err="1">
                        <a:latin typeface="Cambria Math"/>
                      </a:rPr>
                      <m:t>𝑐𝑧</m:t>
                    </m:r>
                    <m:r>
                      <a:rPr lang="hu-HU" sz="2400" i="1" dirty="0">
                        <a:latin typeface="Cambria Math"/>
                      </a:rPr>
                      <m:t>+</m:t>
                    </m:r>
                    <m:r>
                      <a:rPr lang="hu-HU" sz="2400" i="1" dirty="0">
                        <a:latin typeface="Cambria Math"/>
                      </a:rPr>
                      <m:t>𝑑</m:t>
                    </m:r>
                    <m:r>
                      <a:rPr lang="en-US" sz="2400" i="1" dirty="0">
                        <a:latin typeface="Cambria Math"/>
                      </a:rPr>
                      <m:t>=0</m:t>
                    </m:r>
                  </m:oMath>
                </a14:m>
                <a:endParaRPr lang="hu-HU" sz="2400" dirty="0"/>
              </a:p>
              <a:p>
                <a:r>
                  <a:rPr lang="hu-HU" sz="2400" dirty="0"/>
                  <a:t>Metrika: skaláris szorzás, külső szorzás, vektoriális szorzás </a:t>
                </a:r>
                <a:endParaRPr lang="en-US" sz="2400"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875420" y="1879612"/>
                <a:ext cx="4104456" cy="4978388"/>
              </a:xfrm>
              <a:blipFill>
                <a:blip r:embed="rId2"/>
                <a:stretch>
                  <a:fillRect l="-2080" t="-979"/>
                </a:stretch>
              </a:blipFill>
            </p:spPr>
            <p:txBody>
              <a:bodyPr/>
              <a:lstStyle/>
              <a:p>
                <a:r>
                  <a:rPr lang="hu-HU">
                    <a:noFill/>
                  </a:rPr>
                  <a:t> </a:t>
                </a:r>
              </a:p>
            </p:txBody>
          </p:sp>
        </mc:Fallback>
      </mc:AlternateContent>
      <p:sp>
        <p:nvSpPr>
          <p:cNvPr id="4" name="Tartalom helye 2"/>
          <p:cNvSpPr txBox="1">
            <a:spLocks/>
          </p:cNvSpPr>
          <p:nvPr/>
        </p:nvSpPr>
        <p:spPr>
          <a:xfrm>
            <a:off x="6564052" y="1821167"/>
            <a:ext cx="4752528" cy="49325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400" dirty="0" err="1"/>
              <a:t>Eltol</a:t>
            </a:r>
            <a:r>
              <a:rPr lang="hu-HU" sz="2400" dirty="0"/>
              <a:t>ás: vektor, komplex szám</a:t>
            </a:r>
          </a:p>
          <a:p>
            <a:pPr fontAlgn="auto">
              <a:spcAft>
                <a:spcPts val="0"/>
              </a:spcAft>
            </a:pPr>
            <a:r>
              <a:rPr lang="hu-HU" sz="2400" b="1" dirty="0"/>
              <a:t>Forgatás, eltolás</a:t>
            </a:r>
            <a:r>
              <a:rPr lang="hu-HU" sz="2400" dirty="0"/>
              <a:t>, skálázás, tükröz, nyírás, vetítés, …: 3x3-as mátrix</a:t>
            </a:r>
            <a:endParaRPr lang="en-US" sz="2400" dirty="0"/>
          </a:p>
          <a:p>
            <a:pPr fontAlgn="auto">
              <a:spcAft>
                <a:spcPts val="0"/>
              </a:spcAft>
            </a:pPr>
            <a:r>
              <a:rPr lang="hu-HU" sz="2400" dirty="0"/>
              <a:t>2D forgatva nyújtás: komplex sz.</a:t>
            </a:r>
          </a:p>
          <a:p>
            <a:pPr fontAlgn="auto">
              <a:spcAft>
                <a:spcPts val="0"/>
              </a:spcAft>
            </a:pPr>
            <a:r>
              <a:rPr lang="hu-HU" sz="2400" dirty="0"/>
              <a:t>Deriválás: duális szám</a:t>
            </a:r>
          </a:p>
          <a:p>
            <a:pPr fontAlgn="auto">
              <a:spcAft>
                <a:spcPts val="0"/>
              </a:spcAft>
            </a:pPr>
            <a:endParaRPr lang="hu-HU" sz="2400" dirty="0"/>
          </a:p>
          <a:p>
            <a:pPr fontAlgn="auto">
              <a:spcAft>
                <a:spcPts val="0"/>
              </a:spcAft>
            </a:pPr>
            <a:r>
              <a:rPr lang="hu-HU" sz="2400" dirty="0"/>
              <a:t>Eltolás: vektor</a:t>
            </a:r>
          </a:p>
          <a:p>
            <a:pPr fontAlgn="auto">
              <a:spcAft>
                <a:spcPts val="0"/>
              </a:spcAft>
            </a:pPr>
            <a:r>
              <a:rPr lang="hu-HU" sz="2400" dirty="0"/>
              <a:t>Forgatás, skálázás, tükrözés, nyírás, vetítés, perspektíva, …: 4x4-es mátrix</a:t>
            </a:r>
            <a:endParaRPr lang="en-US" sz="2400" dirty="0"/>
          </a:p>
          <a:p>
            <a:pPr fontAlgn="auto">
              <a:spcAft>
                <a:spcPts val="0"/>
              </a:spcAft>
            </a:pPr>
            <a:r>
              <a:rPr lang="hu-HU" sz="2400" dirty="0"/>
              <a:t>Origón átmentő tengely körül 3D forgatás: </a:t>
            </a:r>
            <a:r>
              <a:rPr lang="hu-HU" sz="2400" dirty="0" err="1"/>
              <a:t>kvaternió</a:t>
            </a:r>
            <a:endParaRPr lang="hu-HU" sz="2400" dirty="0"/>
          </a:p>
          <a:p>
            <a:pPr fontAlgn="auto">
              <a:spcAft>
                <a:spcPts val="0"/>
              </a:spcAft>
            </a:pPr>
            <a:endParaRPr lang="en-US" sz="2400" dirty="0"/>
          </a:p>
        </p:txBody>
      </p:sp>
      <p:cxnSp>
        <p:nvCxnSpPr>
          <p:cNvPr id="6" name="Egyenes összekötő 5"/>
          <p:cNvCxnSpPr/>
          <p:nvPr/>
        </p:nvCxnSpPr>
        <p:spPr>
          <a:xfrm>
            <a:off x="965684" y="4113663"/>
            <a:ext cx="1017087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zövegdoboz 6"/>
          <p:cNvSpPr txBox="1"/>
          <p:nvPr/>
        </p:nvSpPr>
        <p:spPr>
          <a:xfrm>
            <a:off x="911424" y="1554560"/>
            <a:ext cx="529312" cy="461665"/>
          </a:xfrm>
          <a:prstGeom prst="rect">
            <a:avLst/>
          </a:prstGeom>
          <a:noFill/>
        </p:spPr>
        <p:txBody>
          <a:bodyPr wrap="none" rtlCol="0">
            <a:spAutoFit/>
          </a:bodyPr>
          <a:lstStyle/>
          <a:p>
            <a:r>
              <a:rPr lang="hu-HU" dirty="0">
                <a:latin typeface="+mn-lt"/>
              </a:rPr>
              <a:t>2D</a:t>
            </a:r>
            <a:endParaRPr lang="en-US" dirty="0">
              <a:latin typeface="+mn-lt"/>
            </a:endParaRPr>
          </a:p>
        </p:txBody>
      </p:sp>
      <p:sp>
        <p:nvSpPr>
          <p:cNvPr id="8" name="Szövegdoboz 7"/>
          <p:cNvSpPr txBox="1"/>
          <p:nvPr/>
        </p:nvSpPr>
        <p:spPr>
          <a:xfrm>
            <a:off x="911424" y="4113663"/>
            <a:ext cx="529312" cy="461665"/>
          </a:xfrm>
          <a:prstGeom prst="rect">
            <a:avLst/>
          </a:prstGeom>
          <a:noFill/>
        </p:spPr>
        <p:txBody>
          <a:bodyPr wrap="none" rtlCol="0">
            <a:spAutoFit/>
          </a:bodyPr>
          <a:lstStyle/>
          <a:p>
            <a:r>
              <a:rPr lang="hu-HU" dirty="0">
                <a:latin typeface="+mn-lt"/>
              </a:rPr>
              <a:t>3D</a:t>
            </a:r>
            <a:endParaRPr lang="en-US" dirty="0">
              <a:latin typeface="+mn-lt"/>
            </a:endParaRPr>
          </a:p>
        </p:txBody>
      </p:sp>
      <p:sp>
        <p:nvSpPr>
          <p:cNvPr id="9" name="Szövegdoboz 8"/>
          <p:cNvSpPr txBox="1"/>
          <p:nvPr/>
        </p:nvSpPr>
        <p:spPr>
          <a:xfrm>
            <a:off x="2891645" y="1259280"/>
            <a:ext cx="1430007" cy="461665"/>
          </a:xfrm>
          <a:prstGeom prst="rect">
            <a:avLst/>
          </a:prstGeom>
          <a:noFill/>
        </p:spPr>
        <p:txBody>
          <a:bodyPr wrap="none" rtlCol="0">
            <a:spAutoFit/>
          </a:bodyPr>
          <a:lstStyle/>
          <a:p>
            <a:r>
              <a:rPr lang="hu-HU" b="1" u="sng" dirty="0">
                <a:latin typeface="+mn-lt"/>
              </a:rPr>
              <a:t>Alakzatok</a:t>
            </a:r>
            <a:endParaRPr lang="en-US" b="1" u="sng" dirty="0">
              <a:latin typeface="+mn-lt"/>
            </a:endParaRPr>
          </a:p>
        </p:txBody>
      </p:sp>
      <p:sp>
        <p:nvSpPr>
          <p:cNvPr id="10" name="Szövegdoboz 9"/>
          <p:cNvSpPr txBox="1"/>
          <p:nvPr/>
        </p:nvSpPr>
        <p:spPr>
          <a:xfrm>
            <a:off x="6682700" y="1259281"/>
            <a:ext cx="3082575" cy="461665"/>
          </a:xfrm>
          <a:prstGeom prst="rect">
            <a:avLst/>
          </a:prstGeom>
          <a:noFill/>
        </p:spPr>
        <p:txBody>
          <a:bodyPr wrap="none" rtlCol="0">
            <a:spAutoFit/>
          </a:bodyPr>
          <a:lstStyle/>
          <a:p>
            <a:r>
              <a:rPr lang="hu-HU" b="1" u="sng" dirty="0">
                <a:latin typeface="+mn-lt"/>
              </a:rPr>
              <a:t>Mozgatások (motorok)</a:t>
            </a:r>
            <a:endParaRPr lang="en-US" b="1" u="sng" dirty="0">
              <a:latin typeface="+mn-lt"/>
            </a:endParaRPr>
          </a:p>
        </p:txBody>
      </p:sp>
    </p:spTree>
    <p:extLst>
      <p:ext uri="{BB962C8B-B14F-4D97-AF65-F5344CB8AC3E}">
        <p14:creationId xmlns:p14="http://schemas.microsoft.com/office/powerpoint/2010/main" val="2947549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1508778" y="152636"/>
            <a:ext cx="9159222" cy="1143000"/>
          </a:xfrm>
        </p:spPr>
        <p:txBody>
          <a:bodyPr/>
          <a:lstStyle/>
          <a:p>
            <a:r>
              <a:rPr lang="hu-HU" dirty="0" smtClean="0">
                <a:solidFill>
                  <a:srgbClr val="FF0000"/>
                </a:solidFill>
              </a:rPr>
              <a:t>Geometriai számok és szorzat</a:t>
            </a:r>
            <a:endParaRPr lang="en-US" dirty="0">
              <a:solidFill>
                <a:srgbClr val="FF0000"/>
              </a:solidFill>
            </a:endParaRPr>
          </a:p>
        </p:txBody>
      </p:sp>
      <mc:AlternateContent xmlns:mc="http://schemas.openxmlformats.org/markup-compatibility/2006" xmlns:a14="http://schemas.microsoft.com/office/drawing/2010/main">
        <mc:Choice Requires="a14">
          <p:sp>
            <p:nvSpPr>
              <p:cNvPr id="5" name="Tartalom helye 2"/>
              <p:cNvSpPr>
                <a:spLocks noGrp="1"/>
              </p:cNvSpPr>
              <p:nvPr>
                <p:ph idx="1"/>
              </p:nvPr>
            </p:nvSpPr>
            <p:spPr>
              <a:xfrm>
                <a:off x="515380" y="1207409"/>
                <a:ext cx="11377264" cy="4525963"/>
              </a:xfrm>
            </p:spPr>
            <p:txBody>
              <a:bodyPr>
                <a:noAutofit/>
              </a:bodyPr>
              <a:lstStyle/>
              <a:p>
                <a:r>
                  <a:rPr lang="hu-HU" sz="2800" dirty="0" smtClean="0"/>
                  <a:t>Vektor: </a:t>
                </a:r>
                <a14:m>
                  <m:oMath xmlns:m="http://schemas.openxmlformats.org/officeDocument/2006/math">
                    <m:r>
                      <a:rPr lang="hu-HU" sz="2800" b="1" i="1">
                        <a:latin typeface="Cambria Math"/>
                      </a:rPr>
                      <m:t>𝒗</m:t>
                    </m:r>
                    <m:r>
                      <a:rPr lang="en-US" sz="2800" i="1">
                        <a:latin typeface="Cambria Math"/>
                      </a:rPr>
                      <m:t>=</m:t>
                    </m:r>
                    <m:r>
                      <a:rPr lang="en-US" sz="2800" i="1">
                        <a:latin typeface="Cambria Math"/>
                      </a:rPr>
                      <m:t>𝑥</m:t>
                    </m:r>
                    <m:sSub>
                      <m:sSubPr>
                        <m:ctrlPr>
                          <a:rPr lang="en-US" sz="2800" i="1">
                            <a:latin typeface="Cambria Math"/>
                          </a:rPr>
                        </m:ctrlPr>
                      </m:sSubPr>
                      <m:e>
                        <m:r>
                          <a:rPr lang="hu-HU" sz="2800" b="1" i="1">
                            <a:latin typeface="Cambria Math"/>
                          </a:rPr>
                          <m:t>𝒆</m:t>
                        </m:r>
                      </m:e>
                      <m:sub>
                        <m:r>
                          <a:rPr lang="hu-HU" sz="2800" i="1">
                            <a:latin typeface="Cambria Math"/>
                          </a:rPr>
                          <m:t>1</m:t>
                        </m:r>
                      </m:sub>
                    </m:sSub>
                    <m:r>
                      <a:rPr lang="en-US" sz="2800" i="1">
                        <a:latin typeface="Cambria Math"/>
                      </a:rPr>
                      <m:t>+</m:t>
                    </m:r>
                    <m:r>
                      <a:rPr lang="en-US" sz="2800" i="1">
                        <a:latin typeface="Cambria Math"/>
                      </a:rPr>
                      <m:t>𝑦</m:t>
                    </m:r>
                    <m:sSub>
                      <m:sSubPr>
                        <m:ctrlPr>
                          <a:rPr lang="en-US" sz="2800" i="1">
                            <a:latin typeface="Cambria Math"/>
                          </a:rPr>
                        </m:ctrlPr>
                      </m:sSubPr>
                      <m:e>
                        <m:r>
                          <a:rPr lang="hu-HU" sz="2800" b="1" i="1">
                            <a:latin typeface="Cambria Math"/>
                          </a:rPr>
                          <m:t>𝒆</m:t>
                        </m:r>
                      </m:e>
                      <m:sub>
                        <m:r>
                          <a:rPr lang="hu-HU" sz="2800" i="1">
                            <a:latin typeface="Cambria Math"/>
                          </a:rPr>
                          <m:t>2</m:t>
                        </m:r>
                      </m:sub>
                    </m:sSub>
                  </m:oMath>
                </a14:m>
                <a:r>
                  <a:rPr lang="hu-HU" sz="2800" b="1" dirty="0"/>
                  <a:t>	</a:t>
                </a:r>
                <a:r>
                  <a:rPr lang="hu-HU" sz="2800" dirty="0" smtClean="0"/>
                  <a:t>Ortogonális (skaláris szorzás):</a:t>
                </a:r>
                <a:r>
                  <a:rPr lang="hu-HU" sz="2800" b="1" dirty="0" smtClean="0"/>
                  <a:t> </a:t>
                </a:r>
                <a14:m>
                  <m:oMath xmlns:m="http://schemas.openxmlformats.org/officeDocument/2006/math">
                    <m:sSub>
                      <m:sSubPr>
                        <m:ctrlPr>
                          <a:rPr lang="en-US" sz="2800" i="1">
                            <a:latin typeface="Cambria Math"/>
                          </a:rPr>
                        </m:ctrlPr>
                      </m:sSubPr>
                      <m:e>
                        <m:r>
                          <a:rPr lang="hu-HU" sz="2800" b="1" i="1">
                            <a:latin typeface="Cambria Math"/>
                          </a:rPr>
                          <m:t>𝒆</m:t>
                        </m:r>
                      </m:e>
                      <m:sub>
                        <m:r>
                          <a:rPr lang="hu-HU" sz="2800" i="1">
                            <a:latin typeface="Cambria Math"/>
                          </a:rPr>
                          <m:t>1</m:t>
                        </m:r>
                      </m:sub>
                    </m:sSub>
                    <m:r>
                      <a:rPr lang="en-US" sz="2800" b="1" i="1">
                        <a:latin typeface="Cambria Math"/>
                        <a:ea typeface="Cambria Math"/>
                      </a:rPr>
                      <m:t>∙</m:t>
                    </m:r>
                    <m:sSub>
                      <m:sSubPr>
                        <m:ctrlPr>
                          <a:rPr lang="en-US" sz="2800" i="1">
                            <a:latin typeface="Cambria Math"/>
                          </a:rPr>
                        </m:ctrlPr>
                      </m:sSubPr>
                      <m:e>
                        <m:r>
                          <a:rPr lang="hu-HU" sz="2800" b="1" i="1">
                            <a:latin typeface="Cambria Math"/>
                          </a:rPr>
                          <m:t>𝒆</m:t>
                        </m:r>
                      </m:e>
                      <m:sub>
                        <m:r>
                          <a:rPr lang="hu-HU" sz="2800" i="1">
                            <a:latin typeface="Cambria Math"/>
                          </a:rPr>
                          <m:t>2</m:t>
                        </m:r>
                      </m:sub>
                    </m:sSub>
                    <m:r>
                      <a:rPr lang="en-US" sz="2800">
                        <a:latin typeface="Cambria Math"/>
                      </a:rPr>
                      <m:t>=0</m:t>
                    </m:r>
                  </m:oMath>
                </a14:m>
                <a:endParaRPr lang="hu-HU" sz="2800" dirty="0"/>
              </a:p>
              <a:p>
                <a:r>
                  <a:rPr lang="hu-HU" sz="2800" dirty="0" smtClean="0"/>
                  <a:t>Geometriai szorzás</a:t>
                </a:r>
                <a:r>
                  <a:rPr lang="hu-HU" sz="2800" dirty="0"/>
                  <a:t>: asszociatív, disztributív, invertálható</a:t>
                </a:r>
                <a:endParaRPr lang="en-US" sz="2800" dirty="0"/>
              </a:p>
              <a:p>
                <a:r>
                  <a:rPr lang="hu-HU" sz="2800" dirty="0"/>
                  <a:t>Kapcsolat a valós számokkal: </a:t>
                </a:r>
                <a14:m>
                  <m:oMath xmlns:m="http://schemas.openxmlformats.org/officeDocument/2006/math">
                    <m:r>
                      <a:rPr lang="hu-HU" sz="2800" b="1" i="1">
                        <a:solidFill>
                          <a:srgbClr val="FF0000"/>
                        </a:solidFill>
                        <a:latin typeface="Cambria Math"/>
                      </a:rPr>
                      <m:t>𝒗𝒗</m:t>
                    </m:r>
                  </m:oMath>
                </a14:m>
                <a:r>
                  <a:rPr lang="en-US" sz="2800" dirty="0">
                    <a:solidFill>
                      <a:srgbClr val="FF0000"/>
                    </a:solidFill>
                  </a:rPr>
                  <a:t> leg</a:t>
                </a:r>
                <a:r>
                  <a:rPr lang="hu-HU" sz="2800" dirty="0">
                    <a:solidFill>
                      <a:srgbClr val="FF0000"/>
                    </a:solidFill>
                  </a:rPr>
                  <a:t>yen valós</a:t>
                </a:r>
              </a:p>
              <a:p>
                <a:pPr marL="0" indent="0">
                  <a:spcBef>
                    <a:spcPts val="0"/>
                  </a:spcBef>
                  <a:buNone/>
                </a:pPr>
                <a:r>
                  <a:rPr lang="hu-HU" sz="2800" b="1" dirty="0">
                    <a:solidFill>
                      <a:srgbClr val="FF0000"/>
                    </a:solidFill>
                  </a:rPr>
                  <a:t>    </a:t>
                </a:r>
                <a14:m>
                  <m:oMath xmlns:m="http://schemas.openxmlformats.org/officeDocument/2006/math">
                    <m:r>
                      <a:rPr lang="en-US" sz="2400" b="1" i="1">
                        <a:latin typeface="Cambria Math"/>
                      </a:rPr>
                      <m:t> </m:t>
                    </m:r>
                    <m:r>
                      <a:rPr lang="hu-HU" sz="2400" b="1" i="1">
                        <a:latin typeface="Cambria Math"/>
                      </a:rPr>
                      <m:t>𝒗𝒗</m:t>
                    </m:r>
                    <m:r>
                      <a:rPr lang="en-US" sz="2400" b="1" i="1">
                        <a:latin typeface="Cambria Math"/>
                      </a:rPr>
                      <m:t>=</m:t>
                    </m:r>
                    <m:d>
                      <m:dPr>
                        <m:ctrlPr>
                          <a:rPr lang="en-US" sz="2400" i="1">
                            <a:latin typeface="Cambria Math"/>
                          </a:rPr>
                        </m:ctrlPr>
                      </m:dPr>
                      <m:e>
                        <m:r>
                          <a:rPr lang="en-US" sz="2400" i="1">
                            <a:latin typeface="Cambria Math"/>
                          </a:rPr>
                          <m:t>𝑥</m:t>
                        </m:r>
                        <m:sSub>
                          <m:sSubPr>
                            <m:ctrlPr>
                              <a:rPr lang="en-US" sz="2400" i="1">
                                <a:latin typeface="Cambria Math"/>
                              </a:rPr>
                            </m:ctrlPr>
                          </m:sSubPr>
                          <m:e>
                            <m:r>
                              <a:rPr lang="hu-HU" sz="2400" b="1" i="1">
                                <a:latin typeface="Cambria Math"/>
                              </a:rPr>
                              <m:t>𝒆</m:t>
                            </m:r>
                          </m:e>
                          <m:sub>
                            <m:r>
                              <a:rPr lang="hu-HU" sz="2400" i="1">
                                <a:latin typeface="Cambria Math"/>
                              </a:rPr>
                              <m:t>1</m:t>
                            </m:r>
                          </m:sub>
                        </m:sSub>
                        <m:r>
                          <a:rPr lang="en-US" sz="2400" i="1">
                            <a:latin typeface="Cambria Math"/>
                          </a:rPr>
                          <m:t>+</m:t>
                        </m:r>
                        <m:r>
                          <a:rPr lang="en-US" sz="2400" i="1">
                            <a:latin typeface="Cambria Math"/>
                          </a:rPr>
                          <m:t>𝑦</m:t>
                        </m:r>
                        <m:sSub>
                          <m:sSubPr>
                            <m:ctrlPr>
                              <a:rPr lang="en-US" sz="2400" i="1">
                                <a:latin typeface="Cambria Math"/>
                              </a:rPr>
                            </m:ctrlPr>
                          </m:sSubPr>
                          <m:e>
                            <m:r>
                              <a:rPr lang="hu-HU" sz="2400" b="1" i="1">
                                <a:latin typeface="Cambria Math"/>
                              </a:rPr>
                              <m:t>𝒆</m:t>
                            </m:r>
                          </m:e>
                          <m:sub>
                            <m:r>
                              <a:rPr lang="hu-HU" sz="2400" i="1">
                                <a:latin typeface="Cambria Math"/>
                              </a:rPr>
                              <m:t>2</m:t>
                            </m:r>
                          </m:sub>
                        </m:sSub>
                      </m:e>
                    </m:d>
                    <m:d>
                      <m:dPr>
                        <m:ctrlPr>
                          <a:rPr lang="en-US" sz="2400" i="1">
                            <a:latin typeface="Cambria Math"/>
                          </a:rPr>
                        </m:ctrlPr>
                      </m:dPr>
                      <m:e>
                        <m:r>
                          <a:rPr lang="en-US" sz="2400" i="1">
                            <a:latin typeface="Cambria Math"/>
                          </a:rPr>
                          <m:t>𝑥</m:t>
                        </m:r>
                        <m:sSub>
                          <m:sSubPr>
                            <m:ctrlPr>
                              <a:rPr lang="en-US" sz="2400" i="1">
                                <a:latin typeface="Cambria Math"/>
                              </a:rPr>
                            </m:ctrlPr>
                          </m:sSubPr>
                          <m:e>
                            <m:r>
                              <a:rPr lang="hu-HU" sz="2400" b="1" i="1">
                                <a:latin typeface="Cambria Math"/>
                              </a:rPr>
                              <m:t>𝒆</m:t>
                            </m:r>
                          </m:e>
                          <m:sub>
                            <m:r>
                              <a:rPr lang="en-US" sz="2400" b="0" i="1" smtClean="0">
                                <a:latin typeface="Cambria Math" panose="02040503050406030204" pitchFamily="18" charset="0"/>
                              </a:rPr>
                              <m:t>1</m:t>
                            </m:r>
                          </m:sub>
                        </m:sSub>
                        <m:r>
                          <a:rPr lang="en-US" sz="2400" i="1">
                            <a:latin typeface="Cambria Math"/>
                          </a:rPr>
                          <m:t>+</m:t>
                        </m:r>
                        <m:r>
                          <a:rPr lang="en-US" sz="2400" i="1">
                            <a:latin typeface="Cambria Math"/>
                          </a:rPr>
                          <m:t>𝑦</m:t>
                        </m:r>
                        <m:sSub>
                          <m:sSubPr>
                            <m:ctrlPr>
                              <a:rPr lang="en-US" sz="2400" i="1">
                                <a:latin typeface="Cambria Math"/>
                              </a:rPr>
                            </m:ctrlPr>
                          </m:sSubPr>
                          <m:e>
                            <m:r>
                              <a:rPr lang="hu-HU" sz="2400" b="1" i="1">
                                <a:latin typeface="Cambria Math"/>
                              </a:rPr>
                              <m:t>𝒆</m:t>
                            </m:r>
                          </m:e>
                          <m:sub>
                            <m:r>
                              <a:rPr lang="en-US" sz="2400" b="0" i="1" smtClean="0">
                                <a:latin typeface="Cambria Math" panose="02040503050406030204" pitchFamily="18" charset="0"/>
                              </a:rPr>
                              <m:t>2</m:t>
                            </m:r>
                          </m:sub>
                        </m:sSub>
                      </m:e>
                    </m:d>
                    <m:r>
                      <a:rPr lang="en-US" sz="2400" i="1">
                        <a:latin typeface="Cambria Math"/>
                      </a:rPr>
                      <m:t>=</m:t>
                    </m:r>
                    <m:sSup>
                      <m:sSupPr>
                        <m:ctrlPr>
                          <a:rPr lang="en-US" sz="2400" i="1">
                            <a:latin typeface="Cambria Math"/>
                          </a:rPr>
                        </m:ctrlPr>
                      </m:sSupPr>
                      <m:e>
                        <m:r>
                          <a:rPr lang="en-US" sz="2400" i="1">
                            <a:latin typeface="Cambria Math"/>
                          </a:rPr>
                          <m:t>𝑥</m:t>
                        </m:r>
                      </m:e>
                      <m:sup>
                        <m:r>
                          <a:rPr lang="en-US" sz="2400" i="1">
                            <a:latin typeface="Cambria Math"/>
                          </a:rPr>
                          <m:t>2</m:t>
                        </m:r>
                      </m:sup>
                    </m:sSup>
                    <m:sSub>
                      <m:sSubPr>
                        <m:ctrlPr>
                          <a:rPr lang="en-US" sz="2400" i="1">
                            <a:latin typeface="Cambria Math"/>
                          </a:rPr>
                        </m:ctrlPr>
                      </m:sSubPr>
                      <m:e>
                        <m:r>
                          <a:rPr lang="hu-HU" sz="2400" b="1" i="1">
                            <a:latin typeface="Cambria Math"/>
                          </a:rPr>
                          <m:t>𝒆</m:t>
                        </m:r>
                      </m:e>
                      <m:sub>
                        <m:r>
                          <a:rPr lang="hu-HU" sz="2400" i="1">
                            <a:latin typeface="Cambria Math"/>
                          </a:rPr>
                          <m:t>1</m:t>
                        </m:r>
                      </m:sub>
                    </m:sSub>
                    <m:sSub>
                      <m:sSubPr>
                        <m:ctrlPr>
                          <a:rPr lang="en-US" sz="2400" i="1">
                            <a:latin typeface="Cambria Math"/>
                          </a:rPr>
                        </m:ctrlPr>
                      </m:sSubPr>
                      <m:e>
                        <m:r>
                          <a:rPr lang="hu-HU" sz="2400" b="1" i="1">
                            <a:latin typeface="Cambria Math"/>
                          </a:rPr>
                          <m:t>𝒆</m:t>
                        </m:r>
                      </m:e>
                      <m:sub>
                        <m:r>
                          <a:rPr lang="hu-HU" sz="2400" i="1">
                            <a:latin typeface="Cambria Math"/>
                          </a:rPr>
                          <m:t>1</m:t>
                        </m:r>
                      </m:sub>
                    </m:sSub>
                    <m:r>
                      <a:rPr lang="en-US" sz="2400" i="1">
                        <a:latin typeface="Cambria Math"/>
                      </a:rPr>
                      <m:t>+</m:t>
                    </m:r>
                    <m:sSup>
                      <m:sSupPr>
                        <m:ctrlPr>
                          <a:rPr lang="en-US" sz="2400" i="1">
                            <a:latin typeface="Cambria Math"/>
                          </a:rPr>
                        </m:ctrlPr>
                      </m:sSupPr>
                      <m:e>
                        <m:r>
                          <a:rPr lang="en-US" sz="2400" i="1">
                            <a:latin typeface="Cambria Math"/>
                          </a:rPr>
                          <m:t>𝑦</m:t>
                        </m:r>
                      </m:e>
                      <m:sup>
                        <m:r>
                          <a:rPr lang="en-US" sz="2400" i="1">
                            <a:latin typeface="Cambria Math"/>
                          </a:rPr>
                          <m:t>2</m:t>
                        </m:r>
                      </m:sup>
                    </m:sSup>
                    <m:sSub>
                      <m:sSubPr>
                        <m:ctrlPr>
                          <a:rPr lang="en-US" sz="2400" i="1">
                            <a:latin typeface="Cambria Math"/>
                          </a:rPr>
                        </m:ctrlPr>
                      </m:sSubPr>
                      <m:e>
                        <m:r>
                          <a:rPr lang="hu-HU" sz="2400" b="1" i="1">
                            <a:latin typeface="Cambria Math"/>
                          </a:rPr>
                          <m:t>𝒆</m:t>
                        </m:r>
                      </m:e>
                      <m:sub>
                        <m:r>
                          <a:rPr lang="hu-HU" sz="2400" i="1">
                            <a:latin typeface="Cambria Math"/>
                          </a:rPr>
                          <m:t>2</m:t>
                        </m:r>
                      </m:sub>
                    </m:sSub>
                    <m:sSub>
                      <m:sSubPr>
                        <m:ctrlPr>
                          <a:rPr lang="en-US" sz="2400" i="1">
                            <a:latin typeface="Cambria Math"/>
                          </a:rPr>
                        </m:ctrlPr>
                      </m:sSubPr>
                      <m:e>
                        <m:r>
                          <a:rPr lang="hu-HU" sz="2400" b="1" i="1">
                            <a:latin typeface="Cambria Math"/>
                          </a:rPr>
                          <m:t>𝒆</m:t>
                        </m:r>
                      </m:e>
                      <m:sub>
                        <m:r>
                          <a:rPr lang="hu-HU" sz="2400" i="1">
                            <a:latin typeface="Cambria Math"/>
                          </a:rPr>
                          <m:t>2</m:t>
                        </m:r>
                      </m:sub>
                    </m:sSub>
                    <m:r>
                      <a:rPr lang="en-US" sz="2400" i="1">
                        <a:latin typeface="Cambria Math"/>
                      </a:rPr>
                      <m:t>+</m:t>
                    </m:r>
                    <m:r>
                      <a:rPr lang="en-US" sz="2400" i="1">
                        <a:latin typeface="Cambria Math"/>
                      </a:rPr>
                      <m:t>𝑥𝑦</m:t>
                    </m:r>
                    <m:d>
                      <m:dPr>
                        <m:ctrlPr>
                          <a:rPr lang="en-US" sz="2400" i="1">
                            <a:latin typeface="Cambria Math"/>
                          </a:rPr>
                        </m:ctrlPr>
                      </m:dPr>
                      <m:e>
                        <m:sSub>
                          <m:sSubPr>
                            <m:ctrlPr>
                              <a:rPr lang="en-US" sz="2400" i="1">
                                <a:latin typeface="Cambria Math"/>
                              </a:rPr>
                            </m:ctrlPr>
                          </m:sSubPr>
                          <m:e>
                            <m:r>
                              <a:rPr lang="hu-HU" sz="2400" b="1" i="1">
                                <a:latin typeface="Cambria Math"/>
                              </a:rPr>
                              <m:t>𝒆</m:t>
                            </m:r>
                          </m:e>
                          <m:sub>
                            <m:r>
                              <a:rPr lang="hu-HU" sz="2400" i="1">
                                <a:latin typeface="Cambria Math"/>
                              </a:rPr>
                              <m:t>1</m:t>
                            </m:r>
                          </m:sub>
                        </m:sSub>
                        <m:sSub>
                          <m:sSubPr>
                            <m:ctrlPr>
                              <a:rPr lang="en-US" sz="2400" i="1">
                                <a:latin typeface="Cambria Math"/>
                              </a:rPr>
                            </m:ctrlPr>
                          </m:sSubPr>
                          <m:e>
                            <m:r>
                              <a:rPr lang="hu-HU" sz="2400" b="1" i="1">
                                <a:latin typeface="Cambria Math"/>
                              </a:rPr>
                              <m:t>𝒆</m:t>
                            </m:r>
                          </m:e>
                          <m:sub>
                            <m:r>
                              <a:rPr lang="hu-HU" sz="2400" i="1">
                                <a:latin typeface="Cambria Math"/>
                              </a:rPr>
                              <m:t>2</m:t>
                            </m:r>
                          </m:sub>
                        </m:sSub>
                        <m:r>
                          <a:rPr lang="en-US" sz="2400" i="1">
                            <a:latin typeface="Cambria Math"/>
                          </a:rPr>
                          <m:t>+</m:t>
                        </m:r>
                        <m:sSub>
                          <m:sSubPr>
                            <m:ctrlPr>
                              <a:rPr lang="en-US" sz="2400" i="1">
                                <a:latin typeface="Cambria Math"/>
                              </a:rPr>
                            </m:ctrlPr>
                          </m:sSubPr>
                          <m:e>
                            <m:r>
                              <a:rPr lang="hu-HU" sz="2400" b="1" i="1">
                                <a:latin typeface="Cambria Math"/>
                              </a:rPr>
                              <m:t>𝒆</m:t>
                            </m:r>
                          </m:e>
                          <m:sub>
                            <m:r>
                              <a:rPr lang="hu-HU" sz="2400" i="1">
                                <a:latin typeface="Cambria Math"/>
                              </a:rPr>
                              <m:t>2</m:t>
                            </m:r>
                          </m:sub>
                        </m:sSub>
                        <m:sSub>
                          <m:sSubPr>
                            <m:ctrlPr>
                              <a:rPr lang="en-US" sz="2400" i="1">
                                <a:latin typeface="Cambria Math"/>
                              </a:rPr>
                            </m:ctrlPr>
                          </m:sSubPr>
                          <m:e>
                            <m:r>
                              <a:rPr lang="hu-HU" sz="2400" b="1" i="1">
                                <a:latin typeface="Cambria Math"/>
                              </a:rPr>
                              <m:t>𝒆</m:t>
                            </m:r>
                          </m:e>
                          <m:sub>
                            <m:r>
                              <a:rPr lang="hu-HU" sz="2400" i="1">
                                <a:latin typeface="Cambria Math"/>
                              </a:rPr>
                              <m:t>1</m:t>
                            </m:r>
                          </m:sub>
                        </m:sSub>
                      </m:e>
                    </m:d>
                  </m:oMath>
                </a14:m>
                <a:endParaRPr lang="en-US" sz="2400" dirty="0"/>
              </a:p>
              <a:p>
                <a:pPr lvl="1"/>
                <a:r>
                  <a:rPr lang="hu-HU" sz="2400" dirty="0"/>
                  <a:t>Bázis (geometriai számok): </a:t>
                </a:r>
                <a14:m>
                  <m:oMath xmlns:m="http://schemas.openxmlformats.org/officeDocument/2006/math">
                    <m:sSub>
                      <m:sSubPr>
                        <m:ctrlPr>
                          <a:rPr lang="en-US" sz="2400" i="1">
                            <a:solidFill>
                              <a:srgbClr val="FF0000"/>
                            </a:solidFill>
                            <a:latin typeface="Cambria Math"/>
                          </a:rPr>
                        </m:ctrlPr>
                      </m:sSubPr>
                      <m:e>
                        <m:r>
                          <a:rPr lang="hu-HU" sz="2400" b="1" i="1">
                            <a:solidFill>
                              <a:srgbClr val="FF0000"/>
                            </a:solidFill>
                            <a:latin typeface="Cambria Math"/>
                          </a:rPr>
                          <m:t>𝒆</m:t>
                        </m:r>
                      </m:e>
                      <m:sub>
                        <m:r>
                          <a:rPr lang="hu-HU" sz="2400" i="1">
                            <a:solidFill>
                              <a:srgbClr val="FF0000"/>
                            </a:solidFill>
                            <a:latin typeface="Cambria Math"/>
                          </a:rPr>
                          <m:t>𝑘</m:t>
                        </m:r>
                      </m:sub>
                    </m:sSub>
                    <m:sSub>
                      <m:sSubPr>
                        <m:ctrlPr>
                          <a:rPr lang="en-US" sz="2400" i="1">
                            <a:solidFill>
                              <a:srgbClr val="FF0000"/>
                            </a:solidFill>
                            <a:latin typeface="Cambria Math"/>
                          </a:rPr>
                        </m:ctrlPr>
                      </m:sSubPr>
                      <m:e>
                        <m:r>
                          <a:rPr lang="hu-HU" sz="2400" b="1" i="1">
                            <a:solidFill>
                              <a:srgbClr val="FF0000"/>
                            </a:solidFill>
                            <a:latin typeface="Cambria Math"/>
                          </a:rPr>
                          <m:t>𝒆</m:t>
                        </m:r>
                      </m:e>
                      <m:sub>
                        <m:r>
                          <a:rPr lang="hu-HU" sz="2400" i="1">
                            <a:solidFill>
                              <a:srgbClr val="FF0000"/>
                            </a:solidFill>
                            <a:latin typeface="Cambria Math"/>
                          </a:rPr>
                          <m:t>𝑘</m:t>
                        </m:r>
                      </m:sub>
                    </m:sSub>
                    <m:r>
                      <a:rPr lang="en-US" sz="2400" i="1">
                        <a:solidFill>
                          <a:srgbClr val="FF0000"/>
                        </a:solidFill>
                        <a:latin typeface="Cambria Math"/>
                      </a:rPr>
                      <m:t>=1</m:t>
                    </m:r>
                    <m:r>
                      <a:rPr lang="en-US" sz="2400" i="1">
                        <a:latin typeface="Cambria Math"/>
                      </a:rPr>
                      <m:t>,    0,   −1?</m:t>
                    </m:r>
                  </m:oMath>
                </a14:m>
                <a:endParaRPr lang="en-US" sz="2400" dirty="0"/>
              </a:p>
              <a:p>
                <a:pPr lvl="1"/>
                <a:r>
                  <a:rPr lang="hu-HU" sz="2400" dirty="0" err="1"/>
                  <a:t>Antiszimmetrikus</a:t>
                </a:r>
                <a:r>
                  <a:rPr lang="hu-HU" sz="2400" dirty="0"/>
                  <a:t>: </a:t>
                </a:r>
                <a14:m>
                  <m:oMath xmlns:m="http://schemas.openxmlformats.org/officeDocument/2006/math">
                    <m:sSub>
                      <m:sSubPr>
                        <m:ctrlPr>
                          <a:rPr lang="en-US" sz="2400" i="1">
                            <a:latin typeface="Cambria Math"/>
                          </a:rPr>
                        </m:ctrlPr>
                      </m:sSubPr>
                      <m:e>
                        <m:r>
                          <a:rPr lang="hu-HU" sz="2400" b="1" i="1">
                            <a:latin typeface="Cambria Math"/>
                          </a:rPr>
                          <m:t>𝒆</m:t>
                        </m:r>
                      </m:e>
                      <m:sub>
                        <m:r>
                          <a:rPr lang="hu-HU" sz="2400" i="1">
                            <a:latin typeface="Cambria Math"/>
                          </a:rPr>
                          <m:t>12</m:t>
                        </m:r>
                      </m:sub>
                    </m:sSub>
                    <m:r>
                      <a:rPr lang="en-US" sz="2400" b="1" i="1">
                        <a:latin typeface="Cambria Math"/>
                      </a:rPr>
                      <m:t>=</m:t>
                    </m:r>
                    <m:sSub>
                      <m:sSubPr>
                        <m:ctrlPr>
                          <a:rPr lang="en-US" sz="2400" i="1">
                            <a:solidFill>
                              <a:srgbClr val="FF0000"/>
                            </a:solidFill>
                            <a:latin typeface="Cambria Math"/>
                          </a:rPr>
                        </m:ctrlPr>
                      </m:sSubPr>
                      <m:e>
                        <m:r>
                          <a:rPr lang="hu-HU" sz="2400" b="1" i="1">
                            <a:solidFill>
                              <a:srgbClr val="FF0000"/>
                            </a:solidFill>
                            <a:latin typeface="Cambria Math"/>
                          </a:rPr>
                          <m:t>𝒆</m:t>
                        </m:r>
                      </m:e>
                      <m:sub>
                        <m:r>
                          <a:rPr lang="hu-HU" sz="2400" i="1">
                            <a:solidFill>
                              <a:srgbClr val="FF0000"/>
                            </a:solidFill>
                            <a:latin typeface="Cambria Math"/>
                          </a:rPr>
                          <m:t>1</m:t>
                        </m:r>
                      </m:sub>
                    </m:sSub>
                    <m:sSub>
                      <m:sSubPr>
                        <m:ctrlPr>
                          <a:rPr lang="en-US" sz="2400" i="1">
                            <a:solidFill>
                              <a:srgbClr val="FF0000"/>
                            </a:solidFill>
                            <a:latin typeface="Cambria Math"/>
                          </a:rPr>
                        </m:ctrlPr>
                      </m:sSubPr>
                      <m:e>
                        <m:r>
                          <a:rPr lang="hu-HU" sz="2400" b="1" i="1">
                            <a:solidFill>
                              <a:srgbClr val="FF0000"/>
                            </a:solidFill>
                            <a:latin typeface="Cambria Math"/>
                          </a:rPr>
                          <m:t>𝒆</m:t>
                        </m:r>
                      </m:e>
                      <m:sub>
                        <m:r>
                          <a:rPr lang="hu-HU" sz="2400" i="1">
                            <a:solidFill>
                              <a:srgbClr val="FF0000"/>
                            </a:solidFill>
                            <a:latin typeface="Cambria Math"/>
                          </a:rPr>
                          <m:t>2</m:t>
                        </m:r>
                      </m:sub>
                    </m:sSub>
                    <m:r>
                      <a:rPr lang="en-US" sz="2400" i="1">
                        <a:solidFill>
                          <a:srgbClr val="FF0000"/>
                        </a:solidFill>
                        <a:latin typeface="Cambria Math"/>
                      </a:rPr>
                      <m:t>=−</m:t>
                    </m:r>
                    <m:sSub>
                      <m:sSubPr>
                        <m:ctrlPr>
                          <a:rPr lang="en-US" sz="2400" i="1">
                            <a:solidFill>
                              <a:srgbClr val="FF0000"/>
                            </a:solidFill>
                            <a:latin typeface="Cambria Math"/>
                          </a:rPr>
                        </m:ctrlPr>
                      </m:sSubPr>
                      <m:e>
                        <m:r>
                          <a:rPr lang="hu-HU" sz="2400" b="1" i="1">
                            <a:solidFill>
                              <a:srgbClr val="FF0000"/>
                            </a:solidFill>
                            <a:latin typeface="Cambria Math"/>
                          </a:rPr>
                          <m:t>𝒆</m:t>
                        </m:r>
                      </m:e>
                      <m:sub>
                        <m:r>
                          <a:rPr lang="hu-HU" sz="2400" i="1">
                            <a:solidFill>
                              <a:srgbClr val="FF0000"/>
                            </a:solidFill>
                            <a:latin typeface="Cambria Math"/>
                          </a:rPr>
                          <m:t>2</m:t>
                        </m:r>
                      </m:sub>
                    </m:sSub>
                    <m:sSub>
                      <m:sSubPr>
                        <m:ctrlPr>
                          <a:rPr lang="en-US" sz="2400" i="1">
                            <a:solidFill>
                              <a:srgbClr val="FF0000"/>
                            </a:solidFill>
                            <a:latin typeface="Cambria Math"/>
                          </a:rPr>
                        </m:ctrlPr>
                      </m:sSubPr>
                      <m:e>
                        <m:r>
                          <a:rPr lang="hu-HU" sz="2400" b="1" i="1">
                            <a:solidFill>
                              <a:srgbClr val="FF0000"/>
                            </a:solidFill>
                            <a:latin typeface="Cambria Math"/>
                          </a:rPr>
                          <m:t>𝒆</m:t>
                        </m:r>
                      </m:e>
                      <m:sub>
                        <m:r>
                          <a:rPr lang="hu-HU" sz="2400" i="1">
                            <a:solidFill>
                              <a:srgbClr val="FF0000"/>
                            </a:solidFill>
                            <a:latin typeface="Cambria Math"/>
                          </a:rPr>
                          <m:t>1</m:t>
                        </m:r>
                      </m:sub>
                    </m:sSub>
                    <m:r>
                      <a:rPr lang="en-US" sz="2400" i="1">
                        <a:latin typeface="Cambria Math"/>
                      </a:rPr>
                      <m:t>=</m:t>
                    </m:r>
                    <m:sSub>
                      <m:sSubPr>
                        <m:ctrlPr>
                          <a:rPr lang="en-US" sz="2400" i="1">
                            <a:latin typeface="Cambria Math"/>
                          </a:rPr>
                        </m:ctrlPr>
                      </m:sSubPr>
                      <m:e>
                        <m:r>
                          <a:rPr lang="en-US" sz="2400" b="1" i="1">
                            <a:latin typeface="Cambria Math"/>
                          </a:rPr>
                          <m:t>−</m:t>
                        </m:r>
                        <m:r>
                          <a:rPr lang="hu-HU" sz="2400" b="1" i="1">
                            <a:latin typeface="Cambria Math"/>
                          </a:rPr>
                          <m:t>𝒆</m:t>
                        </m:r>
                      </m:e>
                      <m:sub>
                        <m:r>
                          <a:rPr lang="hu-HU" sz="2400" i="1">
                            <a:latin typeface="Cambria Math"/>
                          </a:rPr>
                          <m:t>21</m:t>
                        </m:r>
                      </m:sub>
                    </m:sSub>
                  </m:oMath>
                </a14:m>
                <a:endParaRPr lang="en-US" sz="2400" dirty="0"/>
              </a:p>
              <a:p>
                <a:r>
                  <a:rPr lang="en-US" sz="2800" dirty="0" err="1"/>
                  <a:t>Geometriai</a:t>
                </a:r>
                <a:r>
                  <a:rPr lang="en-US" sz="2800" dirty="0"/>
                  <a:t> (Clifford) </a:t>
                </a:r>
                <a:r>
                  <a:rPr lang="hu-HU" sz="2800" dirty="0"/>
                  <a:t>szorzat:</a:t>
                </a:r>
                <a:endParaRPr lang="en-US" sz="2800" dirty="0"/>
              </a:p>
              <a:p>
                <a:pPr marL="0" indent="0">
                  <a:buNone/>
                </a:pPr>
                <a:r>
                  <a:rPr lang="hu-HU" sz="2800" dirty="0"/>
                  <a:t>     </a:t>
                </a:r>
                <a14:m>
                  <m:oMath xmlns:m="http://schemas.openxmlformats.org/officeDocument/2006/math">
                    <m:sSub>
                      <m:sSubPr>
                        <m:ctrlPr>
                          <a:rPr lang="en-US" sz="2400" i="1">
                            <a:latin typeface="Cambria Math"/>
                          </a:rPr>
                        </m:ctrlPr>
                      </m:sSubPr>
                      <m:e>
                        <m:r>
                          <a:rPr lang="hu-HU" sz="2400" b="1" i="1">
                            <a:latin typeface="Cambria Math"/>
                          </a:rPr>
                          <m:t>𝒗</m:t>
                        </m:r>
                      </m:e>
                      <m:sub>
                        <m:r>
                          <a:rPr lang="hu-HU" sz="2400" i="1">
                            <a:latin typeface="Cambria Math"/>
                          </a:rPr>
                          <m:t>1</m:t>
                        </m:r>
                      </m:sub>
                    </m:sSub>
                    <m:sSub>
                      <m:sSubPr>
                        <m:ctrlPr>
                          <a:rPr lang="en-US" sz="2400" i="1">
                            <a:latin typeface="Cambria Math"/>
                          </a:rPr>
                        </m:ctrlPr>
                      </m:sSubPr>
                      <m:e>
                        <m:r>
                          <a:rPr lang="hu-HU" sz="2400" b="1" i="1">
                            <a:latin typeface="Cambria Math"/>
                          </a:rPr>
                          <m:t>𝒗</m:t>
                        </m:r>
                      </m:e>
                      <m:sub>
                        <m:r>
                          <a:rPr lang="hu-HU" sz="2400" i="1">
                            <a:latin typeface="Cambria Math"/>
                          </a:rPr>
                          <m:t>2</m:t>
                        </m:r>
                      </m:sub>
                    </m:sSub>
                    <m:r>
                      <a:rPr lang="en-US" sz="2400" b="1" i="1">
                        <a:latin typeface="Cambria Math"/>
                      </a:rPr>
                      <m:t>=</m:t>
                    </m:r>
                    <m:d>
                      <m:dPr>
                        <m:ctrlPr>
                          <a:rPr lang="en-US" sz="2400" i="1">
                            <a:latin typeface="Cambria Math"/>
                          </a:rPr>
                        </m:ctrlPr>
                      </m:dPr>
                      <m:e>
                        <m:sSub>
                          <m:sSubPr>
                            <m:ctrlPr>
                              <a:rPr lang="en-US" sz="2400" i="1">
                                <a:latin typeface="Cambria Math"/>
                              </a:rPr>
                            </m:ctrlPr>
                          </m:sSubPr>
                          <m:e>
                            <m:r>
                              <a:rPr lang="hu-HU" sz="2400" i="1">
                                <a:latin typeface="Cambria Math"/>
                              </a:rPr>
                              <m:t>𝑥</m:t>
                            </m:r>
                          </m:e>
                          <m:sub>
                            <m:r>
                              <a:rPr lang="hu-HU" sz="2400" i="1">
                                <a:latin typeface="Cambria Math"/>
                              </a:rPr>
                              <m:t>1</m:t>
                            </m:r>
                          </m:sub>
                        </m:sSub>
                        <m:sSub>
                          <m:sSubPr>
                            <m:ctrlPr>
                              <a:rPr lang="en-US" sz="2400" i="1">
                                <a:latin typeface="Cambria Math"/>
                              </a:rPr>
                            </m:ctrlPr>
                          </m:sSubPr>
                          <m:e>
                            <m:r>
                              <a:rPr lang="hu-HU" sz="2400" b="1" i="1">
                                <a:latin typeface="Cambria Math"/>
                              </a:rPr>
                              <m:t>𝒆</m:t>
                            </m:r>
                          </m:e>
                          <m:sub>
                            <m:r>
                              <a:rPr lang="hu-HU" sz="2400" i="1">
                                <a:latin typeface="Cambria Math"/>
                              </a:rPr>
                              <m:t>1</m:t>
                            </m:r>
                          </m:sub>
                        </m:sSub>
                        <m:r>
                          <a:rPr lang="en-US" sz="2400" i="1">
                            <a:latin typeface="Cambria Math"/>
                          </a:rPr>
                          <m:t>+</m:t>
                        </m:r>
                        <m:sSub>
                          <m:sSubPr>
                            <m:ctrlPr>
                              <a:rPr lang="en-US" sz="2400" i="1">
                                <a:latin typeface="Cambria Math"/>
                              </a:rPr>
                            </m:ctrlPr>
                          </m:sSubPr>
                          <m:e>
                            <m:r>
                              <a:rPr lang="hu-HU" sz="2400" i="1">
                                <a:latin typeface="Cambria Math"/>
                              </a:rPr>
                              <m:t>𝑦</m:t>
                            </m:r>
                          </m:e>
                          <m:sub>
                            <m:r>
                              <a:rPr lang="hu-HU" sz="2400" i="1">
                                <a:latin typeface="Cambria Math"/>
                              </a:rPr>
                              <m:t>1</m:t>
                            </m:r>
                          </m:sub>
                        </m:sSub>
                        <m:sSub>
                          <m:sSubPr>
                            <m:ctrlPr>
                              <a:rPr lang="en-US" sz="2400" i="1">
                                <a:latin typeface="Cambria Math"/>
                              </a:rPr>
                            </m:ctrlPr>
                          </m:sSubPr>
                          <m:e>
                            <m:r>
                              <a:rPr lang="hu-HU" sz="2400" b="1" i="1">
                                <a:latin typeface="Cambria Math"/>
                              </a:rPr>
                              <m:t>𝒆</m:t>
                            </m:r>
                          </m:e>
                          <m:sub>
                            <m:r>
                              <a:rPr lang="hu-HU" sz="2400" i="1">
                                <a:latin typeface="Cambria Math"/>
                              </a:rPr>
                              <m:t>2</m:t>
                            </m:r>
                          </m:sub>
                        </m:sSub>
                      </m:e>
                    </m:d>
                    <m:d>
                      <m:dPr>
                        <m:ctrlPr>
                          <a:rPr lang="en-US" sz="2400" i="1">
                            <a:latin typeface="Cambria Math"/>
                          </a:rPr>
                        </m:ctrlPr>
                      </m:dPr>
                      <m:e>
                        <m:sSub>
                          <m:sSubPr>
                            <m:ctrlPr>
                              <a:rPr lang="en-US" sz="2400" i="1">
                                <a:latin typeface="Cambria Math"/>
                              </a:rPr>
                            </m:ctrlPr>
                          </m:sSubPr>
                          <m:e>
                            <m:r>
                              <a:rPr lang="hu-HU" sz="2400" i="1">
                                <a:latin typeface="Cambria Math"/>
                              </a:rPr>
                              <m:t>𝑥</m:t>
                            </m:r>
                          </m:e>
                          <m:sub>
                            <m:r>
                              <a:rPr lang="hu-HU" sz="2400" i="1">
                                <a:latin typeface="Cambria Math"/>
                              </a:rPr>
                              <m:t>2</m:t>
                            </m:r>
                          </m:sub>
                        </m:sSub>
                        <m:sSub>
                          <m:sSubPr>
                            <m:ctrlPr>
                              <a:rPr lang="en-US" sz="2400" i="1">
                                <a:latin typeface="Cambria Math"/>
                              </a:rPr>
                            </m:ctrlPr>
                          </m:sSubPr>
                          <m:e>
                            <m:r>
                              <a:rPr lang="hu-HU" sz="2400" b="1" i="1">
                                <a:latin typeface="Cambria Math"/>
                              </a:rPr>
                              <m:t>𝒆</m:t>
                            </m:r>
                          </m:e>
                          <m:sub>
                            <m:r>
                              <a:rPr lang="hu-HU" sz="2400" i="1">
                                <a:latin typeface="Cambria Math"/>
                              </a:rPr>
                              <m:t>1</m:t>
                            </m:r>
                          </m:sub>
                        </m:sSub>
                        <m:r>
                          <a:rPr lang="en-US" sz="2400" i="1">
                            <a:latin typeface="Cambria Math"/>
                          </a:rPr>
                          <m:t>+</m:t>
                        </m:r>
                        <m:sSub>
                          <m:sSubPr>
                            <m:ctrlPr>
                              <a:rPr lang="en-US" sz="2400" i="1">
                                <a:latin typeface="Cambria Math"/>
                              </a:rPr>
                            </m:ctrlPr>
                          </m:sSubPr>
                          <m:e>
                            <m:r>
                              <a:rPr lang="hu-HU" sz="2400" i="1">
                                <a:latin typeface="Cambria Math"/>
                              </a:rPr>
                              <m:t>𝑦</m:t>
                            </m:r>
                          </m:e>
                          <m:sub>
                            <m:r>
                              <a:rPr lang="hu-HU" sz="2400" i="1">
                                <a:latin typeface="Cambria Math"/>
                              </a:rPr>
                              <m:t>2</m:t>
                            </m:r>
                          </m:sub>
                        </m:sSub>
                        <m:sSub>
                          <m:sSubPr>
                            <m:ctrlPr>
                              <a:rPr lang="en-US" sz="2400" i="1">
                                <a:latin typeface="Cambria Math"/>
                              </a:rPr>
                            </m:ctrlPr>
                          </m:sSubPr>
                          <m:e>
                            <m:r>
                              <a:rPr lang="hu-HU" sz="2400" b="1" i="1">
                                <a:latin typeface="Cambria Math"/>
                              </a:rPr>
                              <m:t>𝒆</m:t>
                            </m:r>
                          </m:e>
                          <m:sub>
                            <m:r>
                              <a:rPr lang="hu-HU" sz="2400" i="1">
                                <a:latin typeface="Cambria Math"/>
                              </a:rPr>
                              <m:t>2</m:t>
                            </m:r>
                          </m:sub>
                        </m:sSub>
                      </m:e>
                    </m:d>
                    <m:r>
                      <a:rPr lang="en-US" sz="2400" i="1">
                        <a:latin typeface="Cambria Math"/>
                      </a:rPr>
                      <m:t>=</m:t>
                    </m:r>
                    <m:sSub>
                      <m:sSubPr>
                        <m:ctrlPr>
                          <a:rPr lang="en-US" sz="2400" i="1">
                            <a:latin typeface="Cambria Math"/>
                          </a:rPr>
                        </m:ctrlPr>
                      </m:sSubPr>
                      <m:e>
                        <m:r>
                          <a:rPr lang="hu-HU" sz="2400" i="1">
                            <a:latin typeface="Cambria Math"/>
                          </a:rPr>
                          <m:t>𝑥</m:t>
                        </m:r>
                      </m:e>
                      <m:sub>
                        <m:r>
                          <a:rPr lang="hu-HU" sz="2400" i="1">
                            <a:latin typeface="Cambria Math"/>
                          </a:rPr>
                          <m:t>1</m:t>
                        </m:r>
                      </m:sub>
                    </m:sSub>
                    <m:sSub>
                      <m:sSubPr>
                        <m:ctrlPr>
                          <a:rPr lang="en-US" sz="2400" i="1">
                            <a:latin typeface="Cambria Math"/>
                          </a:rPr>
                        </m:ctrlPr>
                      </m:sSubPr>
                      <m:e>
                        <m:r>
                          <a:rPr lang="hu-HU" sz="2400" i="1">
                            <a:latin typeface="Cambria Math"/>
                          </a:rPr>
                          <m:t>𝑥</m:t>
                        </m:r>
                      </m:e>
                      <m:sub>
                        <m:r>
                          <a:rPr lang="hu-HU" sz="2400" i="1">
                            <a:latin typeface="Cambria Math"/>
                          </a:rPr>
                          <m:t>2</m:t>
                        </m:r>
                      </m:sub>
                    </m:sSub>
                    <m:r>
                      <a:rPr lang="en-US" sz="2400" i="1">
                        <a:latin typeface="Cambria Math"/>
                      </a:rPr>
                      <m:t>+</m:t>
                    </m:r>
                    <m:sSub>
                      <m:sSubPr>
                        <m:ctrlPr>
                          <a:rPr lang="en-US" sz="2400" i="1">
                            <a:latin typeface="Cambria Math"/>
                          </a:rPr>
                        </m:ctrlPr>
                      </m:sSubPr>
                      <m:e>
                        <m:r>
                          <a:rPr lang="hu-HU" sz="2400" i="1">
                            <a:latin typeface="Cambria Math"/>
                          </a:rPr>
                          <m:t>𝑦</m:t>
                        </m:r>
                      </m:e>
                      <m:sub>
                        <m:r>
                          <a:rPr lang="hu-HU" sz="2400" i="1">
                            <a:latin typeface="Cambria Math"/>
                          </a:rPr>
                          <m:t>1</m:t>
                        </m:r>
                      </m:sub>
                    </m:sSub>
                    <m:sSub>
                      <m:sSubPr>
                        <m:ctrlPr>
                          <a:rPr lang="en-US" sz="2400" i="1">
                            <a:latin typeface="Cambria Math"/>
                          </a:rPr>
                        </m:ctrlPr>
                      </m:sSubPr>
                      <m:e>
                        <m:r>
                          <a:rPr lang="hu-HU" sz="2400" i="1">
                            <a:latin typeface="Cambria Math"/>
                          </a:rPr>
                          <m:t>𝑦</m:t>
                        </m:r>
                      </m:e>
                      <m:sub>
                        <m:r>
                          <a:rPr lang="hu-HU" sz="2400" i="1">
                            <a:latin typeface="Cambria Math"/>
                          </a:rPr>
                          <m:t>2</m:t>
                        </m:r>
                      </m:sub>
                    </m:sSub>
                    <m:r>
                      <a:rPr lang="en-US" sz="2400" i="1">
                        <a:latin typeface="Cambria Math"/>
                      </a:rPr>
                      <m:t>+</m:t>
                    </m:r>
                    <m:sSub>
                      <m:sSubPr>
                        <m:ctrlPr>
                          <a:rPr lang="en-US" sz="2400" i="1">
                            <a:latin typeface="Cambria Math"/>
                          </a:rPr>
                        </m:ctrlPr>
                      </m:sSubPr>
                      <m:e>
                        <m:r>
                          <a:rPr lang="en-US" sz="2400" i="1">
                            <a:latin typeface="Cambria Math"/>
                          </a:rPr>
                          <m:t>(</m:t>
                        </m:r>
                        <m:r>
                          <a:rPr lang="hu-HU" sz="2400" i="1">
                            <a:latin typeface="Cambria Math"/>
                          </a:rPr>
                          <m:t>𝑥</m:t>
                        </m:r>
                      </m:e>
                      <m:sub>
                        <m:r>
                          <a:rPr lang="hu-HU" sz="2400" i="1">
                            <a:latin typeface="Cambria Math"/>
                          </a:rPr>
                          <m:t>1</m:t>
                        </m:r>
                      </m:sub>
                    </m:sSub>
                    <m:sSub>
                      <m:sSubPr>
                        <m:ctrlPr>
                          <a:rPr lang="en-US" sz="2400" i="1">
                            <a:latin typeface="Cambria Math"/>
                          </a:rPr>
                        </m:ctrlPr>
                      </m:sSubPr>
                      <m:e>
                        <m:r>
                          <a:rPr lang="en-US" sz="2400" i="1">
                            <a:latin typeface="Cambria Math"/>
                          </a:rPr>
                          <m:t>𝑦</m:t>
                        </m:r>
                      </m:e>
                      <m:sub>
                        <m:r>
                          <a:rPr lang="hu-HU" sz="2400" i="1">
                            <a:latin typeface="Cambria Math"/>
                          </a:rPr>
                          <m:t>2</m:t>
                        </m:r>
                      </m:sub>
                    </m:sSub>
                    <m:r>
                      <a:rPr lang="en-US" sz="2400" i="1">
                        <a:latin typeface="Cambria Math"/>
                      </a:rPr>
                      <m:t>−</m:t>
                    </m:r>
                    <m:sSub>
                      <m:sSubPr>
                        <m:ctrlPr>
                          <a:rPr lang="en-US" sz="2400" i="1">
                            <a:latin typeface="Cambria Math"/>
                          </a:rPr>
                        </m:ctrlPr>
                      </m:sSubPr>
                      <m:e>
                        <m:r>
                          <a:rPr lang="en-US" sz="2400" i="1">
                            <a:latin typeface="Cambria Math"/>
                          </a:rPr>
                          <m:t>𝑥</m:t>
                        </m:r>
                      </m:e>
                      <m:sub>
                        <m:r>
                          <a:rPr lang="en-US" sz="2400" i="1">
                            <a:latin typeface="Cambria Math"/>
                          </a:rPr>
                          <m:t>2</m:t>
                        </m:r>
                      </m:sub>
                    </m:sSub>
                    <m:sSub>
                      <m:sSubPr>
                        <m:ctrlPr>
                          <a:rPr lang="en-US" sz="2400" i="1">
                            <a:latin typeface="Cambria Math"/>
                          </a:rPr>
                        </m:ctrlPr>
                      </m:sSubPr>
                      <m:e>
                        <m:r>
                          <a:rPr lang="hu-HU" sz="2400" i="1">
                            <a:latin typeface="Cambria Math"/>
                          </a:rPr>
                          <m:t>𝑦</m:t>
                        </m:r>
                      </m:e>
                      <m:sub>
                        <m:r>
                          <a:rPr lang="en-US" sz="2400" i="1">
                            <a:latin typeface="Cambria Math"/>
                          </a:rPr>
                          <m:t>1</m:t>
                        </m:r>
                      </m:sub>
                    </m:sSub>
                    <m:r>
                      <a:rPr lang="en-US" sz="2400" i="1">
                        <a:latin typeface="Cambria Math"/>
                      </a:rPr>
                      <m:t>)</m:t>
                    </m:r>
                    <m:sSub>
                      <m:sSubPr>
                        <m:ctrlPr>
                          <a:rPr lang="en-US" sz="2400" i="1">
                            <a:latin typeface="Cambria Math"/>
                          </a:rPr>
                        </m:ctrlPr>
                      </m:sSubPr>
                      <m:e>
                        <m:r>
                          <a:rPr lang="hu-HU" sz="2400" b="1" i="1">
                            <a:latin typeface="Cambria Math"/>
                          </a:rPr>
                          <m:t>𝒆</m:t>
                        </m:r>
                      </m:e>
                      <m:sub>
                        <m:r>
                          <a:rPr lang="hu-HU" sz="2400" i="1">
                            <a:latin typeface="Cambria Math"/>
                          </a:rPr>
                          <m:t>1</m:t>
                        </m:r>
                      </m:sub>
                    </m:sSub>
                    <m:sSub>
                      <m:sSubPr>
                        <m:ctrlPr>
                          <a:rPr lang="en-US" sz="2400" i="1">
                            <a:latin typeface="Cambria Math"/>
                          </a:rPr>
                        </m:ctrlPr>
                      </m:sSubPr>
                      <m:e>
                        <m:r>
                          <a:rPr lang="hu-HU" sz="2400" b="1" i="1">
                            <a:latin typeface="Cambria Math"/>
                          </a:rPr>
                          <m:t>𝒆</m:t>
                        </m:r>
                      </m:e>
                      <m:sub>
                        <m:r>
                          <a:rPr lang="hu-HU" sz="2400" i="1">
                            <a:latin typeface="Cambria Math"/>
                          </a:rPr>
                          <m:t>2</m:t>
                        </m:r>
                      </m:sub>
                    </m:sSub>
                  </m:oMath>
                </a14:m>
                <a:endParaRPr lang="en-US" sz="2400" dirty="0"/>
              </a:p>
              <a:p>
                <a:pPr marL="0" indent="0">
                  <a:buNone/>
                </a:pPr>
                <a:r>
                  <a:rPr lang="hu-HU" sz="2800" dirty="0"/>
                  <a:t>    </a:t>
                </a:r>
                <a14:m>
                  <m:oMath xmlns:m="http://schemas.openxmlformats.org/officeDocument/2006/math">
                    <m:sSub>
                      <m:sSubPr>
                        <m:ctrlPr>
                          <a:rPr lang="en-US" sz="2800" i="1">
                            <a:latin typeface="Cambria Math"/>
                          </a:rPr>
                        </m:ctrlPr>
                      </m:sSubPr>
                      <m:e>
                        <m:r>
                          <a:rPr lang="hu-HU" sz="2800" b="1" i="1">
                            <a:latin typeface="Cambria Math"/>
                          </a:rPr>
                          <m:t>𝒗</m:t>
                        </m:r>
                      </m:e>
                      <m:sub>
                        <m:r>
                          <a:rPr lang="hu-HU" sz="2800" i="1">
                            <a:latin typeface="Cambria Math"/>
                          </a:rPr>
                          <m:t>1</m:t>
                        </m:r>
                      </m:sub>
                    </m:sSub>
                    <m:sSub>
                      <m:sSubPr>
                        <m:ctrlPr>
                          <a:rPr lang="en-US" sz="2800" i="1">
                            <a:latin typeface="Cambria Math"/>
                          </a:rPr>
                        </m:ctrlPr>
                      </m:sSubPr>
                      <m:e>
                        <m:r>
                          <a:rPr lang="hu-HU" sz="2800" b="1" i="1">
                            <a:latin typeface="Cambria Math"/>
                          </a:rPr>
                          <m:t>𝒗</m:t>
                        </m:r>
                      </m:e>
                      <m:sub>
                        <m:r>
                          <a:rPr lang="hu-HU" sz="2800" i="1">
                            <a:latin typeface="Cambria Math"/>
                          </a:rPr>
                          <m:t>2</m:t>
                        </m:r>
                      </m:sub>
                    </m:sSub>
                    <m:r>
                      <a:rPr lang="en-US" sz="2800" b="1" i="1">
                        <a:latin typeface="Cambria Math"/>
                      </a:rPr>
                      <m:t>=</m:t>
                    </m:r>
                  </m:oMath>
                </a14:m>
                <a:r>
                  <a:rPr lang="en-US" sz="2800" dirty="0"/>
                  <a:t> </a:t>
                </a:r>
                <a14:m>
                  <m:oMath xmlns:m="http://schemas.openxmlformats.org/officeDocument/2006/math">
                    <m:sSub>
                      <m:sSubPr>
                        <m:ctrlPr>
                          <a:rPr lang="en-US" sz="2800" i="1">
                            <a:latin typeface="Cambria Math"/>
                          </a:rPr>
                        </m:ctrlPr>
                      </m:sSubPr>
                      <m:e>
                        <m:r>
                          <a:rPr lang="hu-HU" sz="2800" b="1" i="1">
                            <a:latin typeface="Cambria Math"/>
                          </a:rPr>
                          <m:t>𝒗</m:t>
                        </m:r>
                      </m:e>
                      <m:sub>
                        <m:r>
                          <a:rPr lang="hu-HU" sz="2800" i="1">
                            <a:latin typeface="Cambria Math"/>
                          </a:rPr>
                          <m:t>1</m:t>
                        </m:r>
                      </m:sub>
                    </m:sSub>
                    <m:r>
                      <a:rPr lang="en-US" sz="2800" b="1" i="1">
                        <a:latin typeface="Cambria Math"/>
                        <a:ea typeface="Cambria Math"/>
                      </a:rPr>
                      <m:t>∙</m:t>
                    </m:r>
                    <m:sSub>
                      <m:sSubPr>
                        <m:ctrlPr>
                          <a:rPr lang="en-US" sz="2800" i="1">
                            <a:latin typeface="Cambria Math"/>
                          </a:rPr>
                        </m:ctrlPr>
                      </m:sSubPr>
                      <m:e>
                        <m:r>
                          <a:rPr lang="hu-HU" sz="2800" b="1" i="1">
                            <a:latin typeface="Cambria Math"/>
                          </a:rPr>
                          <m:t>𝒗</m:t>
                        </m:r>
                      </m:e>
                      <m:sub>
                        <m:r>
                          <a:rPr lang="hu-HU" sz="2800" i="1">
                            <a:latin typeface="Cambria Math"/>
                          </a:rPr>
                          <m:t>2</m:t>
                        </m:r>
                      </m:sub>
                    </m:sSub>
                    <m:r>
                      <a:rPr lang="en-US" sz="2800" i="1">
                        <a:latin typeface="Cambria Math"/>
                      </a:rPr>
                      <m:t>+</m:t>
                    </m:r>
                    <m:sSub>
                      <m:sSubPr>
                        <m:ctrlPr>
                          <a:rPr lang="en-US" sz="2800" i="1">
                            <a:latin typeface="Cambria Math"/>
                          </a:rPr>
                        </m:ctrlPr>
                      </m:sSubPr>
                      <m:e>
                        <m:r>
                          <a:rPr lang="hu-HU" sz="2800" b="1" i="1">
                            <a:latin typeface="Cambria Math"/>
                          </a:rPr>
                          <m:t>𝒗</m:t>
                        </m:r>
                      </m:e>
                      <m:sub>
                        <m:r>
                          <a:rPr lang="hu-HU" sz="2800" i="1">
                            <a:latin typeface="Cambria Math"/>
                          </a:rPr>
                          <m:t>1</m:t>
                        </m:r>
                      </m:sub>
                    </m:sSub>
                    <m:r>
                      <a:rPr lang="en-US" sz="2800" b="1" i="1">
                        <a:latin typeface="Cambria Math"/>
                        <a:ea typeface="Cambria Math"/>
                      </a:rPr>
                      <m:t>∧</m:t>
                    </m:r>
                    <m:sSub>
                      <m:sSubPr>
                        <m:ctrlPr>
                          <a:rPr lang="en-US" sz="2800" i="1">
                            <a:latin typeface="Cambria Math"/>
                          </a:rPr>
                        </m:ctrlPr>
                      </m:sSubPr>
                      <m:e>
                        <m:r>
                          <a:rPr lang="hu-HU" sz="2800" b="1" i="1">
                            <a:latin typeface="Cambria Math"/>
                          </a:rPr>
                          <m:t>𝒗</m:t>
                        </m:r>
                      </m:e>
                      <m:sub>
                        <m:r>
                          <a:rPr lang="hu-HU" sz="2800" i="1">
                            <a:latin typeface="Cambria Math"/>
                          </a:rPr>
                          <m:t>2</m:t>
                        </m:r>
                      </m:sub>
                    </m:sSub>
                  </m:oMath>
                </a14:m>
                <a:r>
                  <a:rPr lang="hu-HU" sz="2800" dirty="0"/>
                  <a:t>       I</a:t>
                </a:r>
                <a:r>
                  <a:rPr lang="en-US" sz="2800" dirty="0" err="1"/>
                  <a:t>nver</a:t>
                </a:r>
                <a:r>
                  <a:rPr lang="hu-HU" sz="2800" dirty="0"/>
                  <a:t>z:</a:t>
                </a:r>
                <a:r>
                  <a:rPr lang="en-US" sz="2800" dirty="0"/>
                  <a:t>  </a:t>
                </a:r>
                <a:r>
                  <a:rPr lang="hu-HU" sz="2800" dirty="0"/>
                  <a:t> </a:t>
                </a:r>
                <a14:m>
                  <m:oMath xmlns:m="http://schemas.openxmlformats.org/officeDocument/2006/math">
                    <m:sSup>
                      <m:sSupPr>
                        <m:ctrlPr>
                          <a:rPr lang="en-US" sz="2800" i="1">
                            <a:latin typeface="Cambria Math"/>
                          </a:rPr>
                        </m:ctrlPr>
                      </m:sSupPr>
                      <m:e>
                        <m:r>
                          <a:rPr lang="hu-HU" sz="2800" b="1" i="1">
                            <a:latin typeface="Cambria Math"/>
                          </a:rPr>
                          <m:t>𝒗</m:t>
                        </m:r>
                      </m:e>
                      <m:sup>
                        <m:r>
                          <a:rPr lang="en-US" sz="2800" i="1">
                            <a:latin typeface="Cambria Math"/>
                          </a:rPr>
                          <m:t>−1</m:t>
                        </m:r>
                      </m:sup>
                    </m:sSup>
                    <m:r>
                      <a:rPr lang="en-US" sz="2800" i="1">
                        <a:latin typeface="Cambria Math"/>
                      </a:rPr>
                      <m:t>=</m:t>
                    </m:r>
                    <m:f>
                      <m:fPr>
                        <m:ctrlPr>
                          <a:rPr lang="en-US" sz="2800" i="1">
                            <a:latin typeface="Cambria Math"/>
                          </a:rPr>
                        </m:ctrlPr>
                      </m:fPr>
                      <m:num>
                        <m:r>
                          <a:rPr lang="hu-HU" sz="2800" b="1" i="1">
                            <a:latin typeface="Cambria Math"/>
                          </a:rPr>
                          <m:t>𝒗</m:t>
                        </m:r>
                      </m:num>
                      <m:den>
                        <m:r>
                          <a:rPr lang="hu-HU" sz="2800" b="1" i="1">
                            <a:latin typeface="Cambria Math"/>
                          </a:rPr>
                          <m:t>𝒗</m:t>
                        </m:r>
                        <m:r>
                          <a:rPr lang="en-US" sz="2800" i="1">
                            <a:latin typeface="Cambria Math"/>
                          </a:rPr>
                          <m:t>𝑣</m:t>
                        </m:r>
                      </m:den>
                    </m:f>
                    <m:r>
                      <a:rPr lang="en-US" sz="2800" i="1">
                        <a:latin typeface="Cambria Math"/>
                      </a:rPr>
                      <m:t> </m:t>
                    </m:r>
                  </m:oMath>
                </a14:m>
                <a:r>
                  <a:rPr lang="hu-HU" sz="2800" dirty="0"/>
                  <a:t>	</a:t>
                </a:r>
              </a:p>
            </p:txBody>
          </p:sp>
        </mc:Choice>
        <mc:Fallback xmlns="">
          <p:sp>
            <p:nvSpPr>
              <p:cNvPr id="5" name="Tartalom helye 2"/>
              <p:cNvSpPr>
                <a:spLocks noGrp="1" noRot="1" noChangeAspect="1" noMove="1" noResize="1" noEditPoints="1" noAdjustHandles="1" noChangeArrowheads="1" noChangeShapeType="1" noTextEdit="1"/>
              </p:cNvSpPr>
              <p:nvPr>
                <p:ph idx="1"/>
              </p:nvPr>
            </p:nvSpPr>
            <p:spPr>
              <a:xfrm>
                <a:off x="515380" y="1207409"/>
                <a:ext cx="11377264" cy="4525963"/>
              </a:xfrm>
              <a:blipFill>
                <a:blip r:embed="rId2"/>
                <a:stretch>
                  <a:fillRect l="-965" t="-1211" b="-2423"/>
                </a:stretch>
              </a:blipFill>
            </p:spPr>
            <p:txBody>
              <a:bodyPr/>
              <a:lstStyle/>
              <a:p>
                <a:r>
                  <a:rPr lang="hu-HU">
                    <a:noFill/>
                  </a:rPr>
                  <a:t> </a:t>
                </a:r>
              </a:p>
            </p:txBody>
          </p:sp>
        </mc:Fallback>
      </mc:AlternateContent>
      <p:sp>
        <p:nvSpPr>
          <p:cNvPr id="6" name="Téglalap 5"/>
          <p:cNvSpPr/>
          <p:nvPr/>
        </p:nvSpPr>
        <p:spPr>
          <a:xfrm>
            <a:off x="839416" y="5121188"/>
            <a:ext cx="4032448" cy="649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églalap 7"/>
          <p:cNvSpPr/>
          <p:nvPr/>
        </p:nvSpPr>
        <p:spPr>
          <a:xfrm>
            <a:off x="6312024" y="5121188"/>
            <a:ext cx="1764196" cy="68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21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a:spLocks noGrp="1"/>
          </p:cNvSpPr>
          <p:nvPr>
            <p:ph type="title"/>
          </p:nvPr>
        </p:nvSpPr>
        <p:spPr>
          <a:xfrm>
            <a:off x="1981200" y="44624"/>
            <a:ext cx="8229600" cy="1143000"/>
          </a:xfrm>
        </p:spPr>
        <p:txBody>
          <a:bodyPr/>
          <a:lstStyle/>
          <a:p>
            <a:r>
              <a:rPr lang="en-US" dirty="0" smtClean="0">
                <a:solidFill>
                  <a:srgbClr val="FF0000"/>
                </a:solidFill>
              </a:rPr>
              <a:t>2D </a:t>
            </a:r>
            <a:r>
              <a:rPr lang="en-US" dirty="0" err="1" smtClean="0">
                <a:solidFill>
                  <a:srgbClr val="FF0000"/>
                </a:solidFill>
              </a:rPr>
              <a:t>geometriai</a:t>
            </a:r>
            <a:r>
              <a:rPr lang="en-US" dirty="0" smtClean="0">
                <a:solidFill>
                  <a:srgbClr val="FF0000"/>
                </a:solidFill>
              </a:rPr>
              <a:t> algebra</a:t>
            </a:r>
            <a:endParaRPr lang="en-US" dirty="0">
              <a:solidFill>
                <a:srgbClr val="FF0000"/>
              </a:solidFill>
            </a:endParaRPr>
          </a:p>
        </p:txBody>
      </p:sp>
      <mc:AlternateContent xmlns:mc="http://schemas.openxmlformats.org/markup-compatibility/2006" xmlns:a14="http://schemas.microsoft.com/office/drawing/2010/main">
        <mc:Choice Requires="a14">
          <p:sp>
            <p:nvSpPr>
              <p:cNvPr id="7" name="Tartalom helye 2"/>
              <p:cNvSpPr>
                <a:spLocks noGrp="1"/>
              </p:cNvSpPr>
              <p:nvPr>
                <p:ph idx="1"/>
              </p:nvPr>
            </p:nvSpPr>
            <p:spPr>
              <a:xfrm>
                <a:off x="443372" y="1462174"/>
                <a:ext cx="11748628" cy="5747246"/>
              </a:xfrm>
            </p:spPr>
            <p:txBody>
              <a:bodyPr>
                <a:normAutofit/>
              </a:bodyPr>
              <a:lstStyle/>
              <a:p>
                <a:r>
                  <a:rPr lang="en-US" dirty="0" smtClean="0"/>
                  <a:t>Multivektor: </a:t>
                </a:r>
                <a14:m>
                  <m:oMath xmlns:m="http://schemas.openxmlformats.org/officeDocument/2006/math">
                    <m:r>
                      <a:rPr lang="en-US" b="1" i="0" smtClean="0">
                        <a:latin typeface="Cambria Math"/>
                      </a:rPr>
                      <m:t>𝐕</m:t>
                    </m:r>
                    <m:r>
                      <a:rPr lang="en-US" i="1">
                        <a:latin typeface="Cambria Math"/>
                      </a:rPr>
                      <m:t>=</m:t>
                    </m:r>
                    <m:r>
                      <a:rPr lang="en-US" b="0" i="1" smtClean="0">
                        <a:latin typeface="Cambria Math"/>
                      </a:rPr>
                      <m:t>𝑠</m:t>
                    </m:r>
                    <m:r>
                      <a:rPr lang="en-US" b="0" i="1" smtClean="0">
                        <a:latin typeface="Cambria Math"/>
                      </a:rPr>
                      <m:t>+</m:t>
                    </m:r>
                    <m:r>
                      <a:rPr lang="en-US" i="1">
                        <a:latin typeface="Cambria Math"/>
                      </a:rPr>
                      <m:t>𝑥</m:t>
                    </m:r>
                    <m:sSub>
                      <m:sSubPr>
                        <m:ctrlPr>
                          <a:rPr lang="en-US" i="1">
                            <a:latin typeface="Cambria Math"/>
                          </a:rPr>
                        </m:ctrlPr>
                      </m:sSubPr>
                      <m:e>
                        <m:r>
                          <a:rPr lang="hu-HU" b="1" i="1">
                            <a:latin typeface="Cambria Math"/>
                          </a:rPr>
                          <m:t>𝒆</m:t>
                        </m:r>
                      </m:e>
                      <m:sub>
                        <m:r>
                          <a:rPr lang="hu-HU" b="0" i="1" smtClean="0">
                            <a:latin typeface="Cambria Math"/>
                          </a:rPr>
                          <m:t>1</m:t>
                        </m:r>
                      </m:sub>
                    </m:sSub>
                    <m:r>
                      <a:rPr lang="en-US" i="1">
                        <a:latin typeface="Cambria Math"/>
                      </a:rPr>
                      <m:t>+</m:t>
                    </m:r>
                    <m:r>
                      <a:rPr lang="en-US" i="1">
                        <a:latin typeface="Cambria Math"/>
                      </a:rPr>
                      <m:t>𝑦</m:t>
                    </m:r>
                    <m:sSub>
                      <m:sSubPr>
                        <m:ctrlPr>
                          <a:rPr lang="en-US" i="1">
                            <a:latin typeface="Cambria Math"/>
                          </a:rPr>
                        </m:ctrlPr>
                      </m:sSubPr>
                      <m:e>
                        <m:r>
                          <a:rPr lang="hu-HU" b="1" i="1">
                            <a:latin typeface="Cambria Math"/>
                          </a:rPr>
                          <m:t>𝒆</m:t>
                        </m:r>
                      </m:e>
                      <m:sub>
                        <m:r>
                          <a:rPr lang="hu-HU" b="0" i="1" smtClean="0">
                            <a:latin typeface="Cambria Math"/>
                          </a:rPr>
                          <m:t>2</m:t>
                        </m:r>
                      </m:sub>
                    </m:sSub>
                    <m:r>
                      <a:rPr lang="en-US" b="0" i="1" smtClean="0">
                        <a:latin typeface="Cambria Math"/>
                      </a:rPr>
                      <m:t>+</m:t>
                    </m:r>
                    <m:r>
                      <a:rPr lang="en-US" b="0" i="1" smtClean="0">
                        <a:latin typeface="Cambria Math"/>
                      </a:rPr>
                      <m:t>𝐵</m:t>
                    </m:r>
                    <m:sSub>
                      <m:sSubPr>
                        <m:ctrlPr>
                          <a:rPr lang="en-US" i="1">
                            <a:latin typeface="Cambria Math"/>
                          </a:rPr>
                        </m:ctrlPr>
                      </m:sSubPr>
                      <m:e>
                        <m:r>
                          <a:rPr lang="hu-HU" b="1" i="1">
                            <a:latin typeface="Cambria Math"/>
                          </a:rPr>
                          <m:t>𝒆</m:t>
                        </m:r>
                      </m:e>
                      <m:sub>
                        <m:r>
                          <a:rPr lang="hu-HU" b="0" i="1" smtClean="0">
                            <a:latin typeface="Cambria Math"/>
                          </a:rPr>
                          <m:t>12</m:t>
                        </m:r>
                      </m:sub>
                    </m:sSub>
                  </m:oMath>
                </a14:m>
                <a:endParaRPr lang="en-US" dirty="0" smtClean="0"/>
              </a:p>
              <a:p>
                <a:r>
                  <a:rPr lang="hu-HU" dirty="0" smtClean="0"/>
                  <a:t>Összeadás, skálázás a szokásos módon</a:t>
                </a:r>
              </a:p>
              <a:p>
                <a:r>
                  <a:rPr lang="hu-HU" dirty="0" smtClean="0"/>
                  <a:t>Szorzás</a:t>
                </a:r>
                <a:r>
                  <a:rPr lang="en-US" dirty="0" smtClean="0"/>
                  <a:t> </a:t>
                </a:r>
                <a:r>
                  <a:rPr lang="hu-HU" dirty="0" smtClean="0"/>
                  <a:t>(asszociatív, disztributív, </a:t>
                </a:r>
                <a:r>
                  <a:rPr lang="hu-HU" dirty="0" err="1" smtClean="0"/>
                  <a:t>nemkommutatív</a:t>
                </a:r>
                <a:r>
                  <a:rPr lang="hu-HU" dirty="0" smtClean="0"/>
                  <a:t>): </a:t>
                </a:r>
              </a:p>
              <a:p>
                <a:pPr lvl="1"/>
                <a:r>
                  <a:rPr lang="hu-HU" dirty="0" smtClean="0"/>
                  <a:t>skalár és bármi: a szokásos</a:t>
                </a:r>
              </a:p>
              <a:p>
                <a:pPr lvl="1"/>
                <a:r>
                  <a:rPr lang="hu-HU" dirty="0" err="1" smtClean="0"/>
                  <a:t>Pszeudó</a:t>
                </a:r>
                <a:r>
                  <a:rPr lang="en-US" dirty="0" smtClean="0"/>
                  <a:t>-</a:t>
                </a:r>
                <a:r>
                  <a:rPr lang="hu-HU" dirty="0" smtClean="0"/>
                  <a:t>skalár és </a:t>
                </a:r>
                <a:r>
                  <a:rPr lang="hu-HU" dirty="0" err="1" smtClean="0"/>
                  <a:t>pszeudó</a:t>
                </a:r>
                <a:r>
                  <a:rPr lang="en-US" dirty="0" smtClean="0"/>
                  <a:t>-</a:t>
                </a:r>
                <a:r>
                  <a:rPr lang="hu-HU" dirty="0" smtClean="0"/>
                  <a:t>skalár: </a:t>
                </a:r>
              </a:p>
              <a:p>
                <a:pPr marL="0" indent="0">
                  <a:buNone/>
                </a:pPr>
                <a:r>
                  <a:rPr lang="hu-HU" sz="1100" dirty="0"/>
                  <a:t>     	</a:t>
                </a:r>
                <a:endParaRPr lang="hu-HU" sz="2400" dirty="0"/>
              </a:p>
              <a:p>
                <a:pPr marL="0" indent="0">
                  <a:buNone/>
                </a:pPr>
                <a:endParaRPr lang="hu-HU" sz="1800" i="1" dirty="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hu-HU" sz="2400" b="1" i="1">
                              <a:latin typeface="Cambria Math"/>
                            </a:rPr>
                            <m:t>𝒆</m:t>
                          </m:r>
                        </m:e>
                        <m:sub>
                          <m:r>
                            <a:rPr lang="hu-HU" sz="2400" i="1">
                              <a:latin typeface="Cambria Math"/>
                            </a:rPr>
                            <m:t>12</m:t>
                          </m:r>
                        </m:sub>
                      </m:sSub>
                      <m:sSub>
                        <m:sSubPr>
                          <m:ctrlPr>
                            <a:rPr lang="en-US" sz="2400" i="1">
                              <a:latin typeface="Cambria Math"/>
                            </a:rPr>
                          </m:ctrlPr>
                        </m:sSubPr>
                        <m:e>
                          <m:r>
                            <a:rPr lang="hu-HU" sz="2400" b="1" i="1">
                              <a:latin typeface="Cambria Math"/>
                            </a:rPr>
                            <m:t>𝒆</m:t>
                          </m:r>
                        </m:e>
                        <m:sub>
                          <m:r>
                            <a:rPr lang="hu-HU" sz="2400" i="1">
                              <a:latin typeface="Cambria Math"/>
                            </a:rPr>
                            <m:t>12</m:t>
                          </m:r>
                        </m:sub>
                      </m:sSub>
                      <m:r>
                        <a:rPr lang="en-US" sz="2400">
                          <a:latin typeface="Cambria Math"/>
                        </a:rPr>
                        <m:t>=</m:t>
                      </m:r>
                      <m:sSub>
                        <m:sSubPr>
                          <m:ctrlPr>
                            <a:rPr lang="en-US" sz="2400" i="1">
                              <a:latin typeface="Cambria Math"/>
                            </a:rPr>
                          </m:ctrlPr>
                        </m:sSubPr>
                        <m:e>
                          <m:r>
                            <a:rPr lang="hu-HU" sz="2400" b="1" i="1">
                              <a:latin typeface="Cambria Math"/>
                            </a:rPr>
                            <m:t>𝒆</m:t>
                          </m:r>
                        </m:e>
                        <m:sub>
                          <m:r>
                            <a:rPr lang="hu-HU" sz="2400" i="1">
                              <a:latin typeface="Cambria Math"/>
                            </a:rPr>
                            <m:t>1</m:t>
                          </m:r>
                        </m:sub>
                      </m:sSub>
                      <m:sSub>
                        <m:sSubPr>
                          <m:ctrlPr>
                            <a:rPr lang="en-US" sz="2400" i="1">
                              <a:latin typeface="Cambria Math"/>
                            </a:rPr>
                          </m:ctrlPr>
                        </m:sSubPr>
                        <m:e>
                          <m:r>
                            <a:rPr lang="hu-HU" sz="2400" b="1" i="1">
                              <a:latin typeface="Cambria Math"/>
                            </a:rPr>
                            <m:t>𝒆</m:t>
                          </m:r>
                        </m:e>
                        <m:sub>
                          <m:r>
                            <a:rPr lang="hu-HU" sz="2400" i="1">
                              <a:latin typeface="Cambria Math"/>
                            </a:rPr>
                            <m:t>2</m:t>
                          </m:r>
                        </m:sub>
                      </m:sSub>
                      <m:sSub>
                        <m:sSubPr>
                          <m:ctrlPr>
                            <a:rPr lang="en-US" sz="2400" i="1">
                              <a:latin typeface="Cambria Math"/>
                            </a:rPr>
                          </m:ctrlPr>
                        </m:sSubPr>
                        <m:e>
                          <m:r>
                            <a:rPr lang="hu-HU" sz="2400" b="1" i="1">
                              <a:latin typeface="Cambria Math"/>
                            </a:rPr>
                            <m:t>𝒆</m:t>
                          </m:r>
                        </m:e>
                        <m:sub>
                          <m:r>
                            <a:rPr lang="hu-HU" sz="2400" i="1">
                              <a:latin typeface="Cambria Math"/>
                            </a:rPr>
                            <m:t>1</m:t>
                          </m:r>
                        </m:sub>
                      </m:sSub>
                      <m:sSub>
                        <m:sSubPr>
                          <m:ctrlPr>
                            <a:rPr lang="en-US" sz="2400" i="1">
                              <a:latin typeface="Cambria Math"/>
                            </a:rPr>
                          </m:ctrlPr>
                        </m:sSubPr>
                        <m:e>
                          <m:r>
                            <a:rPr lang="hu-HU" sz="2400" b="1" i="1">
                              <a:latin typeface="Cambria Math"/>
                            </a:rPr>
                            <m:t>𝒆</m:t>
                          </m:r>
                        </m:e>
                        <m:sub>
                          <m:r>
                            <a:rPr lang="hu-HU" sz="2400" i="1">
                              <a:latin typeface="Cambria Math"/>
                            </a:rPr>
                            <m:t>2</m:t>
                          </m:r>
                        </m:sub>
                      </m:sSub>
                      <m:r>
                        <a:rPr lang="en-US" sz="2400" i="1">
                          <a:latin typeface="Cambria Math"/>
                        </a:rPr>
                        <m:t>=</m:t>
                      </m:r>
                      <m:sSub>
                        <m:sSubPr>
                          <m:ctrlPr>
                            <a:rPr lang="en-US" sz="2400" i="1">
                              <a:latin typeface="Cambria Math"/>
                            </a:rPr>
                          </m:ctrlPr>
                        </m:sSubPr>
                        <m:e>
                          <m:r>
                            <a:rPr lang="en-US" sz="2400" b="1" i="1">
                              <a:latin typeface="Cambria Math"/>
                            </a:rPr>
                            <m:t>−</m:t>
                          </m:r>
                          <m:r>
                            <a:rPr lang="hu-HU" sz="2400" b="1" i="1">
                              <a:latin typeface="Cambria Math"/>
                            </a:rPr>
                            <m:t>𝒆</m:t>
                          </m:r>
                        </m:e>
                        <m:sub>
                          <m:r>
                            <a:rPr lang="hu-HU" sz="2400" i="1">
                              <a:latin typeface="Cambria Math"/>
                            </a:rPr>
                            <m:t>1</m:t>
                          </m:r>
                        </m:sub>
                      </m:sSub>
                      <m:sSub>
                        <m:sSubPr>
                          <m:ctrlPr>
                            <a:rPr lang="en-US" sz="2400" i="1">
                              <a:latin typeface="Cambria Math"/>
                            </a:rPr>
                          </m:ctrlPr>
                        </m:sSubPr>
                        <m:e>
                          <m:r>
                            <a:rPr lang="hu-HU" sz="2400" b="1" i="1">
                              <a:latin typeface="Cambria Math"/>
                            </a:rPr>
                            <m:t>𝒆</m:t>
                          </m:r>
                        </m:e>
                        <m:sub>
                          <m:r>
                            <a:rPr lang="hu-HU" sz="2400" i="1">
                              <a:latin typeface="Cambria Math"/>
                            </a:rPr>
                            <m:t>1</m:t>
                          </m:r>
                        </m:sub>
                      </m:sSub>
                      <m:sSub>
                        <m:sSubPr>
                          <m:ctrlPr>
                            <a:rPr lang="en-US" sz="2400" i="1">
                              <a:latin typeface="Cambria Math"/>
                            </a:rPr>
                          </m:ctrlPr>
                        </m:sSubPr>
                        <m:e>
                          <m:r>
                            <a:rPr lang="hu-HU" sz="2400" b="1" i="1">
                              <a:latin typeface="Cambria Math"/>
                            </a:rPr>
                            <m:t>𝒆</m:t>
                          </m:r>
                        </m:e>
                        <m:sub>
                          <m:r>
                            <a:rPr lang="hu-HU" sz="2400" i="1">
                              <a:latin typeface="Cambria Math"/>
                            </a:rPr>
                            <m:t>2</m:t>
                          </m:r>
                        </m:sub>
                      </m:sSub>
                      <m:sSub>
                        <m:sSubPr>
                          <m:ctrlPr>
                            <a:rPr lang="en-US" sz="2400" i="1">
                              <a:latin typeface="Cambria Math"/>
                            </a:rPr>
                          </m:ctrlPr>
                        </m:sSubPr>
                        <m:e>
                          <m:r>
                            <a:rPr lang="hu-HU" sz="2400" b="1" i="1">
                              <a:latin typeface="Cambria Math"/>
                            </a:rPr>
                            <m:t>𝒆</m:t>
                          </m:r>
                        </m:e>
                        <m:sub>
                          <m:r>
                            <a:rPr lang="hu-HU" sz="2400" i="1">
                              <a:latin typeface="Cambria Math"/>
                            </a:rPr>
                            <m:t>2</m:t>
                          </m:r>
                        </m:sub>
                      </m:sSub>
                      <m:r>
                        <a:rPr lang="en-US" sz="2400" i="1">
                          <a:latin typeface="Cambria Math"/>
                        </a:rPr>
                        <m:t>=−1</m:t>
                      </m:r>
                    </m:oMath>
                  </m:oMathPara>
                </a14:m>
                <a:endParaRPr lang="hu-HU" sz="2400" dirty="0"/>
              </a:p>
              <a:p>
                <a:pPr marL="0" indent="0">
                  <a:buNone/>
                </a:pPr>
                <a:r>
                  <a:rPr lang="hu-HU" sz="2800" dirty="0"/>
                  <a:t>    </a:t>
                </a:r>
                <a:r>
                  <a:rPr lang="en-US" sz="2800" dirty="0"/>
                  <a:t>	</a:t>
                </a:r>
                <a:r>
                  <a:rPr lang="hu-HU" sz="2600" dirty="0"/>
                  <a:t>Ha </a:t>
                </a:r>
                <a14:m>
                  <m:oMath xmlns:m="http://schemas.openxmlformats.org/officeDocument/2006/math">
                    <m:r>
                      <a:rPr lang="en-US" sz="2600">
                        <a:latin typeface="Cambria Math"/>
                      </a:rPr>
                      <m:t>𝑥</m:t>
                    </m:r>
                    <m:r>
                      <a:rPr lang="en-US" sz="2600">
                        <a:latin typeface="Cambria Math"/>
                      </a:rPr>
                      <m:t>=</m:t>
                    </m:r>
                    <m:r>
                      <a:rPr lang="en-US" sz="2600">
                        <a:latin typeface="Cambria Math"/>
                      </a:rPr>
                      <m:t>𝑦</m:t>
                    </m:r>
                    <m:r>
                      <a:rPr lang="en-US" sz="2600">
                        <a:latin typeface="Cambria Math"/>
                      </a:rPr>
                      <m:t>=0</m:t>
                    </m:r>
                  </m:oMath>
                </a14:m>
                <a:r>
                  <a:rPr lang="en-US" sz="2600" dirty="0"/>
                  <a:t>, </a:t>
                </a:r>
                <a:r>
                  <a:rPr lang="en-US" sz="2600" dirty="0" err="1"/>
                  <a:t>akkor</a:t>
                </a:r>
                <a:r>
                  <a:rPr lang="en-US" sz="2600" dirty="0"/>
                  <a:t> a </a:t>
                </a:r>
                <a:r>
                  <a:rPr lang="en-US" sz="2600" u="sng" dirty="0" err="1"/>
                  <a:t>komplex</a:t>
                </a:r>
                <a:r>
                  <a:rPr lang="en-US" sz="2600" u="sng" dirty="0"/>
                  <a:t> s</a:t>
                </a:r>
                <a:r>
                  <a:rPr lang="hu-HU" sz="2600" u="sng" dirty="0" err="1"/>
                  <a:t>zámokat</a:t>
                </a:r>
                <a:r>
                  <a:rPr lang="hu-HU" sz="2600" dirty="0"/>
                  <a:t> kapjuk: </a:t>
                </a:r>
                <a14:m>
                  <m:oMath xmlns:m="http://schemas.openxmlformats.org/officeDocument/2006/math">
                    <m:sSub>
                      <m:sSubPr>
                        <m:ctrlPr>
                          <a:rPr lang="en-US" sz="2600" i="1">
                            <a:latin typeface="Cambria Math"/>
                          </a:rPr>
                        </m:ctrlPr>
                      </m:sSubPr>
                      <m:e>
                        <m:r>
                          <a:rPr lang="hu-HU" sz="2600" b="1" i="1">
                            <a:latin typeface="Cambria Math"/>
                          </a:rPr>
                          <m:t>𝒆</m:t>
                        </m:r>
                      </m:e>
                      <m:sub>
                        <m:r>
                          <a:rPr lang="hu-HU" sz="2600" i="1">
                            <a:latin typeface="Cambria Math"/>
                          </a:rPr>
                          <m:t>12</m:t>
                        </m:r>
                      </m:sub>
                    </m:sSub>
                    <m:r>
                      <a:rPr lang="en-US" sz="2600">
                        <a:latin typeface="Cambria Math"/>
                      </a:rPr>
                      <m:t>=</m:t>
                    </m:r>
                    <m:r>
                      <a:rPr lang="en-US" sz="2600" b="1" i="1">
                        <a:latin typeface="Cambria Math"/>
                      </a:rPr>
                      <m:t>𝑰</m:t>
                    </m:r>
                  </m:oMath>
                </a14:m>
                <a:endParaRPr lang="hu-HU" sz="2600" b="1" i="1" dirty="0"/>
              </a:p>
              <a:p>
                <a:pPr lvl="1"/>
                <a:r>
                  <a:rPr lang="hu-HU" dirty="0" err="1" smtClean="0"/>
                  <a:t>Pszeudó</a:t>
                </a:r>
                <a:r>
                  <a:rPr lang="en-US" dirty="0"/>
                  <a:t>-</a:t>
                </a:r>
                <a:r>
                  <a:rPr lang="hu-HU" dirty="0" smtClean="0"/>
                  <a:t>skalárral </a:t>
                </a:r>
                <a:r>
                  <a:rPr lang="hu-HU" dirty="0"/>
                  <a:t>jobbról/balról</a:t>
                </a:r>
                <a:r>
                  <a:rPr lang="en-US" dirty="0"/>
                  <a:t>: </a:t>
                </a:r>
                <a14:m>
                  <m:oMath xmlns:m="http://schemas.openxmlformats.org/officeDocument/2006/math">
                    <m:r>
                      <a:rPr lang="en-US" i="1">
                        <a:latin typeface="Cambria Math"/>
                        <a:ea typeface="Cambria Math"/>
                      </a:rPr>
                      <m:t>±</m:t>
                    </m:r>
                    <m:r>
                      <a:rPr lang="hu-HU" i="1">
                        <a:latin typeface="Cambria Math"/>
                        <a:ea typeface="Cambria Math"/>
                      </a:rPr>
                      <m:t>90°</m:t>
                    </m:r>
                  </m:oMath>
                </a14:m>
                <a:r>
                  <a:rPr lang="hu-HU" dirty="0" err="1"/>
                  <a:t>-os</a:t>
                </a:r>
                <a:r>
                  <a:rPr lang="en-US" dirty="0"/>
                  <a:t> </a:t>
                </a:r>
                <a:r>
                  <a:rPr lang="en-US" dirty="0" err="1"/>
                  <a:t>forgat</a:t>
                </a:r>
                <a:r>
                  <a:rPr lang="hu-HU" dirty="0"/>
                  <a:t>ás</a:t>
                </a:r>
              </a:p>
              <a:p>
                <a:pPr marL="0" indent="0">
                  <a:buNone/>
                </a:pPr>
                <a14:m>
                  <m:oMathPara xmlns:m="http://schemas.openxmlformats.org/officeDocument/2006/math">
                    <m:oMathParaPr>
                      <m:jc m:val="centerGroup"/>
                    </m:oMathParaPr>
                    <m:oMath xmlns:m="http://schemas.openxmlformats.org/officeDocument/2006/math">
                      <m:d>
                        <m:dPr>
                          <m:ctrlPr>
                            <a:rPr lang="en-US" sz="2400" i="1">
                              <a:latin typeface="Cambria Math"/>
                            </a:rPr>
                          </m:ctrlPr>
                        </m:dPr>
                        <m:e>
                          <m:r>
                            <a:rPr lang="en-US" sz="2400" i="1">
                              <a:latin typeface="Cambria Math"/>
                            </a:rPr>
                            <m:t>𝑥</m:t>
                          </m:r>
                          <m:sSub>
                            <m:sSubPr>
                              <m:ctrlPr>
                                <a:rPr lang="en-US" sz="2400" i="1">
                                  <a:latin typeface="Cambria Math"/>
                                </a:rPr>
                              </m:ctrlPr>
                            </m:sSubPr>
                            <m:e>
                              <m:r>
                                <a:rPr lang="hu-HU" sz="2400" b="1" i="1">
                                  <a:latin typeface="Cambria Math"/>
                                </a:rPr>
                                <m:t>𝒆</m:t>
                              </m:r>
                            </m:e>
                            <m:sub>
                              <m:r>
                                <a:rPr lang="hu-HU" sz="2400" i="1">
                                  <a:latin typeface="Cambria Math"/>
                                </a:rPr>
                                <m:t>1</m:t>
                              </m:r>
                            </m:sub>
                          </m:sSub>
                          <m:r>
                            <a:rPr lang="en-US" sz="2400" i="1">
                              <a:latin typeface="Cambria Math"/>
                            </a:rPr>
                            <m:t>+</m:t>
                          </m:r>
                          <m:r>
                            <a:rPr lang="en-US" sz="2400" i="1">
                              <a:latin typeface="Cambria Math"/>
                            </a:rPr>
                            <m:t>𝑦</m:t>
                          </m:r>
                          <m:sSub>
                            <m:sSubPr>
                              <m:ctrlPr>
                                <a:rPr lang="en-US" sz="2400" i="1">
                                  <a:latin typeface="Cambria Math"/>
                                </a:rPr>
                              </m:ctrlPr>
                            </m:sSubPr>
                            <m:e>
                              <m:r>
                                <a:rPr lang="hu-HU" sz="2400" b="1" i="1">
                                  <a:latin typeface="Cambria Math"/>
                                </a:rPr>
                                <m:t>𝒆</m:t>
                              </m:r>
                            </m:e>
                            <m:sub>
                              <m:r>
                                <a:rPr lang="hu-HU" sz="2400" i="1">
                                  <a:latin typeface="Cambria Math"/>
                                </a:rPr>
                                <m:t>2</m:t>
                              </m:r>
                            </m:sub>
                          </m:sSub>
                        </m:e>
                      </m:d>
                      <m:sSub>
                        <m:sSubPr>
                          <m:ctrlPr>
                            <a:rPr lang="en-US" sz="2400" i="1">
                              <a:latin typeface="Cambria Math"/>
                            </a:rPr>
                          </m:ctrlPr>
                        </m:sSubPr>
                        <m:e>
                          <m:r>
                            <a:rPr lang="hu-HU" sz="2400" b="1" i="1">
                              <a:latin typeface="Cambria Math"/>
                            </a:rPr>
                            <m:t>𝒆</m:t>
                          </m:r>
                        </m:e>
                        <m:sub>
                          <m:r>
                            <a:rPr lang="hu-HU" sz="2400" i="1">
                              <a:latin typeface="Cambria Math"/>
                            </a:rPr>
                            <m:t>12</m:t>
                          </m:r>
                        </m:sub>
                      </m:sSub>
                      <m:r>
                        <a:rPr lang="en-US" sz="2400">
                          <a:latin typeface="Cambria Math"/>
                        </a:rPr>
                        <m:t>=</m:t>
                      </m:r>
                      <m:sSub>
                        <m:sSubPr>
                          <m:ctrlPr>
                            <a:rPr lang="en-US" sz="2400" i="1">
                              <a:latin typeface="Cambria Math"/>
                            </a:rPr>
                          </m:ctrlPr>
                        </m:sSubPr>
                        <m:e>
                          <m:r>
                            <a:rPr lang="en-US" sz="2400" i="1">
                              <a:latin typeface="Cambria Math"/>
                            </a:rPr>
                            <m:t>𝑥</m:t>
                          </m:r>
                          <m:sSub>
                            <m:sSubPr>
                              <m:ctrlPr>
                                <a:rPr lang="en-US" sz="2400" i="1">
                                  <a:latin typeface="Cambria Math"/>
                                </a:rPr>
                              </m:ctrlPr>
                            </m:sSubPr>
                            <m:e>
                              <m:r>
                                <a:rPr lang="hu-HU" sz="2400" b="1" i="1">
                                  <a:latin typeface="Cambria Math"/>
                                </a:rPr>
                                <m:t>𝒆</m:t>
                              </m:r>
                            </m:e>
                            <m:sub>
                              <m:r>
                                <a:rPr lang="hu-HU" sz="2400" i="1">
                                  <a:latin typeface="Cambria Math"/>
                                </a:rPr>
                                <m:t>1</m:t>
                              </m:r>
                            </m:sub>
                          </m:sSub>
                          <m:sSub>
                            <m:sSubPr>
                              <m:ctrlPr>
                                <a:rPr lang="en-US" sz="2400" i="1">
                                  <a:latin typeface="Cambria Math"/>
                                </a:rPr>
                              </m:ctrlPr>
                            </m:sSubPr>
                            <m:e>
                              <m:r>
                                <a:rPr lang="hu-HU" sz="2400" b="1" i="1">
                                  <a:latin typeface="Cambria Math"/>
                                </a:rPr>
                                <m:t>𝒆</m:t>
                              </m:r>
                            </m:e>
                            <m:sub>
                              <m:r>
                                <a:rPr lang="hu-HU" sz="2400" i="1">
                                  <a:latin typeface="Cambria Math"/>
                                </a:rPr>
                                <m:t>1</m:t>
                              </m:r>
                            </m:sub>
                          </m:sSub>
                          <m:r>
                            <a:rPr lang="hu-HU" sz="2400" b="1" i="1">
                              <a:latin typeface="Cambria Math"/>
                            </a:rPr>
                            <m:t>𝒆</m:t>
                          </m:r>
                        </m:e>
                        <m:sub>
                          <m:r>
                            <a:rPr lang="hu-HU" sz="2400" i="1">
                              <a:latin typeface="Cambria Math"/>
                            </a:rPr>
                            <m:t>2</m:t>
                          </m:r>
                        </m:sub>
                      </m:sSub>
                      <m:r>
                        <a:rPr lang="en-US" sz="2400" i="1">
                          <a:latin typeface="Cambria Math"/>
                        </a:rPr>
                        <m:t>+</m:t>
                      </m:r>
                      <m:sSub>
                        <m:sSubPr>
                          <m:ctrlPr>
                            <a:rPr lang="en-US" sz="2400" i="1">
                              <a:latin typeface="Cambria Math"/>
                            </a:rPr>
                          </m:ctrlPr>
                        </m:sSubPr>
                        <m:e>
                          <m:r>
                            <a:rPr lang="en-US" sz="2400" i="1">
                              <a:latin typeface="Cambria Math"/>
                            </a:rPr>
                            <m:t>𝑦</m:t>
                          </m:r>
                          <m:sSub>
                            <m:sSubPr>
                              <m:ctrlPr>
                                <a:rPr lang="en-US" sz="2400" i="1">
                                  <a:latin typeface="Cambria Math"/>
                                </a:rPr>
                              </m:ctrlPr>
                            </m:sSubPr>
                            <m:e>
                              <m:r>
                                <a:rPr lang="hu-HU" sz="2400" b="1" i="1">
                                  <a:latin typeface="Cambria Math"/>
                                </a:rPr>
                                <m:t>𝒆</m:t>
                              </m:r>
                            </m:e>
                            <m:sub>
                              <m:r>
                                <a:rPr lang="hu-HU" sz="2400" i="1">
                                  <a:latin typeface="Cambria Math"/>
                                </a:rPr>
                                <m:t>2</m:t>
                              </m:r>
                            </m:sub>
                          </m:sSub>
                          <m:sSub>
                            <m:sSubPr>
                              <m:ctrlPr>
                                <a:rPr lang="en-US" sz="2400" i="1">
                                  <a:latin typeface="Cambria Math"/>
                                </a:rPr>
                              </m:ctrlPr>
                            </m:sSubPr>
                            <m:e>
                              <m:r>
                                <a:rPr lang="hu-HU" sz="2400" b="1" i="1">
                                  <a:latin typeface="Cambria Math"/>
                                </a:rPr>
                                <m:t>𝒆</m:t>
                              </m:r>
                            </m:e>
                            <m:sub>
                              <m:r>
                                <a:rPr lang="hu-HU" sz="2400" i="1">
                                  <a:latin typeface="Cambria Math"/>
                                </a:rPr>
                                <m:t>1</m:t>
                              </m:r>
                            </m:sub>
                          </m:sSub>
                          <m:r>
                            <a:rPr lang="hu-HU" sz="2400" b="1" i="1">
                              <a:latin typeface="Cambria Math"/>
                            </a:rPr>
                            <m:t>𝒆</m:t>
                          </m:r>
                        </m:e>
                        <m:sub>
                          <m:r>
                            <a:rPr lang="hu-HU" sz="2400" i="1">
                              <a:latin typeface="Cambria Math"/>
                            </a:rPr>
                            <m:t>2</m:t>
                          </m:r>
                        </m:sub>
                      </m:sSub>
                      <m:r>
                        <a:rPr lang="en-US" sz="2400">
                          <a:latin typeface="Cambria Math"/>
                        </a:rPr>
                        <m:t>=</m:t>
                      </m:r>
                      <m:r>
                        <a:rPr lang="hu-HU" sz="2400" i="1">
                          <a:latin typeface="Cambria Math"/>
                        </a:rPr>
                        <m:t>−</m:t>
                      </m:r>
                      <m:r>
                        <a:rPr lang="en-US" sz="2400" i="1">
                          <a:latin typeface="Cambria Math"/>
                        </a:rPr>
                        <m:t>𝑦</m:t>
                      </m:r>
                      <m:sSub>
                        <m:sSubPr>
                          <m:ctrlPr>
                            <a:rPr lang="en-US" sz="2400" i="1">
                              <a:latin typeface="Cambria Math"/>
                            </a:rPr>
                          </m:ctrlPr>
                        </m:sSubPr>
                        <m:e>
                          <m:r>
                            <a:rPr lang="hu-HU" sz="2400" b="1" i="1">
                              <a:latin typeface="Cambria Math"/>
                            </a:rPr>
                            <m:t>𝒆</m:t>
                          </m:r>
                        </m:e>
                        <m:sub>
                          <m:r>
                            <a:rPr lang="hu-HU" sz="2400" i="1">
                              <a:latin typeface="Cambria Math"/>
                            </a:rPr>
                            <m:t>1</m:t>
                          </m:r>
                        </m:sub>
                      </m:sSub>
                      <m:r>
                        <a:rPr lang="hu-HU" sz="2400" i="1">
                          <a:latin typeface="Cambria Math"/>
                        </a:rPr>
                        <m:t>+</m:t>
                      </m:r>
                      <m:r>
                        <a:rPr lang="en-US" sz="2400" i="1">
                          <a:latin typeface="Cambria Math"/>
                        </a:rPr>
                        <m:t>𝑥</m:t>
                      </m:r>
                      <m:sSub>
                        <m:sSubPr>
                          <m:ctrlPr>
                            <a:rPr lang="en-US" sz="2400" i="1">
                              <a:latin typeface="Cambria Math"/>
                            </a:rPr>
                          </m:ctrlPr>
                        </m:sSubPr>
                        <m:e>
                          <m:r>
                            <a:rPr lang="hu-HU" sz="2400" b="1" i="1">
                              <a:latin typeface="Cambria Math"/>
                            </a:rPr>
                            <m:t>𝒆</m:t>
                          </m:r>
                        </m:e>
                        <m:sub>
                          <m:r>
                            <a:rPr lang="hu-HU" sz="2400" i="1">
                              <a:latin typeface="Cambria Math"/>
                            </a:rPr>
                            <m:t>2</m:t>
                          </m:r>
                        </m:sub>
                      </m:sSub>
                    </m:oMath>
                  </m:oMathPara>
                </a14:m>
                <a:endParaRPr lang="hu-HU" dirty="0"/>
              </a:p>
            </p:txBody>
          </p:sp>
        </mc:Choice>
        <mc:Fallback xmlns="">
          <p:sp>
            <p:nvSpPr>
              <p:cNvPr id="7" name="Tartalom helye 2"/>
              <p:cNvSpPr>
                <a:spLocks noGrp="1" noRot="1" noChangeAspect="1" noMove="1" noResize="1" noEditPoints="1" noAdjustHandles="1" noChangeArrowheads="1" noChangeShapeType="1" noTextEdit="1"/>
              </p:cNvSpPr>
              <p:nvPr>
                <p:ph idx="1"/>
              </p:nvPr>
            </p:nvSpPr>
            <p:spPr>
              <a:xfrm>
                <a:off x="443372" y="1462174"/>
                <a:ext cx="11748628" cy="5747246"/>
              </a:xfrm>
              <a:blipFill>
                <a:blip r:embed="rId3"/>
                <a:stretch>
                  <a:fillRect l="-1194" t="-1273"/>
                </a:stretch>
              </a:blipFill>
            </p:spPr>
            <p:txBody>
              <a:bodyPr/>
              <a:lstStyle/>
              <a:p>
                <a:r>
                  <a:rPr lang="hu-HU">
                    <a:noFill/>
                  </a:rPr>
                  <a:t> </a:t>
                </a:r>
              </a:p>
            </p:txBody>
          </p:sp>
        </mc:Fallback>
      </mc:AlternateContent>
      <p:sp>
        <p:nvSpPr>
          <p:cNvPr id="8" name="Szabadkézi sokszög 7"/>
          <p:cNvSpPr/>
          <p:nvPr/>
        </p:nvSpPr>
        <p:spPr>
          <a:xfrm>
            <a:off x="5358974" y="4545124"/>
            <a:ext cx="362507" cy="297964"/>
          </a:xfrm>
          <a:custGeom>
            <a:avLst/>
            <a:gdLst>
              <a:gd name="connsiteX0" fmla="*/ 0 w 581891"/>
              <a:gd name="connsiteY0" fmla="*/ 207909 h 207909"/>
              <a:gd name="connsiteX1" fmla="*/ 322119 w 581891"/>
              <a:gd name="connsiteY1" fmla="*/ 91 h 207909"/>
              <a:gd name="connsiteX2" fmla="*/ 581891 w 581891"/>
              <a:gd name="connsiteY2" fmla="*/ 187127 h 207909"/>
              <a:gd name="connsiteX0" fmla="*/ 0 w 644237"/>
              <a:gd name="connsiteY0" fmla="*/ 208281 h 260236"/>
              <a:gd name="connsiteX1" fmla="*/ 322119 w 644237"/>
              <a:gd name="connsiteY1" fmla="*/ 463 h 260236"/>
              <a:gd name="connsiteX2" fmla="*/ 644237 w 644237"/>
              <a:gd name="connsiteY2" fmla="*/ 260236 h 260236"/>
              <a:gd name="connsiteX0" fmla="*/ 0 w 644237"/>
              <a:gd name="connsiteY0" fmla="*/ 208281 h 260236"/>
              <a:gd name="connsiteX1" fmla="*/ 374073 w 644237"/>
              <a:gd name="connsiteY1" fmla="*/ 463 h 260236"/>
              <a:gd name="connsiteX2" fmla="*/ 644237 w 644237"/>
              <a:gd name="connsiteY2" fmla="*/ 260236 h 260236"/>
              <a:gd name="connsiteX0" fmla="*/ 0 w 665018"/>
              <a:gd name="connsiteY0" fmla="*/ 239054 h 259836"/>
              <a:gd name="connsiteX1" fmla="*/ 394854 w 665018"/>
              <a:gd name="connsiteY1" fmla="*/ 63 h 259836"/>
              <a:gd name="connsiteX2" fmla="*/ 665018 w 665018"/>
              <a:gd name="connsiteY2" fmla="*/ 259836 h 259836"/>
            </a:gdLst>
            <a:ahLst/>
            <a:cxnLst>
              <a:cxn ang="0">
                <a:pos x="connsiteX0" y="connsiteY0"/>
              </a:cxn>
              <a:cxn ang="0">
                <a:pos x="connsiteX1" y="connsiteY1"/>
              </a:cxn>
              <a:cxn ang="0">
                <a:pos x="connsiteX2" y="connsiteY2"/>
              </a:cxn>
            </a:cxnLst>
            <a:rect l="l" t="t" r="r" b="b"/>
            <a:pathLst>
              <a:path w="665018" h="259836">
                <a:moveTo>
                  <a:pt x="0" y="239054"/>
                </a:moveTo>
                <a:cubicBezTo>
                  <a:pt x="112568" y="136877"/>
                  <a:pt x="284018" y="-3401"/>
                  <a:pt x="394854" y="63"/>
                </a:cubicBezTo>
                <a:cubicBezTo>
                  <a:pt x="505690" y="3527"/>
                  <a:pt x="583623" y="164586"/>
                  <a:pt x="665018" y="259836"/>
                </a:cubicBezTo>
              </a:path>
            </a:pathLst>
          </a:custGeom>
          <a:noFill/>
          <a:ln w="57150">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Jobb oldali kapcsos zárójel 8"/>
          <p:cNvSpPr/>
          <p:nvPr/>
        </p:nvSpPr>
        <p:spPr>
          <a:xfrm rot="16200000">
            <a:off x="6957411" y="4489250"/>
            <a:ext cx="324036" cy="410435"/>
          </a:xfrm>
          <a:prstGeom prst="righ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Szövegdoboz 9"/>
              <p:cNvSpPr txBox="1"/>
              <p:nvPr/>
            </p:nvSpPr>
            <p:spPr>
              <a:xfrm>
                <a:off x="6888088" y="4119463"/>
                <a:ext cx="4315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a:rPr>
                        <m:t>1</m:t>
                      </m:r>
                    </m:oMath>
                  </m:oMathPara>
                </a14:m>
                <a:endParaRPr lang="en-US" dirty="0"/>
              </a:p>
            </p:txBody>
          </p:sp>
        </mc:Choice>
        <mc:Fallback xmlns="">
          <p:sp>
            <p:nvSpPr>
              <p:cNvPr id="10" name="Szövegdoboz 9"/>
              <p:cNvSpPr txBox="1">
                <a:spLocks noRot="1" noChangeAspect="1" noMove="1" noResize="1" noEditPoints="1" noAdjustHandles="1" noChangeArrowheads="1" noChangeShapeType="1" noTextEdit="1"/>
              </p:cNvSpPr>
              <p:nvPr/>
            </p:nvSpPr>
            <p:spPr>
              <a:xfrm>
                <a:off x="6888088" y="4119463"/>
                <a:ext cx="431528" cy="461665"/>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Szövegdoboz 10"/>
              <p:cNvSpPr txBox="1"/>
              <p:nvPr/>
            </p:nvSpPr>
            <p:spPr>
              <a:xfrm>
                <a:off x="5111544" y="4113076"/>
                <a:ext cx="583814" cy="461665"/>
              </a:xfrm>
              <a:prstGeom prst="rect">
                <a:avLst/>
              </a:prstGeom>
              <a:noFill/>
            </p:spPr>
            <p:txBody>
              <a:bodyPr wrap="none" rtlCol="0">
                <a:spAutoFit/>
              </a:bodyPr>
              <a:lstStyle/>
              <a:p>
                <a14:m>
                  <m:oMath xmlns:m="http://schemas.openxmlformats.org/officeDocument/2006/math">
                    <m:r>
                      <a:rPr lang="hu-HU" i="1" dirty="0">
                        <a:latin typeface="Cambria Math"/>
                      </a:rPr>
                      <m:t>−</m:t>
                    </m:r>
                  </m:oMath>
                </a14:m>
                <a:r>
                  <a:rPr lang="en-US" dirty="0">
                    <a:latin typeface="Cambria Math"/>
                  </a:rPr>
                  <a:t>1</a:t>
                </a:r>
              </a:p>
            </p:txBody>
          </p:sp>
        </mc:Choice>
        <mc:Fallback xmlns="">
          <p:sp>
            <p:nvSpPr>
              <p:cNvPr id="11" name="Szövegdoboz 10"/>
              <p:cNvSpPr txBox="1">
                <a:spLocks noRot="1" noChangeAspect="1" noMove="1" noResize="1" noEditPoints="1" noAdjustHandles="1" noChangeArrowheads="1" noChangeShapeType="1" noTextEdit="1"/>
              </p:cNvSpPr>
              <p:nvPr/>
            </p:nvSpPr>
            <p:spPr>
              <a:xfrm>
                <a:off x="5111544" y="4113076"/>
                <a:ext cx="583814" cy="461665"/>
              </a:xfrm>
              <a:prstGeom prst="rect">
                <a:avLst/>
              </a:prstGeom>
              <a:blipFill>
                <a:blip r:embed="rId5"/>
                <a:stretch>
                  <a:fillRect t="-10667" r="-15789" b="-30667"/>
                </a:stretch>
              </a:blipFill>
            </p:spPr>
            <p:txBody>
              <a:bodyPr/>
              <a:lstStyle/>
              <a:p>
                <a:r>
                  <a:rPr lang="hu-HU">
                    <a:noFill/>
                  </a:rPr>
                  <a:t> </a:t>
                </a:r>
              </a:p>
            </p:txBody>
          </p:sp>
        </mc:Fallback>
      </mc:AlternateContent>
      <p:sp>
        <p:nvSpPr>
          <p:cNvPr id="12" name="Jobb oldali kapcsos zárójel 11"/>
          <p:cNvSpPr/>
          <p:nvPr/>
        </p:nvSpPr>
        <p:spPr>
          <a:xfrm rot="16200000">
            <a:off x="7559520" y="4461606"/>
            <a:ext cx="324036" cy="493339"/>
          </a:xfrm>
          <a:prstGeom prst="righ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Szövegdoboz 12"/>
              <p:cNvSpPr txBox="1"/>
              <p:nvPr/>
            </p:nvSpPr>
            <p:spPr>
              <a:xfrm>
                <a:off x="7500676" y="4105227"/>
                <a:ext cx="4315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a:rPr>
                        <m:t>1</m:t>
                      </m:r>
                    </m:oMath>
                  </m:oMathPara>
                </a14:m>
                <a:endParaRPr lang="en-US" dirty="0"/>
              </a:p>
            </p:txBody>
          </p:sp>
        </mc:Choice>
        <mc:Fallback xmlns="">
          <p:sp>
            <p:nvSpPr>
              <p:cNvPr id="13" name="Szövegdoboz 12"/>
              <p:cNvSpPr txBox="1">
                <a:spLocks noRot="1" noChangeAspect="1" noMove="1" noResize="1" noEditPoints="1" noAdjustHandles="1" noChangeArrowheads="1" noChangeShapeType="1" noTextEdit="1"/>
              </p:cNvSpPr>
              <p:nvPr/>
            </p:nvSpPr>
            <p:spPr>
              <a:xfrm>
                <a:off x="7500676" y="4105227"/>
                <a:ext cx="431528" cy="461665"/>
              </a:xfrm>
              <a:prstGeom prst="rect">
                <a:avLst/>
              </a:prstGeom>
              <a:blipFill>
                <a:blip r:embed="rId6"/>
                <a:stretch>
                  <a:fillRect/>
                </a:stretch>
              </a:blipFill>
            </p:spPr>
            <p:txBody>
              <a:bodyPr/>
              <a:lstStyle/>
              <a:p>
                <a:r>
                  <a:rPr lang="hu-HU">
                    <a:noFill/>
                  </a:rPr>
                  <a:t> </a:t>
                </a:r>
              </a:p>
            </p:txBody>
          </p:sp>
        </mc:Fallback>
      </mc:AlternateContent>
      <p:sp>
        <p:nvSpPr>
          <p:cNvPr id="2" name="Szövegdoboz 1"/>
          <p:cNvSpPr txBox="1"/>
          <p:nvPr/>
        </p:nvSpPr>
        <p:spPr>
          <a:xfrm>
            <a:off x="3503712" y="1016733"/>
            <a:ext cx="893193" cy="461665"/>
          </a:xfrm>
          <a:prstGeom prst="rect">
            <a:avLst/>
          </a:prstGeom>
          <a:noFill/>
        </p:spPr>
        <p:txBody>
          <a:bodyPr wrap="none" rtlCol="0">
            <a:spAutoFit/>
          </a:bodyPr>
          <a:lstStyle/>
          <a:p>
            <a:r>
              <a:rPr lang="hu-HU" dirty="0">
                <a:latin typeface="+mn-lt"/>
              </a:rPr>
              <a:t>0 </a:t>
            </a:r>
            <a:r>
              <a:rPr lang="hu-HU" dirty="0" err="1">
                <a:latin typeface="+mn-lt"/>
              </a:rPr>
              <a:t>dim</a:t>
            </a:r>
            <a:endParaRPr lang="en-US" dirty="0">
              <a:latin typeface="+mn-lt"/>
            </a:endParaRPr>
          </a:p>
        </p:txBody>
      </p:sp>
      <p:sp>
        <p:nvSpPr>
          <p:cNvPr id="14" name="Szövegdoboz 13"/>
          <p:cNvSpPr txBox="1"/>
          <p:nvPr/>
        </p:nvSpPr>
        <p:spPr>
          <a:xfrm>
            <a:off x="4833723" y="1024003"/>
            <a:ext cx="893193" cy="461665"/>
          </a:xfrm>
          <a:prstGeom prst="rect">
            <a:avLst/>
          </a:prstGeom>
          <a:noFill/>
        </p:spPr>
        <p:txBody>
          <a:bodyPr wrap="none" rtlCol="0">
            <a:spAutoFit/>
          </a:bodyPr>
          <a:lstStyle/>
          <a:p>
            <a:r>
              <a:rPr lang="hu-HU" dirty="0">
                <a:latin typeface="+mn-lt"/>
              </a:rPr>
              <a:t>1 </a:t>
            </a:r>
            <a:r>
              <a:rPr lang="hu-HU" dirty="0" err="1">
                <a:latin typeface="+mn-lt"/>
              </a:rPr>
              <a:t>dim</a:t>
            </a:r>
            <a:endParaRPr lang="en-US" dirty="0">
              <a:latin typeface="+mn-lt"/>
            </a:endParaRPr>
          </a:p>
        </p:txBody>
      </p:sp>
      <p:sp>
        <p:nvSpPr>
          <p:cNvPr id="15" name="Szövegdoboz 14"/>
          <p:cNvSpPr txBox="1"/>
          <p:nvPr/>
        </p:nvSpPr>
        <p:spPr>
          <a:xfrm>
            <a:off x="6739563" y="1031273"/>
            <a:ext cx="893193" cy="461665"/>
          </a:xfrm>
          <a:prstGeom prst="rect">
            <a:avLst/>
          </a:prstGeom>
          <a:noFill/>
        </p:spPr>
        <p:txBody>
          <a:bodyPr wrap="none" rtlCol="0">
            <a:spAutoFit/>
          </a:bodyPr>
          <a:lstStyle/>
          <a:p>
            <a:r>
              <a:rPr lang="hu-HU" dirty="0">
                <a:latin typeface="+mn-lt"/>
              </a:rPr>
              <a:t>2 </a:t>
            </a:r>
            <a:r>
              <a:rPr lang="hu-HU" dirty="0" err="1">
                <a:latin typeface="+mn-lt"/>
              </a:rPr>
              <a:t>dim</a:t>
            </a:r>
            <a:endParaRPr lang="en-US" dirty="0">
              <a:latin typeface="+mn-lt"/>
            </a:endParaRPr>
          </a:p>
        </p:txBody>
      </p:sp>
      <p:sp>
        <p:nvSpPr>
          <p:cNvPr id="16" name="Jobb oldali kapcsos zárójel 15"/>
          <p:cNvSpPr/>
          <p:nvPr/>
        </p:nvSpPr>
        <p:spPr>
          <a:xfrm rot="16200000">
            <a:off x="5172512" y="672395"/>
            <a:ext cx="324036" cy="1732791"/>
          </a:xfrm>
          <a:prstGeom prst="righ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70376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Szorzótábla</a:t>
            </a:r>
            <a:endParaRPr lang="en-US" dirty="0">
              <a:solidFill>
                <a:srgbClr val="FF0000"/>
              </a:solidFill>
            </a:endParaRPr>
          </a:p>
        </p:txBody>
      </p:sp>
      <mc:AlternateContent xmlns:mc="http://schemas.openxmlformats.org/markup-compatibility/2006" xmlns:a14="http://schemas.microsoft.com/office/drawing/2010/main">
        <mc:Choice Requires="a14">
          <p:graphicFrame>
            <p:nvGraphicFramePr>
              <p:cNvPr id="4" name="Táblázat 3"/>
              <p:cNvGraphicFramePr>
                <a:graphicFrameLocks noGrp="1"/>
              </p:cNvGraphicFramePr>
              <p:nvPr>
                <p:extLst>
                  <p:ext uri="{D42A27DB-BD31-4B8C-83A1-F6EECF244321}">
                    <p14:modId xmlns:p14="http://schemas.microsoft.com/office/powerpoint/2010/main" val="2243622830"/>
                  </p:ext>
                </p:extLst>
              </p:nvPr>
            </p:nvGraphicFramePr>
            <p:xfrm>
              <a:off x="2207568" y="1592797"/>
              <a:ext cx="7596840" cy="3744415"/>
            </p:xfrm>
            <a:graphic>
              <a:graphicData uri="http://schemas.openxmlformats.org/drawingml/2006/table">
                <a:tbl>
                  <a:tblPr firstRow="1" bandRow="1">
                    <a:tableStyleId>{5C22544A-7EE6-4342-B048-85BDC9FD1C3A}</a:tableStyleId>
                  </a:tblPr>
                  <a:tblGrid>
                    <a:gridCol w="1519368">
                      <a:extLst>
                        <a:ext uri="{9D8B030D-6E8A-4147-A177-3AD203B41FA5}">
                          <a16:colId xmlns:a16="http://schemas.microsoft.com/office/drawing/2014/main" xmlns="" val="20000"/>
                        </a:ext>
                      </a:extLst>
                    </a:gridCol>
                    <a:gridCol w="1519368">
                      <a:extLst>
                        <a:ext uri="{9D8B030D-6E8A-4147-A177-3AD203B41FA5}">
                          <a16:colId xmlns:a16="http://schemas.microsoft.com/office/drawing/2014/main" xmlns="" val="20001"/>
                        </a:ext>
                      </a:extLst>
                    </a:gridCol>
                    <a:gridCol w="1519368">
                      <a:extLst>
                        <a:ext uri="{9D8B030D-6E8A-4147-A177-3AD203B41FA5}">
                          <a16:colId xmlns:a16="http://schemas.microsoft.com/office/drawing/2014/main" xmlns="" val="20002"/>
                        </a:ext>
                      </a:extLst>
                    </a:gridCol>
                    <a:gridCol w="1519368">
                      <a:extLst>
                        <a:ext uri="{9D8B030D-6E8A-4147-A177-3AD203B41FA5}">
                          <a16:colId xmlns:a16="http://schemas.microsoft.com/office/drawing/2014/main" xmlns="" val="20003"/>
                        </a:ext>
                      </a:extLst>
                    </a:gridCol>
                    <a:gridCol w="1519368">
                      <a:extLst>
                        <a:ext uri="{9D8B030D-6E8A-4147-A177-3AD203B41FA5}">
                          <a16:colId xmlns:a16="http://schemas.microsoft.com/office/drawing/2014/main" xmlns="" val="20004"/>
                        </a:ext>
                      </a:extLst>
                    </a:gridCol>
                  </a:tblGrid>
                  <a:tr h="748883">
                    <a:tc>
                      <a:txBody>
                        <a:bodyPr/>
                        <a:lstStyle/>
                        <a:p>
                          <a:endParaRPr lang="en-US" sz="3200" dirty="0"/>
                        </a:p>
                      </a:txBody>
                      <a:tcPr/>
                    </a:tc>
                    <a:tc>
                      <a:txBody>
                        <a:bodyPr/>
                        <a:lstStyle/>
                        <a:p>
                          <a:pPr/>
                          <a14:m>
                            <m:oMathPara xmlns:m="http://schemas.openxmlformats.org/officeDocument/2006/math">
                              <m:oMathParaPr>
                                <m:jc m:val="centerGroup"/>
                              </m:oMathParaPr>
                              <m:oMath xmlns:m="http://schemas.openxmlformats.org/officeDocument/2006/math">
                                <m:r>
                                  <a:rPr lang="hu-HU" sz="3200" b="0" i="1" smtClean="0">
                                    <a:solidFill>
                                      <a:schemeClr val="tx1"/>
                                    </a:solidFill>
                                    <a:latin typeface="Cambria Math"/>
                                  </a:rPr>
                                  <m:t>1</m:t>
                                </m:r>
                              </m:oMath>
                            </m:oMathPara>
                          </a14:m>
                          <a:endParaRPr lang="en-US" sz="3200" b="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a:rPr>
                                    </m:ctrlPr>
                                  </m:sSubPr>
                                  <m:e>
                                    <m:r>
                                      <a:rPr lang="hu-HU" sz="3200" b="1" i="1">
                                        <a:solidFill>
                                          <a:schemeClr val="tx1"/>
                                        </a:solidFill>
                                        <a:latin typeface="Cambria Math"/>
                                      </a:rPr>
                                      <m:t>𝒆</m:t>
                                    </m:r>
                                  </m:e>
                                  <m:sub>
                                    <m:r>
                                      <a:rPr lang="hu-HU" sz="3200" i="1">
                                        <a:solidFill>
                                          <a:schemeClr val="tx1"/>
                                        </a:solidFill>
                                        <a:latin typeface="Cambria Math"/>
                                      </a:rPr>
                                      <m:t>1</m:t>
                                    </m:r>
                                  </m:sub>
                                </m:sSub>
                              </m:oMath>
                            </m:oMathPara>
                          </a14:m>
                          <a:endParaRPr lang="en-US" sz="320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a:rPr>
                                    </m:ctrlPr>
                                  </m:sSubPr>
                                  <m:e>
                                    <m:r>
                                      <a:rPr lang="hu-HU" sz="3200" b="1" i="1">
                                        <a:solidFill>
                                          <a:schemeClr val="tx1"/>
                                        </a:solidFill>
                                        <a:latin typeface="Cambria Math"/>
                                      </a:rPr>
                                      <m:t>𝒆</m:t>
                                    </m:r>
                                  </m:e>
                                  <m:sub>
                                    <m:r>
                                      <a:rPr lang="hu-HU" sz="3200" i="1">
                                        <a:solidFill>
                                          <a:schemeClr val="tx1"/>
                                        </a:solidFill>
                                        <a:latin typeface="Cambria Math"/>
                                      </a:rPr>
                                      <m:t>2</m:t>
                                    </m:r>
                                  </m:sub>
                                </m:sSub>
                              </m:oMath>
                            </m:oMathPara>
                          </a14:m>
                          <a:endParaRPr lang="en-US" sz="3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rPr>
                                  <m:t>𝑰</m:t>
                                </m:r>
                              </m:oMath>
                            </m:oMathPara>
                          </a14:m>
                          <a:endParaRPr lang="hu-HU" sz="3200" b="1" i="1" dirty="0" smtClean="0">
                            <a:solidFill>
                              <a:schemeClr val="tx1"/>
                            </a:solidFill>
                          </a:endParaRPr>
                        </a:p>
                      </a:txBody>
                      <a:tcPr/>
                    </a:tc>
                    <a:extLst>
                      <a:ext uri="{0D108BD9-81ED-4DB2-BD59-A6C34878D82A}">
                        <a16:rowId xmlns:a16="http://schemas.microsoft.com/office/drawing/2014/main" xmlns="" val="10000"/>
                      </a:ext>
                    </a:extLst>
                  </a:tr>
                  <a:tr h="748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hu-HU" sz="3200" b="0" i="1" smtClean="0">
                                    <a:latin typeface="Cambria Math"/>
                                  </a:rPr>
                                  <m:t>1</m:t>
                                </m:r>
                              </m:oMath>
                            </m:oMathPara>
                          </a14:m>
                          <a:endParaRPr lang="en-US" sz="3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hu-HU" sz="3200" b="0" i="1" smtClean="0">
                                    <a:latin typeface="Cambria Math"/>
                                  </a:rPr>
                                  <m:t>1</m:t>
                                </m:r>
                              </m:oMath>
                            </m:oMathPara>
                          </a14:m>
                          <a:endParaRPr lang="en-US" sz="3200" b="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a:rPr>
                                    </m:ctrlPr>
                                  </m:sSubPr>
                                  <m:e>
                                    <m:r>
                                      <a:rPr lang="hu-HU" sz="3200" b="1" i="1">
                                        <a:solidFill>
                                          <a:schemeClr val="tx1"/>
                                        </a:solidFill>
                                        <a:latin typeface="Cambria Math"/>
                                      </a:rPr>
                                      <m:t>𝒆</m:t>
                                    </m:r>
                                  </m:e>
                                  <m:sub>
                                    <m:r>
                                      <a:rPr lang="hu-HU" sz="3200" i="1">
                                        <a:solidFill>
                                          <a:schemeClr val="tx1"/>
                                        </a:solidFill>
                                        <a:latin typeface="Cambria Math"/>
                                      </a:rPr>
                                      <m:t>1</m:t>
                                    </m:r>
                                  </m:sub>
                                </m:sSub>
                              </m:oMath>
                            </m:oMathPara>
                          </a14:m>
                          <a:endParaRPr lang="en-US" sz="32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a:rPr>
                                    </m:ctrlPr>
                                  </m:sSubPr>
                                  <m:e>
                                    <m:r>
                                      <a:rPr lang="hu-HU" sz="3200" b="1" i="1">
                                        <a:solidFill>
                                          <a:schemeClr val="tx1"/>
                                        </a:solidFill>
                                        <a:latin typeface="Cambria Math"/>
                                      </a:rPr>
                                      <m:t>𝒆</m:t>
                                    </m:r>
                                  </m:e>
                                  <m:sub>
                                    <m:r>
                                      <a:rPr lang="hu-HU" sz="3200" i="1">
                                        <a:solidFill>
                                          <a:schemeClr val="tx1"/>
                                        </a:solidFill>
                                        <a:latin typeface="Cambria Math"/>
                                      </a:rPr>
                                      <m:t>2</m:t>
                                    </m:r>
                                  </m:sub>
                                </m:sSub>
                              </m:oMath>
                            </m:oMathPara>
                          </a14:m>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rPr>
                                  <m:t>𝑰</m:t>
                                </m:r>
                              </m:oMath>
                            </m:oMathPara>
                          </a14:m>
                          <a:endParaRPr lang="hu-HU" sz="3200" b="1" i="1" dirty="0" smtClean="0">
                            <a:solidFill>
                              <a:schemeClr val="tx1"/>
                            </a:solidFill>
                          </a:endParaRPr>
                        </a:p>
                      </a:txBody>
                      <a:tcPr/>
                    </a:tc>
                    <a:extLst>
                      <a:ext uri="{0D108BD9-81ED-4DB2-BD59-A6C34878D82A}">
                        <a16:rowId xmlns:a16="http://schemas.microsoft.com/office/drawing/2014/main" xmlns="" val="10001"/>
                      </a:ext>
                    </a:extLst>
                  </a:tr>
                  <a:tr h="748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3200" i="1" smtClean="0">
                                        <a:latin typeface="Cambria Math"/>
                                      </a:rPr>
                                    </m:ctrlPr>
                                  </m:sSubPr>
                                  <m:e>
                                    <m:r>
                                      <a:rPr lang="hu-HU" sz="3200" b="1" i="1">
                                        <a:latin typeface="Cambria Math"/>
                                      </a:rPr>
                                      <m:t>𝒆</m:t>
                                    </m:r>
                                  </m:e>
                                  <m:sub>
                                    <m:r>
                                      <a:rPr lang="hu-HU" sz="3200" i="1">
                                        <a:latin typeface="Cambria Math"/>
                                      </a:rPr>
                                      <m:t>1</m:t>
                                    </m:r>
                                  </m:sub>
                                </m:sSub>
                              </m:oMath>
                            </m:oMathPara>
                          </a14:m>
                          <a:endParaRPr lang="en-US" sz="32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rPr>
                                    </m:ctrlPr>
                                  </m:sSubPr>
                                  <m:e>
                                    <m:r>
                                      <a:rPr lang="hu-HU" sz="3200" b="1" i="1">
                                        <a:latin typeface="Cambria Math"/>
                                      </a:rPr>
                                      <m:t>𝒆</m:t>
                                    </m:r>
                                  </m:e>
                                  <m:sub>
                                    <m:r>
                                      <a:rPr lang="hu-HU" sz="3200" i="1">
                                        <a:latin typeface="Cambria Math"/>
                                      </a:rPr>
                                      <m:t>1</m:t>
                                    </m:r>
                                  </m:sub>
                                </m:sSub>
                              </m:oMath>
                            </m:oMathPara>
                          </a14:m>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hu-HU" sz="3200" b="0" i="1" smtClean="0">
                                    <a:latin typeface="Cambria Math"/>
                                  </a:rPr>
                                  <m:t>1</m:t>
                                </m:r>
                              </m:oMath>
                            </m:oMathPara>
                          </a14:m>
                          <a:endParaRPr lang="en-US" sz="3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rPr>
                                  <m:t>𝑰</m:t>
                                </m:r>
                              </m:oMath>
                            </m:oMathPara>
                          </a14:m>
                          <a:endParaRPr lang="hu-HU" sz="3200" b="1" i="1" dirty="0" smtClean="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a:rPr>
                                    </m:ctrlPr>
                                  </m:sSubPr>
                                  <m:e>
                                    <m:r>
                                      <a:rPr lang="hu-HU" sz="3200" b="1" i="1">
                                        <a:solidFill>
                                          <a:schemeClr val="tx1"/>
                                        </a:solidFill>
                                        <a:latin typeface="Cambria Math"/>
                                      </a:rPr>
                                      <m:t>𝒆</m:t>
                                    </m:r>
                                  </m:e>
                                  <m:sub>
                                    <m:r>
                                      <a:rPr lang="hu-HU" sz="3200" i="1">
                                        <a:solidFill>
                                          <a:schemeClr val="tx1"/>
                                        </a:solidFill>
                                        <a:latin typeface="Cambria Math"/>
                                      </a:rPr>
                                      <m:t>2</m:t>
                                    </m:r>
                                  </m:sub>
                                </m:sSub>
                              </m:oMath>
                            </m:oMathPara>
                          </a14:m>
                          <a:endParaRPr lang="en-US" sz="3200" dirty="0"/>
                        </a:p>
                      </a:txBody>
                      <a:tcPr/>
                    </a:tc>
                    <a:extLst>
                      <a:ext uri="{0D108BD9-81ED-4DB2-BD59-A6C34878D82A}">
                        <a16:rowId xmlns:a16="http://schemas.microsoft.com/office/drawing/2014/main" xmlns="" val="10002"/>
                      </a:ext>
                    </a:extLst>
                  </a:tr>
                  <a:tr h="748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3200" i="1" smtClean="0">
                                        <a:latin typeface="Cambria Math"/>
                                      </a:rPr>
                                    </m:ctrlPr>
                                  </m:sSubPr>
                                  <m:e>
                                    <m:r>
                                      <a:rPr lang="hu-HU" sz="3200" b="1" i="1">
                                        <a:latin typeface="Cambria Math"/>
                                      </a:rPr>
                                      <m:t>𝒆</m:t>
                                    </m:r>
                                  </m:e>
                                  <m:sub>
                                    <m:r>
                                      <a:rPr lang="hu-HU" sz="3200" i="1">
                                        <a:latin typeface="Cambria Math"/>
                                      </a:rPr>
                                      <m:t>2</m:t>
                                    </m:r>
                                  </m:sub>
                                </m:sSub>
                              </m:oMath>
                            </m:oMathPara>
                          </a14:m>
                          <a:endParaRPr lang="en-US" sz="32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rPr>
                                    </m:ctrlPr>
                                  </m:sSubPr>
                                  <m:e>
                                    <m:r>
                                      <a:rPr lang="hu-HU" sz="3200" b="1" i="1">
                                        <a:latin typeface="Cambria Math"/>
                                      </a:rPr>
                                      <m:t>𝒆</m:t>
                                    </m:r>
                                  </m:e>
                                  <m:sub>
                                    <m:r>
                                      <a:rPr lang="hu-HU" sz="3200" i="1">
                                        <a:latin typeface="Cambria Math"/>
                                      </a:rPr>
                                      <m:t>2</m:t>
                                    </m:r>
                                  </m:sub>
                                </m:sSub>
                              </m:oMath>
                            </m:oMathPara>
                          </a14:m>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hu-HU" sz="3200" b="1" i="1" smtClean="0">
                                    <a:solidFill>
                                      <a:schemeClr val="tx1"/>
                                    </a:solidFill>
                                    <a:latin typeface="Cambria Math"/>
                                  </a:rPr>
                                  <m:t>−</m:t>
                                </m:r>
                                <m:r>
                                  <a:rPr lang="en-US" sz="3200" b="1" i="1" smtClean="0">
                                    <a:solidFill>
                                      <a:schemeClr val="tx1"/>
                                    </a:solidFill>
                                    <a:latin typeface="Cambria Math"/>
                                  </a:rPr>
                                  <m:t>𝑰</m:t>
                                </m:r>
                              </m:oMath>
                            </m:oMathPara>
                          </a14:m>
                          <a:endParaRPr lang="hu-HU" sz="3200" b="1" i="1"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hu-HU" sz="3200" b="0" i="1" smtClean="0">
                                    <a:latin typeface="Cambria Math"/>
                                  </a:rPr>
                                  <m:t>1</m:t>
                                </m:r>
                              </m:oMath>
                            </m:oMathPara>
                          </a14:m>
                          <a:endParaRPr lang="en-US" sz="3200" b="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a:rPr>
                                    </m:ctrlPr>
                                  </m:sSubPr>
                                  <m:e>
                                    <m:r>
                                      <a:rPr lang="hu-HU" sz="3200" b="1" i="1" smtClean="0">
                                        <a:solidFill>
                                          <a:schemeClr val="tx1"/>
                                        </a:solidFill>
                                        <a:latin typeface="Cambria Math"/>
                                      </a:rPr>
                                      <m:t>−</m:t>
                                    </m:r>
                                    <m:r>
                                      <a:rPr lang="hu-HU" sz="3200" b="1" i="1">
                                        <a:solidFill>
                                          <a:schemeClr val="tx1"/>
                                        </a:solidFill>
                                        <a:latin typeface="Cambria Math"/>
                                      </a:rPr>
                                      <m:t>𝒆</m:t>
                                    </m:r>
                                  </m:e>
                                  <m:sub>
                                    <m:r>
                                      <a:rPr lang="hu-HU" sz="3200" b="0" i="1" smtClean="0">
                                        <a:solidFill>
                                          <a:schemeClr val="tx1"/>
                                        </a:solidFill>
                                        <a:latin typeface="Cambria Math"/>
                                      </a:rPr>
                                      <m:t>1</m:t>
                                    </m:r>
                                  </m:sub>
                                </m:sSub>
                              </m:oMath>
                            </m:oMathPara>
                          </a14:m>
                          <a:endParaRPr lang="en-US" sz="3200" dirty="0"/>
                        </a:p>
                      </a:txBody>
                      <a:tcPr/>
                    </a:tc>
                    <a:extLst>
                      <a:ext uri="{0D108BD9-81ED-4DB2-BD59-A6C34878D82A}">
                        <a16:rowId xmlns:a16="http://schemas.microsoft.com/office/drawing/2014/main" xmlns="" val="10003"/>
                      </a:ext>
                    </a:extLst>
                  </a:tr>
                  <a:tr h="748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1" i="1" smtClean="0">
                                    <a:latin typeface="Cambria Math"/>
                                  </a:rPr>
                                  <m:t>𝑰</m:t>
                                </m:r>
                              </m:oMath>
                            </m:oMathPara>
                          </a14:m>
                          <a:endParaRPr lang="hu-HU" sz="3200" b="1" i="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1" i="1" smtClean="0">
                                    <a:latin typeface="Cambria Math"/>
                                  </a:rPr>
                                  <m:t>𝑰</m:t>
                                </m:r>
                              </m:oMath>
                            </m:oMathPara>
                          </a14:m>
                          <a:endParaRPr lang="hu-HU" sz="3200" b="1" i="1" dirty="0" smtClean="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a:rPr>
                                    </m:ctrlPr>
                                  </m:sSubPr>
                                  <m:e>
                                    <m:r>
                                      <a:rPr lang="hu-HU" sz="3200" b="1" i="1" smtClean="0">
                                        <a:solidFill>
                                          <a:schemeClr val="tx1"/>
                                        </a:solidFill>
                                        <a:latin typeface="Cambria Math"/>
                                      </a:rPr>
                                      <m:t>−</m:t>
                                    </m:r>
                                    <m:r>
                                      <a:rPr lang="hu-HU" sz="3200" b="1" i="1">
                                        <a:solidFill>
                                          <a:schemeClr val="tx1"/>
                                        </a:solidFill>
                                        <a:latin typeface="Cambria Math"/>
                                      </a:rPr>
                                      <m:t>𝒆</m:t>
                                    </m:r>
                                  </m:e>
                                  <m:sub>
                                    <m:r>
                                      <a:rPr lang="hu-HU" sz="3200" i="1">
                                        <a:solidFill>
                                          <a:schemeClr val="tx1"/>
                                        </a:solidFill>
                                        <a:latin typeface="Cambria Math"/>
                                      </a:rPr>
                                      <m:t>2</m:t>
                                    </m:r>
                                  </m:sub>
                                </m:sSub>
                              </m:oMath>
                            </m:oMathPara>
                          </a14:m>
                          <a:endParaRPr lang="en-US" sz="32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a:rPr>
                                    </m:ctrlPr>
                                  </m:sSubPr>
                                  <m:e>
                                    <m:r>
                                      <a:rPr lang="hu-HU" sz="3200" b="1" i="1">
                                        <a:solidFill>
                                          <a:schemeClr val="tx1"/>
                                        </a:solidFill>
                                        <a:latin typeface="Cambria Math"/>
                                      </a:rPr>
                                      <m:t>𝒆</m:t>
                                    </m:r>
                                  </m:e>
                                  <m:sub>
                                    <m:r>
                                      <a:rPr lang="hu-HU" sz="3200" b="0" i="1" smtClean="0">
                                        <a:solidFill>
                                          <a:schemeClr val="tx1"/>
                                        </a:solidFill>
                                        <a:latin typeface="Cambria Math"/>
                                      </a:rPr>
                                      <m:t>1</m:t>
                                    </m:r>
                                  </m:sub>
                                </m:sSub>
                              </m:oMath>
                            </m:oMathPara>
                          </a14:m>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hu-HU" sz="3200" b="0" i="1" smtClean="0">
                                    <a:latin typeface="Cambria Math"/>
                                  </a:rPr>
                                  <m:t>−1</m:t>
                                </m:r>
                              </m:oMath>
                            </m:oMathPara>
                          </a14:m>
                          <a:endParaRPr lang="en-US" sz="3200" b="0" dirty="0"/>
                        </a:p>
                      </a:txBody>
                      <a:tcPr/>
                    </a:tc>
                    <a:extLst>
                      <a:ext uri="{0D108BD9-81ED-4DB2-BD59-A6C34878D82A}">
                        <a16:rowId xmlns:a16="http://schemas.microsoft.com/office/drawing/2014/main" xmlns="" val="10004"/>
                      </a:ext>
                    </a:extLst>
                  </a:tr>
                </a:tbl>
              </a:graphicData>
            </a:graphic>
          </p:graphicFrame>
        </mc:Choice>
        <mc:Fallback xmlns="">
          <p:graphicFrame>
            <p:nvGraphicFramePr>
              <p:cNvPr id="4" name="Táblázat 3"/>
              <p:cNvGraphicFramePr>
                <a:graphicFrameLocks noGrp="1"/>
              </p:cNvGraphicFramePr>
              <p:nvPr>
                <p:extLst>
                  <p:ext uri="{D42A27DB-BD31-4B8C-83A1-F6EECF244321}">
                    <p14:modId xmlns:p14="http://schemas.microsoft.com/office/powerpoint/2010/main" val="2243622830"/>
                  </p:ext>
                </p:extLst>
              </p:nvPr>
            </p:nvGraphicFramePr>
            <p:xfrm>
              <a:off x="2207568" y="1592797"/>
              <a:ext cx="7596840" cy="3744415"/>
            </p:xfrm>
            <a:graphic>
              <a:graphicData uri="http://schemas.openxmlformats.org/drawingml/2006/table">
                <a:tbl>
                  <a:tblPr firstRow="1" bandRow="1">
                    <a:tableStyleId>{5C22544A-7EE6-4342-B048-85BDC9FD1C3A}</a:tableStyleId>
                  </a:tblPr>
                  <a:tblGrid>
                    <a:gridCol w="1519368">
                      <a:extLst>
                        <a:ext uri="{9D8B030D-6E8A-4147-A177-3AD203B41FA5}">
                          <a16:colId xmlns:a16="http://schemas.microsoft.com/office/drawing/2014/main" val="20000"/>
                        </a:ext>
                      </a:extLst>
                    </a:gridCol>
                    <a:gridCol w="1519368">
                      <a:extLst>
                        <a:ext uri="{9D8B030D-6E8A-4147-A177-3AD203B41FA5}">
                          <a16:colId xmlns:a16="http://schemas.microsoft.com/office/drawing/2014/main" val="20001"/>
                        </a:ext>
                      </a:extLst>
                    </a:gridCol>
                    <a:gridCol w="1519368">
                      <a:extLst>
                        <a:ext uri="{9D8B030D-6E8A-4147-A177-3AD203B41FA5}">
                          <a16:colId xmlns:a16="http://schemas.microsoft.com/office/drawing/2014/main" val="20002"/>
                        </a:ext>
                      </a:extLst>
                    </a:gridCol>
                    <a:gridCol w="1519368">
                      <a:extLst>
                        <a:ext uri="{9D8B030D-6E8A-4147-A177-3AD203B41FA5}">
                          <a16:colId xmlns:a16="http://schemas.microsoft.com/office/drawing/2014/main" val="20003"/>
                        </a:ext>
                      </a:extLst>
                    </a:gridCol>
                    <a:gridCol w="1519368">
                      <a:extLst>
                        <a:ext uri="{9D8B030D-6E8A-4147-A177-3AD203B41FA5}">
                          <a16:colId xmlns:a16="http://schemas.microsoft.com/office/drawing/2014/main" val="20004"/>
                        </a:ext>
                      </a:extLst>
                    </a:gridCol>
                  </a:tblGrid>
                  <a:tr h="748883">
                    <a:tc>
                      <a:txBody>
                        <a:bodyPr/>
                        <a:lstStyle/>
                        <a:p>
                          <a:endParaRPr lang="en-US" sz="3200" dirty="0"/>
                        </a:p>
                      </a:txBody>
                      <a:tcPr/>
                    </a:tc>
                    <a:tc>
                      <a:txBody>
                        <a:bodyPr/>
                        <a:lstStyle/>
                        <a:p>
                          <a:endParaRPr lang="hu-HU"/>
                        </a:p>
                      </a:txBody>
                      <a:tcPr>
                        <a:blipFill>
                          <a:blip r:embed="rId2"/>
                          <a:stretch>
                            <a:fillRect l="-100000" t="-813" r="-300800" b="-401626"/>
                          </a:stretch>
                        </a:blipFill>
                      </a:tcPr>
                    </a:tc>
                    <a:tc>
                      <a:txBody>
                        <a:bodyPr/>
                        <a:lstStyle/>
                        <a:p>
                          <a:endParaRPr lang="hu-HU"/>
                        </a:p>
                      </a:txBody>
                      <a:tcPr>
                        <a:blipFill>
                          <a:blip r:embed="rId2"/>
                          <a:stretch>
                            <a:fillRect l="-200803" t="-813" r="-202008" b="-401626"/>
                          </a:stretch>
                        </a:blipFill>
                      </a:tcPr>
                    </a:tc>
                    <a:tc>
                      <a:txBody>
                        <a:bodyPr/>
                        <a:lstStyle/>
                        <a:p>
                          <a:endParaRPr lang="hu-HU"/>
                        </a:p>
                      </a:txBody>
                      <a:tcPr>
                        <a:blipFill>
                          <a:blip r:embed="rId2"/>
                          <a:stretch>
                            <a:fillRect l="-299600" t="-813" r="-101200" b="-401626"/>
                          </a:stretch>
                        </a:blipFill>
                      </a:tcPr>
                    </a:tc>
                    <a:tc>
                      <a:txBody>
                        <a:bodyPr/>
                        <a:lstStyle/>
                        <a:p>
                          <a:endParaRPr lang="hu-HU"/>
                        </a:p>
                      </a:txBody>
                      <a:tcPr>
                        <a:blipFill>
                          <a:blip r:embed="rId2"/>
                          <a:stretch>
                            <a:fillRect l="-401205" t="-813" r="-1606" b="-401626"/>
                          </a:stretch>
                        </a:blipFill>
                      </a:tcPr>
                    </a:tc>
                    <a:extLst>
                      <a:ext uri="{0D108BD9-81ED-4DB2-BD59-A6C34878D82A}">
                        <a16:rowId xmlns:a16="http://schemas.microsoft.com/office/drawing/2014/main" val="10000"/>
                      </a:ext>
                    </a:extLst>
                  </a:tr>
                  <a:tr h="748883">
                    <a:tc>
                      <a:txBody>
                        <a:bodyPr/>
                        <a:lstStyle/>
                        <a:p>
                          <a:endParaRPr lang="hu-HU"/>
                        </a:p>
                      </a:txBody>
                      <a:tcPr>
                        <a:blipFill>
                          <a:blip r:embed="rId2"/>
                          <a:stretch>
                            <a:fillRect l="-402" t="-100813" r="-402410" b="-301626"/>
                          </a:stretch>
                        </a:blipFill>
                      </a:tcPr>
                    </a:tc>
                    <a:tc>
                      <a:txBody>
                        <a:bodyPr/>
                        <a:lstStyle/>
                        <a:p>
                          <a:endParaRPr lang="hu-HU"/>
                        </a:p>
                      </a:txBody>
                      <a:tcPr>
                        <a:blipFill>
                          <a:blip r:embed="rId2"/>
                          <a:stretch>
                            <a:fillRect l="-100000" t="-100813" r="-300800" b="-301626"/>
                          </a:stretch>
                        </a:blipFill>
                      </a:tcPr>
                    </a:tc>
                    <a:tc>
                      <a:txBody>
                        <a:bodyPr/>
                        <a:lstStyle/>
                        <a:p>
                          <a:endParaRPr lang="hu-HU"/>
                        </a:p>
                      </a:txBody>
                      <a:tcPr>
                        <a:blipFill>
                          <a:blip r:embed="rId2"/>
                          <a:stretch>
                            <a:fillRect l="-200803" t="-100813" r="-202008" b="-301626"/>
                          </a:stretch>
                        </a:blipFill>
                      </a:tcPr>
                    </a:tc>
                    <a:tc>
                      <a:txBody>
                        <a:bodyPr/>
                        <a:lstStyle/>
                        <a:p>
                          <a:endParaRPr lang="hu-HU"/>
                        </a:p>
                      </a:txBody>
                      <a:tcPr>
                        <a:blipFill>
                          <a:blip r:embed="rId2"/>
                          <a:stretch>
                            <a:fillRect l="-299600" t="-100813" r="-101200" b="-301626"/>
                          </a:stretch>
                        </a:blipFill>
                      </a:tcPr>
                    </a:tc>
                    <a:tc>
                      <a:txBody>
                        <a:bodyPr/>
                        <a:lstStyle/>
                        <a:p>
                          <a:endParaRPr lang="hu-HU"/>
                        </a:p>
                      </a:txBody>
                      <a:tcPr>
                        <a:blipFill>
                          <a:blip r:embed="rId2"/>
                          <a:stretch>
                            <a:fillRect l="-401205" t="-100813" r="-1606" b="-301626"/>
                          </a:stretch>
                        </a:blipFill>
                      </a:tcPr>
                    </a:tc>
                    <a:extLst>
                      <a:ext uri="{0D108BD9-81ED-4DB2-BD59-A6C34878D82A}">
                        <a16:rowId xmlns:a16="http://schemas.microsoft.com/office/drawing/2014/main" val="10001"/>
                      </a:ext>
                    </a:extLst>
                  </a:tr>
                  <a:tr h="748883">
                    <a:tc>
                      <a:txBody>
                        <a:bodyPr/>
                        <a:lstStyle/>
                        <a:p>
                          <a:endParaRPr lang="hu-HU"/>
                        </a:p>
                      </a:txBody>
                      <a:tcPr>
                        <a:blipFill>
                          <a:blip r:embed="rId2"/>
                          <a:stretch>
                            <a:fillRect l="-402" t="-200813" r="-402410" b="-201626"/>
                          </a:stretch>
                        </a:blipFill>
                      </a:tcPr>
                    </a:tc>
                    <a:tc>
                      <a:txBody>
                        <a:bodyPr/>
                        <a:lstStyle/>
                        <a:p>
                          <a:endParaRPr lang="hu-HU"/>
                        </a:p>
                      </a:txBody>
                      <a:tcPr>
                        <a:blipFill>
                          <a:blip r:embed="rId2"/>
                          <a:stretch>
                            <a:fillRect l="-100000" t="-200813" r="-300800" b="-201626"/>
                          </a:stretch>
                        </a:blipFill>
                      </a:tcPr>
                    </a:tc>
                    <a:tc>
                      <a:txBody>
                        <a:bodyPr/>
                        <a:lstStyle/>
                        <a:p>
                          <a:endParaRPr lang="hu-HU"/>
                        </a:p>
                      </a:txBody>
                      <a:tcPr>
                        <a:blipFill>
                          <a:blip r:embed="rId2"/>
                          <a:stretch>
                            <a:fillRect l="-200803" t="-200813" r="-202008" b="-201626"/>
                          </a:stretch>
                        </a:blipFill>
                      </a:tcPr>
                    </a:tc>
                    <a:tc>
                      <a:txBody>
                        <a:bodyPr/>
                        <a:lstStyle/>
                        <a:p>
                          <a:endParaRPr lang="hu-HU"/>
                        </a:p>
                      </a:txBody>
                      <a:tcPr>
                        <a:blipFill>
                          <a:blip r:embed="rId2"/>
                          <a:stretch>
                            <a:fillRect l="-299600" t="-200813" r="-101200" b="-201626"/>
                          </a:stretch>
                        </a:blipFill>
                      </a:tcPr>
                    </a:tc>
                    <a:tc>
                      <a:txBody>
                        <a:bodyPr/>
                        <a:lstStyle/>
                        <a:p>
                          <a:endParaRPr lang="hu-HU"/>
                        </a:p>
                      </a:txBody>
                      <a:tcPr>
                        <a:blipFill>
                          <a:blip r:embed="rId2"/>
                          <a:stretch>
                            <a:fillRect l="-401205" t="-200813" r="-1606" b="-201626"/>
                          </a:stretch>
                        </a:blipFill>
                      </a:tcPr>
                    </a:tc>
                    <a:extLst>
                      <a:ext uri="{0D108BD9-81ED-4DB2-BD59-A6C34878D82A}">
                        <a16:rowId xmlns:a16="http://schemas.microsoft.com/office/drawing/2014/main" val="10002"/>
                      </a:ext>
                    </a:extLst>
                  </a:tr>
                  <a:tr h="748883">
                    <a:tc>
                      <a:txBody>
                        <a:bodyPr/>
                        <a:lstStyle/>
                        <a:p>
                          <a:endParaRPr lang="hu-HU"/>
                        </a:p>
                      </a:txBody>
                      <a:tcPr>
                        <a:blipFill>
                          <a:blip r:embed="rId2"/>
                          <a:stretch>
                            <a:fillRect l="-402" t="-300813" r="-402410" b="-101626"/>
                          </a:stretch>
                        </a:blipFill>
                      </a:tcPr>
                    </a:tc>
                    <a:tc>
                      <a:txBody>
                        <a:bodyPr/>
                        <a:lstStyle/>
                        <a:p>
                          <a:endParaRPr lang="hu-HU"/>
                        </a:p>
                      </a:txBody>
                      <a:tcPr>
                        <a:blipFill>
                          <a:blip r:embed="rId2"/>
                          <a:stretch>
                            <a:fillRect l="-100000" t="-300813" r="-300800" b="-101626"/>
                          </a:stretch>
                        </a:blipFill>
                      </a:tcPr>
                    </a:tc>
                    <a:tc>
                      <a:txBody>
                        <a:bodyPr/>
                        <a:lstStyle/>
                        <a:p>
                          <a:endParaRPr lang="hu-HU"/>
                        </a:p>
                      </a:txBody>
                      <a:tcPr>
                        <a:blipFill>
                          <a:blip r:embed="rId2"/>
                          <a:stretch>
                            <a:fillRect l="-200803" t="-300813" r="-202008" b="-101626"/>
                          </a:stretch>
                        </a:blipFill>
                      </a:tcPr>
                    </a:tc>
                    <a:tc>
                      <a:txBody>
                        <a:bodyPr/>
                        <a:lstStyle/>
                        <a:p>
                          <a:endParaRPr lang="hu-HU"/>
                        </a:p>
                      </a:txBody>
                      <a:tcPr>
                        <a:blipFill>
                          <a:blip r:embed="rId2"/>
                          <a:stretch>
                            <a:fillRect l="-299600" t="-300813" r="-101200" b="-101626"/>
                          </a:stretch>
                        </a:blipFill>
                      </a:tcPr>
                    </a:tc>
                    <a:tc>
                      <a:txBody>
                        <a:bodyPr/>
                        <a:lstStyle/>
                        <a:p>
                          <a:endParaRPr lang="hu-HU"/>
                        </a:p>
                      </a:txBody>
                      <a:tcPr>
                        <a:blipFill>
                          <a:blip r:embed="rId2"/>
                          <a:stretch>
                            <a:fillRect l="-401205" t="-300813" r="-1606" b="-101626"/>
                          </a:stretch>
                        </a:blipFill>
                      </a:tcPr>
                    </a:tc>
                    <a:extLst>
                      <a:ext uri="{0D108BD9-81ED-4DB2-BD59-A6C34878D82A}">
                        <a16:rowId xmlns:a16="http://schemas.microsoft.com/office/drawing/2014/main" val="10003"/>
                      </a:ext>
                    </a:extLst>
                  </a:tr>
                  <a:tr h="748883">
                    <a:tc>
                      <a:txBody>
                        <a:bodyPr/>
                        <a:lstStyle/>
                        <a:p>
                          <a:endParaRPr lang="hu-HU"/>
                        </a:p>
                      </a:txBody>
                      <a:tcPr>
                        <a:blipFill>
                          <a:blip r:embed="rId2"/>
                          <a:stretch>
                            <a:fillRect l="-402" t="-400813" r="-402410" b="-1626"/>
                          </a:stretch>
                        </a:blipFill>
                      </a:tcPr>
                    </a:tc>
                    <a:tc>
                      <a:txBody>
                        <a:bodyPr/>
                        <a:lstStyle/>
                        <a:p>
                          <a:endParaRPr lang="hu-HU"/>
                        </a:p>
                      </a:txBody>
                      <a:tcPr>
                        <a:blipFill>
                          <a:blip r:embed="rId2"/>
                          <a:stretch>
                            <a:fillRect l="-100000" t="-400813" r="-300800" b="-1626"/>
                          </a:stretch>
                        </a:blipFill>
                      </a:tcPr>
                    </a:tc>
                    <a:tc>
                      <a:txBody>
                        <a:bodyPr/>
                        <a:lstStyle/>
                        <a:p>
                          <a:endParaRPr lang="hu-HU"/>
                        </a:p>
                      </a:txBody>
                      <a:tcPr>
                        <a:blipFill>
                          <a:blip r:embed="rId2"/>
                          <a:stretch>
                            <a:fillRect l="-200803" t="-400813" r="-202008" b="-1626"/>
                          </a:stretch>
                        </a:blipFill>
                      </a:tcPr>
                    </a:tc>
                    <a:tc>
                      <a:txBody>
                        <a:bodyPr/>
                        <a:lstStyle/>
                        <a:p>
                          <a:endParaRPr lang="hu-HU"/>
                        </a:p>
                      </a:txBody>
                      <a:tcPr>
                        <a:blipFill>
                          <a:blip r:embed="rId2"/>
                          <a:stretch>
                            <a:fillRect l="-299600" t="-400813" r="-101200" b="-1626"/>
                          </a:stretch>
                        </a:blipFill>
                      </a:tcPr>
                    </a:tc>
                    <a:tc>
                      <a:txBody>
                        <a:bodyPr/>
                        <a:lstStyle/>
                        <a:p>
                          <a:endParaRPr lang="hu-HU"/>
                        </a:p>
                      </a:txBody>
                      <a:tcPr>
                        <a:blipFill>
                          <a:blip r:embed="rId2"/>
                          <a:stretch>
                            <a:fillRect l="-401205" t="-400813" r="-1606" b="-1626"/>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7" name="Téglalap 6"/>
              <p:cNvSpPr/>
              <p:nvPr/>
            </p:nvSpPr>
            <p:spPr>
              <a:xfrm>
                <a:off x="3943672" y="5961238"/>
                <a:ext cx="447808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a:latin typeface="Cambria Math"/>
                        </a:rPr>
                        <m:t>𝐕</m:t>
                      </m:r>
                      <m:r>
                        <a:rPr lang="en-US" sz="3200" i="1">
                          <a:latin typeface="Cambria Math"/>
                        </a:rPr>
                        <m:t>=</m:t>
                      </m:r>
                      <m:r>
                        <a:rPr lang="en-US" sz="3200" i="1">
                          <a:latin typeface="Cambria Math"/>
                        </a:rPr>
                        <m:t>𝑠</m:t>
                      </m:r>
                      <m:r>
                        <a:rPr lang="en-US" sz="3200" i="1">
                          <a:latin typeface="Cambria Math"/>
                        </a:rPr>
                        <m:t>+</m:t>
                      </m:r>
                      <m:r>
                        <a:rPr lang="en-US" sz="3200" i="1">
                          <a:latin typeface="Cambria Math"/>
                        </a:rPr>
                        <m:t>𝑥</m:t>
                      </m:r>
                      <m:sSub>
                        <m:sSubPr>
                          <m:ctrlPr>
                            <a:rPr lang="en-US" sz="3200" i="1">
                              <a:latin typeface="Cambria Math"/>
                            </a:rPr>
                          </m:ctrlPr>
                        </m:sSubPr>
                        <m:e>
                          <m:r>
                            <a:rPr lang="hu-HU" sz="3200" b="1" i="1">
                              <a:latin typeface="Cambria Math"/>
                            </a:rPr>
                            <m:t>𝒆</m:t>
                          </m:r>
                        </m:e>
                        <m:sub>
                          <m:r>
                            <a:rPr lang="hu-HU" sz="3200" i="1">
                              <a:latin typeface="Cambria Math"/>
                            </a:rPr>
                            <m:t>1</m:t>
                          </m:r>
                        </m:sub>
                      </m:sSub>
                      <m:r>
                        <a:rPr lang="en-US" sz="3200" i="1">
                          <a:latin typeface="Cambria Math"/>
                        </a:rPr>
                        <m:t>+</m:t>
                      </m:r>
                      <m:r>
                        <a:rPr lang="en-US" sz="3200" i="1">
                          <a:latin typeface="Cambria Math"/>
                        </a:rPr>
                        <m:t>𝑦</m:t>
                      </m:r>
                      <m:sSub>
                        <m:sSubPr>
                          <m:ctrlPr>
                            <a:rPr lang="en-US" sz="3200" i="1">
                              <a:latin typeface="Cambria Math"/>
                            </a:rPr>
                          </m:ctrlPr>
                        </m:sSubPr>
                        <m:e>
                          <m:r>
                            <a:rPr lang="hu-HU" sz="3200" b="1" i="1">
                              <a:latin typeface="Cambria Math"/>
                            </a:rPr>
                            <m:t>𝒆</m:t>
                          </m:r>
                        </m:e>
                        <m:sub>
                          <m:r>
                            <a:rPr lang="hu-HU" sz="3200" i="1">
                              <a:latin typeface="Cambria Math"/>
                            </a:rPr>
                            <m:t>2</m:t>
                          </m:r>
                        </m:sub>
                      </m:sSub>
                      <m:r>
                        <a:rPr lang="en-US" sz="3200" i="1">
                          <a:latin typeface="Cambria Math"/>
                        </a:rPr>
                        <m:t>+</m:t>
                      </m:r>
                      <m:r>
                        <a:rPr lang="en-US" sz="3200" i="1">
                          <a:latin typeface="Cambria Math"/>
                        </a:rPr>
                        <m:t>𝐵</m:t>
                      </m:r>
                      <m:r>
                        <a:rPr lang="hu-HU" sz="3200" b="1" i="1">
                          <a:latin typeface="Cambria Math"/>
                        </a:rPr>
                        <m:t>𝑰</m:t>
                      </m:r>
                    </m:oMath>
                  </m:oMathPara>
                </a14:m>
                <a:endParaRPr lang="en-US" sz="3200" b="1" dirty="0"/>
              </a:p>
            </p:txBody>
          </p:sp>
        </mc:Choice>
        <mc:Fallback xmlns="">
          <p:sp>
            <p:nvSpPr>
              <p:cNvPr id="7" name="Téglalap 6"/>
              <p:cNvSpPr>
                <a:spLocks noRot="1" noChangeAspect="1" noMove="1" noResize="1" noEditPoints="1" noAdjustHandles="1" noChangeArrowheads="1" noChangeShapeType="1" noTextEdit="1"/>
              </p:cNvSpPr>
              <p:nvPr/>
            </p:nvSpPr>
            <p:spPr>
              <a:xfrm>
                <a:off x="3943672" y="5961238"/>
                <a:ext cx="4478085" cy="584775"/>
              </a:xfrm>
              <a:prstGeom prst="rect">
                <a:avLst/>
              </a:prstGeom>
              <a:blipFill>
                <a:blip r:embed="rId3"/>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1046062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err="1" smtClean="0">
                <a:solidFill>
                  <a:srgbClr val="FF0000"/>
                </a:solidFill>
              </a:rPr>
              <a:t>Proje</a:t>
            </a:r>
            <a:r>
              <a:rPr lang="hu-HU" dirty="0" err="1" smtClean="0">
                <a:solidFill>
                  <a:srgbClr val="FF0000"/>
                </a:solidFill>
              </a:rPr>
              <a:t>ction</a:t>
            </a:r>
            <a:r>
              <a:rPr lang="hu-HU" dirty="0" smtClean="0">
                <a:solidFill>
                  <a:srgbClr val="FF0000"/>
                </a:solidFill>
              </a:rPr>
              <a:t> és </a:t>
            </a:r>
            <a:r>
              <a:rPr lang="hu-HU" dirty="0" err="1" smtClean="0">
                <a:solidFill>
                  <a:srgbClr val="FF0000"/>
                </a:solidFill>
              </a:rPr>
              <a:t>Rejection</a:t>
            </a:r>
            <a:endParaRPr lang="en-US" dirty="0">
              <a:solidFill>
                <a:srgbClr val="FF0000"/>
              </a:solidFill>
            </a:endParaRPr>
          </a:p>
        </p:txBody>
      </p:sp>
      <p:cxnSp>
        <p:nvCxnSpPr>
          <p:cNvPr id="4" name="Egyenes összekötő nyíllal 3"/>
          <p:cNvCxnSpPr/>
          <p:nvPr/>
        </p:nvCxnSpPr>
        <p:spPr>
          <a:xfrm flipV="1">
            <a:off x="2011430" y="1888187"/>
            <a:ext cx="1692188" cy="220064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a:off x="2002527" y="4088829"/>
            <a:ext cx="308796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nyíllal 5"/>
          <p:cNvCxnSpPr/>
          <p:nvPr/>
        </p:nvCxnSpPr>
        <p:spPr>
          <a:xfrm flipV="1">
            <a:off x="3703618" y="1888187"/>
            <a:ext cx="0" cy="22006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a:off x="1994128" y="4131141"/>
            <a:ext cx="170109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églalap 7"/>
              <p:cNvSpPr/>
              <p:nvPr/>
            </p:nvSpPr>
            <p:spPr>
              <a:xfrm>
                <a:off x="4757624" y="3583355"/>
                <a:ext cx="45236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b="1" i="1">
                          <a:latin typeface="Cambria Math"/>
                        </a:rPr>
                        <m:t>𝒂</m:t>
                      </m:r>
                    </m:oMath>
                  </m:oMathPara>
                </a14:m>
                <a:endParaRPr lang="en-US" dirty="0"/>
              </a:p>
            </p:txBody>
          </p:sp>
        </mc:Choice>
        <mc:Fallback xmlns="">
          <p:sp>
            <p:nvSpPr>
              <p:cNvPr id="8" name="Téglalap 7"/>
              <p:cNvSpPr>
                <a:spLocks noRot="1" noChangeAspect="1" noMove="1" noResize="1" noEditPoints="1" noAdjustHandles="1" noChangeArrowheads="1" noChangeShapeType="1" noTextEdit="1"/>
              </p:cNvSpPr>
              <p:nvPr/>
            </p:nvSpPr>
            <p:spPr>
              <a:xfrm>
                <a:off x="4757624" y="3583355"/>
                <a:ext cx="452368" cy="461665"/>
              </a:xfrm>
              <a:prstGeom prst="rect">
                <a:avLst/>
              </a:prstGeom>
              <a:blipFill>
                <a:blip r:embed="rId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Téglalap 8"/>
              <p:cNvSpPr/>
              <p:nvPr/>
            </p:nvSpPr>
            <p:spPr>
              <a:xfrm>
                <a:off x="2621694" y="2345646"/>
                <a:ext cx="44595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𝒗</m:t>
                      </m:r>
                    </m:oMath>
                  </m:oMathPara>
                </a14:m>
                <a:endParaRPr lang="en-US" dirty="0"/>
              </a:p>
            </p:txBody>
          </p:sp>
        </mc:Choice>
        <mc:Fallback xmlns="">
          <p:sp>
            <p:nvSpPr>
              <p:cNvPr id="9" name="Téglalap 8"/>
              <p:cNvSpPr>
                <a:spLocks noRot="1" noChangeAspect="1" noMove="1" noResize="1" noEditPoints="1" noAdjustHandles="1" noChangeArrowheads="1" noChangeShapeType="1" noTextEdit="1"/>
              </p:cNvSpPr>
              <p:nvPr/>
            </p:nvSpPr>
            <p:spPr>
              <a:xfrm>
                <a:off x="2621694" y="2345646"/>
                <a:ext cx="445956" cy="461665"/>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 name="Téglalap 9"/>
              <p:cNvSpPr/>
              <p:nvPr/>
            </p:nvSpPr>
            <p:spPr>
              <a:xfrm>
                <a:off x="2020023" y="4150376"/>
                <a:ext cx="7939674" cy="477054"/>
              </a:xfrm>
              <a:prstGeom prst="rect">
                <a:avLst/>
              </a:prstGeom>
            </p:spPr>
            <p:txBody>
              <a:bodyPr wrap="none">
                <a:spAutoFit/>
              </a:bodyPr>
              <a:lstStyle/>
              <a:p>
                <a14:m>
                  <m:oMath xmlns:m="http://schemas.openxmlformats.org/officeDocument/2006/math">
                    <m:sSub>
                      <m:sSubPr>
                        <m:ctrlPr>
                          <a:rPr lang="en-US" b="1" i="1">
                            <a:latin typeface="Cambria Math"/>
                          </a:rPr>
                        </m:ctrlPr>
                      </m:sSubPr>
                      <m:e>
                        <m:r>
                          <a:rPr lang="en-US" b="1" i="1">
                            <a:latin typeface="Cambria Math"/>
                          </a:rPr>
                          <m:t>𝒗</m:t>
                        </m:r>
                      </m:e>
                      <m:sub>
                        <m:r>
                          <a:rPr lang="en-US" b="1" i="1">
                            <a:latin typeface="Cambria Math"/>
                            <a:ea typeface="Cambria Math"/>
                          </a:rPr>
                          <m:t>∥</m:t>
                        </m:r>
                      </m:sub>
                    </m:sSub>
                    <m:r>
                      <a:rPr lang="en-US" b="1" i="1">
                        <a:latin typeface="Cambria Math"/>
                        <a:ea typeface="Cambria Math"/>
                      </a:rPr>
                      <m:t>=</m:t>
                    </m:r>
                    <m:d>
                      <m:dPr>
                        <m:begChr m:val="|"/>
                        <m:endChr m:val="|"/>
                        <m:ctrlPr>
                          <a:rPr lang="en-US" b="1" i="1">
                            <a:solidFill>
                              <a:prstClr val="black"/>
                            </a:solidFill>
                            <a:latin typeface="Cambria Math"/>
                          </a:rPr>
                        </m:ctrlPr>
                      </m:dPr>
                      <m:e>
                        <m:r>
                          <a:rPr lang="en-US" b="1" i="1">
                            <a:solidFill>
                              <a:prstClr val="black"/>
                            </a:solidFill>
                            <a:latin typeface="Cambria Math"/>
                          </a:rPr>
                          <m:t>𝒗</m:t>
                        </m:r>
                      </m:e>
                    </m:d>
                    <m:func>
                      <m:funcPr>
                        <m:ctrlPr>
                          <a:rPr lang="en-US" i="1">
                            <a:solidFill>
                              <a:prstClr val="black"/>
                            </a:solidFill>
                            <a:latin typeface="Cambria Math"/>
                          </a:rPr>
                        </m:ctrlPr>
                      </m:funcPr>
                      <m:fName>
                        <m:r>
                          <m:rPr>
                            <m:sty m:val="p"/>
                          </m:rPr>
                          <a:rPr lang="en-US">
                            <a:solidFill>
                              <a:prstClr val="black"/>
                            </a:solidFill>
                            <a:latin typeface="Cambria Math"/>
                          </a:rPr>
                          <m:t>cos</m:t>
                        </m:r>
                      </m:fName>
                      <m:e>
                        <m:r>
                          <a:rPr lang="en-US" i="1">
                            <a:solidFill>
                              <a:prstClr val="black"/>
                            </a:solidFill>
                            <a:latin typeface="Cambria Math"/>
                          </a:rPr>
                          <m:t>(</m:t>
                        </m:r>
                        <m:r>
                          <a:rPr lang="hu-HU" i="1">
                            <a:latin typeface="Cambria Math"/>
                            <a:ea typeface="Cambria Math"/>
                          </a:rPr>
                          <m:t>𝛼</m:t>
                        </m:r>
                        <m:r>
                          <a:rPr lang="en-US" i="1">
                            <a:latin typeface="Cambria Math"/>
                            <a:ea typeface="Cambria Math"/>
                          </a:rPr>
                          <m:t>) </m:t>
                        </m:r>
                        <m:r>
                          <a:rPr lang="hu-HU" b="1" i="1">
                            <a:solidFill>
                              <a:prstClr val="black"/>
                            </a:solidFill>
                            <a:latin typeface="Cambria Math"/>
                          </a:rPr>
                          <m:t>𝒂</m:t>
                        </m:r>
                        <m:r>
                          <a:rPr lang="en-US" i="1">
                            <a:solidFill>
                              <a:prstClr val="black"/>
                            </a:solidFill>
                            <a:latin typeface="Cambria Math"/>
                          </a:rPr>
                          <m:t>/|</m:t>
                        </m:r>
                        <m:r>
                          <a:rPr lang="en-US" b="1" i="1">
                            <a:solidFill>
                              <a:prstClr val="black"/>
                            </a:solidFill>
                            <a:latin typeface="Cambria Math"/>
                          </a:rPr>
                          <m:t>𝒂</m:t>
                        </m:r>
                        <m:r>
                          <a:rPr lang="en-US" i="1">
                            <a:solidFill>
                              <a:prstClr val="black"/>
                            </a:solidFill>
                            <a:latin typeface="Cambria Math"/>
                          </a:rPr>
                          <m:t>|</m:t>
                        </m:r>
                      </m:e>
                    </m:func>
                    <m:r>
                      <a:rPr lang="en-US" i="1" dirty="0">
                        <a:latin typeface="Cambria Math"/>
                      </a:rPr>
                      <m:t>=</m:t>
                    </m:r>
                    <m:d>
                      <m:dPr>
                        <m:begChr m:val="|"/>
                        <m:endChr m:val="|"/>
                        <m:ctrlPr>
                          <a:rPr lang="en-US" b="1" i="1">
                            <a:solidFill>
                              <a:prstClr val="black"/>
                            </a:solidFill>
                            <a:latin typeface="Cambria Math"/>
                          </a:rPr>
                        </m:ctrlPr>
                      </m:dPr>
                      <m:e>
                        <m:r>
                          <a:rPr lang="en-US" b="1" i="1">
                            <a:solidFill>
                              <a:prstClr val="black"/>
                            </a:solidFill>
                            <a:latin typeface="Cambria Math"/>
                          </a:rPr>
                          <m:t>𝒗</m:t>
                        </m:r>
                      </m:e>
                    </m:d>
                    <m:r>
                      <a:rPr lang="en-US" i="1">
                        <a:solidFill>
                          <a:prstClr val="black"/>
                        </a:solidFill>
                        <a:latin typeface="Cambria Math"/>
                      </a:rPr>
                      <m:t>|</m:t>
                    </m:r>
                    <m:r>
                      <a:rPr lang="en-US" b="1" i="1">
                        <a:solidFill>
                          <a:prstClr val="black"/>
                        </a:solidFill>
                        <a:latin typeface="Cambria Math"/>
                      </a:rPr>
                      <m:t>𝒂</m:t>
                    </m:r>
                    <m:r>
                      <a:rPr lang="en-US" i="1">
                        <a:solidFill>
                          <a:prstClr val="black"/>
                        </a:solidFill>
                        <a:latin typeface="Cambria Math"/>
                      </a:rPr>
                      <m:t>|</m:t>
                    </m:r>
                    <m:func>
                      <m:funcPr>
                        <m:ctrlPr>
                          <a:rPr lang="en-US" i="1">
                            <a:solidFill>
                              <a:prstClr val="black"/>
                            </a:solidFill>
                            <a:latin typeface="Cambria Math"/>
                          </a:rPr>
                        </m:ctrlPr>
                      </m:funcPr>
                      <m:fName>
                        <m:r>
                          <m:rPr>
                            <m:sty m:val="p"/>
                          </m:rPr>
                          <a:rPr lang="en-US">
                            <a:solidFill>
                              <a:prstClr val="black"/>
                            </a:solidFill>
                            <a:latin typeface="Cambria Math"/>
                          </a:rPr>
                          <m:t>cos</m:t>
                        </m:r>
                      </m:fName>
                      <m:e>
                        <m:r>
                          <a:rPr lang="en-US" i="1">
                            <a:solidFill>
                              <a:prstClr val="black"/>
                            </a:solidFill>
                            <a:latin typeface="Cambria Math"/>
                          </a:rPr>
                          <m:t>(</m:t>
                        </m:r>
                        <m:r>
                          <a:rPr lang="hu-HU" i="1">
                            <a:latin typeface="Cambria Math"/>
                            <a:ea typeface="Cambria Math"/>
                          </a:rPr>
                          <m:t>𝛼</m:t>
                        </m:r>
                        <m:r>
                          <a:rPr lang="en-US" i="1">
                            <a:latin typeface="Cambria Math"/>
                            <a:ea typeface="Cambria Math"/>
                          </a:rPr>
                          <m:t>) </m:t>
                        </m:r>
                        <m:r>
                          <a:rPr lang="hu-HU" b="1" i="1">
                            <a:solidFill>
                              <a:prstClr val="black"/>
                            </a:solidFill>
                            <a:latin typeface="Cambria Math"/>
                          </a:rPr>
                          <m:t>𝒂</m:t>
                        </m:r>
                        <m:r>
                          <a:rPr lang="en-US" i="1">
                            <a:solidFill>
                              <a:prstClr val="black"/>
                            </a:solidFill>
                            <a:latin typeface="Cambria Math"/>
                          </a:rPr>
                          <m:t>/</m:t>
                        </m:r>
                        <m:sSup>
                          <m:sSupPr>
                            <m:ctrlPr>
                              <a:rPr lang="en-US" i="1">
                                <a:solidFill>
                                  <a:prstClr val="black"/>
                                </a:solidFill>
                                <a:latin typeface="Cambria Math"/>
                              </a:rPr>
                            </m:ctrlPr>
                          </m:sSupPr>
                          <m:e>
                            <m:r>
                              <a:rPr lang="en-US" i="1">
                                <a:solidFill>
                                  <a:prstClr val="black"/>
                                </a:solidFill>
                                <a:latin typeface="Cambria Math"/>
                              </a:rPr>
                              <m:t>|</m:t>
                            </m:r>
                            <m:r>
                              <a:rPr lang="en-US" b="1" i="1">
                                <a:solidFill>
                                  <a:prstClr val="black"/>
                                </a:solidFill>
                                <a:latin typeface="Cambria Math"/>
                              </a:rPr>
                              <m:t>𝒂</m:t>
                            </m:r>
                            <m:r>
                              <a:rPr lang="en-US" i="1">
                                <a:solidFill>
                                  <a:prstClr val="black"/>
                                </a:solidFill>
                                <a:latin typeface="Cambria Math"/>
                              </a:rPr>
                              <m:t>|</m:t>
                            </m:r>
                          </m:e>
                          <m:sup>
                            <m:r>
                              <a:rPr lang="en-US" i="1">
                                <a:solidFill>
                                  <a:prstClr val="black"/>
                                </a:solidFill>
                                <a:latin typeface="Cambria Math"/>
                              </a:rPr>
                              <m:t>2</m:t>
                            </m:r>
                          </m:sup>
                        </m:sSup>
                      </m:e>
                    </m:func>
                  </m:oMath>
                </a14:m>
                <a:r>
                  <a:rPr lang="en-US" dirty="0"/>
                  <a:t> </a:t>
                </a:r>
                <a14:m>
                  <m:oMath xmlns:m="http://schemas.openxmlformats.org/officeDocument/2006/math">
                    <m:r>
                      <a:rPr lang="en-US" i="1" dirty="0">
                        <a:latin typeface="Cambria Math"/>
                      </a:rPr>
                      <m:t>=(</m:t>
                    </m:r>
                    <m:r>
                      <a:rPr lang="en-US" b="1" i="1" dirty="0">
                        <a:latin typeface="Cambria Math"/>
                      </a:rPr>
                      <m:t>𝒗</m:t>
                    </m:r>
                    <m:r>
                      <a:rPr lang="en-US" i="1" dirty="0">
                        <a:latin typeface="Cambria Math"/>
                        <a:ea typeface="Cambria Math"/>
                      </a:rPr>
                      <m:t>∙</m:t>
                    </m:r>
                    <m:r>
                      <a:rPr lang="en-US" b="1" i="1" dirty="0">
                        <a:latin typeface="Cambria Math"/>
                      </a:rPr>
                      <m:t>𝒂</m:t>
                    </m:r>
                    <m:r>
                      <a:rPr lang="en-US" i="1" dirty="0">
                        <a:latin typeface="Cambria Math"/>
                      </a:rPr>
                      <m:t>)</m:t>
                    </m:r>
                    <m:sSup>
                      <m:sSupPr>
                        <m:ctrlPr>
                          <a:rPr lang="en-US" i="1">
                            <a:solidFill>
                              <a:prstClr val="black"/>
                            </a:solidFill>
                            <a:latin typeface="Cambria Math"/>
                          </a:rPr>
                        </m:ctrlPr>
                      </m:sSupPr>
                      <m:e>
                        <m:r>
                          <a:rPr lang="en-US" b="1" i="1">
                            <a:solidFill>
                              <a:prstClr val="black"/>
                            </a:solidFill>
                            <a:latin typeface="Cambria Math"/>
                          </a:rPr>
                          <m:t>𝒂</m:t>
                        </m:r>
                      </m:e>
                      <m:sup>
                        <m:r>
                          <a:rPr lang="en-US" i="1">
                            <a:solidFill>
                              <a:prstClr val="black"/>
                            </a:solidFill>
                            <a:latin typeface="Cambria Math"/>
                          </a:rPr>
                          <m:t>−1</m:t>
                        </m:r>
                      </m:sup>
                    </m:sSup>
                  </m:oMath>
                </a14:m>
                <a:endParaRPr lang="en-US" dirty="0"/>
              </a:p>
            </p:txBody>
          </p:sp>
        </mc:Choice>
        <mc:Fallback xmlns="">
          <p:sp>
            <p:nvSpPr>
              <p:cNvPr id="10" name="Téglalap 9"/>
              <p:cNvSpPr>
                <a:spLocks noRot="1" noChangeAspect="1" noMove="1" noResize="1" noEditPoints="1" noAdjustHandles="1" noChangeArrowheads="1" noChangeShapeType="1" noTextEdit="1"/>
              </p:cNvSpPr>
              <p:nvPr/>
            </p:nvSpPr>
            <p:spPr>
              <a:xfrm>
                <a:off x="2020023" y="4150376"/>
                <a:ext cx="7939674" cy="477054"/>
              </a:xfrm>
              <a:prstGeom prst="rect">
                <a:avLst/>
              </a:prstGeom>
              <a:blipFill>
                <a:blip r:embed="rId4"/>
                <a:stretch>
                  <a:fillRect b="-1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Téglalap 10"/>
              <p:cNvSpPr/>
              <p:nvPr/>
            </p:nvSpPr>
            <p:spPr>
              <a:xfrm>
                <a:off x="2356458" y="3627165"/>
                <a:ext cx="4552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i="1">
                          <a:latin typeface="Cambria Math"/>
                          <a:ea typeface="Cambria Math"/>
                        </a:rPr>
                        <m:t>𝛼</m:t>
                      </m:r>
                    </m:oMath>
                  </m:oMathPara>
                </a14:m>
                <a:endParaRPr lang="en-US" dirty="0"/>
              </a:p>
            </p:txBody>
          </p:sp>
        </mc:Choice>
        <mc:Fallback xmlns="">
          <p:sp>
            <p:nvSpPr>
              <p:cNvPr id="11" name="Téglalap 10"/>
              <p:cNvSpPr>
                <a:spLocks noRot="1" noChangeAspect="1" noMove="1" noResize="1" noEditPoints="1" noAdjustHandles="1" noChangeArrowheads="1" noChangeShapeType="1" noTextEdit="1"/>
              </p:cNvSpPr>
              <p:nvPr/>
            </p:nvSpPr>
            <p:spPr>
              <a:xfrm>
                <a:off x="2356458" y="3627165"/>
                <a:ext cx="455253" cy="461665"/>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 name="Téglalap 11"/>
              <p:cNvSpPr/>
              <p:nvPr/>
            </p:nvSpPr>
            <p:spPr>
              <a:xfrm>
                <a:off x="3778329" y="2104212"/>
                <a:ext cx="6285310" cy="461665"/>
              </a:xfrm>
              <a:prstGeom prst="rect">
                <a:avLst/>
              </a:prstGeom>
            </p:spPr>
            <p:txBody>
              <a:bodyPr wrap="none">
                <a:spAutoFit/>
              </a:bodyPr>
              <a:lstStyle/>
              <a:p>
                <a14:m>
                  <m:oMath xmlns:m="http://schemas.openxmlformats.org/officeDocument/2006/math">
                    <m:sSub>
                      <m:sSubPr>
                        <m:ctrlPr>
                          <a:rPr lang="en-US" b="1" i="1">
                            <a:latin typeface="Cambria Math"/>
                          </a:rPr>
                        </m:ctrlPr>
                      </m:sSubPr>
                      <m:e>
                        <m:r>
                          <a:rPr lang="en-US" b="1" i="1">
                            <a:latin typeface="Cambria Math"/>
                          </a:rPr>
                          <m:t>𝒗</m:t>
                        </m:r>
                      </m:e>
                      <m:sub>
                        <m:r>
                          <a:rPr lang="en-US" b="1" i="1">
                            <a:latin typeface="Cambria Math"/>
                            <a:ea typeface="Cambria Math"/>
                          </a:rPr>
                          <m:t>⊥</m:t>
                        </m:r>
                      </m:sub>
                    </m:sSub>
                    <m:r>
                      <a:rPr lang="en-US" b="1" i="1">
                        <a:latin typeface="Cambria Math"/>
                        <a:ea typeface="Cambria Math"/>
                      </a:rPr>
                      <m:t>=</m:t>
                    </m:r>
                    <m:d>
                      <m:dPr>
                        <m:begChr m:val="|"/>
                        <m:endChr m:val="|"/>
                        <m:ctrlPr>
                          <a:rPr lang="en-US" b="1" i="1">
                            <a:solidFill>
                              <a:prstClr val="black"/>
                            </a:solidFill>
                            <a:latin typeface="Cambria Math"/>
                          </a:rPr>
                        </m:ctrlPr>
                      </m:dPr>
                      <m:e>
                        <m:r>
                          <a:rPr lang="en-US" b="1" i="1">
                            <a:solidFill>
                              <a:prstClr val="black"/>
                            </a:solidFill>
                            <a:latin typeface="Cambria Math"/>
                          </a:rPr>
                          <m:t>𝒗</m:t>
                        </m:r>
                      </m:e>
                    </m:d>
                    <m:func>
                      <m:funcPr>
                        <m:ctrlPr>
                          <a:rPr lang="en-US" i="1">
                            <a:solidFill>
                              <a:prstClr val="black"/>
                            </a:solidFill>
                            <a:latin typeface="Cambria Math"/>
                          </a:rPr>
                        </m:ctrlPr>
                      </m:funcPr>
                      <m:fName>
                        <m:r>
                          <m:rPr>
                            <m:sty m:val="p"/>
                          </m:rPr>
                          <a:rPr lang="en-US">
                            <a:solidFill>
                              <a:prstClr val="black"/>
                            </a:solidFill>
                            <a:latin typeface="Cambria Math"/>
                          </a:rPr>
                          <m:t>sin</m:t>
                        </m:r>
                      </m:fName>
                      <m:e>
                        <m:r>
                          <a:rPr lang="en-US" i="1">
                            <a:solidFill>
                              <a:prstClr val="black"/>
                            </a:solidFill>
                            <a:latin typeface="Cambria Math"/>
                          </a:rPr>
                          <m:t>(</m:t>
                        </m:r>
                        <m:r>
                          <a:rPr lang="hu-HU" i="1">
                            <a:latin typeface="Cambria Math"/>
                            <a:ea typeface="Cambria Math"/>
                          </a:rPr>
                          <m:t>𝛼</m:t>
                        </m:r>
                        <m:r>
                          <a:rPr lang="en-US" i="1">
                            <a:latin typeface="Cambria Math"/>
                            <a:ea typeface="Cambria Math"/>
                          </a:rPr>
                          <m:t>)</m:t>
                        </m:r>
                        <m:sSub>
                          <m:sSubPr>
                            <m:ctrlPr>
                              <a:rPr lang="en-US" b="1" i="1">
                                <a:latin typeface="Cambria Math"/>
                              </a:rPr>
                            </m:ctrlPr>
                          </m:sSubPr>
                          <m:e>
                            <m:r>
                              <a:rPr lang="en-US" b="1" i="1">
                                <a:latin typeface="Cambria Math"/>
                              </a:rPr>
                              <m:t>𝒂</m:t>
                            </m:r>
                          </m:e>
                          <m:sub>
                            <m:r>
                              <a:rPr lang="en-US" b="1" i="1">
                                <a:latin typeface="Cambria Math"/>
                                <a:ea typeface="Cambria Math"/>
                              </a:rPr>
                              <m:t>⊥</m:t>
                            </m:r>
                          </m:sub>
                        </m:sSub>
                        <m:r>
                          <a:rPr lang="en-US" i="1">
                            <a:solidFill>
                              <a:prstClr val="black"/>
                            </a:solidFill>
                            <a:latin typeface="Cambria Math"/>
                          </a:rPr>
                          <m:t>/|</m:t>
                        </m:r>
                        <m:r>
                          <a:rPr lang="en-US" b="1" i="1">
                            <a:solidFill>
                              <a:prstClr val="black"/>
                            </a:solidFill>
                            <a:latin typeface="Cambria Math"/>
                          </a:rPr>
                          <m:t>𝒂</m:t>
                        </m:r>
                        <m:r>
                          <a:rPr lang="en-US" i="1">
                            <a:solidFill>
                              <a:prstClr val="black"/>
                            </a:solidFill>
                            <a:latin typeface="Cambria Math"/>
                          </a:rPr>
                          <m:t>|</m:t>
                        </m:r>
                      </m:e>
                    </m:func>
                    <m:r>
                      <a:rPr lang="en-US" b="1" i="1">
                        <a:solidFill>
                          <a:prstClr val="black"/>
                        </a:solidFill>
                        <a:latin typeface="Cambria Math"/>
                      </a:rPr>
                      <m:t>=</m:t>
                    </m:r>
                    <m:d>
                      <m:dPr>
                        <m:begChr m:val="|"/>
                        <m:endChr m:val="|"/>
                        <m:ctrlPr>
                          <a:rPr lang="en-US" b="1" i="1">
                            <a:solidFill>
                              <a:prstClr val="black"/>
                            </a:solidFill>
                            <a:latin typeface="Cambria Math"/>
                          </a:rPr>
                        </m:ctrlPr>
                      </m:dPr>
                      <m:e>
                        <m:r>
                          <a:rPr lang="en-US" b="1" i="1">
                            <a:solidFill>
                              <a:prstClr val="black"/>
                            </a:solidFill>
                            <a:latin typeface="Cambria Math"/>
                          </a:rPr>
                          <m:t>𝒗</m:t>
                        </m:r>
                      </m:e>
                    </m:d>
                    <m:r>
                      <a:rPr lang="en-US" i="1">
                        <a:solidFill>
                          <a:prstClr val="black"/>
                        </a:solidFill>
                        <a:latin typeface="Cambria Math"/>
                      </a:rPr>
                      <m:t>|</m:t>
                    </m:r>
                    <m:r>
                      <a:rPr lang="en-US" b="1" i="1">
                        <a:solidFill>
                          <a:prstClr val="black"/>
                        </a:solidFill>
                        <a:latin typeface="Cambria Math"/>
                      </a:rPr>
                      <m:t>𝒂</m:t>
                    </m:r>
                    <m:r>
                      <a:rPr lang="en-US" i="1">
                        <a:solidFill>
                          <a:prstClr val="black"/>
                        </a:solidFill>
                        <a:latin typeface="Cambria Math"/>
                      </a:rPr>
                      <m:t>|</m:t>
                    </m:r>
                    <m:func>
                      <m:funcPr>
                        <m:ctrlPr>
                          <a:rPr lang="en-US" i="1">
                            <a:solidFill>
                              <a:prstClr val="black"/>
                            </a:solidFill>
                            <a:latin typeface="Cambria Math"/>
                          </a:rPr>
                        </m:ctrlPr>
                      </m:funcPr>
                      <m:fName>
                        <m:r>
                          <m:rPr>
                            <m:sty m:val="p"/>
                          </m:rPr>
                          <a:rPr lang="en-US">
                            <a:solidFill>
                              <a:prstClr val="black"/>
                            </a:solidFill>
                            <a:latin typeface="Cambria Math"/>
                          </a:rPr>
                          <m:t>sin</m:t>
                        </m:r>
                      </m:fName>
                      <m:e>
                        <m:r>
                          <a:rPr lang="en-US" i="1">
                            <a:solidFill>
                              <a:prstClr val="black"/>
                            </a:solidFill>
                            <a:latin typeface="Cambria Math"/>
                          </a:rPr>
                          <m:t>(</m:t>
                        </m:r>
                        <m:r>
                          <a:rPr lang="hu-HU" i="1">
                            <a:latin typeface="Cambria Math"/>
                            <a:ea typeface="Cambria Math"/>
                          </a:rPr>
                          <m:t>𝛼</m:t>
                        </m:r>
                        <m:r>
                          <a:rPr lang="en-US" i="1">
                            <a:latin typeface="Cambria Math"/>
                            <a:ea typeface="Cambria Math"/>
                          </a:rPr>
                          <m:t>)</m:t>
                        </m:r>
                        <m:sSub>
                          <m:sSubPr>
                            <m:ctrlPr>
                              <a:rPr lang="en-US" b="1" i="1">
                                <a:latin typeface="Cambria Math"/>
                              </a:rPr>
                            </m:ctrlPr>
                          </m:sSubPr>
                          <m:e>
                            <m:r>
                              <a:rPr lang="en-US" b="1" i="1">
                                <a:latin typeface="Cambria Math"/>
                              </a:rPr>
                              <m:t>𝒂</m:t>
                            </m:r>
                          </m:e>
                          <m:sub>
                            <m:r>
                              <a:rPr lang="en-US" b="1" i="1">
                                <a:latin typeface="Cambria Math"/>
                                <a:ea typeface="Cambria Math"/>
                              </a:rPr>
                              <m:t>⊥</m:t>
                            </m:r>
                          </m:sub>
                        </m:sSub>
                        <m:r>
                          <a:rPr lang="en-US" i="1">
                            <a:solidFill>
                              <a:prstClr val="black"/>
                            </a:solidFill>
                            <a:latin typeface="Cambria Math"/>
                          </a:rPr>
                          <m:t>/</m:t>
                        </m:r>
                        <m:sSup>
                          <m:sSupPr>
                            <m:ctrlPr>
                              <a:rPr lang="en-US" i="1">
                                <a:solidFill>
                                  <a:prstClr val="black"/>
                                </a:solidFill>
                                <a:latin typeface="Cambria Math"/>
                              </a:rPr>
                            </m:ctrlPr>
                          </m:sSupPr>
                          <m:e>
                            <m:r>
                              <a:rPr lang="en-US" i="1">
                                <a:solidFill>
                                  <a:prstClr val="black"/>
                                </a:solidFill>
                                <a:latin typeface="Cambria Math"/>
                              </a:rPr>
                              <m:t>|</m:t>
                            </m:r>
                            <m:r>
                              <a:rPr lang="en-US" b="1" i="1">
                                <a:solidFill>
                                  <a:prstClr val="black"/>
                                </a:solidFill>
                                <a:latin typeface="Cambria Math"/>
                              </a:rPr>
                              <m:t>𝒂</m:t>
                            </m:r>
                            <m:r>
                              <a:rPr lang="en-US" i="1">
                                <a:solidFill>
                                  <a:prstClr val="black"/>
                                </a:solidFill>
                                <a:latin typeface="Cambria Math"/>
                              </a:rPr>
                              <m:t>|</m:t>
                            </m:r>
                          </m:e>
                          <m:sup>
                            <m:r>
                              <a:rPr lang="en-US" i="1">
                                <a:solidFill>
                                  <a:prstClr val="black"/>
                                </a:solidFill>
                                <a:latin typeface="Cambria Math"/>
                              </a:rPr>
                              <m:t>2</m:t>
                            </m:r>
                          </m:sup>
                        </m:sSup>
                      </m:e>
                    </m:func>
                  </m:oMath>
                </a14:m>
                <a:r>
                  <a:rPr lang="en-US" dirty="0"/>
                  <a:t> </a:t>
                </a:r>
              </a:p>
            </p:txBody>
          </p:sp>
        </mc:Choice>
        <mc:Fallback xmlns="">
          <p:sp>
            <p:nvSpPr>
              <p:cNvPr id="12" name="Téglalap 11"/>
              <p:cNvSpPr>
                <a:spLocks noRot="1" noChangeAspect="1" noMove="1" noResize="1" noEditPoints="1" noAdjustHandles="1" noChangeArrowheads="1" noChangeShapeType="1" noTextEdit="1"/>
              </p:cNvSpPr>
              <p:nvPr/>
            </p:nvSpPr>
            <p:spPr>
              <a:xfrm>
                <a:off x="3778329" y="2104212"/>
                <a:ext cx="6285310" cy="461665"/>
              </a:xfrm>
              <a:prstGeom prst="rect">
                <a:avLst/>
              </a:prstGeom>
              <a:blipFill>
                <a:blip r:embed="rId6"/>
                <a:stretch>
                  <a:fillRect b="-18421"/>
                </a:stretch>
              </a:blipFill>
            </p:spPr>
            <p:txBody>
              <a:bodyPr/>
              <a:lstStyle/>
              <a:p>
                <a:r>
                  <a:rPr lang="hu-HU">
                    <a:noFill/>
                  </a:rPr>
                  <a:t> </a:t>
                </a:r>
              </a:p>
            </p:txBody>
          </p:sp>
        </mc:Fallback>
      </mc:AlternateContent>
      <p:cxnSp>
        <p:nvCxnSpPr>
          <p:cNvPr id="15" name="Egyenes összekötő nyíllal 14"/>
          <p:cNvCxnSpPr/>
          <p:nvPr/>
        </p:nvCxnSpPr>
        <p:spPr>
          <a:xfrm flipV="1">
            <a:off x="2020023" y="1284916"/>
            <a:ext cx="0" cy="27907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églalap 16"/>
              <p:cNvSpPr/>
              <p:nvPr/>
            </p:nvSpPr>
            <p:spPr>
              <a:xfrm>
                <a:off x="1989855" y="1299862"/>
                <a:ext cx="2551661"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𝒂</m:t>
                          </m:r>
                        </m:e>
                        <m:sub>
                          <m:r>
                            <a:rPr lang="en-US" b="1" i="1">
                              <a:latin typeface="Cambria Math"/>
                              <a:ea typeface="Cambria Math"/>
                            </a:rPr>
                            <m:t>⊥</m:t>
                          </m:r>
                        </m:sub>
                      </m:sSub>
                      <m:r>
                        <a:rPr lang="en-US">
                          <a:latin typeface="Cambria Math"/>
                          <a:ea typeface="Cambria Math"/>
                        </a:rPr>
                        <m:t>=</m:t>
                      </m:r>
                      <m:r>
                        <a:rPr lang="hu-HU" b="1" i="1">
                          <a:latin typeface="Cambria Math"/>
                          <a:ea typeface="Cambria Math"/>
                        </a:rPr>
                        <m:t>𝒂𝑰</m:t>
                      </m:r>
                      <m:r>
                        <a:rPr lang="en-US" b="1" i="1">
                          <a:latin typeface="Cambria Math"/>
                          <a:ea typeface="Cambria Math"/>
                        </a:rPr>
                        <m:t>=−</m:t>
                      </m:r>
                      <m:r>
                        <a:rPr lang="hu-HU" b="1" i="1">
                          <a:latin typeface="Cambria Math"/>
                          <a:ea typeface="Cambria Math"/>
                        </a:rPr>
                        <m:t>𝑰</m:t>
                      </m:r>
                      <m:r>
                        <a:rPr lang="hu-HU" b="1" i="1">
                          <a:latin typeface="Cambria Math"/>
                        </a:rPr>
                        <m:t>𝒂</m:t>
                      </m:r>
                    </m:oMath>
                  </m:oMathPara>
                </a14:m>
                <a:endParaRPr lang="en-US" dirty="0"/>
              </a:p>
              <a:p>
                <a:endParaRPr lang="en-US" dirty="0"/>
              </a:p>
            </p:txBody>
          </p:sp>
        </mc:Choice>
        <mc:Fallback xmlns="">
          <p:sp>
            <p:nvSpPr>
              <p:cNvPr id="17" name="Téglalap 16"/>
              <p:cNvSpPr>
                <a:spLocks noRot="1" noChangeAspect="1" noMove="1" noResize="1" noEditPoints="1" noAdjustHandles="1" noChangeArrowheads="1" noChangeShapeType="1" noTextEdit="1"/>
              </p:cNvSpPr>
              <p:nvPr/>
            </p:nvSpPr>
            <p:spPr>
              <a:xfrm>
                <a:off x="1989855" y="1299862"/>
                <a:ext cx="2551661" cy="830997"/>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 name="Téglalap 17"/>
              <p:cNvSpPr/>
              <p:nvPr/>
            </p:nvSpPr>
            <p:spPr>
              <a:xfrm>
                <a:off x="4137369" y="2681625"/>
                <a:ext cx="55672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rPr>
                        <m:t>=</m:t>
                      </m:r>
                      <m:d>
                        <m:dPr>
                          <m:begChr m:val="|"/>
                          <m:endChr m:val="|"/>
                          <m:ctrlPr>
                            <a:rPr lang="en-US" b="1" i="1">
                              <a:solidFill>
                                <a:prstClr val="black"/>
                              </a:solidFill>
                              <a:latin typeface="Cambria Math"/>
                            </a:rPr>
                          </m:ctrlPr>
                        </m:dPr>
                        <m:e>
                          <m:r>
                            <a:rPr lang="en-US" b="1" i="1">
                              <a:solidFill>
                                <a:prstClr val="black"/>
                              </a:solidFill>
                              <a:latin typeface="Cambria Math"/>
                            </a:rPr>
                            <m:t>𝒗</m:t>
                          </m:r>
                        </m:e>
                      </m:d>
                      <m:r>
                        <a:rPr lang="en-US" i="1">
                          <a:solidFill>
                            <a:prstClr val="black"/>
                          </a:solidFill>
                          <a:latin typeface="Cambria Math"/>
                        </a:rPr>
                        <m:t>|</m:t>
                      </m:r>
                      <m:r>
                        <a:rPr lang="en-US" b="1" i="1">
                          <a:solidFill>
                            <a:prstClr val="black"/>
                          </a:solidFill>
                          <a:latin typeface="Cambria Math"/>
                        </a:rPr>
                        <m:t>𝒂</m:t>
                      </m:r>
                      <m:r>
                        <a:rPr lang="en-US" i="1">
                          <a:solidFill>
                            <a:prstClr val="black"/>
                          </a:solidFill>
                          <a:latin typeface="Cambria Math"/>
                        </a:rPr>
                        <m:t>|</m:t>
                      </m:r>
                      <m:func>
                        <m:funcPr>
                          <m:ctrlPr>
                            <a:rPr lang="en-US" i="1">
                              <a:solidFill>
                                <a:prstClr val="black"/>
                              </a:solidFill>
                              <a:latin typeface="Cambria Math"/>
                            </a:rPr>
                          </m:ctrlPr>
                        </m:funcPr>
                        <m:fName>
                          <m:r>
                            <m:rPr>
                              <m:sty m:val="p"/>
                            </m:rPr>
                            <a:rPr lang="en-US">
                              <a:solidFill>
                                <a:prstClr val="black"/>
                              </a:solidFill>
                              <a:latin typeface="Cambria Math"/>
                            </a:rPr>
                            <m:t>sin</m:t>
                          </m:r>
                        </m:fName>
                        <m:e>
                          <m:d>
                            <m:dPr>
                              <m:ctrlPr>
                                <a:rPr lang="en-US" i="1">
                                  <a:solidFill>
                                    <a:prstClr val="black"/>
                                  </a:solidFill>
                                  <a:latin typeface="Cambria Math"/>
                                  <a:ea typeface="Cambria Math"/>
                                </a:rPr>
                              </m:ctrlPr>
                            </m:dPr>
                            <m:e>
                              <m:r>
                                <a:rPr lang="hu-HU" i="1">
                                  <a:latin typeface="Cambria Math"/>
                                  <a:ea typeface="Cambria Math"/>
                                </a:rPr>
                                <m:t>𝛼</m:t>
                              </m:r>
                            </m:e>
                          </m:d>
                          <m:d>
                            <m:dPr>
                              <m:ctrlPr>
                                <a:rPr lang="en-US" b="1" i="1">
                                  <a:latin typeface="Cambria Math"/>
                                  <a:ea typeface="Cambria Math"/>
                                </a:rPr>
                              </m:ctrlPr>
                            </m:dPr>
                            <m:e>
                              <m:r>
                                <a:rPr lang="en-US" b="1" i="1">
                                  <a:latin typeface="Cambria Math"/>
                                  <a:ea typeface="Cambria Math"/>
                                </a:rPr>
                                <m:t>−</m:t>
                              </m:r>
                              <m:r>
                                <a:rPr lang="en-US" b="1" i="1">
                                  <a:latin typeface="Cambria Math"/>
                                </a:rPr>
                                <m:t>𝑰</m:t>
                              </m:r>
                            </m:e>
                          </m:d>
                          <m:r>
                            <a:rPr lang="en-US" b="1" i="1" dirty="0">
                              <a:latin typeface="Cambria Math"/>
                            </a:rPr>
                            <m:t>𝒂</m:t>
                          </m:r>
                          <m:r>
                            <a:rPr lang="en-US" i="1" dirty="0">
                              <a:latin typeface="Cambria Math"/>
                            </a:rPr>
                            <m:t>/</m:t>
                          </m:r>
                          <m:sSup>
                            <m:sSupPr>
                              <m:ctrlPr>
                                <a:rPr lang="en-US" i="1">
                                  <a:solidFill>
                                    <a:prstClr val="black"/>
                                  </a:solidFill>
                                  <a:latin typeface="Cambria Math"/>
                                </a:rPr>
                              </m:ctrlPr>
                            </m:sSupPr>
                            <m:e>
                              <m:d>
                                <m:dPr>
                                  <m:begChr m:val="|"/>
                                  <m:endChr m:val="|"/>
                                  <m:ctrlPr>
                                    <a:rPr lang="en-US" b="1" i="1">
                                      <a:solidFill>
                                        <a:prstClr val="black"/>
                                      </a:solidFill>
                                      <a:latin typeface="Cambria Math"/>
                                    </a:rPr>
                                  </m:ctrlPr>
                                </m:dPr>
                                <m:e>
                                  <m:r>
                                    <a:rPr lang="en-US" b="1" i="1">
                                      <a:solidFill>
                                        <a:prstClr val="black"/>
                                      </a:solidFill>
                                      <a:latin typeface="Cambria Math"/>
                                    </a:rPr>
                                    <m:t>𝒂</m:t>
                                  </m:r>
                                </m:e>
                              </m:d>
                            </m:e>
                            <m:sup>
                              <m:r>
                                <a:rPr lang="en-US" i="1">
                                  <a:solidFill>
                                    <a:prstClr val="black"/>
                                  </a:solidFill>
                                  <a:latin typeface="Cambria Math"/>
                                </a:rPr>
                                <m:t>2</m:t>
                              </m:r>
                            </m:sup>
                          </m:sSup>
                          <m:r>
                            <a:rPr lang="en-US" b="1" i="1">
                              <a:solidFill>
                                <a:prstClr val="black"/>
                              </a:solidFill>
                              <a:latin typeface="Cambria Math"/>
                            </a:rPr>
                            <m:t>=(</m:t>
                          </m:r>
                          <m:r>
                            <a:rPr lang="en-US" b="1" i="1">
                              <a:solidFill>
                                <a:prstClr val="black"/>
                              </a:solidFill>
                              <a:latin typeface="Cambria Math"/>
                            </a:rPr>
                            <m:t>𝒗</m:t>
                          </m:r>
                          <m:r>
                            <a:rPr lang="en-US" b="1" i="1">
                              <a:latin typeface="Cambria Math"/>
                              <a:ea typeface="Cambria Math"/>
                            </a:rPr>
                            <m:t>∧</m:t>
                          </m:r>
                          <m:r>
                            <a:rPr lang="en-US" b="1" i="1">
                              <a:latin typeface="Cambria Math"/>
                            </a:rPr>
                            <m:t>𝒂</m:t>
                          </m:r>
                          <m:r>
                            <a:rPr lang="en-US" b="1" i="1">
                              <a:latin typeface="Cambria Math"/>
                            </a:rPr>
                            <m:t>)</m:t>
                          </m:r>
                          <m:sSup>
                            <m:sSupPr>
                              <m:ctrlPr>
                                <a:rPr lang="en-US" i="1">
                                  <a:solidFill>
                                    <a:prstClr val="black"/>
                                  </a:solidFill>
                                  <a:latin typeface="Cambria Math"/>
                                </a:rPr>
                              </m:ctrlPr>
                            </m:sSupPr>
                            <m:e>
                              <m:r>
                                <a:rPr lang="en-US" b="1" i="1">
                                  <a:solidFill>
                                    <a:prstClr val="black"/>
                                  </a:solidFill>
                                  <a:latin typeface="Cambria Math"/>
                                </a:rPr>
                                <m:t>𝒂</m:t>
                              </m:r>
                            </m:e>
                            <m:sup>
                              <m:r>
                                <a:rPr lang="en-US" i="1">
                                  <a:solidFill>
                                    <a:prstClr val="black"/>
                                  </a:solidFill>
                                  <a:latin typeface="Cambria Math"/>
                                </a:rPr>
                                <m:t>−1</m:t>
                              </m:r>
                            </m:sup>
                          </m:sSup>
                        </m:e>
                      </m:func>
                    </m:oMath>
                  </m:oMathPara>
                </a14:m>
                <a:endParaRPr lang="en-US" dirty="0"/>
              </a:p>
            </p:txBody>
          </p:sp>
        </mc:Choice>
        <mc:Fallback xmlns="">
          <p:sp>
            <p:nvSpPr>
              <p:cNvPr id="18" name="Téglalap 17"/>
              <p:cNvSpPr>
                <a:spLocks noRot="1" noChangeAspect="1" noMove="1" noResize="1" noEditPoints="1" noAdjustHandles="1" noChangeArrowheads="1" noChangeShapeType="1" noTextEdit="1"/>
              </p:cNvSpPr>
              <p:nvPr/>
            </p:nvSpPr>
            <p:spPr>
              <a:xfrm>
                <a:off x="4137369" y="2681625"/>
                <a:ext cx="5567230" cy="461665"/>
              </a:xfrm>
              <a:prstGeom prst="rect">
                <a:avLst/>
              </a:prstGeom>
              <a:blipFill>
                <a:blip r:embed="rId8"/>
                <a:stretch>
                  <a:fillRect b="-18421"/>
                </a:stretch>
              </a:blipFill>
            </p:spPr>
            <p:txBody>
              <a:bodyPr/>
              <a:lstStyle/>
              <a:p>
                <a:r>
                  <a:rPr lang="hu-HU">
                    <a:noFill/>
                  </a:rPr>
                  <a:t> </a:t>
                </a:r>
              </a:p>
            </p:txBody>
          </p:sp>
        </mc:Fallback>
      </mc:AlternateContent>
      <p:sp>
        <p:nvSpPr>
          <p:cNvPr id="19" name="Téglalap 18"/>
          <p:cNvSpPr/>
          <p:nvPr/>
        </p:nvSpPr>
        <p:spPr>
          <a:xfrm>
            <a:off x="8069993" y="2565877"/>
            <a:ext cx="1634607" cy="687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églalap 19"/>
          <p:cNvSpPr/>
          <p:nvPr/>
        </p:nvSpPr>
        <p:spPr>
          <a:xfrm>
            <a:off x="8222393" y="4045020"/>
            <a:ext cx="1482207" cy="687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églalap 22"/>
              <p:cNvSpPr/>
              <p:nvPr/>
            </p:nvSpPr>
            <p:spPr>
              <a:xfrm>
                <a:off x="2064558" y="5805265"/>
                <a:ext cx="3208571" cy="461665"/>
              </a:xfrm>
              <a:prstGeom prst="rect">
                <a:avLst/>
              </a:prstGeom>
            </p:spPr>
            <p:txBody>
              <a:bodyPr wrap="none">
                <a:spAutoFit/>
              </a:bodyPr>
              <a:lstStyle/>
              <a:p>
                <a14:m>
                  <m:oMath xmlns:m="http://schemas.openxmlformats.org/officeDocument/2006/math">
                    <m:r>
                      <a:rPr lang="hu-HU" b="1" i="1">
                        <a:latin typeface="Cambria Math"/>
                      </a:rPr>
                      <m:t>𝒗𝒂</m:t>
                    </m:r>
                    <m:r>
                      <a:rPr lang="en-US" b="1" i="1">
                        <a:latin typeface="Cambria Math"/>
                      </a:rPr>
                      <m:t>=</m:t>
                    </m:r>
                  </m:oMath>
                </a14:m>
                <a:r>
                  <a:rPr lang="en-US" dirty="0"/>
                  <a:t> </a:t>
                </a:r>
                <a14:m>
                  <m:oMath xmlns:m="http://schemas.openxmlformats.org/officeDocument/2006/math">
                    <m:r>
                      <a:rPr lang="hu-HU" b="1" i="1">
                        <a:latin typeface="Cambria Math"/>
                      </a:rPr>
                      <m:t>𝒗</m:t>
                    </m:r>
                    <m:r>
                      <a:rPr lang="en-US" b="1" i="1">
                        <a:latin typeface="Cambria Math"/>
                        <a:ea typeface="Cambria Math"/>
                      </a:rPr>
                      <m:t>∙</m:t>
                    </m:r>
                    <m:r>
                      <a:rPr lang="hu-HU" b="1" i="1">
                        <a:latin typeface="Cambria Math"/>
                      </a:rPr>
                      <m:t>𝒂</m:t>
                    </m:r>
                    <m:r>
                      <a:rPr lang="en-US" i="1">
                        <a:latin typeface="Cambria Math"/>
                      </a:rPr>
                      <m:t>+</m:t>
                    </m:r>
                    <m:r>
                      <a:rPr lang="hu-HU" b="1" i="1">
                        <a:latin typeface="Cambria Math"/>
                      </a:rPr>
                      <m:t>𝒗</m:t>
                    </m:r>
                    <m:r>
                      <a:rPr lang="en-US" b="1" i="1">
                        <a:latin typeface="Cambria Math"/>
                        <a:ea typeface="Cambria Math"/>
                      </a:rPr>
                      <m:t>∧</m:t>
                    </m:r>
                    <m:r>
                      <a:rPr lang="hu-HU" b="1" i="1">
                        <a:latin typeface="Cambria Math"/>
                      </a:rPr>
                      <m:t>𝒂</m:t>
                    </m:r>
                  </m:oMath>
                </a14:m>
                <a:r>
                  <a:rPr lang="en-US" dirty="0"/>
                  <a:t>   </a:t>
                </a:r>
                <a:r>
                  <a:rPr lang="en-US" dirty="0">
                    <a:sym typeface="Symbol"/>
                  </a:rPr>
                  <a:t></a:t>
                </a:r>
                <a:r>
                  <a:rPr lang="hu-HU" dirty="0"/>
                  <a:t> </a:t>
                </a:r>
                <a:endParaRPr lang="en-US" dirty="0"/>
              </a:p>
            </p:txBody>
          </p:sp>
        </mc:Choice>
        <mc:Fallback xmlns="">
          <p:sp>
            <p:nvSpPr>
              <p:cNvPr id="23" name="Téglalap 22"/>
              <p:cNvSpPr>
                <a:spLocks noRot="1" noChangeAspect="1" noMove="1" noResize="1" noEditPoints="1" noAdjustHandles="1" noChangeArrowheads="1" noChangeShapeType="1" noTextEdit="1"/>
              </p:cNvSpPr>
              <p:nvPr/>
            </p:nvSpPr>
            <p:spPr>
              <a:xfrm>
                <a:off x="2064558" y="5805265"/>
                <a:ext cx="3208571" cy="461665"/>
              </a:xfrm>
              <a:prstGeom prst="rect">
                <a:avLst/>
              </a:prstGeom>
              <a:blipFill>
                <a:blip r:embed="rId9"/>
                <a:stretch>
                  <a:fillRect t="-11842" b="-27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4" name="Téglalap 23"/>
              <p:cNvSpPr/>
              <p:nvPr/>
            </p:nvSpPr>
            <p:spPr>
              <a:xfrm>
                <a:off x="5374390" y="5574432"/>
                <a:ext cx="2956835" cy="461665"/>
              </a:xfrm>
              <a:prstGeom prst="rect">
                <a:avLst/>
              </a:prstGeom>
            </p:spPr>
            <p:txBody>
              <a:bodyPr wrap="none">
                <a:spAutoFit/>
              </a:bodyPr>
              <a:lstStyle/>
              <a:p>
                <a14:m>
                  <m:oMath xmlns:m="http://schemas.openxmlformats.org/officeDocument/2006/math">
                    <m:r>
                      <a:rPr lang="hu-HU" b="1" i="1">
                        <a:latin typeface="Cambria Math"/>
                      </a:rPr>
                      <m:t>𝒗</m:t>
                    </m:r>
                    <m:r>
                      <a:rPr lang="en-US" b="1" i="1">
                        <a:latin typeface="Cambria Math"/>
                        <a:ea typeface="Cambria Math"/>
                      </a:rPr>
                      <m:t>∙</m:t>
                    </m:r>
                    <m:r>
                      <a:rPr lang="hu-HU" b="1" i="1">
                        <a:latin typeface="Cambria Math"/>
                      </a:rPr>
                      <m:t>𝒂</m:t>
                    </m:r>
                    <m:r>
                      <a:rPr lang="en-US" b="1" i="1">
                        <a:latin typeface="Cambria Math"/>
                      </a:rPr>
                      <m:t>=(</m:t>
                    </m:r>
                    <m:r>
                      <a:rPr lang="hu-HU" b="1" i="1">
                        <a:latin typeface="Cambria Math"/>
                      </a:rPr>
                      <m:t>𝒗𝒂</m:t>
                    </m:r>
                    <m:r>
                      <a:rPr lang="en-US" b="1" i="1">
                        <a:latin typeface="Cambria Math"/>
                      </a:rPr>
                      <m:t>+</m:t>
                    </m:r>
                    <m:r>
                      <a:rPr lang="en-US" b="1" i="1">
                        <a:latin typeface="Cambria Math"/>
                      </a:rPr>
                      <m:t>𝒂𝒗</m:t>
                    </m:r>
                    <m:r>
                      <a:rPr lang="en-US" b="1" i="1">
                        <a:latin typeface="Cambria Math"/>
                      </a:rPr>
                      <m:t>)/</m:t>
                    </m:r>
                    <m:r>
                      <a:rPr lang="en-US" i="1">
                        <a:latin typeface="Cambria Math"/>
                      </a:rPr>
                      <m:t>2</m:t>
                    </m:r>
                  </m:oMath>
                </a14:m>
                <a:r>
                  <a:rPr lang="hu-HU" dirty="0"/>
                  <a:t> </a:t>
                </a:r>
                <a:endParaRPr lang="en-US" dirty="0"/>
              </a:p>
            </p:txBody>
          </p:sp>
        </mc:Choice>
        <mc:Fallback xmlns="">
          <p:sp>
            <p:nvSpPr>
              <p:cNvPr id="24" name="Téglalap 23"/>
              <p:cNvSpPr>
                <a:spLocks noRot="1" noChangeAspect="1" noMove="1" noResize="1" noEditPoints="1" noAdjustHandles="1" noChangeArrowheads="1" noChangeShapeType="1" noTextEdit="1"/>
              </p:cNvSpPr>
              <p:nvPr/>
            </p:nvSpPr>
            <p:spPr>
              <a:xfrm>
                <a:off x="5374390" y="5574432"/>
                <a:ext cx="2956835" cy="461665"/>
              </a:xfrm>
              <a:prstGeom prst="rect">
                <a:avLst/>
              </a:prstGeom>
              <a:blipFill>
                <a:blip r:embed="rId10"/>
                <a:stretch>
                  <a:fillRect b="-1842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 name="Téglalap 24"/>
              <p:cNvSpPr/>
              <p:nvPr/>
            </p:nvSpPr>
            <p:spPr>
              <a:xfrm>
                <a:off x="5375921" y="6067006"/>
                <a:ext cx="3062633" cy="461665"/>
              </a:xfrm>
              <a:prstGeom prst="rect">
                <a:avLst/>
              </a:prstGeom>
            </p:spPr>
            <p:txBody>
              <a:bodyPr wrap="none">
                <a:spAutoFit/>
              </a:bodyPr>
              <a:lstStyle/>
              <a:p>
                <a14:m>
                  <m:oMath xmlns:m="http://schemas.openxmlformats.org/officeDocument/2006/math">
                    <m:r>
                      <a:rPr lang="hu-HU" b="1" i="1">
                        <a:latin typeface="Cambria Math"/>
                      </a:rPr>
                      <m:t>𝒗</m:t>
                    </m:r>
                    <m:r>
                      <a:rPr lang="en-US" b="1" i="1">
                        <a:latin typeface="Cambria Math"/>
                        <a:ea typeface="Cambria Math"/>
                      </a:rPr>
                      <m:t>∧</m:t>
                    </m:r>
                    <m:r>
                      <a:rPr lang="hu-HU" b="1" i="1">
                        <a:latin typeface="Cambria Math"/>
                      </a:rPr>
                      <m:t>𝒂</m:t>
                    </m:r>
                    <m:r>
                      <a:rPr lang="en-US" b="1" i="1">
                        <a:latin typeface="Cambria Math"/>
                      </a:rPr>
                      <m:t>=(</m:t>
                    </m:r>
                    <m:r>
                      <a:rPr lang="hu-HU" b="1" i="1">
                        <a:latin typeface="Cambria Math"/>
                      </a:rPr>
                      <m:t>𝒗𝒂</m:t>
                    </m:r>
                    <m:r>
                      <a:rPr lang="en-US" b="1" i="1">
                        <a:latin typeface="Cambria Math"/>
                      </a:rPr>
                      <m:t>−</m:t>
                    </m:r>
                    <m:r>
                      <a:rPr lang="en-US" b="1" i="1">
                        <a:latin typeface="Cambria Math"/>
                      </a:rPr>
                      <m:t>𝒂𝒗</m:t>
                    </m:r>
                    <m:r>
                      <a:rPr lang="en-US" b="1" i="1">
                        <a:latin typeface="Cambria Math"/>
                      </a:rPr>
                      <m:t>)/</m:t>
                    </m:r>
                    <m:r>
                      <a:rPr lang="en-US" i="1">
                        <a:latin typeface="Cambria Math"/>
                      </a:rPr>
                      <m:t>2</m:t>
                    </m:r>
                  </m:oMath>
                </a14:m>
                <a:r>
                  <a:rPr lang="hu-HU" dirty="0"/>
                  <a:t> </a:t>
                </a:r>
                <a:endParaRPr lang="en-US" dirty="0"/>
              </a:p>
            </p:txBody>
          </p:sp>
        </mc:Choice>
        <mc:Fallback xmlns="">
          <p:sp>
            <p:nvSpPr>
              <p:cNvPr id="25" name="Téglalap 24"/>
              <p:cNvSpPr>
                <a:spLocks noRot="1" noChangeAspect="1" noMove="1" noResize="1" noEditPoints="1" noAdjustHandles="1" noChangeArrowheads="1" noChangeShapeType="1" noTextEdit="1"/>
              </p:cNvSpPr>
              <p:nvPr/>
            </p:nvSpPr>
            <p:spPr>
              <a:xfrm>
                <a:off x="5375921" y="6067006"/>
                <a:ext cx="3062633" cy="461665"/>
              </a:xfrm>
              <a:prstGeom prst="rect">
                <a:avLst/>
              </a:prstGeom>
              <a:blipFill>
                <a:blip r:embed="rId11"/>
                <a:stretch>
                  <a:fillRect b="-18421"/>
                </a:stretch>
              </a:blipFill>
            </p:spPr>
            <p:txBody>
              <a:bodyPr/>
              <a:lstStyle/>
              <a:p>
                <a:r>
                  <a:rPr lang="hu-HU">
                    <a:noFill/>
                  </a:rPr>
                  <a:t> </a:t>
                </a:r>
              </a:p>
            </p:txBody>
          </p:sp>
        </mc:Fallback>
      </mc:AlternateContent>
      <p:sp>
        <p:nvSpPr>
          <p:cNvPr id="26" name="Szövegdoboz 25"/>
          <p:cNvSpPr txBox="1"/>
          <p:nvPr/>
        </p:nvSpPr>
        <p:spPr>
          <a:xfrm>
            <a:off x="1989855" y="5214391"/>
            <a:ext cx="1873205" cy="523220"/>
          </a:xfrm>
          <a:prstGeom prst="rect">
            <a:avLst/>
          </a:prstGeom>
          <a:noFill/>
        </p:spPr>
        <p:txBody>
          <a:bodyPr wrap="none" rtlCol="0">
            <a:spAutoFit/>
          </a:bodyPr>
          <a:lstStyle/>
          <a:p>
            <a:r>
              <a:rPr lang="en-US" sz="2800" u="sng" dirty="0" err="1">
                <a:latin typeface="+mn-lt"/>
              </a:rPr>
              <a:t>Vektorokra</a:t>
            </a:r>
            <a:r>
              <a:rPr lang="en-US" sz="2800" u="sng" dirty="0">
                <a:latin typeface="+mn-lt"/>
              </a:rPr>
              <a:t>:</a:t>
            </a:r>
          </a:p>
        </p:txBody>
      </p:sp>
    </p:spTree>
    <p:extLst>
      <p:ext uri="{BB962C8B-B14F-4D97-AF65-F5344CB8AC3E}">
        <p14:creationId xmlns:p14="http://schemas.microsoft.com/office/powerpoint/2010/main" val="1494891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solidFill>
                  <a:srgbClr val="FF0000"/>
                </a:solidFill>
              </a:rPr>
              <a:t>T</a:t>
            </a:r>
            <a:r>
              <a:rPr lang="hu-HU" dirty="0" err="1" smtClean="0">
                <a:solidFill>
                  <a:srgbClr val="FF0000"/>
                </a:solidFill>
              </a:rPr>
              <a:t>ükrözés</a:t>
            </a:r>
            <a:r>
              <a:rPr lang="hu-HU" dirty="0" smtClean="0">
                <a:solidFill>
                  <a:srgbClr val="FF0000"/>
                </a:solidFill>
              </a:rPr>
              <a:t> és szendvics</a:t>
            </a:r>
            <a:endParaRPr lang="en-US" dirty="0">
              <a:solidFill>
                <a:srgbClr val="FF0000"/>
              </a:solidFill>
            </a:endParaRPr>
          </a:p>
        </p:txBody>
      </p:sp>
      <p:cxnSp>
        <p:nvCxnSpPr>
          <p:cNvPr id="4" name="Egyenes összekötő nyíllal 3"/>
          <p:cNvCxnSpPr/>
          <p:nvPr/>
        </p:nvCxnSpPr>
        <p:spPr>
          <a:xfrm flipV="1">
            <a:off x="2490426" y="1873148"/>
            <a:ext cx="1492282" cy="174318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V="1">
            <a:off x="2481523" y="2595400"/>
            <a:ext cx="2473312" cy="10209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églalap 5"/>
              <p:cNvSpPr/>
              <p:nvPr/>
            </p:nvSpPr>
            <p:spPr>
              <a:xfrm>
                <a:off x="4954836" y="2364567"/>
                <a:ext cx="49725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800" b="1" i="1">
                          <a:latin typeface="Cambria Math"/>
                        </a:rPr>
                        <m:t>𝒂</m:t>
                      </m:r>
                    </m:oMath>
                  </m:oMathPara>
                </a14:m>
                <a:endParaRPr lang="en-US" sz="2800" dirty="0"/>
              </a:p>
            </p:txBody>
          </p:sp>
        </mc:Choice>
        <mc:Fallback xmlns="">
          <p:sp>
            <p:nvSpPr>
              <p:cNvPr id="6" name="Téglalap 5"/>
              <p:cNvSpPr>
                <a:spLocks noRot="1" noChangeAspect="1" noMove="1" noResize="1" noEditPoints="1" noAdjustHandles="1" noChangeArrowheads="1" noChangeShapeType="1" noTextEdit="1"/>
              </p:cNvSpPr>
              <p:nvPr/>
            </p:nvSpPr>
            <p:spPr>
              <a:xfrm>
                <a:off x="4954836" y="2364567"/>
                <a:ext cx="497251" cy="523220"/>
              </a:xfrm>
              <a:prstGeom prst="rect">
                <a:avLst/>
              </a:prstGeom>
              <a:blipFill>
                <a:blip r:embed="rId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Téglalap 6"/>
              <p:cNvSpPr/>
              <p:nvPr/>
            </p:nvSpPr>
            <p:spPr>
              <a:xfrm>
                <a:off x="2931865" y="2133735"/>
                <a:ext cx="48923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rPr>
                        <m:t>𝒗</m:t>
                      </m:r>
                    </m:oMath>
                  </m:oMathPara>
                </a14:m>
                <a:endParaRPr lang="en-US" sz="2800" dirty="0"/>
              </a:p>
            </p:txBody>
          </p:sp>
        </mc:Choice>
        <mc:Fallback xmlns="">
          <p:sp>
            <p:nvSpPr>
              <p:cNvPr id="7" name="Téglalap 6"/>
              <p:cNvSpPr>
                <a:spLocks noRot="1" noChangeAspect="1" noMove="1" noResize="1" noEditPoints="1" noAdjustHandles="1" noChangeArrowheads="1" noChangeShapeType="1" noTextEdit="1"/>
              </p:cNvSpPr>
              <p:nvPr/>
            </p:nvSpPr>
            <p:spPr>
              <a:xfrm>
                <a:off x="2931865" y="2133735"/>
                <a:ext cx="489236" cy="523220"/>
              </a:xfrm>
              <a:prstGeom prst="rect">
                <a:avLst/>
              </a:prstGeom>
              <a:blipFill>
                <a:blip r:embed="rId3"/>
                <a:stretch>
                  <a:fillRect/>
                </a:stretch>
              </a:blipFill>
            </p:spPr>
            <p:txBody>
              <a:bodyPr/>
              <a:lstStyle/>
              <a:p>
                <a:r>
                  <a:rPr lang="hu-HU">
                    <a:noFill/>
                  </a:rPr>
                  <a:t> </a:t>
                </a:r>
              </a:p>
            </p:txBody>
          </p:sp>
        </mc:Fallback>
      </mc:AlternateContent>
      <p:cxnSp>
        <p:nvCxnSpPr>
          <p:cNvPr id="12" name="Egyenes összekötő nyíllal 11"/>
          <p:cNvCxnSpPr/>
          <p:nvPr/>
        </p:nvCxnSpPr>
        <p:spPr>
          <a:xfrm>
            <a:off x="2490426" y="3616333"/>
            <a:ext cx="2212362" cy="168263"/>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 name="Egyenes összekötő nyíllal 14"/>
          <p:cNvCxnSpPr/>
          <p:nvPr/>
        </p:nvCxnSpPr>
        <p:spPr>
          <a:xfrm>
            <a:off x="3982708" y="1873149"/>
            <a:ext cx="720080" cy="19114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p:nvPr/>
        </p:nvCxnSpPr>
        <p:spPr>
          <a:xfrm flipH="1" flipV="1">
            <a:off x="3982708" y="1873148"/>
            <a:ext cx="360040" cy="9828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églalap 22"/>
              <p:cNvSpPr/>
              <p:nvPr/>
            </p:nvSpPr>
            <p:spPr>
              <a:xfrm>
                <a:off x="4153385" y="1713153"/>
                <a:ext cx="284334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a:latin typeface="Cambria Math"/>
                            </a:rPr>
                          </m:ctrlPr>
                        </m:sSubPr>
                        <m:e>
                          <m:r>
                            <a:rPr lang="en-US" sz="2800" b="1" i="1">
                              <a:latin typeface="Cambria Math"/>
                            </a:rPr>
                            <m:t>𝒗</m:t>
                          </m:r>
                        </m:e>
                        <m:sub>
                          <m:r>
                            <a:rPr lang="en-US" sz="2800" b="1" i="1">
                              <a:latin typeface="Cambria Math"/>
                              <a:ea typeface="Cambria Math"/>
                            </a:rPr>
                            <m:t>⊥</m:t>
                          </m:r>
                        </m:sub>
                      </m:sSub>
                      <m:r>
                        <a:rPr lang="en-US" sz="2800" b="1" i="1">
                          <a:solidFill>
                            <a:prstClr val="black"/>
                          </a:solidFill>
                          <a:latin typeface="Cambria Math"/>
                        </a:rPr>
                        <m:t>=(</m:t>
                      </m:r>
                      <m:r>
                        <a:rPr lang="en-US" sz="2800" b="1" i="1">
                          <a:solidFill>
                            <a:prstClr val="black"/>
                          </a:solidFill>
                          <a:latin typeface="Cambria Math"/>
                        </a:rPr>
                        <m:t>𝒗</m:t>
                      </m:r>
                      <m:r>
                        <a:rPr lang="en-US" sz="2800" b="1" i="1">
                          <a:latin typeface="Cambria Math"/>
                          <a:ea typeface="Cambria Math"/>
                        </a:rPr>
                        <m:t>∧</m:t>
                      </m:r>
                      <m:r>
                        <a:rPr lang="en-US" sz="2800" b="1" i="1">
                          <a:latin typeface="Cambria Math"/>
                        </a:rPr>
                        <m:t>𝒂</m:t>
                      </m:r>
                      <m:r>
                        <a:rPr lang="en-US" sz="2800" b="1" i="1">
                          <a:latin typeface="Cambria Math"/>
                        </a:rPr>
                        <m:t>)</m:t>
                      </m:r>
                      <m:sSup>
                        <m:sSupPr>
                          <m:ctrlPr>
                            <a:rPr lang="en-US" sz="2800" i="1">
                              <a:solidFill>
                                <a:prstClr val="black"/>
                              </a:solidFill>
                              <a:latin typeface="Cambria Math"/>
                            </a:rPr>
                          </m:ctrlPr>
                        </m:sSupPr>
                        <m:e>
                          <m:r>
                            <a:rPr lang="en-US" sz="2800" b="1" i="1">
                              <a:solidFill>
                                <a:prstClr val="black"/>
                              </a:solidFill>
                              <a:latin typeface="Cambria Math"/>
                            </a:rPr>
                            <m:t>𝒂</m:t>
                          </m:r>
                        </m:e>
                        <m:sup>
                          <m:r>
                            <a:rPr lang="en-US" sz="2800" i="1">
                              <a:solidFill>
                                <a:prstClr val="black"/>
                              </a:solidFill>
                              <a:latin typeface="Cambria Math"/>
                            </a:rPr>
                            <m:t>−1</m:t>
                          </m:r>
                        </m:sup>
                      </m:sSup>
                    </m:oMath>
                  </m:oMathPara>
                </a14:m>
                <a:endParaRPr lang="en-US" sz="2800" dirty="0"/>
              </a:p>
            </p:txBody>
          </p:sp>
        </mc:Choice>
        <mc:Fallback xmlns="">
          <p:sp>
            <p:nvSpPr>
              <p:cNvPr id="23" name="Téglalap 22"/>
              <p:cNvSpPr>
                <a:spLocks noRot="1" noChangeAspect="1" noMove="1" noResize="1" noEditPoints="1" noAdjustHandles="1" noChangeArrowheads="1" noChangeShapeType="1" noTextEdit="1"/>
              </p:cNvSpPr>
              <p:nvPr/>
            </p:nvSpPr>
            <p:spPr>
              <a:xfrm>
                <a:off x="4153385" y="1713153"/>
                <a:ext cx="2843342" cy="523220"/>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 name="Téglalap 24"/>
              <p:cNvSpPr/>
              <p:nvPr/>
            </p:nvSpPr>
            <p:spPr>
              <a:xfrm>
                <a:off x="3030002" y="4047455"/>
                <a:ext cx="6403291" cy="540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b="1" i="1">
                              <a:latin typeface="Cambria Math"/>
                            </a:rPr>
                          </m:ctrlPr>
                        </m:sSupPr>
                        <m:e>
                          <m:r>
                            <a:rPr lang="en-US" sz="2800" b="1" i="1">
                              <a:latin typeface="Cambria Math"/>
                            </a:rPr>
                            <m:t>𝒗</m:t>
                          </m:r>
                        </m:e>
                        <m:sup>
                          <m:r>
                            <a:rPr lang="en-US" sz="2800" b="1" i="1">
                              <a:latin typeface="Cambria Math"/>
                            </a:rPr>
                            <m:t>′</m:t>
                          </m:r>
                        </m:sup>
                      </m:sSup>
                      <m:r>
                        <a:rPr lang="en-US" sz="2800" b="1" i="1">
                          <a:latin typeface="Cambria Math"/>
                        </a:rPr>
                        <m:t>=</m:t>
                      </m:r>
                      <m:sSub>
                        <m:sSubPr>
                          <m:ctrlPr>
                            <a:rPr lang="en-US" sz="2800" b="1" i="1">
                              <a:latin typeface="Cambria Math"/>
                            </a:rPr>
                          </m:ctrlPr>
                        </m:sSubPr>
                        <m:e>
                          <m:r>
                            <a:rPr lang="en-US" sz="2800" b="1" i="1">
                              <a:latin typeface="Cambria Math"/>
                            </a:rPr>
                            <m:t>𝒗</m:t>
                          </m:r>
                        </m:e>
                        <m:sub>
                          <m:r>
                            <a:rPr lang="en-US" sz="2800" b="1" i="1">
                              <a:latin typeface="Cambria Math"/>
                              <a:ea typeface="Cambria Math"/>
                            </a:rPr>
                            <m:t>∥</m:t>
                          </m:r>
                        </m:sub>
                      </m:sSub>
                      <m:r>
                        <a:rPr lang="en-US" sz="2800">
                          <a:latin typeface="Cambria Math"/>
                          <a:ea typeface="Cambria Math"/>
                        </a:rPr>
                        <m:t>−</m:t>
                      </m:r>
                      <m:sSub>
                        <m:sSubPr>
                          <m:ctrlPr>
                            <a:rPr lang="en-US" sz="2800" b="1" i="1">
                              <a:latin typeface="Cambria Math"/>
                            </a:rPr>
                          </m:ctrlPr>
                        </m:sSubPr>
                        <m:e>
                          <m:r>
                            <a:rPr lang="en-US" sz="2800" b="1" i="1">
                              <a:latin typeface="Cambria Math"/>
                            </a:rPr>
                            <m:t>𝒗</m:t>
                          </m:r>
                        </m:e>
                        <m:sub>
                          <m:r>
                            <a:rPr lang="en-US" sz="2800" b="1" i="1">
                              <a:latin typeface="Cambria Math"/>
                              <a:ea typeface="Cambria Math"/>
                            </a:rPr>
                            <m:t>⊥</m:t>
                          </m:r>
                        </m:sub>
                      </m:sSub>
                      <m:r>
                        <a:rPr lang="en-US" sz="2800" b="1" i="1">
                          <a:latin typeface="Cambria Math"/>
                          <a:ea typeface="Cambria Math"/>
                        </a:rPr>
                        <m:t>=</m:t>
                      </m:r>
                      <m:d>
                        <m:dPr>
                          <m:ctrlPr>
                            <a:rPr lang="en-US" sz="2800" b="1" i="1">
                              <a:solidFill>
                                <a:prstClr val="black"/>
                              </a:solidFill>
                              <a:latin typeface="Cambria Math"/>
                              <a:ea typeface="Cambria Math"/>
                            </a:rPr>
                          </m:ctrlPr>
                        </m:dPr>
                        <m:e>
                          <m:r>
                            <a:rPr lang="en-US" sz="2800" b="1" i="1">
                              <a:solidFill>
                                <a:prstClr val="black"/>
                              </a:solidFill>
                              <a:latin typeface="Cambria Math"/>
                            </a:rPr>
                            <m:t>𝒗</m:t>
                          </m:r>
                          <m:r>
                            <a:rPr lang="en-US" sz="2800" b="1" i="1">
                              <a:latin typeface="Cambria Math"/>
                              <a:ea typeface="Cambria Math"/>
                            </a:rPr>
                            <m:t>∙</m:t>
                          </m:r>
                          <m:r>
                            <a:rPr lang="en-US" sz="2800" b="1" i="1">
                              <a:latin typeface="Cambria Math"/>
                            </a:rPr>
                            <m:t>𝒂</m:t>
                          </m:r>
                        </m:e>
                      </m:d>
                      <m:sSup>
                        <m:sSupPr>
                          <m:ctrlPr>
                            <a:rPr lang="en-US" sz="2800" i="1">
                              <a:solidFill>
                                <a:prstClr val="black"/>
                              </a:solidFill>
                              <a:latin typeface="Cambria Math"/>
                            </a:rPr>
                          </m:ctrlPr>
                        </m:sSupPr>
                        <m:e>
                          <m:r>
                            <a:rPr lang="en-US" sz="2800" b="1" i="1">
                              <a:solidFill>
                                <a:prstClr val="black"/>
                              </a:solidFill>
                              <a:latin typeface="Cambria Math"/>
                            </a:rPr>
                            <m:t>𝒂</m:t>
                          </m:r>
                        </m:e>
                        <m:sup>
                          <m:r>
                            <a:rPr lang="en-US" sz="2800" i="1">
                              <a:solidFill>
                                <a:prstClr val="black"/>
                              </a:solidFill>
                              <a:latin typeface="Cambria Math"/>
                            </a:rPr>
                            <m:t>−1</m:t>
                          </m:r>
                        </m:sup>
                      </m:sSup>
                      <m:r>
                        <a:rPr lang="en-US" sz="2800">
                          <a:solidFill>
                            <a:prstClr val="black"/>
                          </a:solidFill>
                          <a:latin typeface="Cambria Math"/>
                        </a:rPr>
                        <m:t>−</m:t>
                      </m:r>
                      <m:r>
                        <a:rPr lang="en-US" sz="2800" b="1" i="1">
                          <a:solidFill>
                            <a:prstClr val="black"/>
                          </a:solidFill>
                          <a:latin typeface="Cambria Math"/>
                        </a:rPr>
                        <m:t>(</m:t>
                      </m:r>
                      <m:r>
                        <a:rPr lang="en-US" sz="2800" b="1" i="1">
                          <a:solidFill>
                            <a:prstClr val="black"/>
                          </a:solidFill>
                          <a:latin typeface="Cambria Math"/>
                        </a:rPr>
                        <m:t>𝒗</m:t>
                      </m:r>
                      <m:r>
                        <a:rPr lang="en-US" sz="2800" b="1" i="1">
                          <a:latin typeface="Cambria Math"/>
                          <a:ea typeface="Cambria Math"/>
                        </a:rPr>
                        <m:t>∧</m:t>
                      </m:r>
                      <m:r>
                        <a:rPr lang="en-US" sz="2800" b="1" i="1">
                          <a:latin typeface="Cambria Math"/>
                        </a:rPr>
                        <m:t>𝒂</m:t>
                      </m:r>
                      <m:r>
                        <a:rPr lang="en-US" sz="2800" b="1" i="1">
                          <a:latin typeface="Cambria Math"/>
                        </a:rPr>
                        <m:t>)</m:t>
                      </m:r>
                      <m:sSup>
                        <m:sSupPr>
                          <m:ctrlPr>
                            <a:rPr lang="en-US" sz="2800" i="1">
                              <a:solidFill>
                                <a:prstClr val="black"/>
                              </a:solidFill>
                              <a:latin typeface="Cambria Math"/>
                            </a:rPr>
                          </m:ctrlPr>
                        </m:sSupPr>
                        <m:e>
                          <m:r>
                            <a:rPr lang="en-US" sz="2800" b="1" i="1">
                              <a:solidFill>
                                <a:prstClr val="black"/>
                              </a:solidFill>
                              <a:latin typeface="Cambria Math"/>
                            </a:rPr>
                            <m:t>𝒂</m:t>
                          </m:r>
                        </m:e>
                        <m:sup>
                          <m:r>
                            <a:rPr lang="en-US" sz="2800" i="1">
                              <a:solidFill>
                                <a:prstClr val="black"/>
                              </a:solidFill>
                              <a:latin typeface="Cambria Math"/>
                            </a:rPr>
                            <m:t>−1</m:t>
                          </m:r>
                        </m:sup>
                      </m:sSup>
                    </m:oMath>
                  </m:oMathPara>
                </a14:m>
                <a:endParaRPr lang="en-US" sz="2800" dirty="0"/>
              </a:p>
            </p:txBody>
          </p:sp>
        </mc:Choice>
        <mc:Fallback xmlns="">
          <p:sp>
            <p:nvSpPr>
              <p:cNvPr id="25" name="Téglalap 24"/>
              <p:cNvSpPr>
                <a:spLocks noRot="1" noChangeAspect="1" noMove="1" noResize="1" noEditPoints="1" noAdjustHandles="1" noChangeArrowheads="1" noChangeShapeType="1" noTextEdit="1"/>
              </p:cNvSpPr>
              <p:nvPr/>
            </p:nvSpPr>
            <p:spPr>
              <a:xfrm>
                <a:off x="3030002" y="4047455"/>
                <a:ext cx="6403291" cy="540148"/>
              </a:xfrm>
              <a:prstGeom prst="rect">
                <a:avLst/>
              </a:prstGeom>
              <a:blipFill>
                <a:blip r:embed="rId5"/>
                <a:stretch>
                  <a:fillRect/>
                </a:stretch>
              </a:blipFill>
            </p:spPr>
            <p:txBody>
              <a:bodyPr/>
              <a:lstStyle/>
              <a:p>
                <a:r>
                  <a:rPr lang="hu-HU">
                    <a:noFill/>
                  </a:rPr>
                  <a:t> </a:t>
                </a:r>
              </a:p>
            </p:txBody>
          </p:sp>
        </mc:Fallback>
      </mc:AlternateContent>
      <p:cxnSp>
        <p:nvCxnSpPr>
          <p:cNvPr id="26" name="Egyenes összekötő nyíllal 25"/>
          <p:cNvCxnSpPr/>
          <p:nvPr/>
        </p:nvCxnSpPr>
        <p:spPr>
          <a:xfrm flipV="1">
            <a:off x="2490426" y="2855988"/>
            <a:ext cx="1852322" cy="7603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églalap 28"/>
              <p:cNvSpPr/>
              <p:nvPr/>
            </p:nvSpPr>
            <p:spPr>
              <a:xfrm>
                <a:off x="3596607" y="3079562"/>
                <a:ext cx="2657394" cy="540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a:latin typeface="Cambria Math"/>
                            </a:rPr>
                          </m:ctrlPr>
                        </m:sSubPr>
                        <m:e>
                          <m:r>
                            <a:rPr lang="en-US" sz="2800" b="1" i="1">
                              <a:latin typeface="Cambria Math"/>
                            </a:rPr>
                            <m:t>𝒗</m:t>
                          </m:r>
                        </m:e>
                        <m:sub>
                          <m:r>
                            <a:rPr lang="en-US" sz="2800" b="1" i="1">
                              <a:latin typeface="Cambria Math"/>
                              <a:ea typeface="Cambria Math"/>
                            </a:rPr>
                            <m:t>∥</m:t>
                          </m:r>
                        </m:sub>
                      </m:sSub>
                      <m:r>
                        <a:rPr lang="en-US" sz="2800" b="1" i="1">
                          <a:solidFill>
                            <a:prstClr val="black"/>
                          </a:solidFill>
                          <a:latin typeface="Cambria Math"/>
                        </a:rPr>
                        <m:t>=(</m:t>
                      </m:r>
                      <m:r>
                        <a:rPr lang="en-US" sz="2800" b="1" i="1">
                          <a:solidFill>
                            <a:prstClr val="black"/>
                          </a:solidFill>
                          <a:latin typeface="Cambria Math"/>
                        </a:rPr>
                        <m:t>𝒗</m:t>
                      </m:r>
                      <m:r>
                        <a:rPr lang="en-US" sz="2800" b="1" i="1">
                          <a:latin typeface="Cambria Math"/>
                          <a:ea typeface="Cambria Math"/>
                        </a:rPr>
                        <m:t>∙</m:t>
                      </m:r>
                      <m:r>
                        <a:rPr lang="en-US" sz="2800" b="1" i="1">
                          <a:latin typeface="Cambria Math"/>
                        </a:rPr>
                        <m:t>𝒂</m:t>
                      </m:r>
                      <m:r>
                        <a:rPr lang="en-US" sz="2800" b="1" i="1">
                          <a:latin typeface="Cambria Math"/>
                        </a:rPr>
                        <m:t>)</m:t>
                      </m:r>
                      <m:sSup>
                        <m:sSupPr>
                          <m:ctrlPr>
                            <a:rPr lang="en-US" sz="2800" i="1">
                              <a:solidFill>
                                <a:prstClr val="black"/>
                              </a:solidFill>
                              <a:latin typeface="Cambria Math"/>
                            </a:rPr>
                          </m:ctrlPr>
                        </m:sSupPr>
                        <m:e>
                          <m:r>
                            <a:rPr lang="en-US" sz="2800" b="1" i="1">
                              <a:solidFill>
                                <a:prstClr val="black"/>
                              </a:solidFill>
                              <a:latin typeface="Cambria Math"/>
                            </a:rPr>
                            <m:t>𝒂</m:t>
                          </m:r>
                        </m:e>
                        <m:sup>
                          <m:r>
                            <a:rPr lang="en-US" sz="2800" i="1">
                              <a:solidFill>
                                <a:prstClr val="black"/>
                              </a:solidFill>
                              <a:latin typeface="Cambria Math"/>
                            </a:rPr>
                            <m:t>−1</m:t>
                          </m:r>
                        </m:sup>
                      </m:sSup>
                    </m:oMath>
                  </m:oMathPara>
                </a14:m>
                <a:endParaRPr lang="en-US" sz="2800" dirty="0"/>
              </a:p>
            </p:txBody>
          </p:sp>
        </mc:Choice>
        <mc:Fallback xmlns="">
          <p:sp>
            <p:nvSpPr>
              <p:cNvPr id="29" name="Téglalap 28"/>
              <p:cNvSpPr>
                <a:spLocks noRot="1" noChangeAspect="1" noMove="1" noResize="1" noEditPoints="1" noAdjustHandles="1" noChangeArrowheads="1" noChangeShapeType="1" noTextEdit="1"/>
              </p:cNvSpPr>
              <p:nvPr/>
            </p:nvSpPr>
            <p:spPr>
              <a:xfrm>
                <a:off x="3596607" y="3079562"/>
                <a:ext cx="2657394" cy="540148"/>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5" name="Téglalap 34"/>
              <p:cNvSpPr/>
              <p:nvPr/>
            </p:nvSpPr>
            <p:spPr>
              <a:xfrm>
                <a:off x="3503713" y="4709805"/>
                <a:ext cx="670927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Cambria Math"/>
                        </a:rPr>
                        <m:t>=</m:t>
                      </m:r>
                      <m:d>
                        <m:dPr>
                          <m:ctrlPr>
                            <a:rPr lang="en-US" sz="2800" b="1" i="1">
                              <a:solidFill>
                                <a:prstClr val="black"/>
                              </a:solidFill>
                              <a:latin typeface="Cambria Math"/>
                              <a:ea typeface="Cambria Math"/>
                            </a:rPr>
                          </m:ctrlPr>
                        </m:dPr>
                        <m:e>
                          <m:r>
                            <a:rPr lang="en-US" sz="2800" b="1" i="1">
                              <a:solidFill>
                                <a:prstClr val="black"/>
                              </a:solidFill>
                              <a:latin typeface="Cambria Math"/>
                            </a:rPr>
                            <m:t>𝒗</m:t>
                          </m:r>
                          <m:r>
                            <a:rPr lang="en-US" sz="2800" b="1" i="1">
                              <a:latin typeface="Cambria Math"/>
                              <a:ea typeface="Cambria Math"/>
                            </a:rPr>
                            <m:t>∙</m:t>
                          </m:r>
                          <m:r>
                            <a:rPr lang="en-US" sz="2800" b="1" i="1">
                              <a:latin typeface="Cambria Math"/>
                            </a:rPr>
                            <m:t>𝒂</m:t>
                          </m:r>
                          <m:r>
                            <a:rPr lang="en-US" sz="2800">
                              <a:solidFill>
                                <a:prstClr val="black"/>
                              </a:solidFill>
                              <a:latin typeface="Cambria Math"/>
                            </a:rPr>
                            <m:t>−</m:t>
                          </m:r>
                          <m:r>
                            <a:rPr lang="en-US" sz="2800" b="1" i="1">
                              <a:solidFill>
                                <a:prstClr val="black"/>
                              </a:solidFill>
                              <a:latin typeface="Cambria Math"/>
                            </a:rPr>
                            <m:t>𝒗</m:t>
                          </m:r>
                          <m:r>
                            <a:rPr lang="en-US" sz="2800" b="1" i="1">
                              <a:latin typeface="Cambria Math"/>
                              <a:ea typeface="Cambria Math"/>
                            </a:rPr>
                            <m:t>∧</m:t>
                          </m:r>
                          <m:r>
                            <a:rPr lang="en-US" sz="2800" b="1" i="1">
                              <a:latin typeface="Cambria Math"/>
                            </a:rPr>
                            <m:t>𝒂</m:t>
                          </m:r>
                        </m:e>
                      </m:d>
                      <m:sSup>
                        <m:sSupPr>
                          <m:ctrlPr>
                            <a:rPr lang="en-US" sz="2800" i="1">
                              <a:solidFill>
                                <a:prstClr val="black"/>
                              </a:solidFill>
                              <a:latin typeface="Cambria Math"/>
                            </a:rPr>
                          </m:ctrlPr>
                        </m:sSupPr>
                        <m:e>
                          <m:r>
                            <a:rPr lang="en-US" sz="2800" b="1" i="1">
                              <a:solidFill>
                                <a:prstClr val="black"/>
                              </a:solidFill>
                              <a:latin typeface="Cambria Math"/>
                            </a:rPr>
                            <m:t>𝒂</m:t>
                          </m:r>
                        </m:e>
                        <m:sup>
                          <m:r>
                            <a:rPr lang="en-US" sz="2800" i="1">
                              <a:solidFill>
                                <a:prstClr val="black"/>
                              </a:solidFill>
                              <a:latin typeface="Cambria Math"/>
                            </a:rPr>
                            <m:t>−1</m:t>
                          </m:r>
                        </m:sup>
                      </m:sSup>
                      <m:r>
                        <a:rPr lang="en-US" sz="2800" b="1" i="1">
                          <a:latin typeface="Cambria Math"/>
                          <a:ea typeface="Cambria Math"/>
                        </a:rPr>
                        <m:t>=</m:t>
                      </m:r>
                      <m:d>
                        <m:dPr>
                          <m:ctrlPr>
                            <a:rPr lang="en-US" sz="2800" b="1" i="1">
                              <a:solidFill>
                                <a:prstClr val="black"/>
                              </a:solidFill>
                              <a:latin typeface="Cambria Math"/>
                              <a:ea typeface="Cambria Math"/>
                            </a:rPr>
                          </m:ctrlPr>
                        </m:dPr>
                        <m:e>
                          <m:r>
                            <a:rPr lang="en-US" sz="2800" b="1" i="1">
                              <a:solidFill>
                                <a:prstClr val="black"/>
                              </a:solidFill>
                              <a:latin typeface="Cambria Math"/>
                            </a:rPr>
                            <m:t>𝒂</m:t>
                          </m:r>
                          <m:r>
                            <a:rPr lang="en-US" sz="2800" b="1" i="1">
                              <a:latin typeface="Cambria Math"/>
                              <a:ea typeface="Cambria Math"/>
                            </a:rPr>
                            <m:t>∙</m:t>
                          </m:r>
                          <m:r>
                            <a:rPr lang="en-US" sz="2800" b="1" i="1">
                              <a:latin typeface="Cambria Math"/>
                            </a:rPr>
                            <m:t>𝒗</m:t>
                          </m:r>
                          <m:r>
                            <a:rPr lang="en-US" sz="2800">
                              <a:solidFill>
                                <a:prstClr val="black"/>
                              </a:solidFill>
                              <a:latin typeface="Cambria Math"/>
                            </a:rPr>
                            <m:t>+</m:t>
                          </m:r>
                          <m:r>
                            <a:rPr lang="en-US" sz="2800" b="1" i="1">
                              <a:solidFill>
                                <a:prstClr val="black"/>
                              </a:solidFill>
                              <a:latin typeface="Cambria Math"/>
                            </a:rPr>
                            <m:t>𝒂</m:t>
                          </m:r>
                          <m:r>
                            <a:rPr lang="en-US" sz="2800" b="1" i="1">
                              <a:latin typeface="Cambria Math"/>
                              <a:ea typeface="Cambria Math"/>
                            </a:rPr>
                            <m:t>∧</m:t>
                          </m:r>
                          <m:r>
                            <a:rPr lang="en-US" sz="2800" b="1" i="1">
                              <a:latin typeface="Cambria Math"/>
                              <a:ea typeface="Cambria Math"/>
                            </a:rPr>
                            <m:t>𝒗</m:t>
                          </m:r>
                        </m:e>
                      </m:d>
                      <m:sSup>
                        <m:sSupPr>
                          <m:ctrlPr>
                            <a:rPr lang="en-US" sz="2800" i="1">
                              <a:solidFill>
                                <a:prstClr val="black"/>
                              </a:solidFill>
                              <a:latin typeface="Cambria Math"/>
                            </a:rPr>
                          </m:ctrlPr>
                        </m:sSupPr>
                        <m:e>
                          <m:r>
                            <a:rPr lang="en-US" sz="2800" b="1" i="1">
                              <a:solidFill>
                                <a:prstClr val="black"/>
                              </a:solidFill>
                              <a:latin typeface="Cambria Math"/>
                            </a:rPr>
                            <m:t>𝒂</m:t>
                          </m:r>
                        </m:e>
                        <m:sup>
                          <m:r>
                            <a:rPr lang="en-US" sz="2800" i="1">
                              <a:solidFill>
                                <a:prstClr val="black"/>
                              </a:solidFill>
                              <a:latin typeface="Cambria Math"/>
                            </a:rPr>
                            <m:t>−1</m:t>
                          </m:r>
                        </m:sup>
                      </m:sSup>
                    </m:oMath>
                  </m:oMathPara>
                </a14:m>
                <a:endParaRPr lang="en-US" sz="2800" dirty="0"/>
              </a:p>
            </p:txBody>
          </p:sp>
        </mc:Choice>
        <mc:Fallback xmlns="">
          <p:sp>
            <p:nvSpPr>
              <p:cNvPr id="35" name="Téglalap 34"/>
              <p:cNvSpPr>
                <a:spLocks noRot="1" noChangeAspect="1" noMove="1" noResize="1" noEditPoints="1" noAdjustHandles="1" noChangeArrowheads="1" noChangeShapeType="1" noTextEdit="1"/>
              </p:cNvSpPr>
              <p:nvPr/>
            </p:nvSpPr>
            <p:spPr>
              <a:xfrm>
                <a:off x="3503713" y="4709805"/>
                <a:ext cx="6709273" cy="523220"/>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 name="Téglalap 35"/>
              <p:cNvSpPr/>
              <p:nvPr/>
            </p:nvSpPr>
            <p:spPr>
              <a:xfrm>
                <a:off x="4799856" y="5589509"/>
                <a:ext cx="2629118" cy="646331"/>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600" b="1" i="1">
                              <a:latin typeface="Cambria Math"/>
                            </a:rPr>
                          </m:ctrlPr>
                        </m:sSupPr>
                        <m:e>
                          <m:r>
                            <a:rPr lang="en-US" sz="3600" b="1" i="1">
                              <a:latin typeface="Cambria Math"/>
                            </a:rPr>
                            <m:t>𝒗</m:t>
                          </m:r>
                        </m:e>
                        <m:sup>
                          <m:r>
                            <a:rPr lang="en-US" sz="3600" b="1" i="1">
                              <a:latin typeface="Cambria Math"/>
                            </a:rPr>
                            <m:t>′</m:t>
                          </m:r>
                        </m:sup>
                      </m:sSup>
                      <m:r>
                        <a:rPr lang="en-US" sz="3600" b="1" i="1">
                          <a:latin typeface="Cambria Math"/>
                          <a:ea typeface="Cambria Math"/>
                        </a:rPr>
                        <m:t>=</m:t>
                      </m:r>
                      <m:r>
                        <a:rPr lang="en-US" sz="3600" b="1" i="1">
                          <a:latin typeface="Cambria Math"/>
                          <a:ea typeface="Cambria Math"/>
                        </a:rPr>
                        <m:t>𝒂𝒗</m:t>
                      </m:r>
                      <m:sSup>
                        <m:sSupPr>
                          <m:ctrlPr>
                            <a:rPr lang="en-US" sz="3600" i="1">
                              <a:solidFill>
                                <a:prstClr val="black"/>
                              </a:solidFill>
                              <a:latin typeface="Cambria Math"/>
                            </a:rPr>
                          </m:ctrlPr>
                        </m:sSupPr>
                        <m:e>
                          <m:r>
                            <a:rPr lang="en-US" sz="3600" b="1" i="1">
                              <a:solidFill>
                                <a:prstClr val="black"/>
                              </a:solidFill>
                              <a:latin typeface="Cambria Math"/>
                            </a:rPr>
                            <m:t>𝒂</m:t>
                          </m:r>
                        </m:e>
                        <m:sup>
                          <m:r>
                            <a:rPr lang="en-US" sz="3600" i="1">
                              <a:solidFill>
                                <a:prstClr val="black"/>
                              </a:solidFill>
                              <a:latin typeface="Cambria Math"/>
                            </a:rPr>
                            <m:t>−1</m:t>
                          </m:r>
                        </m:sup>
                      </m:sSup>
                    </m:oMath>
                  </m:oMathPara>
                </a14:m>
                <a:endParaRPr lang="en-US" sz="3600" dirty="0"/>
              </a:p>
            </p:txBody>
          </p:sp>
        </mc:Choice>
        <mc:Fallback xmlns="">
          <p:sp>
            <p:nvSpPr>
              <p:cNvPr id="36" name="Téglalap 35"/>
              <p:cNvSpPr>
                <a:spLocks noRot="1" noChangeAspect="1" noMove="1" noResize="1" noEditPoints="1" noAdjustHandles="1" noChangeArrowheads="1" noChangeShapeType="1" noTextEdit="1"/>
              </p:cNvSpPr>
              <p:nvPr/>
            </p:nvSpPr>
            <p:spPr>
              <a:xfrm>
                <a:off x="4799856" y="5589509"/>
                <a:ext cx="2629118" cy="646331"/>
              </a:xfrm>
              <a:prstGeom prst="rect">
                <a:avLst/>
              </a:prstGeom>
              <a:blipFill>
                <a:blip r:embed="rId8"/>
                <a:stretch>
                  <a:fillRect/>
                </a:stretch>
              </a:blipFill>
              <a:ln>
                <a:solidFill>
                  <a:schemeClr val="tx1"/>
                </a:solidFill>
              </a:ln>
            </p:spPr>
            <p:txBody>
              <a:bodyPr/>
              <a:lstStyle/>
              <a:p>
                <a:r>
                  <a:rPr lang="hu-HU">
                    <a:noFill/>
                  </a:rPr>
                  <a:t> </a:t>
                </a:r>
              </a:p>
            </p:txBody>
          </p:sp>
        </mc:Fallback>
      </mc:AlternateContent>
    </p:spTree>
    <p:extLst>
      <p:ext uri="{BB962C8B-B14F-4D97-AF65-F5344CB8AC3E}">
        <p14:creationId xmlns:p14="http://schemas.microsoft.com/office/powerpoint/2010/main" val="2660339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55540" y="182959"/>
            <a:ext cx="8229600" cy="1143000"/>
          </a:xfrm>
        </p:spPr>
        <p:txBody>
          <a:bodyPr/>
          <a:lstStyle/>
          <a:p>
            <a:r>
              <a:rPr lang="en-US" dirty="0" err="1" smtClean="0">
                <a:solidFill>
                  <a:srgbClr val="FF0000"/>
                </a:solidFill>
              </a:rPr>
              <a:t>Forgat</a:t>
            </a:r>
            <a:r>
              <a:rPr lang="hu-HU" dirty="0" smtClean="0">
                <a:solidFill>
                  <a:srgbClr val="FF0000"/>
                </a:solidFill>
              </a:rPr>
              <a:t>ás </a:t>
            </a:r>
            <a:r>
              <a:rPr lang="en-US" dirty="0" smtClean="0">
                <a:solidFill>
                  <a:srgbClr val="FF0000"/>
                </a:solidFill>
              </a:rPr>
              <a:t>= 2 t</a:t>
            </a:r>
            <a:r>
              <a:rPr lang="hu-HU" dirty="0" err="1" smtClean="0">
                <a:solidFill>
                  <a:srgbClr val="FF0000"/>
                </a:solidFill>
              </a:rPr>
              <a:t>ükrözés</a:t>
            </a:r>
            <a:endParaRPr lang="en-US" dirty="0">
              <a:solidFill>
                <a:srgbClr val="FF0000"/>
              </a:solidFill>
            </a:endParaRPr>
          </a:p>
        </p:txBody>
      </p:sp>
      <p:cxnSp>
        <p:nvCxnSpPr>
          <p:cNvPr id="5" name="Egyenes összekötő nyíllal 4"/>
          <p:cNvCxnSpPr/>
          <p:nvPr/>
        </p:nvCxnSpPr>
        <p:spPr>
          <a:xfrm flipV="1">
            <a:off x="2765175" y="2495030"/>
            <a:ext cx="3106049" cy="12322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églalap 5"/>
              <p:cNvSpPr/>
              <p:nvPr/>
            </p:nvSpPr>
            <p:spPr>
              <a:xfrm>
                <a:off x="4343012" y="3830352"/>
                <a:ext cx="48923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rPr>
                        <m:t>𝒗</m:t>
                      </m:r>
                    </m:oMath>
                  </m:oMathPara>
                </a14:m>
                <a:endParaRPr lang="en-US" sz="2800" dirty="0"/>
              </a:p>
            </p:txBody>
          </p:sp>
        </mc:Choice>
        <mc:Fallback xmlns="">
          <p:sp>
            <p:nvSpPr>
              <p:cNvPr id="6" name="Téglalap 5"/>
              <p:cNvSpPr>
                <a:spLocks noRot="1" noChangeAspect="1" noMove="1" noResize="1" noEditPoints="1" noAdjustHandles="1" noChangeArrowheads="1" noChangeShapeType="1" noTextEdit="1"/>
              </p:cNvSpPr>
              <p:nvPr/>
            </p:nvSpPr>
            <p:spPr>
              <a:xfrm>
                <a:off x="4343012" y="3830352"/>
                <a:ext cx="489236" cy="523220"/>
              </a:xfrm>
              <a:prstGeom prst="rect">
                <a:avLst/>
              </a:prstGeom>
              <a:blipFill>
                <a:blip r:embed="rId2"/>
                <a:stretch>
                  <a:fillRect/>
                </a:stretch>
              </a:blipFill>
            </p:spPr>
            <p:txBody>
              <a:bodyPr/>
              <a:lstStyle/>
              <a:p>
                <a:r>
                  <a:rPr lang="hu-HU">
                    <a:noFill/>
                  </a:rPr>
                  <a:t> </a:t>
                </a:r>
              </a:p>
            </p:txBody>
          </p:sp>
        </mc:Fallback>
      </mc:AlternateContent>
      <p:cxnSp>
        <p:nvCxnSpPr>
          <p:cNvPr id="9" name="Egyenes összekötő nyíllal 8"/>
          <p:cNvCxnSpPr/>
          <p:nvPr/>
        </p:nvCxnSpPr>
        <p:spPr>
          <a:xfrm flipH="1" flipV="1">
            <a:off x="4246190" y="2132856"/>
            <a:ext cx="704264" cy="17893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p:nvPr/>
        </p:nvCxnSpPr>
        <p:spPr>
          <a:xfrm flipV="1">
            <a:off x="2786924" y="1412776"/>
            <a:ext cx="1093335" cy="23042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p:nvPr/>
        </p:nvCxnSpPr>
        <p:spPr>
          <a:xfrm flipH="1" flipV="1">
            <a:off x="2991286" y="1556792"/>
            <a:ext cx="1254904"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Egyenes összekötő nyíllal 16"/>
          <p:cNvCxnSpPr/>
          <p:nvPr/>
        </p:nvCxnSpPr>
        <p:spPr>
          <a:xfrm flipV="1">
            <a:off x="2774077" y="1556792"/>
            <a:ext cx="237378" cy="217047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0" name="Ellipszis 19"/>
          <p:cNvSpPr/>
          <p:nvPr/>
        </p:nvSpPr>
        <p:spPr>
          <a:xfrm>
            <a:off x="623392" y="1556792"/>
            <a:ext cx="4327062" cy="432048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gyenes összekötő nyíllal 6"/>
          <p:cNvCxnSpPr/>
          <p:nvPr/>
        </p:nvCxnSpPr>
        <p:spPr>
          <a:xfrm>
            <a:off x="2774077" y="3727261"/>
            <a:ext cx="2212362" cy="168263"/>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 name="Egyenes összekötő nyíllal 3"/>
          <p:cNvCxnSpPr/>
          <p:nvPr/>
        </p:nvCxnSpPr>
        <p:spPr>
          <a:xfrm flipV="1">
            <a:off x="2774078" y="2132856"/>
            <a:ext cx="1472113" cy="159440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églalap 31"/>
              <p:cNvSpPr/>
              <p:nvPr/>
            </p:nvSpPr>
            <p:spPr>
              <a:xfrm>
                <a:off x="4318199" y="1671192"/>
                <a:ext cx="53886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1" i="1">
                              <a:latin typeface="Cambria Math"/>
                            </a:rPr>
                          </m:ctrlPr>
                        </m:sSupPr>
                        <m:e>
                          <m:r>
                            <a:rPr lang="en-US" b="1" i="1">
                              <a:latin typeface="Cambria Math"/>
                            </a:rPr>
                            <m:t>𝒗</m:t>
                          </m:r>
                        </m:e>
                        <m:sup>
                          <m:r>
                            <a:rPr lang="en-US" b="1" i="1">
                              <a:latin typeface="Cambria Math"/>
                            </a:rPr>
                            <m:t>′</m:t>
                          </m:r>
                        </m:sup>
                      </m:sSup>
                    </m:oMath>
                  </m:oMathPara>
                </a14:m>
                <a:endParaRPr lang="en-US" dirty="0"/>
              </a:p>
            </p:txBody>
          </p:sp>
        </mc:Choice>
        <mc:Fallback xmlns="">
          <p:sp>
            <p:nvSpPr>
              <p:cNvPr id="32" name="Téglalap 31"/>
              <p:cNvSpPr>
                <a:spLocks noRot="1" noChangeAspect="1" noMove="1" noResize="1" noEditPoints="1" noAdjustHandles="1" noChangeArrowheads="1" noChangeShapeType="1" noTextEdit="1"/>
              </p:cNvSpPr>
              <p:nvPr/>
            </p:nvSpPr>
            <p:spPr>
              <a:xfrm>
                <a:off x="4318199" y="1671192"/>
                <a:ext cx="538865" cy="461665"/>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3" name="Téglalap 32"/>
              <p:cNvSpPr/>
              <p:nvPr/>
            </p:nvSpPr>
            <p:spPr>
              <a:xfrm>
                <a:off x="2310755" y="1613992"/>
                <a:ext cx="61901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1" i="1">
                              <a:latin typeface="Cambria Math"/>
                            </a:rPr>
                          </m:ctrlPr>
                        </m:sSupPr>
                        <m:e>
                          <m:r>
                            <a:rPr lang="en-US" b="1" i="1">
                              <a:latin typeface="Cambria Math"/>
                            </a:rPr>
                            <m:t>𝒗</m:t>
                          </m:r>
                          <m:r>
                            <a:rPr lang="en-US" b="1" i="1">
                              <a:latin typeface="Cambria Math"/>
                            </a:rPr>
                            <m:t>′</m:t>
                          </m:r>
                        </m:e>
                        <m:sup>
                          <m:r>
                            <a:rPr lang="en-US" b="1" i="1">
                              <a:latin typeface="Cambria Math"/>
                            </a:rPr>
                            <m:t>′</m:t>
                          </m:r>
                        </m:sup>
                      </m:sSup>
                    </m:oMath>
                  </m:oMathPara>
                </a14:m>
                <a:endParaRPr lang="en-US" dirty="0"/>
              </a:p>
            </p:txBody>
          </p:sp>
        </mc:Choice>
        <mc:Fallback xmlns="">
          <p:sp>
            <p:nvSpPr>
              <p:cNvPr id="33" name="Téglalap 32"/>
              <p:cNvSpPr>
                <a:spLocks noRot="1" noChangeAspect="1" noMove="1" noResize="1" noEditPoints="1" noAdjustHandles="1" noChangeArrowheads="1" noChangeShapeType="1" noTextEdit="1"/>
              </p:cNvSpPr>
              <p:nvPr/>
            </p:nvSpPr>
            <p:spPr>
              <a:xfrm>
                <a:off x="2310755" y="1613992"/>
                <a:ext cx="619016" cy="461665"/>
              </a:xfrm>
              <a:prstGeom prst="rect">
                <a:avLst/>
              </a:prstGeom>
              <a:blipFill>
                <a:blip r:embed="rId4"/>
                <a:stretch>
                  <a:fillRect b="-1333"/>
                </a:stretch>
              </a:blipFill>
            </p:spPr>
            <p:txBody>
              <a:bodyPr/>
              <a:lstStyle/>
              <a:p>
                <a:r>
                  <a:rPr lang="hu-HU">
                    <a:noFill/>
                  </a:rPr>
                  <a:t> </a:t>
                </a:r>
              </a:p>
            </p:txBody>
          </p:sp>
        </mc:Fallback>
      </mc:AlternateContent>
      <p:sp>
        <p:nvSpPr>
          <p:cNvPr id="34" name="Szabadkézi sokszög 33"/>
          <p:cNvSpPr/>
          <p:nvPr/>
        </p:nvSpPr>
        <p:spPr>
          <a:xfrm>
            <a:off x="3355702" y="2568094"/>
            <a:ext cx="570015" cy="676894"/>
          </a:xfrm>
          <a:custGeom>
            <a:avLst/>
            <a:gdLst>
              <a:gd name="connsiteX0" fmla="*/ 570015 w 570015"/>
              <a:gd name="connsiteY0" fmla="*/ 676894 h 676894"/>
              <a:gd name="connsiteX1" fmla="*/ 391886 w 570015"/>
              <a:gd name="connsiteY1" fmla="*/ 213756 h 676894"/>
              <a:gd name="connsiteX2" fmla="*/ 0 w 570015"/>
              <a:gd name="connsiteY2" fmla="*/ 0 h 676894"/>
              <a:gd name="connsiteX3" fmla="*/ 0 w 570015"/>
              <a:gd name="connsiteY3" fmla="*/ 0 h 676894"/>
            </a:gdLst>
            <a:ahLst/>
            <a:cxnLst>
              <a:cxn ang="0">
                <a:pos x="connsiteX0" y="connsiteY0"/>
              </a:cxn>
              <a:cxn ang="0">
                <a:pos x="connsiteX1" y="connsiteY1"/>
              </a:cxn>
              <a:cxn ang="0">
                <a:pos x="connsiteX2" y="connsiteY2"/>
              </a:cxn>
              <a:cxn ang="0">
                <a:pos x="connsiteX3" y="connsiteY3"/>
              </a:cxn>
            </a:cxnLst>
            <a:rect l="l" t="t" r="r" b="b"/>
            <a:pathLst>
              <a:path w="570015" h="676894">
                <a:moveTo>
                  <a:pt x="570015" y="676894"/>
                </a:moveTo>
                <a:cubicBezTo>
                  <a:pt x="528451" y="501733"/>
                  <a:pt x="486888" y="326572"/>
                  <a:pt x="391886" y="213756"/>
                </a:cubicBezTo>
                <a:cubicBezTo>
                  <a:pt x="296883" y="100940"/>
                  <a:pt x="0" y="0"/>
                  <a:pt x="0" y="0"/>
                </a:cubicBezTo>
                <a:lnTo>
                  <a:pt x="0" y="0"/>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zabadkézi sokszög 34"/>
          <p:cNvSpPr/>
          <p:nvPr/>
        </p:nvSpPr>
        <p:spPr>
          <a:xfrm>
            <a:off x="2918561" y="2726197"/>
            <a:ext cx="792423" cy="1085194"/>
          </a:xfrm>
          <a:custGeom>
            <a:avLst/>
            <a:gdLst>
              <a:gd name="connsiteX0" fmla="*/ 570015 w 570015"/>
              <a:gd name="connsiteY0" fmla="*/ 676894 h 676894"/>
              <a:gd name="connsiteX1" fmla="*/ 391886 w 570015"/>
              <a:gd name="connsiteY1" fmla="*/ 213756 h 676894"/>
              <a:gd name="connsiteX2" fmla="*/ 0 w 570015"/>
              <a:gd name="connsiteY2" fmla="*/ 0 h 676894"/>
              <a:gd name="connsiteX3" fmla="*/ 0 w 570015"/>
              <a:gd name="connsiteY3" fmla="*/ 0 h 676894"/>
            </a:gdLst>
            <a:ahLst/>
            <a:cxnLst>
              <a:cxn ang="0">
                <a:pos x="connsiteX0" y="connsiteY0"/>
              </a:cxn>
              <a:cxn ang="0">
                <a:pos x="connsiteX1" y="connsiteY1"/>
              </a:cxn>
              <a:cxn ang="0">
                <a:pos x="connsiteX2" y="connsiteY2"/>
              </a:cxn>
              <a:cxn ang="0">
                <a:pos x="connsiteX3" y="connsiteY3"/>
              </a:cxn>
            </a:cxnLst>
            <a:rect l="l" t="t" r="r" b="b"/>
            <a:pathLst>
              <a:path w="570015" h="676894">
                <a:moveTo>
                  <a:pt x="570015" y="676894"/>
                </a:moveTo>
                <a:cubicBezTo>
                  <a:pt x="528451" y="501733"/>
                  <a:pt x="486888" y="326572"/>
                  <a:pt x="391886" y="213756"/>
                </a:cubicBezTo>
                <a:cubicBezTo>
                  <a:pt x="296883" y="100940"/>
                  <a:pt x="0" y="0"/>
                  <a:pt x="0" y="0"/>
                </a:cubicBezTo>
                <a:lnTo>
                  <a:pt x="0"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églalap 37"/>
              <p:cNvSpPr/>
              <p:nvPr/>
            </p:nvSpPr>
            <p:spPr>
              <a:xfrm>
                <a:off x="1524001" y="5020725"/>
                <a:ext cx="9000118" cy="1692771"/>
              </a:xfrm>
              <a:prstGeom prst="rect">
                <a:avLst/>
              </a:prstGeom>
              <a:solidFill>
                <a:schemeClr val="bg1"/>
              </a:solidFill>
            </p:spPr>
            <p:txBody>
              <a:bodyPr wrap="square">
                <a:spAutoFit/>
              </a:bodyPr>
              <a:lstStyle/>
              <a:p>
                <a:pPr/>
                <a14:m>
                  <m:oMathPara xmlns:m="http://schemas.openxmlformats.org/officeDocument/2006/math">
                    <m:oMathParaPr>
                      <m:jc m:val="left"/>
                    </m:oMathParaPr>
                    <m:oMath xmlns:m="http://schemas.openxmlformats.org/officeDocument/2006/math">
                      <m:sSup>
                        <m:sSupPr>
                          <m:ctrlPr>
                            <a:rPr lang="en-US" sz="2800" b="1" i="1">
                              <a:latin typeface="Cambria Math"/>
                            </a:rPr>
                          </m:ctrlPr>
                        </m:sSupPr>
                        <m:e>
                          <m:r>
                            <a:rPr lang="en-US" sz="2800" b="1" i="1">
                              <a:latin typeface="Cambria Math"/>
                            </a:rPr>
                            <m:t>  </m:t>
                          </m:r>
                          <m:r>
                            <a:rPr lang="en-US" sz="2800" b="1" i="1">
                              <a:latin typeface="Cambria Math"/>
                            </a:rPr>
                            <m:t>𝒗</m:t>
                          </m:r>
                        </m:e>
                        <m:sup>
                          <m:r>
                            <a:rPr lang="en-US" sz="2800" b="1" i="1">
                              <a:latin typeface="Cambria Math"/>
                            </a:rPr>
                            <m:t>′′</m:t>
                          </m:r>
                        </m:sup>
                      </m:sSup>
                      <m:r>
                        <a:rPr lang="en-US" sz="2800">
                          <a:latin typeface="Cambria Math"/>
                        </a:rPr>
                        <m:t>=</m:t>
                      </m:r>
                      <m:sSub>
                        <m:sSubPr>
                          <m:ctrlPr>
                            <a:rPr lang="en-US" sz="2800" b="1" i="1">
                              <a:latin typeface="Cambria Math"/>
                            </a:rPr>
                          </m:ctrlPr>
                        </m:sSubPr>
                        <m:e>
                          <m:r>
                            <a:rPr lang="en-US" sz="2800" b="1" i="1">
                              <a:latin typeface="Cambria Math"/>
                            </a:rPr>
                            <m:t>𝒂</m:t>
                          </m:r>
                        </m:e>
                        <m:sub>
                          <m:r>
                            <a:rPr lang="en-US" sz="2800" i="1">
                              <a:latin typeface="Cambria Math"/>
                              <a:ea typeface="Cambria Math"/>
                            </a:rPr>
                            <m:t>2</m:t>
                          </m:r>
                        </m:sub>
                      </m:sSub>
                      <m:sSup>
                        <m:sSupPr>
                          <m:ctrlPr>
                            <a:rPr lang="en-US" sz="2800" b="1" i="1">
                              <a:latin typeface="Cambria Math"/>
                            </a:rPr>
                          </m:ctrlPr>
                        </m:sSupPr>
                        <m:e>
                          <m:r>
                            <a:rPr lang="en-US" sz="2800" b="1" i="1">
                              <a:latin typeface="Cambria Math"/>
                            </a:rPr>
                            <m:t>𝒗</m:t>
                          </m:r>
                        </m:e>
                        <m:sup>
                          <m:r>
                            <a:rPr lang="en-US" sz="2800" b="1" i="1">
                              <a:latin typeface="Cambria Math"/>
                            </a:rPr>
                            <m:t>′</m:t>
                          </m:r>
                        </m:sup>
                      </m:sSup>
                      <m:sSup>
                        <m:sSupPr>
                          <m:ctrlPr>
                            <a:rPr lang="en-US" sz="2800" i="1">
                              <a:solidFill>
                                <a:prstClr val="black"/>
                              </a:solidFill>
                              <a:latin typeface="Cambria Math"/>
                            </a:rPr>
                          </m:ctrlPr>
                        </m:sSupPr>
                        <m:e>
                          <m:sSub>
                            <m:sSubPr>
                              <m:ctrlPr>
                                <a:rPr lang="en-US" sz="2800" b="1" i="1">
                                  <a:latin typeface="Cambria Math"/>
                                </a:rPr>
                              </m:ctrlPr>
                            </m:sSubPr>
                            <m:e>
                              <m:r>
                                <a:rPr lang="en-US" sz="2800" b="1" i="1">
                                  <a:latin typeface="Cambria Math"/>
                                </a:rPr>
                                <m:t>𝒂</m:t>
                              </m:r>
                            </m:e>
                            <m:sub>
                              <m:r>
                                <a:rPr lang="en-US" sz="2800" i="1">
                                  <a:latin typeface="Cambria Math"/>
                                  <a:ea typeface="Cambria Math"/>
                                </a:rPr>
                                <m:t>2</m:t>
                              </m:r>
                            </m:sub>
                          </m:sSub>
                        </m:e>
                        <m:sup>
                          <m:r>
                            <a:rPr lang="en-US" sz="2800" i="1">
                              <a:solidFill>
                                <a:prstClr val="black"/>
                              </a:solidFill>
                              <a:latin typeface="Cambria Math"/>
                            </a:rPr>
                            <m:t>−1</m:t>
                          </m:r>
                        </m:sup>
                      </m:sSup>
                      <m:r>
                        <a:rPr lang="en-US" sz="2800">
                          <a:solidFill>
                            <a:prstClr val="black"/>
                          </a:solidFill>
                          <a:latin typeface="Cambria Math"/>
                        </a:rPr>
                        <m:t>=</m:t>
                      </m:r>
                      <m:sSub>
                        <m:sSubPr>
                          <m:ctrlPr>
                            <a:rPr lang="en-US" sz="2800" b="1" i="1">
                              <a:latin typeface="Cambria Math"/>
                            </a:rPr>
                          </m:ctrlPr>
                        </m:sSubPr>
                        <m:e>
                          <m:r>
                            <a:rPr lang="en-US" sz="2800" b="1" i="1">
                              <a:latin typeface="Cambria Math"/>
                            </a:rPr>
                            <m:t>𝒂</m:t>
                          </m:r>
                        </m:e>
                        <m:sub>
                          <m:r>
                            <a:rPr lang="en-US" sz="2800" i="1">
                              <a:latin typeface="Cambria Math"/>
                              <a:ea typeface="Cambria Math"/>
                            </a:rPr>
                            <m:t>2</m:t>
                          </m:r>
                        </m:sub>
                      </m:sSub>
                      <m:sSub>
                        <m:sSubPr>
                          <m:ctrlPr>
                            <a:rPr lang="en-US" sz="2800" b="1" i="1">
                              <a:latin typeface="Cambria Math"/>
                            </a:rPr>
                          </m:ctrlPr>
                        </m:sSubPr>
                        <m:e>
                          <m:r>
                            <a:rPr lang="en-US" sz="2800" b="1" i="1">
                              <a:latin typeface="Cambria Math"/>
                            </a:rPr>
                            <m:t>𝒂</m:t>
                          </m:r>
                        </m:e>
                        <m:sub>
                          <m:r>
                            <a:rPr lang="en-US" sz="2800" i="1">
                              <a:latin typeface="Cambria Math"/>
                            </a:rPr>
                            <m:t>1</m:t>
                          </m:r>
                        </m:sub>
                      </m:sSub>
                      <m:sSup>
                        <m:sSupPr>
                          <m:ctrlPr>
                            <a:rPr lang="en-US" sz="2800" b="1" i="1">
                              <a:latin typeface="Cambria Math"/>
                            </a:rPr>
                          </m:ctrlPr>
                        </m:sSupPr>
                        <m:e>
                          <m:r>
                            <a:rPr lang="en-US" sz="2800" b="1" i="1">
                              <a:latin typeface="Cambria Math"/>
                            </a:rPr>
                            <m:t>𝒗</m:t>
                          </m:r>
                        </m:e>
                        <m:sup>
                          <m:r>
                            <a:rPr lang="en-US" sz="2800" b="1" i="1">
                              <a:latin typeface="Cambria Math"/>
                            </a:rPr>
                            <m:t>′</m:t>
                          </m:r>
                        </m:sup>
                      </m:sSup>
                      <m:sSup>
                        <m:sSupPr>
                          <m:ctrlPr>
                            <a:rPr lang="en-US" sz="2800" i="1">
                              <a:solidFill>
                                <a:prstClr val="black"/>
                              </a:solidFill>
                              <a:latin typeface="Cambria Math"/>
                            </a:rPr>
                          </m:ctrlPr>
                        </m:sSupPr>
                        <m:e>
                          <m:sSub>
                            <m:sSubPr>
                              <m:ctrlPr>
                                <a:rPr lang="en-US" sz="2800" b="1" i="1">
                                  <a:latin typeface="Cambria Math"/>
                                </a:rPr>
                              </m:ctrlPr>
                            </m:sSubPr>
                            <m:e>
                              <m:r>
                                <a:rPr lang="en-US" sz="2800" b="1" i="1">
                                  <a:latin typeface="Cambria Math"/>
                                </a:rPr>
                                <m:t>𝒂</m:t>
                              </m:r>
                            </m:e>
                            <m:sub>
                              <m:r>
                                <a:rPr lang="en-US" sz="2800" i="1">
                                  <a:latin typeface="Cambria Math"/>
                                </a:rPr>
                                <m:t>1</m:t>
                              </m:r>
                            </m:sub>
                          </m:sSub>
                        </m:e>
                        <m:sup>
                          <m:r>
                            <a:rPr lang="en-US" sz="2800" i="1">
                              <a:solidFill>
                                <a:prstClr val="black"/>
                              </a:solidFill>
                              <a:latin typeface="Cambria Math"/>
                            </a:rPr>
                            <m:t>−1</m:t>
                          </m:r>
                        </m:sup>
                      </m:sSup>
                      <m:sSup>
                        <m:sSupPr>
                          <m:ctrlPr>
                            <a:rPr lang="en-US" sz="2800" i="1">
                              <a:solidFill>
                                <a:prstClr val="black"/>
                              </a:solidFill>
                              <a:latin typeface="Cambria Math"/>
                            </a:rPr>
                          </m:ctrlPr>
                        </m:sSupPr>
                        <m:e>
                          <m:sSub>
                            <m:sSubPr>
                              <m:ctrlPr>
                                <a:rPr lang="en-US" sz="2800" b="1" i="1">
                                  <a:latin typeface="Cambria Math"/>
                                </a:rPr>
                              </m:ctrlPr>
                            </m:sSubPr>
                            <m:e>
                              <m:r>
                                <a:rPr lang="en-US" sz="2800" b="1" i="1">
                                  <a:latin typeface="Cambria Math"/>
                                </a:rPr>
                                <m:t>𝒂</m:t>
                              </m:r>
                            </m:e>
                            <m:sub>
                              <m:r>
                                <a:rPr lang="en-US" sz="2800" i="1">
                                  <a:latin typeface="Cambria Math"/>
                                  <a:ea typeface="Cambria Math"/>
                                </a:rPr>
                                <m:t>2</m:t>
                              </m:r>
                            </m:sub>
                          </m:sSub>
                        </m:e>
                        <m:sup>
                          <m:r>
                            <a:rPr lang="en-US" sz="2800" i="1">
                              <a:solidFill>
                                <a:prstClr val="black"/>
                              </a:solidFill>
                              <a:latin typeface="Cambria Math"/>
                            </a:rPr>
                            <m:t>−1</m:t>
                          </m:r>
                        </m:sup>
                      </m:sSup>
                      <m:r>
                        <a:rPr lang="en-US" sz="2800">
                          <a:solidFill>
                            <a:prstClr val="black"/>
                          </a:solidFill>
                          <a:latin typeface="Cambria Math"/>
                        </a:rPr>
                        <m:t>=</m:t>
                      </m:r>
                      <m:sSub>
                        <m:sSubPr>
                          <m:ctrlPr>
                            <a:rPr lang="en-US" sz="2800" b="1" i="1">
                              <a:latin typeface="Cambria Math"/>
                            </a:rPr>
                          </m:ctrlPr>
                        </m:sSubPr>
                        <m:e>
                          <m:r>
                            <a:rPr lang="en-US" sz="2800" b="1" i="1">
                              <a:latin typeface="Cambria Math"/>
                            </a:rPr>
                            <m:t>(</m:t>
                          </m:r>
                          <m:r>
                            <a:rPr lang="en-US" sz="2800" b="1" i="1">
                              <a:latin typeface="Cambria Math"/>
                            </a:rPr>
                            <m:t>𝒂</m:t>
                          </m:r>
                        </m:e>
                        <m:sub>
                          <m:r>
                            <a:rPr lang="en-US" sz="2800" i="1">
                              <a:latin typeface="Cambria Math"/>
                              <a:ea typeface="Cambria Math"/>
                            </a:rPr>
                            <m:t>2</m:t>
                          </m:r>
                        </m:sub>
                      </m:sSub>
                      <m:sSub>
                        <m:sSubPr>
                          <m:ctrlPr>
                            <a:rPr lang="en-US" sz="2800" b="1" i="1">
                              <a:latin typeface="Cambria Math"/>
                            </a:rPr>
                          </m:ctrlPr>
                        </m:sSubPr>
                        <m:e>
                          <m:r>
                            <a:rPr lang="en-US" sz="2800" b="1" i="1">
                              <a:latin typeface="Cambria Math"/>
                            </a:rPr>
                            <m:t>𝒂</m:t>
                          </m:r>
                        </m:e>
                        <m:sub>
                          <m:r>
                            <a:rPr lang="en-US" sz="2800" i="1">
                              <a:latin typeface="Cambria Math"/>
                            </a:rPr>
                            <m:t>1</m:t>
                          </m:r>
                        </m:sub>
                      </m:sSub>
                      <m:r>
                        <a:rPr lang="en-US" sz="2800" b="1" i="1">
                          <a:latin typeface="Cambria Math"/>
                        </a:rPr>
                        <m:t>)</m:t>
                      </m:r>
                      <m:r>
                        <a:rPr lang="en-US" sz="2800" b="1" i="1">
                          <a:latin typeface="Cambria Math"/>
                        </a:rPr>
                        <m:t>𝒗</m:t>
                      </m:r>
                      <m:sSup>
                        <m:sSupPr>
                          <m:ctrlPr>
                            <a:rPr lang="en-US" sz="2800" i="1">
                              <a:solidFill>
                                <a:prstClr val="black"/>
                              </a:solidFill>
                              <a:latin typeface="Cambria Math"/>
                            </a:rPr>
                          </m:ctrlPr>
                        </m:sSupPr>
                        <m:e>
                          <m:r>
                            <a:rPr lang="en-US" sz="2800" i="1">
                              <a:solidFill>
                                <a:prstClr val="black"/>
                              </a:solidFill>
                              <a:latin typeface="Cambria Math"/>
                            </a:rPr>
                            <m:t>(</m:t>
                          </m:r>
                          <m:sSub>
                            <m:sSubPr>
                              <m:ctrlPr>
                                <a:rPr lang="en-US" sz="2800" b="1" i="1">
                                  <a:latin typeface="Cambria Math"/>
                                </a:rPr>
                              </m:ctrlPr>
                            </m:sSubPr>
                            <m:e>
                              <m:r>
                                <a:rPr lang="en-US" sz="2800" b="1" i="1">
                                  <a:latin typeface="Cambria Math"/>
                                </a:rPr>
                                <m:t>𝒂</m:t>
                              </m:r>
                            </m:e>
                            <m:sub>
                              <m:r>
                                <a:rPr lang="en-US" sz="2800" i="1">
                                  <a:latin typeface="Cambria Math"/>
                                </a:rPr>
                                <m:t>2</m:t>
                              </m:r>
                            </m:sub>
                          </m:sSub>
                          <m:sSub>
                            <m:sSubPr>
                              <m:ctrlPr>
                                <a:rPr lang="en-US" sz="2800" b="1" i="1">
                                  <a:latin typeface="Cambria Math"/>
                                </a:rPr>
                              </m:ctrlPr>
                            </m:sSubPr>
                            <m:e>
                              <m:r>
                                <a:rPr lang="en-US" sz="2800" b="1" i="1">
                                  <a:latin typeface="Cambria Math"/>
                                </a:rPr>
                                <m:t>𝒂</m:t>
                              </m:r>
                            </m:e>
                            <m:sub>
                              <m:r>
                                <a:rPr lang="en-US" sz="2800" i="1">
                                  <a:latin typeface="Cambria Math"/>
                                  <a:ea typeface="Cambria Math"/>
                                </a:rPr>
                                <m:t>1</m:t>
                              </m:r>
                            </m:sub>
                          </m:sSub>
                          <m:r>
                            <a:rPr lang="en-US" sz="2800" b="1" i="1">
                              <a:latin typeface="Cambria Math"/>
                            </a:rPr>
                            <m:t>)</m:t>
                          </m:r>
                        </m:e>
                        <m:sup>
                          <m:r>
                            <a:rPr lang="en-US" sz="2800" i="1">
                              <a:solidFill>
                                <a:prstClr val="black"/>
                              </a:solidFill>
                              <a:latin typeface="Cambria Math"/>
                            </a:rPr>
                            <m:t>−1</m:t>
                          </m:r>
                        </m:sup>
                      </m:sSup>
                    </m:oMath>
                  </m:oMathPara>
                </a14:m>
                <a:endParaRPr lang="en-US" dirty="0"/>
              </a:p>
              <a:p>
                <a:endParaRPr lang="en-US" i="1" dirty="0">
                  <a:latin typeface="Cambria Math"/>
                </a:endParaRPr>
              </a:p>
              <a:p>
                <a:r>
                  <a:rPr lang="en-US" sz="2800" b="1" dirty="0"/>
                  <a:t>  </a:t>
                </a:r>
                <a14:m>
                  <m:oMath xmlns:m="http://schemas.openxmlformats.org/officeDocument/2006/math">
                    <m:sSup>
                      <m:sSupPr>
                        <m:ctrlPr>
                          <a:rPr lang="en-US" sz="2800" b="1" i="1">
                            <a:latin typeface="Cambria Math"/>
                          </a:rPr>
                        </m:ctrlPr>
                      </m:sSupPr>
                      <m:e>
                        <m:r>
                          <a:rPr lang="en-US" sz="2800" b="1" i="1">
                            <a:latin typeface="Cambria Math"/>
                          </a:rPr>
                          <m:t>𝒗</m:t>
                        </m:r>
                      </m:e>
                      <m:sup>
                        <m:r>
                          <a:rPr lang="en-US" sz="2800" b="1" i="1">
                            <a:latin typeface="Cambria Math"/>
                          </a:rPr>
                          <m:t>′′</m:t>
                        </m:r>
                      </m:sup>
                    </m:sSup>
                    <m:r>
                      <a:rPr lang="en-US" sz="2800">
                        <a:latin typeface="Cambria Math"/>
                      </a:rPr>
                      <m:t>=</m:t>
                    </m:r>
                    <m:r>
                      <a:rPr lang="en-US" sz="2800" b="1" i="1">
                        <a:latin typeface="Cambria Math"/>
                      </a:rPr>
                      <m:t>𝑹𝒗</m:t>
                    </m:r>
                    <m:sSup>
                      <m:sSupPr>
                        <m:ctrlPr>
                          <a:rPr lang="en-US" sz="2800" i="1">
                            <a:solidFill>
                              <a:prstClr val="black"/>
                            </a:solidFill>
                            <a:latin typeface="Cambria Math"/>
                          </a:rPr>
                        </m:ctrlPr>
                      </m:sSupPr>
                      <m:e>
                        <m:r>
                          <a:rPr lang="en-US" sz="2800" b="1" i="1">
                            <a:latin typeface="Cambria Math"/>
                          </a:rPr>
                          <m:t>𝑹</m:t>
                        </m:r>
                      </m:e>
                      <m:sup>
                        <m:r>
                          <a:rPr lang="en-US" sz="2800" i="1">
                            <a:solidFill>
                              <a:prstClr val="black"/>
                            </a:solidFill>
                            <a:latin typeface="Cambria Math"/>
                          </a:rPr>
                          <m:t>−1</m:t>
                        </m:r>
                      </m:sup>
                    </m:sSup>
                    <m:r>
                      <a:rPr lang="en-US" sz="2800" b="1" i="1">
                        <a:latin typeface="Cambria Math"/>
                        <a:ea typeface="Cambria Math"/>
                      </a:rPr>
                      <m:t>=</m:t>
                    </m:r>
                    <m:r>
                      <a:rPr lang="en-US" sz="2800" b="1" i="1">
                        <a:latin typeface="Cambria Math"/>
                      </a:rPr>
                      <m:t>(</m:t>
                    </m:r>
                    <m:r>
                      <m:rPr>
                        <m:sty m:val="p"/>
                      </m:rPr>
                      <a:rPr lang="en-US" sz="2800">
                        <a:latin typeface="Cambria Math"/>
                      </a:rPr>
                      <m:t>cos</m:t>
                    </m:r>
                    <m:d>
                      <m:dPr>
                        <m:ctrlPr>
                          <a:rPr lang="en-US" sz="2800" b="1" i="1">
                            <a:latin typeface="Cambria Math"/>
                          </a:rPr>
                        </m:ctrlPr>
                      </m:dPr>
                      <m:e>
                        <m:r>
                          <a:rPr lang="en-US" sz="2800" i="1">
                            <a:latin typeface="Cambria Math"/>
                            <a:ea typeface="Cambria Math"/>
                          </a:rPr>
                          <m:t>𝜑</m:t>
                        </m:r>
                      </m:e>
                    </m:d>
                    <m:r>
                      <a:rPr lang="en-US" sz="2800" i="1">
                        <a:latin typeface="Cambria Math"/>
                        <a:ea typeface="Cambria Math"/>
                      </a:rPr>
                      <m:t>−</m:t>
                    </m:r>
                    <m:r>
                      <m:rPr>
                        <m:sty m:val="p"/>
                      </m:rPr>
                      <a:rPr lang="en-US" sz="2800">
                        <a:latin typeface="Cambria Math"/>
                        <a:ea typeface="Cambria Math"/>
                      </a:rPr>
                      <m:t>sin</m:t>
                    </m:r>
                    <m:d>
                      <m:dPr>
                        <m:ctrlPr>
                          <a:rPr lang="en-US" sz="2800" b="1" i="1">
                            <a:latin typeface="Cambria Math"/>
                          </a:rPr>
                        </m:ctrlPr>
                      </m:dPr>
                      <m:e>
                        <m:r>
                          <a:rPr lang="en-US" sz="2800" i="1">
                            <a:latin typeface="Cambria Math"/>
                            <a:ea typeface="Cambria Math"/>
                          </a:rPr>
                          <m:t>𝜑</m:t>
                        </m:r>
                      </m:e>
                    </m:d>
                    <m:r>
                      <a:rPr lang="en-US" sz="2800" b="1" i="1">
                        <a:latin typeface="Cambria Math"/>
                        <a:ea typeface="Cambria Math"/>
                      </a:rPr>
                      <m:t>𝑰</m:t>
                    </m:r>
                    <m:r>
                      <a:rPr lang="en-US" sz="2800" b="1" i="1">
                        <a:latin typeface="Cambria Math"/>
                        <a:ea typeface="Cambria Math"/>
                      </a:rPr>
                      <m:t>)</m:t>
                    </m:r>
                    <m:r>
                      <a:rPr lang="en-US" sz="2800" b="1" i="1">
                        <a:latin typeface="Cambria Math"/>
                      </a:rPr>
                      <m:t>𝒗</m:t>
                    </m:r>
                    <m:r>
                      <a:rPr lang="en-US" sz="2800" b="1" i="1">
                        <a:latin typeface="Cambria Math"/>
                      </a:rPr>
                      <m:t>(</m:t>
                    </m:r>
                    <m:r>
                      <m:rPr>
                        <m:sty m:val="p"/>
                      </m:rPr>
                      <a:rPr lang="en-US" sz="2800">
                        <a:latin typeface="Cambria Math"/>
                      </a:rPr>
                      <m:t>cos</m:t>
                    </m:r>
                    <m:d>
                      <m:dPr>
                        <m:ctrlPr>
                          <a:rPr lang="en-US" sz="2800" b="1" i="1">
                            <a:latin typeface="Cambria Math"/>
                          </a:rPr>
                        </m:ctrlPr>
                      </m:dPr>
                      <m:e>
                        <m:r>
                          <a:rPr lang="en-US" sz="2800" i="1">
                            <a:latin typeface="Cambria Math"/>
                            <a:ea typeface="Cambria Math"/>
                          </a:rPr>
                          <m:t>𝜑</m:t>
                        </m:r>
                      </m:e>
                    </m:d>
                    <m:r>
                      <a:rPr lang="en-US" sz="2800" i="1">
                        <a:latin typeface="Cambria Math"/>
                        <a:ea typeface="Cambria Math"/>
                      </a:rPr>
                      <m:t>+</m:t>
                    </m:r>
                    <m:r>
                      <m:rPr>
                        <m:sty m:val="p"/>
                      </m:rPr>
                      <a:rPr lang="en-US" sz="2800">
                        <a:latin typeface="Cambria Math"/>
                        <a:ea typeface="Cambria Math"/>
                      </a:rPr>
                      <m:t>sin</m:t>
                    </m:r>
                    <m:d>
                      <m:dPr>
                        <m:ctrlPr>
                          <a:rPr lang="en-US" sz="2800" b="1" i="1">
                            <a:latin typeface="Cambria Math"/>
                          </a:rPr>
                        </m:ctrlPr>
                      </m:dPr>
                      <m:e>
                        <m:r>
                          <a:rPr lang="en-US" sz="2800" i="1">
                            <a:latin typeface="Cambria Math"/>
                            <a:ea typeface="Cambria Math"/>
                          </a:rPr>
                          <m:t>𝜑</m:t>
                        </m:r>
                      </m:e>
                    </m:d>
                    <m:r>
                      <a:rPr lang="en-US" sz="2800" b="1" i="1">
                        <a:latin typeface="Cambria Math"/>
                        <a:ea typeface="Cambria Math"/>
                      </a:rPr>
                      <m:t>𝑰</m:t>
                    </m:r>
                    <m:r>
                      <a:rPr lang="en-US" sz="2800" b="1" i="1">
                        <a:latin typeface="Cambria Math"/>
                        <a:ea typeface="Cambria Math"/>
                      </a:rPr>
                      <m:t>)</m:t>
                    </m:r>
                  </m:oMath>
                </a14:m>
                <a:endParaRPr lang="en-US" sz="2800" b="1" i="1" dirty="0"/>
              </a:p>
              <a:p>
                <a:endParaRPr lang="en-US" dirty="0"/>
              </a:p>
            </p:txBody>
          </p:sp>
        </mc:Choice>
        <mc:Fallback xmlns="">
          <p:sp>
            <p:nvSpPr>
              <p:cNvPr id="38" name="Téglalap 37"/>
              <p:cNvSpPr>
                <a:spLocks noRot="1" noChangeAspect="1" noMove="1" noResize="1" noEditPoints="1" noAdjustHandles="1" noChangeArrowheads="1" noChangeShapeType="1" noTextEdit="1"/>
              </p:cNvSpPr>
              <p:nvPr/>
            </p:nvSpPr>
            <p:spPr>
              <a:xfrm>
                <a:off x="1524001" y="5020725"/>
                <a:ext cx="9000118" cy="1692771"/>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9" name="Téglalap 38"/>
              <p:cNvSpPr/>
              <p:nvPr/>
            </p:nvSpPr>
            <p:spPr>
              <a:xfrm>
                <a:off x="5853956" y="2260223"/>
                <a:ext cx="59978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𝒂</m:t>
                          </m:r>
                        </m:e>
                        <m:sub>
                          <m:r>
                            <a:rPr lang="en-US" i="1">
                              <a:latin typeface="Cambria Math"/>
                              <a:ea typeface="Cambria Math"/>
                            </a:rPr>
                            <m:t>1</m:t>
                          </m:r>
                        </m:sub>
                      </m:sSub>
                    </m:oMath>
                  </m:oMathPara>
                </a14:m>
                <a:endParaRPr lang="en-US" dirty="0"/>
              </a:p>
            </p:txBody>
          </p:sp>
        </mc:Choice>
        <mc:Fallback xmlns="">
          <p:sp>
            <p:nvSpPr>
              <p:cNvPr id="39" name="Téglalap 38"/>
              <p:cNvSpPr>
                <a:spLocks noRot="1" noChangeAspect="1" noMove="1" noResize="1" noEditPoints="1" noAdjustHandles="1" noChangeArrowheads="1" noChangeShapeType="1" noTextEdit="1"/>
              </p:cNvSpPr>
              <p:nvPr/>
            </p:nvSpPr>
            <p:spPr>
              <a:xfrm>
                <a:off x="5853956" y="2260223"/>
                <a:ext cx="599780" cy="461665"/>
              </a:xfrm>
              <a:prstGeom prst="rect">
                <a:avLst/>
              </a:prstGeom>
              <a:blipFill>
                <a:blip r:embed="rId6"/>
                <a:stretch>
                  <a:fillRect b="-131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 name="Téglalap 39"/>
              <p:cNvSpPr/>
              <p:nvPr/>
            </p:nvSpPr>
            <p:spPr>
              <a:xfrm>
                <a:off x="3925716" y="1181944"/>
                <a:ext cx="59978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𝒂</m:t>
                          </m:r>
                        </m:e>
                        <m:sub>
                          <m:r>
                            <a:rPr lang="en-US" i="1">
                              <a:latin typeface="Cambria Math"/>
                              <a:ea typeface="Cambria Math"/>
                            </a:rPr>
                            <m:t>2</m:t>
                          </m:r>
                        </m:sub>
                      </m:sSub>
                    </m:oMath>
                  </m:oMathPara>
                </a14:m>
                <a:endParaRPr lang="en-US" dirty="0"/>
              </a:p>
            </p:txBody>
          </p:sp>
        </mc:Choice>
        <mc:Fallback xmlns="">
          <p:sp>
            <p:nvSpPr>
              <p:cNvPr id="40" name="Téglalap 39"/>
              <p:cNvSpPr>
                <a:spLocks noRot="1" noChangeAspect="1" noMove="1" noResize="1" noEditPoints="1" noAdjustHandles="1" noChangeArrowheads="1" noChangeShapeType="1" noTextEdit="1"/>
              </p:cNvSpPr>
              <p:nvPr/>
            </p:nvSpPr>
            <p:spPr>
              <a:xfrm>
                <a:off x="3925716" y="1181944"/>
                <a:ext cx="599780" cy="461665"/>
              </a:xfrm>
              <a:prstGeom prst="rect">
                <a:avLst/>
              </a:prstGeom>
              <a:blipFill>
                <a:blip r:embed="rId7"/>
                <a:stretch>
                  <a:fillRect b="-131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 name="Szövegdoboz 40"/>
              <p:cNvSpPr txBox="1"/>
              <p:nvPr/>
            </p:nvSpPr>
            <p:spPr>
              <a:xfrm>
                <a:off x="3746988" y="2611702"/>
                <a:ext cx="47660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𝜑</m:t>
                      </m:r>
                    </m:oMath>
                  </m:oMathPara>
                </a14:m>
                <a:endParaRPr lang="en-US" dirty="0"/>
              </a:p>
            </p:txBody>
          </p:sp>
        </mc:Choice>
        <mc:Fallback xmlns="">
          <p:sp>
            <p:nvSpPr>
              <p:cNvPr id="41" name="Szövegdoboz 40"/>
              <p:cNvSpPr txBox="1">
                <a:spLocks noRot="1" noChangeAspect="1" noMove="1" noResize="1" noEditPoints="1" noAdjustHandles="1" noChangeArrowheads="1" noChangeShapeType="1" noTextEdit="1"/>
              </p:cNvSpPr>
              <p:nvPr/>
            </p:nvSpPr>
            <p:spPr>
              <a:xfrm>
                <a:off x="3746988" y="2611702"/>
                <a:ext cx="476605" cy="461665"/>
              </a:xfrm>
              <a:prstGeom prst="rect">
                <a:avLst/>
              </a:prstGeom>
              <a:blipFill>
                <a:blip r:embed="rId8"/>
                <a:stretch>
                  <a:fillRect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2" name="Szövegdoboz 41"/>
              <p:cNvSpPr txBox="1"/>
              <p:nvPr/>
            </p:nvSpPr>
            <p:spPr>
              <a:xfrm>
                <a:off x="3568515" y="3338169"/>
                <a:ext cx="64652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2</m:t>
                      </m:r>
                      <m:r>
                        <a:rPr lang="en-US" i="1">
                          <a:latin typeface="Cambria Math"/>
                          <a:ea typeface="Cambria Math"/>
                        </a:rPr>
                        <m:t>𝜑</m:t>
                      </m:r>
                    </m:oMath>
                  </m:oMathPara>
                </a14:m>
                <a:endParaRPr lang="en-US" dirty="0"/>
              </a:p>
            </p:txBody>
          </p:sp>
        </mc:Choice>
        <mc:Fallback xmlns="">
          <p:sp>
            <p:nvSpPr>
              <p:cNvPr id="42" name="Szövegdoboz 41"/>
              <p:cNvSpPr txBox="1">
                <a:spLocks noRot="1" noChangeAspect="1" noMove="1" noResize="1" noEditPoints="1" noAdjustHandles="1" noChangeArrowheads="1" noChangeShapeType="1" noTextEdit="1"/>
              </p:cNvSpPr>
              <p:nvPr/>
            </p:nvSpPr>
            <p:spPr>
              <a:xfrm>
                <a:off x="3568515" y="3338169"/>
                <a:ext cx="646524" cy="461665"/>
              </a:xfrm>
              <a:prstGeom prst="rect">
                <a:avLst/>
              </a:prstGeom>
              <a:blipFill>
                <a:blip r:embed="rId9"/>
                <a:stretch>
                  <a:fillRect l="-943" r="-943" b="-18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3" name="Téglalap 42"/>
              <p:cNvSpPr/>
              <p:nvPr/>
            </p:nvSpPr>
            <p:spPr>
              <a:xfrm>
                <a:off x="5297300" y="3073367"/>
                <a:ext cx="5119181" cy="1384995"/>
              </a:xfrm>
              <a:prstGeom prst="rect">
                <a:avLst/>
              </a:prstGeom>
              <a:ln>
                <a:solidFill>
                  <a:schemeClr val="tx1"/>
                </a:solidFill>
              </a:ln>
            </p:spPr>
            <p:txBody>
              <a:bodyPr wrap="square">
                <a:spAutoFit/>
              </a:bodyPr>
              <a:lstStyle/>
              <a:p>
                <a:pPr/>
                <a14:m>
                  <m:oMathPara xmlns:m="http://schemas.openxmlformats.org/officeDocument/2006/math">
                    <m:oMathParaPr>
                      <m:jc m:val="left"/>
                    </m:oMathParaPr>
                    <m:oMath xmlns:m="http://schemas.openxmlformats.org/officeDocument/2006/math">
                      <m:r>
                        <a:rPr lang="en-US" sz="2800" b="1" i="1">
                          <a:latin typeface="Cambria Math"/>
                        </a:rPr>
                        <m:t>𝑹</m:t>
                      </m:r>
                      <m:r>
                        <a:rPr lang="en-US" sz="2800" b="1" i="1">
                          <a:latin typeface="Cambria Math"/>
                        </a:rPr>
                        <m:t>=</m:t>
                      </m:r>
                      <m:sSub>
                        <m:sSubPr>
                          <m:ctrlPr>
                            <a:rPr lang="en-US" sz="2800" b="1" i="1">
                              <a:latin typeface="Cambria Math"/>
                            </a:rPr>
                          </m:ctrlPr>
                        </m:sSubPr>
                        <m:e>
                          <m:r>
                            <a:rPr lang="en-US" sz="2800" b="1" i="1">
                              <a:latin typeface="Cambria Math"/>
                            </a:rPr>
                            <m:t>𝒂</m:t>
                          </m:r>
                        </m:e>
                        <m:sub>
                          <m:r>
                            <a:rPr lang="en-US" sz="2800" i="1">
                              <a:latin typeface="Cambria Math"/>
                              <a:ea typeface="Cambria Math"/>
                            </a:rPr>
                            <m:t>1</m:t>
                          </m:r>
                        </m:sub>
                      </m:sSub>
                      <m:sSub>
                        <m:sSubPr>
                          <m:ctrlPr>
                            <a:rPr lang="en-US" sz="2800" b="1" i="1">
                              <a:latin typeface="Cambria Math"/>
                            </a:rPr>
                          </m:ctrlPr>
                        </m:sSubPr>
                        <m:e>
                          <m:r>
                            <a:rPr lang="en-US" sz="2800" b="1" i="1">
                              <a:latin typeface="Cambria Math"/>
                            </a:rPr>
                            <m:t>𝒂</m:t>
                          </m:r>
                        </m:e>
                        <m:sub>
                          <m:r>
                            <a:rPr lang="en-US" sz="2800" i="1">
                              <a:latin typeface="Cambria Math"/>
                            </a:rPr>
                            <m:t>2</m:t>
                          </m:r>
                        </m:sub>
                      </m:sSub>
                    </m:oMath>
                  </m:oMathPara>
                </a14:m>
                <a:endParaRPr lang="en-US" sz="2800" b="1" i="1" dirty="0">
                  <a:latin typeface="Cambria Math"/>
                </a:endParaRPr>
              </a:p>
              <a:p>
                <a:r>
                  <a:rPr lang="en-US" sz="2800" b="1" dirty="0">
                    <a:ea typeface="Cambria Math"/>
                  </a:rPr>
                  <a:t>    </a:t>
                </a:r>
                <a14:m>
                  <m:oMath xmlns:m="http://schemas.openxmlformats.org/officeDocument/2006/math">
                    <m:r>
                      <a:rPr lang="en-US" sz="2800" b="1" i="1">
                        <a:latin typeface="Cambria Math"/>
                        <a:ea typeface="Cambria Math"/>
                      </a:rPr>
                      <m:t>=|</m:t>
                    </m:r>
                    <m:sSub>
                      <m:sSubPr>
                        <m:ctrlPr>
                          <a:rPr lang="en-US" sz="2800" b="1" i="1">
                            <a:latin typeface="Cambria Math"/>
                          </a:rPr>
                        </m:ctrlPr>
                      </m:sSubPr>
                      <m:e>
                        <m:r>
                          <a:rPr lang="en-US" sz="2800" b="1" i="1">
                            <a:latin typeface="Cambria Math"/>
                          </a:rPr>
                          <m:t>𝒂</m:t>
                        </m:r>
                      </m:e>
                      <m:sub>
                        <m:r>
                          <a:rPr lang="en-US" sz="2800" i="1">
                            <a:latin typeface="Cambria Math"/>
                          </a:rPr>
                          <m:t>1</m:t>
                        </m:r>
                      </m:sub>
                    </m:sSub>
                    <m:r>
                      <a:rPr lang="en-US" sz="2800" b="1" i="1">
                        <a:latin typeface="Cambria Math"/>
                      </a:rPr>
                      <m:t>|</m:t>
                    </m:r>
                    <m:r>
                      <a:rPr lang="en-US" sz="2800" b="1" i="1">
                        <a:latin typeface="Cambria Math"/>
                        <a:ea typeface="Cambria Math"/>
                      </a:rPr>
                      <m:t>|</m:t>
                    </m:r>
                    <m:sSub>
                      <m:sSubPr>
                        <m:ctrlPr>
                          <a:rPr lang="en-US" sz="2800" b="1" i="1">
                            <a:latin typeface="Cambria Math"/>
                          </a:rPr>
                        </m:ctrlPr>
                      </m:sSubPr>
                      <m:e>
                        <m:r>
                          <a:rPr lang="en-US" sz="2800" b="1" i="1">
                            <a:latin typeface="Cambria Math"/>
                          </a:rPr>
                          <m:t>𝒂</m:t>
                        </m:r>
                      </m:e>
                      <m:sub>
                        <m:r>
                          <a:rPr lang="en-US" sz="2800" i="1">
                            <a:latin typeface="Cambria Math"/>
                          </a:rPr>
                          <m:t>2</m:t>
                        </m:r>
                      </m:sub>
                    </m:sSub>
                    <m:r>
                      <a:rPr lang="en-US" sz="2800" b="1" i="1">
                        <a:latin typeface="Cambria Math"/>
                      </a:rPr>
                      <m:t>|(</m:t>
                    </m:r>
                    <m:r>
                      <m:rPr>
                        <m:sty m:val="p"/>
                      </m:rPr>
                      <a:rPr lang="en-US" sz="2800">
                        <a:latin typeface="Cambria Math"/>
                      </a:rPr>
                      <m:t>cos</m:t>
                    </m:r>
                    <m:d>
                      <m:dPr>
                        <m:ctrlPr>
                          <a:rPr lang="en-US" sz="2800" b="1" i="1">
                            <a:latin typeface="Cambria Math"/>
                          </a:rPr>
                        </m:ctrlPr>
                      </m:dPr>
                      <m:e>
                        <m:r>
                          <a:rPr lang="en-US" sz="2800" i="1">
                            <a:latin typeface="Cambria Math"/>
                            <a:ea typeface="Cambria Math"/>
                          </a:rPr>
                          <m:t>𝜑</m:t>
                        </m:r>
                      </m:e>
                    </m:d>
                    <m:r>
                      <a:rPr lang="en-US" sz="2800" i="1">
                        <a:latin typeface="Cambria Math"/>
                        <a:ea typeface="Cambria Math"/>
                      </a:rPr>
                      <m:t>+</m:t>
                    </m:r>
                    <m:r>
                      <m:rPr>
                        <m:sty m:val="p"/>
                      </m:rPr>
                      <a:rPr lang="en-US" sz="2800">
                        <a:latin typeface="Cambria Math"/>
                        <a:ea typeface="Cambria Math"/>
                      </a:rPr>
                      <m:t>sin</m:t>
                    </m:r>
                    <m:d>
                      <m:dPr>
                        <m:ctrlPr>
                          <a:rPr lang="en-US" sz="2800" b="1" i="1">
                            <a:latin typeface="Cambria Math"/>
                          </a:rPr>
                        </m:ctrlPr>
                      </m:dPr>
                      <m:e>
                        <m:r>
                          <a:rPr lang="en-US" sz="2800" i="1">
                            <a:latin typeface="Cambria Math"/>
                            <a:ea typeface="Cambria Math"/>
                          </a:rPr>
                          <m:t>𝜑</m:t>
                        </m:r>
                      </m:e>
                    </m:d>
                    <m:r>
                      <a:rPr lang="en-US" sz="2800" b="1" i="1">
                        <a:latin typeface="Cambria Math"/>
                        <a:ea typeface="Cambria Math"/>
                      </a:rPr>
                      <m:t>𝑰</m:t>
                    </m:r>
                    <m:r>
                      <a:rPr lang="en-US" sz="2800" b="1" i="1">
                        <a:latin typeface="Cambria Math"/>
                        <a:ea typeface="Cambria Math"/>
                      </a:rPr>
                      <m:t>)</m:t>
                    </m:r>
                  </m:oMath>
                </a14:m>
                <a:endParaRPr lang="en-US" sz="2800" b="1" i="1" dirty="0"/>
              </a:p>
              <a:p>
                <a:r>
                  <a:rPr lang="en-US" sz="2800" b="1" dirty="0"/>
                  <a:t>    </a:t>
                </a:r>
                <a14:m>
                  <m:oMath xmlns:m="http://schemas.openxmlformats.org/officeDocument/2006/math">
                    <m:r>
                      <a:rPr lang="en-US" sz="2800" b="1" i="1">
                        <a:latin typeface="Cambria Math"/>
                      </a:rPr>
                      <m:t>=</m:t>
                    </m:r>
                    <m:r>
                      <a:rPr lang="en-US" sz="2800" b="1" i="1">
                        <a:latin typeface="Cambria Math"/>
                        <a:ea typeface="Cambria Math"/>
                      </a:rPr>
                      <m:t>|</m:t>
                    </m:r>
                    <m:sSub>
                      <m:sSubPr>
                        <m:ctrlPr>
                          <a:rPr lang="en-US" sz="2800" b="1" i="1">
                            <a:latin typeface="Cambria Math"/>
                          </a:rPr>
                        </m:ctrlPr>
                      </m:sSubPr>
                      <m:e>
                        <m:r>
                          <a:rPr lang="en-US" sz="2800" b="1" i="1">
                            <a:latin typeface="Cambria Math"/>
                          </a:rPr>
                          <m:t>𝒂</m:t>
                        </m:r>
                      </m:e>
                      <m:sub>
                        <m:r>
                          <a:rPr lang="en-US" sz="2800" i="1">
                            <a:latin typeface="Cambria Math"/>
                          </a:rPr>
                          <m:t>1</m:t>
                        </m:r>
                      </m:sub>
                    </m:sSub>
                    <m:r>
                      <a:rPr lang="en-US" sz="2800" b="1" i="1">
                        <a:latin typeface="Cambria Math"/>
                      </a:rPr>
                      <m:t>|</m:t>
                    </m:r>
                    <m:r>
                      <a:rPr lang="en-US" sz="2800" b="1" i="1">
                        <a:latin typeface="Cambria Math"/>
                        <a:ea typeface="Cambria Math"/>
                      </a:rPr>
                      <m:t>|</m:t>
                    </m:r>
                    <m:sSub>
                      <m:sSubPr>
                        <m:ctrlPr>
                          <a:rPr lang="en-US" sz="2800" b="1" i="1">
                            <a:latin typeface="Cambria Math"/>
                          </a:rPr>
                        </m:ctrlPr>
                      </m:sSubPr>
                      <m:e>
                        <m:r>
                          <a:rPr lang="en-US" sz="2800" b="1" i="1">
                            <a:latin typeface="Cambria Math"/>
                          </a:rPr>
                          <m:t>𝒂</m:t>
                        </m:r>
                      </m:e>
                      <m:sub>
                        <m:r>
                          <a:rPr lang="en-US" sz="2800" i="1">
                            <a:latin typeface="Cambria Math"/>
                          </a:rPr>
                          <m:t>2</m:t>
                        </m:r>
                      </m:sub>
                    </m:sSub>
                    <m:r>
                      <a:rPr lang="en-US" sz="2800" b="1" i="1">
                        <a:latin typeface="Cambria Math"/>
                      </a:rPr>
                      <m:t>|</m:t>
                    </m:r>
                    <m:r>
                      <m:rPr>
                        <m:sty m:val="p"/>
                      </m:rPr>
                      <a:rPr lang="en-US" sz="2800">
                        <a:latin typeface="Cambria Math"/>
                      </a:rPr>
                      <m:t>exp</m:t>
                    </m:r>
                    <m:d>
                      <m:dPr>
                        <m:ctrlPr>
                          <a:rPr lang="en-US" sz="2800" b="1" i="1">
                            <a:latin typeface="Cambria Math"/>
                          </a:rPr>
                        </m:ctrlPr>
                      </m:dPr>
                      <m:e>
                        <m:r>
                          <a:rPr lang="en-US" sz="2800" i="1">
                            <a:latin typeface="Cambria Math"/>
                            <a:ea typeface="Cambria Math"/>
                          </a:rPr>
                          <m:t>𝜑</m:t>
                        </m:r>
                        <m:r>
                          <a:rPr lang="en-US" sz="2800" b="1" i="1">
                            <a:latin typeface="Cambria Math"/>
                            <a:ea typeface="Cambria Math"/>
                          </a:rPr>
                          <m:t>𝑰</m:t>
                        </m:r>
                      </m:e>
                    </m:d>
                  </m:oMath>
                </a14:m>
                <a:endParaRPr lang="en-US" sz="2800" b="1" i="1" dirty="0"/>
              </a:p>
            </p:txBody>
          </p:sp>
        </mc:Choice>
        <mc:Fallback xmlns="">
          <p:sp>
            <p:nvSpPr>
              <p:cNvPr id="43" name="Téglalap 42"/>
              <p:cNvSpPr>
                <a:spLocks noRot="1" noChangeAspect="1" noMove="1" noResize="1" noEditPoints="1" noAdjustHandles="1" noChangeArrowheads="1" noChangeShapeType="1" noTextEdit="1"/>
              </p:cNvSpPr>
              <p:nvPr/>
            </p:nvSpPr>
            <p:spPr>
              <a:xfrm>
                <a:off x="5297300" y="3073367"/>
                <a:ext cx="5119181" cy="1384995"/>
              </a:xfrm>
              <a:prstGeom prst="rect">
                <a:avLst/>
              </a:prstGeom>
              <a:blipFill>
                <a:blip r:embed="rId10"/>
                <a:stretch>
                  <a:fillRect/>
                </a:stretch>
              </a:blipFill>
              <a:ln>
                <a:solidFill>
                  <a:schemeClr val="tx1"/>
                </a:solidFill>
              </a:ln>
            </p:spPr>
            <p:txBody>
              <a:bodyPr/>
              <a:lstStyle/>
              <a:p>
                <a:r>
                  <a:rPr lang="hu-HU">
                    <a:noFill/>
                  </a:rPr>
                  <a:t> </a:t>
                </a:r>
              </a:p>
            </p:txBody>
          </p:sp>
        </mc:Fallback>
      </mc:AlternateContent>
      <p:sp>
        <p:nvSpPr>
          <p:cNvPr id="44" name="Téglalap 43"/>
          <p:cNvSpPr/>
          <p:nvPr/>
        </p:nvSpPr>
        <p:spPr>
          <a:xfrm>
            <a:off x="1722288" y="5744000"/>
            <a:ext cx="2069457" cy="637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301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Exponentiation</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1981200" y="1600201"/>
                <a:ext cx="8471284" cy="4525963"/>
              </a:xfrm>
            </p:spPr>
            <p:txBody>
              <a:bodyPr/>
              <a:lstStyle/>
              <a:p>
                <a:r>
                  <a:rPr lang="hu-HU" dirty="0" smtClean="0"/>
                  <a:t>A transzformációk szorzással működnek (</a:t>
                </a:r>
                <a:r>
                  <a:rPr lang="hu-HU" dirty="0" err="1" smtClean="0"/>
                  <a:t>multiplikatív</a:t>
                </a:r>
                <a:r>
                  <a:rPr lang="hu-HU" dirty="0" smtClean="0"/>
                  <a:t> csoport): </a:t>
                </a:r>
                <a14:m>
                  <m:oMath xmlns:m="http://schemas.openxmlformats.org/officeDocument/2006/math">
                    <m:sSub>
                      <m:sSubPr>
                        <m:ctrlPr>
                          <a:rPr lang="en-US" b="1" i="1">
                            <a:latin typeface="Cambria Math"/>
                          </a:rPr>
                        </m:ctrlPr>
                      </m:sSubPr>
                      <m:e>
                        <m:r>
                          <a:rPr lang="en-US" b="1" i="1">
                            <a:latin typeface="Cambria Math"/>
                          </a:rPr>
                          <m:t>(</m:t>
                        </m:r>
                        <m:r>
                          <a:rPr lang="hu-HU" b="1" i="1" smtClean="0">
                            <a:latin typeface="Cambria Math"/>
                          </a:rPr>
                          <m:t>𝑹</m:t>
                        </m:r>
                      </m:e>
                      <m:sub>
                        <m:r>
                          <a:rPr lang="en-US" i="1">
                            <a:latin typeface="Cambria Math"/>
                            <a:ea typeface="Cambria Math"/>
                          </a:rPr>
                          <m:t>2</m:t>
                        </m:r>
                      </m:sub>
                    </m:sSub>
                    <m:sSub>
                      <m:sSubPr>
                        <m:ctrlPr>
                          <a:rPr lang="en-US" b="1" i="1">
                            <a:latin typeface="Cambria Math"/>
                          </a:rPr>
                        </m:ctrlPr>
                      </m:sSubPr>
                      <m:e>
                        <m:r>
                          <a:rPr lang="hu-HU" b="1" i="1" smtClean="0">
                            <a:latin typeface="Cambria Math"/>
                          </a:rPr>
                          <m:t>𝑹</m:t>
                        </m:r>
                      </m:e>
                      <m:sub>
                        <m:r>
                          <a:rPr lang="en-US" i="1">
                            <a:latin typeface="Cambria Math"/>
                          </a:rPr>
                          <m:t>1</m:t>
                        </m:r>
                      </m:sub>
                    </m:sSub>
                    <m:r>
                      <a:rPr lang="en-US" b="1" i="1">
                        <a:latin typeface="Cambria Math"/>
                      </a:rPr>
                      <m:t>)</m:t>
                    </m:r>
                    <m:r>
                      <a:rPr lang="en-US" b="1" i="1">
                        <a:latin typeface="Cambria Math"/>
                      </a:rPr>
                      <m:t>𝒗</m:t>
                    </m:r>
                    <m:sSup>
                      <m:sSupPr>
                        <m:ctrlPr>
                          <a:rPr lang="en-US" i="1">
                            <a:solidFill>
                              <a:prstClr val="black"/>
                            </a:solidFill>
                            <a:latin typeface="Cambria Math"/>
                          </a:rPr>
                        </m:ctrlPr>
                      </m:sSupPr>
                      <m:e>
                        <m:r>
                          <a:rPr lang="en-US" i="1">
                            <a:solidFill>
                              <a:prstClr val="black"/>
                            </a:solidFill>
                            <a:latin typeface="Cambria Math"/>
                          </a:rPr>
                          <m:t>(</m:t>
                        </m:r>
                        <m:sSub>
                          <m:sSubPr>
                            <m:ctrlPr>
                              <a:rPr lang="en-US" b="1" i="1">
                                <a:latin typeface="Cambria Math"/>
                              </a:rPr>
                            </m:ctrlPr>
                          </m:sSubPr>
                          <m:e>
                            <m:r>
                              <a:rPr lang="hu-HU" b="1" i="1" smtClean="0">
                                <a:latin typeface="Cambria Math"/>
                              </a:rPr>
                              <m:t>𝑹</m:t>
                            </m:r>
                          </m:e>
                          <m:sub>
                            <m:r>
                              <a:rPr lang="en-US" i="1">
                                <a:latin typeface="Cambria Math"/>
                              </a:rPr>
                              <m:t>2</m:t>
                            </m:r>
                          </m:sub>
                        </m:sSub>
                        <m:sSub>
                          <m:sSubPr>
                            <m:ctrlPr>
                              <a:rPr lang="en-US" b="1" i="1">
                                <a:latin typeface="Cambria Math"/>
                              </a:rPr>
                            </m:ctrlPr>
                          </m:sSubPr>
                          <m:e>
                            <m:r>
                              <a:rPr lang="hu-HU" b="1" i="1" smtClean="0">
                                <a:latin typeface="Cambria Math"/>
                              </a:rPr>
                              <m:t>𝑹</m:t>
                            </m:r>
                          </m:e>
                          <m:sub>
                            <m:r>
                              <a:rPr lang="en-US" i="1">
                                <a:latin typeface="Cambria Math"/>
                                <a:ea typeface="Cambria Math"/>
                              </a:rPr>
                              <m:t>1</m:t>
                            </m:r>
                          </m:sub>
                        </m:sSub>
                        <m:r>
                          <a:rPr lang="en-US" b="1" i="1">
                            <a:latin typeface="Cambria Math"/>
                          </a:rPr>
                          <m:t>)</m:t>
                        </m:r>
                      </m:e>
                      <m:sup>
                        <m:r>
                          <a:rPr lang="en-US" i="1">
                            <a:solidFill>
                              <a:prstClr val="black"/>
                            </a:solidFill>
                            <a:latin typeface="Cambria Math"/>
                          </a:rPr>
                          <m:t>−1</m:t>
                        </m:r>
                      </m:sup>
                    </m:sSup>
                  </m:oMath>
                </a14:m>
                <a:endParaRPr lang="hu-HU" dirty="0" smtClean="0"/>
              </a:p>
              <a:p>
                <a:r>
                  <a:rPr lang="hu-HU" dirty="0" smtClean="0"/>
                  <a:t>Rotor:</a:t>
                </a:r>
                <a:r>
                  <a:rPr lang="en-US" dirty="0" smtClean="0"/>
                  <a:t> </a:t>
                </a:r>
                <a14:m>
                  <m:oMath xmlns:m="http://schemas.openxmlformats.org/officeDocument/2006/math">
                    <m:r>
                      <a:rPr lang="hu-HU" b="1" i="1">
                        <a:latin typeface="Cambria Math"/>
                      </a:rPr>
                      <m:t>𝑹</m:t>
                    </m:r>
                    <m:d>
                      <m:dPr>
                        <m:ctrlPr>
                          <a:rPr lang="hu-HU" b="1" i="1">
                            <a:latin typeface="Cambria Math"/>
                          </a:rPr>
                        </m:ctrlPr>
                      </m:dPr>
                      <m:e>
                        <m:sSub>
                          <m:sSubPr>
                            <m:ctrlPr>
                              <a:rPr lang="en-US" b="1" i="1">
                                <a:latin typeface="Cambria Math"/>
                              </a:rPr>
                            </m:ctrlPr>
                          </m:sSubPr>
                          <m:e>
                            <m:r>
                              <a:rPr lang="hu-HU" i="1">
                                <a:latin typeface="Cambria Math"/>
                                <a:ea typeface="Cambria Math"/>
                              </a:rPr>
                              <m:t>𝜑</m:t>
                            </m:r>
                          </m:e>
                          <m:sub>
                            <m:r>
                              <a:rPr lang="en-US" i="1">
                                <a:latin typeface="Cambria Math"/>
                                <a:ea typeface="Cambria Math"/>
                              </a:rPr>
                              <m:t>2</m:t>
                            </m:r>
                          </m:sub>
                        </m:sSub>
                        <m:r>
                          <a:rPr lang="en-US" b="1" i="1" smtClean="0">
                            <a:latin typeface="Cambria Math"/>
                            <a:ea typeface="Cambria Math"/>
                          </a:rPr>
                          <m:t>+</m:t>
                        </m:r>
                        <m:sSub>
                          <m:sSubPr>
                            <m:ctrlPr>
                              <a:rPr lang="en-US" b="1" i="1">
                                <a:latin typeface="Cambria Math"/>
                              </a:rPr>
                            </m:ctrlPr>
                          </m:sSubPr>
                          <m:e>
                            <m:r>
                              <a:rPr lang="hu-HU" i="1">
                                <a:latin typeface="Cambria Math"/>
                                <a:ea typeface="Cambria Math"/>
                              </a:rPr>
                              <m:t>𝜑</m:t>
                            </m:r>
                          </m:e>
                          <m:sub>
                            <m:r>
                              <a:rPr lang="en-US" b="0" i="1" smtClean="0">
                                <a:latin typeface="Cambria Math"/>
                                <a:ea typeface="Cambria Math"/>
                              </a:rPr>
                              <m:t>1</m:t>
                            </m:r>
                          </m:sub>
                        </m:sSub>
                      </m:e>
                    </m:d>
                    <m:r>
                      <a:rPr lang="en-US" b="1" i="1" smtClean="0">
                        <a:latin typeface="Cambria Math"/>
                        <a:ea typeface="Cambria Math"/>
                      </a:rPr>
                      <m:t>=</m:t>
                    </m:r>
                    <m:r>
                      <a:rPr lang="hu-HU" b="1" i="1">
                        <a:latin typeface="Cambria Math"/>
                      </a:rPr>
                      <m:t>𝑹</m:t>
                    </m:r>
                    <m:d>
                      <m:dPr>
                        <m:ctrlPr>
                          <a:rPr lang="hu-HU" b="1" i="1">
                            <a:latin typeface="Cambria Math"/>
                          </a:rPr>
                        </m:ctrlPr>
                      </m:dPr>
                      <m:e>
                        <m:sSub>
                          <m:sSubPr>
                            <m:ctrlPr>
                              <a:rPr lang="en-US" b="1" i="1">
                                <a:latin typeface="Cambria Math"/>
                              </a:rPr>
                            </m:ctrlPr>
                          </m:sSubPr>
                          <m:e>
                            <m:r>
                              <a:rPr lang="hu-HU" i="1">
                                <a:latin typeface="Cambria Math"/>
                                <a:ea typeface="Cambria Math"/>
                              </a:rPr>
                              <m:t>𝜑</m:t>
                            </m:r>
                          </m:e>
                          <m:sub>
                            <m:r>
                              <a:rPr lang="en-US" i="1">
                                <a:latin typeface="Cambria Math"/>
                                <a:ea typeface="Cambria Math"/>
                              </a:rPr>
                              <m:t>2</m:t>
                            </m:r>
                          </m:sub>
                        </m:sSub>
                        <m:r>
                          <a:rPr lang="en-US" b="1" i="1" smtClean="0">
                            <a:latin typeface="Cambria Math"/>
                            <a:ea typeface="Cambria Math"/>
                          </a:rPr>
                          <m:t>)</m:t>
                        </m:r>
                        <m:sSub>
                          <m:sSubPr>
                            <m:ctrlPr>
                              <a:rPr lang="en-US" b="1" i="1">
                                <a:latin typeface="Cambria Math"/>
                              </a:rPr>
                            </m:ctrlPr>
                          </m:sSubPr>
                          <m:e>
                            <m:r>
                              <a:rPr lang="en-US" b="1" i="1" smtClean="0">
                                <a:latin typeface="Cambria Math"/>
                              </a:rPr>
                              <m:t>𝑹</m:t>
                            </m:r>
                            <m:r>
                              <a:rPr lang="en-US" b="0" i="1" smtClean="0">
                                <a:latin typeface="Cambria Math"/>
                              </a:rPr>
                              <m:t>(</m:t>
                            </m:r>
                            <m:r>
                              <a:rPr lang="hu-HU" i="1">
                                <a:latin typeface="Cambria Math"/>
                                <a:ea typeface="Cambria Math"/>
                              </a:rPr>
                              <m:t>𝜑</m:t>
                            </m:r>
                          </m:e>
                          <m:sub>
                            <m:r>
                              <a:rPr lang="en-US" i="1">
                                <a:latin typeface="Cambria Math"/>
                                <a:ea typeface="Cambria Math"/>
                              </a:rPr>
                              <m:t>2</m:t>
                            </m:r>
                          </m:sub>
                        </m:sSub>
                      </m:e>
                    </m:d>
                  </m:oMath>
                </a14:m>
                <a:endParaRPr lang="hu-HU" dirty="0" smtClean="0"/>
              </a:p>
              <a:p>
                <a:r>
                  <a:rPr lang="hu-HU" dirty="0" smtClean="0"/>
                  <a:t>Hatványfüggvény:</a:t>
                </a:r>
                <a:r>
                  <a:rPr lang="en-US" dirty="0" smtClean="0"/>
                  <a:t> </a:t>
                </a:r>
                <a14:m>
                  <m:oMath xmlns:m="http://schemas.openxmlformats.org/officeDocument/2006/math">
                    <m:r>
                      <a:rPr lang="hu-HU" b="1" i="1">
                        <a:latin typeface="Cambria Math"/>
                      </a:rPr>
                      <m:t>𝑹</m:t>
                    </m:r>
                    <m:d>
                      <m:dPr>
                        <m:ctrlPr>
                          <a:rPr lang="en-US" i="1">
                            <a:latin typeface="Cambria Math"/>
                          </a:rPr>
                        </m:ctrlPr>
                      </m:dPr>
                      <m:e>
                        <m:r>
                          <a:rPr lang="hu-HU" i="1">
                            <a:latin typeface="Cambria Math"/>
                            <a:ea typeface="Cambria Math"/>
                          </a:rPr>
                          <m:t>𝜑</m:t>
                        </m:r>
                      </m:e>
                    </m:d>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𝑎</m:t>
                        </m:r>
                      </m:e>
                      <m:sup>
                        <m:r>
                          <a:rPr lang="hu-HU" i="1">
                            <a:latin typeface="Cambria Math"/>
                            <a:ea typeface="Cambria Math"/>
                          </a:rPr>
                          <m:t>𝜑</m:t>
                        </m:r>
                      </m:sup>
                    </m:sSup>
                    <m:r>
                      <a:rPr lang="en-US" i="1">
                        <a:latin typeface="Cambria Math"/>
                        <a:ea typeface="Cambria Math"/>
                      </a:rPr>
                      <m:t>=</m:t>
                    </m:r>
                    <m:r>
                      <m:rPr>
                        <m:sty m:val="p"/>
                      </m:rPr>
                      <a:rPr lang="en-US">
                        <a:latin typeface="Cambria Math"/>
                        <a:ea typeface="Cambria Math"/>
                      </a:rPr>
                      <m:t>exp</m:t>
                    </m:r>
                    <m:r>
                      <a:rPr lang="en-US" i="1">
                        <a:latin typeface="Cambria Math"/>
                        <a:ea typeface="Cambria Math"/>
                      </a:rPr>
                      <m:t>⁡(</m:t>
                    </m:r>
                    <m:r>
                      <a:rPr lang="en-US" i="1">
                        <a:latin typeface="Cambria Math"/>
                        <a:ea typeface="Cambria Math"/>
                      </a:rPr>
                      <m:t>𝑏</m:t>
                    </m:r>
                    <m:r>
                      <a:rPr lang="hu-HU" i="1">
                        <a:latin typeface="Cambria Math"/>
                        <a:ea typeface="Cambria Math"/>
                      </a:rPr>
                      <m:t>𝜑</m:t>
                    </m:r>
                    <m:r>
                      <a:rPr lang="en-US" i="1">
                        <a:latin typeface="Cambria Math"/>
                        <a:ea typeface="Cambria Math"/>
                      </a:rPr>
                      <m:t>)</m:t>
                    </m:r>
                  </m:oMath>
                </a14:m>
                <a:endParaRPr lang="en-US" dirty="0" smtClean="0"/>
              </a:p>
              <a:p>
                <a:r>
                  <a:rPr lang="en-US" dirty="0" smtClean="0"/>
                  <a:t>Ha </a:t>
                </a:r>
                <a14:m>
                  <m:oMath xmlns:m="http://schemas.openxmlformats.org/officeDocument/2006/math">
                    <m:r>
                      <a:rPr lang="hu-HU" i="1">
                        <a:latin typeface="Cambria Math"/>
                        <a:ea typeface="Cambria Math"/>
                      </a:rPr>
                      <m:t>𝜑</m:t>
                    </m:r>
                    <m:r>
                      <a:rPr lang="en-US" b="0" i="0" smtClean="0">
                        <a:latin typeface="Cambria Math"/>
                        <a:ea typeface="Cambria Math"/>
                      </a:rPr>
                      <m:t>=</m:t>
                    </m:r>
                    <m:r>
                      <m:rPr>
                        <m:sty m:val="p"/>
                      </m:rPr>
                      <a:rPr lang="el-GR" b="0" i="1" smtClean="0">
                        <a:latin typeface="Cambria Math"/>
                        <a:ea typeface="Cambria Math"/>
                      </a:rPr>
                      <m:t>π</m:t>
                    </m:r>
                  </m:oMath>
                </a14:m>
                <a:r>
                  <a:rPr lang="en-US" dirty="0" smtClean="0"/>
                  <a:t>, </a:t>
                </a:r>
                <a:r>
                  <a:rPr lang="en-US" dirty="0" err="1" smtClean="0"/>
                  <a:t>akkor</a:t>
                </a:r>
                <a:r>
                  <a:rPr lang="en-US" dirty="0" smtClean="0"/>
                  <a:t>  </a:t>
                </a:r>
                <a14:m>
                  <m:oMath xmlns:m="http://schemas.openxmlformats.org/officeDocument/2006/math">
                    <m:d>
                      <m:dPr>
                        <m:ctrlPr>
                          <a:rPr lang="en-US" b="0" i="1" smtClean="0">
                            <a:latin typeface="Cambria Math"/>
                          </a:rPr>
                        </m:ctrlPr>
                      </m:dPr>
                      <m:e>
                        <m:r>
                          <a:rPr lang="en-US" b="0" i="0" smtClean="0">
                            <a:latin typeface="Cambria Math"/>
                          </a:rPr>
                          <m:t>−</m:t>
                        </m:r>
                        <m:r>
                          <a:rPr lang="en-US" b="1" i="1" smtClean="0">
                            <a:latin typeface="Cambria Math"/>
                          </a:rPr>
                          <m:t>𝑰</m:t>
                        </m:r>
                      </m:e>
                    </m:d>
                    <m:r>
                      <a:rPr lang="en-US" b="1" i="1">
                        <a:latin typeface="Cambria Math"/>
                      </a:rPr>
                      <m:t>𝒗</m:t>
                    </m:r>
                    <m:r>
                      <a:rPr lang="en-US" b="1" i="1" smtClean="0">
                        <a:solidFill>
                          <a:prstClr val="black"/>
                        </a:solidFill>
                        <a:latin typeface="Cambria Math"/>
                      </a:rPr>
                      <m:t>𝑰</m:t>
                    </m:r>
                  </m:oMath>
                </a14:m>
                <a:r>
                  <a:rPr lang="en-US" dirty="0" smtClean="0"/>
                  <a:t>   </a:t>
                </a:r>
                <a:r>
                  <a:rPr lang="en-US" dirty="0" smtClean="0">
                    <a:sym typeface="Symbol"/>
                  </a:rPr>
                  <a:t> </a:t>
                </a:r>
                <a14:m>
                  <m:oMath xmlns:m="http://schemas.openxmlformats.org/officeDocument/2006/math">
                    <m:r>
                      <a:rPr lang="hu-HU" b="1" i="1">
                        <a:latin typeface="Cambria Math"/>
                      </a:rPr>
                      <m:t>𝑹</m:t>
                    </m:r>
                    <m:d>
                      <m:dPr>
                        <m:ctrlPr>
                          <a:rPr lang="en-US" i="1">
                            <a:latin typeface="Cambria Math"/>
                          </a:rPr>
                        </m:ctrlPr>
                      </m:dPr>
                      <m:e>
                        <m:r>
                          <a:rPr lang="hu-HU" i="1">
                            <a:latin typeface="Cambria Math"/>
                            <a:ea typeface="Cambria Math"/>
                          </a:rPr>
                          <m:t>𝜑</m:t>
                        </m:r>
                      </m:e>
                    </m:d>
                    <m:r>
                      <a:rPr lang="en-US" b="0" i="0" smtClean="0">
                        <a:latin typeface="Cambria Math"/>
                        <a:ea typeface="Cambria Math"/>
                      </a:rPr>
                      <m:t>=</m:t>
                    </m:r>
                    <m:r>
                      <m:rPr>
                        <m:sty m:val="p"/>
                      </m:rPr>
                      <a:rPr lang="en-US">
                        <a:latin typeface="Cambria Math"/>
                        <a:ea typeface="Cambria Math"/>
                      </a:rPr>
                      <m:t>exp</m:t>
                    </m:r>
                    <m:r>
                      <a:rPr lang="en-US" i="1">
                        <a:latin typeface="Cambria Math"/>
                        <a:ea typeface="Cambria Math"/>
                      </a:rPr>
                      <m:t>⁡(</m:t>
                    </m:r>
                    <m:r>
                      <a:rPr lang="en-US" b="1" i="1" smtClean="0">
                        <a:latin typeface="Cambria Math"/>
                        <a:ea typeface="Cambria Math"/>
                      </a:rPr>
                      <m:t>𝑰</m:t>
                    </m:r>
                    <m:r>
                      <a:rPr lang="hu-HU" i="1">
                        <a:latin typeface="Cambria Math"/>
                        <a:ea typeface="Cambria Math"/>
                      </a:rPr>
                      <m:t>𝜑</m:t>
                    </m:r>
                    <m:r>
                      <a:rPr lang="en-US" i="1">
                        <a:latin typeface="Cambria Math"/>
                        <a:ea typeface="Cambria Math"/>
                      </a:rPr>
                      <m:t>)</m:t>
                    </m:r>
                  </m:oMath>
                </a14:m>
                <a:endParaRPr lang="en-US"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1981200" y="1600201"/>
                <a:ext cx="8471284" cy="4525963"/>
              </a:xfrm>
              <a:blipFill>
                <a:blip r:embed="rId2"/>
                <a:stretch>
                  <a:fillRect l="-1655" t="-1752"/>
                </a:stretch>
              </a:blipFill>
            </p:spPr>
            <p:txBody>
              <a:bodyPr/>
              <a:lstStyle/>
              <a:p>
                <a:r>
                  <a:rPr lang="hu-HU">
                    <a:noFill/>
                  </a:rPr>
                  <a:t> </a:t>
                </a:r>
              </a:p>
            </p:txBody>
          </p:sp>
        </mc:Fallback>
      </mc:AlternateContent>
    </p:spTree>
    <p:extLst>
      <p:ext uri="{BB962C8B-B14F-4D97-AF65-F5344CB8AC3E}">
        <p14:creationId xmlns:p14="http://schemas.microsoft.com/office/powerpoint/2010/main" val="4133499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artalom helye 2"/>
              <p:cNvSpPr txBox="1">
                <a:spLocks/>
              </p:cNvSpPr>
              <p:nvPr/>
            </p:nvSpPr>
            <p:spPr>
              <a:xfrm>
                <a:off x="479376" y="1520788"/>
                <a:ext cx="11355052" cy="522058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600"/>
                  </a:spcAft>
                </a:pPr>
                <a:r>
                  <a:rPr lang="hu-HU" sz="4600" dirty="0" smtClean="0"/>
                  <a:t>Skaláris szorzás:</a:t>
                </a:r>
              </a:p>
              <a:p>
                <a:pPr lvl="1" fontAlgn="auto">
                  <a:spcAft>
                    <a:spcPts val="600"/>
                  </a:spcAft>
                </a:pPr>
                <a:r>
                  <a:rPr lang="hu-HU" sz="3400" dirty="0" smtClean="0"/>
                  <a:t>Kivezet a vektorok köréből</a:t>
                </a:r>
              </a:p>
              <a:p>
                <a:pPr lvl="1" fontAlgn="auto">
                  <a:spcAft>
                    <a:spcPts val="600"/>
                  </a:spcAft>
                </a:pPr>
                <a:r>
                  <a:rPr lang="hu-HU" sz="3400" dirty="0" smtClean="0"/>
                  <a:t>Nem asszociatív</a:t>
                </a:r>
              </a:p>
              <a:p>
                <a:pPr lvl="1" fontAlgn="auto">
                  <a:spcAft>
                    <a:spcPts val="600"/>
                  </a:spcAft>
                </a:pPr>
                <a:r>
                  <a:rPr lang="hu-HU" sz="3400" dirty="0" smtClean="0"/>
                  <a:t>Nem invertálható, függ</a:t>
                </a:r>
                <a:r>
                  <a:rPr lang="en-US" sz="3400" dirty="0" err="1"/>
                  <a:t>etlen</a:t>
                </a:r>
                <a:r>
                  <a:rPr lang="en-US" sz="3400" dirty="0"/>
                  <a:t> </a:t>
                </a:r>
                <a:r>
                  <a:rPr lang="en-US" sz="3400" dirty="0" err="1"/>
                  <a:t>egyenletek</a:t>
                </a:r>
                <a:r>
                  <a:rPr lang="en-US" sz="3400" dirty="0"/>
                  <a:t> s</a:t>
                </a:r>
                <a:r>
                  <a:rPr lang="hu-HU" sz="3400" dirty="0" err="1"/>
                  <a:t>záma</a:t>
                </a:r>
                <a:r>
                  <a:rPr lang="hu-HU" sz="3400" dirty="0"/>
                  <a:t> kisebb, mint a vektor koordinátáinak </a:t>
                </a:r>
                <a:r>
                  <a:rPr lang="hu-HU" sz="3400" dirty="0" smtClean="0"/>
                  <a:t>száma:</a:t>
                </a:r>
              </a:p>
              <a:p>
                <a:pPr marL="457200" lvl="1" indent="0" algn="ctr" fontAlgn="auto">
                  <a:spcAft>
                    <a:spcPts val="600"/>
                  </a:spcAft>
                  <a:buNone/>
                </a:pPr>
                <a14:m>
                  <m:oMath xmlns:m="http://schemas.openxmlformats.org/officeDocument/2006/math">
                    <m:r>
                      <a:rPr lang="hu-HU" sz="3400" b="1" i="1">
                        <a:latin typeface="Cambria Math"/>
                      </a:rPr>
                      <m:t>𝒗</m:t>
                    </m:r>
                    <m:r>
                      <a:rPr lang="hu-HU" sz="3400" i="1">
                        <a:latin typeface="Cambria Math"/>
                        <a:ea typeface="Cambria Math"/>
                      </a:rPr>
                      <m:t>∙</m:t>
                    </m:r>
                    <m:r>
                      <a:rPr lang="hu-HU" sz="3400" b="1" i="1">
                        <a:latin typeface="Cambria Math"/>
                        <a:ea typeface="Cambria Math"/>
                      </a:rPr>
                      <m:t>𝒂</m:t>
                    </m:r>
                    <m:r>
                      <a:rPr lang="en-US" sz="3400" i="1">
                        <a:latin typeface="Cambria Math"/>
                        <a:ea typeface="Cambria Math"/>
                      </a:rPr>
                      <m:t>=</m:t>
                    </m:r>
                    <m:r>
                      <a:rPr lang="en-US" sz="3400" i="1">
                        <a:latin typeface="Cambria Math"/>
                        <a:ea typeface="Cambria Math"/>
                      </a:rPr>
                      <m:t>𝑏</m:t>
                    </m:r>
                  </m:oMath>
                </a14:m>
                <a:r>
                  <a:rPr lang="en-US" sz="3400" b="1" dirty="0"/>
                  <a:t>  </a:t>
                </a:r>
                <a:r>
                  <a:rPr lang="en-US" sz="3400" b="1" dirty="0">
                    <a:sym typeface="Symbol"/>
                  </a:rPr>
                  <a:t></a:t>
                </a:r>
                <a:r>
                  <a:rPr lang="en-US" sz="3400" b="1" dirty="0"/>
                  <a:t>   </a:t>
                </a:r>
                <a14:m>
                  <m:oMath xmlns:m="http://schemas.openxmlformats.org/officeDocument/2006/math">
                    <m:d>
                      <m:dPr>
                        <m:begChr m:val="|"/>
                        <m:endChr m:val="|"/>
                        <m:ctrlPr>
                          <a:rPr lang="en-US" sz="3400" b="1" i="1" dirty="0">
                            <a:solidFill>
                              <a:srgbClr val="FF0000"/>
                            </a:solidFill>
                            <a:latin typeface="Cambria Math"/>
                          </a:rPr>
                        </m:ctrlPr>
                      </m:dPr>
                      <m:e>
                        <m:r>
                          <a:rPr lang="hu-HU" sz="3400" b="1" i="1">
                            <a:solidFill>
                              <a:srgbClr val="FF0000"/>
                            </a:solidFill>
                            <a:latin typeface="Cambria Math"/>
                          </a:rPr>
                          <m:t>𝒗</m:t>
                        </m:r>
                      </m:e>
                    </m:d>
                    <m:d>
                      <m:dPr>
                        <m:begChr m:val="|"/>
                        <m:endChr m:val="|"/>
                        <m:ctrlPr>
                          <a:rPr lang="en-US" sz="3400" i="1">
                            <a:latin typeface="Cambria Math"/>
                            <a:ea typeface="Cambria Math"/>
                          </a:rPr>
                        </m:ctrlPr>
                      </m:dPr>
                      <m:e>
                        <m:r>
                          <a:rPr lang="hu-HU" sz="3400" b="1" i="1">
                            <a:latin typeface="Cambria Math"/>
                            <a:ea typeface="Cambria Math"/>
                          </a:rPr>
                          <m:t>𝒂</m:t>
                        </m:r>
                      </m:e>
                    </m:d>
                    <m:r>
                      <a:rPr lang="en-US" sz="3400" b="1" i="1">
                        <a:latin typeface="Cambria Math"/>
                        <a:ea typeface="Cambria Math"/>
                      </a:rPr>
                      <m:t> </m:t>
                    </m:r>
                    <m:r>
                      <m:rPr>
                        <m:sty m:val="p"/>
                      </m:rPr>
                      <a:rPr lang="en-US" sz="3400">
                        <a:latin typeface="Cambria Math"/>
                        <a:ea typeface="Cambria Math"/>
                      </a:rPr>
                      <m:t>cos</m:t>
                    </m:r>
                    <m:d>
                      <m:dPr>
                        <m:ctrlPr>
                          <a:rPr lang="en-US" sz="3400" b="1" i="1">
                            <a:latin typeface="Cambria Math"/>
                            <a:ea typeface="Cambria Math"/>
                          </a:rPr>
                        </m:ctrlPr>
                      </m:dPr>
                      <m:e>
                        <m:r>
                          <a:rPr lang="en-US" sz="3400" i="1">
                            <a:solidFill>
                              <a:srgbClr val="FF0000"/>
                            </a:solidFill>
                            <a:latin typeface="Cambria Math"/>
                            <a:ea typeface="Cambria Math"/>
                          </a:rPr>
                          <m:t>𝛼</m:t>
                        </m:r>
                      </m:e>
                    </m:d>
                    <m:r>
                      <a:rPr lang="en-US" sz="3400" b="1" i="1">
                        <a:latin typeface="Cambria Math"/>
                        <a:ea typeface="Cambria Math"/>
                      </a:rPr>
                      <m:t>=</m:t>
                    </m:r>
                    <m:r>
                      <a:rPr lang="en-US" sz="3400" i="1" smtClean="0">
                        <a:latin typeface="Cambria Math"/>
                        <a:ea typeface="Cambria Math"/>
                      </a:rPr>
                      <m:t>𝑏</m:t>
                    </m:r>
                  </m:oMath>
                </a14:m>
                <a:endParaRPr lang="hu-HU" sz="3400" dirty="0" smtClean="0"/>
              </a:p>
              <a:p>
                <a:pPr fontAlgn="auto">
                  <a:spcAft>
                    <a:spcPts val="600"/>
                  </a:spcAft>
                </a:pPr>
                <a:r>
                  <a:rPr lang="hu-HU" sz="4600" dirty="0" smtClean="0"/>
                  <a:t>Vektoriális </a:t>
                </a:r>
                <a:r>
                  <a:rPr lang="hu-HU" sz="4600" dirty="0"/>
                  <a:t>szorzás</a:t>
                </a:r>
                <a:r>
                  <a:rPr lang="hu-HU" sz="4600" dirty="0" smtClean="0"/>
                  <a:t>:</a:t>
                </a:r>
              </a:p>
              <a:p>
                <a:pPr lvl="1" fontAlgn="auto">
                  <a:spcAft>
                    <a:spcPts val="600"/>
                  </a:spcAft>
                </a:pPr>
                <a:r>
                  <a:rPr lang="hu-HU" sz="3400" dirty="0" smtClean="0"/>
                  <a:t>Csak 3D-ben kétváltozós</a:t>
                </a:r>
              </a:p>
              <a:p>
                <a:pPr lvl="1" fontAlgn="auto">
                  <a:spcAft>
                    <a:spcPts val="600"/>
                  </a:spcAft>
                </a:pPr>
                <a:r>
                  <a:rPr lang="hu-HU" sz="3400" dirty="0" smtClean="0"/>
                  <a:t>Nem asszociatív</a:t>
                </a:r>
              </a:p>
              <a:p>
                <a:pPr lvl="1" fontAlgn="auto">
                  <a:spcAft>
                    <a:spcPts val="0"/>
                  </a:spcAft>
                </a:pPr>
                <a:r>
                  <a:rPr lang="hu-HU" sz="3400" dirty="0" smtClean="0"/>
                  <a:t>Nem invertálható</a:t>
                </a:r>
                <a:endParaRPr lang="en-US" sz="3400" dirty="0" smtClean="0"/>
              </a:p>
              <a:p>
                <a:pPr marL="457200" lvl="1" indent="0" algn="ctr" fontAlgn="auto">
                  <a:spcAft>
                    <a:spcPts val="600"/>
                  </a:spcAft>
                  <a:buNone/>
                </a:pPr>
                <a:r>
                  <a:rPr lang="hu-HU" sz="3400" b="1" dirty="0" smtClean="0"/>
                  <a:t>	</a:t>
                </a:r>
                <a14:m>
                  <m:oMath xmlns:m="http://schemas.openxmlformats.org/officeDocument/2006/math">
                    <m:r>
                      <a:rPr lang="hu-HU" sz="3400" b="1" i="1">
                        <a:latin typeface="Cambria Math"/>
                      </a:rPr>
                      <m:t>𝒗</m:t>
                    </m:r>
                    <m:r>
                      <a:rPr lang="hu-HU" sz="3400" i="1">
                        <a:latin typeface="Cambria Math"/>
                        <a:ea typeface="Cambria Math"/>
                      </a:rPr>
                      <m:t>×</m:t>
                    </m:r>
                    <m:r>
                      <a:rPr lang="hu-HU" sz="3400" b="1" i="1">
                        <a:latin typeface="Cambria Math"/>
                        <a:ea typeface="Cambria Math"/>
                      </a:rPr>
                      <m:t>𝒂</m:t>
                    </m:r>
                    <m:r>
                      <a:rPr lang="en-US" sz="3400" i="1">
                        <a:latin typeface="Cambria Math"/>
                        <a:ea typeface="Cambria Math"/>
                      </a:rPr>
                      <m:t>=</m:t>
                    </m:r>
                    <m:r>
                      <a:rPr lang="en-US" sz="3400" b="1" i="1">
                        <a:latin typeface="Cambria Math"/>
                        <a:ea typeface="Cambria Math"/>
                      </a:rPr>
                      <m:t>𝒃</m:t>
                    </m:r>
                  </m:oMath>
                </a14:m>
                <a:r>
                  <a:rPr lang="en-US" sz="3400" b="1" dirty="0"/>
                  <a:t>  </a:t>
                </a:r>
                <a:r>
                  <a:rPr lang="en-US" sz="3400" b="1" dirty="0">
                    <a:sym typeface="Symbol"/>
                  </a:rPr>
                  <a:t></a:t>
                </a:r>
                <a:r>
                  <a:rPr lang="en-US" sz="3400" b="1" dirty="0"/>
                  <a:t> </a:t>
                </a:r>
                <a14:m>
                  <m:oMath xmlns:m="http://schemas.openxmlformats.org/officeDocument/2006/math">
                    <m:r>
                      <a:rPr lang="hu-HU" sz="3400" b="1" i="1">
                        <a:latin typeface="Cambria Math"/>
                      </a:rPr>
                      <m:t>𝒗</m:t>
                    </m:r>
                  </m:oMath>
                </a14:m>
                <a:r>
                  <a:rPr lang="en-US" sz="3400" b="1" dirty="0"/>
                  <a:t> </a:t>
                </a:r>
                <a:r>
                  <a:rPr lang="en-US" sz="3400" dirty="0"/>
                  <a:t>s</a:t>
                </a:r>
                <a:r>
                  <a:rPr lang="hu-HU" sz="3400" dirty="0" err="1"/>
                  <a:t>íkja</a:t>
                </a:r>
                <a:r>
                  <a:rPr lang="hu-HU" sz="3400" dirty="0"/>
                  <a:t> ismert és</a:t>
                </a:r>
                <a:r>
                  <a:rPr lang="en-US" sz="3400" dirty="0"/>
                  <a:t> </a:t>
                </a:r>
                <a14:m>
                  <m:oMath xmlns:m="http://schemas.openxmlformats.org/officeDocument/2006/math">
                    <m:d>
                      <m:dPr>
                        <m:begChr m:val="|"/>
                        <m:endChr m:val="|"/>
                        <m:ctrlPr>
                          <a:rPr lang="en-US" sz="3400" b="1" i="1" dirty="0">
                            <a:solidFill>
                              <a:srgbClr val="FF0000"/>
                            </a:solidFill>
                            <a:latin typeface="Cambria Math"/>
                          </a:rPr>
                        </m:ctrlPr>
                      </m:dPr>
                      <m:e>
                        <m:r>
                          <a:rPr lang="hu-HU" sz="3400" b="1" i="1">
                            <a:solidFill>
                              <a:srgbClr val="FF0000"/>
                            </a:solidFill>
                            <a:latin typeface="Cambria Math"/>
                          </a:rPr>
                          <m:t>𝒗</m:t>
                        </m:r>
                      </m:e>
                    </m:d>
                    <m:d>
                      <m:dPr>
                        <m:begChr m:val="|"/>
                        <m:endChr m:val="|"/>
                        <m:ctrlPr>
                          <a:rPr lang="en-US" sz="3400" i="1">
                            <a:latin typeface="Cambria Math"/>
                            <a:ea typeface="Cambria Math"/>
                          </a:rPr>
                        </m:ctrlPr>
                      </m:dPr>
                      <m:e>
                        <m:r>
                          <a:rPr lang="hu-HU" sz="3400" b="1" i="1">
                            <a:latin typeface="Cambria Math"/>
                            <a:ea typeface="Cambria Math"/>
                          </a:rPr>
                          <m:t>𝒂</m:t>
                        </m:r>
                      </m:e>
                    </m:d>
                    <m:r>
                      <a:rPr lang="en-US" sz="3400" b="1" i="1">
                        <a:latin typeface="Cambria Math"/>
                        <a:ea typeface="Cambria Math"/>
                      </a:rPr>
                      <m:t> </m:t>
                    </m:r>
                    <m:r>
                      <m:rPr>
                        <m:sty m:val="p"/>
                      </m:rPr>
                      <a:rPr lang="hu-HU" sz="3400">
                        <a:latin typeface="Cambria Math"/>
                        <a:ea typeface="Cambria Math"/>
                      </a:rPr>
                      <m:t>sin</m:t>
                    </m:r>
                    <m:d>
                      <m:dPr>
                        <m:ctrlPr>
                          <a:rPr lang="en-US" sz="3400" b="1" i="1">
                            <a:latin typeface="Cambria Math"/>
                            <a:ea typeface="Cambria Math"/>
                          </a:rPr>
                        </m:ctrlPr>
                      </m:dPr>
                      <m:e>
                        <m:r>
                          <a:rPr lang="en-US" sz="3400" i="1">
                            <a:solidFill>
                              <a:srgbClr val="FF0000"/>
                            </a:solidFill>
                            <a:latin typeface="Cambria Math"/>
                            <a:ea typeface="Cambria Math"/>
                          </a:rPr>
                          <m:t>𝛼</m:t>
                        </m:r>
                      </m:e>
                    </m:d>
                    <m:r>
                      <a:rPr lang="en-US" sz="3400" b="1" i="1">
                        <a:latin typeface="Cambria Math"/>
                        <a:ea typeface="Cambria Math"/>
                      </a:rPr>
                      <m:t>=</m:t>
                    </m:r>
                    <m:r>
                      <a:rPr lang="en-US" sz="3400" i="1">
                        <a:latin typeface="Cambria Math"/>
                        <a:ea typeface="Cambria Math"/>
                      </a:rPr>
                      <m:t>|</m:t>
                    </m:r>
                    <m:r>
                      <a:rPr lang="en-US" sz="3400" b="1" i="1">
                        <a:latin typeface="Cambria Math"/>
                        <a:ea typeface="Cambria Math"/>
                      </a:rPr>
                      <m:t>𝒃</m:t>
                    </m:r>
                    <m:r>
                      <a:rPr lang="en-US" sz="3400" i="1">
                        <a:latin typeface="Cambria Math"/>
                        <a:ea typeface="Cambria Math"/>
                      </a:rPr>
                      <m:t>|</m:t>
                    </m:r>
                  </m:oMath>
                </a14:m>
                <a:endParaRPr lang="hu-HU" sz="3400" dirty="0"/>
              </a:p>
              <a:p>
                <a:pPr fontAlgn="auto">
                  <a:spcAft>
                    <a:spcPts val="600"/>
                  </a:spcAft>
                </a:pPr>
                <a:r>
                  <a:rPr lang="hu-HU" sz="4600" dirty="0"/>
                  <a:t>A (skaláris + külső) invertálható </a:t>
                </a:r>
                <a:r>
                  <a:rPr lang="hu-HU" sz="4600" dirty="0" smtClean="0"/>
                  <a:t>volna</a:t>
                </a:r>
              </a:p>
            </p:txBody>
          </p:sp>
        </mc:Choice>
        <mc:Fallback xmlns="">
          <p:sp>
            <p:nvSpPr>
              <p:cNvPr id="4" name="Tartalom helye 2"/>
              <p:cNvSpPr txBox="1">
                <a:spLocks noRot="1" noChangeAspect="1" noMove="1" noResize="1" noEditPoints="1" noAdjustHandles="1" noChangeArrowheads="1" noChangeShapeType="1" noTextEdit="1"/>
              </p:cNvSpPr>
              <p:nvPr/>
            </p:nvSpPr>
            <p:spPr>
              <a:xfrm>
                <a:off x="479376" y="1520788"/>
                <a:ext cx="11355052" cy="5220580"/>
              </a:xfrm>
              <a:prstGeom prst="rect">
                <a:avLst/>
              </a:prstGeom>
              <a:blipFill>
                <a:blip r:embed="rId2"/>
                <a:stretch>
                  <a:fillRect l="-1020" t="-2684"/>
                </a:stretch>
              </a:blipFill>
            </p:spPr>
            <p:txBody>
              <a:bodyPr/>
              <a:lstStyle/>
              <a:p>
                <a:r>
                  <a:rPr lang="hu-HU">
                    <a:noFill/>
                  </a:rPr>
                  <a:t> </a:t>
                </a:r>
              </a:p>
            </p:txBody>
          </p:sp>
        </mc:Fallback>
      </mc:AlternateContent>
      <p:sp>
        <p:nvSpPr>
          <p:cNvPr id="5" name="Cím 4"/>
          <p:cNvSpPr>
            <a:spLocks noGrp="1"/>
          </p:cNvSpPr>
          <p:nvPr>
            <p:ph type="title"/>
          </p:nvPr>
        </p:nvSpPr>
        <p:spPr/>
        <p:txBody>
          <a:bodyPr/>
          <a:lstStyle/>
          <a:p>
            <a:r>
              <a:rPr lang="hu-HU" dirty="0" smtClean="0">
                <a:solidFill>
                  <a:srgbClr val="FF0000"/>
                </a:solidFill>
              </a:rPr>
              <a:t>Nincs rendes szorzás</a:t>
            </a:r>
            <a:r>
              <a:rPr lang="en-US" dirty="0" smtClean="0">
                <a:solidFill>
                  <a:srgbClr val="FF0000"/>
                </a:solidFill>
              </a:rPr>
              <a:t>! </a:t>
            </a:r>
            <a:r>
              <a:rPr lang="hu-HU" dirty="0" smtClean="0">
                <a:solidFill>
                  <a:srgbClr val="FF0000"/>
                </a:solidFill>
              </a:rPr>
              <a:t>Vektor osztás?</a:t>
            </a:r>
            <a:endParaRPr lang="hu-HU" dirty="0">
              <a:solidFill>
                <a:srgbClr val="FF0000"/>
              </a:solidFill>
            </a:endParaRPr>
          </a:p>
        </p:txBody>
      </p:sp>
    </p:spTree>
    <p:extLst>
      <p:ext uri="{BB962C8B-B14F-4D97-AF65-F5344CB8AC3E}">
        <p14:creationId xmlns:p14="http://schemas.microsoft.com/office/powerpoint/2010/main" val="2226344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Egyenes összekötő 39"/>
          <p:cNvCxnSpPr/>
          <p:nvPr/>
        </p:nvCxnSpPr>
        <p:spPr>
          <a:xfrm flipH="1" flipV="1">
            <a:off x="9524312" y="3325092"/>
            <a:ext cx="358387" cy="935525"/>
          </a:xfrm>
          <a:prstGeom prst="line">
            <a:avLst/>
          </a:prstGeom>
        </p:spPr>
        <p:style>
          <a:lnRef idx="1">
            <a:schemeClr val="accent1"/>
          </a:lnRef>
          <a:fillRef idx="0">
            <a:schemeClr val="accent1"/>
          </a:fillRef>
          <a:effectRef idx="0">
            <a:schemeClr val="accent1"/>
          </a:effectRef>
          <a:fontRef idx="minor">
            <a:schemeClr val="tx1"/>
          </a:fontRef>
        </p:style>
      </p:cxnSp>
      <p:sp>
        <p:nvSpPr>
          <p:cNvPr id="41" name="Cím 1"/>
          <p:cNvSpPr>
            <a:spLocks noGrp="1"/>
          </p:cNvSpPr>
          <p:nvPr>
            <p:ph type="title"/>
          </p:nvPr>
        </p:nvSpPr>
        <p:spPr>
          <a:xfrm>
            <a:off x="1929266" y="239904"/>
            <a:ext cx="6832537" cy="1143000"/>
          </a:xfrm>
        </p:spPr>
        <p:txBody>
          <a:bodyPr>
            <a:normAutofit/>
          </a:bodyPr>
          <a:lstStyle/>
          <a:p>
            <a:r>
              <a:rPr lang="hu-HU" dirty="0" smtClean="0">
                <a:solidFill>
                  <a:srgbClr val="FF0000"/>
                </a:solidFill>
              </a:rPr>
              <a:t>Külső (</a:t>
            </a:r>
            <a:r>
              <a:rPr lang="hu-HU" dirty="0" err="1" smtClean="0">
                <a:solidFill>
                  <a:srgbClr val="FF0000"/>
                </a:solidFill>
              </a:rPr>
              <a:t>wedge</a:t>
            </a:r>
            <a:r>
              <a:rPr lang="hu-HU" dirty="0" smtClean="0">
                <a:solidFill>
                  <a:srgbClr val="FF0000"/>
                </a:solidFill>
              </a:rPr>
              <a:t>) szorzat </a:t>
            </a:r>
            <a:endParaRPr lang="en-US" dirty="0">
              <a:solidFill>
                <a:srgbClr val="FF0000"/>
              </a:solidFill>
            </a:endParaRPr>
          </a:p>
        </p:txBody>
      </p:sp>
      <mc:AlternateContent xmlns:mc="http://schemas.openxmlformats.org/markup-compatibility/2006" xmlns:a14="http://schemas.microsoft.com/office/drawing/2010/main">
        <mc:Choice Requires="a14">
          <p:sp>
            <p:nvSpPr>
              <p:cNvPr id="47" name="Tartalom helye 2"/>
              <p:cNvSpPr txBox="1">
                <a:spLocks/>
              </p:cNvSpPr>
              <p:nvPr/>
            </p:nvSpPr>
            <p:spPr>
              <a:xfrm>
                <a:off x="362576" y="1996650"/>
                <a:ext cx="11473275" cy="371240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800"/>
                  </a:spcBef>
                  <a:spcAft>
                    <a:spcPts val="800"/>
                  </a:spcAft>
                </a:pPr>
                <a:r>
                  <a:rPr lang="hu-HU" b="1" dirty="0"/>
                  <a:t>Definíció:</a:t>
                </a:r>
                <a:r>
                  <a:rPr lang="en-US" dirty="0"/>
                  <a:t> </a:t>
                </a:r>
                <a14:m>
                  <m:oMath xmlns:m="http://schemas.openxmlformats.org/officeDocument/2006/math">
                    <m:sSub>
                      <m:sSubPr>
                        <m:ctrlPr>
                          <a:rPr lang="hu-HU" i="1">
                            <a:latin typeface="Cambria Math"/>
                          </a:rPr>
                        </m:ctrlPr>
                      </m:sSubPr>
                      <m:e>
                        <m:r>
                          <a:rPr lang="en-US" b="1" i="1">
                            <a:latin typeface="Cambria Math"/>
                          </a:rPr>
                          <m:t>|</m:t>
                        </m:r>
                        <m:r>
                          <a:rPr lang="hu-HU" b="1" i="1">
                            <a:latin typeface="Cambria Math"/>
                          </a:rPr>
                          <m:t>𝒗</m:t>
                        </m:r>
                      </m:e>
                      <m:sub>
                        <m:r>
                          <a:rPr lang="hu-HU" i="1">
                            <a:latin typeface="Cambria Math"/>
                          </a:rPr>
                          <m:t>1</m:t>
                        </m:r>
                      </m:sub>
                    </m:sSub>
                    <m:r>
                      <a:rPr lang="hu-HU" i="1">
                        <a:latin typeface="Cambria Math"/>
                        <a:ea typeface="Cambria Math"/>
                      </a:rPr>
                      <m:t>∧</m:t>
                    </m:r>
                    <m:sSub>
                      <m:sSubPr>
                        <m:ctrlPr>
                          <a:rPr lang="hu-HU" i="1">
                            <a:latin typeface="Cambria Math"/>
                          </a:rPr>
                        </m:ctrlPr>
                      </m:sSubPr>
                      <m:e>
                        <m:r>
                          <a:rPr lang="hu-HU" b="1" i="1">
                            <a:latin typeface="Cambria Math"/>
                          </a:rPr>
                          <m:t>𝒗</m:t>
                        </m:r>
                      </m:e>
                      <m:sub>
                        <m:r>
                          <a:rPr lang="hu-HU" i="1">
                            <a:latin typeface="Cambria Math"/>
                          </a:rPr>
                          <m:t>2</m:t>
                        </m:r>
                      </m:sub>
                    </m:sSub>
                    <m:r>
                      <a:rPr lang="en-US" i="1">
                        <a:latin typeface="Cambria Math"/>
                      </a:rPr>
                      <m:t>|=</m:t>
                    </m:r>
                    <m:d>
                      <m:dPr>
                        <m:begChr m:val="|"/>
                        <m:endChr m:val="|"/>
                        <m:ctrlPr>
                          <a:rPr lang="en-US" altLang="en-US" b="1" i="1" dirty="0">
                            <a:latin typeface="Cambria Math"/>
                            <a:cs typeface="Times New Roman" panose="02020603050405020304" pitchFamily="18" charset="0"/>
                            <a:sym typeface="Symbol" pitchFamily="18" charset="2"/>
                          </a:rPr>
                        </m:ctrlPr>
                      </m:dPr>
                      <m:e>
                        <m:r>
                          <a:rPr lang="hu-HU" altLang="en-US" b="1" i="1" dirty="0">
                            <a:latin typeface="Cambria Math"/>
                          </a:rPr>
                          <m:t>𝒗</m:t>
                        </m:r>
                        <m:r>
                          <a:rPr lang="hu-HU" altLang="en-US" i="1" baseline="-25000" dirty="0">
                            <a:latin typeface="Cambria Math"/>
                            <a:cs typeface="Times New Roman" pitchFamily="18" charset="0"/>
                          </a:rPr>
                          <m:t>1</m:t>
                        </m:r>
                      </m:e>
                    </m:d>
                    <m:d>
                      <m:dPr>
                        <m:begChr m:val="|"/>
                        <m:endChr m:val="|"/>
                        <m:ctrlPr>
                          <a:rPr lang="en-US" altLang="en-US" b="1" i="1" dirty="0">
                            <a:latin typeface="Cambria Math"/>
                            <a:cs typeface="Times New Roman" panose="02020603050405020304" pitchFamily="18" charset="0"/>
                            <a:sym typeface="Symbol" pitchFamily="18" charset="2"/>
                          </a:rPr>
                        </m:ctrlPr>
                      </m:dPr>
                      <m:e>
                        <m:r>
                          <a:rPr lang="hu-HU" altLang="en-US" b="1" i="1" dirty="0">
                            <a:latin typeface="Cambria Math"/>
                          </a:rPr>
                          <m:t>𝒗</m:t>
                        </m:r>
                        <m:r>
                          <a:rPr lang="hu-HU" altLang="en-US" i="1" baseline="-25000" dirty="0">
                            <a:latin typeface="Cambria Math"/>
                            <a:cs typeface="Times New Roman" pitchFamily="18" charset="0"/>
                          </a:rPr>
                          <m:t>2</m:t>
                        </m:r>
                      </m:e>
                    </m:d>
                    <m:r>
                      <m:rPr>
                        <m:sty m:val="p"/>
                      </m:rPr>
                      <a:rPr lang="en-US" altLang="en-US" dirty="0">
                        <a:latin typeface="Cambria Math"/>
                      </a:rPr>
                      <m:t>sin</m:t>
                    </m:r>
                    <m:d>
                      <m:dPr>
                        <m:ctrlPr>
                          <a:rPr lang="en-US" altLang="en-US" i="1" dirty="0">
                            <a:latin typeface="Cambria Math"/>
                          </a:rPr>
                        </m:ctrlPr>
                      </m:dPr>
                      <m:e>
                        <m:r>
                          <a:rPr lang="en-US" altLang="en-US" i="1" dirty="0">
                            <a:latin typeface="Cambria Math"/>
                            <a:ea typeface="Cambria Math"/>
                          </a:rPr>
                          <m:t>𝛼</m:t>
                        </m:r>
                      </m:e>
                    </m:d>
                  </m:oMath>
                </a14:m>
                <a:endParaRPr lang="en-US" dirty="0"/>
              </a:p>
              <a:p>
                <a:pPr fontAlgn="auto">
                  <a:spcBef>
                    <a:spcPts val="800"/>
                  </a:spcBef>
                  <a:spcAft>
                    <a:spcPts val="800"/>
                  </a:spcAft>
                </a:pPr>
                <a:r>
                  <a:rPr lang="en-US" b="1" dirty="0" err="1"/>
                  <a:t>Jelent</a:t>
                </a:r>
                <a:r>
                  <a:rPr lang="hu-HU" b="1" dirty="0"/>
                  <a:t>és</a:t>
                </a:r>
                <a:r>
                  <a:rPr lang="en-US" b="1" dirty="0"/>
                  <a:t>: </a:t>
                </a:r>
                <a:r>
                  <a:rPr lang="en-US" altLang="en-US" b="1" u="sng" dirty="0" err="1">
                    <a:cs typeface="Times New Roman" pitchFamily="18" charset="0"/>
                    <a:sym typeface="Symbol" pitchFamily="18" charset="2"/>
                  </a:rPr>
                  <a:t>Ir</a:t>
                </a:r>
                <a:r>
                  <a:rPr lang="hu-HU" altLang="en-US" b="1" u="sng" dirty="0" err="1">
                    <a:cs typeface="Times New Roman" pitchFamily="18" charset="0"/>
                    <a:sym typeface="Symbol" pitchFamily="18" charset="2"/>
                  </a:rPr>
                  <a:t>ányított</a:t>
                </a:r>
                <a:r>
                  <a:rPr lang="hu-HU" altLang="en-US" b="1" u="sng" dirty="0">
                    <a:cs typeface="Times New Roman" pitchFamily="18" charset="0"/>
                    <a:sym typeface="Symbol" pitchFamily="18" charset="2"/>
                  </a:rPr>
                  <a:t> terület/térfogat</a:t>
                </a:r>
                <a:endParaRPr lang="hu-HU" altLang="en-US" sz="3733" dirty="0">
                  <a:cs typeface="Times New Roman" pitchFamily="18" charset="0"/>
                  <a:sym typeface="Symbol" pitchFamily="18" charset="2"/>
                </a:endParaRPr>
              </a:p>
              <a:p>
                <a:pPr fontAlgn="auto">
                  <a:spcBef>
                    <a:spcPts val="800"/>
                  </a:spcBef>
                  <a:spcAft>
                    <a:spcPts val="800"/>
                  </a:spcAft>
                </a:pPr>
                <a:r>
                  <a:rPr lang="hu-HU" b="1" dirty="0" err="1"/>
                  <a:t>Multivektor</a:t>
                </a:r>
                <a:r>
                  <a:rPr lang="hu-HU" b="1" dirty="0"/>
                  <a:t>: </a:t>
                </a:r>
                <a14:m>
                  <m:oMath xmlns:m="http://schemas.openxmlformats.org/officeDocument/2006/math">
                    <m:r>
                      <a:rPr lang="hu-HU" altLang="en-US" b="1" dirty="0">
                        <a:latin typeface="Cambria Math"/>
                      </a:rPr>
                      <m:t>𝐕</m:t>
                    </m:r>
                    <m:r>
                      <a:rPr lang="en-US" altLang="en-US" b="1" i="1" dirty="0">
                        <a:latin typeface="Cambria Math"/>
                      </a:rPr>
                      <m:t>=</m:t>
                    </m:r>
                    <m:r>
                      <a:rPr lang="en-US" altLang="en-US" i="1" dirty="0">
                        <a:latin typeface="Cambria Math"/>
                      </a:rPr>
                      <m:t>𝑠</m:t>
                    </m:r>
                    <m:r>
                      <a:rPr lang="en-US" altLang="en-US" i="1" dirty="0">
                        <a:latin typeface="Cambria Math"/>
                      </a:rPr>
                      <m:t>+</m:t>
                    </m:r>
                    <m:r>
                      <a:rPr lang="en-US" altLang="en-US" b="1" i="1" dirty="0">
                        <a:latin typeface="Cambria Math"/>
                      </a:rPr>
                      <m:t>𝒗</m:t>
                    </m:r>
                    <m:r>
                      <a:rPr lang="en-US" altLang="en-US" b="1" i="1" dirty="0">
                        <a:latin typeface="Cambria Math"/>
                      </a:rPr>
                      <m:t>+</m:t>
                    </m:r>
                    <m:r>
                      <a:rPr lang="en-US" altLang="en-US" b="1" i="1" dirty="0">
                        <a:latin typeface="Cambria Math"/>
                      </a:rPr>
                      <m:t>𝑩</m:t>
                    </m:r>
                  </m:oMath>
                </a14:m>
                <a:endParaRPr lang="en-US" altLang="en-US" b="1" i="1" dirty="0">
                  <a:latin typeface="Cambria Math"/>
                </a:endParaRPr>
              </a:p>
              <a:p>
                <a:pPr lvl="1" fontAlgn="auto">
                  <a:spcBef>
                    <a:spcPts val="0"/>
                  </a:spcBef>
                  <a:spcAft>
                    <a:spcPts val="0"/>
                  </a:spcAft>
                </a:pPr>
                <a:r>
                  <a:rPr lang="hu-HU" altLang="en-US" sz="3200" dirty="0"/>
                  <a:t>Összeadás, skálázás a szokásos módon</a:t>
                </a:r>
              </a:p>
              <a:p>
                <a:pPr fontAlgn="auto">
                  <a:spcBef>
                    <a:spcPts val="800"/>
                  </a:spcBef>
                  <a:spcAft>
                    <a:spcPts val="800"/>
                  </a:spcAft>
                </a:pPr>
                <a:r>
                  <a:rPr lang="hu-HU" b="1" dirty="0"/>
                  <a:t>Tulajdonságok:</a:t>
                </a:r>
              </a:p>
              <a:p>
                <a:pPr lvl="1" fontAlgn="auto">
                  <a:spcBef>
                    <a:spcPts val="0"/>
                  </a:spcBef>
                  <a:spcAft>
                    <a:spcPts val="0"/>
                  </a:spcAft>
                </a:pPr>
                <a:r>
                  <a:rPr lang="hu-HU" sz="3200" u="sng" dirty="0"/>
                  <a:t>Asszociatív</a:t>
                </a:r>
              </a:p>
              <a:p>
                <a:pPr lvl="1" fontAlgn="auto">
                  <a:spcBef>
                    <a:spcPts val="0"/>
                  </a:spcBef>
                  <a:spcAft>
                    <a:spcPts val="0"/>
                  </a:spcAft>
                </a:pPr>
                <a:r>
                  <a:rPr lang="en-US" sz="3200" dirty="0"/>
                  <a:t>A</a:t>
                </a:r>
                <a:r>
                  <a:rPr lang="hu-HU" sz="3200" dirty="0" err="1"/>
                  <a:t>ntiszimmetrikus</a:t>
                </a:r>
                <a:r>
                  <a:rPr lang="en-US" sz="3200" dirty="0"/>
                  <a:t>: </a:t>
                </a:r>
                <a14:m>
                  <m:oMath xmlns:m="http://schemas.openxmlformats.org/officeDocument/2006/math">
                    <m:r>
                      <a:rPr lang="hu-HU" altLang="en-US" sz="3200" b="1" i="1" dirty="0">
                        <a:latin typeface="Cambria Math"/>
                      </a:rPr>
                      <m:t>𝒗</m:t>
                    </m:r>
                    <m:r>
                      <a:rPr lang="hu-HU" altLang="en-US" sz="3200" i="1" baseline="-25000" dirty="0">
                        <a:latin typeface="Cambria Math"/>
                        <a:cs typeface="Times New Roman" pitchFamily="18" charset="0"/>
                      </a:rPr>
                      <m:t>1</m:t>
                    </m:r>
                    <m:r>
                      <a:rPr lang="hu-HU" sz="3200" i="1">
                        <a:latin typeface="Cambria Math"/>
                        <a:ea typeface="Cambria Math"/>
                      </a:rPr>
                      <m:t>∧</m:t>
                    </m:r>
                    <m:r>
                      <a:rPr lang="hu-HU" altLang="en-US" sz="3200" b="1" i="1" dirty="0">
                        <a:latin typeface="Cambria Math"/>
                      </a:rPr>
                      <m:t>𝒗</m:t>
                    </m:r>
                    <m:r>
                      <a:rPr lang="hu-HU" altLang="en-US" sz="3200" i="1" baseline="-25000" dirty="0">
                        <a:latin typeface="Cambria Math"/>
                        <a:cs typeface="Times New Roman" pitchFamily="18" charset="0"/>
                      </a:rPr>
                      <m:t>2</m:t>
                    </m:r>
                    <m:r>
                      <a:rPr lang="en-US" sz="3200">
                        <a:latin typeface="Cambria Math"/>
                      </a:rPr>
                      <m:t>=</m:t>
                    </m:r>
                    <m:r>
                      <a:rPr lang="hu-HU" sz="3200" b="1" i="1">
                        <a:latin typeface="Cambria Math"/>
                      </a:rPr>
                      <m:t>−</m:t>
                    </m:r>
                    <m:r>
                      <a:rPr lang="hu-HU" altLang="en-US" sz="3200" b="1" i="1" dirty="0">
                        <a:latin typeface="Cambria Math"/>
                      </a:rPr>
                      <m:t>𝒗</m:t>
                    </m:r>
                    <m:r>
                      <a:rPr lang="hu-HU" altLang="en-US" sz="3200" i="1" baseline="-25000" dirty="0">
                        <a:latin typeface="Cambria Math"/>
                        <a:cs typeface="Times New Roman" pitchFamily="18" charset="0"/>
                      </a:rPr>
                      <m:t>2</m:t>
                    </m:r>
                    <m:r>
                      <a:rPr lang="hu-HU" sz="3200" i="1">
                        <a:latin typeface="Cambria Math"/>
                        <a:ea typeface="Cambria Math"/>
                      </a:rPr>
                      <m:t>∧</m:t>
                    </m:r>
                    <m:r>
                      <a:rPr lang="hu-HU" altLang="en-US" sz="3200" b="1" i="1" dirty="0">
                        <a:latin typeface="Cambria Math"/>
                      </a:rPr>
                      <m:t>𝒗</m:t>
                    </m:r>
                    <m:r>
                      <a:rPr lang="hu-HU" altLang="en-US" sz="3200" i="1" baseline="-25000" dirty="0">
                        <a:latin typeface="Cambria Math"/>
                        <a:cs typeface="Times New Roman" pitchFamily="18" charset="0"/>
                      </a:rPr>
                      <m:t>1</m:t>
                    </m:r>
                  </m:oMath>
                </a14:m>
                <a:endParaRPr lang="hu-HU" sz="3200" dirty="0"/>
              </a:p>
              <a:p>
                <a:pPr lvl="1" fontAlgn="auto">
                  <a:spcBef>
                    <a:spcPts val="0"/>
                  </a:spcBef>
                  <a:spcAft>
                    <a:spcPts val="0"/>
                  </a:spcAft>
                </a:pPr>
                <a:r>
                  <a:rPr lang="en-US" sz="3200" dirty="0" err="1"/>
                  <a:t>Disztribut</a:t>
                </a:r>
                <a:r>
                  <a:rPr lang="hu-HU" sz="3200" dirty="0"/>
                  <a:t>ív: </a:t>
                </a:r>
                <a14:m>
                  <m:oMath xmlns:m="http://schemas.openxmlformats.org/officeDocument/2006/math">
                    <m:r>
                      <a:rPr lang="hu-HU" altLang="en-US" sz="3200" b="1" i="1" dirty="0">
                        <a:latin typeface="Cambria Math"/>
                      </a:rPr>
                      <m:t>𝒗</m:t>
                    </m:r>
                    <m:r>
                      <a:rPr lang="hu-HU" altLang="en-US" sz="3200" i="1" baseline="-25000" dirty="0">
                        <a:latin typeface="Cambria Math"/>
                        <a:cs typeface="Times New Roman" pitchFamily="18" charset="0"/>
                      </a:rPr>
                      <m:t>1</m:t>
                    </m:r>
                    <m:r>
                      <a:rPr lang="hu-HU" sz="3200" i="1">
                        <a:latin typeface="Cambria Math"/>
                        <a:ea typeface="Cambria Math"/>
                      </a:rPr>
                      <m:t>∧</m:t>
                    </m:r>
                    <m:d>
                      <m:dPr>
                        <m:ctrlPr>
                          <a:rPr lang="en-US" sz="3200" i="1">
                            <a:latin typeface="Cambria Math"/>
                          </a:rPr>
                        </m:ctrlPr>
                      </m:dPr>
                      <m:e>
                        <m:r>
                          <a:rPr lang="hu-HU" altLang="en-US" sz="3200" b="1" i="1" dirty="0">
                            <a:latin typeface="Cambria Math"/>
                          </a:rPr>
                          <m:t>𝒗</m:t>
                        </m:r>
                        <m:r>
                          <a:rPr lang="hu-HU" altLang="en-US" sz="3200" i="1" baseline="-25000" dirty="0">
                            <a:latin typeface="Cambria Math"/>
                            <a:cs typeface="Times New Roman" pitchFamily="18" charset="0"/>
                          </a:rPr>
                          <m:t>2</m:t>
                        </m:r>
                        <m:r>
                          <a:rPr lang="en-US" sz="3200" i="1">
                            <a:latin typeface="Cambria Math"/>
                          </a:rPr>
                          <m:t>+</m:t>
                        </m:r>
                        <m:r>
                          <a:rPr lang="hu-HU" altLang="en-US" sz="3200" b="1" i="1" dirty="0">
                            <a:latin typeface="Cambria Math"/>
                          </a:rPr>
                          <m:t>𝒗</m:t>
                        </m:r>
                        <m:r>
                          <a:rPr lang="hu-HU" altLang="en-US" sz="3200" i="1" baseline="-25000" dirty="0">
                            <a:latin typeface="Cambria Math"/>
                            <a:cs typeface="Times New Roman" pitchFamily="18" charset="0"/>
                          </a:rPr>
                          <m:t>3</m:t>
                        </m:r>
                      </m:e>
                    </m:d>
                    <m:r>
                      <a:rPr lang="en-US" sz="3200" i="1">
                        <a:latin typeface="Cambria Math"/>
                      </a:rPr>
                      <m:t>=</m:t>
                    </m:r>
                    <m:r>
                      <a:rPr lang="hu-HU" altLang="en-US" sz="3200" b="1" i="1" dirty="0">
                        <a:latin typeface="Cambria Math"/>
                      </a:rPr>
                      <m:t>𝒗</m:t>
                    </m:r>
                    <m:r>
                      <a:rPr lang="hu-HU" altLang="en-US" sz="3200" i="1" baseline="-25000" dirty="0">
                        <a:latin typeface="Cambria Math"/>
                        <a:cs typeface="Times New Roman" pitchFamily="18" charset="0"/>
                      </a:rPr>
                      <m:t>1</m:t>
                    </m:r>
                    <m:r>
                      <a:rPr lang="hu-HU" sz="3200" i="1">
                        <a:latin typeface="Cambria Math"/>
                        <a:ea typeface="Cambria Math"/>
                      </a:rPr>
                      <m:t>∧</m:t>
                    </m:r>
                    <m:r>
                      <a:rPr lang="hu-HU" altLang="en-US" sz="3200" b="1" i="1" dirty="0">
                        <a:latin typeface="Cambria Math"/>
                      </a:rPr>
                      <m:t>𝒗</m:t>
                    </m:r>
                    <m:r>
                      <a:rPr lang="hu-HU" altLang="en-US" sz="3200" i="1" baseline="-25000" dirty="0">
                        <a:latin typeface="Cambria Math"/>
                        <a:cs typeface="Times New Roman" pitchFamily="18" charset="0"/>
                      </a:rPr>
                      <m:t>2</m:t>
                    </m:r>
                    <m:r>
                      <a:rPr lang="en-US" sz="3200" i="1">
                        <a:latin typeface="Cambria Math"/>
                        <a:ea typeface="Cambria Math"/>
                      </a:rPr>
                      <m:t>+</m:t>
                    </m:r>
                    <m:r>
                      <a:rPr lang="hu-HU" altLang="en-US" sz="3200" b="1" i="1" dirty="0">
                        <a:latin typeface="Cambria Math"/>
                      </a:rPr>
                      <m:t>𝒗</m:t>
                    </m:r>
                    <m:r>
                      <a:rPr lang="hu-HU" altLang="en-US" sz="3200" i="1" baseline="-25000" dirty="0">
                        <a:latin typeface="Cambria Math"/>
                        <a:cs typeface="Times New Roman" pitchFamily="18" charset="0"/>
                      </a:rPr>
                      <m:t>1</m:t>
                    </m:r>
                    <m:r>
                      <a:rPr lang="hu-HU" sz="3200" i="1">
                        <a:latin typeface="Cambria Math"/>
                        <a:ea typeface="Cambria Math"/>
                      </a:rPr>
                      <m:t>∧</m:t>
                    </m:r>
                    <m:r>
                      <a:rPr lang="hu-HU" altLang="en-US" sz="3200" b="1" i="1" dirty="0">
                        <a:latin typeface="Cambria Math"/>
                      </a:rPr>
                      <m:t>𝒗</m:t>
                    </m:r>
                    <m:r>
                      <a:rPr lang="hu-HU" altLang="en-US" sz="3200" i="1" baseline="-25000" dirty="0">
                        <a:latin typeface="Cambria Math"/>
                        <a:cs typeface="Times New Roman" pitchFamily="18" charset="0"/>
                      </a:rPr>
                      <m:t>3</m:t>
                    </m:r>
                  </m:oMath>
                </a14:m>
                <a:endParaRPr lang="en-US" sz="2667" b="1" dirty="0">
                  <a:ea typeface="Cambria Math"/>
                </a:endParaRPr>
              </a:p>
            </p:txBody>
          </p:sp>
        </mc:Choice>
        <mc:Fallback xmlns="">
          <p:sp>
            <p:nvSpPr>
              <p:cNvPr id="47" name="Tartalom helye 2"/>
              <p:cNvSpPr txBox="1">
                <a:spLocks noRot="1" noChangeAspect="1" noMove="1" noResize="1" noEditPoints="1" noAdjustHandles="1" noChangeArrowheads="1" noChangeShapeType="1" noTextEdit="1"/>
              </p:cNvSpPr>
              <p:nvPr/>
            </p:nvSpPr>
            <p:spPr>
              <a:xfrm>
                <a:off x="362576" y="1996650"/>
                <a:ext cx="11473275" cy="3712409"/>
              </a:xfrm>
              <a:prstGeom prst="rect">
                <a:avLst/>
              </a:prstGeom>
              <a:blipFill>
                <a:blip r:embed="rId2"/>
                <a:stretch>
                  <a:fillRect l="-1221" t="-1970" b="-32184"/>
                </a:stretch>
              </a:blipFill>
            </p:spPr>
            <p:txBody>
              <a:bodyPr/>
              <a:lstStyle/>
              <a:p>
                <a:r>
                  <a:rPr lang="hu-HU">
                    <a:noFill/>
                  </a:rPr>
                  <a:t> </a:t>
                </a:r>
              </a:p>
            </p:txBody>
          </p:sp>
        </mc:Fallback>
      </mc:AlternateContent>
      <p:sp>
        <p:nvSpPr>
          <p:cNvPr id="48" name="Freeform 29"/>
          <p:cNvSpPr>
            <a:spLocks/>
          </p:cNvSpPr>
          <p:nvPr/>
        </p:nvSpPr>
        <p:spPr bwMode="auto">
          <a:xfrm>
            <a:off x="9676262" y="1341790"/>
            <a:ext cx="1826684" cy="793751"/>
          </a:xfrm>
          <a:custGeom>
            <a:avLst/>
            <a:gdLst>
              <a:gd name="T0" fmla="*/ 2147483647 w 863"/>
              <a:gd name="T1" fmla="*/ 2147483647 h 500"/>
              <a:gd name="T2" fmla="*/ 0 w 863"/>
              <a:gd name="T3" fmla="*/ 2147483647 h 500"/>
              <a:gd name="T4" fmla="*/ 2147483647 w 863"/>
              <a:gd name="T5" fmla="*/ 2147483647 h 500"/>
              <a:gd name="T6" fmla="*/ 2147483647 w 863"/>
              <a:gd name="T7" fmla="*/ 0 h 500"/>
              <a:gd name="T8" fmla="*/ 2147483647 w 863"/>
              <a:gd name="T9" fmla="*/ 2147483647 h 500"/>
              <a:gd name="T10" fmla="*/ 0 60000 65536"/>
              <a:gd name="T11" fmla="*/ 0 60000 65536"/>
              <a:gd name="T12" fmla="*/ 0 60000 65536"/>
              <a:gd name="T13" fmla="*/ 0 60000 65536"/>
              <a:gd name="T14" fmla="*/ 0 60000 65536"/>
              <a:gd name="T15" fmla="*/ 0 w 863"/>
              <a:gd name="T16" fmla="*/ 0 h 500"/>
              <a:gd name="T17" fmla="*/ 863 w 863"/>
              <a:gd name="T18" fmla="*/ 500 h 500"/>
            </a:gdLst>
            <a:ahLst/>
            <a:cxnLst>
              <a:cxn ang="T10">
                <a:pos x="T0" y="T1"/>
              </a:cxn>
              <a:cxn ang="T11">
                <a:pos x="T2" y="T3"/>
              </a:cxn>
              <a:cxn ang="T12">
                <a:pos x="T4" y="T5"/>
              </a:cxn>
              <a:cxn ang="T13">
                <a:pos x="T6" y="T7"/>
              </a:cxn>
              <a:cxn ang="T14">
                <a:pos x="T8" y="T9"/>
              </a:cxn>
            </a:cxnLst>
            <a:rect l="T15" t="T16" r="T17" b="T18"/>
            <a:pathLst>
              <a:path w="863" h="500">
                <a:moveTo>
                  <a:pt x="180" y="1"/>
                </a:moveTo>
                <a:lnTo>
                  <a:pt x="0" y="500"/>
                </a:lnTo>
                <a:lnTo>
                  <a:pt x="683" y="500"/>
                </a:lnTo>
                <a:lnTo>
                  <a:pt x="863" y="0"/>
                </a:lnTo>
                <a:lnTo>
                  <a:pt x="180" y="1"/>
                </a:lnTo>
                <a:close/>
              </a:path>
            </a:pathLst>
          </a:custGeom>
          <a:solidFill>
            <a:srgbClr val="FFFF00"/>
          </a:solidFill>
          <a:ln w="12700">
            <a:solidFill>
              <a:schemeClr val="tx1"/>
            </a:solidFill>
            <a:round/>
            <a:headEnd/>
            <a:tailEnd/>
          </a:ln>
        </p:spPr>
        <p:txBody>
          <a:bodyPr/>
          <a:lstStyle/>
          <a:p>
            <a:endParaRPr lang="hu-HU" sz="3200"/>
          </a:p>
        </p:txBody>
      </p:sp>
      <p:sp>
        <p:nvSpPr>
          <p:cNvPr id="49" name="Line 6"/>
          <p:cNvSpPr>
            <a:spLocks noChangeShapeType="1"/>
          </p:cNvSpPr>
          <p:nvPr/>
        </p:nvSpPr>
        <p:spPr bwMode="auto">
          <a:xfrm flipV="1">
            <a:off x="11135372" y="1340769"/>
            <a:ext cx="385233" cy="792163"/>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3200"/>
          </a:p>
        </p:txBody>
      </p:sp>
      <p:sp>
        <p:nvSpPr>
          <p:cNvPr id="50" name="Line 7"/>
          <p:cNvSpPr>
            <a:spLocks noChangeShapeType="1"/>
          </p:cNvSpPr>
          <p:nvPr/>
        </p:nvSpPr>
        <p:spPr bwMode="auto">
          <a:xfrm flipV="1">
            <a:off x="9653364" y="2132856"/>
            <a:ext cx="1441451"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3200"/>
          </a:p>
        </p:txBody>
      </p:sp>
      <p:sp>
        <p:nvSpPr>
          <p:cNvPr id="51" name="Rectangle 8"/>
          <p:cNvSpPr>
            <a:spLocks noChangeArrowheads="1"/>
          </p:cNvSpPr>
          <p:nvPr/>
        </p:nvSpPr>
        <p:spPr bwMode="auto">
          <a:xfrm>
            <a:off x="9833038" y="1585283"/>
            <a:ext cx="4443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3200" dirty="0">
                <a:sym typeface="Symbol" pitchFamily="18" charset="2"/>
              </a:rPr>
              <a:t></a:t>
            </a:r>
            <a:endParaRPr lang="hu-HU" altLang="en-US" sz="3200" dirty="0">
              <a:sym typeface="Symbol" pitchFamily="18" charset="2"/>
            </a:endParaRPr>
          </a:p>
        </p:txBody>
      </p:sp>
      <mc:AlternateContent xmlns:mc="http://schemas.openxmlformats.org/markup-compatibility/2006" xmlns:a14="http://schemas.microsoft.com/office/drawing/2010/main">
        <mc:Choice Requires="a14">
          <p:sp>
            <p:nvSpPr>
              <p:cNvPr id="52" name="Rectangle 10"/>
              <p:cNvSpPr>
                <a:spLocks noChangeArrowheads="1"/>
              </p:cNvSpPr>
              <p:nvPr/>
            </p:nvSpPr>
            <p:spPr bwMode="auto">
              <a:xfrm>
                <a:off x="10076328" y="2130453"/>
                <a:ext cx="601447" cy="50276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667" b="1" i="1" dirty="0">
                          <a:latin typeface="Cambria Math"/>
                        </a:rPr>
                        <m:t>𝒗</m:t>
                      </m:r>
                      <m:r>
                        <a:rPr lang="hu-HU" altLang="en-US" sz="2667" i="1" baseline="-25000" dirty="0">
                          <a:latin typeface="Cambria Math"/>
                          <a:cs typeface="Times New Roman" pitchFamily="18" charset="0"/>
                        </a:rPr>
                        <m:t>1</m:t>
                      </m:r>
                    </m:oMath>
                  </m:oMathPara>
                </a14:m>
                <a:endParaRPr lang="hu-HU" altLang="en-US" sz="2667" b="1" dirty="0"/>
              </a:p>
            </p:txBody>
          </p:sp>
        </mc:Choice>
        <mc:Fallback xmlns="">
          <p:sp>
            <p:nvSpPr>
              <p:cNvPr id="52" name="Rectangle 10"/>
              <p:cNvSpPr>
                <a:spLocks noRot="1" noChangeAspect="1" noMove="1" noResize="1" noEditPoints="1" noAdjustHandles="1" noChangeArrowheads="1" noChangeShapeType="1" noTextEdit="1"/>
              </p:cNvSpPr>
              <p:nvPr/>
            </p:nvSpPr>
            <p:spPr bwMode="auto">
              <a:xfrm>
                <a:off x="10076328" y="2130453"/>
                <a:ext cx="601447" cy="502766"/>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3" name="Rectangle 11"/>
              <p:cNvSpPr>
                <a:spLocks noChangeArrowheads="1"/>
              </p:cNvSpPr>
              <p:nvPr/>
            </p:nvSpPr>
            <p:spPr bwMode="auto">
              <a:xfrm>
                <a:off x="11383580" y="1640516"/>
                <a:ext cx="601447" cy="50276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667" b="1" i="1" dirty="0">
                          <a:latin typeface="Cambria Math"/>
                        </a:rPr>
                        <m:t>𝒗</m:t>
                      </m:r>
                      <m:r>
                        <a:rPr lang="hu-HU" altLang="en-US" sz="2667" i="1" baseline="-25000" dirty="0">
                          <a:latin typeface="Cambria Math"/>
                          <a:cs typeface="Times New Roman" pitchFamily="18" charset="0"/>
                        </a:rPr>
                        <m:t>2</m:t>
                      </m:r>
                    </m:oMath>
                  </m:oMathPara>
                </a14:m>
                <a:endParaRPr lang="hu-HU" altLang="en-US" sz="2667" b="1" dirty="0">
                  <a:sym typeface="Symbol" pitchFamily="18" charset="2"/>
                </a:endParaRPr>
              </a:p>
            </p:txBody>
          </p:sp>
        </mc:Choice>
        <mc:Fallback xmlns="">
          <p:sp>
            <p:nvSpPr>
              <p:cNvPr id="53" name="Rectangle 11"/>
              <p:cNvSpPr>
                <a:spLocks noRot="1" noChangeAspect="1" noMove="1" noResize="1" noEditPoints="1" noAdjustHandles="1" noChangeArrowheads="1" noChangeShapeType="1" noTextEdit="1"/>
              </p:cNvSpPr>
              <p:nvPr/>
            </p:nvSpPr>
            <p:spPr bwMode="auto">
              <a:xfrm>
                <a:off x="11383580" y="1640516"/>
                <a:ext cx="601447" cy="502766"/>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4" name="Rectangle 28"/>
              <p:cNvSpPr>
                <a:spLocks noChangeArrowheads="1"/>
              </p:cNvSpPr>
              <p:nvPr/>
            </p:nvSpPr>
            <p:spPr bwMode="auto">
              <a:xfrm>
                <a:off x="9208566" y="581490"/>
                <a:ext cx="2340705"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3200" b="1" i="1" dirty="0">
                          <a:latin typeface="Cambria Math"/>
                        </a:rPr>
                        <m:t>𝑩</m:t>
                      </m:r>
                      <m:r>
                        <a:rPr lang="en-US" altLang="en-US" sz="3200" b="1" i="1" dirty="0">
                          <a:latin typeface="Cambria Math"/>
                        </a:rPr>
                        <m:t>=</m:t>
                      </m:r>
                      <m:r>
                        <a:rPr lang="hu-HU" altLang="en-US" sz="3200" b="1" i="1" dirty="0">
                          <a:latin typeface="Cambria Math"/>
                        </a:rPr>
                        <m:t>𝒗</m:t>
                      </m:r>
                      <m:r>
                        <a:rPr lang="hu-HU" altLang="en-US" sz="3200" i="1" baseline="-25000" dirty="0">
                          <a:latin typeface="Cambria Math"/>
                          <a:cs typeface="Times New Roman" pitchFamily="18" charset="0"/>
                        </a:rPr>
                        <m:t>1</m:t>
                      </m:r>
                      <m:r>
                        <a:rPr lang="hu-HU" sz="3200" i="1">
                          <a:latin typeface="Cambria Math"/>
                          <a:ea typeface="Cambria Math"/>
                        </a:rPr>
                        <m:t>∧</m:t>
                      </m:r>
                      <m:r>
                        <a:rPr lang="hu-HU" altLang="en-US" sz="3200" b="1" i="1" dirty="0">
                          <a:latin typeface="Cambria Math"/>
                        </a:rPr>
                        <m:t>𝒗</m:t>
                      </m:r>
                      <m:r>
                        <a:rPr lang="hu-HU" altLang="en-US" sz="3200" i="1" baseline="-25000" dirty="0">
                          <a:latin typeface="Cambria Math"/>
                          <a:cs typeface="Times New Roman" pitchFamily="18" charset="0"/>
                        </a:rPr>
                        <m:t>2</m:t>
                      </m:r>
                    </m:oMath>
                  </m:oMathPara>
                </a14:m>
                <a:endParaRPr lang="hu-HU" altLang="en-US" sz="3200" b="1" dirty="0">
                  <a:sym typeface="Symbol" pitchFamily="18" charset="2"/>
                </a:endParaRPr>
              </a:p>
            </p:txBody>
          </p:sp>
        </mc:Choice>
        <mc:Fallback xmlns="">
          <p:sp>
            <p:nvSpPr>
              <p:cNvPr id="54" name="Rectangle 28"/>
              <p:cNvSpPr>
                <a:spLocks noRot="1" noChangeAspect="1" noMove="1" noResize="1" noEditPoints="1" noAdjustHandles="1" noChangeArrowheads="1" noChangeShapeType="1" noTextEdit="1"/>
              </p:cNvSpPr>
              <p:nvPr/>
            </p:nvSpPr>
            <p:spPr bwMode="auto">
              <a:xfrm>
                <a:off x="9208566" y="581490"/>
                <a:ext cx="2340705"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5" name="Ellipszis 54"/>
          <p:cNvSpPr/>
          <p:nvPr/>
        </p:nvSpPr>
        <p:spPr>
          <a:xfrm>
            <a:off x="8064219" y="1292060"/>
            <a:ext cx="1440160" cy="69690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6" name="Szabadkézi sokszög 55"/>
          <p:cNvSpPr/>
          <p:nvPr/>
        </p:nvSpPr>
        <p:spPr>
          <a:xfrm>
            <a:off x="8352253" y="1480441"/>
            <a:ext cx="784788" cy="292377"/>
          </a:xfrm>
          <a:custGeom>
            <a:avLst/>
            <a:gdLst>
              <a:gd name="connsiteX0" fmla="*/ 0 w 588591"/>
              <a:gd name="connsiteY0" fmla="*/ 83128 h 292377"/>
              <a:gd name="connsiteX1" fmla="*/ 259773 w 588591"/>
              <a:gd name="connsiteY1" fmla="*/ 290946 h 292377"/>
              <a:gd name="connsiteX2" fmla="*/ 581891 w 588591"/>
              <a:gd name="connsiteY2" fmla="*/ 166255 h 292377"/>
              <a:gd name="connsiteX3" fmla="*/ 446809 w 588591"/>
              <a:gd name="connsiteY3" fmla="*/ 0 h 292377"/>
            </a:gdLst>
            <a:ahLst/>
            <a:cxnLst>
              <a:cxn ang="0">
                <a:pos x="connsiteX0" y="connsiteY0"/>
              </a:cxn>
              <a:cxn ang="0">
                <a:pos x="connsiteX1" y="connsiteY1"/>
              </a:cxn>
              <a:cxn ang="0">
                <a:pos x="connsiteX2" y="connsiteY2"/>
              </a:cxn>
              <a:cxn ang="0">
                <a:pos x="connsiteX3" y="connsiteY3"/>
              </a:cxn>
            </a:cxnLst>
            <a:rect l="l" t="t" r="r" b="b"/>
            <a:pathLst>
              <a:path w="588591" h="292377">
                <a:moveTo>
                  <a:pt x="0" y="83128"/>
                </a:moveTo>
                <a:cubicBezTo>
                  <a:pt x="81395" y="180110"/>
                  <a:pt x="162791" y="277092"/>
                  <a:pt x="259773" y="290946"/>
                </a:cubicBezTo>
                <a:cubicBezTo>
                  <a:pt x="356755" y="304800"/>
                  <a:pt x="550718" y="214746"/>
                  <a:pt x="581891" y="166255"/>
                </a:cubicBezTo>
                <a:cubicBezTo>
                  <a:pt x="613064" y="117764"/>
                  <a:pt x="529936" y="58882"/>
                  <a:pt x="446809" y="0"/>
                </a:cubicBezTo>
              </a:path>
            </a:pathLst>
          </a:custGeom>
          <a:noFill/>
          <a:ln>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57" name="Szabadkézi sokszög 56"/>
          <p:cNvSpPr/>
          <p:nvPr/>
        </p:nvSpPr>
        <p:spPr>
          <a:xfrm>
            <a:off x="10197209" y="1578972"/>
            <a:ext cx="784788" cy="292377"/>
          </a:xfrm>
          <a:custGeom>
            <a:avLst/>
            <a:gdLst>
              <a:gd name="connsiteX0" fmla="*/ 0 w 588591"/>
              <a:gd name="connsiteY0" fmla="*/ 83128 h 292377"/>
              <a:gd name="connsiteX1" fmla="*/ 259773 w 588591"/>
              <a:gd name="connsiteY1" fmla="*/ 290946 h 292377"/>
              <a:gd name="connsiteX2" fmla="*/ 581891 w 588591"/>
              <a:gd name="connsiteY2" fmla="*/ 166255 h 292377"/>
              <a:gd name="connsiteX3" fmla="*/ 446809 w 588591"/>
              <a:gd name="connsiteY3" fmla="*/ 0 h 292377"/>
            </a:gdLst>
            <a:ahLst/>
            <a:cxnLst>
              <a:cxn ang="0">
                <a:pos x="connsiteX0" y="connsiteY0"/>
              </a:cxn>
              <a:cxn ang="0">
                <a:pos x="connsiteX1" y="connsiteY1"/>
              </a:cxn>
              <a:cxn ang="0">
                <a:pos x="connsiteX2" y="connsiteY2"/>
              </a:cxn>
              <a:cxn ang="0">
                <a:pos x="connsiteX3" y="connsiteY3"/>
              </a:cxn>
            </a:cxnLst>
            <a:rect l="l" t="t" r="r" b="b"/>
            <a:pathLst>
              <a:path w="588591" h="292377">
                <a:moveTo>
                  <a:pt x="0" y="83128"/>
                </a:moveTo>
                <a:cubicBezTo>
                  <a:pt x="81395" y="180110"/>
                  <a:pt x="162791" y="277092"/>
                  <a:pt x="259773" y="290946"/>
                </a:cubicBezTo>
                <a:cubicBezTo>
                  <a:pt x="356755" y="304800"/>
                  <a:pt x="550718" y="214746"/>
                  <a:pt x="581891" y="166255"/>
                </a:cubicBezTo>
                <a:cubicBezTo>
                  <a:pt x="613064" y="117764"/>
                  <a:pt x="529936" y="58882"/>
                  <a:pt x="446809" y="0"/>
                </a:cubicBezTo>
              </a:path>
            </a:pathLst>
          </a:custGeom>
          <a:noFill/>
          <a:ln>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58" name="Freeform 29"/>
          <p:cNvSpPr>
            <a:spLocks/>
          </p:cNvSpPr>
          <p:nvPr/>
        </p:nvSpPr>
        <p:spPr bwMode="auto">
          <a:xfrm>
            <a:off x="9524314" y="4260617"/>
            <a:ext cx="1826684" cy="793751"/>
          </a:xfrm>
          <a:custGeom>
            <a:avLst/>
            <a:gdLst>
              <a:gd name="T0" fmla="*/ 2147483647 w 863"/>
              <a:gd name="T1" fmla="*/ 2147483647 h 500"/>
              <a:gd name="T2" fmla="*/ 0 w 863"/>
              <a:gd name="T3" fmla="*/ 2147483647 h 500"/>
              <a:gd name="T4" fmla="*/ 2147483647 w 863"/>
              <a:gd name="T5" fmla="*/ 2147483647 h 500"/>
              <a:gd name="T6" fmla="*/ 2147483647 w 863"/>
              <a:gd name="T7" fmla="*/ 0 h 500"/>
              <a:gd name="T8" fmla="*/ 2147483647 w 863"/>
              <a:gd name="T9" fmla="*/ 2147483647 h 500"/>
              <a:gd name="T10" fmla="*/ 0 60000 65536"/>
              <a:gd name="T11" fmla="*/ 0 60000 65536"/>
              <a:gd name="T12" fmla="*/ 0 60000 65536"/>
              <a:gd name="T13" fmla="*/ 0 60000 65536"/>
              <a:gd name="T14" fmla="*/ 0 60000 65536"/>
              <a:gd name="T15" fmla="*/ 0 w 863"/>
              <a:gd name="T16" fmla="*/ 0 h 500"/>
              <a:gd name="T17" fmla="*/ 863 w 863"/>
              <a:gd name="T18" fmla="*/ 500 h 500"/>
            </a:gdLst>
            <a:ahLst/>
            <a:cxnLst>
              <a:cxn ang="T10">
                <a:pos x="T0" y="T1"/>
              </a:cxn>
              <a:cxn ang="T11">
                <a:pos x="T2" y="T3"/>
              </a:cxn>
              <a:cxn ang="T12">
                <a:pos x="T4" y="T5"/>
              </a:cxn>
              <a:cxn ang="T13">
                <a:pos x="T6" y="T7"/>
              </a:cxn>
              <a:cxn ang="T14">
                <a:pos x="T8" y="T9"/>
              </a:cxn>
            </a:cxnLst>
            <a:rect l="T15" t="T16" r="T17" b="T18"/>
            <a:pathLst>
              <a:path w="863" h="500">
                <a:moveTo>
                  <a:pt x="180" y="1"/>
                </a:moveTo>
                <a:lnTo>
                  <a:pt x="0" y="500"/>
                </a:lnTo>
                <a:lnTo>
                  <a:pt x="683" y="500"/>
                </a:lnTo>
                <a:lnTo>
                  <a:pt x="863" y="0"/>
                </a:lnTo>
                <a:lnTo>
                  <a:pt x="180" y="1"/>
                </a:lnTo>
                <a:close/>
              </a:path>
            </a:pathLst>
          </a:custGeom>
          <a:solidFill>
            <a:srgbClr val="FFFF00"/>
          </a:solidFill>
          <a:ln w="12700">
            <a:solidFill>
              <a:schemeClr val="tx1"/>
            </a:solidFill>
            <a:round/>
            <a:headEnd/>
            <a:tailEnd/>
          </a:ln>
        </p:spPr>
        <p:txBody>
          <a:bodyPr/>
          <a:lstStyle/>
          <a:p>
            <a:endParaRPr lang="hu-HU" sz="3200"/>
          </a:p>
        </p:txBody>
      </p:sp>
      <mc:AlternateContent xmlns:mc="http://schemas.openxmlformats.org/markup-compatibility/2006" xmlns:a14="http://schemas.microsoft.com/office/drawing/2010/main">
        <mc:Choice Requires="a14">
          <p:sp>
            <p:nvSpPr>
              <p:cNvPr id="59" name="Rectangle 10"/>
              <p:cNvSpPr>
                <a:spLocks noChangeArrowheads="1"/>
              </p:cNvSpPr>
              <p:nvPr/>
            </p:nvSpPr>
            <p:spPr bwMode="auto">
              <a:xfrm>
                <a:off x="9924380" y="5049280"/>
                <a:ext cx="601447" cy="50276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667" b="1" i="1" dirty="0">
                          <a:latin typeface="Cambria Math"/>
                        </a:rPr>
                        <m:t>𝒗</m:t>
                      </m:r>
                      <m:r>
                        <a:rPr lang="hu-HU" altLang="en-US" sz="2667" i="1" baseline="-25000" dirty="0">
                          <a:latin typeface="Cambria Math"/>
                          <a:cs typeface="Times New Roman" pitchFamily="18" charset="0"/>
                        </a:rPr>
                        <m:t>1</m:t>
                      </m:r>
                    </m:oMath>
                  </m:oMathPara>
                </a14:m>
                <a:endParaRPr lang="hu-HU" altLang="en-US" sz="2667" b="1" dirty="0"/>
              </a:p>
            </p:txBody>
          </p:sp>
        </mc:Choice>
        <mc:Fallback xmlns="">
          <p:sp>
            <p:nvSpPr>
              <p:cNvPr id="59" name="Rectangle 10"/>
              <p:cNvSpPr>
                <a:spLocks noRot="1" noChangeAspect="1" noMove="1" noResize="1" noEditPoints="1" noAdjustHandles="1" noChangeArrowheads="1" noChangeShapeType="1" noTextEdit="1"/>
              </p:cNvSpPr>
              <p:nvPr/>
            </p:nvSpPr>
            <p:spPr bwMode="auto">
              <a:xfrm>
                <a:off x="9924380" y="5049280"/>
                <a:ext cx="601447" cy="502766"/>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0" name="Rectangle 11"/>
              <p:cNvSpPr>
                <a:spLocks noChangeArrowheads="1"/>
              </p:cNvSpPr>
              <p:nvPr/>
            </p:nvSpPr>
            <p:spPr bwMode="auto">
              <a:xfrm>
                <a:off x="11231632" y="4559343"/>
                <a:ext cx="601447" cy="50276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667" b="1" i="1" dirty="0">
                          <a:latin typeface="Cambria Math"/>
                        </a:rPr>
                        <m:t>𝒗</m:t>
                      </m:r>
                      <m:r>
                        <a:rPr lang="hu-HU" altLang="en-US" sz="2667" i="1" baseline="-25000" dirty="0">
                          <a:latin typeface="Cambria Math"/>
                          <a:cs typeface="Times New Roman" pitchFamily="18" charset="0"/>
                        </a:rPr>
                        <m:t>2</m:t>
                      </m:r>
                    </m:oMath>
                  </m:oMathPara>
                </a14:m>
                <a:endParaRPr lang="hu-HU" altLang="en-US" sz="2667" b="1" dirty="0">
                  <a:sym typeface="Symbol" pitchFamily="18" charset="2"/>
                </a:endParaRPr>
              </a:p>
            </p:txBody>
          </p:sp>
        </mc:Choice>
        <mc:Fallback xmlns="">
          <p:sp>
            <p:nvSpPr>
              <p:cNvPr id="60" name="Rectangle 11"/>
              <p:cNvSpPr>
                <a:spLocks noRot="1" noChangeAspect="1" noMove="1" noResize="1" noEditPoints="1" noAdjustHandles="1" noChangeArrowheads="1" noChangeShapeType="1" noTextEdit="1"/>
              </p:cNvSpPr>
              <p:nvPr/>
            </p:nvSpPr>
            <p:spPr bwMode="auto">
              <a:xfrm>
                <a:off x="11231632" y="4559343"/>
                <a:ext cx="601447" cy="502766"/>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61" name="Szabadkézi sokszög 60"/>
          <p:cNvSpPr/>
          <p:nvPr/>
        </p:nvSpPr>
        <p:spPr>
          <a:xfrm>
            <a:off x="10045261" y="4497798"/>
            <a:ext cx="784788" cy="292377"/>
          </a:xfrm>
          <a:custGeom>
            <a:avLst/>
            <a:gdLst>
              <a:gd name="connsiteX0" fmla="*/ 0 w 588591"/>
              <a:gd name="connsiteY0" fmla="*/ 83128 h 292377"/>
              <a:gd name="connsiteX1" fmla="*/ 259773 w 588591"/>
              <a:gd name="connsiteY1" fmla="*/ 290946 h 292377"/>
              <a:gd name="connsiteX2" fmla="*/ 581891 w 588591"/>
              <a:gd name="connsiteY2" fmla="*/ 166255 h 292377"/>
              <a:gd name="connsiteX3" fmla="*/ 446809 w 588591"/>
              <a:gd name="connsiteY3" fmla="*/ 0 h 292377"/>
            </a:gdLst>
            <a:ahLst/>
            <a:cxnLst>
              <a:cxn ang="0">
                <a:pos x="connsiteX0" y="connsiteY0"/>
              </a:cxn>
              <a:cxn ang="0">
                <a:pos x="connsiteX1" y="connsiteY1"/>
              </a:cxn>
              <a:cxn ang="0">
                <a:pos x="connsiteX2" y="connsiteY2"/>
              </a:cxn>
              <a:cxn ang="0">
                <a:pos x="connsiteX3" y="connsiteY3"/>
              </a:cxn>
            </a:cxnLst>
            <a:rect l="l" t="t" r="r" b="b"/>
            <a:pathLst>
              <a:path w="588591" h="292377">
                <a:moveTo>
                  <a:pt x="0" y="83128"/>
                </a:moveTo>
                <a:cubicBezTo>
                  <a:pt x="81395" y="180110"/>
                  <a:pt x="162791" y="277092"/>
                  <a:pt x="259773" y="290946"/>
                </a:cubicBezTo>
                <a:cubicBezTo>
                  <a:pt x="356755" y="304800"/>
                  <a:pt x="550718" y="214746"/>
                  <a:pt x="581891" y="166255"/>
                </a:cubicBezTo>
                <a:cubicBezTo>
                  <a:pt x="613064" y="117764"/>
                  <a:pt x="529936" y="58882"/>
                  <a:pt x="446809" y="0"/>
                </a:cubicBezTo>
              </a:path>
            </a:pathLst>
          </a:custGeom>
          <a:noFill/>
          <a:ln>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62" name="Freeform 29"/>
          <p:cNvSpPr>
            <a:spLocks/>
          </p:cNvSpPr>
          <p:nvPr/>
        </p:nvSpPr>
        <p:spPr bwMode="auto">
          <a:xfrm>
            <a:off x="9131502" y="3316427"/>
            <a:ext cx="1826684" cy="793751"/>
          </a:xfrm>
          <a:custGeom>
            <a:avLst/>
            <a:gdLst>
              <a:gd name="T0" fmla="*/ 2147483647 w 863"/>
              <a:gd name="T1" fmla="*/ 2147483647 h 500"/>
              <a:gd name="T2" fmla="*/ 0 w 863"/>
              <a:gd name="T3" fmla="*/ 2147483647 h 500"/>
              <a:gd name="T4" fmla="*/ 2147483647 w 863"/>
              <a:gd name="T5" fmla="*/ 2147483647 h 500"/>
              <a:gd name="T6" fmla="*/ 2147483647 w 863"/>
              <a:gd name="T7" fmla="*/ 0 h 500"/>
              <a:gd name="T8" fmla="*/ 2147483647 w 863"/>
              <a:gd name="T9" fmla="*/ 2147483647 h 500"/>
              <a:gd name="T10" fmla="*/ 0 60000 65536"/>
              <a:gd name="T11" fmla="*/ 0 60000 65536"/>
              <a:gd name="T12" fmla="*/ 0 60000 65536"/>
              <a:gd name="T13" fmla="*/ 0 60000 65536"/>
              <a:gd name="T14" fmla="*/ 0 60000 65536"/>
              <a:gd name="T15" fmla="*/ 0 w 863"/>
              <a:gd name="T16" fmla="*/ 0 h 500"/>
              <a:gd name="T17" fmla="*/ 863 w 863"/>
              <a:gd name="T18" fmla="*/ 500 h 500"/>
            </a:gdLst>
            <a:ahLst/>
            <a:cxnLst>
              <a:cxn ang="T10">
                <a:pos x="T0" y="T1"/>
              </a:cxn>
              <a:cxn ang="T11">
                <a:pos x="T2" y="T3"/>
              </a:cxn>
              <a:cxn ang="T12">
                <a:pos x="T4" y="T5"/>
              </a:cxn>
              <a:cxn ang="T13">
                <a:pos x="T6" y="T7"/>
              </a:cxn>
              <a:cxn ang="T14">
                <a:pos x="T8" y="T9"/>
              </a:cxn>
            </a:cxnLst>
            <a:rect l="T15" t="T16" r="T17" b="T18"/>
            <a:pathLst>
              <a:path w="863" h="500">
                <a:moveTo>
                  <a:pt x="180" y="1"/>
                </a:moveTo>
                <a:lnTo>
                  <a:pt x="0" y="500"/>
                </a:lnTo>
                <a:lnTo>
                  <a:pt x="683" y="500"/>
                </a:lnTo>
                <a:lnTo>
                  <a:pt x="863" y="0"/>
                </a:lnTo>
                <a:lnTo>
                  <a:pt x="180" y="1"/>
                </a:lnTo>
                <a:close/>
              </a:path>
            </a:pathLst>
          </a:custGeom>
          <a:solidFill>
            <a:srgbClr val="FFFF00">
              <a:alpha val="16863"/>
            </a:srgbClr>
          </a:solidFill>
          <a:ln w="12700">
            <a:solidFill>
              <a:schemeClr val="tx1"/>
            </a:solidFill>
            <a:round/>
            <a:headEnd/>
            <a:tailEnd/>
          </a:ln>
        </p:spPr>
        <p:txBody>
          <a:bodyPr/>
          <a:lstStyle/>
          <a:p>
            <a:endParaRPr lang="hu-HU" sz="3200"/>
          </a:p>
        </p:txBody>
      </p:sp>
      <mc:AlternateContent xmlns:mc="http://schemas.openxmlformats.org/markup-compatibility/2006" xmlns:a14="http://schemas.microsoft.com/office/drawing/2010/main">
        <mc:Choice Requires="a14">
          <p:sp>
            <p:nvSpPr>
              <p:cNvPr id="63" name="Rectangle 11"/>
              <p:cNvSpPr>
                <a:spLocks noChangeArrowheads="1"/>
              </p:cNvSpPr>
              <p:nvPr/>
            </p:nvSpPr>
            <p:spPr bwMode="auto">
              <a:xfrm>
                <a:off x="11442308" y="3541507"/>
                <a:ext cx="601447" cy="50276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667" b="1" i="1" dirty="0">
                          <a:latin typeface="Cambria Math"/>
                        </a:rPr>
                        <m:t>𝒗</m:t>
                      </m:r>
                      <m:r>
                        <a:rPr lang="hu-HU" altLang="en-US" sz="2667" i="1" baseline="-25000" dirty="0">
                          <a:latin typeface="Cambria Math"/>
                          <a:cs typeface="Times New Roman" pitchFamily="18" charset="0"/>
                        </a:rPr>
                        <m:t>3</m:t>
                      </m:r>
                    </m:oMath>
                  </m:oMathPara>
                </a14:m>
                <a:endParaRPr lang="hu-HU" altLang="en-US" sz="2667" b="1" dirty="0">
                  <a:sym typeface="Symbol" pitchFamily="18" charset="2"/>
                </a:endParaRPr>
              </a:p>
            </p:txBody>
          </p:sp>
        </mc:Choice>
        <mc:Fallback xmlns="">
          <p:sp>
            <p:nvSpPr>
              <p:cNvPr id="63" name="Rectangle 11"/>
              <p:cNvSpPr>
                <a:spLocks noRot="1" noChangeAspect="1" noMove="1" noResize="1" noEditPoints="1" noAdjustHandles="1" noChangeArrowheads="1" noChangeShapeType="1" noTextEdit="1"/>
              </p:cNvSpPr>
              <p:nvPr/>
            </p:nvSpPr>
            <p:spPr bwMode="auto">
              <a:xfrm>
                <a:off x="11442308" y="3541507"/>
                <a:ext cx="601447" cy="502766"/>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4" name="Téglalap 63"/>
              <p:cNvSpPr/>
              <p:nvPr/>
            </p:nvSpPr>
            <p:spPr>
              <a:xfrm>
                <a:off x="9205623" y="2793207"/>
                <a:ext cx="233352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sz="3200" b="1" i="1" dirty="0">
                          <a:latin typeface="Cambria Math"/>
                        </a:rPr>
                        <m:t>𝒗</m:t>
                      </m:r>
                      <m:r>
                        <a:rPr lang="hu-HU" altLang="en-US" sz="3200" i="1" baseline="-25000" dirty="0">
                          <a:latin typeface="Cambria Math"/>
                          <a:cs typeface="Times New Roman" pitchFamily="18" charset="0"/>
                        </a:rPr>
                        <m:t>1</m:t>
                      </m:r>
                      <m:r>
                        <a:rPr lang="hu-HU" sz="3200" i="1">
                          <a:latin typeface="Cambria Math"/>
                          <a:ea typeface="Cambria Math"/>
                        </a:rPr>
                        <m:t>∧</m:t>
                      </m:r>
                      <m:r>
                        <a:rPr lang="hu-HU" altLang="en-US" sz="3200" b="1" i="1" dirty="0">
                          <a:latin typeface="Cambria Math"/>
                        </a:rPr>
                        <m:t>𝒗</m:t>
                      </m:r>
                      <m:r>
                        <a:rPr lang="hu-HU" altLang="en-US" sz="3200" i="1" baseline="-25000" dirty="0">
                          <a:latin typeface="Cambria Math"/>
                          <a:cs typeface="Times New Roman" pitchFamily="18" charset="0"/>
                        </a:rPr>
                        <m:t>2</m:t>
                      </m:r>
                      <m:r>
                        <a:rPr lang="hu-HU" sz="3200" i="1">
                          <a:latin typeface="Cambria Math"/>
                          <a:ea typeface="Cambria Math"/>
                        </a:rPr>
                        <m:t>∧</m:t>
                      </m:r>
                      <m:r>
                        <a:rPr lang="hu-HU" altLang="en-US" sz="3200" b="1" i="1" dirty="0">
                          <a:latin typeface="Cambria Math"/>
                        </a:rPr>
                        <m:t>𝒗</m:t>
                      </m:r>
                      <m:r>
                        <a:rPr lang="hu-HU" altLang="en-US" sz="3200" i="1" baseline="-25000" dirty="0">
                          <a:latin typeface="Cambria Math"/>
                          <a:cs typeface="Times New Roman" pitchFamily="18" charset="0"/>
                        </a:rPr>
                        <m:t>3</m:t>
                      </m:r>
                    </m:oMath>
                  </m:oMathPara>
                </a14:m>
                <a:endParaRPr lang="hu-HU" altLang="en-US" sz="3200" b="1" dirty="0">
                  <a:sym typeface="Symbol" pitchFamily="18" charset="2"/>
                </a:endParaRPr>
              </a:p>
            </p:txBody>
          </p:sp>
        </mc:Choice>
        <mc:Fallback xmlns="">
          <p:sp>
            <p:nvSpPr>
              <p:cNvPr id="64" name="Téglalap 63"/>
              <p:cNvSpPr>
                <a:spLocks noRot="1" noChangeAspect="1" noMove="1" noResize="1" noEditPoints="1" noAdjustHandles="1" noChangeArrowheads="1" noChangeShapeType="1" noTextEdit="1"/>
              </p:cNvSpPr>
              <p:nvPr/>
            </p:nvSpPr>
            <p:spPr>
              <a:xfrm>
                <a:off x="9205623" y="2793207"/>
                <a:ext cx="2333523" cy="584775"/>
              </a:xfrm>
              <a:prstGeom prst="rect">
                <a:avLst/>
              </a:prstGeom>
              <a:blipFill>
                <a:blip r:embed="rId9"/>
                <a:stretch>
                  <a:fillRect/>
                </a:stretch>
              </a:blipFill>
            </p:spPr>
            <p:txBody>
              <a:bodyPr/>
              <a:lstStyle/>
              <a:p>
                <a:r>
                  <a:rPr lang="hu-HU">
                    <a:noFill/>
                  </a:rPr>
                  <a:t> </a:t>
                </a:r>
              </a:p>
            </p:txBody>
          </p:sp>
        </mc:Fallback>
      </mc:AlternateContent>
      <p:sp>
        <p:nvSpPr>
          <p:cNvPr id="65" name="Szabadkézi sokszög 64"/>
          <p:cNvSpPr/>
          <p:nvPr/>
        </p:nvSpPr>
        <p:spPr>
          <a:xfrm>
            <a:off x="10584876" y="3325091"/>
            <a:ext cx="748145" cy="1756064"/>
          </a:xfrm>
          <a:custGeom>
            <a:avLst/>
            <a:gdLst>
              <a:gd name="connsiteX0" fmla="*/ 280554 w 561109"/>
              <a:gd name="connsiteY0" fmla="*/ 0 h 1756064"/>
              <a:gd name="connsiteX1" fmla="*/ 561109 w 561109"/>
              <a:gd name="connsiteY1" fmla="*/ 955964 h 1756064"/>
              <a:gd name="connsiteX2" fmla="*/ 301336 w 561109"/>
              <a:gd name="connsiteY2" fmla="*/ 1756064 h 1756064"/>
              <a:gd name="connsiteX3" fmla="*/ 0 w 561109"/>
              <a:gd name="connsiteY3" fmla="*/ 800100 h 1756064"/>
              <a:gd name="connsiteX4" fmla="*/ 280554 w 561109"/>
              <a:gd name="connsiteY4" fmla="*/ 0 h 175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09" h="1756064">
                <a:moveTo>
                  <a:pt x="280554" y="0"/>
                </a:moveTo>
                <a:lnTo>
                  <a:pt x="561109" y="955964"/>
                </a:lnTo>
                <a:lnTo>
                  <a:pt x="301336" y="1756064"/>
                </a:lnTo>
                <a:lnTo>
                  <a:pt x="0" y="800100"/>
                </a:lnTo>
                <a:lnTo>
                  <a:pt x="280554" y="0"/>
                </a:lnTo>
                <a:close/>
              </a:path>
            </a:pathLst>
          </a:custGeom>
          <a:solidFill>
            <a:srgbClr val="FFFF00">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66" name="Szabadkézi sokszög 65"/>
          <p:cNvSpPr/>
          <p:nvPr/>
        </p:nvSpPr>
        <p:spPr>
          <a:xfrm>
            <a:off x="9144002" y="4125192"/>
            <a:ext cx="1814945" cy="904009"/>
          </a:xfrm>
          <a:custGeom>
            <a:avLst/>
            <a:gdLst>
              <a:gd name="connsiteX0" fmla="*/ 280555 w 1381991"/>
              <a:gd name="connsiteY0" fmla="*/ 904009 h 987136"/>
              <a:gd name="connsiteX1" fmla="*/ 0 w 1381991"/>
              <a:gd name="connsiteY1" fmla="*/ 0 h 987136"/>
              <a:gd name="connsiteX2" fmla="*/ 1091045 w 1381991"/>
              <a:gd name="connsiteY2" fmla="*/ 0 h 987136"/>
              <a:gd name="connsiteX3" fmla="*/ 1381991 w 1381991"/>
              <a:gd name="connsiteY3" fmla="*/ 987136 h 987136"/>
              <a:gd name="connsiteX4" fmla="*/ 280555 w 1381991"/>
              <a:gd name="connsiteY4" fmla="*/ 904009 h 987136"/>
              <a:gd name="connsiteX0" fmla="*/ 280555 w 1350818"/>
              <a:gd name="connsiteY0" fmla="*/ 904009 h 935182"/>
              <a:gd name="connsiteX1" fmla="*/ 0 w 1350818"/>
              <a:gd name="connsiteY1" fmla="*/ 0 h 935182"/>
              <a:gd name="connsiteX2" fmla="*/ 1091045 w 1350818"/>
              <a:gd name="connsiteY2" fmla="*/ 0 h 935182"/>
              <a:gd name="connsiteX3" fmla="*/ 1350818 w 1350818"/>
              <a:gd name="connsiteY3" fmla="*/ 935182 h 935182"/>
              <a:gd name="connsiteX4" fmla="*/ 280555 w 1350818"/>
              <a:gd name="connsiteY4" fmla="*/ 904009 h 935182"/>
              <a:gd name="connsiteX0" fmla="*/ 280555 w 1361209"/>
              <a:gd name="connsiteY0" fmla="*/ 904009 h 904009"/>
              <a:gd name="connsiteX1" fmla="*/ 0 w 1361209"/>
              <a:gd name="connsiteY1" fmla="*/ 0 h 904009"/>
              <a:gd name="connsiteX2" fmla="*/ 1091045 w 1361209"/>
              <a:gd name="connsiteY2" fmla="*/ 0 h 904009"/>
              <a:gd name="connsiteX3" fmla="*/ 1361209 w 1361209"/>
              <a:gd name="connsiteY3" fmla="*/ 904009 h 904009"/>
              <a:gd name="connsiteX4" fmla="*/ 280555 w 1361209"/>
              <a:gd name="connsiteY4" fmla="*/ 904009 h 904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209" h="904009">
                <a:moveTo>
                  <a:pt x="280555" y="904009"/>
                </a:moveTo>
                <a:lnTo>
                  <a:pt x="0" y="0"/>
                </a:lnTo>
                <a:lnTo>
                  <a:pt x="1091045" y="0"/>
                </a:lnTo>
                <a:lnTo>
                  <a:pt x="1361209" y="904009"/>
                </a:lnTo>
                <a:lnTo>
                  <a:pt x="280555" y="904009"/>
                </a:lnTo>
                <a:close/>
              </a:path>
            </a:pathLst>
          </a:custGeom>
          <a:solidFill>
            <a:srgbClr val="FFFF00">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67" name="Line 6"/>
          <p:cNvSpPr>
            <a:spLocks noChangeShapeType="1"/>
          </p:cNvSpPr>
          <p:nvPr/>
        </p:nvSpPr>
        <p:spPr bwMode="auto">
          <a:xfrm flipV="1">
            <a:off x="10983424" y="4259596"/>
            <a:ext cx="385233" cy="792163"/>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3200"/>
          </a:p>
        </p:txBody>
      </p:sp>
      <p:sp>
        <p:nvSpPr>
          <p:cNvPr id="68" name="Line 7"/>
          <p:cNvSpPr>
            <a:spLocks noChangeShapeType="1"/>
          </p:cNvSpPr>
          <p:nvPr/>
        </p:nvSpPr>
        <p:spPr bwMode="auto">
          <a:xfrm flipV="1">
            <a:off x="9501416" y="5051683"/>
            <a:ext cx="1441451"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3200" dirty="0"/>
          </a:p>
        </p:txBody>
      </p:sp>
      <p:sp>
        <p:nvSpPr>
          <p:cNvPr id="69" name="Line 7"/>
          <p:cNvSpPr>
            <a:spLocks noChangeShapeType="1"/>
          </p:cNvSpPr>
          <p:nvPr/>
        </p:nvSpPr>
        <p:spPr bwMode="auto">
          <a:xfrm flipH="1" flipV="1">
            <a:off x="10983423" y="3316427"/>
            <a:ext cx="367575" cy="943168"/>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3200" dirty="0"/>
          </a:p>
        </p:txBody>
      </p:sp>
      <p:sp>
        <p:nvSpPr>
          <p:cNvPr id="70" name="Szabadkézi sokszög 69"/>
          <p:cNvSpPr/>
          <p:nvPr/>
        </p:nvSpPr>
        <p:spPr>
          <a:xfrm rot="14543442">
            <a:off x="10689335" y="4008207"/>
            <a:ext cx="588591" cy="389836"/>
          </a:xfrm>
          <a:custGeom>
            <a:avLst/>
            <a:gdLst>
              <a:gd name="connsiteX0" fmla="*/ 0 w 588591"/>
              <a:gd name="connsiteY0" fmla="*/ 83128 h 292377"/>
              <a:gd name="connsiteX1" fmla="*/ 259773 w 588591"/>
              <a:gd name="connsiteY1" fmla="*/ 290946 h 292377"/>
              <a:gd name="connsiteX2" fmla="*/ 581891 w 588591"/>
              <a:gd name="connsiteY2" fmla="*/ 166255 h 292377"/>
              <a:gd name="connsiteX3" fmla="*/ 446809 w 588591"/>
              <a:gd name="connsiteY3" fmla="*/ 0 h 292377"/>
            </a:gdLst>
            <a:ahLst/>
            <a:cxnLst>
              <a:cxn ang="0">
                <a:pos x="connsiteX0" y="connsiteY0"/>
              </a:cxn>
              <a:cxn ang="0">
                <a:pos x="connsiteX1" y="connsiteY1"/>
              </a:cxn>
              <a:cxn ang="0">
                <a:pos x="connsiteX2" y="connsiteY2"/>
              </a:cxn>
              <a:cxn ang="0">
                <a:pos x="connsiteX3" y="connsiteY3"/>
              </a:cxn>
            </a:cxnLst>
            <a:rect l="l" t="t" r="r" b="b"/>
            <a:pathLst>
              <a:path w="588591" h="292377">
                <a:moveTo>
                  <a:pt x="0" y="83128"/>
                </a:moveTo>
                <a:cubicBezTo>
                  <a:pt x="81395" y="180110"/>
                  <a:pt x="162791" y="277092"/>
                  <a:pt x="259773" y="290946"/>
                </a:cubicBezTo>
                <a:cubicBezTo>
                  <a:pt x="356755" y="304800"/>
                  <a:pt x="550718" y="214746"/>
                  <a:pt x="581891" y="166255"/>
                </a:cubicBezTo>
                <a:cubicBezTo>
                  <a:pt x="613064" y="117764"/>
                  <a:pt x="529936" y="58882"/>
                  <a:pt x="446809" y="0"/>
                </a:cubicBezTo>
              </a:path>
            </a:pathLst>
          </a:custGeom>
          <a:noFill/>
          <a:ln>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pic>
        <p:nvPicPr>
          <p:cNvPr id="71" name="Picture 2" descr="Hermann Günter Grassman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79" y="8508"/>
            <a:ext cx="1620325" cy="1732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680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zabadkézi sokszög 29"/>
          <p:cNvSpPr/>
          <p:nvPr/>
        </p:nvSpPr>
        <p:spPr>
          <a:xfrm>
            <a:off x="2549909" y="4936596"/>
            <a:ext cx="4628864" cy="1375776"/>
          </a:xfrm>
          <a:custGeom>
            <a:avLst/>
            <a:gdLst>
              <a:gd name="connsiteX0" fmla="*/ 1789044 w 1789044"/>
              <a:gd name="connsiteY0" fmla="*/ 516835 h 702366"/>
              <a:gd name="connsiteX1" fmla="*/ 861392 w 1789044"/>
              <a:gd name="connsiteY1" fmla="*/ 702366 h 702366"/>
              <a:gd name="connsiteX2" fmla="*/ 0 w 1789044"/>
              <a:gd name="connsiteY2" fmla="*/ 132522 h 702366"/>
              <a:gd name="connsiteX3" fmla="*/ 927653 w 1789044"/>
              <a:gd name="connsiteY3" fmla="*/ 0 h 702366"/>
              <a:gd name="connsiteX4" fmla="*/ 1789044 w 1789044"/>
              <a:gd name="connsiteY4" fmla="*/ 516835 h 702366"/>
              <a:gd name="connsiteX0" fmla="*/ 1750944 w 1750944"/>
              <a:gd name="connsiteY0" fmla="*/ 516835 h 702366"/>
              <a:gd name="connsiteX1" fmla="*/ 823292 w 1750944"/>
              <a:gd name="connsiteY1" fmla="*/ 702366 h 702366"/>
              <a:gd name="connsiteX2" fmla="*/ 0 w 1750944"/>
              <a:gd name="connsiteY2" fmla="*/ 189672 h 702366"/>
              <a:gd name="connsiteX3" fmla="*/ 889553 w 1750944"/>
              <a:gd name="connsiteY3" fmla="*/ 0 h 702366"/>
              <a:gd name="connsiteX4" fmla="*/ 1750944 w 1750944"/>
              <a:gd name="connsiteY4" fmla="*/ 516835 h 702366"/>
              <a:gd name="connsiteX0" fmla="*/ 1750944 w 1750944"/>
              <a:gd name="connsiteY0" fmla="*/ 516835 h 683316"/>
              <a:gd name="connsiteX1" fmla="*/ 818530 w 1750944"/>
              <a:gd name="connsiteY1" fmla="*/ 683316 h 683316"/>
              <a:gd name="connsiteX2" fmla="*/ 0 w 1750944"/>
              <a:gd name="connsiteY2" fmla="*/ 189672 h 683316"/>
              <a:gd name="connsiteX3" fmla="*/ 889553 w 1750944"/>
              <a:gd name="connsiteY3" fmla="*/ 0 h 683316"/>
              <a:gd name="connsiteX4" fmla="*/ 1750944 w 1750944"/>
              <a:gd name="connsiteY4" fmla="*/ 516835 h 683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944" h="683316">
                <a:moveTo>
                  <a:pt x="1750944" y="516835"/>
                </a:moveTo>
                <a:lnTo>
                  <a:pt x="818530" y="683316"/>
                </a:lnTo>
                <a:lnTo>
                  <a:pt x="0" y="189672"/>
                </a:lnTo>
                <a:lnTo>
                  <a:pt x="889553" y="0"/>
                </a:lnTo>
                <a:lnTo>
                  <a:pt x="1750944" y="516835"/>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4" name="Szabadkézi sokszög 3"/>
          <p:cNvSpPr/>
          <p:nvPr/>
        </p:nvSpPr>
        <p:spPr>
          <a:xfrm>
            <a:off x="5460212" y="2398643"/>
            <a:ext cx="1643269" cy="1115255"/>
          </a:xfrm>
          <a:custGeom>
            <a:avLst/>
            <a:gdLst>
              <a:gd name="connsiteX0" fmla="*/ 384313 w 1232452"/>
              <a:gd name="connsiteY0" fmla="*/ 0 h 1086679"/>
              <a:gd name="connsiteX1" fmla="*/ 0 w 1232452"/>
              <a:gd name="connsiteY1" fmla="*/ 596348 h 1086679"/>
              <a:gd name="connsiteX2" fmla="*/ 834887 w 1232452"/>
              <a:gd name="connsiteY2" fmla="*/ 1086679 h 1086679"/>
              <a:gd name="connsiteX3" fmla="*/ 1232452 w 1232452"/>
              <a:gd name="connsiteY3" fmla="*/ 463827 h 1086679"/>
              <a:gd name="connsiteX4" fmla="*/ 384313 w 1232452"/>
              <a:gd name="connsiteY4" fmla="*/ 0 h 1086679"/>
              <a:gd name="connsiteX0" fmla="*/ 384313 w 1232452"/>
              <a:gd name="connsiteY0" fmla="*/ 0 h 1115254"/>
              <a:gd name="connsiteX1" fmla="*/ 0 w 1232452"/>
              <a:gd name="connsiteY1" fmla="*/ 596348 h 1115254"/>
              <a:gd name="connsiteX2" fmla="*/ 849175 w 1232452"/>
              <a:gd name="connsiteY2" fmla="*/ 1115254 h 1115254"/>
              <a:gd name="connsiteX3" fmla="*/ 1232452 w 1232452"/>
              <a:gd name="connsiteY3" fmla="*/ 463827 h 1115254"/>
              <a:gd name="connsiteX4" fmla="*/ 384313 w 1232452"/>
              <a:gd name="connsiteY4" fmla="*/ 0 h 1115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452" h="1115254">
                <a:moveTo>
                  <a:pt x="384313" y="0"/>
                </a:moveTo>
                <a:lnTo>
                  <a:pt x="0" y="596348"/>
                </a:lnTo>
                <a:lnTo>
                  <a:pt x="849175" y="1115254"/>
                </a:lnTo>
                <a:lnTo>
                  <a:pt x="1232452" y="463827"/>
                </a:lnTo>
                <a:lnTo>
                  <a:pt x="384313" y="0"/>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5" name="Szabadkézi sokszög 4"/>
          <p:cNvSpPr/>
          <p:nvPr/>
        </p:nvSpPr>
        <p:spPr>
          <a:xfrm>
            <a:off x="4256156" y="2994991"/>
            <a:ext cx="2334592" cy="683316"/>
          </a:xfrm>
          <a:custGeom>
            <a:avLst/>
            <a:gdLst>
              <a:gd name="connsiteX0" fmla="*/ 1789044 w 1789044"/>
              <a:gd name="connsiteY0" fmla="*/ 516835 h 702366"/>
              <a:gd name="connsiteX1" fmla="*/ 861392 w 1789044"/>
              <a:gd name="connsiteY1" fmla="*/ 702366 h 702366"/>
              <a:gd name="connsiteX2" fmla="*/ 0 w 1789044"/>
              <a:gd name="connsiteY2" fmla="*/ 132522 h 702366"/>
              <a:gd name="connsiteX3" fmla="*/ 927653 w 1789044"/>
              <a:gd name="connsiteY3" fmla="*/ 0 h 702366"/>
              <a:gd name="connsiteX4" fmla="*/ 1789044 w 1789044"/>
              <a:gd name="connsiteY4" fmla="*/ 516835 h 702366"/>
              <a:gd name="connsiteX0" fmla="*/ 1750944 w 1750944"/>
              <a:gd name="connsiteY0" fmla="*/ 516835 h 702366"/>
              <a:gd name="connsiteX1" fmla="*/ 823292 w 1750944"/>
              <a:gd name="connsiteY1" fmla="*/ 702366 h 702366"/>
              <a:gd name="connsiteX2" fmla="*/ 0 w 1750944"/>
              <a:gd name="connsiteY2" fmla="*/ 189672 h 702366"/>
              <a:gd name="connsiteX3" fmla="*/ 889553 w 1750944"/>
              <a:gd name="connsiteY3" fmla="*/ 0 h 702366"/>
              <a:gd name="connsiteX4" fmla="*/ 1750944 w 1750944"/>
              <a:gd name="connsiteY4" fmla="*/ 516835 h 702366"/>
              <a:gd name="connsiteX0" fmla="*/ 1750944 w 1750944"/>
              <a:gd name="connsiteY0" fmla="*/ 516835 h 683316"/>
              <a:gd name="connsiteX1" fmla="*/ 818530 w 1750944"/>
              <a:gd name="connsiteY1" fmla="*/ 683316 h 683316"/>
              <a:gd name="connsiteX2" fmla="*/ 0 w 1750944"/>
              <a:gd name="connsiteY2" fmla="*/ 189672 h 683316"/>
              <a:gd name="connsiteX3" fmla="*/ 889553 w 1750944"/>
              <a:gd name="connsiteY3" fmla="*/ 0 h 683316"/>
              <a:gd name="connsiteX4" fmla="*/ 1750944 w 1750944"/>
              <a:gd name="connsiteY4" fmla="*/ 516835 h 683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944" h="683316">
                <a:moveTo>
                  <a:pt x="1750944" y="516835"/>
                </a:moveTo>
                <a:lnTo>
                  <a:pt x="818530" y="683316"/>
                </a:lnTo>
                <a:lnTo>
                  <a:pt x="0" y="189672"/>
                </a:lnTo>
                <a:lnTo>
                  <a:pt x="889553" y="0"/>
                </a:lnTo>
                <a:lnTo>
                  <a:pt x="1750944" y="516835"/>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20" name="Szabadkézi sokszög 19"/>
          <p:cNvSpPr/>
          <p:nvPr/>
        </p:nvSpPr>
        <p:spPr>
          <a:xfrm>
            <a:off x="4248151" y="2395539"/>
            <a:ext cx="2870200" cy="1271587"/>
          </a:xfrm>
          <a:custGeom>
            <a:avLst/>
            <a:gdLst>
              <a:gd name="connsiteX0" fmla="*/ 2152650 w 2152650"/>
              <a:gd name="connsiteY0" fmla="*/ 457200 h 1271587"/>
              <a:gd name="connsiteX1" fmla="*/ 1300162 w 2152650"/>
              <a:gd name="connsiteY1" fmla="*/ 0 h 1271587"/>
              <a:gd name="connsiteX2" fmla="*/ 0 w 2152650"/>
              <a:gd name="connsiteY2" fmla="*/ 781050 h 1271587"/>
              <a:gd name="connsiteX3" fmla="*/ 819150 w 2152650"/>
              <a:gd name="connsiteY3" fmla="*/ 1271587 h 1271587"/>
              <a:gd name="connsiteX4" fmla="*/ 2152650 w 2152650"/>
              <a:gd name="connsiteY4" fmla="*/ 457200 h 1271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650" h="1271587">
                <a:moveTo>
                  <a:pt x="2152650" y="457200"/>
                </a:moveTo>
                <a:lnTo>
                  <a:pt x="1300162" y="0"/>
                </a:lnTo>
                <a:lnTo>
                  <a:pt x="0" y="781050"/>
                </a:lnTo>
                <a:lnTo>
                  <a:pt x="819150" y="1271587"/>
                </a:lnTo>
                <a:lnTo>
                  <a:pt x="2152650" y="45720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2" name="Cím 1"/>
          <p:cNvSpPr>
            <a:spLocks noGrp="1"/>
          </p:cNvSpPr>
          <p:nvPr>
            <p:ph type="title"/>
          </p:nvPr>
        </p:nvSpPr>
        <p:spPr/>
        <p:txBody>
          <a:bodyPr/>
          <a:lstStyle/>
          <a:p>
            <a:r>
              <a:rPr lang="en-US" dirty="0" smtClean="0">
                <a:solidFill>
                  <a:srgbClr val="FF0000"/>
                </a:solidFill>
              </a:rPr>
              <a:t>M</a:t>
            </a:r>
            <a:r>
              <a:rPr lang="hu-HU" dirty="0" err="1" smtClean="0">
                <a:solidFill>
                  <a:srgbClr val="FF0000"/>
                </a:solidFill>
              </a:rPr>
              <a:t>űveletek</a:t>
            </a:r>
            <a:r>
              <a:rPr lang="hu-HU" dirty="0" smtClean="0">
                <a:solidFill>
                  <a:srgbClr val="FF0000"/>
                </a:solidFill>
              </a:rPr>
              <a:t> </a:t>
            </a:r>
            <a:r>
              <a:rPr lang="hu-HU" dirty="0" err="1" smtClean="0">
                <a:solidFill>
                  <a:srgbClr val="FF0000"/>
                </a:solidFill>
              </a:rPr>
              <a:t>bivektorokkal</a:t>
            </a:r>
            <a:endParaRPr lang="en-US" dirty="0">
              <a:solidFill>
                <a:srgbClr val="FF0000"/>
              </a:solidFill>
            </a:endParaRPr>
          </a:p>
        </p:txBody>
      </p:sp>
      <p:sp>
        <p:nvSpPr>
          <p:cNvPr id="3" name="Tartalom helye 2"/>
          <p:cNvSpPr>
            <a:spLocks noGrp="1"/>
          </p:cNvSpPr>
          <p:nvPr>
            <p:ph idx="1"/>
          </p:nvPr>
        </p:nvSpPr>
        <p:spPr/>
        <p:txBody>
          <a:bodyPr>
            <a:normAutofit/>
          </a:bodyPr>
          <a:lstStyle/>
          <a:p>
            <a:r>
              <a:rPr lang="hu-HU" sz="3733" dirty="0"/>
              <a:t>Számmal szorzás: értelemszerű</a:t>
            </a:r>
          </a:p>
          <a:p>
            <a:r>
              <a:rPr lang="hu-HU" sz="3733" dirty="0"/>
              <a:t>Összeadás: </a:t>
            </a:r>
            <a:endParaRPr lang="en-US" sz="3733" dirty="0"/>
          </a:p>
          <a:p>
            <a:endParaRPr lang="en-US" sz="3733" dirty="0"/>
          </a:p>
          <a:p>
            <a:endParaRPr lang="en-US" sz="1867" dirty="0"/>
          </a:p>
          <a:p>
            <a:r>
              <a:rPr lang="en-US" sz="3733" dirty="0"/>
              <a:t>Bels</a:t>
            </a:r>
            <a:r>
              <a:rPr lang="hu-HU" sz="3733" dirty="0"/>
              <a:t>ő szorzat: A </a:t>
            </a:r>
            <a:r>
              <a:rPr lang="hu-HU" sz="3733" dirty="0" err="1"/>
              <a:t>bivektor</a:t>
            </a:r>
            <a:r>
              <a:rPr lang="hu-HU" sz="3733" dirty="0"/>
              <a:t> síkjában, a vektorra merőleges</a:t>
            </a:r>
            <a:endParaRPr lang="en-US" sz="3733" dirty="0"/>
          </a:p>
        </p:txBody>
      </p:sp>
      <p:cxnSp>
        <p:nvCxnSpPr>
          <p:cNvPr id="7" name="Egyenes összekötő nyíllal 6"/>
          <p:cNvCxnSpPr>
            <a:stCxn id="5" idx="0"/>
            <a:endCxn id="4" idx="3"/>
          </p:cNvCxnSpPr>
          <p:nvPr/>
        </p:nvCxnSpPr>
        <p:spPr>
          <a:xfrm flipV="1">
            <a:off x="6590748" y="2862471"/>
            <a:ext cx="512733" cy="64935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a:off x="4276220" y="3187148"/>
            <a:ext cx="1121832" cy="5093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Egyenes összekötő nyíllal 16"/>
          <p:cNvCxnSpPr/>
          <p:nvPr/>
        </p:nvCxnSpPr>
        <p:spPr>
          <a:xfrm>
            <a:off x="5468916" y="2994992"/>
            <a:ext cx="1121832" cy="5093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p:nvPr/>
        </p:nvCxnSpPr>
        <p:spPr>
          <a:xfrm flipV="1">
            <a:off x="5306565" y="3504373"/>
            <a:ext cx="1243219" cy="166481"/>
          </a:xfrm>
          <a:prstGeom prst="straightConnector1">
            <a:avLst/>
          </a:prstGeom>
          <a:ln w="38100">
            <a:solidFill>
              <a:srgbClr val="01AF16"/>
            </a:solidFill>
            <a:tailEnd type="arrow"/>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a:endCxn id="4" idx="3"/>
          </p:cNvCxnSpPr>
          <p:nvPr/>
        </p:nvCxnSpPr>
        <p:spPr>
          <a:xfrm flipV="1">
            <a:off x="5353740" y="2862471"/>
            <a:ext cx="1749741" cy="801757"/>
          </a:xfrm>
          <a:prstGeom prst="straightConnector1">
            <a:avLst/>
          </a:prstGeom>
          <a:ln w="38100">
            <a:solidFill>
              <a:srgbClr val="01AF16"/>
            </a:solidFill>
            <a:tailEnd type="arrow"/>
          </a:ln>
        </p:spPr>
        <p:style>
          <a:lnRef idx="1">
            <a:schemeClr val="accent1"/>
          </a:lnRef>
          <a:fillRef idx="0">
            <a:schemeClr val="accent1"/>
          </a:fillRef>
          <a:effectRef idx="0">
            <a:schemeClr val="accent1"/>
          </a:effectRef>
          <a:fontRef idx="minor">
            <a:schemeClr val="tx1"/>
          </a:fontRef>
        </p:style>
      </p:cxnSp>
      <p:sp>
        <p:nvSpPr>
          <p:cNvPr id="22" name="Szabadkézi sokszög 21"/>
          <p:cNvSpPr/>
          <p:nvPr/>
        </p:nvSpPr>
        <p:spPr>
          <a:xfrm>
            <a:off x="4369132" y="5369795"/>
            <a:ext cx="2334592" cy="683316"/>
          </a:xfrm>
          <a:custGeom>
            <a:avLst/>
            <a:gdLst>
              <a:gd name="connsiteX0" fmla="*/ 1789044 w 1789044"/>
              <a:gd name="connsiteY0" fmla="*/ 516835 h 702366"/>
              <a:gd name="connsiteX1" fmla="*/ 861392 w 1789044"/>
              <a:gd name="connsiteY1" fmla="*/ 702366 h 702366"/>
              <a:gd name="connsiteX2" fmla="*/ 0 w 1789044"/>
              <a:gd name="connsiteY2" fmla="*/ 132522 h 702366"/>
              <a:gd name="connsiteX3" fmla="*/ 927653 w 1789044"/>
              <a:gd name="connsiteY3" fmla="*/ 0 h 702366"/>
              <a:gd name="connsiteX4" fmla="*/ 1789044 w 1789044"/>
              <a:gd name="connsiteY4" fmla="*/ 516835 h 702366"/>
              <a:gd name="connsiteX0" fmla="*/ 1750944 w 1750944"/>
              <a:gd name="connsiteY0" fmla="*/ 516835 h 702366"/>
              <a:gd name="connsiteX1" fmla="*/ 823292 w 1750944"/>
              <a:gd name="connsiteY1" fmla="*/ 702366 h 702366"/>
              <a:gd name="connsiteX2" fmla="*/ 0 w 1750944"/>
              <a:gd name="connsiteY2" fmla="*/ 189672 h 702366"/>
              <a:gd name="connsiteX3" fmla="*/ 889553 w 1750944"/>
              <a:gd name="connsiteY3" fmla="*/ 0 h 702366"/>
              <a:gd name="connsiteX4" fmla="*/ 1750944 w 1750944"/>
              <a:gd name="connsiteY4" fmla="*/ 516835 h 702366"/>
              <a:gd name="connsiteX0" fmla="*/ 1750944 w 1750944"/>
              <a:gd name="connsiteY0" fmla="*/ 516835 h 683316"/>
              <a:gd name="connsiteX1" fmla="*/ 818530 w 1750944"/>
              <a:gd name="connsiteY1" fmla="*/ 683316 h 683316"/>
              <a:gd name="connsiteX2" fmla="*/ 0 w 1750944"/>
              <a:gd name="connsiteY2" fmla="*/ 189672 h 683316"/>
              <a:gd name="connsiteX3" fmla="*/ 889553 w 1750944"/>
              <a:gd name="connsiteY3" fmla="*/ 0 h 683316"/>
              <a:gd name="connsiteX4" fmla="*/ 1750944 w 1750944"/>
              <a:gd name="connsiteY4" fmla="*/ 516835 h 683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944" h="683316">
                <a:moveTo>
                  <a:pt x="1750944" y="516835"/>
                </a:moveTo>
                <a:lnTo>
                  <a:pt x="818530" y="683316"/>
                </a:lnTo>
                <a:lnTo>
                  <a:pt x="0" y="189672"/>
                </a:lnTo>
                <a:lnTo>
                  <a:pt x="889553" y="0"/>
                </a:lnTo>
                <a:lnTo>
                  <a:pt x="1750944" y="516835"/>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cxnSp>
        <p:nvCxnSpPr>
          <p:cNvPr id="25" name="Egyenes összekötő nyíllal 24"/>
          <p:cNvCxnSpPr/>
          <p:nvPr/>
        </p:nvCxnSpPr>
        <p:spPr>
          <a:xfrm>
            <a:off x="4389196" y="5561952"/>
            <a:ext cx="1121832" cy="5093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Egyenes összekötő nyíllal 26"/>
          <p:cNvCxnSpPr/>
          <p:nvPr/>
        </p:nvCxnSpPr>
        <p:spPr>
          <a:xfrm flipV="1">
            <a:off x="4360853" y="5369796"/>
            <a:ext cx="1243219" cy="166481"/>
          </a:xfrm>
          <a:prstGeom prst="straightConnector1">
            <a:avLst/>
          </a:prstGeom>
          <a:ln w="38100">
            <a:solidFill>
              <a:srgbClr val="01AF16"/>
            </a:solidFill>
            <a:tailEnd type="arrow"/>
          </a:ln>
        </p:spPr>
        <p:style>
          <a:lnRef idx="1">
            <a:schemeClr val="accent1"/>
          </a:lnRef>
          <a:fillRef idx="0">
            <a:schemeClr val="accent1"/>
          </a:fillRef>
          <a:effectRef idx="0">
            <a:schemeClr val="accent1"/>
          </a:effectRef>
          <a:fontRef idx="minor">
            <a:schemeClr val="tx1"/>
          </a:fontRef>
        </p:style>
      </p:cxnSp>
      <p:cxnSp>
        <p:nvCxnSpPr>
          <p:cNvPr id="28" name="Egyenes összekötő nyíllal 27"/>
          <p:cNvCxnSpPr/>
          <p:nvPr/>
        </p:nvCxnSpPr>
        <p:spPr>
          <a:xfrm flipV="1">
            <a:off x="4358879" y="4829734"/>
            <a:ext cx="1177551" cy="70654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1" name="Egyenes összekötő nyíllal 30"/>
          <p:cNvCxnSpPr>
            <a:stCxn id="22" idx="2"/>
          </p:cNvCxnSpPr>
          <p:nvPr/>
        </p:nvCxnSpPr>
        <p:spPr>
          <a:xfrm>
            <a:off x="4369134" y="5559465"/>
            <a:ext cx="937433" cy="1519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Egyenes összekötő 35"/>
          <p:cNvCxnSpPr/>
          <p:nvPr/>
        </p:nvCxnSpPr>
        <p:spPr>
          <a:xfrm flipH="1">
            <a:off x="5306567" y="4829734"/>
            <a:ext cx="204463" cy="881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Egyenes összekötő nyíllal 36"/>
          <p:cNvCxnSpPr/>
          <p:nvPr/>
        </p:nvCxnSpPr>
        <p:spPr>
          <a:xfrm flipV="1">
            <a:off x="4369134" y="5045759"/>
            <a:ext cx="313364" cy="4905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73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solidFill>
                  <a:srgbClr val="FF0000"/>
                </a:solidFill>
              </a:rPr>
              <a:t>Külső szorzat példa: Forgatónyomaték</a:t>
            </a:r>
            <a:endParaRPr lang="en-US" dirty="0">
              <a:solidFill>
                <a:srgbClr val="FF0000"/>
              </a:solidFill>
            </a:endParaRPr>
          </a:p>
        </p:txBody>
      </p:sp>
      <p:sp>
        <p:nvSpPr>
          <p:cNvPr id="3" name="Ellipszis 2"/>
          <p:cNvSpPr/>
          <p:nvPr/>
        </p:nvSpPr>
        <p:spPr>
          <a:xfrm>
            <a:off x="1366607" y="4852883"/>
            <a:ext cx="288032"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p>
        </p:txBody>
      </p:sp>
      <p:cxnSp>
        <p:nvCxnSpPr>
          <p:cNvPr id="5" name="Egyenes összekötő 4"/>
          <p:cNvCxnSpPr>
            <a:stCxn id="3" idx="7"/>
          </p:cNvCxnSpPr>
          <p:nvPr/>
        </p:nvCxnSpPr>
        <p:spPr>
          <a:xfrm flipV="1">
            <a:off x="1612457" y="3520735"/>
            <a:ext cx="2730480" cy="1358511"/>
          </a:xfrm>
          <a:prstGeom prst="line">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V="1">
            <a:off x="4342937" y="2440615"/>
            <a:ext cx="0" cy="10801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églalap 8"/>
              <p:cNvSpPr/>
              <p:nvPr/>
            </p:nvSpPr>
            <p:spPr>
              <a:xfrm>
                <a:off x="2446152" y="3674418"/>
                <a:ext cx="545341" cy="769378"/>
              </a:xfrm>
              <a:prstGeom prst="rect">
                <a:avLst/>
              </a:prstGeom>
            </p:spPr>
            <p:txBody>
              <a:bodyPr wrap="none">
                <a:spAutoFit/>
              </a:bodyPr>
              <a:lstStyle/>
              <a:p>
                <a:pPr fontAlgn="auto">
                  <a:spcBef>
                    <a:spcPts val="800"/>
                  </a:spcBef>
                  <a:spcAft>
                    <a:spcPts val="800"/>
                  </a:spcAft>
                </a:pPr>
                <a14:m>
                  <m:oMathPara xmlns:m="http://schemas.openxmlformats.org/officeDocument/2006/math">
                    <m:oMathParaPr>
                      <m:jc m:val="centerGroup"/>
                    </m:oMathParaPr>
                    <m:oMath xmlns:m="http://schemas.openxmlformats.org/officeDocument/2006/math">
                      <m:r>
                        <a:rPr lang="hu-HU" altLang="en-US" sz="3733" b="1" i="1" dirty="0">
                          <a:latin typeface="Cambria Math"/>
                        </a:rPr>
                        <m:t>𝒓</m:t>
                      </m:r>
                    </m:oMath>
                  </m:oMathPara>
                </a14:m>
                <a:endParaRPr lang="en-US" altLang="en-US" sz="3733" b="1" i="1" dirty="0">
                  <a:latin typeface="Cambria Math"/>
                </a:endParaRPr>
              </a:p>
            </p:txBody>
          </p:sp>
        </mc:Choice>
        <mc:Fallback xmlns="">
          <p:sp>
            <p:nvSpPr>
              <p:cNvPr id="9" name="Téglalap 8"/>
              <p:cNvSpPr>
                <a:spLocks noRot="1" noChangeAspect="1" noMove="1" noResize="1" noEditPoints="1" noAdjustHandles="1" noChangeArrowheads="1" noChangeShapeType="1" noTextEdit="1"/>
              </p:cNvSpPr>
              <p:nvPr/>
            </p:nvSpPr>
            <p:spPr>
              <a:xfrm>
                <a:off x="2446152" y="3674418"/>
                <a:ext cx="545341" cy="769378"/>
              </a:xfrm>
              <a:prstGeom prst="rect">
                <a:avLst/>
              </a:prstGeom>
              <a:blipFill>
                <a:blip r:embed="rId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 name="Téglalap 9"/>
              <p:cNvSpPr/>
              <p:nvPr/>
            </p:nvSpPr>
            <p:spPr>
              <a:xfrm>
                <a:off x="4366734" y="2711370"/>
                <a:ext cx="558166" cy="769378"/>
              </a:xfrm>
              <a:prstGeom prst="rect">
                <a:avLst/>
              </a:prstGeom>
            </p:spPr>
            <p:txBody>
              <a:bodyPr wrap="none">
                <a:spAutoFit/>
              </a:bodyPr>
              <a:lstStyle/>
              <a:p>
                <a:pPr fontAlgn="auto">
                  <a:spcBef>
                    <a:spcPts val="800"/>
                  </a:spcBef>
                  <a:spcAft>
                    <a:spcPts val="800"/>
                  </a:spcAft>
                </a:pPr>
                <a14:m>
                  <m:oMathPara xmlns:m="http://schemas.openxmlformats.org/officeDocument/2006/math">
                    <m:oMathParaPr>
                      <m:jc m:val="centerGroup"/>
                    </m:oMathParaPr>
                    <m:oMath xmlns:m="http://schemas.openxmlformats.org/officeDocument/2006/math">
                      <m:r>
                        <a:rPr lang="hu-HU" altLang="en-US" sz="3733" b="1" i="1" dirty="0">
                          <a:latin typeface="Cambria Math"/>
                        </a:rPr>
                        <m:t>𝒇</m:t>
                      </m:r>
                    </m:oMath>
                  </m:oMathPara>
                </a14:m>
                <a:endParaRPr lang="en-US" altLang="en-US" sz="3733" b="1" i="1" dirty="0">
                  <a:latin typeface="Cambria Math"/>
                </a:endParaRPr>
              </a:p>
            </p:txBody>
          </p:sp>
        </mc:Choice>
        <mc:Fallback xmlns="">
          <p:sp>
            <p:nvSpPr>
              <p:cNvPr id="10" name="Téglalap 9"/>
              <p:cNvSpPr>
                <a:spLocks noRot="1" noChangeAspect="1" noMove="1" noResize="1" noEditPoints="1" noAdjustHandles="1" noChangeArrowheads="1" noChangeShapeType="1" noTextEdit="1"/>
              </p:cNvSpPr>
              <p:nvPr/>
            </p:nvSpPr>
            <p:spPr>
              <a:xfrm>
                <a:off x="4366734" y="2711370"/>
                <a:ext cx="558166" cy="769378"/>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Téglalap 10"/>
              <p:cNvSpPr/>
              <p:nvPr/>
            </p:nvSpPr>
            <p:spPr>
              <a:xfrm>
                <a:off x="1806232" y="5781164"/>
                <a:ext cx="2430152" cy="769378"/>
              </a:xfrm>
              <a:prstGeom prst="rect">
                <a:avLst/>
              </a:prstGeom>
            </p:spPr>
            <p:txBody>
              <a:bodyPr wrap="none">
                <a:spAutoFit/>
              </a:bodyPr>
              <a:lstStyle/>
              <a:p>
                <a:pPr fontAlgn="auto">
                  <a:spcBef>
                    <a:spcPts val="800"/>
                  </a:spcBef>
                  <a:spcAft>
                    <a:spcPts val="800"/>
                  </a:spcAft>
                </a:pPr>
                <a14:m>
                  <m:oMathPara xmlns:m="http://schemas.openxmlformats.org/officeDocument/2006/math">
                    <m:oMathParaPr>
                      <m:jc m:val="centerGroup"/>
                    </m:oMathParaPr>
                    <m:oMath xmlns:m="http://schemas.openxmlformats.org/officeDocument/2006/math">
                      <m:r>
                        <a:rPr lang="hu-HU" altLang="en-US" sz="3733" b="1" i="1" dirty="0">
                          <a:latin typeface="Cambria Math"/>
                        </a:rPr>
                        <m:t>𝑴</m:t>
                      </m:r>
                      <m:r>
                        <a:rPr lang="en-US" altLang="en-US" sz="3733" b="1" i="1" dirty="0">
                          <a:latin typeface="Cambria Math"/>
                        </a:rPr>
                        <m:t>=</m:t>
                      </m:r>
                      <m:r>
                        <a:rPr lang="hu-HU" altLang="en-US" sz="3733" b="1" i="1" dirty="0">
                          <a:latin typeface="Cambria Math"/>
                        </a:rPr>
                        <m:t>𝒓</m:t>
                      </m:r>
                      <m:r>
                        <a:rPr lang="hu-HU" altLang="en-US" sz="3733" b="1" i="1" dirty="0">
                          <a:latin typeface="Cambria Math"/>
                          <a:ea typeface="Cambria Math"/>
                        </a:rPr>
                        <m:t>×</m:t>
                      </m:r>
                      <m:r>
                        <a:rPr lang="en-US" altLang="en-US" sz="3733" b="1" i="1" dirty="0">
                          <a:latin typeface="Cambria Math"/>
                          <a:ea typeface="Cambria Math"/>
                        </a:rPr>
                        <m:t>𝒇</m:t>
                      </m:r>
                    </m:oMath>
                  </m:oMathPara>
                </a14:m>
                <a:endParaRPr lang="en-US" altLang="en-US" sz="3733" b="1" i="1" dirty="0">
                  <a:latin typeface="Cambria Math"/>
                </a:endParaRPr>
              </a:p>
            </p:txBody>
          </p:sp>
        </mc:Choice>
        <mc:Fallback xmlns="">
          <p:sp>
            <p:nvSpPr>
              <p:cNvPr id="11" name="Téglalap 10"/>
              <p:cNvSpPr>
                <a:spLocks noRot="1" noChangeAspect="1" noMove="1" noResize="1" noEditPoints="1" noAdjustHandles="1" noChangeArrowheads="1" noChangeShapeType="1" noTextEdit="1"/>
              </p:cNvSpPr>
              <p:nvPr/>
            </p:nvSpPr>
            <p:spPr>
              <a:xfrm>
                <a:off x="1806232" y="5781164"/>
                <a:ext cx="2430152" cy="769378"/>
              </a:xfrm>
              <a:prstGeom prst="rect">
                <a:avLst/>
              </a:prstGeom>
              <a:blipFill>
                <a:blip r:embed="rId4"/>
                <a:stretch>
                  <a:fillRect/>
                </a:stretch>
              </a:blipFill>
            </p:spPr>
            <p:txBody>
              <a:bodyPr/>
              <a:lstStyle/>
              <a:p>
                <a:r>
                  <a:rPr lang="hu-HU">
                    <a:noFill/>
                  </a:rPr>
                  <a:t> </a:t>
                </a:r>
              </a:p>
            </p:txBody>
          </p:sp>
        </mc:Fallback>
      </mc:AlternateContent>
      <p:sp>
        <p:nvSpPr>
          <p:cNvPr id="13" name="Ellipszis 12"/>
          <p:cNvSpPr/>
          <p:nvPr/>
        </p:nvSpPr>
        <p:spPr>
          <a:xfrm>
            <a:off x="2207567" y="5032903"/>
            <a:ext cx="396045" cy="3960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p>
        </p:txBody>
      </p:sp>
      <p:sp>
        <p:nvSpPr>
          <p:cNvPr id="14" name="Ellipszis 13"/>
          <p:cNvSpPr/>
          <p:nvPr/>
        </p:nvSpPr>
        <p:spPr>
          <a:xfrm>
            <a:off x="2326713" y="5194920"/>
            <a:ext cx="144016" cy="900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p>
        </p:txBody>
      </p:sp>
      <p:sp>
        <p:nvSpPr>
          <p:cNvPr id="15" name="Ellipszis 14"/>
          <p:cNvSpPr/>
          <p:nvPr/>
        </p:nvSpPr>
        <p:spPr>
          <a:xfrm>
            <a:off x="7134273" y="4833011"/>
            <a:ext cx="288032"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p>
        </p:txBody>
      </p:sp>
      <p:cxnSp>
        <p:nvCxnSpPr>
          <p:cNvPr id="16" name="Egyenes összekötő 15"/>
          <p:cNvCxnSpPr>
            <a:stCxn id="15" idx="7"/>
          </p:cNvCxnSpPr>
          <p:nvPr/>
        </p:nvCxnSpPr>
        <p:spPr>
          <a:xfrm flipV="1">
            <a:off x="7380124" y="3500863"/>
            <a:ext cx="2730480" cy="1358511"/>
          </a:xfrm>
          <a:prstGeom prst="line">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gyenes összekötő nyíllal 16"/>
          <p:cNvCxnSpPr/>
          <p:nvPr/>
        </p:nvCxnSpPr>
        <p:spPr>
          <a:xfrm flipV="1">
            <a:off x="10110604" y="2420743"/>
            <a:ext cx="0" cy="10801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églalap 17"/>
              <p:cNvSpPr/>
              <p:nvPr/>
            </p:nvSpPr>
            <p:spPr>
              <a:xfrm>
                <a:off x="8403064" y="3605374"/>
                <a:ext cx="545341" cy="769378"/>
              </a:xfrm>
              <a:prstGeom prst="rect">
                <a:avLst/>
              </a:prstGeom>
            </p:spPr>
            <p:txBody>
              <a:bodyPr wrap="none">
                <a:spAutoFit/>
              </a:bodyPr>
              <a:lstStyle/>
              <a:p>
                <a:pPr fontAlgn="auto">
                  <a:spcBef>
                    <a:spcPts val="800"/>
                  </a:spcBef>
                  <a:spcAft>
                    <a:spcPts val="800"/>
                  </a:spcAft>
                </a:pPr>
                <a14:m>
                  <m:oMathPara xmlns:m="http://schemas.openxmlformats.org/officeDocument/2006/math">
                    <m:oMathParaPr>
                      <m:jc m:val="centerGroup"/>
                    </m:oMathParaPr>
                    <m:oMath xmlns:m="http://schemas.openxmlformats.org/officeDocument/2006/math">
                      <m:r>
                        <a:rPr lang="hu-HU" altLang="en-US" sz="3733" b="1" i="1" dirty="0">
                          <a:latin typeface="Cambria Math"/>
                        </a:rPr>
                        <m:t>𝒓</m:t>
                      </m:r>
                    </m:oMath>
                  </m:oMathPara>
                </a14:m>
                <a:endParaRPr lang="en-US" altLang="en-US" sz="3733" b="1" i="1" dirty="0">
                  <a:latin typeface="Cambria Math"/>
                </a:endParaRPr>
              </a:p>
            </p:txBody>
          </p:sp>
        </mc:Choice>
        <mc:Fallback xmlns="">
          <p:sp>
            <p:nvSpPr>
              <p:cNvPr id="18" name="Téglalap 17"/>
              <p:cNvSpPr>
                <a:spLocks noRot="1" noChangeAspect="1" noMove="1" noResize="1" noEditPoints="1" noAdjustHandles="1" noChangeArrowheads="1" noChangeShapeType="1" noTextEdit="1"/>
              </p:cNvSpPr>
              <p:nvPr/>
            </p:nvSpPr>
            <p:spPr>
              <a:xfrm>
                <a:off x="8403064" y="3605374"/>
                <a:ext cx="545341" cy="769378"/>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9" name="Téglalap 18"/>
              <p:cNvSpPr/>
              <p:nvPr/>
            </p:nvSpPr>
            <p:spPr>
              <a:xfrm>
                <a:off x="10134400" y="2691498"/>
                <a:ext cx="558166" cy="769378"/>
              </a:xfrm>
              <a:prstGeom prst="rect">
                <a:avLst/>
              </a:prstGeom>
            </p:spPr>
            <p:txBody>
              <a:bodyPr wrap="none">
                <a:spAutoFit/>
              </a:bodyPr>
              <a:lstStyle/>
              <a:p>
                <a:pPr fontAlgn="auto">
                  <a:spcBef>
                    <a:spcPts val="800"/>
                  </a:spcBef>
                  <a:spcAft>
                    <a:spcPts val="800"/>
                  </a:spcAft>
                </a:pPr>
                <a14:m>
                  <m:oMathPara xmlns:m="http://schemas.openxmlformats.org/officeDocument/2006/math">
                    <m:oMathParaPr>
                      <m:jc m:val="centerGroup"/>
                    </m:oMathParaPr>
                    <m:oMath xmlns:m="http://schemas.openxmlformats.org/officeDocument/2006/math">
                      <m:r>
                        <a:rPr lang="hu-HU" altLang="en-US" sz="3733" b="1" i="1" dirty="0">
                          <a:latin typeface="Cambria Math"/>
                        </a:rPr>
                        <m:t>𝒇</m:t>
                      </m:r>
                    </m:oMath>
                  </m:oMathPara>
                </a14:m>
                <a:endParaRPr lang="en-US" altLang="en-US" sz="3733" b="1" i="1" dirty="0">
                  <a:latin typeface="Cambria Math"/>
                </a:endParaRPr>
              </a:p>
            </p:txBody>
          </p:sp>
        </mc:Choice>
        <mc:Fallback xmlns="">
          <p:sp>
            <p:nvSpPr>
              <p:cNvPr id="19" name="Téglalap 18"/>
              <p:cNvSpPr>
                <a:spLocks noRot="1" noChangeAspect="1" noMove="1" noResize="1" noEditPoints="1" noAdjustHandles="1" noChangeArrowheads="1" noChangeShapeType="1" noTextEdit="1"/>
              </p:cNvSpPr>
              <p:nvPr/>
            </p:nvSpPr>
            <p:spPr>
              <a:xfrm>
                <a:off x="10134400" y="2691498"/>
                <a:ext cx="558166" cy="769378"/>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0" name="Téglalap 19"/>
              <p:cNvSpPr/>
              <p:nvPr/>
            </p:nvSpPr>
            <p:spPr>
              <a:xfrm>
                <a:off x="7603821" y="5761292"/>
                <a:ext cx="2370841" cy="769378"/>
              </a:xfrm>
              <a:prstGeom prst="rect">
                <a:avLst/>
              </a:prstGeom>
            </p:spPr>
            <p:txBody>
              <a:bodyPr wrap="none">
                <a:spAutoFit/>
              </a:bodyPr>
              <a:lstStyle/>
              <a:p>
                <a:pPr fontAlgn="auto">
                  <a:spcBef>
                    <a:spcPts val="800"/>
                  </a:spcBef>
                  <a:spcAft>
                    <a:spcPts val="800"/>
                  </a:spcAft>
                </a:pPr>
                <a14:m>
                  <m:oMathPara xmlns:m="http://schemas.openxmlformats.org/officeDocument/2006/math">
                    <m:oMathParaPr>
                      <m:jc m:val="centerGroup"/>
                    </m:oMathParaPr>
                    <m:oMath xmlns:m="http://schemas.openxmlformats.org/officeDocument/2006/math">
                      <m:r>
                        <a:rPr lang="hu-HU" altLang="en-US" sz="3733" b="1" i="1" dirty="0">
                          <a:latin typeface="Cambria Math"/>
                        </a:rPr>
                        <m:t>𝑴</m:t>
                      </m:r>
                      <m:r>
                        <a:rPr lang="en-US" altLang="en-US" sz="3733" b="1" i="1" dirty="0">
                          <a:latin typeface="Cambria Math"/>
                        </a:rPr>
                        <m:t>=</m:t>
                      </m:r>
                      <m:r>
                        <a:rPr lang="hu-HU" altLang="en-US" sz="3733" b="1" i="1" dirty="0">
                          <a:latin typeface="Cambria Math"/>
                        </a:rPr>
                        <m:t>𝒓</m:t>
                      </m:r>
                      <m:r>
                        <a:rPr lang="hu-HU" altLang="en-US" sz="3733" b="1" i="1" dirty="0">
                          <a:latin typeface="Cambria Math"/>
                          <a:ea typeface="Cambria Math"/>
                        </a:rPr>
                        <m:t>∧</m:t>
                      </m:r>
                      <m:r>
                        <a:rPr lang="en-US" altLang="en-US" sz="3733" b="1" i="1" dirty="0">
                          <a:latin typeface="Cambria Math"/>
                          <a:ea typeface="Cambria Math"/>
                        </a:rPr>
                        <m:t>𝒇</m:t>
                      </m:r>
                    </m:oMath>
                  </m:oMathPara>
                </a14:m>
                <a:endParaRPr lang="en-US" altLang="en-US" sz="3733" b="1" i="1" dirty="0">
                  <a:latin typeface="Cambria Math"/>
                </a:endParaRPr>
              </a:p>
            </p:txBody>
          </p:sp>
        </mc:Choice>
        <mc:Fallback xmlns="">
          <p:sp>
            <p:nvSpPr>
              <p:cNvPr id="20" name="Téglalap 19"/>
              <p:cNvSpPr>
                <a:spLocks noRot="1" noChangeAspect="1" noMove="1" noResize="1" noEditPoints="1" noAdjustHandles="1" noChangeArrowheads="1" noChangeShapeType="1" noTextEdit="1"/>
              </p:cNvSpPr>
              <p:nvPr/>
            </p:nvSpPr>
            <p:spPr>
              <a:xfrm>
                <a:off x="7603821" y="5761292"/>
                <a:ext cx="2370841" cy="769378"/>
              </a:xfrm>
              <a:prstGeom prst="rect">
                <a:avLst/>
              </a:prstGeom>
              <a:blipFill>
                <a:blip r:embed="rId7"/>
                <a:stretch>
                  <a:fillRect/>
                </a:stretch>
              </a:blipFill>
            </p:spPr>
            <p:txBody>
              <a:bodyPr/>
              <a:lstStyle/>
              <a:p>
                <a:r>
                  <a:rPr lang="hu-HU">
                    <a:noFill/>
                  </a:rPr>
                  <a:t> </a:t>
                </a:r>
              </a:p>
            </p:txBody>
          </p:sp>
        </mc:Fallback>
      </mc:AlternateContent>
      <p:sp>
        <p:nvSpPr>
          <p:cNvPr id="23" name="Ellipszis 22"/>
          <p:cNvSpPr/>
          <p:nvPr/>
        </p:nvSpPr>
        <p:spPr>
          <a:xfrm>
            <a:off x="8208234" y="4635407"/>
            <a:ext cx="1152129" cy="10498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p>
        </p:txBody>
      </p:sp>
      <p:sp>
        <p:nvSpPr>
          <p:cNvPr id="24" name="Szabadkézi sokszög 23"/>
          <p:cNvSpPr/>
          <p:nvPr/>
        </p:nvSpPr>
        <p:spPr>
          <a:xfrm>
            <a:off x="8496267" y="4980108"/>
            <a:ext cx="601839" cy="405360"/>
          </a:xfrm>
          <a:custGeom>
            <a:avLst/>
            <a:gdLst>
              <a:gd name="connsiteX0" fmla="*/ 0 w 588591"/>
              <a:gd name="connsiteY0" fmla="*/ 83128 h 292377"/>
              <a:gd name="connsiteX1" fmla="*/ 259773 w 588591"/>
              <a:gd name="connsiteY1" fmla="*/ 290946 h 292377"/>
              <a:gd name="connsiteX2" fmla="*/ 581891 w 588591"/>
              <a:gd name="connsiteY2" fmla="*/ 166255 h 292377"/>
              <a:gd name="connsiteX3" fmla="*/ 446809 w 588591"/>
              <a:gd name="connsiteY3" fmla="*/ 0 h 292377"/>
            </a:gdLst>
            <a:ahLst/>
            <a:cxnLst>
              <a:cxn ang="0">
                <a:pos x="connsiteX0" y="connsiteY0"/>
              </a:cxn>
              <a:cxn ang="0">
                <a:pos x="connsiteX1" y="connsiteY1"/>
              </a:cxn>
              <a:cxn ang="0">
                <a:pos x="connsiteX2" y="connsiteY2"/>
              </a:cxn>
              <a:cxn ang="0">
                <a:pos x="connsiteX3" y="connsiteY3"/>
              </a:cxn>
            </a:cxnLst>
            <a:rect l="l" t="t" r="r" b="b"/>
            <a:pathLst>
              <a:path w="588591" h="292377">
                <a:moveTo>
                  <a:pt x="0" y="83128"/>
                </a:moveTo>
                <a:cubicBezTo>
                  <a:pt x="81395" y="180110"/>
                  <a:pt x="162791" y="277092"/>
                  <a:pt x="259773" y="290946"/>
                </a:cubicBezTo>
                <a:cubicBezTo>
                  <a:pt x="356755" y="304800"/>
                  <a:pt x="550718" y="214746"/>
                  <a:pt x="581891" y="166255"/>
                </a:cubicBezTo>
                <a:cubicBezTo>
                  <a:pt x="613064" y="117764"/>
                  <a:pt x="529936" y="58882"/>
                  <a:pt x="446809" y="0"/>
                </a:cubicBezTo>
              </a:path>
            </a:pathLst>
          </a:custGeom>
          <a:noFill/>
          <a:ln>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p>
        </p:txBody>
      </p:sp>
      <p:sp>
        <p:nvSpPr>
          <p:cNvPr id="25" name="Szövegdoboz 24"/>
          <p:cNvSpPr txBox="1"/>
          <p:nvPr/>
        </p:nvSpPr>
        <p:spPr>
          <a:xfrm>
            <a:off x="1045327" y="1654137"/>
            <a:ext cx="3664529" cy="666786"/>
          </a:xfrm>
          <a:prstGeom prst="rect">
            <a:avLst/>
          </a:prstGeom>
          <a:noFill/>
        </p:spPr>
        <p:txBody>
          <a:bodyPr wrap="none" rtlCol="0">
            <a:spAutoFit/>
          </a:bodyPr>
          <a:lstStyle/>
          <a:p>
            <a:r>
              <a:rPr lang="hu-HU" sz="3733" u="sng" dirty="0">
                <a:latin typeface="+mn-lt"/>
              </a:rPr>
              <a:t>Vektoriális szorzat</a:t>
            </a:r>
            <a:endParaRPr lang="en-US" sz="3733" u="sng" dirty="0">
              <a:latin typeface="+mn-lt"/>
            </a:endParaRPr>
          </a:p>
        </p:txBody>
      </p:sp>
      <p:sp>
        <p:nvSpPr>
          <p:cNvPr id="26" name="Szövegdoboz 25"/>
          <p:cNvSpPr txBox="1"/>
          <p:nvPr/>
        </p:nvSpPr>
        <p:spPr>
          <a:xfrm>
            <a:off x="7374263" y="1666721"/>
            <a:ext cx="2682786" cy="666786"/>
          </a:xfrm>
          <a:prstGeom prst="rect">
            <a:avLst/>
          </a:prstGeom>
          <a:noFill/>
        </p:spPr>
        <p:txBody>
          <a:bodyPr wrap="none" rtlCol="0">
            <a:spAutoFit/>
          </a:bodyPr>
          <a:lstStyle/>
          <a:p>
            <a:r>
              <a:rPr lang="hu-HU" sz="3733" u="sng" dirty="0">
                <a:latin typeface="+mn-lt"/>
              </a:rPr>
              <a:t>Külső szorzat</a:t>
            </a:r>
            <a:endParaRPr lang="en-US" sz="3733" u="sng" dirty="0">
              <a:latin typeface="+mn-lt"/>
            </a:endParaRPr>
          </a:p>
        </p:txBody>
      </p:sp>
    </p:spTree>
    <p:extLst>
      <p:ext uri="{BB962C8B-B14F-4D97-AF65-F5344CB8AC3E}">
        <p14:creationId xmlns:p14="http://schemas.microsoft.com/office/powerpoint/2010/main" val="3942425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1981200" y="274638"/>
            <a:ext cx="8229600" cy="1143000"/>
          </a:xfrm>
        </p:spPr>
        <p:txBody>
          <a:bodyPr/>
          <a:lstStyle/>
          <a:p>
            <a:r>
              <a:rPr lang="hu-HU" dirty="0" smtClean="0">
                <a:solidFill>
                  <a:srgbClr val="FF0000"/>
                </a:solidFill>
              </a:rPr>
              <a:t>2D </a:t>
            </a:r>
            <a:r>
              <a:rPr lang="en-US" dirty="0" err="1" smtClean="0">
                <a:solidFill>
                  <a:srgbClr val="FF0000"/>
                </a:solidFill>
              </a:rPr>
              <a:t>geometria</a:t>
            </a:r>
            <a:r>
              <a:rPr lang="en-US" dirty="0" smtClean="0">
                <a:solidFill>
                  <a:srgbClr val="FF0000"/>
                </a:solidFill>
              </a:rPr>
              <a:t> = </a:t>
            </a:r>
            <a:r>
              <a:rPr lang="en-US" dirty="0" err="1" smtClean="0">
                <a:solidFill>
                  <a:srgbClr val="FF0000"/>
                </a:solidFill>
              </a:rPr>
              <a:t>komplex</a:t>
            </a:r>
            <a:r>
              <a:rPr lang="en-US" dirty="0" smtClean="0">
                <a:solidFill>
                  <a:srgbClr val="FF0000"/>
                </a:solidFill>
              </a:rPr>
              <a:t> s</a:t>
            </a:r>
            <a:r>
              <a:rPr lang="hu-HU" dirty="0" err="1" smtClean="0">
                <a:solidFill>
                  <a:srgbClr val="FF0000"/>
                </a:solidFill>
              </a:rPr>
              <a:t>zám</a:t>
            </a:r>
            <a:endParaRPr lang="en-US" dirty="0">
              <a:solidFill>
                <a:srgbClr val="FF0000"/>
              </a:solidFill>
            </a:endParaRPr>
          </a:p>
        </p:txBody>
      </p:sp>
      <mc:AlternateContent xmlns:mc="http://schemas.openxmlformats.org/markup-compatibility/2006" xmlns:a14="http://schemas.microsoft.com/office/drawing/2010/main">
        <mc:Choice Requires="a14">
          <p:sp>
            <p:nvSpPr>
              <p:cNvPr id="5" name="Tartalom helye 2"/>
              <p:cNvSpPr>
                <a:spLocks noGrp="1"/>
              </p:cNvSpPr>
              <p:nvPr>
                <p:ph idx="1"/>
              </p:nvPr>
            </p:nvSpPr>
            <p:spPr>
              <a:xfrm>
                <a:off x="659396" y="1196752"/>
                <a:ext cx="8640960" cy="5472608"/>
              </a:xfrm>
            </p:spPr>
            <p:txBody>
              <a:bodyPr>
                <a:normAutofit/>
              </a:bodyPr>
              <a:lstStyle/>
              <a:p>
                <a:r>
                  <a:rPr lang="hu-HU" dirty="0" smtClean="0"/>
                  <a:t>Pont: 	 </a:t>
                </a:r>
              </a:p>
              <a:p>
                <a:pPr marL="0" indent="0">
                  <a:buNone/>
                </a:pPr>
                <a:r>
                  <a:rPr lang="hu-HU" dirty="0"/>
                  <a:t>	</a:t>
                </a:r>
                <a14:m>
                  <m:oMath xmlns:m="http://schemas.openxmlformats.org/officeDocument/2006/math">
                    <m:sSub>
                      <m:sSubPr>
                        <m:ctrlPr>
                          <a:rPr lang="hu-HU" i="1" smtClean="0">
                            <a:latin typeface="Cambria Math"/>
                          </a:rPr>
                        </m:ctrlPr>
                      </m:sSubPr>
                      <m:e>
                        <m:r>
                          <a:rPr lang="hu-HU" b="0" i="1" smtClean="0">
                            <a:latin typeface="Cambria Math"/>
                          </a:rPr>
                          <m:t>𝑧</m:t>
                        </m:r>
                      </m:e>
                      <m:sub>
                        <m:r>
                          <a:rPr lang="hu-HU" b="0" i="1" smtClean="0">
                            <a:latin typeface="Cambria Math"/>
                          </a:rPr>
                          <m:t>𝑝</m:t>
                        </m:r>
                      </m:sub>
                    </m:sSub>
                    <m:r>
                      <a:rPr lang="en-US" i="1">
                        <a:latin typeface="Cambria Math"/>
                      </a:rPr>
                      <m:t>=</m:t>
                    </m:r>
                    <m:sSub>
                      <m:sSubPr>
                        <m:ctrlPr>
                          <a:rPr lang="hu-HU" i="1">
                            <a:latin typeface="Cambria Math"/>
                          </a:rPr>
                        </m:ctrlPr>
                      </m:sSubPr>
                      <m:e>
                        <m:r>
                          <a:rPr lang="hu-HU" b="0" i="1" smtClean="0">
                            <a:latin typeface="Cambria Math"/>
                          </a:rPr>
                          <m:t>𝑥</m:t>
                        </m:r>
                      </m:e>
                      <m:sub>
                        <m:r>
                          <a:rPr lang="hu-HU" i="1">
                            <a:latin typeface="Cambria Math"/>
                          </a:rPr>
                          <m:t>𝑝</m:t>
                        </m:r>
                      </m:sub>
                    </m:sSub>
                    <m:r>
                      <a:rPr lang="hu-HU" b="0" i="1" smtClean="0">
                        <a:latin typeface="Cambria Math"/>
                      </a:rPr>
                      <m:t>+</m:t>
                    </m:r>
                    <m:sSub>
                      <m:sSubPr>
                        <m:ctrlPr>
                          <a:rPr lang="hu-HU" i="1">
                            <a:latin typeface="Cambria Math"/>
                          </a:rPr>
                        </m:ctrlPr>
                      </m:sSubPr>
                      <m:e>
                        <m:r>
                          <a:rPr lang="hu-HU" b="0" i="1" smtClean="0">
                            <a:latin typeface="Cambria Math"/>
                          </a:rPr>
                          <m:t>𝑦</m:t>
                        </m:r>
                      </m:e>
                      <m:sub>
                        <m:r>
                          <a:rPr lang="hu-HU" i="1">
                            <a:latin typeface="Cambria Math"/>
                          </a:rPr>
                          <m:t>𝑝</m:t>
                        </m:r>
                      </m:sub>
                    </m:sSub>
                    <m:r>
                      <a:rPr lang="hu-HU" b="1" i="1" smtClean="0">
                        <a:latin typeface="Cambria Math"/>
                      </a:rPr>
                      <m:t>𝒊</m:t>
                    </m:r>
                  </m:oMath>
                </a14:m>
                <a:r>
                  <a:rPr lang="en-US" b="1" dirty="0"/>
                  <a:t> </a:t>
                </a:r>
                <a14:m>
                  <m:oMath xmlns:m="http://schemas.openxmlformats.org/officeDocument/2006/math">
                    <m:r>
                      <a:rPr lang="en-US" b="1" i="1">
                        <a:latin typeface="Cambria Math"/>
                      </a:rPr>
                      <m:t>=</m:t>
                    </m:r>
                    <m:r>
                      <a:rPr lang="hu-HU" b="0" i="1" smtClean="0">
                        <a:latin typeface="Cambria Math"/>
                      </a:rPr>
                      <m:t>𝑅</m:t>
                    </m:r>
                    <m:sSup>
                      <m:sSupPr>
                        <m:ctrlPr>
                          <a:rPr lang="en-US" i="1">
                            <a:latin typeface="Cambria Math"/>
                          </a:rPr>
                        </m:ctrlPr>
                      </m:sSupPr>
                      <m:e>
                        <m:r>
                          <a:rPr lang="en-US" i="1">
                            <a:latin typeface="Cambria Math"/>
                          </a:rPr>
                          <m:t>𝑒</m:t>
                        </m:r>
                      </m:e>
                      <m:sup>
                        <m:r>
                          <a:rPr lang="en-US" b="1" i="1">
                            <a:latin typeface="Cambria Math"/>
                          </a:rPr>
                          <m:t>𝒊</m:t>
                        </m:r>
                        <m:r>
                          <a:rPr lang="en-US" i="1" smtClean="0">
                            <a:latin typeface="Cambria Math"/>
                            <a:ea typeface="Cambria Math"/>
                          </a:rPr>
                          <m:t>𝛼</m:t>
                        </m:r>
                      </m:sup>
                    </m:sSup>
                    <m:r>
                      <a:rPr lang="en-US" b="0" i="1" smtClean="0">
                        <a:latin typeface="Cambria Math"/>
                        <a:ea typeface="Cambria Math"/>
                      </a:rPr>
                      <m:t>=</m:t>
                    </m:r>
                    <m:r>
                      <a:rPr lang="en-US" b="0" i="1" dirty="0" smtClean="0">
                        <a:latin typeface="Cambria Math"/>
                        <a:cs typeface="Times New Roman" panose="02020603050405020304" pitchFamily="18" charset="0"/>
                      </a:rPr>
                      <m:t>𝑅</m:t>
                    </m:r>
                    <m:func>
                      <m:funcPr>
                        <m:ctrlPr>
                          <a:rPr lang="en-US" b="0" i="1" dirty="0" smtClean="0">
                            <a:latin typeface="Cambria Math"/>
                            <a:cs typeface="Times New Roman" panose="02020603050405020304" pitchFamily="18" charset="0"/>
                          </a:rPr>
                        </m:ctrlPr>
                      </m:funcPr>
                      <m:fName>
                        <m:r>
                          <m:rPr>
                            <m:sty m:val="p"/>
                          </m:rPr>
                          <a:rPr lang="en-US" b="0" i="0" dirty="0" smtClean="0">
                            <a:latin typeface="Cambria Math"/>
                            <a:cs typeface="Times New Roman" panose="02020603050405020304" pitchFamily="18" charset="0"/>
                          </a:rPr>
                          <m:t>cos</m:t>
                        </m:r>
                      </m:fName>
                      <m:e>
                        <m:r>
                          <a:rPr lang="en-US" i="1">
                            <a:latin typeface="Cambria Math"/>
                            <a:ea typeface="Cambria Math"/>
                          </a:rPr>
                          <m:t>𝛼</m:t>
                        </m:r>
                      </m:e>
                    </m:func>
                    <m:r>
                      <a:rPr lang="en-US" b="0" i="1" dirty="0" smtClean="0">
                        <a:latin typeface="Cambria Math"/>
                        <a:cs typeface="Times New Roman" panose="02020603050405020304" pitchFamily="18" charset="0"/>
                      </a:rPr>
                      <m:t>+</m:t>
                    </m:r>
                    <m:r>
                      <a:rPr lang="hu-HU" b="1" i="1">
                        <a:latin typeface="Cambria Math"/>
                      </a:rPr>
                      <m:t>𝒊</m:t>
                    </m:r>
                    <m:r>
                      <a:rPr lang="en-US" b="0" i="1" dirty="0" smtClean="0">
                        <a:latin typeface="Cambria Math"/>
                        <a:cs typeface="Times New Roman" panose="02020603050405020304" pitchFamily="18" charset="0"/>
                      </a:rPr>
                      <m:t>𝑅</m:t>
                    </m:r>
                    <m:func>
                      <m:funcPr>
                        <m:ctrlPr>
                          <a:rPr lang="en-US" i="1" dirty="0">
                            <a:latin typeface="Cambria Math"/>
                            <a:cs typeface="Times New Roman" panose="02020603050405020304" pitchFamily="18" charset="0"/>
                          </a:rPr>
                        </m:ctrlPr>
                      </m:funcPr>
                      <m:fName>
                        <m:r>
                          <m:rPr>
                            <m:sty m:val="p"/>
                          </m:rPr>
                          <a:rPr lang="en-US" b="0" i="0" dirty="0" smtClean="0">
                            <a:latin typeface="Cambria Math"/>
                            <a:cs typeface="Times New Roman" panose="02020603050405020304" pitchFamily="18" charset="0"/>
                          </a:rPr>
                          <m:t>sin</m:t>
                        </m:r>
                      </m:fName>
                      <m:e>
                        <m:r>
                          <a:rPr lang="en-US" i="1">
                            <a:latin typeface="Cambria Math"/>
                            <a:ea typeface="Cambria Math"/>
                          </a:rPr>
                          <m:t>𝛼</m:t>
                        </m:r>
                      </m:e>
                    </m:func>
                  </m:oMath>
                </a14:m>
                <a:endParaRPr lang="hu-HU" b="1" dirty="0" smtClean="0"/>
              </a:p>
              <a:p>
                <a:r>
                  <a:rPr lang="hu-HU" dirty="0" smtClean="0"/>
                  <a:t>Eltolás:  </a:t>
                </a:r>
                <a14:m>
                  <m:oMath xmlns:m="http://schemas.openxmlformats.org/officeDocument/2006/math">
                    <m:sSub>
                      <m:sSubPr>
                        <m:ctrlPr>
                          <a:rPr lang="hu-HU" i="1">
                            <a:latin typeface="Cambria Math"/>
                          </a:rPr>
                        </m:ctrlPr>
                      </m:sSubPr>
                      <m:e>
                        <m:r>
                          <a:rPr lang="hu-HU" i="1">
                            <a:latin typeface="Cambria Math"/>
                          </a:rPr>
                          <m:t>𝑧</m:t>
                        </m:r>
                      </m:e>
                      <m:sub>
                        <m:r>
                          <a:rPr lang="hu-HU" b="0" i="1" smtClean="0">
                            <a:latin typeface="Cambria Math"/>
                          </a:rPr>
                          <m:t>𝑡</m:t>
                        </m:r>
                      </m:sub>
                    </m:sSub>
                    <m:r>
                      <a:rPr lang="en-US" i="1">
                        <a:latin typeface="Cambria Math"/>
                      </a:rPr>
                      <m:t>=</m:t>
                    </m:r>
                    <m:sSub>
                      <m:sSubPr>
                        <m:ctrlPr>
                          <a:rPr lang="hu-HU" i="1">
                            <a:latin typeface="Cambria Math"/>
                          </a:rPr>
                        </m:ctrlPr>
                      </m:sSubPr>
                      <m:e>
                        <m:r>
                          <a:rPr lang="hu-HU" i="1">
                            <a:latin typeface="Cambria Math"/>
                          </a:rPr>
                          <m:t>𝑥</m:t>
                        </m:r>
                      </m:e>
                      <m:sub>
                        <m:r>
                          <a:rPr lang="hu-HU" b="0" i="1" smtClean="0">
                            <a:latin typeface="Cambria Math"/>
                          </a:rPr>
                          <m:t>𝑡</m:t>
                        </m:r>
                      </m:sub>
                    </m:sSub>
                    <m:r>
                      <a:rPr lang="hu-HU" i="1">
                        <a:latin typeface="Cambria Math"/>
                      </a:rPr>
                      <m:t>+</m:t>
                    </m:r>
                    <m:sSub>
                      <m:sSubPr>
                        <m:ctrlPr>
                          <a:rPr lang="hu-HU" i="1">
                            <a:latin typeface="Cambria Math"/>
                          </a:rPr>
                        </m:ctrlPr>
                      </m:sSubPr>
                      <m:e>
                        <m:r>
                          <a:rPr lang="hu-HU" i="1">
                            <a:latin typeface="Cambria Math"/>
                          </a:rPr>
                          <m:t>𝑦</m:t>
                        </m:r>
                      </m:e>
                      <m:sub>
                        <m:r>
                          <a:rPr lang="hu-HU" b="0" i="1" smtClean="0">
                            <a:latin typeface="Cambria Math"/>
                          </a:rPr>
                          <m:t>𝑡</m:t>
                        </m:r>
                      </m:sub>
                    </m:sSub>
                    <m:r>
                      <a:rPr lang="hu-HU" b="1" i="1">
                        <a:latin typeface="Cambria Math"/>
                      </a:rPr>
                      <m:t>𝒊</m:t>
                    </m:r>
                  </m:oMath>
                </a14:m>
                <a:r>
                  <a:rPr lang="hu-HU" b="1" dirty="0" smtClean="0"/>
                  <a:t>	</a:t>
                </a:r>
                <a:r>
                  <a:rPr lang="en-US" b="1" dirty="0" smtClean="0"/>
                  <a:t>	</a:t>
                </a:r>
                <a:endParaRPr lang="hu-HU" b="1" dirty="0" smtClean="0"/>
              </a:p>
              <a:p>
                <a:pPr marL="457200" lvl="1" indent="0">
                  <a:buNone/>
                </a:pPr>
                <a14:m>
                  <m:oMathPara xmlns:m="http://schemas.openxmlformats.org/officeDocument/2006/math">
                    <m:oMathParaPr>
                      <m:jc m:val="centerGroup"/>
                    </m:oMathParaPr>
                    <m:oMath xmlns:m="http://schemas.openxmlformats.org/officeDocument/2006/math">
                      <m:sSup>
                        <m:sSupPr>
                          <m:ctrlPr>
                            <a:rPr lang="hu-HU" sz="3200" i="1">
                              <a:latin typeface="Cambria Math"/>
                            </a:rPr>
                          </m:ctrlPr>
                        </m:sSupPr>
                        <m:e>
                          <m:sSub>
                            <m:sSubPr>
                              <m:ctrlPr>
                                <a:rPr lang="hu-HU" sz="3200" i="1">
                                  <a:latin typeface="Cambria Math"/>
                                </a:rPr>
                              </m:ctrlPr>
                            </m:sSubPr>
                            <m:e>
                              <m:r>
                                <a:rPr lang="hu-HU" sz="3200" i="1">
                                  <a:latin typeface="Cambria Math"/>
                                </a:rPr>
                                <m:t>       </m:t>
                              </m:r>
                              <m:r>
                                <a:rPr lang="hu-HU" sz="3200" i="1">
                                  <a:latin typeface="Cambria Math"/>
                                </a:rPr>
                                <m:t>𝑧</m:t>
                              </m:r>
                            </m:e>
                            <m:sub>
                              <m:r>
                                <a:rPr lang="hu-HU" sz="3200" i="1">
                                  <a:latin typeface="Cambria Math"/>
                                </a:rPr>
                                <m:t>𝑝</m:t>
                              </m:r>
                            </m:sub>
                          </m:sSub>
                        </m:e>
                        <m:sup>
                          <m:r>
                            <a:rPr lang="en-US" sz="3200" i="1">
                              <a:latin typeface="Cambria Math"/>
                            </a:rPr>
                            <m:t>′</m:t>
                          </m:r>
                        </m:sup>
                      </m:sSup>
                      <m:r>
                        <a:rPr lang="en-US" sz="3200" i="1">
                          <a:latin typeface="Cambria Math"/>
                        </a:rPr>
                        <m:t>=</m:t>
                      </m:r>
                      <m:sSub>
                        <m:sSubPr>
                          <m:ctrlPr>
                            <a:rPr lang="hu-HU" sz="3200" i="1">
                              <a:latin typeface="Cambria Math"/>
                            </a:rPr>
                          </m:ctrlPr>
                        </m:sSubPr>
                        <m:e>
                          <m:r>
                            <a:rPr lang="hu-HU" sz="3200" i="1">
                              <a:latin typeface="Cambria Math"/>
                            </a:rPr>
                            <m:t>𝑧</m:t>
                          </m:r>
                        </m:e>
                        <m:sub>
                          <m:r>
                            <a:rPr lang="hu-HU" sz="3200" i="1">
                              <a:latin typeface="Cambria Math"/>
                            </a:rPr>
                            <m:t>𝑝</m:t>
                          </m:r>
                        </m:sub>
                      </m:sSub>
                      <m:r>
                        <a:rPr lang="hu-HU" sz="3200" i="1">
                          <a:latin typeface="Cambria Math"/>
                        </a:rPr>
                        <m:t>+</m:t>
                      </m:r>
                      <m:sSub>
                        <m:sSubPr>
                          <m:ctrlPr>
                            <a:rPr lang="hu-HU" sz="3200" i="1">
                              <a:latin typeface="Cambria Math"/>
                            </a:rPr>
                          </m:ctrlPr>
                        </m:sSubPr>
                        <m:e>
                          <m:r>
                            <a:rPr lang="hu-HU" sz="3200" i="1">
                              <a:latin typeface="Cambria Math"/>
                            </a:rPr>
                            <m:t>𝑧</m:t>
                          </m:r>
                        </m:e>
                        <m:sub>
                          <m:r>
                            <a:rPr lang="hu-HU" sz="3200" i="1">
                              <a:latin typeface="Cambria Math"/>
                            </a:rPr>
                            <m:t>𝑡</m:t>
                          </m:r>
                        </m:sub>
                      </m:sSub>
                    </m:oMath>
                  </m:oMathPara>
                </a14:m>
                <a:endParaRPr lang="hu-HU" sz="3200" b="1" dirty="0"/>
              </a:p>
              <a:p>
                <a:r>
                  <a:rPr lang="hu-HU" dirty="0" err="1" smtClean="0"/>
                  <a:t>Irányfüggetlen</a:t>
                </a:r>
                <a:r>
                  <a:rPr lang="hu-HU" dirty="0" smtClean="0"/>
                  <a:t> skálázás: </a:t>
                </a:r>
                <a14:m>
                  <m:oMath xmlns:m="http://schemas.openxmlformats.org/officeDocument/2006/math">
                    <m:sSub>
                      <m:sSubPr>
                        <m:ctrlPr>
                          <a:rPr lang="hu-HU" i="1">
                            <a:latin typeface="Cambria Math"/>
                          </a:rPr>
                        </m:ctrlPr>
                      </m:sSubPr>
                      <m:e>
                        <m:r>
                          <a:rPr lang="hu-HU" i="1">
                            <a:latin typeface="Cambria Math"/>
                          </a:rPr>
                          <m:t>𝑧</m:t>
                        </m:r>
                      </m:e>
                      <m:sub>
                        <m:r>
                          <a:rPr lang="hu-HU" b="0" i="1" smtClean="0">
                            <a:latin typeface="Cambria Math"/>
                          </a:rPr>
                          <m:t>𝑠</m:t>
                        </m:r>
                      </m:sub>
                    </m:sSub>
                    <m:r>
                      <a:rPr lang="en-US" i="1">
                        <a:latin typeface="Cambria Math"/>
                      </a:rPr>
                      <m:t>=</m:t>
                    </m:r>
                    <m:r>
                      <a:rPr lang="hu-HU" i="1" smtClean="0">
                        <a:latin typeface="Cambria Math"/>
                      </a:rPr>
                      <m:t>𝑠</m:t>
                    </m:r>
                  </m:oMath>
                </a14:m>
                <a:r>
                  <a:rPr lang="hu-HU" dirty="0"/>
                  <a:t>	 </a:t>
                </a:r>
              </a:p>
              <a:p>
                <a:pPr marL="0" indent="0">
                  <a:buNone/>
                </a:pPr>
                <a14:m>
                  <m:oMathPara xmlns:m="http://schemas.openxmlformats.org/officeDocument/2006/math">
                    <m:oMathParaPr>
                      <m:jc m:val="centerGroup"/>
                    </m:oMathParaPr>
                    <m:oMath xmlns:m="http://schemas.openxmlformats.org/officeDocument/2006/math">
                      <m:sSup>
                        <m:sSupPr>
                          <m:ctrlPr>
                            <a:rPr lang="hu-HU" i="1">
                              <a:latin typeface="Cambria Math"/>
                            </a:rPr>
                          </m:ctrlPr>
                        </m:sSupPr>
                        <m:e>
                          <m:sSub>
                            <m:sSubPr>
                              <m:ctrlPr>
                                <a:rPr lang="hu-HU" i="1">
                                  <a:latin typeface="Cambria Math"/>
                                </a:rPr>
                              </m:ctrlPr>
                            </m:sSubPr>
                            <m:e>
                              <m:r>
                                <a:rPr lang="hu-HU" i="1">
                                  <a:latin typeface="Cambria Math"/>
                                </a:rPr>
                                <m:t>𝑧</m:t>
                              </m:r>
                            </m:e>
                            <m:sub>
                              <m:r>
                                <a:rPr lang="hu-HU" i="1">
                                  <a:latin typeface="Cambria Math"/>
                                </a:rPr>
                                <m:t>𝑝</m:t>
                              </m:r>
                            </m:sub>
                          </m:sSub>
                        </m:e>
                        <m:sup>
                          <m:r>
                            <a:rPr lang="en-US" i="1">
                              <a:latin typeface="Cambria Math"/>
                            </a:rPr>
                            <m:t>′</m:t>
                          </m:r>
                        </m:sup>
                      </m:sSup>
                      <m:r>
                        <a:rPr lang="en-US" i="1">
                          <a:latin typeface="Cambria Math"/>
                        </a:rPr>
                        <m:t>=</m:t>
                      </m:r>
                      <m:sSub>
                        <m:sSubPr>
                          <m:ctrlPr>
                            <a:rPr lang="hu-HU" i="1">
                              <a:latin typeface="Cambria Math"/>
                            </a:rPr>
                          </m:ctrlPr>
                        </m:sSubPr>
                        <m:e>
                          <m:r>
                            <a:rPr lang="hu-HU" i="1">
                              <a:latin typeface="Cambria Math"/>
                            </a:rPr>
                            <m:t>𝑧</m:t>
                          </m:r>
                        </m:e>
                        <m:sub>
                          <m:r>
                            <a:rPr lang="hu-HU" i="1">
                              <a:latin typeface="Cambria Math"/>
                            </a:rPr>
                            <m:t>𝑝</m:t>
                          </m:r>
                        </m:sub>
                      </m:sSub>
                      <m:r>
                        <a:rPr lang="hu-HU" i="1">
                          <a:latin typeface="Cambria Math"/>
                          <a:ea typeface="Cambria Math"/>
                        </a:rPr>
                        <m:t>∙</m:t>
                      </m:r>
                      <m:sSub>
                        <m:sSubPr>
                          <m:ctrlPr>
                            <a:rPr lang="hu-HU" i="1">
                              <a:latin typeface="Cambria Math"/>
                            </a:rPr>
                          </m:ctrlPr>
                        </m:sSubPr>
                        <m:e>
                          <m:r>
                            <a:rPr lang="hu-HU" i="1">
                              <a:latin typeface="Cambria Math"/>
                            </a:rPr>
                            <m:t>𝑧</m:t>
                          </m:r>
                        </m:e>
                        <m:sub>
                          <m:r>
                            <a:rPr lang="hu-HU" i="1">
                              <a:latin typeface="Cambria Math"/>
                            </a:rPr>
                            <m:t>𝑠</m:t>
                          </m:r>
                        </m:sub>
                      </m:sSub>
                    </m:oMath>
                  </m:oMathPara>
                </a14:m>
                <a:endParaRPr lang="hu-HU" dirty="0" smtClean="0"/>
              </a:p>
              <a:p>
                <a:r>
                  <a:rPr lang="hu-HU" dirty="0" smtClean="0"/>
                  <a:t>Forgatva nyújtás: </a:t>
                </a:r>
                <a14:m>
                  <m:oMath xmlns:m="http://schemas.openxmlformats.org/officeDocument/2006/math">
                    <m:sSub>
                      <m:sSubPr>
                        <m:ctrlPr>
                          <a:rPr lang="hu-HU" i="1">
                            <a:latin typeface="Cambria Math"/>
                          </a:rPr>
                        </m:ctrlPr>
                      </m:sSubPr>
                      <m:e>
                        <m:r>
                          <a:rPr lang="hu-HU" i="1">
                            <a:latin typeface="Cambria Math"/>
                          </a:rPr>
                          <m:t>𝑧</m:t>
                        </m:r>
                      </m:e>
                      <m:sub>
                        <m:r>
                          <a:rPr lang="hu-HU" b="0" i="1" smtClean="0">
                            <a:latin typeface="Cambria Math"/>
                          </a:rPr>
                          <m:t>𝑟</m:t>
                        </m:r>
                      </m:sub>
                    </m:sSub>
                    <m:r>
                      <a:rPr lang="en-US" i="1">
                        <a:latin typeface="Cambria Math"/>
                      </a:rPr>
                      <m:t>=</m:t>
                    </m:r>
                    <m:sSub>
                      <m:sSubPr>
                        <m:ctrlPr>
                          <a:rPr lang="hu-HU" i="1">
                            <a:latin typeface="Cambria Math"/>
                          </a:rPr>
                        </m:ctrlPr>
                      </m:sSubPr>
                      <m:e>
                        <m:r>
                          <a:rPr lang="hu-HU" i="1">
                            <a:latin typeface="Cambria Math"/>
                          </a:rPr>
                          <m:t>𝑥</m:t>
                        </m:r>
                      </m:e>
                      <m:sub>
                        <m:r>
                          <a:rPr lang="hu-HU" b="0" i="1" smtClean="0">
                            <a:latin typeface="Cambria Math"/>
                          </a:rPr>
                          <m:t>𝑟</m:t>
                        </m:r>
                      </m:sub>
                    </m:sSub>
                    <m:r>
                      <a:rPr lang="hu-HU" i="1">
                        <a:latin typeface="Cambria Math"/>
                      </a:rPr>
                      <m:t>+</m:t>
                    </m:r>
                    <m:sSub>
                      <m:sSubPr>
                        <m:ctrlPr>
                          <a:rPr lang="hu-HU" i="1">
                            <a:latin typeface="Cambria Math"/>
                          </a:rPr>
                        </m:ctrlPr>
                      </m:sSubPr>
                      <m:e>
                        <m:r>
                          <a:rPr lang="hu-HU" i="1">
                            <a:latin typeface="Cambria Math"/>
                          </a:rPr>
                          <m:t>𝑦</m:t>
                        </m:r>
                      </m:e>
                      <m:sub>
                        <m:r>
                          <a:rPr lang="hu-HU" b="0" i="1" smtClean="0">
                            <a:latin typeface="Cambria Math"/>
                          </a:rPr>
                          <m:t>𝑟</m:t>
                        </m:r>
                      </m:sub>
                    </m:sSub>
                    <m:r>
                      <a:rPr lang="hu-HU" b="1" i="1">
                        <a:latin typeface="Cambria Math"/>
                      </a:rPr>
                      <m:t>𝒊</m:t>
                    </m:r>
                    <m:r>
                      <a:rPr lang="en-US" b="1" i="1" smtClean="0">
                        <a:latin typeface="Cambria Math"/>
                      </a:rPr>
                      <m:t>=</m:t>
                    </m:r>
                    <m:r>
                      <a:rPr lang="en-US" b="0" i="1" smtClean="0">
                        <a:latin typeface="Cambria Math"/>
                      </a:rPr>
                      <m:t>𝑠</m:t>
                    </m:r>
                    <m:sSup>
                      <m:sSupPr>
                        <m:ctrlPr>
                          <a:rPr lang="en-US" i="1" smtClean="0">
                            <a:latin typeface="Cambria Math"/>
                          </a:rPr>
                        </m:ctrlPr>
                      </m:sSupPr>
                      <m:e>
                        <m:r>
                          <a:rPr lang="en-US" b="0" i="1" smtClean="0">
                            <a:latin typeface="Cambria Math"/>
                          </a:rPr>
                          <m:t>𝑒</m:t>
                        </m:r>
                      </m:e>
                      <m:sup>
                        <m:r>
                          <a:rPr lang="en-US" b="1" i="1" smtClean="0">
                            <a:latin typeface="Cambria Math"/>
                          </a:rPr>
                          <m:t>𝒊</m:t>
                        </m:r>
                        <m:r>
                          <a:rPr lang="en-US" b="0" i="1" smtClean="0">
                            <a:latin typeface="Cambria Math"/>
                            <a:ea typeface="Cambria Math"/>
                          </a:rPr>
                          <m:t>𝜑</m:t>
                        </m:r>
                      </m:sup>
                    </m:sSup>
                  </m:oMath>
                </a14:m>
                <a:endParaRPr lang="hu-HU" dirty="0" smtClean="0"/>
              </a:p>
              <a:p>
                <a:pPr marL="0" indent="0">
                  <a:buNone/>
                </a:pPr>
                <a:r>
                  <a:rPr lang="hu-HU" dirty="0" smtClean="0"/>
                  <a:t>                                  </a:t>
                </a:r>
                <a14:m>
                  <m:oMath xmlns:m="http://schemas.openxmlformats.org/officeDocument/2006/math">
                    <m:sSup>
                      <m:sSupPr>
                        <m:ctrlPr>
                          <a:rPr lang="hu-HU" i="1">
                            <a:latin typeface="Cambria Math"/>
                          </a:rPr>
                        </m:ctrlPr>
                      </m:sSupPr>
                      <m:e>
                        <m:sSub>
                          <m:sSubPr>
                            <m:ctrlPr>
                              <a:rPr lang="hu-HU" i="1">
                                <a:latin typeface="Cambria Math"/>
                              </a:rPr>
                            </m:ctrlPr>
                          </m:sSubPr>
                          <m:e>
                            <m:r>
                              <a:rPr lang="hu-HU" i="1">
                                <a:latin typeface="Cambria Math"/>
                              </a:rPr>
                              <m:t>𝑧</m:t>
                            </m:r>
                          </m:e>
                          <m:sub>
                            <m:r>
                              <a:rPr lang="hu-HU" i="1">
                                <a:latin typeface="Cambria Math"/>
                              </a:rPr>
                              <m:t>𝑝</m:t>
                            </m:r>
                          </m:sub>
                        </m:sSub>
                      </m:e>
                      <m:sup>
                        <m:r>
                          <a:rPr lang="en-US" i="1">
                            <a:latin typeface="Cambria Math"/>
                          </a:rPr>
                          <m:t>′</m:t>
                        </m:r>
                      </m:sup>
                    </m:sSup>
                    <m:r>
                      <a:rPr lang="en-US" i="1">
                        <a:latin typeface="Cambria Math"/>
                      </a:rPr>
                      <m:t>=</m:t>
                    </m:r>
                    <m:sSub>
                      <m:sSubPr>
                        <m:ctrlPr>
                          <a:rPr lang="hu-HU" i="1">
                            <a:latin typeface="Cambria Math"/>
                          </a:rPr>
                        </m:ctrlPr>
                      </m:sSubPr>
                      <m:e>
                        <m:r>
                          <a:rPr lang="hu-HU" i="1">
                            <a:latin typeface="Cambria Math"/>
                          </a:rPr>
                          <m:t>𝑧</m:t>
                        </m:r>
                      </m:e>
                      <m:sub>
                        <m:r>
                          <a:rPr lang="hu-HU" i="1">
                            <a:latin typeface="Cambria Math"/>
                          </a:rPr>
                          <m:t>𝑝</m:t>
                        </m:r>
                      </m:sub>
                    </m:sSub>
                    <m:r>
                      <a:rPr lang="hu-HU" i="1">
                        <a:latin typeface="Cambria Math"/>
                        <a:ea typeface="Cambria Math"/>
                      </a:rPr>
                      <m:t>∙</m:t>
                    </m:r>
                    <m:sSub>
                      <m:sSubPr>
                        <m:ctrlPr>
                          <a:rPr lang="hu-HU" i="1">
                            <a:latin typeface="Cambria Math"/>
                          </a:rPr>
                        </m:ctrlPr>
                      </m:sSubPr>
                      <m:e>
                        <m:r>
                          <a:rPr lang="hu-HU" i="1">
                            <a:latin typeface="Cambria Math"/>
                          </a:rPr>
                          <m:t>𝑧</m:t>
                        </m:r>
                      </m:e>
                      <m:sub>
                        <m:r>
                          <a:rPr lang="hu-HU" b="0" i="1" smtClean="0">
                            <a:latin typeface="Cambria Math"/>
                          </a:rPr>
                          <m:t>𝑟</m:t>
                        </m:r>
                      </m:sub>
                    </m:sSub>
                    <m:r>
                      <a:rPr lang="en-US" i="1">
                        <a:latin typeface="Cambria Math"/>
                      </a:rPr>
                      <m:t>=</m:t>
                    </m:r>
                    <m:r>
                      <a:rPr lang="hu-HU" i="1">
                        <a:latin typeface="Cambria Math"/>
                      </a:rPr>
                      <m:t>𝑅</m:t>
                    </m:r>
                    <m:r>
                      <a:rPr lang="en-US" i="1">
                        <a:latin typeface="Cambria Math"/>
                      </a:rPr>
                      <m:t>𝑠</m:t>
                    </m:r>
                    <m:sSup>
                      <m:sSupPr>
                        <m:ctrlPr>
                          <a:rPr lang="en-US" i="1">
                            <a:latin typeface="Cambria Math"/>
                          </a:rPr>
                        </m:ctrlPr>
                      </m:sSupPr>
                      <m:e>
                        <m:r>
                          <a:rPr lang="hu-HU" i="1">
                            <a:latin typeface="Cambria Math"/>
                            <a:ea typeface="Cambria Math"/>
                          </a:rPr>
                          <m:t>∙</m:t>
                        </m:r>
                        <m:r>
                          <a:rPr lang="en-US" i="1">
                            <a:latin typeface="Cambria Math"/>
                          </a:rPr>
                          <m:t>𝑒</m:t>
                        </m:r>
                      </m:e>
                      <m:sup>
                        <m:r>
                          <a:rPr lang="en-US" b="1" i="1">
                            <a:latin typeface="Cambria Math"/>
                          </a:rPr>
                          <m:t>𝒊</m:t>
                        </m:r>
                        <m:r>
                          <a:rPr lang="hu-HU" b="1" i="1">
                            <a:latin typeface="Cambria Math"/>
                          </a:rPr>
                          <m:t>(</m:t>
                        </m:r>
                        <m:r>
                          <a:rPr lang="en-US" i="1">
                            <a:latin typeface="Cambria Math"/>
                            <a:ea typeface="Cambria Math"/>
                          </a:rPr>
                          <m:t>𝛼</m:t>
                        </m:r>
                        <m:r>
                          <a:rPr lang="hu-HU" i="1">
                            <a:latin typeface="Cambria Math"/>
                            <a:ea typeface="Cambria Math"/>
                          </a:rPr>
                          <m:t>+</m:t>
                        </m:r>
                        <m:r>
                          <a:rPr lang="en-US" i="1">
                            <a:latin typeface="Cambria Math"/>
                            <a:ea typeface="Cambria Math"/>
                          </a:rPr>
                          <m:t>𝜑</m:t>
                        </m:r>
                        <m:r>
                          <a:rPr lang="hu-HU" i="1">
                            <a:latin typeface="Cambria Math"/>
                            <a:ea typeface="Cambria Math"/>
                          </a:rPr>
                          <m:t>)</m:t>
                        </m:r>
                      </m:sup>
                    </m:sSup>
                  </m:oMath>
                </a14:m>
                <a:endParaRPr lang="hu-HU" dirty="0"/>
              </a:p>
              <a:p>
                <a:r>
                  <a:rPr lang="hu-HU" dirty="0" smtClean="0"/>
                  <a:t>Forgatás </a:t>
                </a:r>
                <a:r>
                  <a:rPr lang="en-US" dirty="0" smtClean="0"/>
                  <a:t>= </a:t>
                </a:r>
                <a:r>
                  <a:rPr lang="en-US" dirty="0" err="1" smtClean="0"/>
                  <a:t>egys</a:t>
                </a:r>
                <a:r>
                  <a:rPr lang="hu-HU" dirty="0" smtClean="0"/>
                  <a:t>ég abszolút értékű komplex szám</a:t>
                </a:r>
                <a:endParaRPr lang="hu-HU" b="1" dirty="0" smtClean="0"/>
              </a:p>
              <a:p>
                <a:pPr marL="457200" lvl="1" indent="0">
                  <a:buNone/>
                </a:pPr>
                <a:endParaRPr lang="hu-HU" b="1" dirty="0"/>
              </a:p>
              <a:p>
                <a:pPr lvl="1"/>
                <a:endParaRPr lang="hu-HU" b="1" dirty="0"/>
              </a:p>
            </p:txBody>
          </p:sp>
        </mc:Choice>
        <mc:Fallback xmlns="">
          <p:sp>
            <p:nvSpPr>
              <p:cNvPr id="5" name="Tartalom helye 2"/>
              <p:cNvSpPr>
                <a:spLocks noGrp="1" noRot="1" noChangeAspect="1" noMove="1" noResize="1" noEditPoints="1" noAdjustHandles="1" noChangeArrowheads="1" noChangeShapeType="1" noTextEdit="1"/>
              </p:cNvSpPr>
              <p:nvPr>
                <p:ph idx="1"/>
              </p:nvPr>
            </p:nvSpPr>
            <p:spPr>
              <a:xfrm>
                <a:off x="659396" y="1196752"/>
                <a:ext cx="8640960" cy="5472608"/>
              </a:xfrm>
              <a:blipFill rotWithShape="1">
                <a:blip r:embed="rId2"/>
                <a:stretch>
                  <a:fillRect l="-1551" t="-1448" b="-223"/>
                </a:stretch>
              </a:blipFill>
            </p:spPr>
            <p:txBody>
              <a:bodyPr/>
              <a:lstStyle/>
              <a:p>
                <a:r>
                  <a:rPr lang="en-US">
                    <a:noFill/>
                  </a:rPr>
                  <a:t> </a:t>
                </a:r>
              </a:p>
            </p:txBody>
          </p:sp>
        </mc:Fallback>
      </mc:AlternateContent>
      <p:sp>
        <p:nvSpPr>
          <p:cNvPr id="7" name="Téglalap 6"/>
          <p:cNvSpPr/>
          <p:nvPr/>
        </p:nvSpPr>
        <p:spPr>
          <a:xfrm>
            <a:off x="3827748" y="2960948"/>
            <a:ext cx="2448272" cy="6120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églalap 7"/>
          <p:cNvSpPr/>
          <p:nvPr/>
        </p:nvSpPr>
        <p:spPr>
          <a:xfrm>
            <a:off x="3815476" y="5336504"/>
            <a:ext cx="2208516" cy="540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églalap 8"/>
          <p:cNvSpPr/>
          <p:nvPr/>
        </p:nvSpPr>
        <p:spPr>
          <a:xfrm>
            <a:off x="3824300" y="4077072"/>
            <a:ext cx="2448272" cy="5400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7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85105" y="233772"/>
            <a:ext cx="8229600" cy="1143000"/>
          </a:xfrm>
        </p:spPr>
        <p:txBody>
          <a:bodyPr/>
          <a:lstStyle/>
          <a:p>
            <a:r>
              <a:rPr lang="hu-HU" dirty="0" smtClean="0">
                <a:solidFill>
                  <a:srgbClr val="FF0000"/>
                </a:solidFill>
              </a:rPr>
              <a:t>Komplex számok algebrája</a:t>
            </a:r>
            <a:endParaRPr lang="en-US" dirty="0">
              <a:solidFill>
                <a:srgbClr val="FF0000"/>
              </a:solidFill>
            </a:endParaRPr>
          </a:p>
        </p:txBody>
      </p:sp>
      <p:sp>
        <p:nvSpPr>
          <p:cNvPr id="4" name="Rectangle 7"/>
          <p:cNvSpPr>
            <a:spLocks noChangeArrowheads="1"/>
          </p:cNvSpPr>
          <p:nvPr/>
        </p:nvSpPr>
        <p:spPr bwMode="auto">
          <a:xfrm>
            <a:off x="357267" y="1376772"/>
            <a:ext cx="11485276" cy="5232202"/>
          </a:xfrm>
          <a:prstGeom prst="rect">
            <a:avLst/>
          </a:prstGeom>
          <a:solidFill>
            <a:schemeClr val="accent6">
              <a:lumMod val="20000"/>
              <a:lumOff val="80000"/>
            </a:schemeClr>
          </a:solidFill>
          <a:ln>
            <a:solidFill>
              <a:schemeClr val="accent2"/>
            </a:solid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2000" b="1" u="sng" dirty="0" err="1">
                <a:latin typeface="Courier New" pitchFamily="49" charset="0"/>
              </a:rPr>
              <a:t>struct</a:t>
            </a:r>
            <a:r>
              <a:rPr lang="en-US" altLang="en-US" sz="2000" b="1" u="sng" dirty="0">
                <a:latin typeface="Courier New" pitchFamily="49" charset="0"/>
              </a:rPr>
              <a:t> Complex {</a:t>
            </a:r>
          </a:p>
          <a:p>
            <a:pPr algn="l"/>
            <a:r>
              <a:rPr lang="en-US" altLang="en-US" sz="2000" b="1" dirty="0">
                <a:latin typeface="Courier New" pitchFamily="49" charset="0"/>
              </a:rPr>
              <a:t>   float x, y;</a:t>
            </a:r>
          </a:p>
          <a:p>
            <a:pPr algn="l"/>
            <a:endParaRPr lang="en-US" altLang="en-US" sz="700" b="1" dirty="0">
              <a:latin typeface="Courier New" pitchFamily="49" charset="0"/>
            </a:endParaRPr>
          </a:p>
          <a:p>
            <a:pPr algn="l"/>
            <a:r>
              <a:rPr lang="en-US" altLang="en-US" sz="2000" b="1" dirty="0">
                <a:latin typeface="Courier New" pitchFamily="49" charset="0"/>
              </a:rPr>
              <a:t>   Complex(float x0, float y0) { x = x0, y = y0; } </a:t>
            </a:r>
          </a:p>
          <a:p>
            <a:pPr algn="l"/>
            <a:r>
              <a:rPr lang="en-US" altLang="en-US" sz="2000" b="1" dirty="0">
                <a:latin typeface="Courier New" pitchFamily="49" charset="0"/>
              </a:rPr>
              <a:t>   Complex operator+(Complex r) { </a:t>
            </a:r>
            <a:r>
              <a:rPr lang="en-US" altLang="en-US" sz="2000" b="1" dirty="0" smtClean="0">
                <a:latin typeface="Courier New" pitchFamily="49" charset="0"/>
              </a:rPr>
              <a:t>return </a:t>
            </a:r>
            <a:r>
              <a:rPr lang="en-US" altLang="en-US" sz="2000" b="1" dirty="0">
                <a:latin typeface="Courier New" pitchFamily="49" charset="0"/>
              </a:rPr>
              <a:t>Complex(x + </a:t>
            </a:r>
            <a:r>
              <a:rPr lang="en-US" altLang="en-US" sz="2000" b="1" dirty="0" err="1">
                <a:latin typeface="Courier New" pitchFamily="49" charset="0"/>
              </a:rPr>
              <a:t>r.x</a:t>
            </a:r>
            <a:r>
              <a:rPr lang="en-US" altLang="en-US" sz="2000" b="1" dirty="0">
                <a:latin typeface="Courier New" pitchFamily="49" charset="0"/>
              </a:rPr>
              <a:t>, y + </a:t>
            </a:r>
            <a:r>
              <a:rPr lang="en-US" altLang="en-US" sz="2000" b="1" dirty="0" err="1">
                <a:latin typeface="Courier New" pitchFamily="49" charset="0"/>
              </a:rPr>
              <a:t>r.y</a:t>
            </a:r>
            <a:r>
              <a:rPr lang="en-US" altLang="en-US" sz="2000" b="1" dirty="0">
                <a:latin typeface="Courier New" pitchFamily="49" charset="0"/>
              </a:rPr>
              <a:t>); </a:t>
            </a:r>
            <a:r>
              <a:rPr lang="en-US" altLang="en-US" sz="2000" b="1" dirty="0" smtClean="0">
                <a:latin typeface="Courier New" pitchFamily="49" charset="0"/>
              </a:rPr>
              <a:t>}</a:t>
            </a:r>
            <a:endParaRPr lang="en-US" altLang="en-US" sz="2000" b="1" dirty="0">
              <a:latin typeface="Courier New" pitchFamily="49" charset="0"/>
            </a:endParaRPr>
          </a:p>
          <a:p>
            <a:pPr algn="l"/>
            <a:r>
              <a:rPr lang="en-US" altLang="en-US" sz="2000" b="1" dirty="0">
                <a:latin typeface="Courier New" pitchFamily="49" charset="0"/>
              </a:rPr>
              <a:t>   Complex operator-(Complex r) { </a:t>
            </a:r>
            <a:r>
              <a:rPr lang="en-US" altLang="en-US" sz="2000" b="1" dirty="0" smtClean="0">
                <a:latin typeface="Courier New" pitchFamily="49" charset="0"/>
              </a:rPr>
              <a:t>return </a:t>
            </a:r>
            <a:r>
              <a:rPr lang="en-US" altLang="en-US" sz="2000" b="1" dirty="0">
                <a:latin typeface="Courier New" pitchFamily="49" charset="0"/>
              </a:rPr>
              <a:t>Complex(x - </a:t>
            </a:r>
            <a:r>
              <a:rPr lang="en-US" altLang="en-US" sz="2000" b="1" dirty="0" err="1">
                <a:latin typeface="Courier New" pitchFamily="49" charset="0"/>
              </a:rPr>
              <a:t>r.x</a:t>
            </a:r>
            <a:r>
              <a:rPr lang="en-US" altLang="en-US" sz="2000" b="1" dirty="0">
                <a:latin typeface="Courier New" pitchFamily="49" charset="0"/>
              </a:rPr>
              <a:t>, y - </a:t>
            </a:r>
            <a:r>
              <a:rPr lang="en-US" altLang="en-US" sz="2000" b="1" dirty="0" err="1">
                <a:latin typeface="Courier New" pitchFamily="49" charset="0"/>
              </a:rPr>
              <a:t>r.y</a:t>
            </a:r>
            <a:r>
              <a:rPr lang="en-US" altLang="en-US" sz="2000" b="1" dirty="0">
                <a:latin typeface="Courier New" pitchFamily="49" charset="0"/>
              </a:rPr>
              <a:t>); </a:t>
            </a:r>
            <a:r>
              <a:rPr lang="en-US" altLang="en-US" sz="2000" b="1" dirty="0" smtClean="0">
                <a:latin typeface="Courier New" pitchFamily="49" charset="0"/>
              </a:rPr>
              <a:t>}</a:t>
            </a:r>
            <a:endParaRPr lang="en-US" altLang="en-US" sz="2000" b="1" dirty="0">
              <a:latin typeface="Courier New" pitchFamily="49" charset="0"/>
            </a:endParaRPr>
          </a:p>
          <a:p>
            <a:pPr algn="l"/>
            <a:r>
              <a:rPr lang="en-US" altLang="en-US" sz="2000" b="1" dirty="0">
                <a:latin typeface="Courier New" pitchFamily="49" charset="0"/>
              </a:rPr>
              <a:t>   Complex operator*(Complex r) { </a:t>
            </a:r>
          </a:p>
          <a:p>
            <a:pPr algn="l"/>
            <a:r>
              <a:rPr lang="en-US" altLang="en-US" sz="2000" b="1" dirty="0">
                <a:latin typeface="Courier New" pitchFamily="49" charset="0"/>
              </a:rPr>
              <a:t>	return Complex(x * </a:t>
            </a:r>
            <a:r>
              <a:rPr lang="en-US" altLang="en-US" sz="2000" b="1" dirty="0" err="1">
                <a:latin typeface="Courier New" pitchFamily="49" charset="0"/>
              </a:rPr>
              <a:t>r.x</a:t>
            </a:r>
            <a:r>
              <a:rPr lang="en-US" altLang="en-US" sz="2000" b="1" dirty="0">
                <a:latin typeface="Courier New" pitchFamily="49" charset="0"/>
              </a:rPr>
              <a:t> - y * </a:t>
            </a:r>
            <a:r>
              <a:rPr lang="en-US" altLang="en-US" sz="2000" b="1" dirty="0" err="1">
                <a:latin typeface="Courier New" pitchFamily="49" charset="0"/>
              </a:rPr>
              <a:t>r.y</a:t>
            </a:r>
            <a:r>
              <a:rPr lang="en-US" altLang="en-US" sz="2000" b="1" dirty="0">
                <a:latin typeface="Courier New" pitchFamily="49" charset="0"/>
              </a:rPr>
              <a:t>, x * </a:t>
            </a:r>
            <a:r>
              <a:rPr lang="en-US" altLang="en-US" sz="2000" b="1" dirty="0" err="1">
                <a:latin typeface="Courier New" pitchFamily="49" charset="0"/>
              </a:rPr>
              <a:t>r.y</a:t>
            </a:r>
            <a:r>
              <a:rPr lang="en-US" altLang="en-US" sz="2000" b="1" dirty="0">
                <a:latin typeface="Courier New" pitchFamily="49" charset="0"/>
              </a:rPr>
              <a:t> + y * </a:t>
            </a:r>
            <a:r>
              <a:rPr lang="en-US" altLang="en-US" sz="2000" b="1" dirty="0" err="1">
                <a:latin typeface="Courier New" pitchFamily="49" charset="0"/>
              </a:rPr>
              <a:t>r.x</a:t>
            </a:r>
            <a:r>
              <a:rPr lang="en-US" altLang="en-US" sz="2000" b="1" dirty="0">
                <a:latin typeface="Courier New" pitchFamily="49" charset="0"/>
              </a:rPr>
              <a:t>); </a:t>
            </a:r>
          </a:p>
          <a:p>
            <a:pPr algn="l"/>
            <a:r>
              <a:rPr lang="en-US" altLang="en-US" sz="2000" b="1" dirty="0">
                <a:latin typeface="Courier New" pitchFamily="49" charset="0"/>
              </a:rPr>
              <a:t>   }	</a:t>
            </a:r>
          </a:p>
          <a:p>
            <a:pPr algn="l"/>
            <a:r>
              <a:rPr lang="en-US" altLang="en-US" sz="2000" b="1" dirty="0">
                <a:latin typeface="Courier New" pitchFamily="49" charset="0"/>
              </a:rPr>
              <a:t>   Complex operator/(Complex r) { </a:t>
            </a:r>
          </a:p>
          <a:p>
            <a:pPr algn="l"/>
            <a:r>
              <a:rPr lang="en-US" altLang="en-US" sz="2000" b="1" dirty="0">
                <a:latin typeface="Courier New" pitchFamily="49" charset="0"/>
              </a:rPr>
              <a:t>	float l = </a:t>
            </a:r>
            <a:r>
              <a:rPr lang="en-US" altLang="en-US" sz="2000" b="1" dirty="0" err="1">
                <a:latin typeface="Courier New" pitchFamily="49" charset="0"/>
              </a:rPr>
              <a:t>r.x</a:t>
            </a:r>
            <a:r>
              <a:rPr lang="en-US" altLang="en-US" sz="2000" b="1" dirty="0">
                <a:latin typeface="Courier New" pitchFamily="49" charset="0"/>
              </a:rPr>
              <a:t> * </a:t>
            </a:r>
            <a:r>
              <a:rPr lang="en-US" altLang="en-US" sz="2000" b="1" dirty="0" err="1">
                <a:latin typeface="Courier New" pitchFamily="49" charset="0"/>
              </a:rPr>
              <a:t>r.x</a:t>
            </a:r>
            <a:r>
              <a:rPr lang="en-US" altLang="en-US" sz="2000" b="1" dirty="0">
                <a:latin typeface="Courier New" pitchFamily="49" charset="0"/>
              </a:rPr>
              <a:t> + </a:t>
            </a:r>
            <a:r>
              <a:rPr lang="en-US" altLang="en-US" sz="2000" b="1" dirty="0" err="1">
                <a:latin typeface="Courier New" pitchFamily="49" charset="0"/>
              </a:rPr>
              <a:t>r.y</a:t>
            </a:r>
            <a:r>
              <a:rPr lang="en-US" altLang="en-US" sz="2000" b="1" dirty="0">
                <a:latin typeface="Courier New" pitchFamily="49" charset="0"/>
              </a:rPr>
              <a:t> * </a:t>
            </a:r>
            <a:r>
              <a:rPr lang="en-US" altLang="en-US" sz="2000" b="1" dirty="0" err="1">
                <a:latin typeface="Courier New" pitchFamily="49" charset="0"/>
              </a:rPr>
              <a:t>r.y</a:t>
            </a:r>
            <a:r>
              <a:rPr lang="en-US" altLang="en-US" sz="2000" b="1" dirty="0">
                <a:latin typeface="Courier New" pitchFamily="49" charset="0"/>
              </a:rPr>
              <a:t>;</a:t>
            </a:r>
          </a:p>
          <a:p>
            <a:pPr algn="l"/>
            <a:r>
              <a:rPr lang="en-US" altLang="en-US" sz="2000" b="1" dirty="0">
                <a:latin typeface="Courier New" pitchFamily="49" charset="0"/>
              </a:rPr>
              <a:t>	return (*this) * Complex(</a:t>
            </a:r>
            <a:r>
              <a:rPr lang="en-US" altLang="en-US" sz="2000" b="1" dirty="0" err="1">
                <a:latin typeface="Courier New" pitchFamily="49" charset="0"/>
              </a:rPr>
              <a:t>r.x</a:t>
            </a:r>
            <a:r>
              <a:rPr lang="en-US" altLang="en-US" sz="2000" b="1" dirty="0">
                <a:latin typeface="Courier New" pitchFamily="49" charset="0"/>
              </a:rPr>
              <a:t> / l, -</a:t>
            </a:r>
            <a:r>
              <a:rPr lang="en-US" altLang="en-US" sz="2000" b="1" dirty="0" err="1">
                <a:latin typeface="Courier New" pitchFamily="49" charset="0"/>
              </a:rPr>
              <a:t>r.y</a:t>
            </a:r>
            <a:r>
              <a:rPr lang="en-US" altLang="en-US" sz="2000" b="1" dirty="0">
                <a:latin typeface="Courier New" pitchFamily="49" charset="0"/>
              </a:rPr>
              <a:t> / l); // conjugate</a:t>
            </a:r>
          </a:p>
          <a:p>
            <a:pPr algn="l"/>
            <a:r>
              <a:rPr lang="en-US" altLang="en-US" sz="2000" b="1" dirty="0">
                <a:latin typeface="Courier New" pitchFamily="49" charset="0"/>
              </a:rPr>
              <a:t>   }</a:t>
            </a:r>
          </a:p>
          <a:p>
            <a:pPr algn="l"/>
            <a:r>
              <a:rPr lang="en-US" altLang="en-US" sz="2000" b="1" noProof="1">
                <a:latin typeface="Courier New" pitchFamily="49" charset="0"/>
              </a:rPr>
              <a:t>};</a:t>
            </a:r>
          </a:p>
          <a:p>
            <a:pPr algn="l"/>
            <a:endParaRPr lang="en-US" altLang="en-US" sz="700" b="1" noProof="1">
              <a:latin typeface="Courier New" pitchFamily="49" charset="0"/>
            </a:endParaRPr>
          </a:p>
          <a:p>
            <a:pPr algn="l"/>
            <a:r>
              <a:rPr lang="en-US" altLang="en-US" sz="2000" b="1" noProof="1">
                <a:latin typeface="Courier New" pitchFamily="49" charset="0"/>
              </a:rPr>
              <a:t>Complex Polar(float r, float phi) { </a:t>
            </a:r>
            <a:r>
              <a:rPr lang="en-US" sz="2000" b="1" dirty="0">
                <a:latin typeface="Courier New" panose="02070309020205020404" pitchFamily="49" charset="0"/>
                <a:cs typeface="Courier New" panose="02070309020205020404" pitchFamily="49" charset="0"/>
              </a:rPr>
              <a:t>// Constructor</a:t>
            </a:r>
            <a:endParaRPr lang="en-US" altLang="en-US" sz="2000" b="1" noProof="1">
              <a:latin typeface="Courier New" pitchFamily="49" charset="0"/>
            </a:endParaRPr>
          </a:p>
          <a:p>
            <a:pPr algn="l"/>
            <a:r>
              <a:rPr lang="en-US" altLang="en-US" sz="2000" b="1" noProof="1">
                <a:latin typeface="Courier New" pitchFamily="49" charset="0"/>
              </a:rPr>
              <a:t>    return Complex(r * cos</a:t>
            </a:r>
            <a:r>
              <a:rPr lang="hu-HU" altLang="en-US" sz="2000" b="1" noProof="1">
                <a:latin typeface="Courier New" pitchFamily="49" charset="0"/>
              </a:rPr>
              <a:t>f</a:t>
            </a:r>
            <a:r>
              <a:rPr lang="en-US" altLang="en-US" sz="2000" b="1" noProof="1">
                <a:latin typeface="Courier New" pitchFamily="49" charset="0"/>
              </a:rPr>
              <a:t>(phi), r * sin</a:t>
            </a:r>
            <a:r>
              <a:rPr lang="hu-HU" altLang="en-US" sz="2000" b="1" noProof="1">
                <a:latin typeface="Courier New" pitchFamily="49" charset="0"/>
              </a:rPr>
              <a:t>f</a:t>
            </a:r>
            <a:r>
              <a:rPr lang="en-US" altLang="en-US" sz="2000" b="1" noProof="1">
                <a:latin typeface="Courier New" pitchFamily="49" charset="0"/>
              </a:rPr>
              <a:t>(phi)); </a:t>
            </a:r>
          </a:p>
          <a:p>
            <a:pPr algn="l"/>
            <a:r>
              <a:rPr lang="en-US" altLang="en-US" sz="2000" b="1" noProof="1">
                <a:latin typeface="Courier New" pitchFamily="49" charset="0"/>
              </a:rPr>
              <a:t>}</a:t>
            </a:r>
            <a:endParaRPr lang="en-GB" altLang="en-US" sz="2000" b="1" noProof="1">
              <a:latin typeface="Courier New" pitchFamily="49" charset="0"/>
            </a:endParaRPr>
          </a:p>
        </p:txBody>
      </p:sp>
    </p:spTree>
    <p:extLst>
      <p:ext uri="{BB962C8B-B14F-4D97-AF65-F5344CB8AC3E}">
        <p14:creationId xmlns:p14="http://schemas.microsoft.com/office/powerpoint/2010/main" val="269220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800463017</TotalTime>
  <Pages>57</Pages>
  <Words>3978</Words>
  <Application>Microsoft Office PowerPoint</Application>
  <PresentationFormat>Egyéni</PresentationFormat>
  <Paragraphs>532</Paragraphs>
  <Slides>37</Slides>
  <Notes>17</Notes>
  <HiddenSlides>0</HiddenSlides>
  <MMClips>1</MMClips>
  <ScaleCrop>false</ScaleCrop>
  <HeadingPairs>
    <vt:vector size="4" baseType="variant">
      <vt:variant>
        <vt:lpstr>Téma</vt:lpstr>
      </vt:variant>
      <vt:variant>
        <vt:i4>1</vt:i4>
      </vt:variant>
      <vt:variant>
        <vt:lpstr>Diacímek</vt:lpstr>
      </vt:variant>
      <vt:variant>
        <vt:i4>37</vt:i4>
      </vt:variant>
    </vt:vector>
  </HeadingPairs>
  <TitlesOfParts>
    <vt:vector size="38" baseType="lpstr">
      <vt:lpstr>Office-téma</vt:lpstr>
      <vt:lpstr>Vektor háború</vt:lpstr>
      <vt:lpstr>Vektor háború</vt:lpstr>
      <vt:lpstr>2D geometria = vektor algebra</vt:lpstr>
      <vt:lpstr>Nincs rendes szorzás! Vektor osztás?</vt:lpstr>
      <vt:lpstr>Külső (wedge) szorzat </vt:lpstr>
      <vt:lpstr>Műveletek bivektorokkal</vt:lpstr>
      <vt:lpstr>Külső szorzat példa: Forgatónyomaték</vt:lpstr>
      <vt:lpstr>2D geometria = komplex szám</vt:lpstr>
      <vt:lpstr>Komplex számok algebrája</vt:lpstr>
      <vt:lpstr>2D transzformációk komplex számokkal</vt:lpstr>
      <vt:lpstr>És 3D-ben?</vt:lpstr>
      <vt:lpstr>Origón átmenő d tengely körüli forgatás:  (Olinde) Rodrigues formula</vt:lpstr>
      <vt:lpstr>Komplex szám működik 3D-ben?</vt:lpstr>
      <vt:lpstr>(Sir William Rowan) Hamilton Kvaternió: 4D komplex szám</vt:lpstr>
      <vt:lpstr>Kvaternió = forgatás  szöggel az origón átmenő d irányú tengely körül</vt:lpstr>
      <vt:lpstr>Implementáció: q = s+xi+yj+zk = vec4</vt:lpstr>
      <vt:lpstr>GPU shader programozás GLSL nyelven</vt:lpstr>
      <vt:lpstr>Automatikus deriválás</vt:lpstr>
      <vt:lpstr>Inverz feladatok</vt:lpstr>
      <vt:lpstr>Hogyan NE deriváljunk!</vt:lpstr>
      <vt:lpstr>(William) Clifford algebra: Hiperszám</vt:lpstr>
      <vt:lpstr>Miért működik?</vt:lpstr>
      <vt:lpstr>Duális szám osztály</vt:lpstr>
      <vt:lpstr>Duális szám alkalmazása</vt:lpstr>
      <vt:lpstr>Elemi függvény</vt:lpstr>
      <vt:lpstr>Összetett függvény</vt:lpstr>
      <vt:lpstr>PowerPoint bemutató</vt:lpstr>
      <vt:lpstr>Mire jó? Pálya animáció</vt:lpstr>
      <vt:lpstr>Geometriai (Clifford) algebra</vt:lpstr>
      <vt:lpstr>Geometriához használt algebrák állatkertje</vt:lpstr>
      <vt:lpstr>Geometriai számok és szorzat</vt:lpstr>
      <vt:lpstr>2D geometriai algebra</vt:lpstr>
      <vt:lpstr>Szorzótábla</vt:lpstr>
      <vt:lpstr>Projection és Rejection</vt:lpstr>
      <vt:lpstr>Tükrözés és szendvics</vt:lpstr>
      <vt:lpstr>Forgatás = 2 tükrözés</vt:lpstr>
      <vt:lpstr>Exponentiation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cp:lastModifiedBy>
  <cp:revision>416</cp:revision>
  <cp:lastPrinted>1999-09-28T13:54:05Z</cp:lastPrinted>
  <dcterms:created xsi:type="dcterms:W3CDTF">1998-09-12T20:31:14Z</dcterms:created>
  <dcterms:modified xsi:type="dcterms:W3CDTF">2024-02-25T16:58:50Z</dcterms:modified>
</cp:coreProperties>
</file>